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8.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9.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0.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1.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2.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3.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4.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5.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6.xml" ContentType="application/vnd.openxmlformats-officedocument.theme+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733" r:id="rId3"/>
    <p:sldMasterId id="2147483746" r:id="rId4"/>
    <p:sldMasterId id="2147483759" r:id="rId5"/>
    <p:sldMasterId id="2147483772" r:id="rId6"/>
    <p:sldMasterId id="2147483785" r:id="rId7"/>
    <p:sldMasterId id="2147483798" r:id="rId8"/>
    <p:sldMasterId id="2147483811" r:id="rId9"/>
    <p:sldMasterId id="2147483825" r:id="rId10"/>
    <p:sldMasterId id="2147483838" r:id="rId11"/>
    <p:sldMasterId id="2147483851" r:id="rId12"/>
    <p:sldMasterId id="2147483864" r:id="rId13"/>
    <p:sldMasterId id="2147483877" r:id="rId14"/>
    <p:sldMasterId id="2147483890" r:id="rId15"/>
    <p:sldMasterId id="2147483903" r:id="rId16"/>
    <p:sldMasterId id="2147483916" r:id="rId17"/>
  </p:sldMasterIdLst>
  <p:notesMasterIdLst>
    <p:notesMasterId r:id="rId142"/>
  </p:notesMasterIdLst>
  <p:handoutMasterIdLst>
    <p:handoutMasterId r:id="rId143"/>
  </p:handoutMasterIdLst>
  <p:sldIdLst>
    <p:sldId id="256" r:id="rId18"/>
    <p:sldId id="380" r:id="rId19"/>
    <p:sldId id="404" r:id="rId20"/>
    <p:sldId id="405" r:id="rId21"/>
    <p:sldId id="458" r:id="rId22"/>
    <p:sldId id="381" r:id="rId23"/>
    <p:sldId id="382" r:id="rId24"/>
    <p:sldId id="406" r:id="rId25"/>
    <p:sldId id="409" r:id="rId26"/>
    <p:sldId id="407" r:id="rId27"/>
    <p:sldId id="498" r:id="rId28"/>
    <p:sldId id="408" r:id="rId29"/>
    <p:sldId id="483" r:id="rId30"/>
    <p:sldId id="484" r:id="rId31"/>
    <p:sldId id="485" r:id="rId32"/>
    <p:sldId id="497" r:id="rId33"/>
    <p:sldId id="487" r:id="rId34"/>
    <p:sldId id="488" r:id="rId35"/>
    <p:sldId id="489" r:id="rId36"/>
    <p:sldId id="490" r:id="rId37"/>
    <p:sldId id="491" r:id="rId38"/>
    <p:sldId id="492" r:id="rId39"/>
    <p:sldId id="493" r:id="rId40"/>
    <p:sldId id="494" r:id="rId41"/>
    <p:sldId id="495" r:id="rId42"/>
    <p:sldId id="496" r:id="rId43"/>
    <p:sldId id="500" r:id="rId44"/>
    <p:sldId id="384" r:id="rId45"/>
    <p:sldId id="383" r:id="rId46"/>
    <p:sldId id="501" r:id="rId47"/>
    <p:sldId id="403" r:id="rId48"/>
    <p:sldId id="410" r:id="rId49"/>
    <p:sldId id="411" r:id="rId50"/>
    <p:sldId id="385" r:id="rId51"/>
    <p:sldId id="502" r:id="rId52"/>
    <p:sldId id="466" r:id="rId53"/>
    <p:sldId id="527" r:id="rId54"/>
    <p:sldId id="503" r:id="rId55"/>
    <p:sldId id="412" r:id="rId56"/>
    <p:sldId id="505" r:id="rId57"/>
    <p:sldId id="504" r:id="rId58"/>
    <p:sldId id="507" r:id="rId59"/>
    <p:sldId id="413" r:id="rId60"/>
    <p:sldId id="508" r:id="rId61"/>
    <p:sldId id="509" r:id="rId62"/>
    <p:sldId id="512" r:id="rId63"/>
    <p:sldId id="513" r:id="rId64"/>
    <p:sldId id="514" r:id="rId65"/>
    <p:sldId id="414" r:id="rId66"/>
    <p:sldId id="510" r:id="rId67"/>
    <p:sldId id="515" r:id="rId68"/>
    <p:sldId id="427" r:id="rId69"/>
    <p:sldId id="428" r:id="rId70"/>
    <p:sldId id="429" r:id="rId71"/>
    <p:sldId id="460" r:id="rId72"/>
    <p:sldId id="459" r:id="rId73"/>
    <p:sldId id="516" r:id="rId74"/>
    <p:sldId id="517" r:id="rId75"/>
    <p:sldId id="518" r:id="rId76"/>
    <p:sldId id="519" r:id="rId77"/>
    <p:sldId id="526" r:id="rId78"/>
    <p:sldId id="521" r:id="rId79"/>
    <p:sldId id="522" r:id="rId80"/>
    <p:sldId id="523" r:id="rId81"/>
    <p:sldId id="524" r:id="rId82"/>
    <p:sldId id="525" r:id="rId83"/>
    <p:sldId id="435" r:id="rId84"/>
    <p:sldId id="436" r:id="rId85"/>
    <p:sldId id="437" r:id="rId86"/>
    <p:sldId id="438" r:id="rId87"/>
    <p:sldId id="439" r:id="rId88"/>
    <p:sldId id="528" r:id="rId89"/>
    <p:sldId id="530" r:id="rId90"/>
    <p:sldId id="531" r:id="rId91"/>
    <p:sldId id="529" r:id="rId92"/>
    <p:sldId id="477" r:id="rId93"/>
    <p:sldId id="469" r:id="rId94"/>
    <p:sldId id="470" r:id="rId95"/>
    <p:sldId id="471" r:id="rId96"/>
    <p:sldId id="442" r:id="rId97"/>
    <p:sldId id="476" r:id="rId98"/>
    <p:sldId id="391" r:id="rId99"/>
    <p:sldId id="532" r:id="rId100"/>
    <p:sldId id="444" r:id="rId101"/>
    <p:sldId id="445" r:id="rId102"/>
    <p:sldId id="446" r:id="rId103"/>
    <p:sldId id="448" r:id="rId104"/>
    <p:sldId id="449" r:id="rId105"/>
    <p:sldId id="467" r:id="rId106"/>
    <p:sldId id="468" r:id="rId107"/>
    <p:sldId id="450" r:id="rId108"/>
    <p:sldId id="394" r:id="rId109"/>
    <p:sldId id="451" r:id="rId110"/>
    <p:sldId id="534" r:id="rId111"/>
    <p:sldId id="533" r:id="rId112"/>
    <p:sldId id="464" r:id="rId113"/>
    <p:sldId id="535" r:id="rId114"/>
    <p:sldId id="536" r:id="rId115"/>
    <p:sldId id="472" r:id="rId116"/>
    <p:sldId id="473" r:id="rId117"/>
    <p:sldId id="474" r:id="rId118"/>
    <p:sldId id="478" r:id="rId119"/>
    <p:sldId id="537" r:id="rId120"/>
    <p:sldId id="395" r:id="rId121"/>
    <p:sldId id="396" r:id="rId122"/>
    <p:sldId id="538" r:id="rId123"/>
    <p:sldId id="539" r:id="rId124"/>
    <p:sldId id="540" r:id="rId125"/>
    <p:sldId id="398" r:id="rId126"/>
    <p:sldId id="452" r:id="rId127"/>
    <p:sldId id="541" r:id="rId128"/>
    <p:sldId id="545" r:id="rId129"/>
    <p:sldId id="544" r:id="rId130"/>
    <p:sldId id="546" r:id="rId131"/>
    <p:sldId id="547" r:id="rId132"/>
    <p:sldId id="548" r:id="rId133"/>
    <p:sldId id="482" r:id="rId134"/>
    <p:sldId id="479" r:id="rId135"/>
    <p:sldId id="480" r:id="rId136"/>
    <p:sldId id="481" r:id="rId137"/>
    <p:sldId id="549" r:id="rId138"/>
    <p:sldId id="550" r:id="rId139"/>
    <p:sldId id="401" r:id="rId140"/>
    <p:sldId id="402" r:id="rId141"/>
  </p:sldIdLst>
  <p:sldSz cx="9144000" cy="6858000" type="screen4x3"/>
  <p:notesSz cx="6858000" cy="9144000"/>
  <p:kinsoku lang="zh-CN" invalStChars="!),.:;?]}、。—ˇ¨〃々～‖…’”〕〉》」』〗】∶！＂＇），．：；？］｀｜｝·" invalEndChars="([{‘“〔〈《「『〖【（［｛．·"/>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2680CA"/>
    <a:srgbClr val="1D2AD3"/>
    <a:srgbClr val="00FF00"/>
    <a:srgbClr val="1D01EB"/>
    <a:srgbClr val="008000"/>
    <a:srgbClr val="FF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8" autoAdjust="0"/>
    <p:restoredTop sz="94676" autoAdjust="0"/>
  </p:normalViewPr>
  <p:slideViewPr>
    <p:cSldViewPr>
      <p:cViewPr varScale="1">
        <p:scale>
          <a:sx n="67" d="100"/>
          <a:sy n="67" d="100"/>
        </p:scale>
        <p:origin x="1258"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5414"/>
    </p:cViewPr>
  </p:sorterViewPr>
  <p:notesViewPr>
    <p:cSldViewPr>
      <p:cViewPr varScale="1">
        <p:scale>
          <a:sx n="57" d="100"/>
          <a:sy n="57"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117" Type="http://schemas.openxmlformats.org/officeDocument/2006/relationships/slide" Target="slides/slide100.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slide" Target="slides/slide67.xml"/><Relationship Id="rId89" Type="http://schemas.openxmlformats.org/officeDocument/2006/relationships/slide" Target="slides/slide72.xml"/><Relationship Id="rId112" Type="http://schemas.openxmlformats.org/officeDocument/2006/relationships/slide" Target="slides/slide95.xml"/><Relationship Id="rId133" Type="http://schemas.openxmlformats.org/officeDocument/2006/relationships/slide" Target="slides/slide116.xml"/><Relationship Id="rId138" Type="http://schemas.openxmlformats.org/officeDocument/2006/relationships/slide" Target="slides/slide121.xml"/><Relationship Id="rId16" Type="http://schemas.openxmlformats.org/officeDocument/2006/relationships/slideMaster" Target="slideMasters/slideMaster16.xml"/><Relationship Id="rId107" Type="http://schemas.openxmlformats.org/officeDocument/2006/relationships/slide" Target="slides/slide90.xml"/><Relationship Id="rId11" Type="http://schemas.openxmlformats.org/officeDocument/2006/relationships/slideMaster" Target="slideMasters/slideMaster11.xml"/><Relationship Id="rId32" Type="http://schemas.openxmlformats.org/officeDocument/2006/relationships/slide" Target="slides/slide15.xml"/><Relationship Id="rId37" Type="http://schemas.openxmlformats.org/officeDocument/2006/relationships/slide" Target="slides/slide20.xml"/><Relationship Id="rId53" Type="http://schemas.openxmlformats.org/officeDocument/2006/relationships/slide" Target="slides/slide36.xml"/><Relationship Id="rId58" Type="http://schemas.openxmlformats.org/officeDocument/2006/relationships/slide" Target="slides/slide41.xml"/><Relationship Id="rId74" Type="http://schemas.openxmlformats.org/officeDocument/2006/relationships/slide" Target="slides/slide57.xml"/><Relationship Id="rId79" Type="http://schemas.openxmlformats.org/officeDocument/2006/relationships/slide" Target="slides/slide62.xml"/><Relationship Id="rId102" Type="http://schemas.openxmlformats.org/officeDocument/2006/relationships/slide" Target="slides/slide85.xml"/><Relationship Id="rId123" Type="http://schemas.openxmlformats.org/officeDocument/2006/relationships/slide" Target="slides/slide106.xml"/><Relationship Id="rId128" Type="http://schemas.openxmlformats.org/officeDocument/2006/relationships/slide" Target="slides/slide111.xml"/><Relationship Id="rId144"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73.xml"/><Relationship Id="rId95" Type="http://schemas.openxmlformats.org/officeDocument/2006/relationships/slide" Target="slides/slide78.xml"/><Relationship Id="rId22" Type="http://schemas.openxmlformats.org/officeDocument/2006/relationships/slide" Target="slides/slide5.xml"/><Relationship Id="rId27" Type="http://schemas.openxmlformats.org/officeDocument/2006/relationships/slide" Target="slides/slide10.xml"/><Relationship Id="rId43" Type="http://schemas.openxmlformats.org/officeDocument/2006/relationships/slide" Target="slides/slide26.xml"/><Relationship Id="rId48" Type="http://schemas.openxmlformats.org/officeDocument/2006/relationships/slide" Target="slides/slide31.xml"/><Relationship Id="rId64" Type="http://schemas.openxmlformats.org/officeDocument/2006/relationships/slide" Target="slides/slide47.xml"/><Relationship Id="rId69" Type="http://schemas.openxmlformats.org/officeDocument/2006/relationships/slide" Target="slides/slide52.xml"/><Relationship Id="rId113" Type="http://schemas.openxmlformats.org/officeDocument/2006/relationships/slide" Target="slides/slide96.xml"/><Relationship Id="rId118" Type="http://schemas.openxmlformats.org/officeDocument/2006/relationships/slide" Target="slides/slide101.xml"/><Relationship Id="rId134" Type="http://schemas.openxmlformats.org/officeDocument/2006/relationships/slide" Target="slides/slide117.xml"/><Relationship Id="rId139" Type="http://schemas.openxmlformats.org/officeDocument/2006/relationships/slide" Target="slides/slide122.xml"/><Relationship Id="rId80" Type="http://schemas.openxmlformats.org/officeDocument/2006/relationships/slide" Target="slides/slide63.xml"/><Relationship Id="rId85"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103" Type="http://schemas.openxmlformats.org/officeDocument/2006/relationships/slide" Target="slides/slide86.xml"/><Relationship Id="rId108" Type="http://schemas.openxmlformats.org/officeDocument/2006/relationships/slide" Target="slides/slide91.xml"/><Relationship Id="rId116" Type="http://schemas.openxmlformats.org/officeDocument/2006/relationships/slide" Target="slides/slide99.xml"/><Relationship Id="rId124" Type="http://schemas.openxmlformats.org/officeDocument/2006/relationships/slide" Target="slides/slide107.xml"/><Relationship Id="rId129" Type="http://schemas.openxmlformats.org/officeDocument/2006/relationships/slide" Target="slides/slide112.xml"/><Relationship Id="rId137" Type="http://schemas.openxmlformats.org/officeDocument/2006/relationships/slide" Target="slides/slide120.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slide" Target="slides/slide66.xml"/><Relationship Id="rId88" Type="http://schemas.openxmlformats.org/officeDocument/2006/relationships/slide" Target="slides/slide71.xml"/><Relationship Id="rId91" Type="http://schemas.openxmlformats.org/officeDocument/2006/relationships/slide" Target="slides/slide74.xml"/><Relationship Id="rId96" Type="http://schemas.openxmlformats.org/officeDocument/2006/relationships/slide" Target="slides/slide79.xml"/><Relationship Id="rId111" Type="http://schemas.openxmlformats.org/officeDocument/2006/relationships/slide" Target="slides/slide94.xml"/><Relationship Id="rId132" Type="http://schemas.openxmlformats.org/officeDocument/2006/relationships/slide" Target="slides/slide115.xml"/><Relationship Id="rId140" Type="http://schemas.openxmlformats.org/officeDocument/2006/relationships/slide" Target="slides/slide123.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6" Type="http://schemas.openxmlformats.org/officeDocument/2006/relationships/slide" Target="slides/slide89.xml"/><Relationship Id="rId114" Type="http://schemas.openxmlformats.org/officeDocument/2006/relationships/slide" Target="slides/slide97.xml"/><Relationship Id="rId119" Type="http://schemas.openxmlformats.org/officeDocument/2006/relationships/slide" Target="slides/slide102.xml"/><Relationship Id="rId127" Type="http://schemas.openxmlformats.org/officeDocument/2006/relationships/slide" Target="slides/slide110.xml"/><Relationship Id="rId10" Type="http://schemas.openxmlformats.org/officeDocument/2006/relationships/slideMaster" Target="slideMasters/slideMaster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slide" Target="slides/slide77.xml"/><Relationship Id="rId99" Type="http://schemas.openxmlformats.org/officeDocument/2006/relationships/slide" Target="slides/slide82.xml"/><Relationship Id="rId101" Type="http://schemas.openxmlformats.org/officeDocument/2006/relationships/slide" Target="slides/slide84.xml"/><Relationship Id="rId122" Type="http://schemas.openxmlformats.org/officeDocument/2006/relationships/slide" Target="slides/slide105.xml"/><Relationship Id="rId130" Type="http://schemas.openxmlformats.org/officeDocument/2006/relationships/slide" Target="slides/slide113.xml"/><Relationship Id="rId135" Type="http://schemas.openxmlformats.org/officeDocument/2006/relationships/slide" Target="slides/slide118.xml"/><Relationship Id="rId14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1.xml"/><Relationship Id="rId39" Type="http://schemas.openxmlformats.org/officeDocument/2006/relationships/slide" Target="slides/slide22.xml"/><Relationship Id="rId109" Type="http://schemas.openxmlformats.org/officeDocument/2006/relationships/slide" Target="slides/slide9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104" Type="http://schemas.openxmlformats.org/officeDocument/2006/relationships/slide" Target="slides/slide87.xml"/><Relationship Id="rId120" Type="http://schemas.openxmlformats.org/officeDocument/2006/relationships/slide" Target="slides/slide103.xml"/><Relationship Id="rId125" Type="http://schemas.openxmlformats.org/officeDocument/2006/relationships/slide" Target="slides/slide108.xml"/><Relationship Id="rId141" Type="http://schemas.openxmlformats.org/officeDocument/2006/relationships/slide" Target="slides/slide124.xml"/><Relationship Id="rId14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54.xml"/><Relationship Id="rId92" Type="http://schemas.openxmlformats.org/officeDocument/2006/relationships/slide" Target="slides/slide75.xml"/><Relationship Id="rId2" Type="http://schemas.openxmlformats.org/officeDocument/2006/relationships/slideMaster" Target="slideMasters/slideMaster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slide" Target="slides/slide70.xml"/><Relationship Id="rId110" Type="http://schemas.openxmlformats.org/officeDocument/2006/relationships/slide" Target="slides/slide93.xml"/><Relationship Id="rId115" Type="http://schemas.openxmlformats.org/officeDocument/2006/relationships/slide" Target="slides/slide98.xml"/><Relationship Id="rId131" Type="http://schemas.openxmlformats.org/officeDocument/2006/relationships/slide" Target="slides/slide114.xml"/><Relationship Id="rId136" Type="http://schemas.openxmlformats.org/officeDocument/2006/relationships/slide" Target="slides/slide119.xml"/><Relationship Id="rId61" Type="http://schemas.openxmlformats.org/officeDocument/2006/relationships/slide" Target="slides/slide44.xml"/><Relationship Id="rId82" Type="http://schemas.openxmlformats.org/officeDocument/2006/relationships/slide" Target="slides/slide65.xml"/><Relationship Id="rId19" Type="http://schemas.openxmlformats.org/officeDocument/2006/relationships/slide" Target="slides/slide2.xml"/><Relationship Id="rId14" Type="http://schemas.openxmlformats.org/officeDocument/2006/relationships/slideMaster" Target="slideMasters/slideMaster14.xml"/><Relationship Id="rId30" Type="http://schemas.openxmlformats.org/officeDocument/2006/relationships/slide" Target="slides/slide13.xml"/><Relationship Id="rId35" Type="http://schemas.openxmlformats.org/officeDocument/2006/relationships/slide" Target="slides/slide18.xml"/><Relationship Id="rId56" Type="http://schemas.openxmlformats.org/officeDocument/2006/relationships/slide" Target="slides/slide39.xml"/><Relationship Id="rId77" Type="http://schemas.openxmlformats.org/officeDocument/2006/relationships/slide" Target="slides/slide60.xml"/><Relationship Id="rId100" Type="http://schemas.openxmlformats.org/officeDocument/2006/relationships/slide" Target="slides/slide83.xml"/><Relationship Id="rId105" Type="http://schemas.openxmlformats.org/officeDocument/2006/relationships/slide" Target="slides/slide88.xml"/><Relationship Id="rId126" Type="http://schemas.openxmlformats.org/officeDocument/2006/relationships/slide" Target="slides/slide109.xml"/><Relationship Id="rId14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4.xml"/><Relationship Id="rId72" Type="http://schemas.openxmlformats.org/officeDocument/2006/relationships/slide" Target="slides/slide55.xml"/><Relationship Id="rId93" Type="http://schemas.openxmlformats.org/officeDocument/2006/relationships/slide" Target="slides/slide76.xml"/><Relationship Id="rId98" Type="http://schemas.openxmlformats.org/officeDocument/2006/relationships/slide" Target="slides/slide81.xml"/><Relationship Id="rId121" Type="http://schemas.openxmlformats.org/officeDocument/2006/relationships/slide" Target="slides/slide104.xml"/><Relationship Id="rId14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1.xml"/><Relationship Id="rId13" Type="http://schemas.openxmlformats.org/officeDocument/2006/relationships/slide" Target="slides/slide102.xml"/><Relationship Id="rId3" Type="http://schemas.openxmlformats.org/officeDocument/2006/relationships/slide" Target="slides/slide53.xml"/><Relationship Id="rId7" Type="http://schemas.openxmlformats.org/officeDocument/2006/relationships/slide" Target="slides/slide79.xml"/><Relationship Id="rId12" Type="http://schemas.openxmlformats.org/officeDocument/2006/relationships/slide" Target="slides/slide101.xml"/><Relationship Id="rId2" Type="http://schemas.openxmlformats.org/officeDocument/2006/relationships/slide" Target="slides/slide52.xml"/><Relationship Id="rId1" Type="http://schemas.openxmlformats.org/officeDocument/2006/relationships/slide" Target="slides/slide51.xml"/><Relationship Id="rId6" Type="http://schemas.openxmlformats.org/officeDocument/2006/relationships/slide" Target="slides/slide77.xml"/><Relationship Id="rId11" Type="http://schemas.openxmlformats.org/officeDocument/2006/relationships/slide" Target="slides/slide100.xml"/><Relationship Id="rId5" Type="http://schemas.openxmlformats.org/officeDocument/2006/relationships/slide" Target="slides/slide56.xml"/><Relationship Id="rId10" Type="http://schemas.openxmlformats.org/officeDocument/2006/relationships/slide" Target="slides/slide90.xml"/><Relationship Id="rId4" Type="http://schemas.openxmlformats.org/officeDocument/2006/relationships/slide" Target="slides/slide55.xml"/><Relationship Id="rId9"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149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6387"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38377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50938" y="692150"/>
            <a:ext cx="4556125" cy="3416300"/>
          </a:xfrm>
          <a:ln cap="flat"/>
        </p:spPr>
      </p:sp>
      <p:sp>
        <p:nvSpPr>
          <p:cNvPr id="184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2402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3174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7E68986-A888-4D68-AB85-9E026BA25269}"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3174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endParaRPr lang="en-AU" altLang="en-US" dirty="0" smtClean="0">
              <a:solidFill>
                <a:srgbClr val="000000"/>
              </a:solidFill>
              <a:latin typeface="Times New Roman" panose="02020603050405020304" pitchFamily="18" charset="0"/>
            </a:endParaRPr>
          </a:p>
        </p:txBody>
      </p:sp>
      <p:sp>
        <p:nvSpPr>
          <p:cNvPr id="3174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FDF6923-80CB-4EB7-BE93-DFB52BA21E98}" type="slidenum">
              <a:rPr lang="en-AU" altLang="en-US" smtClean="0">
                <a:solidFill>
                  <a:srgbClr val="000000"/>
                </a:solidFill>
                <a:latin typeface="Times New Roman" panose="02020603050405020304" pitchFamily="18" charset="0"/>
              </a:rPr>
              <a:pPr/>
              <a:t>18</a:t>
            </a:fld>
            <a:endParaRPr lang="en-AU" altLang="en-US" smtClean="0">
              <a:solidFill>
                <a:srgbClr val="000000"/>
              </a:solidFill>
              <a:latin typeface="Times New Roman" panose="02020603050405020304" pitchFamily="18" charset="0"/>
            </a:endParaRPr>
          </a:p>
        </p:txBody>
      </p:sp>
      <p:sp>
        <p:nvSpPr>
          <p:cNvPr id="31750" name="Rectangle 2"/>
          <p:cNvSpPr>
            <a:spLocks noGrp="1" noRot="1" noChangeAspect="1" noChangeArrowheads="1" noTextEdit="1"/>
          </p:cNvSpPr>
          <p:nvPr>
            <p:ph type="sldImg"/>
          </p:nvPr>
        </p:nvSpPr>
        <p:spPr>
          <a:xfrm>
            <a:off x="1150938" y="692150"/>
            <a:ext cx="4556125" cy="3416300"/>
          </a:xfrm>
          <a:ln/>
        </p:spPr>
      </p:sp>
      <p:sp>
        <p:nvSpPr>
          <p:cNvPr id="31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3180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3481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0D8E926-01EF-43D2-B0E9-9D163BAA9D4D}"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3482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endParaRPr lang="en-AU" altLang="en-US" dirty="0" smtClean="0">
              <a:solidFill>
                <a:srgbClr val="000000"/>
              </a:solidFill>
              <a:latin typeface="Times New Roman" panose="02020603050405020304" pitchFamily="18" charset="0"/>
            </a:endParaRPr>
          </a:p>
        </p:txBody>
      </p:sp>
      <p:sp>
        <p:nvSpPr>
          <p:cNvPr id="3482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001FBB-20A1-4E6E-BBAE-59337CC4AC64}" type="slidenum">
              <a:rPr lang="en-AU" altLang="en-US" smtClean="0">
                <a:solidFill>
                  <a:srgbClr val="000000"/>
                </a:solidFill>
                <a:latin typeface="Times New Roman" panose="02020603050405020304" pitchFamily="18" charset="0"/>
              </a:rPr>
              <a:pPr/>
              <a:t>20</a:t>
            </a:fld>
            <a:endParaRPr lang="en-AU" altLang="en-US" smtClean="0">
              <a:solidFill>
                <a:srgbClr val="000000"/>
              </a:solidFill>
              <a:latin typeface="Times New Roman" panose="02020603050405020304" pitchFamily="18" charset="0"/>
            </a:endParaRPr>
          </a:p>
        </p:txBody>
      </p:sp>
      <p:sp>
        <p:nvSpPr>
          <p:cNvPr id="34822" name="Rectangle 2"/>
          <p:cNvSpPr>
            <a:spLocks noGrp="1" noRot="1" noChangeAspect="1" noChangeArrowheads="1" noTextEdit="1"/>
          </p:cNvSpPr>
          <p:nvPr>
            <p:ph type="sldImg"/>
          </p:nvPr>
        </p:nvSpPr>
        <p:spPr>
          <a:xfrm>
            <a:off x="1150938" y="692150"/>
            <a:ext cx="4556125" cy="3416300"/>
          </a:xfrm>
          <a:ln/>
        </p:spPr>
      </p:sp>
      <p:sp>
        <p:nvSpPr>
          <p:cNvPr id="34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28734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3686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4C969FD-8521-499A-94AE-7AEEEB7DEC03}"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3686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6 — Storage and Other I/O Topics</a:t>
            </a:r>
            <a:endParaRPr lang="en-AU" altLang="en-US" dirty="0" smtClean="0">
              <a:solidFill>
                <a:srgbClr val="000000"/>
              </a:solidFill>
              <a:latin typeface="Times New Roman" panose="02020603050405020304" pitchFamily="18" charset="0"/>
            </a:endParaRPr>
          </a:p>
        </p:txBody>
      </p:sp>
      <p:sp>
        <p:nvSpPr>
          <p:cNvPr id="3686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7C36E93-DD44-41E7-B27E-54EA47DACD4F}" type="slidenum">
              <a:rPr lang="en-AU" altLang="en-US" smtClean="0">
                <a:solidFill>
                  <a:srgbClr val="000000"/>
                </a:solidFill>
                <a:latin typeface="Times New Roman" panose="02020603050405020304" pitchFamily="18" charset="0"/>
              </a:rPr>
              <a:pPr/>
              <a:t>21</a:t>
            </a:fld>
            <a:endParaRPr lang="en-AU" altLang="en-US" smtClean="0">
              <a:solidFill>
                <a:srgbClr val="000000"/>
              </a:solidFill>
              <a:latin typeface="Times New Roman" panose="02020603050405020304" pitchFamily="18" charset="0"/>
            </a:endParaRPr>
          </a:p>
        </p:txBody>
      </p:sp>
      <p:sp>
        <p:nvSpPr>
          <p:cNvPr id="36870" name="Rectangle 2"/>
          <p:cNvSpPr>
            <a:spLocks noGrp="1" noRot="1" noChangeAspect="1" noChangeArrowheads="1" noTextEdit="1"/>
          </p:cNvSpPr>
          <p:nvPr>
            <p:ph type="sldImg"/>
          </p:nvPr>
        </p:nvSpPr>
        <p:spPr>
          <a:xfrm>
            <a:off x="1150938" y="692150"/>
            <a:ext cx="4556125" cy="3416300"/>
          </a:xfrm>
          <a:ln/>
        </p:spPr>
      </p:sp>
      <p:sp>
        <p:nvSpPr>
          <p:cNvPr id="36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29745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3891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4B193A8-2368-4384-884F-371A2CB07DD9}"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3891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6 — Storage and Other I/O Topics</a:t>
            </a:r>
            <a:endParaRPr lang="en-AU" altLang="en-US" dirty="0" smtClean="0">
              <a:solidFill>
                <a:srgbClr val="000000"/>
              </a:solidFill>
              <a:latin typeface="Times New Roman" panose="02020603050405020304" pitchFamily="18" charset="0"/>
            </a:endParaRPr>
          </a:p>
        </p:txBody>
      </p:sp>
      <p:sp>
        <p:nvSpPr>
          <p:cNvPr id="3891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F122CDA-BFB6-4BF3-B712-E4F0D6822AFD}" type="slidenum">
              <a:rPr lang="en-AU" altLang="en-US" smtClean="0">
                <a:solidFill>
                  <a:srgbClr val="000000"/>
                </a:solidFill>
                <a:latin typeface="Times New Roman" panose="02020603050405020304" pitchFamily="18" charset="0"/>
              </a:rPr>
              <a:pPr/>
              <a:t>22</a:t>
            </a:fld>
            <a:endParaRPr lang="en-AU" altLang="en-US" smtClean="0">
              <a:solidFill>
                <a:srgbClr val="000000"/>
              </a:solidFill>
              <a:latin typeface="Times New Roman" panose="02020603050405020304" pitchFamily="18" charset="0"/>
            </a:endParaRPr>
          </a:p>
        </p:txBody>
      </p:sp>
      <p:sp>
        <p:nvSpPr>
          <p:cNvPr id="38918" name="Rectangle 2"/>
          <p:cNvSpPr>
            <a:spLocks noGrp="1" noRot="1" noChangeAspect="1" noChangeArrowheads="1" noTextEdit="1"/>
          </p:cNvSpPr>
          <p:nvPr>
            <p:ph type="sldImg"/>
          </p:nvPr>
        </p:nvSpPr>
        <p:spPr>
          <a:xfrm>
            <a:off x="1150938" y="692150"/>
            <a:ext cx="4556125" cy="341630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0709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4096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45F1E58-0BDD-43CB-A7CB-2DF6B125B2B1}"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4096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6 — Storage and Other I/O Topics</a:t>
            </a:r>
            <a:endParaRPr lang="en-AU" altLang="en-US" dirty="0" smtClean="0">
              <a:solidFill>
                <a:srgbClr val="000000"/>
              </a:solidFill>
              <a:latin typeface="Times New Roman" panose="02020603050405020304" pitchFamily="18" charset="0"/>
            </a:endParaRPr>
          </a:p>
        </p:txBody>
      </p:sp>
      <p:sp>
        <p:nvSpPr>
          <p:cNvPr id="4096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6BFFF5-5D7E-48D6-B482-8B9E39CABE92}" type="slidenum">
              <a:rPr lang="en-AU" altLang="en-US" smtClean="0">
                <a:solidFill>
                  <a:srgbClr val="000000"/>
                </a:solidFill>
                <a:latin typeface="Times New Roman" panose="02020603050405020304" pitchFamily="18" charset="0"/>
              </a:rPr>
              <a:pPr/>
              <a:t>23</a:t>
            </a:fld>
            <a:endParaRPr lang="en-AU" altLang="en-US" smtClean="0">
              <a:solidFill>
                <a:srgbClr val="000000"/>
              </a:solidFill>
              <a:latin typeface="Times New Roman" panose="02020603050405020304" pitchFamily="18" charset="0"/>
            </a:endParaRPr>
          </a:p>
        </p:txBody>
      </p:sp>
      <p:sp>
        <p:nvSpPr>
          <p:cNvPr id="40966" name="Rectangle 2"/>
          <p:cNvSpPr>
            <a:spLocks noGrp="1" noRot="1" noChangeAspect="1" noChangeArrowheads="1" noTextEdit="1"/>
          </p:cNvSpPr>
          <p:nvPr>
            <p:ph type="sldImg"/>
          </p:nvPr>
        </p:nvSpPr>
        <p:spPr>
          <a:xfrm>
            <a:off x="1150938" y="692150"/>
            <a:ext cx="4556125" cy="3416300"/>
          </a:xfrm>
          <a:ln/>
        </p:spPr>
      </p:sp>
      <p:sp>
        <p:nvSpPr>
          <p:cNvPr id="40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15220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4301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E2CB03-E517-452E-A1AF-46551DDA01FA}"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4301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6 — Storage and Other I/O Topics</a:t>
            </a:r>
            <a:endParaRPr lang="en-AU" altLang="en-US" dirty="0" smtClean="0">
              <a:solidFill>
                <a:srgbClr val="000000"/>
              </a:solidFill>
              <a:latin typeface="Times New Roman" panose="02020603050405020304" pitchFamily="18" charset="0"/>
            </a:endParaRPr>
          </a:p>
        </p:txBody>
      </p:sp>
      <p:sp>
        <p:nvSpPr>
          <p:cNvPr id="4301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F6B26B-945A-4FF4-859C-1DC79707D63F}" type="slidenum">
              <a:rPr lang="en-AU" altLang="en-US" smtClean="0">
                <a:solidFill>
                  <a:srgbClr val="000000"/>
                </a:solidFill>
                <a:latin typeface="Times New Roman" panose="02020603050405020304" pitchFamily="18" charset="0"/>
              </a:rPr>
              <a:pPr/>
              <a:t>24</a:t>
            </a:fld>
            <a:endParaRPr lang="en-AU" altLang="en-US" smtClean="0">
              <a:solidFill>
                <a:srgbClr val="000000"/>
              </a:solidFill>
              <a:latin typeface="Times New Roman" panose="02020603050405020304" pitchFamily="18" charset="0"/>
            </a:endParaRPr>
          </a:p>
        </p:txBody>
      </p:sp>
      <p:sp>
        <p:nvSpPr>
          <p:cNvPr id="43014" name="Rectangle 2"/>
          <p:cNvSpPr>
            <a:spLocks noGrp="1" noRot="1" noChangeAspect="1" noChangeArrowheads="1" noTextEdit="1"/>
          </p:cNvSpPr>
          <p:nvPr>
            <p:ph type="sldImg"/>
          </p:nvPr>
        </p:nvSpPr>
        <p:spPr>
          <a:xfrm>
            <a:off x="1150938" y="692150"/>
            <a:ext cx="4556125" cy="3416300"/>
          </a:xfrm>
          <a:ln/>
        </p:spPr>
      </p:sp>
      <p:sp>
        <p:nvSpPr>
          <p:cNvPr id="43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31403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4505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159346-CDD1-4EC0-9C46-F9F525BA11B1}"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4506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6 — Storage and Other I/O Topics</a:t>
            </a:r>
            <a:endParaRPr lang="en-AU" altLang="en-US" dirty="0" smtClean="0">
              <a:solidFill>
                <a:srgbClr val="000000"/>
              </a:solidFill>
              <a:latin typeface="Times New Roman" panose="02020603050405020304" pitchFamily="18" charset="0"/>
            </a:endParaRPr>
          </a:p>
        </p:txBody>
      </p:sp>
      <p:sp>
        <p:nvSpPr>
          <p:cNvPr id="4506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78CC45-CDFB-49FE-ABEC-F900C1DCBD61}" type="slidenum">
              <a:rPr lang="en-AU" altLang="en-US" smtClean="0">
                <a:solidFill>
                  <a:srgbClr val="000000"/>
                </a:solidFill>
                <a:latin typeface="Times New Roman" panose="02020603050405020304" pitchFamily="18" charset="0"/>
              </a:rPr>
              <a:pPr/>
              <a:t>25</a:t>
            </a:fld>
            <a:endParaRPr lang="en-AU" altLang="en-US" smtClean="0">
              <a:solidFill>
                <a:srgbClr val="000000"/>
              </a:solidFill>
              <a:latin typeface="Times New Roman" panose="02020603050405020304" pitchFamily="18" charset="0"/>
            </a:endParaRPr>
          </a:p>
        </p:txBody>
      </p:sp>
      <p:sp>
        <p:nvSpPr>
          <p:cNvPr id="45062" name="Rectangle 2"/>
          <p:cNvSpPr>
            <a:spLocks noGrp="1" noRot="1" noChangeAspect="1" noChangeArrowheads="1" noTextEdit="1"/>
          </p:cNvSpPr>
          <p:nvPr>
            <p:ph type="sldImg"/>
          </p:nvPr>
        </p:nvSpPr>
        <p:spPr>
          <a:xfrm>
            <a:off x="1150938" y="692150"/>
            <a:ext cx="4556125" cy="3416300"/>
          </a:xfrm>
          <a:ln/>
        </p:spPr>
      </p:sp>
      <p:sp>
        <p:nvSpPr>
          <p:cNvPr id="45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83569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4710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63CB52-C5EF-45A3-8E5C-14FC6A8D2463}"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4710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6 — Storage and Other I/O Topics</a:t>
            </a:r>
            <a:endParaRPr lang="en-AU" altLang="en-US" dirty="0" smtClean="0">
              <a:solidFill>
                <a:srgbClr val="000000"/>
              </a:solidFill>
              <a:latin typeface="Times New Roman" panose="02020603050405020304" pitchFamily="18" charset="0"/>
            </a:endParaRPr>
          </a:p>
        </p:txBody>
      </p:sp>
      <p:sp>
        <p:nvSpPr>
          <p:cNvPr id="4710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5EE6F8E-8191-4738-8ED1-8F6E3F414806}" type="slidenum">
              <a:rPr lang="en-AU" altLang="en-US" smtClean="0">
                <a:solidFill>
                  <a:srgbClr val="000000"/>
                </a:solidFill>
                <a:latin typeface="Times New Roman" panose="02020603050405020304" pitchFamily="18" charset="0"/>
              </a:rPr>
              <a:pPr/>
              <a:t>26</a:t>
            </a:fld>
            <a:endParaRPr lang="en-AU" altLang="en-US" smtClean="0">
              <a:solidFill>
                <a:srgbClr val="000000"/>
              </a:solidFill>
              <a:latin typeface="Times New Roman" panose="02020603050405020304" pitchFamily="18" charset="0"/>
            </a:endParaRPr>
          </a:p>
        </p:txBody>
      </p:sp>
      <p:sp>
        <p:nvSpPr>
          <p:cNvPr id="47110" name="Rectangle 2"/>
          <p:cNvSpPr>
            <a:spLocks noGrp="1" noRot="1" noChangeAspect="1" noChangeArrowheads="1" noTextEdit="1"/>
          </p:cNvSpPr>
          <p:nvPr>
            <p:ph type="sldImg"/>
          </p:nvPr>
        </p:nvSpPr>
        <p:spPr>
          <a:xfrm>
            <a:off x="1150938" y="692150"/>
            <a:ext cx="4556125" cy="3416300"/>
          </a:xfrm>
          <a:ln/>
        </p:spPr>
      </p:sp>
      <p:sp>
        <p:nvSpPr>
          <p:cNvPr id="47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0019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4915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E445AAB-E8EC-46AC-9254-B421909BC9E4}"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4915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endParaRPr lang="en-AU" altLang="en-US" dirty="0" smtClean="0">
              <a:solidFill>
                <a:srgbClr val="000000"/>
              </a:solidFill>
              <a:latin typeface="Times New Roman" panose="02020603050405020304" pitchFamily="18" charset="0"/>
            </a:endParaRPr>
          </a:p>
        </p:txBody>
      </p:sp>
      <p:sp>
        <p:nvSpPr>
          <p:cNvPr id="4915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B6BF55-40C4-483B-B450-9E0AF0C0B9AB}" type="slidenum">
              <a:rPr lang="en-AU" altLang="en-US" smtClean="0">
                <a:solidFill>
                  <a:srgbClr val="000000"/>
                </a:solidFill>
                <a:latin typeface="Times New Roman" panose="02020603050405020304" pitchFamily="18" charset="0"/>
              </a:rPr>
              <a:pPr/>
              <a:t>27</a:t>
            </a:fld>
            <a:endParaRPr lang="en-AU" altLang="en-US" smtClean="0">
              <a:solidFill>
                <a:srgbClr val="000000"/>
              </a:solidFill>
              <a:latin typeface="Times New Roman" panose="02020603050405020304" pitchFamily="18" charset="0"/>
            </a:endParaRPr>
          </a:p>
        </p:txBody>
      </p:sp>
      <p:sp>
        <p:nvSpPr>
          <p:cNvPr id="49158" name="Rectangle 2"/>
          <p:cNvSpPr>
            <a:spLocks noGrp="1" noRot="1" noChangeAspect="1" noChangeArrowheads="1" noTextEdit="1"/>
          </p:cNvSpPr>
          <p:nvPr>
            <p:ph type="sldImg"/>
          </p:nvPr>
        </p:nvSpPr>
        <p:spPr>
          <a:xfrm>
            <a:off x="1150938" y="692150"/>
            <a:ext cx="4556125" cy="3416300"/>
          </a:xfrm>
          <a:ln/>
        </p:spPr>
      </p:sp>
      <p:sp>
        <p:nvSpPr>
          <p:cNvPr id="49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89857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7294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204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568520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91983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5325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64B084-A203-490C-8354-562093DC949E}"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5325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endParaRPr lang="en-AU" altLang="en-US" dirty="0" smtClean="0">
              <a:solidFill>
                <a:srgbClr val="000000"/>
              </a:solidFill>
              <a:latin typeface="Times New Roman" panose="02020603050405020304" pitchFamily="18" charset="0"/>
            </a:endParaRPr>
          </a:p>
        </p:txBody>
      </p:sp>
      <p:sp>
        <p:nvSpPr>
          <p:cNvPr id="5325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F360703-7DD5-418F-823D-2BD4967159B7}" type="slidenum">
              <a:rPr lang="en-AU" altLang="en-US" smtClean="0">
                <a:solidFill>
                  <a:srgbClr val="000000"/>
                </a:solidFill>
                <a:latin typeface="Times New Roman" panose="02020603050405020304" pitchFamily="18" charset="0"/>
              </a:rPr>
              <a:pPr/>
              <a:t>30</a:t>
            </a:fld>
            <a:endParaRPr lang="en-AU" altLang="en-US" smtClean="0">
              <a:solidFill>
                <a:srgbClr val="000000"/>
              </a:solidFill>
              <a:latin typeface="Times New Roman" panose="02020603050405020304" pitchFamily="18" charset="0"/>
            </a:endParaRPr>
          </a:p>
        </p:txBody>
      </p:sp>
      <p:sp>
        <p:nvSpPr>
          <p:cNvPr id="53254" name="Rectangle 2"/>
          <p:cNvSpPr>
            <a:spLocks noGrp="1" noRot="1" noChangeAspect="1" noChangeArrowheads="1" noTextEdit="1"/>
          </p:cNvSpPr>
          <p:nvPr>
            <p:ph type="sldImg"/>
          </p:nvPr>
        </p:nvSpPr>
        <p:spPr>
          <a:xfrm>
            <a:off x="1150938" y="692150"/>
            <a:ext cx="4556125" cy="3416300"/>
          </a:xfrm>
          <a:ln/>
        </p:spPr>
      </p:sp>
      <p:sp>
        <p:nvSpPr>
          <p:cNvPr id="532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77347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471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8684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491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236020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9625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86F6862-B46D-4111-A7A5-933299BE6796}"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9626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9626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861B55-DF59-44C6-BD6F-F85F15A50AE5}" type="slidenum">
              <a:rPr lang="en-AU" altLang="en-US" smtClean="0">
                <a:solidFill>
                  <a:srgbClr val="000000"/>
                </a:solidFill>
                <a:latin typeface="Times New Roman" panose="02020603050405020304" pitchFamily="18" charset="0"/>
              </a:rPr>
              <a:pPr/>
              <a:t>37</a:t>
            </a:fld>
            <a:endParaRPr lang="en-AU" altLang="en-US" smtClean="0">
              <a:solidFill>
                <a:srgbClr val="000000"/>
              </a:solidFill>
              <a:latin typeface="Times New Roman" panose="02020603050405020304" pitchFamily="18" charset="0"/>
            </a:endParaRPr>
          </a:p>
        </p:txBody>
      </p:sp>
      <p:sp>
        <p:nvSpPr>
          <p:cNvPr id="96262" name="Rectangle 2"/>
          <p:cNvSpPr>
            <a:spLocks noGrp="1" noRot="1" noChangeAspect="1" noChangeArrowheads="1" noTextEdit="1"/>
          </p:cNvSpPr>
          <p:nvPr>
            <p:ph type="sldImg"/>
          </p:nvPr>
        </p:nvSpPr>
        <p:spPr>
          <a:xfrm>
            <a:off x="1150938" y="692150"/>
            <a:ext cx="4556125" cy="3416300"/>
          </a:xfrm>
          <a:ln/>
        </p:spPr>
      </p:sp>
      <p:sp>
        <p:nvSpPr>
          <p:cNvPr id="96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28863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7168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F1EC279-78AC-4B25-9FD7-31D83D635278}"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7168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endParaRPr lang="en-AU" altLang="en-US" dirty="0" smtClean="0">
              <a:solidFill>
                <a:srgbClr val="000000"/>
              </a:solidFill>
              <a:latin typeface="Times New Roman" panose="02020603050405020304" pitchFamily="18" charset="0"/>
            </a:endParaRPr>
          </a:p>
        </p:txBody>
      </p:sp>
      <p:sp>
        <p:nvSpPr>
          <p:cNvPr id="7168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DBE1CD-3F28-4647-A1A9-E96CC549F34B}" type="slidenum">
              <a:rPr lang="en-AU" altLang="en-US" smtClean="0">
                <a:solidFill>
                  <a:srgbClr val="000000"/>
                </a:solidFill>
                <a:latin typeface="Times New Roman" panose="02020603050405020304" pitchFamily="18" charset="0"/>
              </a:rPr>
              <a:pPr/>
              <a:t>44</a:t>
            </a:fld>
            <a:endParaRPr lang="en-AU" altLang="en-US" smtClean="0">
              <a:solidFill>
                <a:srgbClr val="000000"/>
              </a:solidFill>
              <a:latin typeface="Times New Roman" panose="02020603050405020304" pitchFamily="18" charset="0"/>
            </a:endParaRPr>
          </a:p>
        </p:txBody>
      </p:sp>
      <p:sp>
        <p:nvSpPr>
          <p:cNvPr id="71686" name="Rectangle 2"/>
          <p:cNvSpPr>
            <a:spLocks noGrp="1" noRot="1" noChangeAspect="1" noChangeArrowheads="1" noTextEdit="1"/>
          </p:cNvSpPr>
          <p:nvPr>
            <p:ph type="sldImg"/>
          </p:nvPr>
        </p:nvSpPr>
        <p:spPr>
          <a:xfrm>
            <a:off x="1150938" y="692150"/>
            <a:ext cx="4556125" cy="3416300"/>
          </a:xfrm>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64471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32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90988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32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951728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32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818189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52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36475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225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090668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52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429318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7680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F21ED8-E500-4A0E-8473-5B3AFB652D5A}"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7680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7680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ECF60E6-0537-4E99-B219-1C894F0217CD}" type="slidenum">
              <a:rPr lang="en-AU" altLang="en-US" smtClean="0">
                <a:solidFill>
                  <a:srgbClr val="000000"/>
                </a:solidFill>
                <a:latin typeface="Times New Roman" panose="02020603050405020304" pitchFamily="18" charset="0"/>
              </a:rPr>
              <a:pPr/>
              <a:t>57</a:t>
            </a:fld>
            <a:endParaRPr lang="en-AU" altLang="en-US" smtClean="0">
              <a:solidFill>
                <a:srgbClr val="000000"/>
              </a:solidFill>
              <a:latin typeface="Times New Roman" panose="02020603050405020304" pitchFamily="18" charset="0"/>
            </a:endParaRPr>
          </a:p>
        </p:txBody>
      </p:sp>
      <p:sp>
        <p:nvSpPr>
          <p:cNvPr id="76806" name="Rectangle 2"/>
          <p:cNvSpPr>
            <a:spLocks noGrp="1" noRot="1" noChangeAspect="1" noChangeArrowheads="1" noTextEdit="1"/>
          </p:cNvSpPr>
          <p:nvPr>
            <p:ph type="sldImg"/>
          </p:nvPr>
        </p:nvSpPr>
        <p:spPr>
          <a:xfrm>
            <a:off x="1150938" y="692150"/>
            <a:ext cx="4556125" cy="3416300"/>
          </a:xfrm>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38974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7987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8211536-E596-4457-8D67-F0BEA8D0E7DF}"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7987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7987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CD0FF4-715A-482B-9457-295EE36776BA}" type="slidenum">
              <a:rPr lang="en-AU" altLang="en-US" smtClean="0">
                <a:solidFill>
                  <a:srgbClr val="000000"/>
                </a:solidFill>
                <a:latin typeface="Times New Roman" panose="02020603050405020304" pitchFamily="18" charset="0"/>
              </a:rPr>
              <a:pPr/>
              <a:t>59</a:t>
            </a:fld>
            <a:endParaRPr lang="en-AU" altLang="en-US" smtClean="0">
              <a:solidFill>
                <a:srgbClr val="000000"/>
              </a:solidFill>
              <a:latin typeface="Times New Roman" panose="02020603050405020304" pitchFamily="18" charset="0"/>
            </a:endParaRPr>
          </a:p>
        </p:txBody>
      </p:sp>
      <p:sp>
        <p:nvSpPr>
          <p:cNvPr id="79878" name="Rectangle 2"/>
          <p:cNvSpPr>
            <a:spLocks noGrp="1" noRot="1" noChangeAspect="1" noChangeArrowheads="1" noTextEdit="1"/>
          </p:cNvSpPr>
          <p:nvPr>
            <p:ph type="sldImg"/>
          </p:nvPr>
        </p:nvSpPr>
        <p:spPr>
          <a:xfrm>
            <a:off x="1150938" y="692150"/>
            <a:ext cx="4556125" cy="3416300"/>
          </a:xfrm>
          <a:ln/>
        </p:spPr>
      </p:sp>
      <p:sp>
        <p:nvSpPr>
          <p:cNvPr id="798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49756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8192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D81869C-12A2-4E39-94E5-80A46AD4869E}"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8192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8192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7379EE1-DD3D-424B-92AF-7C14C8E959BB}" type="slidenum">
              <a:rPr lang="en-AU" altLang="en-US" smtClean="0">
                <a:solidFill>
                  <a:srgbClr val="000000"/>
                </a:solidFill>
                <a:latin typeface="Times New Roman" panose="02020603050405020304" pitchFamily="18" charset="0"/>
              </a:rPr>
              <a:pPr/>
              <a:t>60</a:t>
            </a:fld>
            <a:endParaRPr lang="en-AU" altLang="en-US" smtClean="0">
              <a:solidFill>
                <a:srgbClr val="000000"/>
              </a:solidFill>
              <a:latin typeface="Times New Roman" panose="02020603050405020304" pitchFamily="18" charset="0"/>
            </a:endParaRPr>
          </a:p>
        </p:txBody>
      </p:sp>
      <p:sp>
        <p:nvSpPr>
          <p:cNvPr id="81926" name="Rectangle 2"/>
          <p:cNvSpPr>
            <a:spLocks noGrp="1" noRot="1" noChangeAspect="1" noChangeArrowheads="1" noTextEdit="1"/>
          </p:cNvSpPr>
          <p:nvPr>
            <p:ph type="sldImg"/>
          </p:nvPr>
        </p:nvSpPr>
        <p:spPr>
          <a:xfrm>
            <a:off x="1150938" y="692150"/>
            <a:ext cx="4556125" cy="3416300"/>
          </a:xfrm>
          <a:ln/>
        </p:spPr>
      </p:sp>
      <p:sp>
        <p:nvSpPr>
          <p:cNvPr id="819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39137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latin typeface="Times New Roman" panose="02020603050405020304" pitchFamily="18" charset="0"/>
              </a:rPr>
              <a:t>Morgan Kaufmann Publishers</a:t>
            </a:r>
          </a:p>
        </p:txBody>
      </p:sp>
      <p:sp>
        <p:nvSpPr>
          <p:cNvPr id="8397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67DD552-2377-4396-8991-39AF0BB8A54A}" type="datetime3">
              <a:rPr lang="en-AU" altLang="en-US" smtClean="0">
                <a:latin typeface="Times New Roman" panose="02020603050405020304" pitchFamily="18" charset="0"/>
              </a:rPr>
              <a:pPr/>
              <a:t>9 June, 2021</a:t>
            </a:fld>
            <a:endParaRPr lang="en-AU" altLang="en-US" smtClean="0">
              <a:latin typeface="Times New Roman" panose="02020603050405020304" pitchFamily="18" charset="0"/>
            </a:endParaRPr>
          </a:p>
        </p:txBody>
      </p:sp>
      <p:sp>
        <p:nvSpPr>
          <p:cNvPr id="8397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latin typeface="Times New Roman" panose="02020603050405020304" pitchFamily="18" charset="0"/>
              </a:rPr>
              <a:t>Chapter 5 — Large and Fast: Exploiting Memory Hierarchy</a:t>
            </a:r>
          </a:p>
        </p:txBody>
      </p:sp>
      <p:sp>
        <p:nvSpPr>
          <p:cNvPr id="8397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804C96C-A369-47C9-9108-FAA02D4630BD}" type="slidenum">
              <a:rPr lang="en-AU" altLang="en-US" smtClean="0">
                <a:latin typeface="Times New Roman" panose="02020603050405020304" pitchFamily="18" charset="0"/>
              </a:rPr>
              <a:pPr/>
              <a:t>61</a:t>
            </a:fld>
            <a:endParaRPr lang="en-AU" altLang="en-US" smtClean="0">
              <a:latin typeface="Times New Roman" panose="02020603050405020304" pitchFamily="18" charset="0"/>
            </a:endParaRPr>
          </a:p>
        </p:txBody>
      </p:sp>
      <p:sp>
        <p:nvSpPr>
          <p:cNvPr id="83974" name="Rectangle 2"/>
          <p:cNvSpPr>
            <a:spLocks noGrp="1" noRot="1" noChangeAspect="1" noChangeArrowheads="1" noTextEdit="1"/>
          </p:cNvSpPr>
          <p:nvPr>
            <p:ph type="sldImg"/>
          </p:nvPr>
        </p:nvSpPr>
        <p:spPr>
          <a:xfrm>
            <a:off x="1150938" y="692150"/>
            <a:ext cx="4556125" cy="3416300"/>
          </a:xfrm>
          <a:ln/>
        </p:spPr>
      </p:sp>
      <p:sp>
        <p:nvSpPr>
          <p:cNvPr id="839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55803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8601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82F2697-7DD8-4217-976F-1FAA6CF230E5}"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8602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8602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8130E66-2F38-4FE8-A3C3-9FC2FF96AFFD}" type="slidenum">
              <a:rPr lang="en-AU" altLang="en-US" smtClean="0">
                <a:solidFill>
                  <a:srgbClr val="000000"/>
                </a:solidFill>
                <a:latin typeface="Times New Roman" panose="02020603050405020304" pitchFamily="18" charset="0"/>
              </a:rPr>
              <a:pPr/>
              <a:t>62</a:t>
            </a:fld>
            <a:endParaRPr lang="en-AU" altLang="en-US" smtClean="0">
              <a:solidFill>
                <a:srgbClr val="000000"/>
              </a:solidFill>
              <a:latin typeface="Times New Roman" panose="02020603050405020304" pitchFamily="18" charset="0"/>
            </a:endParaRPr>
          </a:p>
        </p:txBody>
      </p:sp>
      <p:sp>
        <p:nvSpPr>
          <p:cNvPr id="86022" name="Rectangle 2"/>
          <p:cNvSpPr>
            <a:spLocks noGrp="1" noRot="1" noChangeAspect="1" noChangeArrowheads="1" noTextEdit="1"/>
          </p:cNvSpPr>
          <p:nvPr>
            <p:ph type="sldImg"/>
          </p:nvPr>
        </p:nvSpPr>
        <p:spPr>
          <a:xfrm>
            <a:off x="1150938" y="692150"/>
            <a:ext cx="4556125" cy="3416300"/>
          </a:xfrm>
          <a:ln/>
        </p:spPr>
      </p:sp>
      <p:sp>
        <p:nvSpPr>
          <p:cNvPr id="860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48238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8806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8C03D85-77CA-49F1-B021-3F71B22D8607}"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8806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8806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11D104-0ED7-4780-85D3-C41BE9185D02}" type="slidenum">
              <a:rPr lang="en-AU" altLang="en-US" smtClean="0">
                <a:solidFill>
                  <a:srgbClr val="000000"/>
                </a:solidFill>
                <a:latin typeface="Times New Roman" panose="02020603050405020304" pitchFamily="18" charset="0"/>
              </a:rPr>
              <a:pPr/>
              <a:t>63</a:t>
            </a:fld>
            <a:endParaRPr lang="en-AU" altLang="en-US" smtClean="0">
              <a:solidFill>
                <a:srgbClr val="000000"/>
              </a:solidFill>
              <a:latin typeface="Times New Roman" panose="02020603050405020304" pitchFamily="18" charset="0"/>
            </a:endParaRPr>
          </a:p>
        </p:txBody>
      </p:sp>
      <p:sp>
        <p:nvSpPr>
          <p:cNvPr id="88070" name="Rectangle 2"/>
          <p:cNvSpPr>
            <a:spLocks noGrp="1" noRot="1" noChangeAspect="1" noChangeArrowheads="1" noTextEdit="1"/>
          </p:cNvSpPr>
          <p:nvPr>
            <p:ph type="sldImg"/>
          </p:nvPr>
        </p:nvSpPr>
        <p:spPr>
          <a:xfrm>
            <a:off x="1150938" y="692150"/>
            <a:ext cx="4556125" cy="3416300"/>
          </a:xfrm>
          <a:ln/>
        </p:spPr>
      </p:sp>
      <p:sp>
        <p:nvSpPr>
          <p:cNvPr id="880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34133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9011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EC8BFD9-BF51-404A-85BE-A00DD92127DB}"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9011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9011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F9D58A-47DB-4794-9366-1436CC24E3E4}" type="slidenum">
              <a:rPr lang="en-AU" altLang="en-US" smtClean="0">
                <a:solidFill>
                  <a:srgbClr val="000000"/>
                </a:solidFill>
                <a:latin typeface="Times New Roman" panose="02020603050405020304" pitchFamily="18" charset="0"/>
              </a:rPr>
              <a:pPr/>
              <a:t>64</a:t>
            </a:fld>
            <a:endParaRPr lang="en-AU" altLang="en-US" smtClean="0">
              <a:solidFill>
                <a:srgbClr val="000000"/>
              </a:solidFill>
              <a:latin typeface="Times New Roman" panose="02020603050405020304" pitchFamily="18" charset="0"/>
            </a:endParaRPr>
          </a:p>
        </p:txBody>
      </p:sp>
      <p:sp>
        <p:nvSpPr>
          <p:cNvPr id="90118" name="Rectangle 2"/>
          <p:cNvSpPr>
            <a:spLocks noGrp="1" noRot="1" noChangeAspect="1" noChangeArrowheads="1" noTextEdit="1"/>
          </p:cNvSpPr>
          <p:nvPr>
            <p:ph type="sldImg"/>
          </p:nvPr>
        </p:nvSpPr>
        <p:spPr>
          <a:xfrm>
            <a:off x="1150938" y="692150"/>
            <a:ext cx="4556125" cy="3416300"/>
          </a:xfrm>
          <a:ln/>
        </p:spPr>
      </p:sp>
      <p:sp>
        <p:nvSpPr>
          <p:cNvPr id="901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92191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9216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E467A98-7390-4AC1-BBB5-CE2022D2EC49}"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9216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9216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2E1CF6C-E499-4B3A-A457-8A2E9F348D35}" type="slidenum">
              <a:rPr lang="en-AU" altLang="en-US" smtClean="0">
                <a:solidFill>
                  <a:srgbClr val="000000"/>
                </a:solidFill>
                <a:latin typeface="Times New Roman" panose="02020603050405020304" pitchFamily="18" charset="0"/>
              </a:rPr>
              <a:pPr/>
              <a:t>65</a:t>
            </a:fld>
            <a:endParaRPr lang="en-AU" altLang="en-US" smtClean="0">
              <a:solidFill>
                <a:srgbClr val="000000"/>
              </a:solidFill>
              <a:latin typeface="Times New Roman" panose="02020603050405020304" pitchFamily="18" charset="0"/>
            </a:endParaRPr>
          </a:p>
        </p:txBody>
      </p:sp>
      <p:sp>
        <p:nvSpPr>
          <p:cNvPr id="92166" name="Rectangle 2"/>
          <p:cNvSpPr>
            <a:spLocks noGrp="1" noRot="1" noChangeAspect="1" noChangeArrowheads="1" noTextEdit="1"/>
          </p:cNvSpPr>
          <p:nvPr>
            <p:ph type="sldImg"/>
          </p:nvPr>
        </p:nvSpPr>
        <p:spPr>
          <a:xfrm>
            <a:off x="1150938" y="692150"/>
            <a:ext cx="4556125" cy="3416300"/>
          </a:xfrm>
          <a:ln/>
        </p:spPr>
      </p:sp>
      <p:sp>
        <p:nvSpPr>
          <p:cNvPr id="92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56686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9421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47F328E-AA53-4B88-8A42-34B43C603F20}"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9421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9421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1BBAF74-0FD8-47B1-80E9-B78ED961F8CC}" type="slidenum">
              <a:rPr lang="en-AU" altLang="en-US" smtClean="0">
                <a:solidFill>
                  <a:srgbClr val="000000"/>
                </a:solidFill>
                <a:latin typeface="Times New Roman" panose="02020603050405020304" pitchFamily="18" charset="0"/>
              </a:rPr>
              <a:pPr/>
              <a:t>66</a:t>
            </a:fld>
            <a:endParaRPr lang="en-AU" altLang="en-US" smtClean="0">
              <a:solidFill>
                <a:srgbClr val="000000"/>
              </a:solidFill>
              <a:latin typeface="Times New Roman" panose="02020603050405020304" pitchFamily="18" charset="0"/>
            </a:endParaRPr>
          </a:p>
        </p:txBody>
      </p:sp>
      <p:sp>
        <p:nvSpPr>
          <p:cNvPr id="94214" name="Rectangle 2"/>
          <p:cNvSpPr>
            <a:spLocks noGrp="1" noRot="1" noChangeAspect="1" noChangeArrowheads="1" noTextEdit="1"/>
          </p:cNvSpPr>
          <p:nvPr>
            <p:ph type="sldImg"/>
          </p:nvPr>
        </p:nvSpPr>
        <p:spPr>
          <a:xfrm>
            <a:off x="1150938" y="692150"/>
            <a:ext cx="4556125" cy="3416300"/>
          </a:xfrm>
          <a:ln/>
        </p:spPr>
      </p:sp>
      <p:sp>
        <p:nvSpPr>
          <p:cNvPr id="94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7973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266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885850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cap="flat"/>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05614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cap="flat"/>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110158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cap="flat"/>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663416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cap="flat"/>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661551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cap="flat"/>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654326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0649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F6DE0F8-68BB-41B6-8A8D-EBF1A066EE3E}"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10650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0650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F762C2-4415-4E1C-926F-3D3106931BDD}" type="slidenum">
              <a:rPr lang="en-AU" altLang="en-US" smtClean="0">
                <a:solidFill>
                  <a:srgbClr val="000000"/>
                </a:solidFill>
                <a:latin typeface="Times New Roman" panose="02020603050405020304" pitchFamily="18" charset="0"/>
              </a:rPr>
              <a:pPr/>
              <a:t>72</a:t>
            </a:fld>
            <a:endParaRPr lang="en-AU" altLang="en-US" smtClean="0">
              <a:solidFill>
                <a:srgbClr val="000000"/>
              </a:solidFill>
              <a:latin typeface="Times New Roman" panose="02020603050405020304" pitchFamily="18" charset="0"/>
            </a:endParaRPr>
          </a:p>
        </p:txBody>
      </p:sp>
      <p:sp>
        <p:nvSpPr>
          <p:cNvPr id="106502" name="Rectangle 2"/>
          <p:cNvSpPr>
            <a:spLocks noGrp="1" noRot="1" noChangeAspect="1" noChangeArrowheads="1" noTextEdit="1"/>
          </p:cNvSpPr>
          <p:nvPr>
            <p:ph type="sldImg"/>
          </p:nvPr>
        </p:nvSpPr>
        <p:spPr>
          <a:xfrm>
            <a:off x="1150938" y="692150"/>
            <a:ext cx="4556125" cy="3416300"/>
          </a:xfrm>
          <a:ln/>
        </p:spPr>
      </p:sp>
      <p:sp>
        <p:nvSpPr>
          <p:cNvPr id="1065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51675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cap="flat"/>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194695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0854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C3CEF53-A784-4E80-9CE3-14C7CBF8EC86}"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10854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0854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BCF90A-7E6E-4A8C-8205-B9FE5A0E44EB}" type="slidenum">
              <a:rPr lang="en-AU" altLang="en-US" smtClean="0">
                <a:solidFill>
                  <a:srgbClr val="000000"/>
                </a:solidFill>
                <a:latin typeface="Times New Roman" panose="02020603050405020304" pitchFamily="18" charset="0"/>
              </a:rPr>
              <a:pPr/>
              <a:t>75</a:t>
            </a:fld>
            <a:endParaRPr lang="en-AU" altLang="en-US" smtClean="0">
              <a:solidFill>
                <a:srgbClr val="000000"/>
              </a:solidFill>
              <a:latin typeface="Times New Roman" panose="02020603050405020304" pitchFamily="18" charset="0"/>
            </a:endParaRPr>
          </a:p>
        </p:txBody>
      </p:sp>
      <p:sp>
        <p:nvSpPr>
          <p:cNvPr id="108550" name="Rectangle 2"/>
          <p:cNvSpPr>
            <a:spLocks noGrp="1" noRot="1" noChangeAspect="1" noChangeArrowheads="1" noTextEdit="1"/>
          </p:cNvSpPr>
          <p:nvPr>
            <p:ph type="sldImg"/>
          </p:nvPr>
        </p:nvSpPr>
        <p:spPr>
          <a:xfrm>
            <a:off x="1150938" y="692150"/>
            <a:ext cx="4556125" cy="3416300"/>
          </a:xfrm>
          <a:ln/>
        </p:spPr>
      </p:sp>
      <p:sp>
        <p:nvSpPr>
          <p:cNvPr id="108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604948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95235" name="Rectangle 3"/>
          <p:cNvSpPr>
            <a:spLocks noGrp="1" noRot="1" noChangeAspect="1" noChangeArrowheads="1" noTextEdit="1"/>
          </p:cNvSpPr>
          <p:nvPr>
            <p:ph type="sldImg"/>
          </p:nvPr>
        </p:nvSpPr>
        <p:spPr>
          <a:xfrm>
            <a:off x="1066800" y="812800"/>
            <a:ext cx="4572000" cy="3429000"/>
          </a:xfrm>
          <a:ln cap="flat"/>
        </p:spPr>
      </p:sp>
    </p:spTree>
    <p:extLst>
      <p:ext uri="{BB962C8B-B14F-4D97-AF65-F5344CB8AC3E}">
        <p14:creationId xmlns:p14="http://schemas.microsoft.com/office/powerpoint/2010/main" val="28345965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latin typeface="Times New Roman" panose="02020603050405020304" pitchFamily="18" charset="0"/>
              </a:rPr>
              <a:t>Morgan Kaufmann Publishers</a:t>
            </a:r>
          </a:p>
        </p:txBody>
      </p:sp>
      <p:sp>
        <p:nvSpPr>
          <p:cNvPr id="12288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94E8D8-FBE3-4FD3-9BB5-4B43B7A20889}" type="datetime3">
              <a:rPr lang="en-AU" altLang="en-US" smtClean="0">
                <a:latin typeface="Times New Roman" panose="02020603050405020304" pitchFamily="18" charset="0"/>
              </a:rPr>
              <a:pPr/>
              <a:t>9 June, 2021</a:t>
            </a:fld>
            <a:endParaRPr lang="en-AU" altLang="en-US" smtClean="0">
              <a:latin typeface="Times New Roman" panose="02020603050405020304" pitchFamily="18" charset="0"/>
            </a:endParaRPr>
          </a:p>
        </p:txBody>
      </p:sp>
      <p:sp>
        <p:nvSpPr>
          <p:cNvPr id="12288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latin typeface="Times New Roman" panose="02020603050405020304" pitchFamily="18" charset="0"/>
              </a:rPr>
              <a:t>Chapter 5 — Large and Fast: Exploiting Memory Hierarchy</a:t>
            </a:r>
          </a:p>
        </p:txBody>
      </p:sp>
      <p:sp>
        <p:nvSpPr>
          <p:cNvPr id="12288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226343E-2D9B-4023-A000-4192425C3E25}" type="slidenum">
              <a:rPr lang="en-AU" altLang="en-US" smtClean="0">
                <a:latin typeface="Times New Roman" panose="02020603050405020304" pitchFamily="18" charset="0"/>
              </a:rPr>
              <a:pPr/>
              <a:t>83</a:t>
            </a:fld>
            <a:endParaRPr lang="en-AU" altLang="en-US" smtClean="0">
              <a:latin typeface="Times New Roman" panose="02020603050405020304" pitchFamily="18" charset="0"/>
            </a:endParaRPr>
          </a:p>
        </p:txBody>
      </p:sp>
      <p:sp>
        <p:nvSpPr>
          <p:cNvPr id="122886" name="Rectangle 2"/>
          <p:cNvSpPr>
            <a:spLocks noGrp="1" noRot="1" noChangeAspect="1" noChangeArrowheads="1" noTextEdit="1"/>
          </p:cNvSpPr>
          <p:nvPr>
            <p:ph type="sldImg"/>
          </p:nvPr>
        </p:nvSpPr>
        <p:spPr>
          <a:xfrm>
            <a:off x="1150938" y="692150"/>
            <a:ext cx="4556125" cy="34163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013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28675" name="Rectangle 3"/>
          <p:cNvSpPr>
            <a:spLocks noGrp="1" noRot="1" noChangeAspect="1" noChangeArrowheads="1" noTextEdit="1"/>
          </p:cNvSpPr>
          <p:nvPr>
            <p:ph type="sldImg"/>
          </p:nvPr>
        </p:nvSpPr>
        <p:spPr>
          <a:xfrm>
            <a:off x="1066800" y="812800"/>
            <a:ext cx="4572000" cy="3429000"/>
          </a:xfrm>
          <a:ln cap="flat"/>
        </p:spPr>
      </p:sp>
    </p:spTree>
    <p:extLst>
      <p:ext uri="{BB962C8B-B14F-4D97-AF65-F5344CB8AC3E}">
        <p14:creationId xmlns:p14="http://schemas.microsoft.com/office/powerpoint/2010/main" val="6125905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cap="flat"/>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7403913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50938" y="692150"/>
            <a:ext cx="4556125" cy="3416300"/>
          </a:xfrm>
          <a:ln cap="flat"/>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3715425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cap="flat"/>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6034688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cap="flat"/>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1772870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latin typeface="Times New Roman" panose="02020603050405020304" pitchFamily="18" charset="0"/>
              </a:rPr>
              <a:t>Morgan Kaufmann Publishers</a:t>
            </a:r>
          </a:p>
        </p:txBody>
      </p:sp>
      <p:sp>
        <p:nvSpPr>
          <p:cNvPr id="16077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E167B33-C844-41F6-8454-81D7A6E041A7}" type="datetime3">
              <a:rPr lang="en-AU" altLang="en-US" smtClean="0">
                <a:latin typeface="Times New Roman" panose="02020603050405020304" pitchFamily="18" charset="0"/>
              </a:rPr>
              <a:pPr/>
              <a:t>9 June, 2021</a:t>
            </a:fld>
            <a:endParaRPr lang="en-AU" altLang="en-US" smtClean="0">
              <a:latin typeface="Times New Roman" panose="02020603050405020304" pitchFamily="18" charset="0"/>
            </a:endParaRPr>
          </a:p>
        </p:txBody>
      </p:sp>
      <p:sp>
        <p:nvSpPr>
          <p:cNvPr id="16077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latin typeface="Times New Roman" panose="02020603050405020304" pitchFamily="18" charset="0"/>
              </a:rPr>
              <a:t>Chapter 5 — Large and Fast: Exploiting Memory Hierarchy</a:t>
            </a:r>
          </a:p>
        </p:txBody>
      </p:sp>
      <p:sp>
        <p:nvSpPr>
          <p:cNvPr id="16077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EB30FF-20DF-47BE-9DF0-AFDF4DB2F0F3}" type="slidenum">
              <a:rPr lang="en-AU" altLang="en-US" smtClean="0">
                <a:latin typeface="Times New Roman" panose="02020603050405020304" pitchFamily="18" charset="0"/>
              </a:rPr>
              <a:pPr/>
              <a:t>103</a:t>
            </a:fld>
            <a:endParaRPr lang="en-AU" altLang="en-US" smtClean="0">
              <a:latin typeface="Times New Roman" panose="02020603050405020304" pitchFamily="18" charset="0"/>
            </a:endParaRPr>
          </a:p>
        </p:txBody>
      </p:sp>
      <p:sp>
        <p:nvSpPr>
          <p:cNvPr id="160774" name="Rectangle 2"/>
          <p:cNvSpPr>
            <a:spLocks noGrp="1" noRot="1" noChangeAspect="1" noChangeArrowheads="1" noTextEdit="1"/>
          </p:cNvSpPr>
          <p:nvPr>
            <p:ph type="sldImg"/>
          </p:nvPr>
        </p:nvSpPr>
        <p:spPr>
          <a:xfrm>
            <a:off x="1150938" y="692150"/>
            <a:ext cx="4556125" cy="3416300"/>
          </a:xfrm>
          <a:ln/>
        </p:spPr>
      </p:sp>
      <p:sp>
        <p:nvSpPr>
          <p:cNvPr id="160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422474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50938" y="692150"/>
            <a:ext cx="4556125" cy="3416300"/>
          </a:xfrm>
          <a:ln cap="flat"/>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4080389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692150"/>
            <a:ext cx="4556125" cy="3416300"/>
          </a:xfrm>
          <a:ln cap="flat"/>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40782100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6486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B517A56-F84A-45CC-8DA6-41937CADFB85}"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16486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6486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D50B29-A21C-4AA1-B426-1D90B41996AD}" type="slidenum">
              <a:rPr lang="en-AU" altLang="en-US" smtClean="0">
                <a:solidFill>
                  <a:srgbClr val="000000"/>
                </a:solidFill>
                <a:latin typeface="Times New Roman" panose="02020603050405020304" pitchFamily="18" charset="0"/>
              </a:rPr>
              <a:pPr/>
              <a:t>106</a:t>
            </a:fld>
            <a:endParaRPr lang="en-AU" altLang="en-US" smtClean="0">
              <a:solidFill>
                <a:srgbClr val="000000"/>
              </a:solidFill>
              <a:latin typeface="Times New Roman" panose="02020603050405020304" pitchFamily="18" charset="0"/>
            </a:endParaRPr>
          </a:p>
        </p:txBody>
      </p:sp>
      <p:sp>
        <p:nvSpPr>
          <p:cNvPr id="164870" name="Rectangle 2"/>
          <p:cNvSpPr>
            <a:spLocks noGrp="1" noRot="1" noChangeAspect="1" noChangeArrowheads="1" noTextEdit="1"/>
          </p:cNvSpPr>
          <p:nvPr>
            <p:ph type="sldImg"/>
          </p:nvPr>
        </p:nvSpPr>
        <p:spPr>
          <a:xfrm>
            <a:off x="1150938" y="692150"/>
            <a:ext cx="4556125" cy="3416300"/>
          </a:xfrm>
          <a:ln/>
        </p:spPr>
      </p:sp>
      <p:sp>
        <p:nvSpPr>
          <p:cNvPr id="164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81588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6691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9CDAE74-6731-4725-A0CD-894E489F1E84}"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16691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6691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4CB5170-0EE1-4E3A-8E3C-5DF9C7538B9F}" type="slidenum">
              <a:rPr lang="en-AU" altLang="en-US" smtClean="0">
                <a:solidFill>
                  <a:srgbClr val="000000"/>
                </a:solidFill>
                <a:latin typeface="Times New Roman" panose="02020603050405020304" pitchFamily="18" charset="0"/>
              </a:rPr>
              <a:pPr/>
              <a:t>107</a:t>
            </a:fld>
            <a:endParaRPr lang="en-AU" altLang="en-US" smtClean="0">
              <a:solidFill>
                <a:srgbClr val="000000"/>
              </a:solidFill>
              <a:latin typeface="Times New Roman" panose="02020603050405020304" pitchFamily="18" charset="0"/>
            </a:endParaRPr>
          </a:p>
        </p:txBody>
      </p:sp>
      <p:sp>
        <p:nvSpPr>
          <p:cNvPr id="166918" name="Rectangle 2"/>
          <p:cNvSpPr>
            <a:spLocks noGrp="1" noRot="1" noChangeAspect="1" noChangeArrowheads="1" noTextEdit="1"/>
          </p:cNvSpPr>
          <p:nvPr>
            <p:ph type="sldImg"/>
          </p:nvPr>
        </p:nvSpPr>
        <p:spPr>
          <a:xfrm>
            <a:off x="1150938" y="692150"/>
            <a:ext cx="4556125" cy="3416300"/>
          </a:xfrm>
          <a:ln/>
        </p:spPr>
      </p:sp>
      <p:sp>
        <p:nvSpPr>
          <p:cNvPr id="166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21602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7101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2E3C5D-B67A-4DE3-8110-9607BA951880}"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17101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7101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525EEC-8CE5-4ECD-85C4-84F2F587F7B4}" type="slidenum">
              <a:rPr lang="en-AU" altLang="en-US" smtClean="0">
                <a:solidFill>
                  <a:srgbClr val="000000"/>
                </a:solidFill>
                <a:latin typeface="Times New Roman" panose="02020603050405020304" pitchFamily="18" charset="0"/>
              </a:rPr>
              <a:pPr/>
              <a:t>108</a:t>
            </a:fld>
            <a:endParaRPr lang="en-AU" altLang="en-US" smtClean="0">
              <a:solidFill>
                <a:srgbClr val="000000"/>
              </a:solidFill>
              <a:latin typeface="Times New Roman" panose="02020603050405020304" pitchFamily="18" charset="0"/>
            </a:endParaRPr>
          </a:p>
        </p:txBody>
      </p:sp>
      <p:sp>
        <p:nvSpPr>
          <p:cNvPr id="171014" name="Rectangle 2"/>
          <p:cNvSpPr>
            <a:spLocks noGrp="1" noRot="1" noChangeAspect="1" noChangeArrowheads="1" noTextEdit="1"/>
          </p:cNvSpPr>
          <p:nvPr>
            <p:ph type="sldImg"/>
          </p:nvPr>
        </p:nvSpPr>
        <p:spPr>
          <a:xfrm>
            <a:off x="1150938" y="692150"/>
            <a:ext cx="4556125" cy="3416300"/>
          </a:xfrm>
          <a:ln/>
        </p:spPr>
      </p:sp>
      <p:sp>
        <p:nvSpPr>
          <p:cNvPr id="171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1174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307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7888039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cap="flat"/>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082187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7305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5A5E9FE-1F00-450D-A04B-53C9A395CFB4}" type="datetime3">
              <a:rPr lang="en-AU" altLang="en-US" smtClean="0">
                <a:solidFill>
                  <a:srgbClr val="000000"/>
                </a:solidFill>
                <a:latin typeface="Times New Roman" panose="02020603050405020304" pitchFamily="18" charset="0"/>
              </a:rPr>
              <a:pPr/>
              <a:t>9 June, 2021</a:t>
            </a:fld>
            <a:endParaRPr lang="en-AU" altLang="en-US" smtClean="0">
              <a:solidFill>
                <a:srgbClr val="000000"/>
              </a:solidFill>
              <a:latin typeface="Times New Roman" panose="02020603050405020304" pitchFamily="18" charset="0"/>
            </a:endParaRPr>
          </a:p>
        </p:txBody>
      </p:sp>
      <p:sp>
        <p:nvSpPr>
          <p:cNvPr id="17306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7306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E681915-AEC8-4844-BA90-BA3934E01190}" type="slidenum">
              <a:rPr lang="en-AU" altLang="en-US" smtClean="0">
                <a:solidFill>
                  <a:srgbClr val="000000"/>
                </a:solidFill>
                <a:latin typeface="Times New Roman" panose="02020603050405020304" pitchFamily="18" charset="0"/>
              </a:rPr>
              <a:pPr/>
              <a:t>111</a:t>
            </a:fld>
            <a:endParaRPr lang="en-AU" altLang="en-US" smtClean="0">
              <a:solidFill>
                <a:srgbClr val="000000"/>
              </a:solidFill>
              <a:latin typeface="Times New Roman" panose="02020603050405020304" pitchFamily="18" charset="0"/>
            </a:endParaRPr>
          </a:p>
        </p:txBody>
      </p:sp>
      <p:sp>
        <p:nvSpPr>
          <p:cNvPr id="173062" name="Rectangle 2"/>
          <p:cNvSpPr>
            <a:spLocks noGrp="1" noRot="1" noChangeAspect="1" noChangeArrowheads="1" noTextEdit="1"/>
          </p:cNvSpPr>
          <p:nvPr>
            <p:ph type="sldImg"/>
          </p:nvPr>
        </p:nvSpPr>
        <p:spPr>
          <a:xfrm>
            <a:off x="1150938" y="692150"/>
            <a:ext cx="4556125" cy="3416300"/>
          </a:xfrm>
          <a:ln/>
        </p:spPr>
      </p:sp>
      <p:sp>
        <p:nvSpPr>
          <p:cNvPr id="173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02902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7510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E3FB291-86B5-41E0-815F-96D141FE0B7A}" type="datetime3">
              <a:rPr lang="en-AU" altLang="en-US" smtClean="0">
                <a:solidFill>
                  <a:srgbClr val="000000"/>
                </a:solidFill>
                <a:latin typeface="Times New Roman" panose="02020603050405020304" pitchFamily="18" charset="0"/>
              </a:rPr>
              <a:pPr/>
              <a:t>10 June, 2021</a:t>
            </a:fld>
            <a:endParaRPr lang="en-AU" altLang="en-US" smtClean="0">
              <a:solidFill>
                <a:srgbClr val="000000"/>
              </a:solidFill>
              <a:latin typeface="Times New Roman" panose="02020603050405020304" pitchFamily="18" charset="0"/>
            </a:endParaRPr>
          </a:p>
        </p:txBody>
      </p:sp>
      <p:sp>
        <p:nvSpPr>
          <p:cNvPr id="17510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7510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0E6E503-F536-434D-A487-5FDC7A171CC0}" type="slidenum">
              <a:rPr lang="en-AU" altLang="en-US" smtClean="0">
                <a:solidFill>
                  <a:srgbClr val="000000"/>
                </a:solidFill>
                <a:latin typeface="Times New Roman" panose="02020603050405020304" pitchFamily="18" charset="0"/>
              </a:rPr>
              <a:pPr/>
              <a:t>112</a:t>
            </a:fld>
            <a:endParaRPr lang="en-AU" altLang="en-US" smtClean="0">
              <a:solidFill>
                <a:srgbClr val="000000"/>
              </a:solidFill>
              <a:latin typeface="Times New Roman" panose="02020603050405020304" pitchFamily="18" charset="0"/>
            </a:endParaRPr>
          </a:p>
        </p:txBody>
      </p:sp>
      <p:sp>
        <p:nvSpPr>
          <p:cNvPr id="175110" name="Rectangle 2"/>
          <p:cNvSpPr>
            <a:spLocks noChangeArrowheads="1" noTextEdit="1"/>
          </p:cNvSpPr>
          <p:nvPr>
            <p:ph type="sldImg"/>
          </p:nvPr>
        </p:nvSpPr>
        <p:spPr>
          <a:xfrm>
            <a:off x="1150938" y="692150"/>
            <a:ext cx="4556125" cy="3416300"/>
          </a:xfrm>
          <a:ln/>
        </p:spPr>
      </p:sp>
      <p:sp>
        <p:nvSpPr>
          <p:cNvPr id="175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272504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cap="flat"/>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266270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7920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395B742-BC7A-4868-A03E-BB1276B6BDE2}" type="datetime3">
              <a:rPr lang="en-AU" altLang="en-US" smtClean="0">
                <a:solidFill>
                  <a:srgbClr val="000000"/>
                </a:solidFill>
                <a:latin typeface="Times New Roman" panose="02020603050405020304" pitchFamily="18" charset="0"/>
              </a:rPr>
              <a:pPr/>
              <a:t>10 June, 2021</a:t>
            </a:fld>
            <a:endParaRPr lang="en-AU" altLang="en-US" smtClean="0">
              <a:solidFill>
                <a:srgbClr val="000000"/>
              </a:solidFill>
              <a:latin typeface="Times New Roman" panose="02020603050405020304" pitchFamily="18" charset="0"/>
            </a:endParaRPr>
          </a:p>
        </p:txBody>
      </p:sp>
      <p:sp>
        <p:nvSpPr>
          <p:cNvPr id="17920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7920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B193EA4-2F7A-4CB0-8CCF-5B0C4106D75D}" type="slidenum">
              <a:rPr lang="en-AU" altLang="en-US" smtClean="0">
                <a:solidFill>
                  <a:srgbClr val="000000"/>
                </a:solidFill>
                <a:latin typeface="Times New Roman" panose="02020603050405020304" pitchFamily="18" charset="0"/>
              </a:rPr>
              <a:pPr/>
              <a:t>114</a:t>
            </a:fld>
            <a:endParaRPr lang="en-AU" altLang="en-US" smtClean="0">
              <a:solidFill>
                <a:srgbClr val="000000"/>
              </a:solidFill>
              <a:latin typeface="Times New Roman" panose="02020603050405020304" pitchFamily="18" charset="0"/>
            </a:endParaRPr>
          </a:p>
        </p:txBody>
      </p:sp>
      <p:sp>
        <p:nvSpPr>
          <p:cNvPr id="179206" name="Rectangle 2"/>
          <p:cNvSpPr>
            <a:spLocks noChangeArrowheads="1" noTextEdit="1"/>
          </p:cNvSpPr>
          <p:nvPr>
            <p:ph type="sldImg"/>
          </p:nvPr>
        </p:nvSpPr>
        <p:spPr>
          <a:xfrm>
            <a:off x="1150938" y="692150"/>
            <a:ext cx="4556125" cy="3416300"/>
          </a:xfrm>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26277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8125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DCF234-6391-49C3-B482-58B56A9F275F}" type="datetime3">
              <a:rPr lang="en-AU" altLang="en-US" smtClean="0">
                <a:solidFill>
                  <a:srgbClr val="000000"/>
                </a:solidFill>
                <a:latin typeface="Times New Roman" panose="02020603050405020304" pitchFamily="18" charset="0"/>
              </a:rPr>
              <a:pPr/>
              <a:t>10 June, 2021</a:t>
            </a:fld>
            <a:endParaRPr lang="en-AU" altLang="en-US" smtClean="0">
              <a:solidFill>
                <a:srgbClr val="000000"/>
              </a:solidFill>
              <a:latin typeface="Times New Roman" panose="02020603050405020304" pitchFamily="18" charset="0"/>
            </a:endParaRPr>
          </a:p>
        </p:txBody>
      </p:sp>
      <p:sp>
        <p:nvSpPr>
          <p:cNvPr id="18125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8125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CE829C-9274-43F7-B5E2-BE3AF31BD2B8}" type="slidenum">
              <a:rPr lang="en-AU" altLang="en-US" smtClean="0">
                <a:solidFill>
                  <a:srgbClr val="000000"/>
                </a:solidFill>
                <a:latin typeface="Times New Roman" panose="02020603050405020304" pitchFamily="18" charset="0"/>
              </a:rPr>
              <a:pPr/>
              <a:t>115</a:t>
            </a:fld>
            <a:endParaRPr lang="en-AU" altLang="en-US" smtClean="0">
              <a:solidFill>
                <a:srgbClr val="000000"/>
              </a:solidFill>
              <a:latin typeface="Times New Roman" panose="02020603050405020304" pitchFamily="18" charset="0"/>
            </a:endParaRPr>
          </a:p>
        </p:txBody>
      </p:sp>
      <p:sp>
        <p:nvSpPr>
          <p:cNvPr id="181254" name="Rectangle 2"/>
          <p:cNvSpPr>
            <a:spLocks noChangeArrowheads="1" noTextEdit="1"/>
          </p:cNvSpPr>
          <p:nvPr>
            <p:ph type="sldImg"/>
          </p:nvPr>
        </p:nvSpPr>
        <p:spPr>
          <a:xfrm>
            <a:off x="1150938" y="692150"/>
            <a:ext cx="4556125" cy="3416300"/>
          </a:xfrm>
          <a:ln/>
        </p:spPr>
      </p:sp>
      <p:sp>
        <p:nvSpPr>
          <p:cNvPr id="1812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364310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p>
        </p:txBody>
      </p:sp>
      <p:sp>
        <p:nvSpPr>
          <p:cNvPr id="18329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508F3FF-6187-4287-B2D1-FF57408F1AA5}" type="datetime3">
              <a:rPr lang="en-AU" altLang="en-US" smtClean="0">
                <a:solidFill>
                  <a:srgbClr val="000000"/>
                </a:solidFill>
                <a:latin typeface="Times New Roman" panose="02020603050405020304" pitchFamily="18" charset="0"/>
              </a:rPr>
              <a:pPr/>
              <a:t>10 June, 2021</a:t>
            </a:fld>
            <a:endParaRPr lang="en-AU" altLang="en-US" smtClean="0">
              <a:solidFill>
                <a:srgbClr val="000000"/>
              </a:solidFill>
              <a:latin typeface="Times New Roman" panose="02020603050405020304" pitchFamily="18" charset="0"/>
            </a:endParaRPr>
          </a:p>
        </p:txBody>
      </p:sp>
      <p:sp>
        <p:nvSpPr>
          <p:cNvPr id="18330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p>
        </p:txBody>
      </p:sp>
      <p:sp>
        <p:nvSpPr>
          <p:cNvPr id="18330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3B11965-39C8-4A63-AA7F-0BF5B505499D}" type="slidenum">
              <a:rPr lang="en-AU" altLang="en-US" smtClean="0">
                <a:solidFill>
                  <a:srgbClr val="000000"/>
                </a:solidFill>
                <a:latin typeface="Times New Roman" panose="02020603050405020304" pitchFamily="18" charset="0"/>
              </a:rPr>
              <a:pPr/>
              <a:t>116</a:t>
            </a:fld>
            <a:endParaRPr lang="en-AU" altLang="en-US" smtClean="0">
              <a:solidFill>
                <a:srgbClr val="000000"/>
              </a:solidFill>
              <a:latin typeface="Times New Roman" panose="02020603050405020304" pitchFamily="18" charset="0"/>
            </a:endParaRPr>
          </a:p>
        </p:txBody>
      </p:sp>
      <p:sp>
        <p:nvSpPr>
          <p:cNvPr id="183302" name="Rectangle 2"/>
          <p:cNvSpPr>
            <a:spLocks noChangeArrowheads="1" noTextEdit="1"/>
          </p:cNvSpPr>
          <p:nvPr>
            <p:ph type="sldImg"/>
          </p:nvPr>
        </p:nvSpPr>
        <p:spPr>
          <a:xfrm>
            <a:off x="1150938" y="692150"/>
            <a:ext cx="4556125" cy="3416300"/>
          </a:xfrm>
          <a:ln/>
        </p:spPr>
      </p:sp>
      <p:sp>
        <p:nvSpPr>
          <p:cNvPr id="183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475443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50938" y="692150"/>
            <a:ext cx="4556125" cy="3416300"/>
          </a:xfrm>
          <a:ln cap="flat"/>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9586005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1361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09933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337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8264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Times New Roman" panose="02020603050405020304" pitchFamily="18" charset="0"/>
                <a:ea typeface="宋体" panose="02010600030101010101" pitchFamily="2" charset="-122"/>
              </a:defRPr>
            </a:lvl1pPr>
            <a:lvl2pPr marL="742950" indent="-285750" defTabSz="966788">
              <a:defRPr kumimoji="1" sz="2400">
                <a:solidFill>
                  <a:schemeClr val="tx1"/>
                </a:solidFill>
                <a:latin typeface="Times New Roman" panose="02020603050405020304" pitchFamily="18" charset="0"/>
                <a:ea typeface="宋体" panose="02010600030101010101" pitchFamily="2" charset="-122"/>
              </a:defRPr>
            </a:lvl2pPr>
            <a:lvl3pPr marL="1143000" indent="-228600" defTabSz="966788">
              <a:defRPr kumimoji="1" sz="2400">
                <a:solidFill>
                  <a:schemeClr val="tx1"/>
                </a:solidFill>
                <a:latin typeface="Times New Roman" panose="02020603050405020304" pitchFamily="18" charset="0"/>
                <a:ea typeface="宋体" panose="02010600030101010101" pitchFamily="2" charset="-122"/>
              </a:defRPr>
            </a:lvl3pPr>
            <a:lvl4pPr marL="1600200" indent="-228600" defTabSz="966788">
              <a:defRPr kumimoji="1" sz="2400">
                <a:solidFill>
                  <a:schemeClr val="tx1"/>
                </a:solidFill>
                <a:latin typeface="Times New Roman" panose="02020603050405020304" pitchFamily="18" charset="0"/>
                <a:ea typeface="宋体" panose="02010600030101010101" pitchFamily="2" charset="-122"/>
              </a:defRPr>
            </a:lvl4pPr>
            <a:lvl5pPr marL="2057400" indent="-228600" defTabSz="966788">
              <a:defRPr kumimoji="1"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AU" altLang="en-US" smtClean="0">
                <a:solidFill>
                  <a:srgbClr val="000000"/>
                </a:solidFill>
              </a:rPr>
              <a:t>Morgan Kaufmann Publishers</a:t>
            </a:r>
            <a:endParaRPr lang="en-AU" altLang="en-US" dirty="0">
              <a:solidFill>
                <a:srgbClr val="000000"/>
              </a:solidFill>
            </a:endParaRPr>
          </a:p>
        </p:txBody>
      </p:sp>
      <p:sp>
        <p:nvSpPr>
          <p:cNvPr id="36867" name="Rectangle 3"/>
          <p:cNvSpPr>
            <a:spLocks noGrp="1" noChangeArrowheads="1"/>
          </p:cNvSpPr>
          <p:nvPr>
            <p:ph type="dt" sz="quarter" idx="4294967295"/>
          </p:nvPr>
        </p:nvSpPr>
        <p:spPr bwMode="auto">
          <a:xfrm>
            <a:off x="4022725"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Times New Roman" panose="02020603050405020304" pitchFamily="18" charset="0"/>
                <a:ea typeface="宋体" panose="02010600030101010101" pitchFamily="2" charset="-122"/>
              </a:defRPr>
            </a:lvl1pPr>
            <a:lvl2pPr marL="742950" indent="-285750" defTabSz="966788">
              <a:defRPr kumimoji="1" sz="2400">
                <a:solidFill>
                  <a:schemeClr val="tx1"/>
                </a:solidFill>
                <a:latin typeface="Times New Roman" panose="02020603050405020304" pitchFamily="18" charset="0"/>
                <a:ea typeface="宋体" panose="02010600030101010101" pitchFamily="2" charset="-122"/>
              </a:defRPr>
            </a:lvl2pPr>
            <a:lvl3pPr marL="1143000" indent="-228600" defTabSz="966788">
              <a:defRPr kumimoji="1" sz="2400">
                <a:solidFill>
                  <a:schemeClr val="tx1"/>
                </a:solidFill>
                <a:latin typeface="Times New Roman" panose="02020603050405020304" pitchFamily="18" charset="0"/>
                <a:ea typeface="宋体" panose="02010600030101010101" pitchFamily="2" charset="-122"/>
              </a:defRPr>
            </a:lvl3pPr>
            <a:lvl4pPr marL="1600200" indent="-228600" defTabSz="966788">
              <a:defRPr kumimoji="1" sz="2400">
                <a:solidFill>
                  <a:schemeClr val="tx1"/>
                </a:solidFill>
                <a:latin typeface="Times New Roman" panose="02020603050405020304" pitchFamily="18" charset="0"/>
                <a:ea typeface="宋体" panose="02010600030101010101" pitchFamily="2" charset="-122"/>
              </a:defRPr>
            </a:lvl4pPr>
            <a:lvl5pPr marL="2057400" indent="-228600" defTabSz="966788">
              <a:defRPr kumimoji="1"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9E6DBB-0BA5-4377-8722-53A8756FC15D}" type="datetime3">
              <a:rPr lang="en-AU" altLang="en-US">
                <a:solidFill>
                  <a:srgbClr val="000000"/>
                </a:solidFill>
              </a:rPr>
              <a:pPr/>
              <a:t>9 June, 2021</a:t>
            </a:fld>
            <a:endParaRPr lang="en-AU" altLang="en-US">
              <a:solidFill>
                <a:srgbClr val="000000"/>
              </a:solidFill>
            </a:endParaRPr>
          </a:p>
        </p:txBody>
      </p:sp>
      <p:sp>
        <p:nvSpPr>
          <p:cNvPr id="36868" name="Rectangle 6"/>
          <p:cNvSpPr>
            <a:spLocks noGrp="1" noChangeArrowheads="1"/>
          </p:cNvSpPr>
          <p:nvPr>
            <p:ph type="ftr" sz="quarter" idx="4294967295"/>
          </p:nvPr>
        </p:nvSpPr>
        <p:spPr bwMode="auto">
          <a:xfrm>
            <a:off x="0"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Times New Roman" panose="02020603050405020304" pitchFamily="18" charset="0"/>
                <a:ea typeface="宋体" panose="02010600030101010101" pitchFamily="2" charset="-122"/>
              </a:defRPr>
            </a:lvl1pPr>
            <a:lvl2pPr marL="742950" indent="-285750" defTabSz="966788">
              <a:defRPr kumimoji="1" sz="2400">
                <a:solidFill>
                  <a:schemeClr val="tx1"/>
                </a:solidFill>
                <a:latin typeface="Times New Roman" panose="02020603050405020304" pitchFamily="18" charset="0"/>
                <a:ea typeface="宋体" panose="02010600030101010101" pitchFamily="2" charset="-122"/>
              </a:defRPr>
            </a:lvl2pPr>
            <a:lvl3pPr marL="1143000" indent="-228600" defTabSz="966788">
              <a:defRPr kumimoji="1" sz="2400">
                <a:solidFill>
                  <a:schemeClr val="tx1"/>
                </a:solidFill>
                <a:latin typeface="Times New Roman" panose="02020603050405020304" pitchFamily="18" charset="0"/>
                <a:ea typeface="宋体" panose="02010600030101010101" pitchFamily="2" charset="-122"/>
              </a:defRPr>
            </a:lvl3pPr>
            <a:lvl4pPr marL="1600200" indent="-228600" defTabSz="966788">
              <a:defRPr kumimoji="1" sz="2400">
                <a:solidFill>
                  <a:schemeClr val="tx1"/>
                </a:solidFill>
                <a:latin typeface="Times New Roman" panose="02020603050405020304" pitchFamily="18" charset="0"/>
                <a:ea typeface="宋体" panose="02010600030101010101" pitchFamily="2" charset="-122"/>
              </a:defRPr>
            </a:lvl4pPr>
            <a:lvl5pPr marL="2057400" indent="-228600" defTabSz="966788">
              <a:defRPr kumimoji="1"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AU" altLang="en-US" smtClean="0">
                <a:solidFill>
                  <a:srgbClr val="000000"/>
                </a:solidFill>
              </a:rPr>
              <a:t>Chapter 5 — Large and Fast: Exploiting Memory Hierarchy</a:t>
            </a:r>
            <a:endParaRPr lang="en-AU" altLang="en-US" dirty="0">
              <a:solidFill>
                <a:srgbClr val="000000"/>
              </a:solidFill>
            </a:endParaRPr>
          </a:p>
        </p:txBody>
      </p:sp>
      <p:sp>
        <p:nvSpPr>
          <p:cNvPr id="36869"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Times New Roman" panose="02020603050405020304" pitchFamily="18" charset="0"/>
                <a:ea typeface="宋体" panose="02010600030101010101" pitchFamily="2" charset="-122"/>
              </a:defRPr>
            </a:lvl1pPr>
            <a:lvl2pPr marL="742950" indent="-285750" defTabSz="966788">
              <a:defRPr kumimoji="1" sz="2400">
                <a:solidFill>
                  <a:schemeClr val="tx1"/>
                </a:solidFill>
                <a:latin typeface="Times New Roman" panose="02020603050405020304" pitchFamily="18" charset="0"/>
                <a:ea typeface="宋体" panose="02010600030101010101" pitchFamily="2" charset="-122"/>
              </a:defRPr>
            </a:lvl2pPr>
            <a:lvl3pPr marL="1143000" indent="-228600" defTabSz="966788">
              <a:defRPr kumimoji="1" sz="2400">
                <a:solidFill>
                  <a:schemeClr val="tx1"/>
                </a:solidFill>
                <a:latin typeface="Times New Roman" panose="02020603050405020304" pitchFamily="18" charset="0"/>
                <a:ea typeface="宋体" panose="02010600030101010101" pitchFamily="2" charset="-122"/>
              </a:defRPr>
            </a:lvl3pPr>
            <a:lvl4pPr marL="1600200" indent="-228600" defTabSz="966788">
              <a:defRPr kumimoji="1" sz="2400">
                <a:solidFill>
                  <a:schemeClr val="tx1"/>
                </a:solidFill>
                <a:latin typeface="Times New Roman" panose="02020603050405020304" pitchFamily="18" charset="0"/>
                <a:ea typeface="宋体" panose="02010600030101010101" pitchFamily="2" charset="-122"/>
              </a:defRPr>
            </a:lvl4pPr>
            <a:lvl5pPr marL="2057400" indent="-228600" defTabSz="966788">
              <a:defRPr kumimoji="1"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075765A-FD53-4313-BEA8-D4F9E49DCFE9}" type="slidenum">
              <a:rPr lang="en-AU" altLang="en-US">
                <a:solidFill>
                  <a:srgbClr val="000000"/>
                </a:solidFill>
              </a:rPr>
              <a:pPr/>
              <a:t>13</a:t>
            </a:fld>
            <a:endParaRPr lang="en-AU" altLang="en-US">
              <a:solidFill>
                <a:srgbClr val="000000"/>
              </a:solidFill>
            </a:endParaRPr>
          </a:p>
        </p:txBody>
      </p:sp>
      <p:sp>
        <p:nvSpPr>
          <p:cNvPr id="36870" name="Rectangle 2"/>
          <p:cNvSpPr>
            <a:spLocks noGrp="1" noRot="1" noChangeAspect="1" noChangeArrowheads="1" noTextEdit="1"/>
          </p:cNvSpPr>
          <p:nvPr>
            <p:ph type="sldImg"/>
          </p:nvPr>
        </p:nvSpPr>
        <p:spPr>
          <a:xfrm>
            <a:off x="1150938" y="692150"/>
            <a:ext cx="4556125" cy="3416300"/>
          </a:xfrm>
          <a:ln/>
        </p:spPr>
      </p:sp>
      <p:sp>
        <p:nvSpPr>
          <p:cNvPr id="368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53933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Morgan Kaufmann Publishers</a:t>
            </a:r>
            <a:endParaRPr lang="en-AU" altLang="en-US" dirty="0" smtClean="0">
              <a:solidFill>
                <a:srgbClr val="000000"/>
              </a:solidFill>
              <a:latin typeface="Times New Roman" panose="02020603050405020304" pitchFamily="18" charset="0"/>
            </a:endParaRPr>
          </a:p>
        </p:txBody>
      </p:sp>
      <p:sp>
        <p:nvSpPr>
          <p:cNvPr id="2969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736CCE3-1DD7-4C00-A4D6-C9BBA78A18D9}" type="datetime3">
              <a:rPr lang="en-AU" altLang="en-US">
                <a:solidFill>
                  <a:srgbClr val="000000"/>
                </a:solidFill>
                <a:latin typeface="Times New Roman" panose="02020603050405020304" pitchFamily="18" charset="0"/>
              </a:rPr>
              <a:pPr/>
              <a:t>9 June, 2021</a:t>
            </a:fld>
            <a:endParaRPr lang="en-AU" altLang="en-US">
              <a:solidFill>
                <a:srgbClr val="000000"/>
              </a:solidFill>
              <a:latin typeface="Times New Roman" panose="02020603050405020304" pitchFamily="18" charset="0"/>
            </a:endParaRPr>
          </a:p>
        </p:txBody>
      </p:sp>
      <p:sp>
        <p:nvSpPr>
          <p:cNvPr id="2970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solidFill>
                  <a:srgbClr val="000000"/>
                </a:solidFill>
                <a:latin typeface="Times New Roman" panose="02020603050405020304" pitchFamily="18" charset="0"/>
              </a:rPr>
              <a:t>Chapter 5 — Large and Fast: Exploiting Memory Hierarchy</a:t>
            </a:r>
            <a:endParaRPr lang="en-AU" altLang="en-US" dirty="0" smtClean="0">
              <a:solidFill>
                <a:srgbClr val="000000"/>
              </a:solidFill>
              <a:latin typeface="Times New Roman" panose="02020603050405020304" pitchFamily="18" charset="0"/>
            </a:endParaRPr>
          </a:p>
        </p:txBody>
      </p:sp>
      <p:sp>
        <p:nvSpPr>
          <p:cNvPr id="2970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964B32-2CD6-462F-A63F-D04F5210B823}" type="slidenum">
              <a:rPr lang="en-AU" altLang="en-US" smtClean="0">
                <a:solidFill>
                  <a:srgbClr val="000000"/>
                </a:solidFill>
                <a:latin typeface="Times New Roman" panose="02020603050405020304" pitchFamily="18" charset="0"/>
              </a:rPr>
              <a:pPr/>
              <a:t>17</a:t>
            </a:fld>
            <a:endParaRPr lang="en-AU" altLang="en-US" smtClean="0">
              <a:solidFill>
                <a:srgbClr val="000000"/>
              </a:solidFill>
              <a:latin typeface="Times New Roman" panose="02020603050405020304" pitchFamily="18" charset="0"/>
            </a:endParaRPr>
          </a:p>
        </p:txBody>
      </p:sp>
      <p:sp>
        <p:nvSpPr>
          <p:cNvPr id="29702" name="Rectangle 2"/>
          <p:cNvSpPr>
            <a:spLocks noGrp="1" noRot="1" noChangeAspect="1" noChangeArrowheads="1" noTextEdit="1"/>
          </p:cNvSpPr>
          <p:nvPr>
            <p:ph type="sldImg"/>
          </p:nvPr>
        </p:nvSpPr>
        <p:spPr>
          <a:xfrm>
            <a:off x="1150938" y="692150"/>
            <a:ext cx="4556125" cy="3416300"/>
          </a:xfrm>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89026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7.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48644762"/>
      </p:ext>
    </p:extLst>
  </p:cSld>
  <p:clrMapOvr>
    <a:masterClrMapping/>
  </p:clrMapOvr>
  <p:transition spd="med">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41666255"/>
      </p:ext>
    </p:extLst>
  </p:cSld>
  <p:clrMapOvr>
    <a:masterClrMapping/>
  </p:clrMapOvr>
  <p:transition spd="med">
    <p:random/>
    <p:sndAc>
      <p:stSnd>
        <p:snd r:embed="rId1" name="camera.wav"/>
      </p:stSnd>
    </p:sndAc>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2616451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816742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1852068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DAF496A9-BFC8-46A2-A4B6-ADBDA9017960}" type="slidenum">
              <a:rPr lang="zh-CN" altLang="en-US"/>
              <a:pPr>
                <a:defRPr/>
              </a:pPr>
              <a:t>‹#›</a:t>
            </a:fld>
            <a:endParaRPr lang="zh-CN" altLang="en-US"/>
          </a:p>
        </p:txBody>
      </p:sp>
    </p:spTree>
    <p:extLst>
      <p:ext uri="{BB962C8B-B14F-4D97-AF65-F5344CB8AC3E}">
        <p14:creationId xmlns:p14="http://schemas.microsoft.com/office/powerpoint/2010/main" val="3026090188"/>
      </p:ext>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71628233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01449030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790621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599722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1475299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18737D16-5B3D-4A97-A656-145A2C36B951}" type="slidenum">
              <a:rPr lang="zh-CN" altLang="en-US"/>
              <a:pPr>
                <a:defRPr/>
              </a:pPr>
              <a:t>‹#›</a:t>
            </a:fld>
            <a:endParaRPr lang="zh-CN" altLang="en-US"/>
          </a:p>
        </p:txBody>
      </p:sp>
    </p:spTree>
    <p:extLst>
      <p:ext uri="{BB962C8B-B14F-4D97-AF65-F5344CB8AC3E}">
        <p14:creationId xmlns:p14="http://schemas.microsoft.com/office/powerpoint/2010/main" val="8586761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2095500" cy="5105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134100" cy="5105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48933"/>
      </p:ext>
    </p:extLst>
  </p:cSld>
  <p:clrMapOvr>
    <a:masterClrMapping/>
  </p:clrMapOvr>
  <p:transition spd="med">
    <p:random/>
    <p:sndAc>
      <p:stSnd>
        <p:snd r:embed="rId1" name="camera.wav"/>
      </p:stSnd>
    </p:sndAc>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9329294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C843CC10-E3B6-436F-8711-4C2FDF3A66A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27828475"/>
      </p:ext>
    </p:extLst>
  </p:cSld>
  <p:clrMapOvr>
    <a:masterClrMapping/>
  </p:clrMapOvr>
  <p:hf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70557279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24799568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400863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093F077C-7301-4B58-A22A-EC3A232E5BC6}" type="slidenum">
              <a:rPr lang="zh-CN" altLang="en-US"/>
              <a:pPr>
                <a:defRPr/>
              </a:pPr>
              <a:t>‹#›</a:t>
            </a:fld>
            <a:endParaRPr lang="zh-CN" altLang="en-US"/>
          </a:p>
        </p:txBody>
      </p:sp>
    </p:spTree>
    <p:extLst>
      <p:ext uri="{BB962C8B-B14F-4D97-AF65-F5344CB8AC3E}">
        <p14:creationId xmlns:p14="http://schemas.microsoft.com/office/powerpoint/2010/main" val="2530888715"/>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634695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188404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14923508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780623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7620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1430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495800" y="1143000"/>
            <a:ext cx="4114800" cy="4114800"/>
          </a:xfrm>
        </p:spPr>
        <p:txBody>
          <a:bodyPr/>
          <a:lstStyle/>
          <a:p>
            <a:pPr lvl="0"/>
            <a:endParaRPr lang="zh-CN" altLang="en-US" noProof="0" smtClean="0"/>
          </a:p>
        </p:txBody>
      </p:sp>
    </p:spTree>
    <p:extLst>
      <p:ext uri="{BB962C8B-B14F-4D97-AF65-F5344CB8AC3E}">
        <p14:creationId xmlns:p14="http://schemas.microsoft.com/office/powerpoint/2010/main" val="3364266709"/>
      </p:ext>
    </p:extLst>
  </p:cSld>
  <p:clrMapOvr>
    <a:masterClrMapping/>
  </p:clrMapOvr>
  <p:transition spd="med">
    <p:random/>
    <p:sndAc>
      <p:stSnd>
        <p:snd r:embed="rId1" name="camera.wav"/>
      </p:stSnd>
    </p:sndAc>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216166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EE30A1B5-49FB-4133-AB98-08A92C382F2A}" type="slidenum">
              <a:rPr lang="zh-CN" altLang="en-US"/>
              <a:pPr>
                <a:defRPr/>
              </a:pPr>
              <a:t>‹#›</a:t>
            </a:fld>
            <a:endParaRPr lang="zh-CN" altLang="en-US"/>
          </a:p>
        </p:txBody>
      </p:sp>
    </p:spTree>
    <p:extLst>
      <p:ext uri="{BB962C8B-B14F-4D97-AF65-F5344CB8AC3E}">
        <p14:creationId xmlns:p14="http://schemas.microsoft.com/office/powerpoint/2010/main" val="3238795361"/>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6988410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C843CC10-E3B6-436F-8711-4C2FDF3A66A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937841462"/>
      </p:ext>
    </p:extLst>
  </p:cSld>
  <p:clrMapOvr>
    <a:masterClrMapping/>
  </p:clrMapOvr>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70371916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6450167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751845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093F077C-7301-4B58-A22A-EC3A232E5BC6}" type="slidenum">
              <a:rPr lang="zh-CN" altLang="en-US"/>
              <a:pPr>
                <a:defRPr/>
              </a:pPr>
              <a:t>‹#›</a:t>
            </a:fld>
            <a:endParaRPr lang="zh-CN" altLang="en-US"/>
          </a:p>
        </p:txBody>
      </p:sp>
    </p:spTree>
    <p:extLst>
      <p:ext uri="{BB962C8B-B14F-4D97-AF65-F5344CB8AC3E}">
        <p14:creationId xmlns:p14="http://schemas.microsoft.com/office/powerpoint/2010/main" val="1340330777"/>
      </p:ext>
    </p:extLst>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6709072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2882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a:xfrm>
            <a:off x="6897688" y="6470650"/>
            <a:ext cx="2057400" cy="365125"/>
          </a:xfrm>
          <a:prstGeom prst="rect">
            <a:avLst/>
          </a:prstGeom>
        </p:spPr>
        <p:txBody>
          <a:bodyPr/>
          <a:lstStyle>
            <a:lvl1pPr>
              <a:defRPr>
                <a:solidFill>
                  <a:schemeClr val="tx1"/>
                </a:solidFill>
              </a:defRPr>
            </a:lvl1pPr>
          </a:lstStyle>
          <a:p>
            <a:pPr>
              <a:defRPr/>
            </a:pPr>
            <a:fld id="{786EBF2D-D04C-4DEF-904D-B713AFEED5F7}" type="slidenum">
              <a:rPr lang="zh-CN" altLang="en-US"/>
              <a:pPr>
                <a:defRPr/>
              </a:pPr>
              <a:t>‹#›</a:t>
            </a:fld>
            <a:endParaRPr lang="zh-CN" altLang="en-US"/>
          </a:p>
        </p:txBody>
      </p:sp>
    </p:spTree>
    <p:extLst>
      <p:ext uri="{BB962C8B-B14F-4D97-AF65-F5344CB8AC3E}">
        <p14:creationId xmlns:p14="http://schemas.microsoft.com/office/powerpoint/2010/main" val="3315762936"/>
      </p:ext>
    </p:extLst>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954488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79072884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4287310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EE30A1B5-49FB-4133-AB98-08A92C382F2A}" type="slidenum">
              <a:rPr lang="zh-CN" altLang="en-US"/>
              <a:pPr>
                <a:defRPr/>
              </a:pPr>
              <a:t>‹#›</a:t>
            </a:fld>
            <a:endParaRPr lang="zh-CN" altLang="en-US"/>
          </a:p>
        </p:txBody>
      </p:sp>
    </p:spTree>
    <p:extLst>
      <p:ext uri="{BB962C8B-B14F-4D97-AF65-F5344CB8AC3E}">
        <p14:creationId xmlns:p14="http://schemas.microsoft.com/office/powerpoint/2010/main" val="1262417897"/>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48504902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C843CC10-E3B6-436F-8711-4C2FDF3A66A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40324043"/>
      </p:ext>
    </p:extLst>
  </p:cSld>
  <p:clrMapOvr>
    <a:masterClrMapping/>
  </p:clrMapOvr>
  <p:hf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2400674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195222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47964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093F077C-7301-4B58-A22A-EC3A232E5BC6}" type="slidenum">
              <a:rPr lang="zh-CN" altLang="en-US"/>
              <a:pPr>
                <a:defRPr/>
              </a:pPr>
              <a:t>‹#›</a:t>
            </a:fld>
            <a:endParaRPr lang="zh-CN" altLang="en-US"/>
          </a:p>
        </p:txBody>
      </p:sp>
    </p:spTree>
    <p:extLst>
      <p:ext uri="{BB962C8B-B14F-4D97-AF65-F5344CB8AC3E}">
        <p14:creationId xmlns:p14="http://schemas.microsoft.com/office/powerpoint/2010/main" val="9264848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dirty="0"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dirty="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079441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85070672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32195377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86852105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1599382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7747506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EE30A1B5-49FB-4133-AB98-08A92C382F2A}" type="slidenum">
              <a:rPr lang="zh-CN" altLang="en-US"/>
              <a:pPr>
                <a:defRPr/>
              </a:pPr>
              <a:t>‹#›</a:t>
            </a:fld>
            <a:endParaRPr lang="zh-CN" altLang="en-US"/>
          </a:p>
        </p:txBody>
      </p:sp>
    </p:spTree>
    <p:extLst>
      <p:ext uri="{BB962C8B-B14F-4D97-AF65-F5344CB8AC3E}">
        <p14:creationId xmlns:p14="http://schemas.microsoft.com/office/powerpoint/2010/main" val="3120945322"/>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2006418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C843CC10-E3B6-436F-8711-4C2FDF3A66A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335859095"/>
      </p:ext>
    </p:extLst>
  </p:cSld>
  <p:clrMapOvr>
    <a:masterClrMapping/>
  </p:clrMapOvr>
  <p:hf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0934021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76648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5"/>
          <p:cNvSpPr>
            <a:spLocks noGrp="1"/>
          </p:cNvSpPr>
          <p:nvPr>
            <p:ph type="sldNum" sz="quarter" idx="10"/>
          </p:nvPr>
        </p:nvSpPr>
        <p:spPr/>
        <p:txBody>
          <a:bodyPr/>
          <a:lstStyle>
            <a:lvl1pPr>
              <a:defRPr kumimoji="1">
                <a:solidFill>
                  <a:srgbClr val="000000"/>
                </a:solidFill>
                <a:latin typeface="Times New Roman" panose="02020603050405020304" pitchFamily="18" charset="0"/>
              </a:defRPr>
            </a:lvl1pPr>
          </a:lstStyle>
          <a:p>
            <a:pPr>
              <a:defRPr/>
            </a:pPr>
            <a:fld id="{3E873C9D-D783-4A17-84E5-FD394007888B}" type="slidenum">
              <a:rPr lang="zh-CN" altLang="en-US"/>
              <a:pPr>
                <a:defRPr/>
              </a:pPr>
              <a:t>‹#›</a:t>
            </a:fld>
            <a:endParaRPr lang="zh-CN" altLang="en-US"/>
          </a:p>
        </p:txBody>
      </p:sp>
    </p:spTree>
    <p:extLst>
      <p:ext uri="{BB962C8B-B14F-4D97-AF65-F5344CB8AC3E}">
        <p14:creationId xmlns:p14="http://schemas.microsoft.com/office/powerpoint/2010/main" val="3215517676"/>
      </p:ext>
    </p:extLst>
  </p:cSld>
  <p:clrMapOvr>
    <a:masterClrMapping/>
  </p:clrMapOvr>
  <p:hf hd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04404648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093F077C-7301-4B58-A22A-EC3A232E5BC6}" type="slidenum">
              <a:rPr lang="zh-CN" altLang="en-US"/>
              <a:pPr>
                <a:defRPr/>
              </a:pPr>
              <a:t>‹#›</a:t>
            </a:fld>
            <a:endParaRPr lang="zh-CN" altLang="en-US"/>
          </a:p>
        </p:txBody>
      </p:sp>
    </p:spTree>
    <p:extLst>
      <p:ext uri="{BB962C8B-B14F-4D97-AF65-F5344CB8AC3E}">
        <p14:creationId xmlns:p14="http://schemas.microsoft.com/office/powerpoint/2010/main" val="636725215"/>
      </p:ext>
    </p:extLst>
  </p:cSld>
  <p:clrMapOvr>
    <a:masterClrMapping/>
  </p:clrMapOvr>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97433278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83721819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58605293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6608101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6144821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EE30A1B5-49FB-4133-AB98-08A92C382F2A}" type="slidenum">
              <a:rPr lang="zh-CN" altLang="en-US"/>
              <a:pPr>
                <a:defRPr/>
              </a:pPr>
              <a:t>‹#›</a:t>
            </a:fld>
            <a:endParaRPr lang="zh-CN" altLang="en-US"/>
          </a:p>
        </p:txBody>
      </p:sp>
    </p:spTree>
    <p:extLst>
      <p:ext uri="{BB962C8B-B14F-4D97-AF65-F5344CB8AC3E}">
        <p14:creationId xmlns:p14="http://schemas.microsoft.com/office/powerpoint/2010/main" val="3058029202"/>
      </p:ext>
    </p:extLst>
  </p:cSld>
  <p:clrMapOvr>
    <a:masterClrMapping/>
  </p:clrMapOvr>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37097884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A75C9654-7EFC-48F0-A0C3-788C94B14B6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20108907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415314340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1233824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63783754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774821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46E31B89-A477-46C1-8BFE-5234B7215F9F}" type="slidenum">
              <a:rPr lang="zh-CN" altLang="en-US"/>
              <a:pPr>
                <a:defRPr/>
              </a:pPr>
              <a:t>‹#›</a:t>
            </a:fld>
            <a:endParaRPr lang="zh-CN" altLang="en-US"/>
          </a:p>
        </p:txBody>
      </p:sp>
    </p:spTree>
    <p:extLst>
      <p:ext uri="{BB962C8B-B14F-4D97-AF65-F5344CB8AC3E}">
        <p14:creationId xmlns:p14="http://schemas.microsoft.com/office/powerpoint/2010/main" val="523854499"/>
      </p:ext>
    </p:extLst>
  </p:cSld>
  <p:clrMapOvr>
    <a:masterClrMapping/>
  </p:clrMapOvr>
  <p:hf sldNum="0"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631422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5574892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27351728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44088859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96279777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7E5BAD13-0487-4859-ABB0-055FDCFB3129}" type="slidenum">
              <a:rPr lang="zh-CN" altLang="en-US"/>
              <a:pPr>
                <a:defRPr/>
              </a:pPr>
              <a:t>‹#›</a:t>
            </a:fld>
            <a:endParaRPr lang="zh-CN" altLang="en-US"/>
          </a:p>
        </p:txBody>
      </p:sp>
    </p:spTree>
    <p:extLst>
      <p:ext uri="{BB962C8B-B14F-4D97-AF65-F5344CB8AC3E}">
        <p14:creationId xmlns:p14="http://schemas.microsoft.com/office/powerpoint/2010/main" val="128458244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83909928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8507091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A75C9654-7EFC-48F0-A0C3-788C94B14B6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64313086"/>
      </p:ext>
    </p:extLst>
  </p:cSld>
  <p:clrMapOvr>
    <a:masterClrMapping/>
  </p:clrMapOvr>
  <p:hf hdr="0" dt="0"/>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31187948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93795267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2812477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46E31B89-A477-46C1-8BFE-5234B7215F9F}" type="slidenum">
              <a:rPr lang="zh-CN" altLang="en-US"/>
              <a:pPr>
                <a:defRPr/>
              </a:pPr>
              <a:t>‹#›</a:t>
            </a:fld>
            <a:endParaRPr lang="zh-CN" altLang="en-US"/>
          </a:p>
        </p:txBody>
      </p:sp>
    </p:spTree>
    <p:extLst>
      <p:ext uri="{BB962C8B-B14F-4D97-AF65-F5344CB8AC3E}">
        <p14:creationId xmlns:p14="http://schemas.microsoft.com/office/powerpoint/2010/main" val="1519872137"/>
      </p:ext>
    </p:extLst>
  </p:cSld>
  <p:clrMapOvr>
    <a:masterClrMapping/>
  </p:clrMapOvr>
  <p:hf sldNum="0"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3239758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74070388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0137169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46027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105131197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85700209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7E5BAD13-0487-4859-ABB0-055FDCFB3129}" type="slidenum">
              <a:rPr lang="zh-CN" altLang="en-US"/>
              <a:pPr>
                <a:defRPr/>
              </a:pPr>
              <a:t>‹#›</a:t>
            </a:fld>
            <a:endParaRPr lang="zh-CN" altLang="en-US"/>
          </a:p>
        </p:txBody>
      </p:sp>
    </p:spTree>
    <p:extLst>
      <p:ext uri="{BB962C8B-B14F-4D97-AF65-F5344CB8AC3E}">
        <p14:creationId xmlns:p14="http://schemas.microsoft.com/office/powerpoint/2010/main" val="2640532446"/>
      </p:ext>
    </p:extLst>
  </p:cSld>
  <p:clrMapOvr>
    <a:masterClrMapping/>
  </p:clrMapOvr>
  <p:hf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404960288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A75C9654-7EFC-48F0-A0C3-788C94B14B6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3503888"/>
      </p:ext>
    </p:extLst>
  </p:cSld>
  <p:clrMapOvr>
    <a:masterClrMapping/>
  </p:clrMapOvr>
  <p:hf hd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53237782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5578197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9430302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46E31B89-A477-46C1-8BFE-5234B7215F9F}" type="slidenum">
              <a:rPr lang="zh-CN" altLang="en-US"/>
              <a:pPr>
                <a:defRPr/>
              </a:pPr>
              <a:t>‹#›</a:t>
            </a:fld>
            <a:endParaRPr lang="zh-CN" altLang="en-US"/>
          </a:p>
        </p:txBody>
      </p:sp>
    </p:spTree>
    <p:extLst>
      <p:ext uri="{BB962C8B-B14F-4D97-AF65-F5344CB8AC3E}">
        <p14:creationId xmlns:p14="http://schemas.microsoft.com/office/powerpoint/2010/main" val="3234171446"/>
      </p:ext>
    </p:extLst>
  </p:cSld>
  <p:clrMapOvr>
    <a:masterClrMapping/>
  </p:clrMapOvr>
  <p:hf sldNum="0" hdr="0" ftr="0" dt="0"/>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63458868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927401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
        <p:nvSpPr>
          <p:cNvPr id="4" name="灯片编号占位符 3"/>
          <p:cNvSpPr>
            <a:spLocks noGrp="1"/>
          </p:cNvSpPr>
          <p:nvPr>
            <p:ph type="sldNum" sz="quarter" idx="11"/>
          </p:nvPr>
        </p:nvSpPr>
        <p:spPr/>
        <p:txBody>
          <a:bodyPr/>
          <a:lstStyle>
            <a:lvl1pPr>
              <a:defRPr kumimoji="1">
                <a:latin typeface="Times New Roman" panose="02020603050405020304" pitchFamily="18" charset="0"/>
              </a:defRPr>
            </a:lvl1pPr>
          </a:lstStyle>
          <a:p>
            <a:pPr>
              <a:defRPr/>
            </a:pPr>
            <a:fld id="{E6EAD374-FA9A-4AA1-A30C-4762309208C1}" type="slidenum">
              <a:rPr lang="zh-CN" altLang="en-US"/>
              <a:pPr>
                <a:defRPr/>
              </a:pPr>
              <a:t>‹#›</a:t>
            </a:fld>
            <a:endParaRPr lang="zh-CN" altLang="en-US"/>
          </a:p>
        </p:txBody>
      </p:sp>
    </p:spTree>
    <p:extLst>
      <p:ext uri="{BB962C8B-B14F-4D97-AF65-F5344CB8AC3E}">
        <p14:creationId xmlns:p14="http://schemas.microsoft.com/office/powerpoint/2010/main" val="1375039928"/>
      </p:ext>
    </p:extLst>
  </p:cSld>
  <p:clrMapOvr>
    <a:masterClrMapping/>
  </p:clrMapOvr>
  <p:hf sldNum="0"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1358122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88351092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56643066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7E5BAD13-0487-4859-ABB0-055FDCFB3129}" type="slidenum">
              <a:rPr lang="zh-CN" altLang="en-US"/>
              <a:pPr>
                <a:defRPr/>
              </a:pPr>
              <a:t>‹#›</a:t>
            </a:fld>
            <a:endParaRPr lang="zh-CN" altLang="en-US"/>
          </a:p>
        </p:txBody>
      </p:sp>
    </p:spTree>
    <p:extLst>
      <p:ext uri="{BB962C8B-B14F-4D97-AF65-F5344CB8AC3E}">
        <p14:creationId xmlns:p14="http://schemas.microsoft.com/office/powerpoint/2010/main" val="3621557036"/>
      </p:ext>
    </p:extLst>
  </p:cSld>
  <p:clrMapOvr>
    <a:masterClrMapping/>
  </p:clrMapOvr>
  <p:hf hdr="0" ftr="0" dt="0"/>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38" y="0"/>
            <a:ext cx="9102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38" y="188913"/>
            <a:ext cx="12255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58888" y="581025"/>
            <a:ext cx="13684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1B32C6F0-5022-4BAB-A94F-563E07B8D604}" type="datetimeFigureOut">
              <a:rPr lang="zh-CN" altLang="en-US"/>
              <a:pPr>
                <a:defRPr/>
              </a:pPr>
              <a:t>2021/6/10</a:t>
            </a:fld>
            <a:endParaRPr lang="zh-CN" altLang="en-US"/>
          </a:p>
        </p:txBody>
      </p:sp>
      <p:sp>
        <p:nvSpPr>
          <p:cNvPr id="9"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E7D61494-E445-4A3A-9959-BEDB6B9E47B8}" type="slidenum">
              <a:rPr lang="zh-CN" altLang="en-US"/>
              <a:pPr>
                <a:defRPr/>
              </a:pPr>
              <a:t>‹#›</a:t>
            </a:fld>
            <a:endParaRPr lang="zh-CN" altLang="en-US"/>
          </a:p>
        </p:txBody>
      </p:sp>
    </p:spTree>
    <p:extLst>
      <p:ext uri="{BB962C8B-B14F-4D97-AF65-F5344CB8AC3E}">
        <p14:creationId xmlns:p14="http://schemas.microsoft.com/office/powerpoint/2010/main" val="236466075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0582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p:nvPr userDrawn="1"/>
        </p:nvSpPr>
        <p:spPr>
          <a:xfrm>
            <a:off x="1476375" y="6207125"/>
            <a:ext cx="4824413" cy="461963"/>
          </a:xfrm>
          <a:prstGeom prst="rect">
            <a:avLst/>
          </a:prstGeom>
          <a:noFill/>
        </p:spPr>
        <p:txBody>
          <a:bodyPr>
            <a:spAutoFit/>
          </a:bodyPr>
          <a:lstStyle/>
          <a:p>
            <a:pPr eaLnBrk="1" fontAlgn="auto" hangingPunct="1">
              <a:spcBef>
                <a:spcPts val="0"/>
              </a:spcBef>
              <a:spcAft>
                <a:spcPts val="0"/>
              </a:spcAft>
              <a:defRPr/>
            </a:pPr>
            <a:r>
              <a:rPr kumimoji="0" lang="zh-CN" altLang="en-US" b="1" dirty="0">
                <a:solidFill>
                  <a:srgbClr val="4F81BD">
                    <a:lumMod val="75000"/>
                  </a:srgbClr>
                </a:solidFill>
                <a:effectLst>
                  <a:outerShdw blurRad="38100" dist="38100" dir="2700000" algn="tl">
                    <a:srgbClr val="000000">
                      <a:alpha val="43137"/>
                    </a:srgbClr>
                  </a:outerShdw>
                </a:effectLst>
                <a:latin typeface="华文隶书"/>
                <a:ea typeface="华文隶书"/>
                <a:cs typeface="华文隶书"/>
              </a:rPr>
              <a:t>系统结构与系统软件实验室</a:t>
            </a:r>
          </a:p>
        </p:txBody>
      </p:sp>
      <p:sp>
        <p:nvSpPr>
          <p:cNvPr id="2" name="标题 1"/>
          <p:cNvSpPr>
            <a:spLocks noGrp="1"/>
          </p:cNvSpPr>
          <p:nvPr>
            <p:ph type="title"/>
          </p:nvPr>
        </p:nvSpPr>
        <p:spPr>
          <a:xfrm>
            <a:off x="230832" y="116632"/>
            <a:ext cx="7005464" cy="954360"/>
          </a:xfrm>
        </p:spPr>
        <p:txBody>
          <a:bodyPr>
            <a:normAutofit/>
          </a:bodyPr>
          <a:lstStyle>
            <a:lvl1pPr algn="l">
              <a:defRPr sz="4000" b="1">
                <a:solidFill>
                  <a:srgbClr val="3E3EFC"/>
                </a:solidFill>
                <a:effectLst/>
                <a:latin typeface="黑体"/>
                <a:ea typeface="黑体"/>
                <a:cs typeface="黑体"/>
              </a:defRPr>
            </a:lvl1pPr>
          </a:lstStyle>
          <a:p>
            <a:r>
              <a:rPr lang="zh-CN" altLang="en-US" dirty="0"/>
              <a:t>单击此处编辑母版标题样式</a:t>
            </a:r>
          </a:p>
        </p:txBody>
      </p:sp>
      <p:sp>
        <p:nvSpPr>
          <p:cNvPr id="3" name="内容占位符 2"/>
          <p:cNvSpPr>
            <a:spLocks noGrp="1"/>
          </p:cNvSpPr>
          <p:nvPr>
            <p:ph idx="1"/>
          </p:nvPr>
        </p:nvSpPr>
        <p:spPr>
          <a:xfrm>
            <a:off x="467544" y="1268760"/>
            <a:ext cx="8229600" cy="4896544"/>
          </a:xfrm>
        </p:spPr>
        <p:txBody>
          <a:bodyPr/>
          <a:lstStyle>
            <a:lvl1pPr marL="342900" indent="-342900">
              <a:buClr>
                <a:srgbClr val="FF1515"/>
              </a:buClr>
              <a:buSzPct val="80000"/>
              <a:buFont typeface="黑体" panose="02010609060101010101" pitchFamily="49" charset="-122"/>
              <a:buChar char="◎"/>
              <a:defRPr b="1">
                <a:solidFill>
                  <a:srgbClr val="242790"/>
                </a:solidFill>
                <a:latin typeface="黑体" pitchFamily="49" charset="-122"/>
                <a:ea typeface="黑体" pitchFamily="49" charset="-122"/>
              </a:defRPr>
            </a:lvl1pPr>
            <a:lvl2pPr marL="742950" indent="-285750">
              <a:buClr>
                <a:srgbClr val="002060"/>
              </a:buClr>
              <a:buSzPct val="100000"/>
              <a:buFont typeface="Times New Roman" panose="02020603050405020304" pitchFamily="18" charset="0"/>
              <a:buChar char="₠"/>
              <a:defRPr b="0">
                <a:solidFill>
                  <a:schemeClr val="tx1"/>
                </a:solidFill>
                <a:latin typeface="+mn-ea"/>
                <a:ea typeface="+mn-ea"/>
              </a:defRPr>
            </a:lvl2pPr>
            <a:lvl3pPr marL="1143000" indent="-228600">
              <a:buClr>
                <a:srgbClr val="DE0000"/>
              </a:buClr>
              <a:buSzPct val="80000"/>
              <a:buFont typeface="黑体" panose="02010609060101010101" pitchFamily="49" charset="-122"/>
              <a:buChar char="☉"/>
              <a:defRPr>
                <a:latin typeface="+mn-ea"/>
                <a:ea typeface="+mn-ea"/>
              </a:defRPr>
            </a:lvl3pPr>
            <a:lvl4pPr marL="1600200" indent="-228600">
              <a:buClr>
                <a:srgbClr val="002060"/>
              </a:buClr>
              <a:buSzPct val="60000"/>
              <a:buFont typeface="黑体" panose="02010609060101010101" pitchFamily="49" charset="-122"/>
              <a:buChar char="◆"/>
              <a:defRPr>
                <a:latin typeface="+mn-ea"/>
                <a:ea typeface="+mn-ea"/>
              </a:defRPr>
            </a:lvl4pPr>
            <a:lvl5pPr marL="2057400" indent="-228600">
              <a:buClr>
                <a:srgbClr val="FF0000"/>
              </a:buClr>
              <a:buFont typeface="Arial" panose="020B0604020202020204" pitchFamily="34" charset="0"/>
              <a:buChar cha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A0995AEB-34AF-4E5E-A92A-DD02DF933CD3}" type="datetimeFigureOut">
              <a:rPr lang="zh-CN" altLang="en-US"/>
              <a:pPr>
                <a:defRPr/>
              </a:pPr>
              <a:t>2021/6/10</a:t>
            </a:fld>
            <a:endParaRPr lang="zh-CN" altLang="en-US"/>
          </a:p>
        </p:txBody>
      </p:sp>
      <p:sp>
        <p:nvSpPr>
          <p:cNvPr id="7"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94FA0CC6-C56B-4483-A9E6-69EC89F734AE}" type="slidenum">
              <a:rPr lang="zh-CN" altLang="en-US"/>
              <a:pPr>
                <a:defRPr/>
              </a:pPr>
              <a:t>‹#›</a:t>
            </a:fld>
            <a:endParaRPr lang="zh-CN" altLang="en-US"/>
          </a:p>
        </p:txBody>
      </p:sp>
    </p:spTree>
    <p:extLst>
      <p:ext uri="{BB962C8B-B14F-4D97-AF65-F5344CB8AC3E}">
        <p14:creationId xmlns:p14="http://schemas.microsoft.com/office/powerpoint/2010/main" val="371511428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7869560" cy="954360"/>
          </a:xfrm>
        </p:spPr>
        <p:txBody>
          <a:bodyPr>
            <a:normAutofit/>
          </a:bodyPr>
          <a:lstStyle>
            <a:lvl1pPr algn="l">
              <a:defRPr lang="zh-CN" altLang="en-US" sz="4000" b="1" kern="1200" baseline="0" dirty="0">
                <a:solidFill>
                  <a:srgbClr val="3E3EFC"/>
                </a:solidFill>
                <a:effectLst/>
                <a:latin typeface="Times New Roman" panose="02020603050405020304" pitchFamily="18" charset="0"/>
                <a:ea typeface="黑体"/>
                <a:cs typeface="黑体"/>
              </a:defRPr>
            </a:lvl1pPr>
          </a:lstStyle>
          <a:p>
            <a:r>
              <a:rPr lang="zh-CN" altLang="en-US" dirty="0"/>
              <a:t>单击此处编辑母版标题样式</a:t>
            </a:r>
          </a:p>
        </p:txBody>
      </p:sp>
      <p:sp>
        <p:nvSpPr>
          <p:cNvPr id="3" name="内容占位符 2"/>
          <p:cNvSpPr>
            <a:spLocks noGrp="1"/>
          </p:cNvSpPr>
          <p:nvPr>
            <p:ph idx="1"/>
          </p:nvPr>
        </p:nvSpPr>
        <p:spPr>
          <a:xfrm>
            <a:off x="457200" y="1268760"/>
            <a:ext cx="8229600" cy="4968552"/>
          </a:xfrm>
        </p:spPr>
        <p:txBody>
          <a:bodyPr/>
          <a:lstStyle>
            <a:lvl1pPr marL="342900" indent="-342900">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defRPr lang="zh-CN" altLang="en-US" sz="2000" kern="1200" baseline="0" dirty="0">
                <a:solidFill>
                  <a:schemeClr val="tx1"/>
                </a:solidFill>
                <a:latin typeface="Times New Roman" panose="02020603050405020304" pitchFamily="18" charset="0"/>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dirty="0"/>
          </a:p>
        </p:txBody>
      </p:sp>
      <p:sp>
        <p:nvSpPr>
          <p:cNvPr id="8"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53283A64-FCA6-45D6-873A-6AB3C39E03D7}" type="slidenum">
              <a:rPr lang="zh-CN" altLang="en-US"/>
              <a:pPr>
                <a:defRPr/>
              </a:pPr>
              <a:t>‹#›</a:t>
            </a:fld>
            <a:endParaRPr lang="zh-CN" altLang="en-US"/>
          </a:p>
        </p:txBody>
      </p:sp>
    </p:spTree>
    <p:extLst>
      <p:ext uri="{BB962C8B-B14F-4D97-AF65-F5344CB8AC3E}">
        <p14:creationId xmlns:p14="http://schemas.microsoft.com/office/powerpoint/2010/main" val="391111661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337E689B-176A-439A-9078-5924F27A6ADC}" type="datetimeFigureOut">
              <a:rPr lang="zh-CN" altLang="en-US"/>
              <a:pPr>
                <a:defRPr/>
              </a:pPr>
              <a:t>2021/6/10</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B01DAD21-5781-42C3-9EB4-1996252A8152}" type="slidenum">
              <a:rPr lang="zh-CN" altLang="en-US"/>
              <a:pPr>
                <a:defRPr/>
              </a:pPr>
              <a:t>‹#›</a:t>
            </a:fld>
            <a:endParaRPr lang="zh-CN" altLang="en-US"/>
          </a:p>
        </p:txBody>
      </p:sp>
    </p:spTree>
    <p:extLst>
      <p:ext uri="{BB962C8B-B14F-4D97-AF65-F5344CB8AC3E}">
        <p14:creationId xmlns:p14="http://schemas.microsoft.com/office/powerpoint/2010/main" val="202870217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B808617B-4DBE-479B-BE63-1282F15084E4}" type="datetimeFigureOut">
              <a:rPr lang="zh-CN" altLang="en-US"/>
              <a:pPr>
                <a:defRPr/>
              </a:pPr>
              <a:t>2021/6/10</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21E4504D-6A50-4662-A7FA-24A68E9D89B3}" type="slidenum">
              <a:rPr lang="zh-CN" altLang="en-US"/>
              <a:pPr>
                <a:defRPr/>
              </a:pPr>
              <a:t>‹#›</a:t>
            </a:fld>
            <a:endParaRPr lang="zh-CN" altLang="en-US"/>
          </a:p>
        </p:txBody>
      </p:sp>
    </p:spTree>
    <p:extLst>
      <p:ext uri="{BB962C8B-B14F-4D97-AF65-F5344CB8AC3E}">
        <p14:creationId xmlns:p14="http://schemas.microsoft.com/office/powerpoint/2010/main" val="261900533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461A22D5-F73D-4643-B1D1-2EEF1521A504}" type="datetimeFigureOut">
              <a:rPr lang="zh-CN" altLang="en-US"/>
              <a:pPr>
                <a:defRPr/>
              </a:pPr>
              <a:t>2021/6/10</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kumimoji="1" b="1">
                <a:latin typeface="Arial" panose="020B0604020202020204" pitchFamily="34" charset="0"/>
              </a:defRPr>
            </a:lvl1pPr>
          </a:lstStyle>
          <a:p>
            <a:pPr>
              <a:defRPr/>
            </a:pPr>
            <a:fld id="{A9593B6B-570D-4E26-892C-11E2A0BD41E2}" type="slidenum">
              <a:rPr lang="zh-CN" altLang="en-US"/>
              <a:pPr>
                <a:defRPr/>
              </a:pPr>
              <a:t>‹#›</a:t>
            </a:fld>
            <a:endParaRPr lang="zh-CN" altLang="en-US"/>
          </a:p>
        </p:txBody>
      </p:sp>
    </p:spTree>
    <p:extLst>
      <p:ext uri="{BB962C8B-B14F-4D97-AF65-F5344CB8AC3E}">
        <p14:creationId xmlns:p14="http://schemas.microsoft.com/office/powerpoint/2010/main" val="93136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tx1"/>
                </a:solidFill>
                <a:latin typeface="+mj-lt"/>
              </a:defRPr>
            </a:lvl1pPr>
          </a:lstStyle>
          <a:p>
            <a:r>
              <a:rPr lang="en-US" altLang="zh-CN" dirty="0" smtClean="0"/>
              <a:t>Title-</a:t>
            </a:r>
            <a:r>
              <a:rPr lang="en-US" altLang="zh-CN" dirty="0" err="1" smtClean="0"/>
              <a:t>lkj</a:t>
            </a:r>
            <a:endParaRPr lang="zh-CN" altLang="en-US" dirty="0"/>
          </a:p>
        </p:txBody>
      </p:sp>
      <p:sp>
        <p:nvSpPr>
          <p:cNvPr id="3" name="内容占位符 2"/>
          <p:cNvSpPr>
            <a:spLocks noGrp="1"/>
          </p:cNvSpPr>
          <p:nvPr>
            <p:ph idx="1" hasCustomPrompt="1"/>
          </p:nvPr>
        </p:nvSpPr>
        <p:spPr/>
        <p:txBody>
          <a:bodyPr/>
          <a:lstStyle>
            <a:lvl1pPr marL="342900" indent="-342900">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742950" indent="-285750">
              <a:buSzPct val="80000"/>
              <a:buFont typeface="Wingdings" panose="05000000000000000000" pitchFamily="2" charset="2"/>
              <a:buChar char="n"/>
              <a:defRPr sz="2200">
                <a:latin typeface="Arial" panose="020B0604020202020204" pitchFamily="34" charset="0"/>
                <a:cs typeface="Arial" panose="020B0604020202020204" pitchFamily="34" charset="0"/>
              </a:defRPr>
            </a:lvl2pPr>
            <a:lvl3pPr marL="1143000" indent="-228600">
              <a:buSzPct val="80000"/>
              <a:buFont typeface="Wingdings" panose="05000000000000000000" pitchFamily="2" charset="2"/>
              <a:buChar char="u"/>
              <a:defRPr sz="2000">
                <a:latin typeface="Arial" panose="020B0604020202020204" pitchFamily="34" charset="0"/>
                <a:cs typeface="Arial" panose="020B0604020202020204" pitchFamily="34" charset="0"/>
              </a:defRPr>
            </a:lvl3pPr>
            <a:lvl4pPr marL="1600200" indent="-228600">
              <a:buSzPct val="80000"/>
              <a:buFont typeface="Wingdings" panose="05000000000000000000" pitchFamily="2" charset="2"/>
              <a:buChar char="ü"/>
              <a:defRPr>
                <a:latin typeface="Arial" panose="020B0604020202020204" pitchFamily="34" charset="0"/>
                <a:cs typeface="Arial" panose="020B0604020202020204" pitchFamily="34" charset="0"/>
              </a:defRPr>
            </a:lvl4pPr>
          </a:lstStyle>
          <a:p>
            <a:pPr lvl="0"/>
            <a:r>
              <a:rPr lang="en-US" altLang="zh-CN" dirty="0" err="1" smtClean="0"/>
              <a:t>aaaa</a:t>
            </a:r>
            <a:endParaRPr lang="zh-CN" altLang="en-US" dirty="0" smtClean="0"/>
          </a:p>
          <a:p>
            <a:pPr lvl="1"/>
            <a:r>
              <a:rPr lang="en-US" altLang="zh-CN" dirty="0" err="1" smtClean="0"/>
              <a:t>bbbb</a:t>
            </a:r>
            <a:endParaRPr lang="zh-CN" altLang="en-US" dirty="0" smtClean="0"/>
          </a:p>
          <a:p>
            <a:pPr lvl="2"/>
            <a:r>
              <a:rPr lang="en-US" altLang="zh-CN" dirty="0" err="1" smtClean="0"/>
              <a:t>cccc</a:t>
            </a:r>
            <a:endParaRPr lang="zh-CN" altLang="en-US" dirty="0" smtClean="0"/>
          </a:p>
          <a:p>
            <a:pPr lvl="3"/>
            <a:r>
              <a:rPr lang="en-US" altLang="zh-CN" dirty="0" err="1" smtClean="0"/>
              <a:t>dddd</a:t>
            </a:r>
            <a:endParaRPr lang="zh-CN" altLang="en-US" dirty="0" smtClean="0"/>
          </a:p>
          <a:p>
            <a:pPr lvl="4"/>
            <a:r>
              <a:rPr lang="zh-CN" altLang="en-US" dirty="0" smtClean="0"/>
              <a:t>第五级</a:t>
            </a:r>
            <a:endParaRPr lang="zh-CN" altLang="en-US" dirty="0"/>
          </a:p>
        </p:txBody>
      </p:sp>
    </p:spTree>
    <p:extLst>
      <p:ext uri="{BB962C8B-B14F-4D97-AF65-F5344CB8AC3E}">
        <p14:creationId xmlns:p14="http://schemas.microsoft.com/office/powerpoint/2010/main" val="1542299712"/>
      </p:ext>
    </p:extLst>
  </p:cSld>
  <p:clrMapOvr>
    <a:masterClrMapping/>
  </p:clrMapOvr>
  <p:transition spd="med">
    <p:random/>
    <p:sndAc>
      <p:stSnd>
        <p:snd r:embed="rId1" name="camera.wav"/>
      </p:st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294745150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CAD1319B-C568-4021-8CF3-4F79FEA73645}" type="datetimeFigureOut">
              <a:rPr lang="zh-CN" altLang="en-US"/>
              <a:pPr>
                <a:defRPr/>
              </a:pPr>
              <a:t>2021/6/10</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kumimoji="1" b="1">
                <a:latin typeface="Arial" panose="020B0604020202020204" pitchFamily="34" charset="0"/>
              </a:defRPr>
            </a:lvl1pPr>
          </a:lstStyle>
          <a:p>
            <a:pPr>
              <a:defRPr/>
            </a:pPr>
            <a:fld id="{1DFEA4AA-E744-44EB-9164-07E5ABEC343E}" type="slidenum">
              <a:rPr lang="zh-CN" altLang="en-US"/>
              <a:pPr>
                <a:defRPr/>
              </a:pPr>
              <a:t>‹#›</a:t>
            </a:fld>
            <a:endParaRPr lang="zh-CN" altLang="en-US"/>
          </a:p>
        </p:txBody>
      </p:sp>
    </p:spTree>
    <p:extLst>
      <p:ext uri="{BB962C8B-B14F-4D97-AF65-F5344CB8AC3E}">
        <p14:creationId xmlns:p14="http://schemas.microsoft.com/office/powerpoint/2010/main" val="64355558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23F8FB8F-D15A-4634-B765-31980B2A0833}" type="datetimeFigureOut">
              <a:rPr lang="zh-CN" altLang="en-US"/>
              <a:pPr>
                <a:defRPr/>
              </a:pPr>
              <a:t>2021/6/10</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kumimoji="1" b="1">
                <a:latin typeface="Arial" panose="020B0604020202020204" pitchFamily="34" charset="0"/>
              </a:defRPr>
            </a:lvl1pPr>
          </a:lstStyle>
          <a:p>
            <a:pPr>
              <a:defRPr/>
            </a:pPr>
            <a:fld id="{F1DEDE02-5891-4180-B498-A8D3D40DFB1B}" type="slidenum">
              <a:rPr lang="zh-CN" altLang="en-US"/>
              <a:pPr>
                <a:defRPr/>
              </a:pPr>
              <a:t>‹#›</a:t>
            </a:fld>
            <a:endParaRPr lang="zh-CN" altLang="en-US"/>
          </a:p>
        </p:txBody>
      </p:sp>
    </p:spTree>
    <p:extLst>
      <p:ext uri="{BB962C8B-B14F-4D97-AF65-F5344CB8AC3E}">
        <p14:creationId xmlns:p14="http://schemas.microsoft.com/office/powerpoint/2010/main" val="331623383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D7779EE3-68D4-41F9-94AF-E1F55D687910}" type="datetimeFigureOut">
              <a:rPr lang="zh-CN" altLang="en-US"/>
              <a:pPr>
                <a:defRPr/>
              </a:pPr>
              <a:t>2021/6/10</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2F3B9F6B-EA5B-4EC7-8F8B-21D43DB63A6E}" type="slidenum">
              <a:rPr lang="zh-CN" altLang="en-US"/>
              <a:pPr>
                <a:defRPr/>
              </a:pPr>
              <a:t>‹#›</a:t>
            </a:fld>
            <a:endParaRPr lang="zh-CN" altLang="en-US"/>
          </a:p>
        </p:txBody>
      </p:sp>
    </p:spTree>
    <p:extLst>
      <p:ext uri="{BB962C8B-B14F-4D97-AF65-F5344CB8AC3E}">
        <p14:creationId xmlns:p14="http://schemas.microsoft.com/office/powerpoint/2010/main" val="354765986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A54616FC-2642-4D7B-AB7C-3F766F460EA0}" type="datetimeFigureOut">
              <a:rPr lang="zh-CN" altLang="en-US"/>
              <a:pPr>
                <a:defRPr/>
              </a:pPr>
              <a:t>2021/6/10</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6E1F858B-8C0E-4FAA-806F-FE34DBEABE53}" type="slidenum">
              <a:rPr lang="zh-CN" altLang="en-US"/>
              <a:pPr>
                <a:defRPr/>
              </a:pPr>
              <a:t>‹#›</a:t>
            </a:fld>
            <a:endParaRPr lang="zh-CN" altLang="en-US"/>
          </a:p>
        </p:txBody>
      </p:sp>
    </p:spTree>
    <p:extLst>
      <p:ext uri="{BB962C8B-B14F-4D97-AF65-F5344CB8AC3E}">
        <p14:creationId xmlns:p14="http://schemas.microsoft.com/office/powerpoint/2010/main" val="295164366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55E2661A-8BAD-4600-B166-2DB8DB06358D}" type="datetimeFigureOut">
              <a:rPr lang="zh-CN" altLang="en-US"/>
              <a:pPr>
                <a:defRPr/>
              </a:pPr>
              <a:t>2021/6/10</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9A0103B3-107A-4398-AFB7-E8EC82CEC676}" type="slidenum">
              <a:rPr lang="zh-CN" altLang="en-US"/>
              <a:pPr>
                <a:defRPr/>
              </a:pPr>
              <a:t>‹#›</a:t>
            </a:fld>
            <a:endParaRPr lang="zh-CN" altLang="en-US"/>
          </a:p>
        </p:txBody>
      </p:sp>
    </p:spTree>
    <p:extLst>
      <p:ext uri="{BB962C8B-B14F-4D97-AF65-F5344CB8AC3E}">
        <p14:creationId xmlns:p14="http://schemas.microsoft.com/office/powerpoint/2010/main" val="18314379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FF2B750A-D112-466B-829B-00BA1409AB50}" type="datetimeFigureOut">
              <a:rPr lang="zh-CN" altLang="en-US"/>
              <a:pPr>
                <a:defRPr/>
              </a:pPr>
              <a:t>2021/6/10</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B91889F6-52FE-475F-895F-C4FFC372D25C}" type="slidenum">
              <a:rPr lang="zh-CN" altLang="en-US"/>
              <a:pPr>
                <a:defRPr/>
              </a:pPr>
              <a:t>‹#›</a:t>
            </a:fld>
            <a:endParaRPr lang="zh-CN" altLang="en-US"/>
          </a:p>
        </p:txBody>
      </p:sp>
    </p:spTree>
    <p:extLst>
      <p:ext uri="{BB962C8B-B14F-4D97-AF65-F5344CB8AC3E}">
        <p14:creationId xmlns:p14="http://schemas.microsoft.com/office/powerpoint/2010/main" val="386544176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382000" cy="457200"/>
          </a:xfrm>
        </p:spPr>
        <p:txBody>
          <a:bodyPr/>
          <a:lstStyle/>
          <a:p>
            <a:r>
              <a:rPr lang="zh-CN" altLang="en-US"/>
              <a:t>单击此处编辑母版标题样式</a:t>
            </a:r>
          </a:p>
        </p:txBody>
      </p:sp>
      <p:sp>
        <p:nvSpPr>
          <p:cNvPr id="3" name="表格占位符 2"/>
          <p:cNvSpPr>
            <a:spLocks noGrp="1"/>
          </p:cNvSpPr>
          <p:nvPr>
            <p:ph type="tbl" idx="1"/>
          </p:nvPr>
        </p:nvSpPr>
        <p:spPr>
          <a:xfrm>
            <a:off x="457200" y="1219200"/>
            <a:ext cx="8229600" cy="5105400"/>
          </a:xfrm>
        </p:spPr>
        <p:txBody>
          <a:bodyPr rtlCol="0">
            <a:normAutofit/>
          </a:bodyPr>
          <a:lstStyle/>
          <a:p>
            <a:pPr lvl="0"/>
            <a:endParaRPr lang="zh-CN" altLang="en-US" noProof="0"/>
          </a:p>
        </p:txBody>
      </p:sp>
      <p:sp>
        <p:nvSpPr>
          <p:cNvPr id="4" name="Rectangle 4"/>
          <p:cNvSpPr>
            <a:spLocks noGrp="1" noChangeArrowheads="1"/>
          </p:cNvSpPr>
          <p:nvPr>
            <p:ph type="dt" sz="half" idx="10"/>
          </p:nvPr>
        </p:nvSpPr>
        <p:spPr/>
        <p:txBody>
          <a:bodyPr/>
          <a:lstStyle>
            <a:lvl1pPr fontAlgn="base">
              <a:spcBef>
                <a:spcPct val="0"/>
              </a:spcBef>
              <a:spcAft>
                <a:spcPct val="0"/>
              </a:spcAft>
              <a:defRPr kumimoji="1" b="1">
                <a:solidFill>
                  <a:prstClr val="black">
                    <a:tint val="75000"/>
                  </a:prstClr>
                </a:solidFill>
                <a:latin typeface="Arial" pitchFamily="34" charset="0"/>
                <a:ea typeface="宋体" pitchFamily="2" charset="-122"/>
              </a:defRPr>
            </a:lvl1pPr>
          </a:lstStyle>
          <a:p>
            <a:pPr>
              <a:defRPr/>
            </a:pPr>
            <a:fld id="{7DA76DF5-FF90-40D6-9068-31AC7F82F254}" type="datetime3">
              <a:rPr lang="zh-CN" altLang="en-US"/>
              <a:pPr>
                <a:defRPr/>
              </a:pPr>
              <a:t>2021年6月10日星期四</a:t>
            </a:fld>
            <a:endParaRPr lang="en-US" altLang="zh-CN"/>
          </a:p>
        </p:txBody>
      </p:sp>
      <p:sp>
        <p:nvSpPr>
          <p:cNvPr id="5" name="Rectangle 5"/>
          <p:cNvSpPr>
            <a:spLocks noGrp="1" noChangeArrowheads="1"/>
          </p:cNvSpPr>
          <p:nvPr>
            <p:ph type="ftr" sz="quarter" idx="11"/>
          </p:nvPr>
        </p:nvSpPr>
        <p:spPr/>
        <p:txBody>
          <a:bodyPr/>
          <a:lstStyle>
            <a:lvl1pPr fontAlgn="base">
              <a:spcBef>
                <a:spcPct val="0"/>
              </a:spcBef>
              <a:spcAft>
                <a:spcPct val="0"/>
              </a:spcAft>
              <a:defRPr kumimoji="1" b="1">
                <a:solidFill>
                  <a:prstClr val="black">
                    <a:tint val="75000"/>
                  </a:prstClr>
                </a:solidFill>
                <a:latin typeface="Arial" pitchFamily="34"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b="1">
                <a:latin typeface="Arial" panose="020B0604020202020204" pitchFamily="34" charset="0"/>
              </a:defRPr>
            </a:lvl1pPr>
          </a:lstStyle>
          <a:p>
            <a:pPr>
              <a:defRPr/>
            </a:pPr>
            <a:fld id="{56559046-493D-41E8-B2BB-7A39EF4DEE61}" type="slidenum">
              <a:rPr lang="zh-CN" altLang="en-US"/>
              <a:pPr>
                <a:defRPr/>
              </a:pPr>
              <a:t>‹#›</a:t>
            </a:fld>
            <a:endParaRPr lang="en-US" altLang="zh-CN"/>
          </a:p>
        </p:txBody>
      </p:sp>
    </p:spTree>
    <p:extLst>
      <p:ext uri="{BB962C8B-B14F-4D97-AF65-F5344CB8AC3E}">
        <p14:creationId xmlns:p14="http://schemas.microsoft.com/office/powerpoint/2010/main" val="2607276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2080977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3156690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363426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1626524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kumimoji="1">
                <a:latin typeface="Times New Roman" panose="02020603050405020304" pitchFamily="18" charset="0"/>
              </a:defRPr>
            </a:lvl1pPr>
          </a:lstStyle>
          <a:p>
            <a:pPr>
              <a:defRPr/>
            </a:pPr>
            <a:fld id="{B5A340DC-FDF3-4375-B020-E6350D1FD6F7}" type="slidenum">
              <a:rPr lang="zh-CN" altLang="en-US"/>
              <a:pPr>
                <a:defRPr/>
              </a:pPr>
              <a:t>‹#›</a:t>
            </a:fld>
            <a:endParaRPr lang="zh-CN" altLang="en-US"/>
          </a:p>
        </p:txBody>
      </p:sp>
    </p:spTree>
    <p:extLst>
      <p:ext uri="{BB962C8B-B14F-4D97-AF65-F5344CB8AC3E}">
        <p14:creationId xmlns:p14="http://schemas.microsoft.com/office/powerpoint/2010/main" val="16116981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dirty="0"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dirty="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795755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5"/>
          <p:cNvSpPr>
            <a:spLocks noGrp="1"/>
          </p:cNvSpPr>
          <p:nvPr>
            <p:ph type="sldNum" sz="quarter" idx="10"/>
          </p:nvPr>
        </p:nvSpPr>
        <p:spPr/>
        <p:txBody>
          <a:bodyPr/>
          <a:lstStyle>
            <a:lvl1pPr>
              <a:defRPr smtClean="0">
                <a:solidFill>
                  <a:schemeClr val="tx1"/>
                </a:solidFill>
              </a:defRPr>
            </a:lvl1pPr>
          </a:lstStyle>
          <a:p>
            <a:pPr>
              <a:defRPr/>
            </a:pPr>
            <a:fld id="{028DD851-8D09-4250-A9E6-2B4C398E1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58706704"/>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63800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2573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68515556"/>
      </p:ext>
    </p:extLst>
  </p:cSld>
  <p:clrMapOvr>
    <a:masterClrMapping/>
  </p:clrMapOvr>
  <p:transition spd="med">
    <p:random/>
    <p:sndAc>
      <p:stSnd>
        <p:snd r:embed="rId1" name="camera.wav"/>
      </p:st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101934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smtClean="0"/>
            </a:lvl1pPr>
          </a:lstStyle>
          <a:p>
            <a:pPr>
              <a:defRPr/>
            </a:pPr>
            <a:fld id="{8396EE75-361B-4678-B0EE-F11058DF63F3}" type="slidenum">
              <a:rPr lang="zh-CN" altLang="en-US"/>
              <a:pPr>
                <a:defRPr/>
              </a:pPr>
              <a:t>‹#›</a:t>
            </a:fld>
            <a:endParaRPr lang="zh-CN" altLang="en-US"/>
          </a:p>
        </p:txBody>
      </p:sp>
    </p:spTree>
    <p:extLst>
      <p:ext uri="{BB962C8B-B14F-4D97-AF65-F5344CB8AC3E}">
        <p14:creationId xmlns:p14="http://schemas.microsoft.com/office/powerpoint/2010/main" val="2432859969"/>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6681882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30113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130644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181877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4205017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2F0D1D8F-ED74-4B1A-9F77-5912A30C4022}" type="slidenum">
              <a:rPr lang="zh-CN" altLang="en-US"/>
              <a:pPr>
                <a:defRPr/>
              </a:pPr>
              <a:t>‹#›</a:t>
            </a:fld>
            <a:endParaRPr lang="zh-CN" altLang="en-US"/>
          </a:p>
        </p:txBody>
      </p:sp>
    </p:spTree>
    <p:extLst>
      <p:ext uri="{BB962C8B-B14F-4D97-AF65-F5344CB8AC3E}">
        <p14:creationId xmlns:p14="http://schemas.microsoft.com/office/powerpoint/2010/main" val="68805631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dirty="0"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dirty="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77317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5"/>
          <p:cNvSpPr>
            <a:spLocks noGrp="1"/>
          </p:cNvSpPr>
          <p:nvPr>
            <p:ph type="sldNum" sz="quarter" idx="10"/>
          </p:nvPr>
        </p:nvSpPr>
        <p:spPr/>
        <p:txBody>
          <a:bodyPr/>
          <a:lstStyle>
            <a:lvl1pPr>
              <a:defRPr smtClean="0">
                <a:solidFill>
                  <a:schemeClr val="tx1"/>
                </a:solidFill>
              </a:defRPr>
            </a:lvl1pPr>
          </a:lstStyle>
          <a:p>
            <a:pPr>
              <a:defRPr/>
            </a:pPr>
            <a:fld id="{028DD851-8D09-4250-A9E6-2B4C398E1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3996679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1430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11430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6436549"/>
      </p:ext>
    </p:extLst>
  </p:cSld>
  <p:clrMapOvr>
    <a:masterClrMapping/>
  </p:clrMapOvr>
  <p:transition spd="med">
    <p:random/>
    <p:sndAc>
      <p:stSnd>
        <p:snd r:embed="rId1" name="camera.wav"/>
      </p:stSnd>
    </p:sndAc>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1320466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2546724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97505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smtClean="0"/>
            </a:lvl1pPr>
          </a:lstStyle>
          <a:p>
            <a:pPr>
              <a:defRPr/>
            </a:pPr>
            <a:fld id="{8396EE75-361B-4678-B0EE-F11058DF63F3}" type="slidenum">
              <a:rPr lang="zh-CN" altLang="en-US"/>
              <a:pPr>
                <a:defRPr/>
              </a:pPr>
              <a:t>‹#›</a:t>
            </a:fld>
            <a:endParaRPr lang="zh-CN" altLang="en-US"/>
          </a:p>
        </p:txBody>
      </p:sp>
    </p:spTree>
    <p:extLst>
      <p:ext uri="{BB962C8B-B14F-4D97-AF65-F5344CB8AC3E}">
        <p14:creationId xmlns:p14="http://schemas.microsoft.com/office/powerpoint/2010/main" val="1149262877"/>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339621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9654917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012923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7812397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311409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2F0D1D8F-ED74-4B1A-9F77-5912A30C4022}" type="slidenum">
              <a:rPr lang="zh-CN" altLang="en-US"/>
              <a:pPr>
                <a:defRPr/>
              </a:pPr>
              <a:t>‹#›</a:t>
            </a:fld>
            <a:endParaRPr lang="zh-CN" altLang="en-US"/>
          </a:p>
        </p:txBody>
      </p:sp>
    </p:spTree>
    <p:extLst>
      <p:ext uri="{BB962C8B-B14F-4D97-AF65-F5344CB8AC3E}">
        <p14:creationId xmlns:p14="http://schemas.microsoft.com/office/powerpoint/2010/main" val="39903915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5730820"/>
      </p:ext>
    </p:extLst>
  </p:cSld>
  <p:clrMapOvr>
    <a:masterClrMapping/>
  </p:clrMapOvr>
  <p:transition spd="med">
    <p:random/>
    <p:sndAc>
      <p:stSnd>
        <p:snd r:embed="rId1" name="camera.wav"/>
      </p:stSnd>
    </p:sndAc>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dirty="0"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dirty="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482358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5"/>
          <p:cNvSpPr>
            <a:spLocks noGrp="1"/>
          </p:cNvSpPr>
          <p:nvPr>
            <p:ph type="sldNum" sz="quarter" idx="10"/>
          </p:nvPr>
        </p:nvSpPr>
        <p:spPr/>
        <p:txBody>
          <a:bodyPr/>
          <a:lstStyle>
            <a:lvl1pPr>
              <a:defRPr smtClean="0">
                <a:solidFill>
                  <a:schemeClr val="tx1"/>
                </a:solidFill>
              </a:defRPr>
            </a:lvl1pPr>
          </a:lstStyle>
          <a:p>
            <a:pPr>
              <a:defRPr/>
            </a:pPr>
            <a:fld id="{028DD851-8D09-4250-A9E6-2B4C398E1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609850415"/>
      </p:ext>
    </p:extLst>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6452246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440024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71700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smtClean="0"/>
            </a:lvl1pPr>
          </a:lstStyle>
          <a:p>
            <a:pPr>
              <a:defRPr/>
            </a:pPr>
            <a:fld id="{8396EE75-361B-4678-B0EE-F11058DF63F3}" type="slidenum">
              <a:rPr lang="zh-CN" altLang="en-US"/>
              <a:pPr>
                <a:defRPr/>
              </a:pPr>
              <a:t>‹#›</a:t>
            </a:fld>
            <a:endParaRPr lang="zh-CN" altLang="en-US"/>
          </a:p>
        </p:txBody>
      </p:sp>
    </p:spTree>
    <p:extLst>
      <p:ext uri="{BB962C8B-B14F-4D97-AF65-F5344CB8AC3E}">
        <p14:creationId xmlns:p14="http://schemas.microsoft.com/office/powerpoint/2010/main" val="1154124291"/>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4346885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6417967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095882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15609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60817454"/>
      </p:ext>
    </p:extLst>
  </p:cSld>
  <p:clrMapOvr>
    <a:masterClrMapping/>
  </p:clrMapOvr>
  <p:transition spd="med">
    <p:random/>
    <p:sndAc>
      <p:stSnd>
        <p:snd r:embed="rId1" name="camera.wav"/>
      </p:stSnd>
    </p:sndAc>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987242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2F0D1D8F-ED74-4B1A-9F77-5912A30C4022}" type="slidenum">
              <a:rPr lang="zh-CN" altLang="en-US"/>
              <a:pPr>
                <a:defRPr/>
              </a:pPr>
              <a:t>‹#›</a:t>
            </a:fld>
            <a:endParaRPr lang="zh-CN" altLang="en-US"/>
          </a:p>
        </p:txBody>
      </p:sp>
    </p:spTree>
    <p:extLst>
      <p:ext uri="{BB962C8B-B14F-4D97-AF65-F5344CB8AC3E}">
        <p14:creationId xmlns:p14="http://schemas.microsoft.com/office/powerpoint/2010/main" val="3614010525"/>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dirty="0"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dirty="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6630061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5"/>
          <p:cNvSpPr>
            <a:spLocks noGrp="1"/>
          </p:cNvSpPr>
          <p:nvPr>
            <p:ph type="sldNum" sz="quarter" idx="10"/>
          </p:nvPr>
        </p:nvSpPr>
        <p:spPr/>
        <p:txBody>
          <a:bodyPr/>
          <a:lstStyle>
            <a:lvl1pPr>
              <a:defRPr smtClean="0">
                <a:solidFill>
                  <a:schemeClr val="tx1"/>
                </a:solidFill>
              </a:defRPr>
            </a:lvl1pPr>
          </a:lstStyle>
          <a:p>
            <a:pPr>
              <a:defRPr/>
            </a:pPr>
            <a:fld id="{028DD851-8D09-4250-A9E6-2B4C398E1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18168854"/>
      </p:ext>
    </p:extLst>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196582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0337556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0985975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smtClean="0"/>
            </a:lvl1pPr>
          </a:lstStyle>
          <a:p>
            <a:pPr>
              <a:defRPr/>
            </a:pPr>
            <a:fld id="{8396EE75-361B-4678-B0EE-F11058DF63F3}" type="slidenum">
              <a:rPr lang="zh-CN" altLang="en-US"/>
              <a:pPr>
                <a:defRPr/>
              </a:pPr>
              <a:t>‹#›</a:t>
            </a:fld>
            <a:endParaRPr lang="zh-CN" altLang="en-US"/>
          </a:p>
        </p:txBody>
      </p:sp>
    </p:spTree>
    <p:extLst>
      <p:ext uri="{BB962C8B-B14F-4D97-AF65-F5344CB8AC3E}">
        <p14:creationId xmlns:p14="http://schemas.microsoft.com/office/powerpoint/2010/main" val="1558950862"/>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135782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160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359407"/>
      </p:ext>
    </p:extLst>
  </p:cSld>
  <p:clrMapOvr>
    <a:masterClrMapping/>
  </p:clrMapOvr>
  <p:transition spd="med">
    <p:random/>
    <p:sndAc>
      <p:stSnd>
        <p:snd r:embed="rId1" name="camera.wav"/>
      </p:stSnd>
    </p:sndAc>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327937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5108518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563618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2F0D1D8F-ED74-4B1A-9F77-5912A30C4022}" type="slidenum">
              <a:rPr lang="zh-CN" altLang="en-US"/>
              <a:pPr>
                <a:defRPr/>
              </a:pPr>
              <a:t>‹#›</a:t>
            </a:fld>
            <a:endParaRPr lang="zh-CN" altLang="en-US"/>
          </a:p>
        </p:txBody>
      </p:sp>
    </p:spTree>
    <p:extLst>
      <p:ext uri="{BB962C8B-B14F-4D97-AF65-F5344CB8AC3E}">
        <p14:creationId xmlns:p14="http://schemas.microsoft.com/office/powerpoint/2010/main" val="1810648969"/>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26486727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786EBF2D-D04C-4DEF-904D-B713AFEED5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472299137"/>
      </p:ext>
    </p:extLst>
  </p:cSld>
  <p:clrMapOvr>
    <a:masterClrMapping/>
  </p:clrMapOvr>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9440196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9614067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0520304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DAF496A9-BFC8-46A2-A4B6-ADBDA9017960}" type="slidenum">
              <a:rPr lang="zh-CN" altLang="en-US"/>
              <a:pPr>
                <a:defRPr/>
              </a:pPr>
              <a:t>‹#›</a:t>
            </a:fld>
            <a:endParaRPr lang="zh-CN" altLang="en-US"/>
          </a:p>
        </p:txBody>
      </p:sp>
    </p:spTree>
    <p:extLst>
      <p:ext uri="{BB962C8B-B14F-4D97-AF65-F5344CB8AC3E}">
        <p14:creationId xmlns:p14="http://schemas.microsoft.com/office/powerpoint/2010/main" val="35189457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99135124"/>
      </p:ext>
    </p:extLst>
  </p:cSld>
  <p:clrMapOvr>
    <a:masterClrMapping/>
  </p:clrMapOvr>
  <p:transition spd="med">
    <p:random/>
    <p:sndAc>
      <p:stSnd>
        <p:snd r:embed="rId1" name="camera.wav"/>
      </p:stSnd>
    </p:sndAc>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100290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0858072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7881313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476102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360892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18737D16-5B3D-4A97-A656-145A2C36B951}" type="slidenum">
              <a:rPr lang="zh-CN" altLang="en-US"/>
              <a:pPr>
                <a:defRPr/>
              </a:pPr>
              <a:t>‹#›</a:t>
            </a:fld>
            <a:endParaRPr lang="zh-CN" altLang="en-US"/>
          </a:p>
        </p:txBody>
      </p:sp>
    </p:spTree>
    <p:extLst>
      <p:ext uri="{BB962C8B-B14F-4D97-AF65-F5344CB8AC3E}">
        <p14:creationId xmlns:p14="http://schemas.microsoft.com/office/powerpoint/2010/main" val="2706746649"/>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6450393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786EBF2D-D04C-4DEF-904D-B713AFEED5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72753693"/>
      </p:ext>
    </p:extLst>
  </p:cSld>
  <p:clrMapOvr>
    <a:masterClrMapping/>
  </p:clrMapOvr>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05441872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84734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6642059"/>
      </p:ext>
    </p:extLst>
  </p:cSld>
  <p:clrMapOvr>
    <a:masterClrMapping/>
  </p:clrMapOvr>
  <p:transition spd="med">
    <p:random/>
    <p:sndAc>
      <p:stSnd>
        <p:snd r:embed="rId1" name="camera.wav"/>
      </p:stSnd>
    </p:sndAc>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11906215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DAF496A9-BFC8-46A2-A4B6-ADBDA9017960}" type="slidenum">
              <a:rPr lang="zh-CN" altLang="en-US"/>
              <a:pPr>
                <a:defRPr/>
              </a:pPr>
              <a:t>‹#›</a:t>
            </a:fld>
            <a:endParaRPr lang="zh-CN" altLang="en-US"/>
          </a:p>
        </p:txBody>
      </p:sp>
    </p:spTree>
    <p:extLst>
      <p:ext uri="{BB962C8B-B14F-4D97-AF65-F5344CB8AC3E}">
        <p14:creationId xmlns:p14="http://schemas.microsoft.com/office/powerpoint/2010/main" val="2489683455"/>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0037750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5407158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616308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64795835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3113867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灯片编号占位符 3"/>
          <p:cNvSpPr>
            <a:spLocks noGrp="1"/>
          </p:cNvSpPr>
          <p:nvPr>
            <p:ph type="sldNum" sz="quarter" idx="10"/>
          </p:nvPr>
        </p:nvSpPr>
        <p:spPr/>
        <p:txBody>
          <a:bodyPr/>
          <a:lstStyle>
            <a:lvl1pPr>
              <a:defRPr/>
            </a:lvl1pPr>
          </a:lstStyle>
          <a:p>
            <a:pPr>
              <a:defRPr/>
            </a:pPr>
            <a:fld id="{18737D16-5B3D-4A97-A656-145A2C36B951}" type="slidenum">
              <a:rPr lang="zh-CN" altLang="en-US"/>
              <a:pPr>
                <a:defRPr/>
              </a:pPr>
              <a:t>‹#›</a:t>
            </a:fld>
            <a:endParaRPr lang="zh-CN" altLang="en-US"/>
          </a:p>
        </p:txBody>
      </p:sp>
    </p:spTree>
    <p:extLst>
      <p:ext uri="{BB962C8B-B14F-4D97-AF65-F5344CB8AC3E}">
        <p14:creationId xmlns:p14="http://schemas.microsoft.com/office/powerpoint/2010/main" val="3650019423"/>
      </p:ext>
    </p:extLst>
  </p:cSld>
  <p:clrMapOvr>
    <a:masterClrMapping/>
  </p:clrMapOvr>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smtClean="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smtClean="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smtClean="0">
                  <a:solidFill>
                    <a:srgbClr val="FFFFFF"/>
                  </a:solidFill>
                  <a:latin typeface="Corbel" panose="020B0503020204020204" pitchFamily="34" charset="0"/>
                </a:rPr>
                <a:t>COMPUTER ORGANIZATION AND DESIGN</a:t>
              </a:r>
              <a:endParaRPr kumimoji="0" lang="en-US" altLang="zh-CN" sz="3000" b="1" smtClean="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smtClean="0">
                  <a:solidFill>
                    <a:srgbClr val="FFFFFF"/>
                  </a:solidFill>
                  <a:ea typeface="+mn-ea"/>
                </a:rPr>
                <a:t>The Hardware/Software Interface</a:t>
              </a:r>
              <a:endParaRPr kumimoji="0" lang="en-US" altLang="en-US" sz="2000" smtClean="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smtClean="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latin typeface="Arial Black" panose="020B0A04020102020204" pitchFamily="34" charset="0"/>
                </a:rPr>
                <a:t>RISC-V</a:t>
              </a:r>
            </a:p>
            <a:p>
              <a:pPr algn="ctr">
                <a:defRPr/>
              </a:pPr>
              <a:endParaRPr kumimoji="0" lang="en-US" altLang="zh-CN" sz="2000" smtClean="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smtClean="0">
                  <a:solidFill>
                    <a:srgbClr val="FFFFFF"/>
                  </a:solidFill>
                </a:rPr>
                <a:t>Edition</a:t>
              </a:r>
              <a:endParaRPr kumimoji="0" lang="en-US" altLang="zh-CN" sz="1400" smtClean="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71063033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smtClean="0"/>
              <a:t>单击此处编辑母版标题样式</a:t>
            </a:r>
            <a:endParaRPr lang="zh-CN" altLang="en-US" dirty="0"/>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786EBF2D-D04C-4DEF-904D-B713AFEED5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75765570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theme" Target="../theme/theme10.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heme" Target="../theme/theme11.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theme" Target="../theme/theme12.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theme" Target="../theme/theme13.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theme" Target="../theme/theme14.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theme" Target="../theme/theme15.xml"/><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slideLayout" Target="../slideLayouts/slideLayout181.xml"/><Relationship Id="rId2" Type="http://schemas.openxmlformats.org/officeDocument/2006/relationships/slideLayout" Target="../slideLayouts/slideLayout171.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theme" Target="../theme/theme16.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1.xml"/><Relationship Id="rId13" Type="http://schemas.openxmlformats.org/officeDocument/2006/relationships/slideLayout" Target="../slideLayouts/slideLayout206.xml"/><Relationship Id="rId3" Type="http://schemas.openxmlformats.org/officeDocument/2006/relationships/slideLayout" Target="../slideLayouts/slideLayout196.xml"/><Relationship Id="rId7" Type="http://schemas.openxmlformats.org/officeDocument/2006/relationships/slideLayout" Target="../slideLayouts/slideLayout200.xml"/><Relationship Id="rId12" Type="http://schemas.openxmlformats.org/officeDocument/2006/relationships/slideLayout" Target="../slideLayouts/slideLayout205.xml"/><Relationship Id="rId2" Type="http://schemas.openxmlformats.org/officeDocument/2006/relationships/slideLayout" Target="../slideLayouts/slideLayout195.xml"/><Relationship Id="rId1" Type="http://schemas.openxmlformats.org/officeDocument/2006/relationships/slideLayout" Target="../slideLayouts/slideLayout194.xml"/><Relationship Id="rId6" Type="http://schemas.openxmlformats.org/officeDocument/2006/relationships/slideLayout" Target="../slideLayouts/slideLayout199.xml"/><Relationship Id="rId11" Type="http://schemas.openxmlformats.org/officeDocument/2006/relationships/slideLayout" Target="../slideLayouts/slideLayout204.xml"/><Relationship Id="rId5" Type="http://schemas.openxmlformats.org/officeDocument/2006/relationships/slideLayout" Target="../slideLayouts/slideLayout198.xml"/><Relationship Id="rId10" Type="http://schemas.openxmlformats.org/officeDocument/2006/relationships/slideLayout" Target="../slideLayouts/slideLayout203.xml"/><Relationship Id="rId4" Type="http://schemas.openxmlformats.org/officeDocument/2006/relationships/slideLayout" Target="../slideLayouts/slideLayout197.xml"/><Relationship Id="rId9" Type="http://schemas.openxmlformats.org/officeDocument/2006/relationships/slideLayout" Target="../slideLayouts/slideLayout202.xml"/><Relationship Id="rId14" Type="http://schemas.openxmlformats.org/officeDocument/2006/relationships/theme" Target="../theme/theme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7.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theme" Target="../theme/theme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9.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zh-CN" dirty="0" smtClean="0"/>
              <a:t>Title-</a:t>
            </a:r>
            <a:r>
              <a:rPr lang="en-US" altLang="zh-CN" dirty="0" err="1" smtClean="0"/>
              <a:t>lkj</a:t>
            </a:r>
            <a:endParaRPr lang="zh-CN" altLang="en-US" dirty="0" smtClean="0"/>
          </a:p>
        </p:txBody>
      </p:sp>
      <p:sp>
        <p:nvSpPr>
          <p:cNvPr id="1027" name="AutoShape 3"/>
          <p:cNvSpPr>
            <a:spLocks noGrp="1" noChangeArrowheads="1"/>
          </p:cNvSpPr>
          <p:nvPr>
            <p:ph type="body" idx="1"/>
          </p:nvPr>
        </p:nvSpPr>
        <p:spPr bwMode="auto">
          <a:xfrm>
            <a:off x="228600" y="1143000"/>
            <a:ext cx="8382000" cy="4114800"/>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vert="horz" wrap="square" lIns="90488" tIns="44450" rIns="90488" bIns="4445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29" name="Rectangle 5"/>
          <p:cNvSpPr>
            <a:spLocks noChangeArrowheads="1"/>
          </p:cNvSpPr>
          <p:nvPr/>
        </p:nvSpPr>
        <p:spPr bwMode="auto">
          <a:xfrm>
            <a:off x="8520113" y="6310313"/>
            <a:ext cx="536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fld id="{8D5E174D-B630-4CC1-8015-6EBF8DEA579B}" type="slidenum">
              <a:rPr lang="en-US" altLang="zh-CN" smtClean="0"/>
              <a:pPr>
                <a:defRPr/>
              </a:pPr>
              <a:t>‹#›</a:t>
            </a:fld>
            <a:endParaRPr lang="en-US" altLang="zh-CN" smtClean="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824" r:id="rId13"/>
  </p:sldLayoutIdLst>
  <p:transition spd="med">
    <p:random/>
    <p:sndAc>
      <p:stSnd>
        <p:snd r:embed="rId15" name="camera.wav"/>
      </p:stSnd>
    </p:sndAc>
  </p:transition>
  <p:txStyles>
    <p:titleStyle>
      <a:lvl1pPr algn="l" rtl="0" eaLnBrk="0" fontAlgn="base" hangingPunct="0">
        <a:spcBef>
          <a:spcPct val="0"/>
        </a:spcBef>
        <a:spcAft>
          <a:spcPct val="0"/>
        </a:spcAft>
        <a:defRPr kumimoji="1" sz="2800" b="1">
          <a:solidFill>
            <a:schemeClr val="tx1"/>
          </a:solidFill>
          <a:latin typeface="+mn-lt"/>
          <a:ea typeface="+mj-ea"/>
          <a:cs typeface="+mj-cs"/>
        </a:defRPr>
      </a:lvl1pPr>
      <a:lvl2pPr algn="l" rtl="0" eaLnBrk="0" fontAlgn="base" hangingPunct="0">
        <a:spcBef>
          <a:spcPct val="0"/>
        </a:spcBef>
        <a:spcAft>
          <a:spcPct val="0"/>
        </a:spcAft>
        <a:defRPr kumimoji="1" sz="2800" b="1">
          <a:solidFill>
            <a:srgbClr val="FF0000"/>
          </a:solidFill>
          <a:latin typeface="Arial" charset="0"/>
          <a:ea typeface="楷体_GB2312" pitchFamily="49" charset="-122"/>
        </a:defRPr>
      </a:lvl2pPr>
      <a:lvl3pPr algn="l" rtl="0" eaLnBrk="0" fontAlgn="base" hangingPunct="0">
        <a:spcBef>
          <a:spcPct val="0"/>
        </a:spcBef>
        <a:spcAft>
          <a:spcPct val="0"/>
        </a:spcAft>
        <a:defRPr kumimoji="1" sz="2800" b="1">
          <a:solidFill>
            <a:srgbClr val="FF0000"/>
          </a:solidFill>
          <a:latin typeface="Arial" charset="0"/>
          <a:ea typeface="楷体_GB2312" pitchFamily="49" charset="-122"/>
        </a:defRPr>
      </a:lvl3pPr>
      <a:lvl4pPr algn="l" rtl="0" eaLnBrk="0" fontAlgn="base" hangingPunct="0">
        <a:spcBef>
          <a:spcPct val="0"/>
        </a:spcBef>
        <a:spcAft>
          <a:spcPct val="0"/>
        </a:spcAft>
        <a:defRPr kumimoji="1" sz="2800" b="1">
          <a:solidFill>
            <a:srgbClr val="FF0000"/>
          </a:solidFill>
          <a:latin typeface="Arial" charset="0"/>
          <a:ea typeface="楷体_GB2312" pitchFamily="49" charset="-122"/>
        </a:defRPr>
      </a:lvl4pPr>
      <a:lvl5pPr algn="l" rtl="0" eaLnBrk="0" fontAlgn="base" hangingPunct="0">
        <a:spcBef>
          <a:spcPct val="0"/>
        </a:spcBef>
        <a:spcAft>
          <a:spcPct val="0"/>
        </a:spcAft>
        <a:defRPr kumimoji="1" sz="2800" b="1">
          <a:solidFill>
            <a:srgbClr val="FF0000"/>
          </a:solidFill>
          <a:latin typeface="Arial" charset="0"/>
          <a:ea typeface="楷体_GB2312" pitchFamily="49" charset="-122"/>
        </a:defRPr>
      </a:lvl5pPr>
      <a:lvl6pPr marL="457200" algn="l" rtl="0" eaLnBrk="0" fontAlgn="base" hangingPunct="0">
        <a:spcBef>
          <a:spcPct val="0"/>
        </a:spcBef>
        <a:spcAft>
          <a:spcPct val="0"/>
        </a:spcAft>
        <a:defRPr kumimoji="1" sz="2800" b="1">
          <a:solidFill>
            <a:srgbClr val="FF0000"/>
          </a:solidFill>
          <a:latin typeface="Arial" charset="0"/>
          <a:ea typeface="楷体_GB2312" pitchFamily="49" charset="-122"/>
        </a:defRPr>
      </a:lvl6pPr>
      <a:lvl7pPr marL="914400" algn="l" rtl="0" eaLnBrk="0" fontAlgn="base" hangingPunct="0">
        <a:spcBef>
          <a:spcPct val="0"/>
        </a:spcBef>
        <a:spcAft>
          <a:spcPct val="0"/>
        </a:spcAft>
        <a:defRPr kumimoji="1" sz="2800" b="1">
          <a:solidFill>
            <a:srgbClr val="FF0000"/>
          </a:solidFill>
          <a:latin typeface="Arial" charset="0"/>
          <a:ea typeface="楷体_GB2312" pitchFamily="49" charset="-122"/>
        </a:defRPr>
      </a:lvl7pPr>
      <a:lvl8pPr marL="1371600" algn="l" rtl="0" eaLnBrk="0" fontAlgn="base" hangingPunct="0">
        <a:spcBef>
          <a:spcPct val="0"/>
        </a:spcBef>
        <a:spcAft>
          <a:spcPct val="0"/>
        </a:spcAft>
        <a:defRPr kumimoji="1" sz="2800" b="1">
          <a:solidFill>
            <a:srgbClr val="FF0000"/>
          </a:solidFill>
          <a:latin typeface="Arial" charset="0"/>
          <a:ea typeface="楷体_GB2312" pitchFamily="49" charset="-122"/>
        </a:defRPr>
      </a:lvl8pPr>
      <a:lvl9pPr marL="1828800" algn="l" rtl="0" eaLnBrk="0" fontAlgn="base" hangingPunct="0">
        <a:spcBef>
          <a:spcPct val="0"/>
        </a:spcBef>
        <a:spcAft>
          <a:spcPct val="0"/>
        </a:spcAft>
        <a:defRPr kumimoji="1" sz="2800" b="1">
          <a:solidFill>
            <a:srgbClr val="FF0000"/>
          </a:solidFill>
          <a:latin typeface="Arial" charset="0"/>
          <a:ea typeface="楷体_GB2312" pitchFamily="49" charset="-122"/>
        </a:defRPr>
      </a:lvl9pPr>
    </p:titleStyle>
    <p:bodyStyle>
      <a:lvl1pPr marL="342900" indent="-342900" algn="l" rtl="0" eaLnBrk="0" fontAlgn="base" hangingPunct="0">
        <a:spcBef>
          <a:spcPct val="20000"/>
        </a:spcBef>
        <a:spcAft>
          <a:spcPct val="0"/>
        </a:spcAft>
        <a:buSzPct val="80000"/>
        <a:buFont typeface="Wingdings" panose="05000000000000000000" pitchFamily="2" charset="2"/>
        <a:buChar char="l"/>
        <a:defRPr kumimoji="1" sz="2400" b="1">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SzPct val="80000"/>
        <a:buFont typeface="Wingdings" panose="05000000000000000000" pitchFamily="2" charset="2"/>
        <a:buChar char="n"/>
        <a:defRPr kumimoji="1" sz="2200">
          <a:solidFill>
            <a:schemeClr val="tx1"/>
          </a:solidFill>
          <a:latin typeface="Arial" panose="020B0604020202020204" pitchFamily="34" charset="0"/>
          <a:ea typeface="幼圆" pitchFamily="49" charset="-122"/>
          <a:cs typeface="Arial" panose="020B0604020202020204" pitchFamily="34" charset="0"/>
        </a:defRPr>
      </a:lvl2pPr>
      <a:lvl3pPr marL="1143000" indent="-228600" algn="l" rtl="0" eaLnBrk="0" fontAlgn="base" hangingPunct="0">
        <a:spcBef>
          <a:spcPct val="20000"/>
        </a:spcBef>
        <a:spcAft>
          <a:spcPct val="0"/>
        </a:spcAft>
        <a:buSzPct val="80000"/>
        <a:buFont typeface="Wingdings" panose="05000000000000000000" pitchFamily="2" charset="2"/>
        <a:buChar char="u"/>
        <a:defRPr kumimoji="1" sz="20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SzPct val="80000"/>
        <a:buFont typeface="Wingdings" panose="05000000000000000000" pitchFamily="2" charset="2"/>
        <a:buChar char="ü"/>
        <a:defRPr kumimoji="1"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5pPr>
      <a:lvl6pPr marL="25146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6pPr>
      <a:lvl7pPr marL="29718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7pPr>
      <a:lvl8pPr marL="34290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8pPr>
      <a:lvl9pPr marL="38862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AFB3AEAD-3348-48C3-8368-5D3FBB4E7341}"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78976804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AFB3AEAD-3348-48C3-8368-5D3FBB4E7341}"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96169681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AFB3AEAD-3348-48C3-8368-5D3FBB4E7341}"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85581775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AFB3AEAD-3348-48C3-8368-5D3FBB4E7341}"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26247431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4DC50FB-8AF9-4AA5-B9E5-94A4EE037770}"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578210229"/>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4DC50FB-8AF9-4AA5-B9E5-94A4EE037770}"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96368981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4DC50FB-8AF9-4AA5-B9E5-94A4EE037770}"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0443096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b="0">
                <a:solidFill>
                  <a:prstClr val="black">
                    <a:tint val="75000"/>
                  </a:prstClr>
                </a:solidFill>
                <a:latin typeface="Calibri"/>
                <a:ea typeface="宋体"/>
              </a:defRPr>
            </a:lvl1pPr>
          </a:lstStyle>
          <a:p>
            <a:pPr>
              <a:defRPr/>
            </a:pPr>
            <a:fld id="{C1BA6585-A919-4A66-BC79-1A9457D0DF13}" type="datetimeFigureOut">
              <a:rPr lang="zh-CN" altLang="en-US"/>
              <a:pPr>
                <a:defRPr/>
              </a:pPr>
              <a:t>2021/6/10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b="0">
                <a:solidFill>
                  <a:prstClr val="black">
                    <a:tint val="75000"/>
                  </a:prstClr>
                </a:solidFill>
                <a:latin typeface="Calibri"/>
                <a:ea typeface="宋体"/>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b="0">
                <a:solidFill>
                  <a:srgbClr val="898989"/>
                </a:solidFill>
                <a:latin typeface="Calibri" panose="020F0502020204030204" pitchFamily="34" charset="0"/>
              </a:defRPr>
            </a:lvl1pPr>
          </a:lstStyle>
          <a:p>
            <a:pPr>
              <a:defRPr/>
            </a:pPr>
            <a:fld id="{0C51D442-2D54-4562-BEE1-39C606D0BEBB}" type="slidenum">
              <a:rPr lang="zh-CN" altLang="en-US"/>
              <a:pPr>
                <a:defRPr/>
              </a:pPr>
              <a:t>‹#›</a:t>
            </a:fld>
            <a:endParaRPr lang="zh-CN" altLang="en-US"/>
          </a:p>
        </p:txBody>
      </p:sp>
    </p:spTree>
    <p:extLst>
      <p:ext uri="{BB962C8B-B14F-4D97-AF65-F5344CB8AC3E}">
        <p14:creationId xmlns:p14="http://schemas.microsoft.com/office/powerpoint/2010/main" val="306962683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3075"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Arial" panose="020B0604020202020204" pitchFamily="34" charset="0"/>
                <a:ea typeface="宋体" panose="02010600030101010101" pitchFamily="2" charset="-122"/>
              </a:defRPr>
            </a:lvl1pPr>
          </a:lstStyle>
          <a:p>
            <a:pPr>
              <a:defRPr/>
            </a:pPr>
            <a:fld id="{E9F8D0DC-E54A-43B6-B72C-A086D3CEA7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宋体" panose="02010600030101010101" pitchFamily="2" charset="-122"/>
              </a:defRPr>
            </a:lvl1pPr>
          </a:lstStyle>
          <a:p>
            <a:pPr>
              <a:defRPr/>
            </a:pPr>
            <a:fld id="{0E0EA248-3C42-49A3-8429-26E0C2BFF65F}"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72532771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宋体" panose="02010600030101010101" pitchFamily="2" charset="-122"/>
              </a:defRPr>
            </a:lvl1pPr>
          </a:lstStyle>
          <a:p>
            <a:pPr>
              <a:defRPr/>
            </a:pPr>
            <a:fld id="{0E0EA248-3C42-49A3-8429-26E0C2BFF65F}"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9682603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宋体" panose="02010600030101010101" pitchFamily="2" charset="-122"/>
              </a:defRPr>
            </a:lvl1pPr>
          </a:lstStyle>
          <a:p>
            <a:pPr>
              <a:defRPr/>
            </a:pPr>
            <a:fld id="{0E0EA248-3C42-49A3-8429-26E0C2BFF65F}"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14143133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宋体" panose="02010600030101010101" pitchFamily="2" charset="-122"/>
              </a:defRPr>
            </a:lvl1pPr>
          </a:lstStyle>
          <a:p>
            <a:pPr>
              <a:defRPr/>
            </a:pPr>
            <a:fld id="{0E0EA248-3C42-49A3-8429-26E0C2BFF65F}"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87212644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AEF0F7B-A6EF-420D-B34D-82A20D0F8738}"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53760081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AEF0F7B-A6EF-420D-B34D-82A20D0F8738}"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407445420"/>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AEF0F7B-A6EF-420D-B34D-82A20D0F8738}"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9277557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4.png"/><Relationship Id="rId4" Type="http://schemas.openxmlformats.org/officeDocument/2006/relationships/oleObject" Target="../embeddings/oleObject3.bin"/></Relationships>
</file>

<file path=ppt/slides/_rels/slide1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3.xml"/></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139.xml"/></Relationships>
</file>

<file path=ppt/slides/_rels/slide10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9.xml"/></Relationships>
</file>

<file path=ppt/slides/_rels/slide1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71.xml"/></Relationships>
</file>

<file path=ppt/slides/_rels/slide1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96.xml"/></Relationships>
</file>

<file path=ppt/slides/_rels/slide12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67.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6.wmf"/><Relationship Id="rId5" Type="http://schemas.openxmlformats.org/officeDocument/2006/relationships/oleObject" Target="../embeddings/oleObject4.bin"/><Relationship Id="rId4" Type="http://schemas.openxmlformats.org/officeDocument/2006/relationships/image" Target="../media/image58.wmf"/></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1.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3.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4.wmf"/><Relationship Id="rId4"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9.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600200"/>
            <a:ext cx="7772400" cy="3629025"/>
          </a:xfrm>
        </p:spPr>
        <p:txBody>
          <a:bodyPr/>
          <a:lstStyle/>
          <a:p>
            <a:pPr algn="ctr"/>
            <a:r>
              <a:rPr lang="en-US" altLang="zh-CN" sz="3600" smtClean="0">
                <a:solidFill>
                  <a:srgbClr val="1D01EB"/>
                </a:solidFill>
              </a:rPr>
              <a:t>Chapter 5</a:t>
            </a:r>
            <a:r>
              <a:rPr lang="en-US" altLang="zh-CN" sz="2400" dirty="0" smtClean="0"/>
              <a:t/>
            </a:r>
            <a:br>
              <a:rPr lang="en-US" altLang="zh-CN" sz="2400" dirty="0" smtClean="0"/>
            </a:br>
            <a:r>
              <a:rPr lang="en-US" altLang="zh-CN" sz="2400" smtClean="0"/>
              <a:t/>
            </a:r>
            <a:br>
              <a:rPr lang="en-US" altLang="zh-CN" sz="2400" smtClean="0"/>
            </a:br>
            <a:r>
              <a:rPr lang="en-US" altLang="zh-CN" sz="2400" smtClean="0"/>
              <a:t> </a:t>
            </a:r>
            <a:r>
              <a:rPr lang="en-US" altLang="zh-CN" sz="4000" smtClean="0">
                <a:latin typeface="Comic Sans MS" panose="030F0702030302020204" pitchFamily="66" charset="0"/>
                <a:ea typeface="华文楷体" panose="02010600040101010101" pitchFamily="2" charset="-122"/>
              </a:rPr>
              <a:t>Large and Fast: </a:t>
            </a:r>
            <a:br>
              <a:rPr lang="en-US" altLang="zh-CN" sz="4000" smtClean="0">
                <a:latin typeface="Comic Sans MS" panose="030F0702030302020204" pitchFamily="66" charset="0"/>
                <a:ea typeface="华文楷体" panose="02010600040101010101" pitchFamily="2" charset="-122"/>
              </a:rPr>
            </a:br>
            <a:r>
              <a:rPr lang="en-US" altLang="zh-CN" sz="4000" smtClean="0">
                <a:latin typeface="Comic Sans MS" panose="030F0702030302020204" pitchFamily="66" charset="0"/>
                <a:ea typeface="华文楷体" panose="02010600040101010101" pitchFamily="2" charset="-122"/>
              </a:rPr>
              <a:t>Exploiting Memory Hierarchy</a:t>
            </a:r>
            <a:r>
              <a:rPr lang="en-US" altLang="zh-CN" sz="4000" smtClean="0">
                <a:latin typeface="华文楷体" panose="02010600040101010101" pitchFamily="2" charset="-122"/>
                <a:ea typeface="华文楷体" panose="02010600040101010101" pitchFamily="2" charset="-122"/>
              </a:rPr>
              <a:t> </a:t>
            </a:r>
            <a:r>
              <a:rPr lang="en-US" altLang="zh-CN" sz="4000" dirty="0" smtClean="0">
                <a:latin typeface="华文楷体" panose="02010600040101010101" pitchFamily="2" charset="-122"/>
                <a:ea typeface="华文楷体" panose="02010600040101010101" pitchFamily="2" charset="-122"/>
              </a:rPr>
              <a:t/>
            </a:r>
            <a:br>
              <a:rPr lang="en-US" altLang="zh-CN" sz="4000" dirty="0" smtClean="0">
                <a:latin typeface="华文楷体" panose="02010600040101010101" pitchFamily="2" charset="-122"/>
                <a:ea typeface="华文楷体" panose="02010600040101010101" pitchFamily="2" charset="-122"/>
              </a:rPr>
            </a:br>
            <a:r>
              <a:rPr lang="en-US" altLang="zh-CN" sz="4000" dirty="0" smtClean="0">
                <a:latin typeface="华文楷体" panose="02010600040101010101" pitchFamily="2" charset="-122"/>
                <a:ea typeface="华文楷体" panose="02010600040101010101" pitchFamily="2" charset="-122"/>
              </a:rPr>
              <a:t/>
            </a:r>
            <a:br>
              <a:rPr lang="en-US" altLang="zh-CN" sz="4000" dirty="0" smtClean="0">
                <a:latin typeface="华文楷体" panose="02010600040101010101" pitchFamily="2" charset="-122"/>
                <a:ea typeface="华文楷体" panose="02010600040101010101" pitchFamily="2" charset="-122"/>
              </a:rPr>
            </a:br>
            <a:endParaRPr lang="en-US" altLang="zh-CN" sz="3600" dirty="0" smtClean="0">
              <a:solidFill>
                <a:srgbClr val="1D01EB"/>
              </a:solidFill>
              <a:latin typeface="Century Gothic" panose="020B0502020202020204" pitchFamily="34" charset="0"/>
              <a:ea typeface="方正舒体" panose="02010601030101010101" pitchFamily="2" charset="-122"/>
            </a:endParaRPr>
          </a:p>
        </p:txBody>
      </p:sp>
    </p:spTree>
  </p:cSld>
  <p:clrMapOvr>
    <a:masterClrMapping/>
  </p:clrMapOvr>
  <p:transition spd="med">
    <p:random/>
    <p:sndAc>
      <p:stSnd>
        <p:snd r:embed="rId3"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5425" y="312738"/>
            <a:ext cx="428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32771" name="AutoShape 3"/>
          <p:cNvSpPr>
            <a:spLocks noGrp="1" noChangeArrowheads="1"/>
          </p:cNvSpPr>
          <p:nvPr>
            <p:ph type="body" idx="1"/>
          </p:nvPr>
        </p:nvSpPr>
        <p:spPr>
          <a:xfrm>
            <a:off x="228600" y="682625"/>
            <a:ext cx="8382000" cy="4114800"/>
          </a:xfrm>
          <a:noFill/>
        </p:spPr>
        <p:txBody>
          <a:bodyPr/>
          <a:lstStyle/>
          <a:p>
            <a:pPr>
              <a:spcBef>
                <a:spcPct val="0"/>
              </a:spcBef>
              <a:buSzTx/>
              <a:buFontTx/>
              <a:buNone/>
            </a:pPr>
            <a:r>
              <a:rPr kumimoji="0" lang="en-US" altLang="zh-CN" sz="2400" smtClean="0">
                <a:solidFill>
                  <a:srgbClr val="FC0128"/>
                </a:solidFill>
                <a:latin typeface="Comic Sans MS" panose="030F0702030302020204" pitchFamily="66" charset="0"/>
              </a:rPr>
              <a:t>The method </a:t>
            </a:r>
            <a:endParaRPr kumimoji="0" lang="en-US" altLang="zh-CN" sz="2400" dirty="0" smtClean="0">
              <a:solidFill>
                <a:srgbClr val="FC0128"/>
              </a:solidFill>
              <a:latin typeface="Comic Sans MS" panose="030F0702030302020204" pitchFamily="66" charset="0"/>
            </a:endParaRPr>
          </a:p>
          <a:p>
            <a:pPr lvl="1">
              <a:spcBef>
                <a:spcPct val="0"/>
              </a:spcBef>
              <a:buSzTx/>
              <a:buFontTx/>
              <a:buChar char="•"/>
            </a:pPr>
            <a:r>
              <a:rPr kumimoji="0" lang="en-US" altLang="zh-CN" sz="2400" b="1" smtClean="0">
                <a:solidFill>
                  <a:srgbClr val="FC0128"/>
                </a:solidFill>
                <a:latin typeface="Comic Sans MS" panose="030F0702030302020204" pitchFamily="66" charset="0"/>
                <a:ea typeface="宋体" panose="02010600030101010101" pitchFamily="2" charset="-122"/>
              </a:rPr>
              <a:t>Hierarchies</a:t>
            </a:r>
            <a:r>
              <a:rPr kumimoji="0" lang="en-US" altLang="zh-CN" sz="2400" b="1" smtClean="0">
                <a:solidFill>
                  <a:srgbClr val="000000"/>
                </a:solidFill>
                <a:latin typeface="Comic Sans MS" panose="030F0702030302020204" pitchFamily="66" charset="0"/>
                <a:ea typeface="宋体" panose="02010600030101010101" pitchFamily="2" charset="-122"/>
              </a:rPr>
              <a:t> bases on memories of different speeds and size</a:t>
            </a:r>
            <a:endParaRPr kumimoji="0" lang="en-US" altLang="zh-CN" sz="2400" b="1" dirty="0" smtClean="0">
              <a:solidFill>
                <a:srgbClr val="000000"/>
              </a:solidFill>
              <a:latin typeface="Comic Sans MS" panose="030F0702030302020204" pitchFamily="66" charset="0"/>
              <a:ea typeface="宋体" panose="02010600030101010101" pitchFamily="2" charset="-122"/>
            </a:endParaRPr>
          </a:p>
          <a:p>
            <a:pPr lvl="1">
              <a:spcBef>
                <a:spcPct val="0"/>
              </a:spcBef>
              <a:buSzTx/>
              <a:buFontTx/>
              <a:buChar char="•"/>
            </a:pPr>
            <a:r>
              <a:rPr kumimoji="0" lang="en-US" altLang="zh-CN" sz="2000" b="1" smtClean="0">
                <a:solidFill>
                  <a:srgbClr val="000000"/>
                </a:solidFill>
                <a:latin typeface="Comic Sans MS" panose="030F0702030302020204" pitchFamily="66" charset="0"/>
                <a:ea typeface="宋体" panose="02010600030101010101" pitchFamily="2" charset="-122"/>
              </a:rPr>
              <a:t>The more closely CPU the level is,the faster the one is</a:t>
            </a:r>
            <a:r>
              <a:rPr kumimoji="0" lang="en-US" altLang="zh-CN" sz="2000" b="1" dirty="0" smtClean="0">
                <a:solidFill>
                  <a:srgbClr val="000000"/>
                </a:solidFill>
                <a:latin typeface="Comic Sans MS" panose="030F0702030302020204" pitchFamily="66" charset="0"/>
                <a:ea typeface="宋体" panose="02010600030101010101" pitchFamily="2" charset="-122"/>
              </a:rPr>
              <a:t>.</a:t>
            </a:r>
          </a:p>
          <a:p>
            <a:pPr lvl="1">
              <a:spcBef>
                <a:spcPct val="0"/>
              </a:spcBef>
              <a:buSzTx/>
              <a:buFontTx/>
              <a:buChar char="•"/>
            </a:pPr>
            <a:r>
              <a:rPr kumimoji="0" lang="en-US" altLang="zh-CN" sz="2000" b="1" smtClean="0">
                <a:solidFill>
                  <a:srgbClr val="000000"/>
                </a:solidFill>
                <a:latin typeface="Comic Sans MS" panose="030F0702030302020204" pitchFamily="66" charset="0"/>
                <a:ea typeface="宋体" panose="02010600030101010101" pitchFamily="2" charset="-122"/>
              </a:rPr>
              <a:t>The more closely CPU the level is,the smaller the one is</a:t>
            </a:r>
            <a:r>
              <a:rPr kumimoji="0" lang="en-US" altLang="zh-CN" sz="2000" b="1" dirty="0" smtClean="0">
                <a:solidFill>
                  <a:srgbClr val="000000"/>
                </a:solidFill>
                <a:latin typeface="Comic Sans MS" panose="030F0702030302020204" pitchFamily="66" charset="0"/>
                <a:ea typeface="宋体" panose="02010600030101010101" pitchFamily="2" charset="-122"/>
              </a:rPr>
              <a:t>.</a:t>
            </a:r>
          </a:p>
          <a:p>
            <a:pPr lvl="1">
              <a:spcBef>
                <a:spcPct val="0"/>
              </a:spcBef>
              <a:buSzTx/>
              <a:buFontTx/>
              <a:buChar char="•"/>
            </a:pPr>
            <a:r>
              <a:rPr kumimoji="0" lang="en-US" altLang="zh-CN" sz="2000" b="1" smtClean="0">
                <a:solidFill>
                  <a:srgbClr val="000000"/>
                </a:solidFill>
                <a:latin typeface="Comic Sans MS" panose="030F0702030302020204" pitchFamily="66" charset="0"/>
                <a:ea typeface="宋体" panose="02010600030101010101" pitchFamily="2" charset="-122"/>
              </a:rPr>
              <a:t>The more closely CPU the level is,the more  expensive</a:t>
            </a:r>
            <a:endParaRPr kumimoji="0" lang="en-US" altLang="zh-CN" sz="2000" b="1" dirty="0" smtClean="0">
              <a:solidFill>
                <a:srgbClr val="000000"/>
              </a:solidFill>
              <a:latin typeface="Comic Sans MS" panose="030F0702030302020204" pitchFamily="66" charset="0"/>
              <a:ea typeface="宋体" panose="02010600030101010101" pitchFamily="2" charset="-122"/>
            </a:endParaRPr>
          </a:p>
        </p:txBody>
      </p:sp>
      <p:sp>
        <p:nvSpPr>
          <p:cNvPr id="32772" name="Rectangle 4"/>
          <p:cNvSpPr>
            <a:spLocks noGrp="1" noChangeArrowheads="1"/>
          </p:cNvSpPr>
          <p:nvPr>
            <p:ph type="title"/>
          </p:nvPr>
        </p:nvSpPr>
        <p:spPr>
          <a:noFill/>
        </p:spPr>
        <p:txBody>
          <a:bodyPr/>
          <a:lstStyle/>
          <a:p>
            <a:r>
              <a:rPr lang="en-US" altLang="zh-CN" smtClean="0"/>
              <a:t>Exploiting Memory Hierarchy</a:t>
            </a:r>
            <a:endParaRPr lang="en-US" altLang="zh-CN" dirty="0" smtClean="0"/>
          </a:p>
        </p:txBody>
      </p:sp>
      <p:pic>
        <p:nvPicPr>
          <p:cNvPr id="327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030538"/>
            <a:ext cx="6913563"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10"/>
          <p:cNvSpPr txBox="1">
            <a:spLocks noChangeArrowheads="1"/>
          </p:cNvSpPr>
          <p:nvPr/>
        </p:nvSpPr>
        <p:spPr bwMode="auto">
          <a:xfrm>
            <a:off x="360363" y="3933825"/>
            <a:ext cx="2771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smtClean="0">
                <a:latin typeface="Times New Roman" panose="02020603050405020304" pitchFamily="18" charset="0"/>
              </a:rPr>
              <a:t>Levels in the memory hierarchy</a:t>
            </a:r>
            <a:endParaRPr lang="en-US" altLang="zh-CN" sz="2400" b="0" dirty="0">
              <a:latin typeface="Times New Roman" panose="02020603050405020304" pitchFamily="18" charset="0"/>
            </a:endParaRPr>
          </a:p>
        </p:txBody>
      </p:sp>
      <p:sp>
        <p:nvSpPr>
          <p:cNvPr id="32775" name="Text Box 11"/>
          <p:cNvSpPr txBox="1">
            <a:spLocks noChangeArrowheads="1"/>
          </p:cNvSpPr>
          <p:nvPr/>
        </p:nvSpPr>
        <p:spPr bwMode="auto">
          <a:xfrm>
            <a:off x="6227763" y="3897313"/>
            <a:ext cx="2771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smtClean="0">
                <a:latin typeface="Times New Roman" panose="02020603050405020304" pitchFamily="18" charset="0"/>
              </a:rPr>
              <a:t>Increasing distance from the CPU in access time</a:t>
            </a:r>
            <a:endParaRPr lang="en-US" altLang="zh-CN" sz="2400" b="0" dirty="0">
              <a:latin typeface="Times New Roman" panose="02020603050405020304" pitchFamily="18" charset="0"/>
            </a:endParaRPr>
          </a:p>
        </p:txBody>
      </p:sp>
      <p:sp>
        <p:nvSpPr>
          <p:cNvPr id="32776" name="Line 12"/>
          <p:cNvSpPr>
            <a:spLocks noChangeShapeType="1"/>
          </p:cNvSpPr>
          <p:nvPr/>
        </p:nvSpPr>
        <p:spPr bwMode="auto">
          <a:xfrm>
            <a:off x="8820150" y="3355975"/>
            <a:ext cx="0" cy="2736850"/>
          </a:xfrm>
          <a:prstGeom prst="line">
            <a:avLst/>
          </a:prstGeom>
          <a:noFill/>
          <a:ln w="28575">
            <a:solidFill>
              <a:srgbClr val="FF66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7" name="Line 15"/>
          <p:cNvSpPr>
            <a:spLocks noChangeShapeType="1"/>
          </p:cNvSpPr>
          <p:nvPr/>
        </p:nvSpPr>
        <p:spPr bwMode="auto">
          <a:xfrm>
            <a:off x="2124075" y="6165850"/>
            <a:ext cx="5040313" cy="0"/>
          </a:xfrm>
          <a:prstGeom prst="line">
            <a:avLst/>
          </a:prstGeom>
          <a:noFill/>
          <a:ln w="9525">
            <a:solidFill>
              <a:srgbClr val="FF66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8" name="Text Box 16"/>
          <p:cNvSpPr txBox="1">
            <a:spLocks noChangeArrowheads="1"/>
          </p:cNvSpPr>
          <p:nvPr/>
        </p:nvSpPr>
        <p:spPr bwMode="auto">
          <a:xfrm>
            <a:off x="1944688" y="6211888"/>
            <a:ext cx="5148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smtClean="0">
                <a:latin typeface="Times New Roman" panose="02020603050405020304" pitchFamily="18" charset="0"/>
              </a:rPr>
              <a:t>Size of the memory at each level</a:t>
            </a:r>
            <a:endParaRPr lang="en-US" altLang="zh-CN" sz="2400" b="0" dirty="0">
              <a:latin typeface="Times New Roman" panose="02020603050405020304" pitchFamily="18" charset="0"/>
            </a:endParaRPr>
          </a:p>
        </p:txBody>
      </p:sp>
    </p:spTree>
  </p:cSld>
  <p:clrMapOvr>
    <a:masterClrMapping/>
  </p:clrMapOvr>
  <p:transition spd="slow" advTm="2000"/>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p:cNvSpPr>
            <a:spLocks noGrp="1" noChangeArrowheads="1"/>
          </p:cNvSpPr>
          <p:nvPr>
            <p:ph type="body" idx="1"/>
          </p:nvPr>
        </p:nvSpPr>
        <p:spPr>
          <a:xfrm>
            <a:off x="381000" y="838200"/>
            <a:ext cx="8458200" cy="990600"/>
          </a:xfrm>
          <a:noFill/>
        </p:spPr>
        <p:txBody>
          <a:bodyPr/>
          <a:lstStyle/>
          <a:p>
            <a:pPr marL="285750" indent="-285750"/>
            <a:r>
              <a:rPr lang="en-US" altLang="zh-CN" sz="1800" smtClean="0">
                <a:solidFill>
                  <a:srgbClr val="000000"/>
                </a:solidFill>
                <a:latin typeface="Times New Roman" panose="02020603050405020304" pitchFamily="18" charset="0"/>
              </a:rPr>
              <a:t>Assume cache has 4 blocks</a:t>
            </a:r>
            <a:endParaRPr lang="en-US" altLang="zh-CN" sz="1800" dirty="0" smtClean="0">
              <a:solidFill>
                <a:srgbClr val="000000"/>
              </a:solidFill>
              <a:latin typeface="Times New Roman" panose="02020603050405020304" pitchFamily="18" charset="0"/>
            </a:endParaRPr>
          </a:p>
        </p:txBody>
      </p:sp>
      <p:sp>
        <p:nvSpPr>
          <p:cNvPr id="113667" name="Rectangle 3"/>
          <p:cNvSpPr>
            <a:spLocks noGrp="1" noChangeArrowheads="1"/>
          </p:cNvSpPr>
          <p:nvPr>
            <p:ph type="title"/>
          </p:nvPr>
        </p:nvSpPr>
        <p:spPr>
          <a:xfrm>
            <a:off x="762000" y="228600"/>
            <a:ext cx="6257925" cy="685800"/>
          </a:xfrm>
          <a:noFill/>
        </p:spPr>
        <p:txBody>
          <a:bodyPr/>
          <a:lstStyle/>
          <a:p>
            <a:r>
              <a:rPr lang="en-US" altLang="zh-CN" sz="2000" smtClean="0"/>
              <a:t>Fully-Associative Cache example (1-word Blocks</a:t>
            </a:r>
            <a:r>
              <a:rPr lang="en-US" altLang="zh-CN" sz="2000" dirty="0" smtClean="0"/>
              <a:t>)</a:t>
            </a:r>
          </a:p>
        </p:txBody>
      </p:sp>
      <p:pic>
        <p:nvPicPr>
          <p:cNvPr id="113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8763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13669" name="TextBox 1"/>
          <p:cNvSpPr txBox="1">
            <a:spLocks noChangeArrowheads="1"/>
          </p:cNvSpPr>
          <p:nvPr/>
        </p:nvSpPr>
        <p:spPr bwMode="auto">
          <a:xfrm>
            <a:off x="6588125" y="188913"/>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总结和回顾</a:t>
            </a: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90" name="Object 2"/>
          <p:cNvGraphicFramePr>
            <a:graphicFrameLocks noChangeAspect="1"/>
          </p:cNvGraphicFramePr>
          <p:nvPr/>
        </p:nvGraphicFramePr>
        <p:xfrm>
          <a:off x="609600" y="1295400"/>
          <a:ext cx="8001000" cy="5308600"/>
        </p:xfrm>
        <a:graphic>
          <a:graphicData uri="http://schemas.openxmlformats.org/presentationml/2006/ole">
            <mc:AlternateContent xmlns:mc="http://schemas.openxmlformats.org/markup-compatibility/2006">
              <mc:Choice xmlns:v="urn:schemas-microsoft-com:vml" Requires="v">
                <p:oleObj spid="_x0000_s114730" name="位图图像" r:id="rId4" imgW="6248942" imgH="4145639" progId="Paint.Picture">
                  <p:embed/>
                </p:oleObj>
              </mc:Choice>
              <mc:Fallback>
                <p:oleObj name="位图图像" r:id="rId4" imgW="6248942" imgH="4145639"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8001000" cy="530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1" name="AutoShape 3"/>
          <p:cNvSpPr>
            <a:spLocks noGrp="1" noChangeArrowheads="1"/>
          </p:cNvSpPr>
          <p:nvPr>
            <p:ph type="body" idx="1"/>
          </p:nvPr>
        </p:nvSpPr>
        <p:spPr>
          <a:xfrm>
            <a:off x="381000" y="838200"/>
            <a:ext cx="8458200" cy="990600"/>
          </a:xfrm>
          <a:noFill/>
        </p:spPr>
        <p:txBody>
          <a:bodyPr/>
          <a:lstStyle/>
          <a:p>
            <a:pPr marL="285750" indent="-285750">
              <a:spcBef>
                <a:spcPct val="0"/>
              </a:spcBef>
            </a:pPr>
            <a:r>
              <a:rPr lang="en-US" altLang="zh-CN" sz="1800" b="0" smtClean="0">
                <a:solidFill>
                  <a:srgbClr val="000000"/>
                </a:solidFill>
                <a:latin typeface="Times New Roman" panose="02020603050405020304" pitchFamily="18" charset="0"/>
              </a:rPr>
              <a:t>Assume cache has 4 blocks and each block is 1 word</a:t>
            </a:r>
            <a:endParaRPr lang="en-US" altLang="zh-CN" sz="1800" b="0" dirty="0" smtClean="0">
              <a:solidFill>
                <a:srgbClr val="000000"/>
              </a:solidFill>
              <a:latin typeface="Times New Roman" panose="02020603050405020304" pitchFamily="18" charset="0"/>
            </a:endParaRPr>
          </a:p>
          <a:p>
            <a:pPr marL="285750" indent="-285750">
              <a:spcBef>
                <a:spcPct val="0"/>
              </a:spcBef>
            </a:pPr>
            <a:r>
              <a:rPr lang="en-US" altLang="zh-CN" sz="1800" b="0" smtClean="0">
                <a:solidFill>
                  <a:srgbClr val="000000"/>
                </a:solidFill>
                <a:latin typeface="Times New Roman" panose="02020603050405020304" pitchFamily="18" charset="0"/>
              </a:rPr>
              <a:t>2 blocks per set, hence 2 sets per cache</a:t>
            </a:r>
            <a:endParaRPr lang="en-US" altLang="zh-CN" sz="1800" b="0" dirty="0" smtClean="0">
              <a:solidFill>
                <a:srgbClr val="000000"/>
              </a:solidFill>
              <a:latin typeface="Times New Roman" panose="02020603050405020304" pitchFamily="18" charset="0"/>
            </a:endParaRPr>
          </a:p>
        </p:txBody>
      </p:sp>
      <p:sp>
        <p:nvSpPr>
          <p:cNvPr id="114692" name="Rectangle 4"/>
          <p:cNvSpPr>
            <a:spLocks noGrp="1" noChangeArrowheads="1"/>
          </p:cNvSpPr>
          <p:nvPr>
            <p:ph type="title"/>
          </p:nvPr>
        </p:nvSpPr>
        <p:spPr>
          <a:xfrm>
            <a:off x="762000" y="228600"/>
            <a:ext cx="8153400" cy="685800"/>
          </a:xfrm>
          <a:noFill/>
        </p:spPr>
        <p:txBody>
          <a:bodyPr/>
          <a:lstStyle/>
          <a:p>
            <a:r>
              <a:rPr lang="en-US" altLang="zh-CN" sz="2000" smtClean="0"/>
              <a:t>2-Way Set-Associative Cache</a:t>
            </a:r>
            <a:endParaRPr lang="en-US" altLang="zh-CN" sz="2000" dirty="0" smtClean="0"/>
          </a:p>
        </p:txBody>
      </p:sp>
      <p:sp>
        <p:nvSpPr>
          <p:cNvPr id="114693" name="TextBox 1"/>
          <p:cNvSpPr txBox="1">
            <a:spLocks noChangeArrowheads="1"/>
          </p:cNvSpPr>
          <p:nvPr/>
        </p:nvSpPr>
        <p:spPr bwMode="auto">
          <a:xfrm>
            <a:off x="6588125" y="11588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总结和回顾</a:t>
            </a:r>
          </a:p>
        </p:txBody>
      </p:sp>
    </p:spTree>
  </p:cSld>
  <p:clrMapOvr>
    <a:masterClrMapping/>
  </p:clrMapOvr>
  <p:transition spd="med">
    <p:random/>
    <p:sndAc>
      <p:stSnd>
        <p:snd r:embed="rId3" name="camera.wav"/>
      </p:stSnd>
    </p:sndAc>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990600" y="188913"/>
            <a:ext cx="7696200" cy="685800"/>
          </a:xfrm>
          <a:noFill/>
        </p:spPr>
        <p:txBody>
          <a:bodyPr/>
          <a:lstStyle/>
          <a:p>
            <a:r>
              <a:rPr lang="en-US" altLang="zh-CN" smtClean="0"/>
              <a:t>Deep concept in Cache</a:t>
            </a:r>
            <a:endParaRPr lang="en-US" altLang="zh-CN" dirty="0" smtClean="0"/>
          </a:p>
        </p:txBody>
      </p:sp>
      <p:sp>
        <p:nvSpPr>
          <p:cNvPr id="115715" name="AutoShape 3"/>
          <p:cNvSpPr>
            <a:spLocks noGrp="1" noChangeArrowheads="1"/>
          </p:cNvSpPr>
          <p:nvPr>
            <p:ph type="body" idx="1"/>
          </p:nvPr>
        </p:nvSpPr>
        <p:spPr>
          <a:xfrm>
            <a:off x="304800" y="1052513"/>
            <a:ext cx="8458200" cy="5486400"/>
          </a:xfrm>
          <a:noFill/>
        </p:spPr>
        <p:txBody>
          <a:bodyPr/>
          <a:lstStyle/>
          <a:p>
            <a:pPr marL="285750" indent="-285750">
              <a:lnSpc>
                <a:spcPct val="80000"/>
              </a:lnSpc>
              <a:buFontTx/>
              <a:buNone/>
            </a:pPr>
            <a:r>
              <a:rPr lang="en-US" altLang="zh-CN" sz="2400" smtClean="0">
                <a:solidFill>
                  <a:srgbClr val="FF0000"/>
                </a:solidFill>
                <a:ea typeface="楷体_GB2312" pitchFamily="49" charset="-122"/>
              </a:rPr>
              <a:t>Four Questions for Memory Hierarchy Designers</a:t>
            </a:r>
            <a:endParaRPr lang="en-US" altLang="zh-CN" sz="2400" dirty="0" smtClean="0">
              <a:solidFill>
                <a:schemeClr val="hlink"/>
              </a:solidFill>
            </a:endParaRPr>
          </a:p>
          <a:p>
            <a:pPr marL="285750" indent="-285750">
              <a:lnSpc>
                <a:spcPct val="80000"/>
              </a:lnSpc>
              <a:buFontTx/>
              <a:buNone/>
            </a:pPr>
            <a:r>
              <a:rPr lang="en-US" altLang="zh-CN" sz="2400" smtClean="0">
                <a:solidFill>
                  <a:schemeClr val="hlink"/>
                </a:solidFill>
              </a:rPr>
              <a:t>Caching</a:t>
            </a:r>
            <a:r>
              <a:rPr lang="en-US" altLang="zh-CN" sz="1600" smtClean="0">
                <a:solidFill>
                  <a:srgbClr val="D00E30"/>
                </a:solidFill>
                <a:latin typeface="Times New Roman" panose="02020603050405020304" pitchFamily="18" charset="0"/>
              </a:rPr>
              <a:t> </a:t>
            </a:r>
            <a:r>
              <a:rPr lang="en-US" altLang="zh-CN" sz="1600" smtClean="0"/>
              <a:t>is a general concept used in processors, operating </a:t>
            </a:r>
            <a:r>
              <a:rPr lang="en-US" altLang="zh-CN" sz="1600" dirty="0" smtClean="0"/>
              <a:t>	</a:t>
            </a:r>
            <a:r>
              <a:rPr lang="en-US" altLang="zh-CN" sz="1600" smtClean="0"/>
              <a:t>	      systems, file systems, and applications</a:t>
            </a:r>
            <a:r>
              <a:rPr lang="en-US" altLang="zh-CN" sz="1600" dirty="0" smtClean="0"/>
              <a:t>.</a:t>
            </a:r>
          </a:p>
          <a:p>
            <a:pPr marL="285750" indent="-285750">
              <a:lnSpc>
                <a:spcPct val="80000"/>
              </a:lnSpc>
              <a:buFontTx/>
              <a:buNone/>
            </a:pPr>
            <a:r>
              <a:rPr lang="en-US" altLang="zh-CN" sz="1800" smtClean="0"/>
              <a:t>There are</a:t>
            </a:r>
            <a:r>
              <a:rPr lang="en-US" altLang="zh-CN" sz="1800" smtClean="0">
                <a:solidFill>
                  <a:schemeClr val="hlink"/>
                </a:solidFill>
              </a:rPr>
              <a:t> Four Questions </a:t>
            </a:r>
            <a:r>
              <a:rPr lang="en-US" altLang="zh-CN" sz="1800" smtClean="0"/>
              <a:t>for Memory Hierarchy Designers</a:t>
            </a:r>
            <a:endParaRPr lang="en-US" altLang="zh-CN" sz="1800" dirty="0" smtClean="0"/>
          </a:p>
          <a:p>
            <a:pPr marL="285750" indent="-285750">
              <a:lnSpc>
                <a:spcPct val="80000"/>
              </a:lnSpc>
            </a:pPr>
            <a:r>
              <a:rPr lang="en-US" altLang="zh-CN" sz="2000" smtClean="0">
                <a:solidFill>
                  <a:schemeClr val="hlink"/>
                </a:solidFill>
              </a:rPr>
              <a:t>Q1</a:t>
            </a:r>
            <a:r>
              <a:rPr lang="en-US" altLang="zh-CN" sz="2000" smtClean="0"/>
              <a:t>: Where can a block be placed in the upper level? </a:t>
            </a:r>
            <a:endParaRPr lang="en-US" altLang="zh-CN" sz="2000" dirty="0" smtClean="0"/>
          </a:p>
          <a:p>
            <a:pPr marL="285750" indent="-285750">
              <a:lnSpc>
                <a:spcPct val="80000"/>
              </a:lnSpc>
              <a:buFontTx/>
              <a:buNone/>
            </a:pPr>
            <a:r>
              <a:rPr lang="en-US" altLang="zh-CN" sz="1600" i="1" dirty="0" smtClean="0">
                <a:solidFill>
                  <a:schemeClr val="hlink"/>
                </a:solidFill>
              </a:rPr>
              <a:t>							</a:t>
            </a:r>
            <a:r>
              <a:rPr lang="en-US" altLang="zh-CN" sz="1600" i="1" smtClean="0">
                <a:solidFill>
                  <a:schemeClr val="hlink"/>
                </a:solidFill>
              </a:rPr>
              <a:t>(Block placement</a:t>
            </a:r>
            <a:r>
              <a:rPr lang="en-US" altLang="zh-CN" sz="1600" i="1" dirty="0" smtClean="0">
                <a:solidFill>
                  <a:schemeClr val="hlink"/>
                </a:solidFill>
              </a:rPr>
              <a:t>)</a:t>
            </a:r>
          </a:p>
          <a:p>
            <a:pPr marL="685800" lvl="1" indent="-228600">
              <a:lnSpc>
                <a:spcPct val="80000"/>
              </a:lnSpc>
            </a:pPr>
            <a:r>
              <a:rPr lang="en-US" altLang="zh-CN" sz="2000" b="1" smtClean="0"/>
              <a:t>Fully Associative, Set Associative, Direct Mapped</a:t>
            </a:r>
            <a:endParaRPr lang="en-US" altLang="zh-CN" sz="2000" b="1" dirty="0" smtClean="0"/>
          </a:p>
          <a:p>
            <a:pPr marL="285750" indent="-285750">
              <a:lnSpc>
                <a:spcPct val="80000"/>
              </a:lnSpc>
            </a:pPr>
            <a:r>
              <a:rPr lang="en-US" altLang="zh-CN" sz="2000" smtClean="0">
                <a:solidFill>
                  <a:schemeClr val="hlink"/>
                </a:solidFill>
              </a:rPr>
              <a:t>Q2</a:t>
            </a:r>
            <a:r>
              <a:rPr lang="en-US" altLang="zh-CN" sz="2000" smtClean="0"/>
              <a:t>: How is a block found if it is in the upper level</a:t>
            </a:r>
            <a:r>
              <a:rPr lang="en-US" altLang="zh-CN" sz="2000" dirty="0" smtClean="0"/>
              <a:t>?</a:t>
            </a:r>
            <a:r>
              <a:rPr lang="en-US" altLang="zh-CN" sz="2000" smtClean="0"/>
              <a:t/>
            </a:r>
            <a:br>
              <a:rPr lang="en-US" altLang="zh-CN" sz="2000" smtClean="0"/>
            </a:br>
            <a:r>
              <a:rPr lang="en-US" altLang="zh-CN" sz="1600" i="1" smtClean="0">
                <a:solidFill>
                  <a:schemeClr val="hlink"/>
                </a:solidFill>
              </a:rPr>
              <a:t> </a:t>
            </a:r>
            <a:r>
              <a:rPr lang="en-US" altLang="zh-CN" sz="1600" i="1" dirty="0" smtClean="0">
                <a:solidFill>
                  <a:schemeClr val="hlink"/>
                </a:solidFill>
              </a:rPr>
              <a:t>						</a:t>
            </a:r>
            <a:r>
              <a:rPr lang="en-US" altLang="zh-CN" sz="1600" i="1" smtClean="0">
                <a:solidFill>
                  <a:schemeClr val="hlink"/>
                </a:solidFill>
              </a:rPr>
              <a:t>(Block identification</a:t>
            </a:r>
            <a:r>
              <a:rPr lang="en-US" altLang="zh-CN" sz="1600" i="1" dirty="0" smtClean="0">
                <a:solidFill>
                  <a:schemeClr val="hlink"/>
                </a:solidFill>
              </a:rPr>
              <a:t>)</a:t>
            </a:r>
            <a:endParaRPr lang="en-US" altLang="zh-CN" sz="1600" dirty="0" smtClean="0"/>
          </a:p>
          <a:p>
            <a:pPr marL="685800" lvl="1" indent="-228600">
              <a:lnSpc>
                <a:spcPct val="80000"/>
              </a:lnSpc>
            </a:pPr>
            <a:r>
              <a:rPr lang="en-US" altLang="zh-CN" sz="2000" b="1" smtClean="0"/>
              <a:t>Use Tag</a:t>
            </a:r>
            <a:endParaRPr lang="en-US" altLang="zh-CN" sz="2000" b="1" dirty="0" smtClean="0"/>
          </a:p>
          <a:p>
            <a:pPr marL="285750" indent="-285750">
              <a:lnSpc>
                <a:spcPct val="80000"/>
              </a:lnSpc>
            </a:pPr>
            <a:r>
              <a:rPr lang="en-US" altLang="zh-CN" sz="2000" smtClean="0">
                <a:solidFill>
                  <a:schemeClr val="hlink"/>
                </a:solidFill>
              </a:rPr>
              <a:t>Q3</a:t>
            </a:r>
            <a:r>
              <a:rPr lang="en-US" altLang="zh-CN" sz="2000" smtClean="0"/>
              <a:t>: Which block should be replaced on a miss? </a:t>
            </a:r>
            <a:r>
              <a:rPr lang="en-US" altLang="zh-CN" sz="2000" dirty="0" smtClean="0"/>
              <a:t/>
            </a:r>
            <a:br>
              <a:rPr lang="en-US" altLang="zh-CN" sz="2000" dirty="0" smtClean="0"/>
            </a:br>
            <a:r>
              <a:rPr lang="en-US" altLang="zh-CN" sz="1600" dirty="0" smtClean="0"/>
              <a:t>						</a:t>
            </a:r>
            <a:r>
              <a:rPr lang="en-US" altLang="zh-CN" sz="1600" i="1" smtClean="0">
                <a:solidFill>
                  <a:schemeClr val="hlink"/>
                </a:solidFill>
              </a:rPr>
              <a:t>(Block replacement</a:t>
            </a:r>
            <a:r>
              <a:rPr lang="en-US" altLang="zh-CN" sz="1600" i="1" dirty="0" smtClean="0">
                <a:solidFill>
                  <a:schemeClr val="hlink"/>
                </a:solidFill>
              </a:rPr>
              <a:t>)</a:t>
            </a:r>
            <a:endParaRPr lang="en-US" altLang="zh-CN" sz="1600" dirty="0" smtClean="0"/>
          </a:p>
          <a:p>
            <a:pPr marL="685800" lvl="1" indent="-228600">
              <a:lnSpc>
                <a:spcPct val="80000"/>
              </a:lnSpc>
            </a:pPr>
            <a:r>
              <a:rPr lang="en-US" altLang="zh-CN" sz="2000" b="1" err="1" smtClean="0"/>
              <a:t>Random</a:t>
            </a:r>
            <a:r>
              <a:rPr lang="en-US" altLang="zh-CN" sz="2000" b="1" smtClean="0"/>
              <a:t>, LRU,FIFO</a:t>
            </a:r>
            <a:endParaRPr lang="en-US" altLang="zh-CN" sz="2000" b="1" dirty="0" smtClean="0"/>
          </a:p>
          <a:p>
            <a:pPr marL="285750" indent="-285750">
              <a:lnSpc>
                <a:spcPct val="80000"/>
              </a:lnSpc>
            </a:pPr>
            <a:r>
              <a:rPr lang="en-US" altLang="zh-CN" sz="2000" smtClean="0">
                <a:solidFill>
                  <a:schemeClr val="hlink"/>
                </a:solidFill>
              </a:rPr>
              <a:t>Q4</a:t>
            </a:r>
            <a:r>
              <a:rPr lang="en-US" altLang="zh-CN" sz="2000" smtClean="0"/>
              <a:t>: What happens on a write? </a:t>
            </a:r>
            <a:r>
              <a:rPr lang="en-US" altLang="zh-CN" sz="2000" dirty="0" smtClean="0"/>
              <a:t/>
            </a:r>
            <a:br>
              <a:rPr lang="en-US" altLang="zh-CN" sz="2000" dirty="0" smtClean="0"/>
            </a:br>
            <a:r>
              <a:rPr lang="en-US" altLang="zh-CN" sz="1600" dirty="0" smtClean="0"/>
              <a:t>						</a:t>
            </a:r>
            <a:r>
              <a:rPr lang="en-US" altLang="zh-CN" sz="1600" i="1" smtClean="0">
                <a:solidFill>
                  <a:schemeClr val="hlink"/>
                </a:solidFill>
              </a:rPr>
              <a:t>(Write strategy</a:t>
            </a:r>
            <a:r>
              <a:rPr lang="en-US" altLang="zh-CN" sz="1600" i="1" dirty="0" smtClean="0">
                <a:solidFill>
                  <a:schemeClr val="hlink"/>
                </a:solidFill>
              </a:rPr>
              <a:t>)</a:t>
            </a:r>
          </a:p>
          <a:p>
            <a:pPr marL="685800" lvl="1" indent="-228600">
              <a:lnSpc>
                <a:spcPct val="80000"/>
              </a:lnSpc>
            </a:pPr>
            <a:r>
              <a:rPr lang="en-US" altLang="zh-CN" sz="2000" b="1" smtClean="0"/>
              <a:t>Write Back or [Write Through (with Write Buffer</a:t>
            </a:r>
            <a:r>
              <a:rPr lang="en-US" altLang="zh-CN" sz="2000" b="1" dirty="0" smtClean="0"/>
              <a:t>)]</a:t>
            </a:r>
          </a:p>
        </p:txBody>
      </p:sp>
      <p:sp>
        <p:nvSpPr>
          <p:cNvPr id="115716" name="TextBox 1"/>
          <p:cNvSpPr txBox="1">
            <a:spLocks noChangeArrowheads="1"/>
          </p:cNvSpPr>
          <p:nvPr/>
        </p:nvSpPr>
        <p:spPr bwMode="auto">
          <a:xfrm>
            <a:off x="6588125" y="11588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总结和回顾</a:t>
            </a: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5"/>
          <p:cNvSpPr>
            <a:spLocks noGrp="1" noChangeArrowheads="1"/>
          </p:cNvSpPr>
          <p:nvPr>
            <p:ph type="title"/>
          </p:nvPr>
        </p:nvSpPr>
        <p:spPr>
          <a:xfrm>
            <a:off x="395536" y="332656"/>
            <a:ext cx="8259762" cy="523875"/>
          </a:xfrm>
        </p:spPr>
        <p:txBody>
          <a:bodyPr/>
          <a:lstStyle/>
          <a:p>
            <a:pPr eaLnBrk="1" hangingPunct="1"/>
            <a:r>
              <a:rPr lang="en-US" altLang="en-US" dirty="0" smtClean="0"/>
              <a:t>5.7 Virtual Memory</a:t>
            </a:r>
            <a:endParaRPr lang="en-AU" altLang="en-US" dirty="0" smtClean="0"/>
          </a:p>
        </p:txBody>
      </p:sp>
      <p:sp>
        <p:nvSpPr>
          <p:cNvPr id="159747" name="Rectangle 6"/>
          <p:cNvSpPr>
            <a:spLocks noGrp="1" noChangeArrowheads="1"/>
          </p:cNvSpPr>
          <p:nvPr>
            <p:ph type="body" idx="1"/>
          </p:nvPr>
        </p:nvSpPr>
        <p:spPr/>
        <p:txBody>
          <a:bodyPr/>
          <a:lstStyle/>
          <a:p>
            <a:pPr eaLnBrk="1" hangingPunct="1">
              <a:lnSpc>
                <a:spcPct val="80000"/>
              </a:lnSpc>
            </a:pPr>
            <a:r>
              <a:rPr lang="en-US" altLang="en-US" dirty="0" smtClean="0"/>
              <a:t>Use main memory as a “cache” for secondary (disk) storage</a:t>
            </a:r>
          </a:p>
          <a:p>
            <a:pPr lvl="1" eaLnBrk="1" hangingPunct="1">
              <a:lnSpc>
                <a:spcPct val="80000"/>
              </a:lnSpc>
            </a:pPr>
            <a:r>
              <a:rPr lang="en-US" altLang="en-US" dirty="0" smtClean="0"/>
              <a:t>Managed jointly by CPU hardware and the operating system (OS)</a:t>
            </a:r>
          </a:p>
          <a:p>
            <a:pPr eaLnBrk="1" hangingPunct="1">
              <a:lnSpc>
                <a:spcPct val="80000"/>
              </a:lnSpc>
            </a:pPr>
            <a:r>
              <a:rPr lang="en-US" altLang="en-US" dirty="0" smtClean="0"/>
              <a:t>Programs share main memory</a:t>
            </a:r>
          </a:p>
          <a:p>
            <a:pPr lvl="1" eaLnBrk="1" hangingPunct="1">
              <a:lnSpc>
                <a:spcPct val="80000"/>
              </a:lnSpc>
            </a:pPr>
            <a:r>
              <a:rPr lang="en-US" altLang="en-US" dirty="0" smtClean="0"/>
              <a:t>Each gets a private virtual address space holding its frequently used code and data</a:t>
            </a:r>
          </a:p>
          <a:p>
            <a:pPr lvl="1" eaLnBrk="1" hangingPunct="1">
              <a:lnSpc>
                <a:spcPct val="80000"/>
              </a:lnSpc>
            </a:pPr>
            <a:r>
              <a:rPr lang="en-US" altLang="en-US" dirty="0" smtClean="0"/>
              <a:t>Protected from other programs</a:t>
            </a:r>
          </a:p>
          <a:p>
            <a:pPr eaLnBrk="1" hangingPunct="1">
              <a:lnSpc>
                <a:spcPct val="80000"/>
              </a:lnSpc>
            </a:pPr>
            <a:r>
              <a:rPr lang="en-US" altLang="en-US" dirty="0" smtClean="0"/>
              <a:t>CPU and OS translate virtual addresses to physical addresses</a:t>
            </a:r>
          </a:p>
          <a:p>
            <a:pPr lvl="1" eaLnBrk="1" hangingPunct="1">
              <a:lnSpc>
                <a:spcPct val="80000"/>
              </a:lnSpc>
            </a:pPr>
            <a:r>
              <a:rPr lang="en-US" altLang="en-US" dirty="0" smtClean="0"/>
              <a:t>VM </a:t>
            </a:r>
            <a:r>
              <a:rPr lang="zh-CN" altLang="en-US" dirty="0" smtClean="0"/>
              <a:t>（</a:t>
            </a:r>
            <a:r>
              <a:rPr lang="en-US" altLang="en-US" dirty="0"/>
              <a:t>Virtual Memory</a:t>
            </a:r>
            <a:r>
              <a:rPr lang="zh-CN" altLang="en-US" dirty="0" smtClean="0"/>
              <a:t>）</a:t>
            </a:r>
            <a:r>
              <a:rPr lang="en-US" altLang="en-US" dirty="0" smtClean="0"/>
              <a:t>“</a:t>
            </a:r>
            <a:r>
              <a:rPr lang="en-US" altLang="en-US" dirty="0" smtClean="0"/>
              <a:t>block” is called a page</a:t>
            </a:r>
          </a:p>
          <a:p>
            <a:pPr lvl="1" eaLnBrk="1" hangingPunct="1">
              <a:lnSpc>
                <a:spcPct val="80000"/>
              </a:lnSpc>
            </a:pPr>
            <a:r>
              <a:rPr lang="en-US" altLang="en-US" strike="sngStrike" dirty="0" smtClean="0">
                <a:solidFill>
                  <a:schemeClr val="bg1">
                    <a:lumMod val="85000"/>
                  </a:schemeClr>
                </a:solidFill>
              </a:rPr>
              <a:t>VM translation “miss” is called a page </a:t>
            </a:r>
            <a:r>
              <a:rPr lang="en-US" altLang="en-US" strike="sngStrike" dirty="0" smtClean="0">
                <a:solidFill>
                  <a:schemeClr val="bg1">
                    <a:lumMod val="85000"/>
                  </a:schemeClr>
                </a:solidFill>
              </a:rPr>
              <a:t>fault</a:t>
            </a:r>
            <a:r>
              <a:rPr lang="zh-CN" altLang="en-US" strike="sngStrike" dirty="0" smtClean="0">
                <a:solidFill>
                  <a:schemeClr val="bg1">
                    <a:lumMod val="85000"/>
                  </a:schemeClr>
                </a:solidFill>
              </a:rPr>
              <a:t>？？？</a:t>
            </a:r>
            <a:endParaRPr lang="en-AU" altLang="en-US" strike="sngStrike" dirty="0" smtClean="0">
              <a:solidFill>
                <a:schemeClr val="bg1">
                  <a:lumMod val="85000"/>
                </a:schemeClr>
              </a:solidFill>
            </a:endParaRPr>
          </a:p>
        </p:txBody>
      </p:sp>
      <p:sp>
        <p:nvSpPr>
          <p:cNvPr id="159748" name="Text Box 4"/>
          <p:cNvSpPr txBox="1">
            <a:spLocks noChangeArrowheads="1"/>
          </p:cNvSpPr>
          <p:nvPr/>
        </p:nvSpPr>
        <p:spPr bwMode="auto">
          <a:xfrm rot="5400000">
            <a:off x="7838281" y="929481"/>
            <a:ext cx="2244726"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§5.7 Virtual Memory</a:t>
            </a:r>
          </a:p>
        </p:txBody>
      </p:sp>
      <p:sp>
        <p:nvSpPr>
          <p:cNvPr id="159749"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A0F3A120-6163-4EA6-874F-342C1BDFDB77}" type="slidenum">
              <a:rPr lang="zh-CN" altLang="en-US" sz="1200" smtClean="0"/>
              <a:pPr>
                <a:spcBef>
                  <a:spcPct val="0"/>
                </a:spcBef>
                <a:buClrTx/>
                <a:buSzTx/>
                <a:buFontTx/>
                <a:buNone/>
              </a:pPr>
              <a:t>103</a:t>
            </a:fld>
            <a:endParaRPr lang="zh-CN" altLang="en-US" sz="1200" smtClean="0"/>
          </a:p>
        </p:txBody>
      </p:sp>
    </p:spTree>
    <p:extLst>
      <p:ext uri="{BB962C8B-B14F-4D97-AF65-F5344CB8AC3E}">
        <p14:creationId xmlns:p14="http://schemas.microsoft.com/office/powerpoint/2010/main" val="816548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noFill/>
        </p:spPr>
        <p:txBody>
          <a:bodyPr/>
          <a:lstStyle/>
          <a:p>
            <a:r>
              <a:rPr lang="en-US" altLang="zh-CN" dirty="0" smtClean="0"/>
              <a:t>5.7 Virtual Memory</a:t>
            </a:r>
          </a:p>
        </p:txBody>
      </p:sp>
      <p:sp>
        <p:nvSpPr>
          <p:cNvPr id="116739" name="AutoShape 3"/>
          <p:cNvSpPr>
            <a:spLocks noGrp="1" noChangeArrowheads="1"/>
          </p:cNvSpPr>
          <p:nvPr>
            <p:ph type="body" idx="1"/>
          </p:nvPr>
        </p:nvSpPr>
        <p:spPr>
          <a:noFill/>
        </p:spPr>
        <p:txBody>
          <a:bodyPr/>
          <a:lstStyle/>
          <a:p>
            <a:r>
              <a:rPr lang="en-US" altLang="zh-CN" sz="1800" smtClean="0"/>
              <a:t>Main memory can act as a cache for the secondary storage (</a:t>
            </a:r>
            <a:r>
              <a:rPr lang="en-US" altLang="zh-CN" sz="1800" dirty="0" smtClean="0"/>
              <a:t>disk)</a:t>
            </a:r>
            <a:br>
              <a:rPr lang="en-US" altLang="zh-CN" sz="1800" dirty="0" smtClean="0"/>
            </a:br>
            <a:r>
              <a:rPr lang="en-US" altLang="zh-CN" sz="1800" smtClean="0"/>
              <a:t/>
            </a:r>
            <a:br>
              <a:rPr lang="en-US" altLang="zh-CN" sz="1800" smtClean="0"/>
            </a:br>
            <a:r>
              <a:rPr lang="en-US" altLang="zh-CN" sz="1800" smtClean="0"/>
              <a:t> </a:t>
            </a:r>
            <a:r>
              <a:rPr lang="en-US" altLang="zh-CN" sz="1800" dirty="0" smtClean="0"/>
              <a:t>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endParaRPr lang="en-US" altLang="zh-CN" sz="1800" dirty="0" smtClean="0"/>
          </a:p>
          <a:p>
            <a:r>
              <a:rPr lang="en-US" altLang="zh-CN" sz="1800" dirty="0" smtClean="0"/>
              <a:t>Advantages:</a:t>
            </a:r>
          </a:p>
          <a:p>
            <a:pPr lvl="1"/>
            <a:r>
              <a:rPr lang="en-US" altLang="zh-CN" sz="1800" smtClean="0"/>
              <a:t>illusion of having more physical memory</a:t>
            </a:r>
            <a:endParaRPr lang="en-US" altLang="zh-CN" sz="1800" dirty="0" smtClean="0"/>
          </a:p>
          <a:p>
            <a:pPr lvl="1"/>
            <a:r>
              <a:rPr lang="en-US" altLang="zh-CN" sz="1800" smtClean="0"/>
              <a:t>program relocation </a:t>
            </a:r>
            <a:endParaRPr lang="en-US" altLang="zh-CN" sz="1800" dirty="0" smtClean="0"/>
          </a:p>
          <a:p>
            <a:pPr lvl="1"/>
            <a:r>
              <a:rPr lang="en-US" altLang="zh-CN" sz="1800" dirty="0" smtClean="0"/>
              <a:t>protection</a:t>
            </a:r>
          </a:p>
        </p:txBody>
      </p:sp>
      <p:pic>
        <p:nvPicPr>
          <p:cNvPr id="11674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050" y="1884363"/>
            <a:ext cx="527685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Rectangle 6"/>
          <p:cNvSpPr>
            <a:spLocks noChangeArrowheads="1"/>
          </p:cNvSpPr>
          <p:nvPr/>
        </p:nvSpPr>
        <p:spPr bwMode="auto">
          <a:xfrm>
            <a:off x="2012950" y="1606550"/>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000" smtClean="0">
                <a:latin typeface="Times New Roman" panose="02020603050405020304" pitchFamily="18" charset="0"/>
              </a:rPr>
              <a:t>Virtual addr</a:t>
            </a:r>
            <a:r>
              <a:rPr lang="en-US" altLang="zh-CN" sz="2000" dirty="0">
                <a:latin typeface="Times New Roman" panose="02020603050405020304" pitchFamily="18" charset="0"/>
              </a:rPr>
              <a:t>.</a:t>
            </a:r>
          </a:p>
        </p:txBody>
      </p:sp>
      <p:sp>
        <p:nvSpPr>
          <p:cNvPr id="116742" name="Rectangle 7"/>
          <p:cNvSpPr>
            <a:spLocks noChangeArrowheads="1"/>
          </p:cNvSpPr>
          <p:nvPr/>
        </p:nvSpPr>
        <p:spPr bwMode="auto">
          <a:xfrm>
            <a:off x="5148263" y="1557338"/>
            <a:ext cx="266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en-US" sz="2000" smtClean="0">
                <a:latin typeface="Times New Roman" panose="02020603050405020304" pitchFamily="18" charset="0"/>
              </a:rPr>
              <a:t>Physical</a:t>
            </a:r>
            <a:r>
              <a:rPr lang="en-US" altLang="zh-CN" sz="2000" smtClean="0">
                <a:latin typeface="Times New Roman" panose="02020603050405020304" pitchFamily="18" charset="0"/>
              </a:rPr>
              <a:t> addr</a:t>
            </a:r>
            <a:r>
              <a:rPr lang="en-US" altLang="zh-CN" sz="2000" dirty="0">
                <a:latin typeface="Times New Roman" panose="02020603050405020304" pitchFamily="18" charset="0"/>
              </a:rPr>
              <a:t>.</a:t>
            </a: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noFill/>
        </p:spPr>
        <p:txBody>
          <a:bodyPr/>
          <a:lstStyle/>
          <a:p>
            <a:r>
              <a:rPr lang="en-US" altLang="zh-CN" smtClean="0"/>
              <a:t>Pages:  virtual memory blocks</a:t>
            </a:r>
            <a:endParaRPr lang="en-US" altLang="zh-CN" dirty="0" smtClean="0"/>
          </a:p>
        </p:txBody>
      </p:sp>
      <p:sp>
        <p:nvSpPr>
          <p:cNvPr id="118787" name="AutoShape 3"/>
          <p:cNvSpPr>
            <a:spLocks noGrp="1" noChangeArrowheads="1"/>
          </p:cNvSpPr>
          <p:nvPr>
            <p:ph type="body" idx="1"/>
          </p:nvPr>
        </p:nvSpPr>
        <p:spPr>
          <a:xfrm>
            <a:off x="179512" y="764704"/>
            <a:ext cx="8382000" cy="4114800"/>
          </a:xfrm>
          <a:noFill/>
        </p:spPr>
        <p:txBody>
          <a:bodyPr/>
          <a:lstStyle/>
          <a:p>
            <a:r>
              <a:rPr lang="en-US" altLang="zh-CN" sz="1800" dirty="0" smtClean="0"/>
              <a:t>Page faults:  the data is not in memory, retrieve it from disk</a:t>
            </a:r>
          </a:p>
          <a:p>
            <a:pPr lvl="1"/>
            <a:r>
              <a:rPr lang="en-US" altLang="zh-CN" sz="1800" dirty="0" smtClean="0"/>
              <a:t>huge miss penalty, thus pages should be fairly large (e.g., 4KB)</a:t>
            </a:r>
          </a:p>
          <a:p>
            <a:pPr lvl="1"/>
            <a:r>
              <a:rPr lang="en-US" altLang="zh-CN" sz="1800" dirty="0" smtClean="0"/>
              <a:t>reducing page faults is important (LRU is worth the price)</a:t>
            </a:r>
          </a:p>
          <a:p>
            <a:pPr lvl="1"/>
            <a:r>
              <a:rPr lang="en-US" altLang="zh-CN" sz="1800" dirty="0" smtClean="0"/>
              <a:t>can handle the faults in software instead of hardware</a:t>
            </a:r>
          </a:p>
          <a:p>
            <a:pPr lvl="1"/>
            <a:r>
              <a:rPr lang="en-US" altLang="zh-CN" sz="1800" dirty="0" smtClean="0"/>
              <a:t>using write-through is too expensive so we use </a:t>
            </a:r>
            <a:r>
              <a:rPr lang="en-US" altLang="zh-CN" sz="1800" b="1" dirty="0" smtClean="0"/>
              <a:t>write back</a:t>
            </a:r>
            <a:r>
              <a:rPr lang="en-US" altLang="zh-CN" sz="1800" dirty="0" smtClean="0"/>
              <a:t/>
            </a:r>
            <a:br>
              <a:rPr lang="en-US" altLang="zh-CN" sz="1800" dirty="0" smtClean="0"/>
            </a:br>
            <a:r>
              <a:rPr lang="en-US" altLang="zh-CN" sz="1800" dirty="0" smtClean="0"/>
              <a:t/>
            </a:r>
            <a:br>
              <a:rPr lang="en-US" altLang="zh-CN" sz="1800" dirty="0" smtClean="0"/>
            </a:br>
            <a:endParaRPr lang="en-US" altLang="zh-CN" sz="1800" dirty="0" smtClean="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36912"/>
            <a:ext cx="6768752" cy="392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4"/>
          <p:cNvSpPr>
            <a:spLocks noGrp="1" noChangeArrowheads="1"/>
          </p:cNvSpPr>
          <p:nvPr>
            <p:ph type="title"/>
          </p:nvPr>
        </p:nvSpPr>
        <p:spPr>
          <a:xfrm>
            <a:off x="684213" y="384175"/>
            <a:ext cx="8259762" cy="523875"/>
          </a:xfrm>
        </p:spPr>
        <p:txBody>
          <a:bodyPr/>
          <a:lstStyle/>
          <a:p>
            <a:pPr eaLnBrk="1" hangingPunct="1"/>
            <a:r>
              <a:rPr lang="en-US" altLang="en-US" smtClean="0"/>
              <a:t>Page Fault Penalty</a:t>
            </a:r>
            <a:endParaRPr lang="en-AU" altLang="en-US" smtClean="0"/>
          </a:p>
        </p:txBody>
      </p:sp>
      <p:sp>
        <p:nvSpPr>
          <p:cNvPr id="163843" name="Rectangle 5"/>
          <p:cNvSpPr>
            <a:spLocks noGrp="1" noChangeArrowheads="1"/>
          </p:cNvSpPr>
          <p:nvPr>
            <p:ph type="body" idx="1"/>
          </p:nvPr>
        </p:nvSpPr>
        <p:spPr/>
        <p:txBody>
          <a:bodyPr/>
          <a:lstStyle/>
          <a:p>
            <a:pPr eaLnBrk="1" hangingPunct="1"/>
            <a:r>
              <a:rPr lang="en-US" altLang="en-US" smtClean="0"/>
              <a:t>On page fault, the page must be fetched from disk</a:t>
            </a:r>
          </a:p>
          <a:p>
            <a:pPr lvl="1" eaLnBrk="1" hangingPunct="1"/>
            <a:r>
              <a:rPr lang="en-US" altLang="en-US" smtClean="0"/>
              <a:t>Takes millions of clock cycles</a:t>
            </a:r>
          </a:p>
          <a:p>
            <a:pPr lvl="1" eaLnBrk="1" hangingPunct="1"/>
            <a:r>
              <a:rPr lang="en-US" altLang="en-US" smtClean="0"/>
              <a:t>Handled by OS code</a:t>
            </a:r>
          </a:p>
          <a:p>
            <a:pPr eaLnBrk="1" hangingPunct="1"/>
            <a:r>
              <a:rPr lang="en-US" altLang="en-US" smtClean="0"/>
              <a:t>Try to minimize page fault rate</a:t>
            </a:r>
          </a:p>
          <a:p>
            <a:pPr lvl="1" eaLnBrk="1" hangingPunct="1"/>
            <a:r>
              <a:rPr lang="en-US" altLang="en-US" smtClean="0"/>
              <a:t>Fully associative placement</a:t>
            </a:r>
          </a:p>
          <a:p>
            <a:pPr lvl="1" eaLnBrk="1" hangingPunct="1"/>
            <a:r>
              <a:rPr lang="en-US" altLang="en-US" smtClean="0"/>
              <a:t>Smart replacement algorithms</a:t>
            </a:r>
          </a:p>
        </p:txBody>
      </p:sp>
      <p:sp>
        <p:nvSpPr>
          <p:cNvPr id="16384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25F8A45-18ED-4CF4-8313-E1A6C4CF0B1C}" type="slidenum">
              <a:rPr lang="zh-CN" altLang="en-US" sz="1200" smtClean="0">
                <a:solidFill>
                  <a:srgbClr val="000000"/>
                </a:solidFill>
              </a:rPr>
              <a:pPr>
                <a:spcBef>
                  <a:spcPct val="0"/>
                </a:spcBef>
                <a:buClrTx/>
                <a:buSzTx/>
                <a:buFontTx/>
                <a:buNone/>
              </a:pPr>
              <a:t>106</a:t>
            </a:fld>
            <a:endParaRPr lang="zh-CN" altLang="en-US" sz="1200" smtClean="0">
              <a:solidFill>
                <a:srgbClr val="000000"/>
              </a:solidFill>
            </a:endParaRPr>
          </a:p>
        </p:txBody>
      </p:sp>
    </p:spTree>
    <p:extLst>
      <p:ext uri="{BB962C8B-B14F-4D97-AF65-F5344CB8AC3E}">
        <p14:creationId xmlns:p14="http://schemas.microsoft.com/office/powerpoint/2010/main" val="21510462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8"/>
          <p:cNvSpPr>
            <a:spLocks noGrp="1" noChangeArrowheads="1"/>
          </p:cNvSpPr>
          <p:nvPr>
            <p:ph type="title"/>
          </p:nvPr>
        </p:nvSpPr>
        <p:spPr>
          <a:xfrm>
            <a:off x="684213" y="384175"/>
            <a:ext cx="8259762" cy="523875"/>
          </a:xfrm>
        </p:spPr>
        <p:txBody>
          <a:bodyPr/>
          <a:lstStyle/>
          <a:p>
            <a:pPr eaLnBrk="1" hangingPunct="1"/>
            <a:r>
              <a:rPr lang="en-US" altLang="en-US" smtClean="0"/>
              <a:t>Page Tables</a:t>
            </a:r>
            <a:endParaRPr lang="en-AU" altLang="en-US" smtClean="0"/>
          </a:p>
        </p:txBody>
      </p:sp>
      <p:sp>
        <p:nvSpPr>
          <p:cNvPr id="165891" name="Rectangle 9"/>
          <p:cNvSpPr>
            <a:spLocks noGrp="1" noChangeArrowheads="1"/>
          </p:cNvSpPr>
          <p:nvPr>
            <p:ph type="body" idx="1"/>
          </p:nvPr>
        </p:nvSpPr>
        <p:spPr/>
        <p:txBody>
          <a:bodyPr/>
          <a:lstStyle/>
          <a:p>
            <a:pPr eaLnBrk="1" hangingPunct="1">
              <a:lnSpc>
                <a:spcPct val="90000"/>
              </a:lnSpc>
            </a:pPr>
            <a:r>
              <a:rPr lang="en-US" altLang="en-US" dirty="0" smtClean="0"/>
              <a:t>Stores placement information</a:t>
            </a:r>
          </a:p>
          <a:p>
            <a:pPr lvl="1" eaLnBrk="1" hangingPunct="1">
              <a:lnSpc>
                <a:spcPct val="90000"/>
              </a:lnSpc>
            </a:pPr>
            <a:r>
              <a:rPr lang="en-US" altLang="en-US" dirty="0" smtClean="0"/>
              <a:t>Array of page table entries, indexed by virtual page number</a:t>
            </a:r>
          </a:p>
          <a:p>
            <a:pPr lvl="1" eaLnBrk="1" hangingPunct="1">
              <a:lnSpc>
                <a:spcPct val="90000"/>
              </a:lnSpc>
            </a:pPr>
            <a:r>
              <a:rPr lang="en-US" altLang="en-US" dirty="0" smtClean="0"/>
              <a:t>Page table register in CPU points to page table in physical memory</a:t>
            </a:r>
          </a:p>
          <a:p>
            <a:pPr eaLnBrk="1" hangingPunct="1">
              <a:lnSpc>
                <a:spcPct val="90000"/>
              </a:lnSpc>
            </a:pPr>
            <a:r>
              <a:rPr lang="en-US" altLang="en-US" dirty="0" smtClean="0"/>
              <a:t>If page is present in memory</a:t>
            </a:r>
          </a:p>
          <a:p>
            <a:pPr lvl="1" eaLnBrk="1" hangingPunct="1">
              <a:lnSpc>
                <a:spcPct val="90000"/>
              </a:lnSpc>
            </a:pPr>
            <a:r>
              <a:rPr lang="en-US" altLang="en-US" dirty="0" smtClean="0"/>
              <a:t>PTE (Page Table Entry) stores the physical page number</a:t>
            </a:r>
          </a:p>
          <a:p>
            <a:pPr lvl="1" eaLnBrk="1" hangingPunct="1">
              <a:lnSpc>
                <a:spcPct val="90000"/>
              </a:lnSpc>
            </a:pPr>
            <a:r>
              <a:rPr lang="en-US" altLang="en-US" dirty="0" smtClean="0"/>
              <a:t>Plus other status bits (referenced, dirty, …)</a:t>
            </a:r>
          </a:p>
          <a:p>
            <a:pPr eaLnBrk="1" hangingPunct="1">
              <a:lnSpc>
                <a:spcPct val="90000"/>
              </a:lnSpc>
            </a:pPr>
            <a:r>
              <a:rPr lang="en-US" altLang="en-US" dirty="0" smtClean="0"/>
              <a:t>If page is not present</a:t>
            </a:r>
          </a:p>
          <a:p>
            <a:pPr lvl="1" eaLnBrk="1" hangingPunct="1">
              <a:lnSpc>
                <a:spcPct val="90000"/>
              </a:lnSpc>
            </a:pPr>
            <a:r>
              <a:rPr lang="en-US" altLang="en-US" dirty="0" smtClean="0"/>
              <a:t>PTE can refer to location in swap space on disk</a:t>
            </a:r>
          </a:p>
        </p:txBody>
      </p:sp>
      <p:sp>
        <p:nvSpPr>
          <p:cNvPr id="16589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962C488-3D68-44E1-8D46-D2E3DED9D89E}" type="slidenum">
              <a:rPr lang="zh-CN" altLang="en-US" sz="1200" smtClean="0">
                <a:solidFill>
                  <a:srgbClr val="000000"/>
                </a:solidFill>
              </a:rPr>
              <a:pPr>
                <a:spcBef>
                  <a:spcPct val="0"/>
                </a:spcBef>
                <a:buClrTx/>
                <a:buSzTx/>
                <a:buFontTx/>
                <a:buNone/>
              </a:pPr>
              <a:t>107</a:t>
            </a:fld>
            <a:endParaRPr lang="zh-CN" altLang="en-US" sz="1200" smtClean="0">
              <a:solidFill>
                <a:srgbClr val="000000"/>
              </a:solidFill>
            </a:endParaRPr>
          </a:p>
        </p:txBody>
      </p:sp>
    </p:spTree>
    <p:extLst>
      <p:ext uri="{BB962C8B-B14F-4D97-AF65-F5344CB8AC3E}">
        <p14:creationId xmlns:p14="http://schemas.microsoft.com/office/powerpoint/2010/main" val="28997599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84213" y="261719"/>
            <a:ext cx="8259762" cy="646331"/>
          </a:xfrm>
        </p:spPr>
        <p:txBody>
          <a:bodyPr/>
          <a:lstStyle/>
          <a:p>
            <a:pPr eaLnBrk="1" hangingPunct="1"/>
            <a:r>
              <a:rPr lang="en-US" altLang="en-US" sz="3600" dirty="0" smtClean="0"/>
              <a:t>Mapping Pages to Storage</a:t>
            </a:r>
            <a:endParaRPr lang="en-AU" altLang="en-US" sz="3600" dirty="0" smtClean="0"/>
          </a:p>
        </p:txBody>
      </p:sp>
      <p:pic>
        <p:nvPicPr>
          <p:cNvPr id="169987" name="Picture 4" descr="f05-2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052736"/>
            <a:ext cx="7200155" cy="552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79512" y="5200466"/>
            <a:ext cx="4104456" cy="1631216"/>
          </a:xfrm>
          <a:prstGeom prst="rect">
            <a:avLst/>
          </a:prstGeom>
          <a:noFill/>
        </p:spPr>
        <p:txBody>
          <a:bodyPr wrap="square" rtlCol="0">
            <a:spAutoFit/>
          </a:bodyPr>
          <a:lstStyle/>
          <a:p>
            <a:r>
              <a:rPr lang="en-US" altLang="zh-CN" sz="2000" dirty="0"/>
              <a:t>valid bit </a:t>
            </a:r>
          </a:p>
          <a:p>
            <a:pPr marL="342900" indent="-342900">
              <a:buFont typeface="Wingdings" panose="05000000000000000000" pitchFamily="2" charset="2"/>
              <a:buChar char="l"/>
            </a:pPr>
            <a:r>
              <a:rPr lang="en-US" altLang="zh-CN" sz="2000" dirty="0"/>
              <a:t>0: the page is not present in main </a:t>
            </a:r>
            <a:r>
              <a:rPr lang="en-US" altLang="zh-CN" sz="2000" dirty="0" smtClean="0"/>
              <a:t>memory, and </a:t>
            </a:r>
            <a:r>
              <a:rPr lang="en-US" altLang="zh-CN" sz="2000" dirty="0"/>
              <a:t>a page fault occurs.</a:t>
            </a:r>
          </a:p>
          <a:p>
            <a:pPr marL="342900" indent="-342900">
              <a:buFont typeface="Wingdings" panose="05000000000000000000" pitchFamily="2" charset="2"/>
              <a:buChar char="l"/>
            </a:pPr>
            <a:r>
              <a:rPr lang="en-US" altLang="zh-CN" sz="2000" dirty="0"/>
              <a:t>1: the page is  present in main memory</a:t>
            </a:r>
            <a:endParaRPr lang="zh-CN" altLang="en-US" sz="2000" dirty="0"/>
          </a:p>
        </p:txBody>
      </p:sp>
    </p:spTree>
    <p:extLst>
      <p:ext uri="{BB962C8B-B14F-4D97-AF65-F5344CB8AC3E}">
        <p14:creationId xmlns:p14="http://schemas.microsoft.com/office/powerpoint/2010/main" val="40026047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noFill/>
        </p:spPr>
        <p:txBody>
          <a:bodyPr/>
          <a:lstStyle/>
          <a:p>
            <a:r>
              <a:rPr lang="en-US" altLang="zh-CN" sz="2400" dirty="0" smtClean="0"/>
              <a:t>5.7.1  Placing a page and finding it again ----Page Tables</a:t>
            </a:r>
          </a:p>
        </p:txBody>
      </p:sp>
      <p:sp>
        <p:nvSpPr>
          <p:cNvPr id="122883" name="AutoShape 3"/>
          <p:cNvSpPr>
            <a:spLocks noGrp="1" noChangeArrowheads="1"/>
          </p:cNvSpPr>
          <p:nvPr>
            <p:ph type="body" idx="1"/>
          </p:nvPr>
        </p:nvSpPr>
        <p:spPr>
          <a:noFill/>
        </p:spPr>
        <p:txBody>
          <a:bodyPr/>
          <a:lstStyle/>
          <a:p>
            <a:pPr>
              <a:buFontTx/>
              <a:buNone/>
            </a:pPr>
            <a:r>
              <a:rPr lang="en-US" altLang="zh-CN" sz="1800" smtClean="0"/>
              <a:t> </a:t>
            </a:r>
            <a:endParaRPr lang="en-US" altLang="zh-CN" sz="1800" dirty="0" smtClean="0"/>
          </a:p>
        </p:txBody>
      </p:sp>
      <p:sp>
        <p:nvSpPr>
          <p:cNvPr id="122885" name="Rectangle 5"/>
          <p:cNvSpPr>
            <a:spLocks noChangeArrowheads="1"/>
          </p:cNvSpPr>
          <p:nvPr/>
        </p:nvSpPr>
        <p:spPr bwMode="auto">
          <a:xfrm>
            <a:off x="539552" y="764704"/>
            <a:ext cx="7853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dirty="0" smtClean="0">
                <a:latin typeface="Times New Roman" panose="02020603050405020304" pitchFamily="18" charset="0"/>
              </a:rPr>
              <a:t>Virtual memory systems use fully associative mapping method</a:t>
            </a:r>
            <a:endParaRPr lang="en-US" altLang="zh-CN" sz="2400" b="0" dirty="0">
              <a:latin typeface="Times New Roman" panose="02020603050405020304" pitchFamily="18" charset="0"/>
            </a:endParaRPr>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8136904" cy="544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99592" y="2492896"/>
            <a:ext cx="7056784" cy="4240856"/>
          </a:xfrm>
          <a:prstGeom prst="rect">
            <a:avLst/>
          </a:prstGeom>
        </p:spPr>
      </p:pic>
      <p:sp>
        <p:nvSpPr>
          <p:cNvPr id="3" name="文本框 2"/>
          <p:cNvSpPr txBox="1"/>
          <p:nvPr/>
        </p:nvSpPr>
        <p:spPr>
          <a:xfrm>
            <a:off x="683568" y="260648"/>
            <a:ext cx="8136904" cy="2308324"/>
          </a:xfrm>
          <a:prstGeom prst="rect">
            <a:avLst/>
          </a:prstGeom>
          <a:noFill/>
        </p:spPr>
        <p:txBody>
          <a:bodyPr wrap="square" rtlCol="0">
            <a:spAutoFit/>
          </a:bodyPr>
          <a:lstStyle/>
          <a:p>
            <a:pPr marL="342900" indent="-342900">
              <a:buFont typeface="Wingdings" panose="05000000000000000000" pitchFamily="2" charset="2"/>
              <a:buChar char="l"/>
            </a:pPr>
            <a:r>
              <a:rPr lang="en-US" altLang="zh-CN" smtClean="0">
                <a:latin typeface="+mn-lt"/>
              </a:rPr>
              <a:t>Disk is normally the bottom of the hierarchy </a:t>
            </a:r>
            <a:endParaRPr lang="en-US" altLang="zh-CN" dirty="0">
              <a:latin typeface="+mn-lt"/>
            </a:endParaRPr>
          </a:p>
          <a:p>
            <a:pPr marL="342900" indent="-342900">
              <a:buFont typeface="Wingdings" panose="05000000000000000000" pitchFamily="2" charset="2"/>
              <a:buChar char="l"/>
            </a:pPr>
            <a:r>
              <a:rPr lang="en-US" altLang="zh-CN" smtClean="0">
                <a:latin typeface="+mn-lt"/>
              </a:rPr>
              <a:t>Some systems use tape or file server in LAN as the next level below disk</a:t>
            </a:r>
            <a:r>
              <a:rPr lang="en-US" altLang="zh-CN" dirty="0">
                <a:latin typeface="+mn-lt"/>
              </a:rPr>
              <a:t>.</a:t>
            </a:r>
          </a:p>
          <a:p>
            <a:pPr marL="342900" indent="-342900">
              <a:buFont typeface="Wingdings" panose="05000000000000000000" pitchFamily="2" charset="2"/>
              <a:buChar char="l"/>
            </a:pPr>
            <a:r>
              <a:rPr lang="en-US" altLang="zh-CN" smtClean="0">
                <a:solidFill>
                  <a:srgbClr val="FF0000"/>
                </a:solidFill>
                <a:latin typeface="+mn-lt"/>
              </a:rPr>
              <a:t>Design goal</a:t>
            </a:r>
            <a:r>
              <a:rPr lang="en-US" altLang="zh-CN" dirty="0">
                <a:solidFill>
                  <a:srgbClr val="FF0000"/>
                </a:solidFill>
                <a:latin typeface="+mn-lt"/>
              </a:rPr>
              <a:t>:</a:t>
            </a:r>
          </a:p>
          <a:p>
            <a:pPr marL="742950" lvl="1" indent="-285750" eaLnBrk="1" hangingPunct="1">
              <a:spcBef>
                <a:spcPct val="20000"/>
              </a:spcBef>
              <a:buClr>
                <a:schemeClr val="tx1"/>
              </a:buClr>
              <a:buSzPct val="80000"/>
              <a:buFont typeface="Wingdings" panose="05000000000000000000" pitchFamily="2" charset="2"/>
              <a:buChar char="n"/>
            </a:pPr>
            <a:r>
              <a:rPr lang="en-US" altLang="zh-CN" sz="2000" smtClean="0">
                <a:latin typeface="+mn-lt"/>
              </a:rPr>
              <a:t>the processor has an access time of level 1 of the hierarchy </a:t>
            </a:r>
            <a:endParaRPr lang="en-US" altLang="zh-CN" sz="2000" dirty="0">
              <a:latin typeface="+mn-lt"/>
            </a:endParaRPr>
          </a:p>
          <a:p>
            <a:pPr marL="742950" lvl="1" indent="-285750" eaLnBrk="1" hangingPunct="1">
              <a:spcBef>
                <a:spcPct val="20000"/>
              </a:spcBef>
              <a:buClr>
                <a:schemeClr val="tx1"/>
              </a:buClr>
              <a:buSzPct val="80000"/>
              <a:buFont typeface="Wingdings" panose="05000000000000000000" pitchFamily="2" charset="2"/>
              <a:buChar char="n"/>
            </a:pPr>
            <a:r>
              <a:rPr lang="en-US" altLang="zh-CN" sz="2000" smtClean="0">
                <a:latin typeface="+mn-lt"/>
              </a:rPr>
              <a:t>the processor has a memory as large as level n. </a:t>
            </a:r>
            <a:endParaRPr lang="zh-CN" altLang="en-US" sz="2000" dirty="0">
              <a:latin typeface="+mn-lt"/>
            </a:endParaRPr>
          </a:p>
        </p:txBody>
      </p:sp>
    </p:spTree>
    <p:extLst>
      <p:ext uri="{BB962C8B-B14F-4D97-AF65-F5344CB8AC3E}">
        <p14:creationId xmlns:p14="http://schemas.microsoft.com/office/powerpoint/2010/main" val="1224920986"/>
      </p:ext>
    </p:extLst>
  </p:cSld>
  <p:clrMapOvr>
    <a:masterClrMapping/>
  </p:clrMapOvr>
  <p:transition spd="med">
    <p:random/>
    <p:sndAc>
      <p:stSnd>
        <p:snd r:embed="rId2" name="camera.wav"/>
      </p:stSnd>
    </p:sndAc>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sz="2400" dirty="0" smtClean="0"/>
              <a:t>5.7.2 Page faults</a:t>
            </a:r>
          </a:p>
        </p:txBody>
      </p:sp>
      <p:sp>
        <p:nvSpPr>
          <p:cNvPr id="124931" name="AutoShape 3"/>
          <p:cNvSpPr>
            <a:spLocks noGrp="1" noChangeArrowheads="1"/>
          </p:cNvSpPr>
          <p:nvPr>
            <p:ph type="body" idx="1"/>
          </p:nvPr>
        </p:nvSpPr>
        <p:spPr>
          <a:xfrm>
            <a:off x="228600" y="981075"/>
            <a:ext cx="8382000" cy="990600"/>
          </a:xfrm>
        </p:spPr>
        <p:txBody>
          <a:bodyPr/>
          <a:lstStyle/>
          <a:p>
            <a:r>
              <a:rPr lang="en-US" altLang="zh-CN" sz="1800" smtClean="0"/>
              <a:t>When the OS  creates a process, it usually creates the space on disk for all the pages of a process</a:t>
            </a:r>
            <a:r>
              <a:rPr lang="en-US" altLang="zh-CN" sz="1800" dirty="0" smtClean="0"/>
              <a:t>.</a:t>
            </a:r>
          </a:p>
          <a:p>
            <a:endParaRPr lang="en-US" altLang="zh-CN" sz="1800" dirty="0" smtClean="0"/>
          </a:p>
        </p:txBody>
      </p:sp>
      <p:pic>
        <p:nvPicPr>
          <p:cNvPr id="124932" name="Picture 4" descr="F07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1773238"/>
            <a:ext cx="5040313"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AutoShape 5"/>
          <p:cNvSpPr>
            <a:spLocks noChangeArrowheads="1"/>
          </p:cNvSpPr>
          <p:nvPr/>
        </p:nvSpPr>
        <p:spPr bwMode="auto">
          <a:xfrm>
            <a:off x="77788" y="1700213"/>
            <a:ext cx="3917950" cy="4951412"/>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lIns="90488" tIns="44450" rIns="90488" bIns="44450"/>
          <a:lstStyle>
            <a:lvl1pPr marL="342900" indent="-342900">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r>
              <a:rPr lang="en-US" altLang="zh-CN" sz="1800" smtClean="0"/>
              <a:t>When a page fault occurs, the OS will be given control through exception mechanism</a:t>
            </a:r>
            <a:r>
              <a:rPr lang="en-US" altLang="zh-CN" sz="1800" dirty="0"/>
              <a:t>.</a:t>
            </a:r>
          </a:p>
          <a:p>
            <a:endParaRPr lang="en-US" altLang="zh-CN" sz="1800" dirty="0"/>
          </a:p>
          <a:p>
            <a:r>
              <a:rPr lang="en-US" altLang="zh-CN" sz="1800" smtClean="0"/>
              <a:t>The OS will find the page in the disk by the page table</a:t>
            </a:r>
            <a:r>
              <a:rPr lang="en-US" altLang="zh-CN" sz="1800" dirty="0"/>
              <a:t>.</a:t>
            </a:r>
          </a:p>
          <a:p>
            <a:endParaRPr lang="en-US" altLang="zh-CN" sz="1800" dirty="0"/>
          </a:p>
          <a:p>
            <a:r>
              <a:rPr lang="en-US" altLang="zh-CN" sz="1800" smtClean="0"/>
              <a:t>Next, the OS will bring the requested page into main memory. If all the pages in main memory are in use, the OS will use LRU strategy to choose a page to replace</a:t>
            </a:r>
            <a:endParaRPr lang="en-US" altLang="zh-CN" sz="1800" dirty="0"/>
          </a:p>
        </p:txBody>
      </p:sp>
      <p:sp>
        <p:nvSpPr>
          <p:cNvPr id="124934" name="Rectangle 6"/>
          <p:cNvSpPr>
            <a:spLocks noChangeArrowheads="1"/>
          </p:cNvSpPr>
          <p:nvPr/>
        </p:nvSpPr>
        <p:spPr bwMode="auto">
          <a:xfrm>
            <a:off x="3563938" y="1628775"/>
            <a:ext cx="1001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200" smtClean="0">
                <a:latin typeface="Times New Roman" panose="02020603050405020304" pitchFamily="18" charset="0"/>
              </a:rPr>
              <a:t>Virtual page</a:t>
            </a:r>
            <a:endParaRPr lang="en-US" altLang="zh-CN" sz="1200" dirty="0">
              <a:latin typeface="Times New Roman" panose="02020603050405020304" pitchFamily="18" charset="0"/>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4"/>
          <p:cNvSpPr>
            <a:spLocks noGrp="1" noChangeArrowheads="1"/>
          </p:cNvSpPr>
          <p:nvPr>
            <p:ph type="title"/>
          </p:nvPr>
        </p:nvSpPr>
        <p:spPr>
          <a:xfrm>
            <a:off x="684213" y="384175"/>
            <a:ext cx="8259762" cy="523875"/>
          </a:xfrm>
        </p:spPr>
        <p:txBody>
          <a:bodyPr/>
          <a:lstStyle/>
          <a:p>
            <a:pPr eaLnBrk="1" hangingPunct="1"/>
            <a:r>
              <a:rPr lang="en-US" altLang="en-US" dirty="0" smtClean="0"/>
              <a:t>Replacement and Writes</a:t>
            </a:r>
            <a:endParaRPr lang="en-AU" altLang="en-US" dirty="0" smtClean="0"/>
          </a:p>
        </p:txBody>
      </p:sp>
      <p:sp>
        <p:nvSpPr>
          <p:cNvPr id="172035" name="Rectangle 5"/>
          <p:cNvSpPr>
            <a:spLocks noGrp="1" noChangeArrowheads="1"/>
          </p:cNvSpPr>
          <p:nvPr>
            <p:ph type="body" idx="1"/>
          </p:nvPr>
        </p:nvSpPr>
        <p:spPr/>
        <p:txBody>
          <a:bodyPr/>
          <a:lstStyle/>
          <a:p>
            <a:pPr eaLnBrk="1" hangingPunct="1">
              <a:lnSpc>
                <a:spcPct val="80000"/>
              </a:lnSpc>
            </a:pPr>
            <a:r>
              <a:rPr lang="en-US" altLang="en-US" dirty="0" smtClean="0"/>
              <a:t>To reduce page fault rate, prefer least-recently used (LRU) replacement</a:t>
            </a:r>
          </a:p>
          <a:p>
            <a:pPr lvl="1" eaLnBrk="1" hangingPunct="1">
              <a:lnSpc>
                <a:spcPct val="80000"/>
              </a:lnSpc>
            </a:pPr>
            <a:r>
              <a:rPr lang="en-US" altLang="en-US" dirty="0" smtClean="0"/>
              <a:t>Reference bit (aka use bit) in PTE set to 1 on access to page</a:t>
            </a:r>
          </a:p>
          <a:p>
            <a:pPr lvl="1" eaLnBrk="1" hangingPunct="1">
              <a:lnSpc>
                <a:spcPct val="80000"/>
              </a:lnSpc>
            </a:pPr>
            <a:r>
              <a:rPr lang="en-US" altLang="en-US" dirty="0" smtClean="0"/>
              <a:t>Periodically cleared to 0 by OS</a:t>
            </a:r>
          </a:p>
          <a:p>
            <a:pPr lvl="1" eaLnBrk="1" hangingPunct="1">
              <a:lnSpc>
                <a:spcPct val="80000"/>
              </a:lnSpc>
            </a:pPr>
            <a:r>
              <a:rPr lang="en-US" altLang="en-US" dirty="0" smtClean="0"/>
              <a:t>A page with reference bit = 0 has not been used </a:t>
            </a:r>
            <a:r>
              <a:rPr lang="en-US" altLang="en-US" dirty="0" smtClean="0"/>
              <a:t>recently</a:t>
            </a:r>
          </a:p>
          <a:p>
            <a:pPr lvl="1" eaLnBrk="1" hangingPunct="1">
              <a:lnSpc>
                <a:spcPct val="80000"/>
              </a:lnSpc>
            </a:pPr>
            <a:endParaRPr lang="en-US" altLang="en-US" dirty="0"/>
          </a:p>
          <a:p>
            <a:pPr lvl="1" eaLnBrk="1" hangingPunct="1">
              <a:lnSpc>
                <a:spcPct val="80000"/>
              </a:lnSpc>
            </a:pPr>
            <a:endParaRPr lang="en-US" altLang="en-US" dirty="0" smtClean="0"/>
          </a:p>
          <a:p>
            <a:pPr eaLnBrk="1" hangingPunct="1">
              <a:lnSpc>
                <a:spcPct val="80000"/>
              </a:lnSpc>
            </a:pPr>
            <a:r>
              <a:rPr lang="en-US" altLang="en-US" dirty="0" smtClean="0"/>
              <a:t>Disk writes take millions of cycles</a:t>
            </a:r>
          </a:p>
          <a:p>
            <a:pPr lvl="1" eaLnBrk="1" hangingPunct="1">
              <a:lnSpc>
                <a:spcPct val="80000"/>
              </a:lnSpc>
            </a:pPr>
            <a:r>
              <a:rPr lang="en-US" altLang="en-US" dirty="0" smtClean="0">
                <a:solidFill>
                  <a:schemeClr val="bg1">
                    <a:lumMod val="85000"/>
                  </a:schemeClr>
                </a:solidFill>
              </a:rPr>
              <a:t>Block at once, not individual locations</a:t>
            </a:r>
          </a:p>
          <a:p>
            <a:pPr lvl="1" eaLnBrk="1" hangingPunct="1">
              <a:lnSpc>
                <a:spcPct val="80000"/>
              </a:lnSpc>
            </a:pPr>
            <a:r>
              <a:rPr lang="en-US" altLang="en-US" dirty="0" smtClean="0"/>
              <a:t>Write through is impractical</a:t>
            </a:r>
          </a:p>
          <a:p>
            <a:pPr lvl="1" eaLnBrk="1" hangingPunct="1">
              <a:lnSpc>
                <a:spcPct val="80000"/>
              </a:lnSpc>
            </a:pPr>
            <a:r>
              <a:rPr lang="en-US" altLang="en-US" dirty="0" smtClean="0"/>
              <a:t>Use write-back</a:t>
            </a:r>
          </a:p>
          <a:p>
            <a:pPr lvl="1" eaLnBrk="1" hangingPunct="1">
              <a:lnSpc>
                <a:spcPct val="80000"/>
              </a:lnSpc>
            </a:pPr>
            <a:r>
              <a:rPr lang="en-US" altLang="en-US" dirty="0" smtClean="0"/>
              <a:t>Dirty bit in PTE set when page is written</a:t>
            </a:r>
            <a:endParaRPr lang="en-AU" altLang="en-US" dirty="0" smtClean="0"/>
          </a:p>
        </p:txBody>
      </p:sp>
      <p:sp>
        <p:nvSpPr>
          <p:cNvPr id="17203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43A2DA2-A8EC-4CC7-A40B-3CF155578E47}" type="slidenum">
              <a:rPr lang="zh-CN" altLang="en-US" sz="1200" smtClean="0">
                <a:solidFill>
                  <a:srgbClr val="000000"/>
                </a:solidFill>
              </a:rPr>
              <a:pPr>
                <a:spcBef>
                  <a:spcPct val="0"/>
                </a:spcBef>
                <a:buClrTx/>
                <a:buSzTx/>
                <a:buFontTx/>
                <a:buNone/>
              </a:pPr>
              <a:t>111</a:t>
            </a:fld>
            <a:endParaRPr lang="zh-CN" altLang="en-US" sz="1200" smtClean="0">
              <a:solidFill>
                <a:srgbClr val="000000"/>
              </a:solidFill>
            </a:endParaRPr>
          </a:p>
        </p:txBody>
      </p:sp>
      <p:sp>
        <p:nvSpPr>
          <p:cNvPr id="6" name="Rectangle 2"/>
          <p:cNvSpPr txBox="1">
            <a:spLocks noChangeArrowheads="1"/>
          </p:cNvSpPr>
          <p:nvPr/>
        </p:nvSpPr>
        <p:spPr bwMode="auto">
          <a:xfrm>
            <a:off x="251520" y="2996952"/>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a:lstStyle>
          <a:p>
            <a:r>
              <a:rPr kumimoji="0" lang="en-US" altLang="zh-CN" sz="2400" kern="0" smtClean="0"/>
              <a:t>5.7.4 What about writes?</a:t>
            </a:r>
            <a:endParaRPr kumimoji="0" lang="en-US" altLang="zh-CN" sz="2400" kern="0" dirty="0" smtClean="0"/>
          </a:p>
        </p:txBody>
      </p:sp>
    </p:spTree>
    <p:extLst>
      <p:ext uri="{BB962C8B-B14F-4D97-AF65-F5344CB8AC3E}">
        <p14:creationId xmlns:p14="http://schemas.microsoft.com/office/powerpoint/2010/main" val="357027000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4"/>
          <p:cNvSpPr>
            <a:spLocks noGrp="1" noChangeArrowheads="1"/>
          </p:cNvSpPr>
          <p:nvPr>
            <p:ph type="title"/>
          </p:nvPr>
        </p:nvSpPr>
        <p:spPr>
          <a:xfrm>
            <a:off x="251520" y="188640"/>
            <a:ext cx="8259762" cy="954107"/>
          </a:xfrm>
        </p:spPr>
        <p:txBody>
          <a:bodyPr/>
          <a:lstStyle/>
          <a:p>
            <a:pPr eaLnBrk="1" hangingPunct="1"/>
            <a:r>
              <a:rPr kumimoji="1" lang="en-US" altLang="zh-CN" dirty="0">
                <a:solidFill>
                  <a:srgbClr val="000000"/>
                </a:solidFill>
              </a:rPr>
              <a:t>5.7.5 Making Address Translation Fast----TLB</a:t>
            </a:r>
            <a:br>
              <a:rPr kumimoji="1" lang="en-US" altLang="zh-CN" dirty="0">
                <a:solidFill>
                  <a:srgbClr val="000000"/>
                </a:solidFill>
              </a:rPr>
            </a:br>
            <a:endParaRPr lang="en-AU" altLang="en-US" dirty="0" smtClean="0"/>
          </a:p>
        </p:txBody>
      </p:sp>
      <p:sp>
        <p:nvSpPr>
          <p:cNvPr id="174083" name="Rectangle 5"/>
          <p:cNvSpPr>
            <a:spLocks noGrp="1" noChangeArrowheads="1"/>
          </p:cNvSpPr>
          <p:nvPr>
            <p:ph type="body" idx="1"/>
          </p:nvPr>
        </p:nvSpPr>
        <p:spPr>
          <a:xfrm>
            <a:off x="251520" y="836712"/>
            <a:ext cx="8270875" cy="5111750"/>
          </a:xfrm>
        </p:spPr>
        <p:txBody>
          <a:bodyPr/>
          <a:lstStyle/>
          <a:p>
            <a:pPr eaLnBrk="1" hangingPunct="1"/>
            <a:r>
              <a:rPr lang="en-US" altLang="en-US" dirty="0"/>
              <a:t>Fast Translation Using a </a:t>
            </a:r>
            <a:r>
              <a:rPr lang="en-US" altLang="en-US" dirty="0" smtClean="0"/>
              <a:t>TLB</a:t>
            </a:r>
          </a:p>
          <a:p>
            <a:pPr lvl="1" eaLnBrk="1" hangingPunct="1"/>
            <a:r>
              <a:rPr lang="en-US" altLang="en-US" dirty="0"/>
              <a:t>TLB (T</a:t>
            </a:r>
            <a:r>
              <a:rPr lang="en-US" altLang="zh-CN" dirty="0"/>
              <a:t>ranslation Look aside Buffer)</a:t>
            </a:r>
            <a:r>
              <a:rPr lang="zh-CN" altLang="en-US" dirty="0"/>
              <a:t>：</a:t>
            </a:r>
            <a:r>
              <a:rPr lang="en-US" altLang="zh-CN" dirty="0"/>
              <a:t>A cache for address translations</a:t>
            </a:r>
            <a:endParaRPr lang="en-US" altLang="en-US" dirty="0"/>
          </a:p>
          <a:p>
            <a:pPr eaLnBrk="1" hangingPunct="1"/>
            <a:r>
              <a:rPr lang="en-US" altLang="en-US" dirty="0" smtClean="0"/>
              <a:t>Address </a:t>
            </a:r>
            <a:r>
              <a:rPr lang="en-US" altLang="en-US" dirty="0" smtClean="0"/>
              <a:t>translation </a:t>
            </a:r>
            <a:r>
              <a:rPr lang="en-US" altLang="en-US" dirty="0" smtClean="0"/>
              <a:t>require</a:t>
            </a:r>
            <a:r>
              <a:rPr lang="en-US" altLang="zh-CN" dirty="0" smtClean="0"/>
              <a:t>s</a:t>
            </a:r>
            <a:r>
              <a:rPr lang="en-US" altLang="en-US" dirty="0" smtClean="0"/>
              <a:t> </a:t>
            </a:r>
            <a:r>
              <a:rPr lang="en-US" altLang="en-US" dirty="0" smtClean="0"/>
              <a:t>extra memory references</a:t>
            </a:r>
          </a:p>
          <a:p>
            <a:pPr lvl="1" eaLnBrk="1" hangingPunct="1"/>
            <a:r>
              <a:rPr lang="en-US" altLang="en-US" dirty="0"/>
              <a:t>One to access the PTE</a:t>
            </a:r>
          </a:p>
          <a:p>
            <a:pPr lvl="1" eaLnBrk="1" hangingPunct="1"/>
            <a:r>
              <a:rPr lang="en-US" altLang="en-US" dirty="0"/>
              <a:t>Then the actual memory access</a:t>
            </a:r>
          </a:p>
          <a:p>
            <a:pPr eaLnBrk="1" hangingPunct="1"/>
            <a:r>
              <a:rPr lang="en-US" altLang="en-US" dirty="0" smtClean="0"/>
              <a:t>But access to page tables has good locality</a:t>
            </a:r>
          </a:p>
          <a:p>
            <a:pPr lvl="1" eaLnBrk="1" hangingPunct="1"/>
            <a:r>
              <a:rPr lang="en-US" altLang="en-US" dirty="0" smtClean="0"/>
              <a:t>So use a fast cache of PTEs within the CPU</a:t>
            </a:r>
          </a:p>
          <a:p>
            <a:pPr lvl="1" eaLnBrk="1" hangingPunct="1"/>
            <a:r>
              <a:rPr lang="en-US" altLang="en-US" dirty="0" smtClean="0"/>
              <a:t>Called a Translation Look-aside Buffer (TLB</a:t>
            </a:r>
            <a:r>
              <a:rPr lang="en-US" altLang="en-US" dirty="0" smtClean="0"/>
              <a:t>),</a:t>
            </a:r>
            <a:r>
              <a:rPr lang="en-US" altLang="en-US" dirty="0"/>
              <a:t> </a:t>
            </a:r>
            <a:r>
              <a:rPr lang="en-US" altLang="en-US" dirty="0" smtClean="0">
                <a:solidFill>
                  <a:srgbClr val="0000FF"/>
                </a:solidFill>
              </a:rPr>
              <a:t>it make translation </a:t>
            </a:r>
            <a:r>
              <a:rPr lang="en-US" altLang="en-US" dirty="0">
                <a:solidFill>
                  <a:srgbClr val="0000FF"/>
                </a:solidFill>
              </a:rPr>
              <a:t>f</a:t>
            </a:r>
            <a:r>
              <a:rPr lang="en-US" altLang="en-US" dirty="0" smtClean="0">
                <a:solidFill>
                  <a:srgbClr val="0000FF"/>
                </a:solidFill>
              </a:rPr>
              <a:t>aster.</a:t>
            </a:r>
          </a:p>
          <a:p>
            <a:pPr lvl="1" eaLnBrk="1" hangingPunct="1"/>
            <a:r>
              <a:rPr lang="en-US" altLang="en-US" dirty="0" smtClean="0"/>
              <a:t>Typical: 16–512 PTEs, 0.5–1 cycle for hit, 10–100 cycles for miss, 0.01%–1% miss rate</a:t>
            </a:r>
          </a:p>
          <a:p>
            <a:pPr lvl="1" eaLnBrk="1" hangingPunct="1"/>
            <a:r>
              <a:rPr lang="en-US" altLang="en-US" dirty="0" smtClean="0"/>
              <a:t>TLB Misses </a:t>
            </a:r>
            <a:r>
              <a:rPr lang="en-US" altLang="en-US" dirty="0" smtClean="0"/>
              <a:t>could be handled by hardware or software</a:t>
            </a:r>
          </a:p>
        </p:txBody>
      </p:sp>
      <p:sp>
        <p:nvSpPr>
          <p:cNvPr id="17408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8A5BC86-3E6C-4B63-B218-F4811E81267A}" type="slidenum">
              <a:rPr lang="zh-CN" altLang="en-US" sz="1200" smtClean="0">
                <a:solidFill>
                  <a:srgbClr val="000000"/>
                </a:solidFill>
              </a:rPr>
              <a:pPr>
                <a:spcBef>
                  <a:spcPct val="0"/>
                </a:spcBef>
                <a:buClrTx/>
                <a:buSzTx/>
                <a:buFontTx/>
                <a:buNone/>
              </a:pPr>
              <a:t>112</a:t>
            </a:fld>
            <a:endParaRPr lang="zh-CN" altLang="en-US" sz="1200" smtClean="0">
              <a:solidFill>
                <a:srgbClr val="000000"/>
              </a:solidFill>
            </a:endParaRPr>
          </a:p>
        </p:txBody>
      </p:sp>
    </p:spTree>
    <p:extLst>
      <p:ext uri="{BB962C8B-B14F-4D97-AF65-F5344CB8AC3E}">
        <p14:creationId xmlns:p14="http://schemas.microsoft.com/office/powerpoint/2010/main" val="24829552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noFill/>
        </p:spPr>
        <p:txBody>
          <a:bodyPr/>
          <a:lstStyle/>
          <a:p>
            <a:r>
              <a:rPr lang="en-US" altLang="zh-CN" sz="2400" dirty="0" smtClean="0"/>
              <a:t>5.7.5 Making Address Translation Fast----TLB</a:t>
            </a:r>
          </a:p>
        </p:txBody>
      </p:sp>
      <p:sp>
        <p:nvSpPr>
          <p:cNvPr id="2" name="矩形 1"/>
          <p:cNvSpPr/>
          <p:nvPr/>
        </p:nvSpPr>
        <p:spPr bwMode="auto">
          <a:xfrm>
            <a:off x="3347864" y="1196752"/>
            <a:ext cx="432048" cy="14401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 name="Picture 5" descr="f05-2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764704"/>
            <a:ext cx="8280920" cy="583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274548"/>
      </p:ext>
    </p:extLst>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4"/>
          <p:cNvSpPr>
            <a:spLocks noGrp="1" noChangeArrowheads="1"/>
          </p:cNvSpPr>
          <p:nvPr>
            <p:ph type="title"/>
          </p:nvPr>
        </p:nvSpPr>
        <p:spPr>
          <a:xfrm>
            <a:off x="251520" y="384830"/>
            <a:ext cx="8692455" cy="523220"/>
          </a:xfrm>
        </p:spPr>
        <p:txBody>
          <a:bodyPr/>
          <a:lstStyle/>
          <a:p>
            <a:pPr eaLnBrk="1" hangingPunct="1"/>
            <a:r>
              <a:rPr lang="en-US" altLang="en-US" dirty="0" smtClean="0"/>
              <a:t>TLB </a:t>
            </a:r>
            <a:r>
              <a:rPr lang="en-US" altLang="en-US" dirty="0" smtClean="0"/>
              <a:t>Misses (</a:t>
            </a:r>
            <a:r>
              <a:rPr lang="en-US" altLang="zh-CN" b="0" dirty="0" smtClean="0"/>
              <a:t>virtual </a:t>
            </a:r>
            <a:r>
              <a:rPr lang="en-US" altLang="zh-CN" b="0" dirty="0"/>
              <a:t>page </a:t>
            </a:r>
            <a:r>
              <a:rPr lang="en-US" altLang="zh-CN" b="0" dirty="0" smtClean="0"/>
              <a:t>number </a:t>
            </a:r>
            <a:r>
              <a:rPr lang="en-US" altLang="en-US" dirty="0"/>
              <a:t>Not </a:t>
            </a:r>
            <a:r>
              <a:rPr lang="en-US" altLang="en-US" dirty="0" smtClean="0"/>
              <a:t>found </a:t>
            </a:r>
            <a:r>
              <a:rPr lang="en-US" altLang="zh-CN" b="0" dirty="0" smtClean="0"/>
              <a:t>in TLB</a:t>
            </a:r>
            <a:r>
              <a:rPr lang="en-US" altLang="en-US" dirty="0" smtClean="0"/>
              <a:t>)</a:t>
            </a:r>
            <a:endParaRPr lang="en-AU" altLang="en-US" dirty="0" smtClean="0"/>
          </a:p>
        </p:txBody>
      </p:sp>
      <p:sp>
        <p:nvSpPr>
          <p:cNvPr id="178179" name="Rectangle 5"/>
          <p:cNvSpPr>
            <a:spLocks noGrp="1" noChangeArrowheads="1"/>
          </p:cNvSpPr>
          <p:nvPr>
            <p:ph type="body" idx="1"/>
          </p:nvPr>
        </p:nvSpPr>
        <p:spPr/>
        <p:txBody>
          <a:bodyPr/>
          <a:lstStyle/>
          <a:p>
            <a:pPr eaLnBrk="1" hangingPunct="1">
              <a:lnSpc>
                <a:spcPct val="90000"/>
              </a:lnSpc>
            </a:pPr>
            <a:r>
              <a:rPr lang="en-US" altLang="en-US" dirty="0" smtClean="0"/>
              <a:t>When TLB Misses, 2 cases</a:t>
            </a:r>
          </a:p>
          <a:p>
            <a:pPr lvl="1" eaLnBrk="1" hangingPunct="1">
              <a:lnSpc>
                <a:spcPct val="90000"/>
              </a:lnSpc>
            </a:pPr>
            <a:r>
              <a:rPr lang="en-US" altLang="en-US" dirty="0" smtClean="0"/>
              <a:t>If </a:t>
            </a:r>
            <a:r>
              <a:rPr lang="en-US" altLang="en-US" dirty="0" smtClean="0"/>
              <a:t>page is in memory</a:t>
            </a:r>
          </a:p>
          <a:p>
            <a:pPr lvl="2" eaLnBrk="1" hangingPunct="1">
              <a:lnSpc>
                <a:spcPct val="90000"/>
              </a:lnSpc>
            </a:pPr>
            <a:r>
              <a:rPr lang="en-US" altLang="en-US" sz="2200" dirty="0" smtClean="0"/>
              <a:t>Load the PTE from memory and retry</a:t>
            </a:r>
          </a:p>
          <a:p>
            <a:pPr lvl="2" eaLnBrk="1" hangingPunct="1">
              <a:lnSpc>
                <a:spcPct val="90000"/>
              </a:lnSpc>
            </a:pPr>
            <a:r>
              <a:rPr lang="en-US" altLang="en-US" sz="2200" dirty="0" smtClean="0"/>
              <a:t>Could be handled in hardware</a:t>
            </a:r>
          </a:p>
          <a:p>
            <a:pPr lvl="2" eaLnBrk="1" hangingPunct="1">
              <a:lnSpc>
                <a:spcPct val="90000"/>
              </a:lnSpc>
            </a:pPr>
            <a:r>
              <a:rPr lang="en-US" altLang="en-US" sz="2200" dirty="0" smtClean="0"/>
              <a:t>Or </a:t>
            </a:r>
            <a:r>
              <a:rPr lang="en-US" altLang="en-US" sz="2200" dirty="0" smtClean="0"/>
              <a:t>in software</a:t>
            </a:r>
          </a:p>
          <a:p>
            <a:pPr lvl="3" eaLnBrk="1" hangingPunct="1">
              <a:lnSpc>
                <a:spcPct val="90000"/>
              </a:lnSpc>
              <a:buFont typeface="Wingdings" panose="05000000000000000000" pitchFamily="2" charset="2"/>
              <a:buChar char="Ø"/>
            </a:pPr>
            <a:r>
              <a:rPr lang="en-US" altLang="en-US" sz="2200" dirty="0"/>
              <a:t>Raise a special </a:t>
            </a:r>
            <a:r>
              <a:rPr lang="en-US" altLang="en-US" sz="2200" dirty="0" smtClean="0"/>
              <a:t>exception </a:t>
            </a:r>
          </a:p>
          <a:p>
            <a:pPr lvl="1" eaLnBrk="1" hangingPunct="1">
              <a:lnSpc>
                <a:spcPct val="90000"/>
              </a:lnSpc>
            </a:pPr>
            <a:r>
              <a:rPr lang="en-US" altLang="en-US" dirty="0" smtClean="0"/>
              <a:t>If page is not in memory (page fault)</a:t>
            </a:r>
          </a:p>
          <a:p>
            <a:pPr lvl="2" eaLnBrk="1" hangingPunct="1">
              <a:lnSpc>
                <a:spcPct val="90000"/>
              </a:lnSpc>
            </a:pPr>
            <a:r>
              <a:rPr lang="en-US" altLang="en-US" sz="2200" dirty="0" smtClean="0"/>
              <a:t>OS </a:t>
            </a:r>
            <a:r>
              <a:rPr lang="en-US" altLang="en-US" sz="2200" dirty="0" smtClean="0"/>
              <a:t>handles fetching the page and updating the page table</a:t>
            </a:r>
          </a:p>
          <a:p>
            <a:pPr lvl="2" eaLnBrk="1" hangingPunct="1">
              <a:lnSpc>
                <a:spcPct val="90000"/>
              </a:lnSpc>
            </a:pPr>
            <a:r>
              <a:rPr lang="en-US" altLang="en-US" sz="2200" dirty="0" smtClean="0"/>
              <a:t>Then restart the faulting instruction</a:t>
            </a:r>
            <a:endParaRPr lang="en-AU" altLang="en-US" sz="2200" dirty="0" smtClean="0"/>
          </a:p>
        </p:txBody>
      </p:sp>
      <p:sp>
        <p:nvSpPr>
          <p:cNvPr id="17818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417DC62-2B05-4B7F-9310-0EA3D59BF8B0}" type="slidenum">
              <a:rPr lang="zh-CN" altLang="en-US" sz="1200" smtClean="0">
                <a:solidFill>
                  <a:srgbClr val="000000"/>
                </a:solidFill>
              </a:rPr>
              <a:pPr>
                <a:spcBef>
                  <a:spcPct val="0"/>
                </a:spcBef>
                <a:buClrTx/>
                <a:buSzTx/>
                <a:buFontTx/>
                <a:buNone/>
              </a:pPr>
              <a:t>114</a:t>
            </a:fld>
            <a:endParaRPr lang="zh-CN" altLang="en-US" sz="1200" smtClean="0">
              <a:solidFill>
                <a:srgbClr val="000000"/>
              </a:solidFill>
            </a:endParaRPr>
          </a:p>
        </p:txBody>
      </p:sp>
    </p:spTree>
    <p:extLst>
      <p:ext uri="{BB962C8B-B14F-4D97-AF65-F5344CB8AC3E}">
        <p14:creationId xmlns:p14="http://schemas.microsoft.com/office/powerpoint/2010/main" val="201534221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84213" y="384175"/>
            <a:ext cx="8259762" cy="523875"/>
          </a:xfrm>
        </p:spPr>
        <p:txBody>
          <a:bodyPr/>
          <a:lstStyle/>
          <a:p>
            <a:pPr eaLnBrk="1" hangingPunct="1"/>
            <a:r>
              <a:rPr lang="en-AU" altLang="en-US" dirty="0" smtClean="0"/>
              <a:t>TLB Miss Handler</a:t>
            </a:r>
          </a:p>
        </p:txBody>
      </p:sp>
      <p:sp>
        <p:nvSpPr>
          <p:cNvPr id="180227" name="Rectangle 3"/>
          <p:cNvSpPr>
            <a:spLocks noGrp="1" noChangeArrowheads="1"/>
          </p:cNvSpPr>
          <p:nvPr>
            <p:ph type="body" idx="1"/>
          </p:nvPr>
        </p:nvSpPr>
        <p:spPr>
          <a:xfrm>
            <a:off x="395536" y="908050"/>
            <a:ext cx="8270875" cy="5903862"/>
          </a:xfrm>
        </p:spPr>
        <p:txBody>
          <a:bodyPr/>
          <a:lstStyle/>
          <a:p>
            <a:pPr eaLnBrk="1" hangingPunct="1"/>
            <a:r>
              <a:rPr lang="en-AU" altLang="en-US" dirty="0" smtClean="0"/>
              <a:t>TLB miss indicates</a:t>
            </a:r>
          </a:p>
          <a:p>
            <a:pPr lvl="1" eaLnBrk="1" hangingPunct="1"/>
            <a:r>
              <a:rPr lang="en-AU" altLang="en-US" dirty="0" smtClean="0"/>
              <a:t>Page </a:t>
            </a:r>
            <a:r>
              <a:rPr lang="en-AU" altLang="en-US" dirty="0" smtClean="0"/>
              <a:t>present in memory, </a:t>
            </a:r>
            <a:r>
              <a:rPr lang="en-AU" altLang="en-US" dirty="0" smtClean="0"/>
              <a:t>but PTE not in TLB</a:t>
            </a:r>
          </a:p>
          <a:p>
            <a:pPr lvl="1" eaLnBrk="1" hangingPunct="1"/>
            <a:r>
              <a:rPr lang="en-AU" altLang="en-US" dirty="0" smtClean="0"/>
              <a:t>Or page </a:t>
            </a:r>
            <a:r>
              <a:rPr lang="en-AU" altLang="en-US" dirty="0" smtClean="0"/>
              <a:t>not </a:t>
            </a:r>
            <a:r>
              <a:rPr lang="en-AU" altLang="en-US" dirty="0" smtClean="0"/>
              <a:t>present </a:t>
            </a:r>
            <a:r>
              <a:rPr lang="en-AU" altLang="en-US" dirty="0"/>
              <a:t>in memory</a:t>
            </a:r>
            <a:endParaRPr lang="en-AU" altLang="en-US" dirty="0" smtClean="0"/>
          </a:p>
          <a:p>
            <a:pPr eaLnBrk="1" hangingPunct="1"/>
            <a:r>
              <a:rPr lang="en-AU" altLang="en-US" dirty="0"/>
              <a:t>TLB Miss </a:t>
            </a:r>
            <a:r>
              <a:rPr lang="en-AU" altLang="en-US" dirty="0" smtClean="0"/>
              <a:t>Handler in </a:t>
            </a:r>
            <a:r>
              <a:rPr lang="en-US" altLang="zh-CN" dirty="0" err="1"/>
              <a:t>Intrinsity</a:t>
            </a:r>
            <a:r>
              <a:rPr lang="en-US" altLang="zh-CN" dirty="0"/>
              <a:t> </a:t>
            </a:r>
            <a:r>
              <a:rPr lang="en-US" altLang="zh-CN" dirty="0" err="1"/>
              <a:t>FastMATH</a:t>
            </a:r>
            <a:r>
              <a:rPr lang="en-US" altLang="zh-CN" dirty="0"/>
              <a:t> </a:t>
            </a:r>
            <a:r>
              <a:rPr lang="en-AU" altLang="en-US" dirty="0" smtClean="0"/>
              <a:t>do:</a:t>
            </a:r>
          </a:p>
          <a:p>
            <a:pPr marL="914400" lvl="1" indent="-457200">
              <a:buFont typeface="+mj-ea"/>
              <a:buAutoNum type="circleNumDbPlain"/>
            </a:pPr>
            <a:r>
              <a:rPr lang="en-US" altLang="zh-CN" dirty="0" smtClean="0"/>
              <a:t>Hardware saves </a:t>
            </a:r>
            <a:r>
              <a:rPr lang="en-US" altLang="zh-CN" dirty="0"/>
              <a:t>the </a:t>
            </a:r>
            <a:r>
              <a:rPr lang="en-US" altLang="zh-CN" dirty="0" smtClean="0"/>
              <a:t>virtual page </a:t>
            </a:r>
            <a:r>
              <a:rPr lang="en-US" altLang="zh-CN" dirty="0"/>
              <a:t>number of the reference </a:t>
            </a:r>
            <a:r>
              <a:rPr lang="en-US" altLang="zh-CN" dirty="0" smtClean="0"/>
              <a:t>into </a:t>
            </a:r>
            <a:r>
              <a:rPr lang="en-US" altLang="zh-CN" dirty="0"/>
              <a:t>a special register</a:t>
            </a:r>
            <a:endParaRPr lang="en-AU" altLang="en-US" dirty="0" smtClean="0"/>
          </a:p>
          <a:p>
            <a:pPr marL="914400" lvl="1" indent="-457200">
              <a:buFont typeface="+mj-ea"/>
              <a:buAutoNum type="circleNumDbPlain"/>
            </a:pPr>
            <a:r>
              <a:rPr lang="en-AU" altLang="en-US" dirty="0"/>
              <a:t>Generates an exception </a:t>
            </a:r>
            <a:r>
              <a:rPr lang="en-US" altLang="zh-CN" dirty="0"/>
              <a:t>which handles the miss </a:t>
            </a:r>
            <a:r>
              <a:rPr lang="en-US" altLang="zh-CN" dirty="0" smtClean="0"/>
              <a:t>in software</a:t>
            </a:r>
            <a:r>
              <a:rPr lang="en-US" altLang="zh-CN" dirty="0"/>
              <a:t>.</a:t>
            </a:r>
            <a:endParaRPr lang="en-AU" altLang="en-US" dirty="0"/>
          </a:p>
          <a:p>
            <a:pPr marL="914400" lvl="1" indent="-457200" eaLnBrk="1" hangingPunct="1">
              <a:buFont typeface="+mj-ea"/>
              <a:buAutoNum type="circleNumDbPlain"/>
            </a:pPr>
            <a:r>
              <a:rPr lang="en-AU" altLang="en-US" dirty="0" smtClean="0"/>
              <a:t>Exception handler do:</a:t>
            </a:r>
            <a:endParaRPr lang="en-AU" altLang="en-US" dirty="0"/>
          </a:p>
          <a:p>
            <a:pPr marL="1314450" lvl="2" indent="-457200" eaLnBrk="1" hangingPunct="1"/>
            <a:r>
              <a:rPr lang="en-AU" altLang="en-US" dirty="0" smtClean="0"/>
              <a:t>Use virtual page number to find entry in page table</a:t>
            </a:r>
          </a:p>
          <a:p>
            <a:pPr marL="1314450" lvl="2" indent="-457200" eaLnBrk="1" hangingPunct="1"/>
            <a:r>
              <a:rPr lang="en-AU" altLang="en-US" dirty="0" smtClean="0"/>
              <a:t>Copies PTE (page table entry) in memory </a:t>
            </a:r>
            <a:r>
              <a:rPr lang="en-AU" altLang="en-US" dirty="0" smtClean="0"/>
              <a:t>to </a:t>
            </a:r>
            <a:r>
              <a:rPr lang="en-AU" altLang="en-US" dirty="0" smtClean="0"/>
              <a:t>TLB, restarts the instruction, get </a:t>
            </a:r>
            <a:r>
              <a:rPr lang="en-US" altLang="zh-CN" dirty="0"/>
              <a:t>physical </a:t>
            </a:r>
            <a:r>
              <a:rPr lang="en-US" altLang="zh-CN" dirty="0" smtClean="0"/>
              <a:t>address in TLB.</a:t>
            </a:r>
            <a:endParaRPr lang="en-AU" altLang="en-US" dirty="0" smtClean="0"/>
          </a:p>
          <a:p>
            <a:pPr marL="1314450" lvl="2" indent="-457200" eaLnBrk="1" hangingPunct="1"/>
            <a:r>
              <a:rPr lang="en-US" altLang="zh-CN" dirty="0" smtClean="0"/>
              <a:t>If </a:t>
            </a:r>
            <a:r>
              <a:rPr lang="en-US" altLang="zh-CN" dirty="0"/>
              <a:t>the PTE </a:t>
            </a:r>
            <a:r>
              <a:rPr lang="en-US" altLang="zh-CN" dirty="0" smtClean="0"/>
              <a:t>have </a:t>
            </a:r>
            <a:r>
              <a:rPr lang="en-US" altLang="zh-CN" dirty="0"/>
              <a:t>a valid physical </a:t>
            </a:r>
            <a:r>
              <a:rPr lang="en-US" altLang="zh-CN" dirty="0" smtClean="0"/>
              <a:t>address, that is OK.</a:t>
            </a:r>
            <a:endParaRPr lang="en-AU" altLang="en-US" dirty="0" smtClean="0"/>
          </a:p>
          <a:p>
            <a:pPr marL="1314450" lvl="2" indent="-457200" eaLnBrk="1" hangingPunct="1"/>
            <a:r>
              <a:rPr lang="en-US" altLang="zh-CN" dirty="0"/>
              <a:t>I</a:t>
            </a:r>
            <a:r>
              <a:rPr lang="en-US" altLang="zh-CN" dirty="0" smtClean="0"/>
              <a:t>f </a:t>
            </a:r>
            <a:r>
              <a:rPr lang="en-US" altLang="zh-CN" dirty="0"/>
              <a:t>the </a:t>
            </a:r>
            <a:r>
              <a:rPr lang="en-US" altLang="zh-CN" dirty="0" smtClean="0"/>
              <a:t>PTE does </a:t>
            </a:r>
            <a:r>
              <a:rPr lang="en-US" altLang="zh-CN" dirty="0"/>
              <a:t>not have </a:t>
            </a:r>
            <a:r>
              <a:rPr lang="en-US" altLang="zh-CN" dirty="0"/>
              <a:t>a valid physical </a:t>
            </a:r>
            <a:r>
              <a:rPr lang="en-US" altLang="zh-CN" dirty="0" smtClean="0"/>
              <a:t>address</a:t>
            </a:r>
            <a:r>
              <a:rPr lang="en-US" altLang="zh-CN" dirty="0"/>
              <a:t>,</a:t>
            </a:r>
            <a:r>
              <a:rPr lang="en-AU" altLang="en-US" dirty="0" smtClean="0"/>
              <a:t> page </a:t>
            </a:r>
            <a:r>
              <a:rPr lang="en-AU" altLang="en-US" dirty="0" smtClean="0"/>
              <a:t>fault will occur</a:t>
            </a:r>
          </a:p>
        </p:txBody>
      </p:sp>
      <p:sp>
        <p:nvSpPr>
          <p:cNvPr id="18022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A48F53E2-9CB9-4A2E-88C6-6D34359FDA00}" type="slidenum">
              <a:rPr lang="zh-CN" altLang="en-US" sz="1200" smtClean="0">
                <a:solidFill>
                  <a:srgbClr val="000000"/>
                </a:solidFill>
              </a:rPr>
              <a:pPr>
                <a:spcBef>
                  <a:spcPct val="0"/>
                </a:spcBef>
                <a:buClrTx/>
                <a:buSzTx/>
                <a:buFontTx/>
                <a:buNone/>
              </a:pPr>
              <a:t>115</a:t>
            </a:fld>
            <a:endParaRPr lang="zh-CN" altLang="en-US" sz="1200" smtClean="0">
              <a:solidFill>
                <a:srgbClr val="000000"/>
              </a:solidFill>
            </a:endParaRPr>
          </a:p>
        </p:txBody>
      </p:sp>
    </p:spTree>
    <p:extLst>
      <p:ext uri="{BB962C8B-B14F-4D97-AF65-F5344CB8AC3E}">
        <p14:creationId xmlns:p14="http://schemas.microsoft.com/office/powerpoint/2010/main" val="118308251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84213" y="384175"/>
            <a:ext cx="8259762" cy="523875"/>
          </a:xfrm>
        </p:spPr>
        <p:txBody>
          <a:bodyPr/>
          <a:lstStyle/>
          <a:p>
            <a:pPr eaLnBrk="1" hangingPunct="1"/>
            <a:r>
              <a:rPr lang="en-AU" altLang="en-US" smtClean="0"/>
              <a:t>Page Fault Handler</a:t>
            </a:r>
          </a:p>
        </p:txBody>
      </p:sp>
      <p:sp>
        <p:nvSpPr>
          <p:cNvPr id="182275" name="Rectangle 3"/>
          <p:cNvSpPr>
            <a:spLocks noGrp="1" noChangeArrowheads="1"/>
          </p:cNvSpPr>
          <p:nvPr>
            <p:ph type="body" idx="1"/>
          </p:nvPr>
        </p:nvSpPr>
        <p:spPr/>
        <p:txBody>
          <a:bodyPr/>
          <a:lstStyle/>
          <a:p>
            <a:pPr eaLnBrk="1" hangingPunct="1"/>
            <a:r>
              <a:rPr lang="en-AU" altLang="en-US" dirty="0" smtClean="0"/>
              <a:t>Use faulting virtual address to find PTE</a:t>
            </a:r>
          </a:p>
          <a:p>
            <a:pPr eaLnBrk="1" hangingPunct="1"/>
            <a:r>
              <a:rPr lang="en-AU" altLang="en-US" dirty="0" smtClean="0"/>
              <a:t>Locate page on disk</a:t>
            </a:r>
          </a:p>
          <a:p>
            <a:pPr eaLnBrk="1" hangingPunct="1"/>
            <a:r>
              <a:rPr lang="en-AU" altLang="en-US" dirty="0" smtClean="0"/>
              <a:t>Choose page to replace</a:t>
            </a:r>
          </a:p>
          <a:p>
            <a:pPr lvl="1" eaLnBrk="1" hangingPunct="1"/>
            <a:r>
              <a:rPr lang="en-AU" altLang="en-US" dirty="0" smtClean="0"/>
              <a:t>If dirty, write to disk first</a:t>
            </a:r>
          </a:p>
          <a:p>
            <a:pPr eaLnBrk="1" hangingPunct="1"/>
            <a:r>
              <a:rPr lang="en-AU" altLang="en-US" dirty="0" smtClean="0"/>
              <a:t>Read page into memory and update page table</a:t>
            </a:r>
          </a:p>
          <a:p>
            <a:pPr eaLnBrk="1" hangingPunct="1"/>
            <a:r>
              <a:rPr lang="en-AU" altLang="en-US" dirty="0" smtClean="0"/>
              <a:t>Make process runnable again</a:t>
            </a:r>
          </a:p>
          <a:p>
            <a:pPr lvl="1" eaLnBrk="1" hangingPunct="1"/>
            <a:r>
              <a:rPr lang="en-AU" altLang="en-US" dirty="0" smtClean="0"/>
              <a:t>Restart from faulting instruction</a:t>
            </a:r>
          </a:p>
        </p:txBody>
      </p:sp>
      <p:sp>
        <p:nvSpPr>
          <p:cNvPr id="18227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5074E53-6277-48C9-9674-EA6D926BBDF6}" type="slidenum">
              <a:rPr lang="zh-CN" altLang="en-US" sz="1200" smtClean="0">
                <a:solidFill>
                  <a:srgbClr val="000000"/>
                </a:solidFill>
              </a:rPr>
              <a:pPr>
                <a:spcBef>
                  <a:spcPct val="0"/>
                </a:spcBef>
                <a:buClrTx/>
                <a:buSzTx/>
                <a:buFontTx/>
                <a:buNone/>
              </a:pPr>
              <a:t>116</a:t>
            </a:fld>
            <a:endParaRPr lang="zh-CN" altLang="en-US" sz="1200" smtClean="0">
              <a:solidFill>
                <a:srgbClr val="000000"/>
              </a:solidFill>
            </a:endParaRPr>
          </a:p>
        </p:txBody>
      </p:sp>
      <p:sp>
        <p:nvSpPr>
          <p:cNvPr id="2" name="文本框 1"/>
          <p:cNvSpPr txBox="1"/>
          <p:nvPr/>
        </p:nvSpPr>
        <p:spPr>
          <a:xfrm>
            <a:off x="5004048" y="188640"/>
            <a:ext cx="3456384" cy="400110"/>
          </a:xfrm>
          <a:prstGeom prst="rect">
            <a:avLst/>
          </a:prstGeom>
          <a:noFill/>
        </p:spPr>
        <p:txBody>
          <a:bodyPr wrap="square" rtlCol="0">
            <a:spAutoFit/>
          </a:bodyPr>
          <a:lstStyle/>
          <a:p>
            <a:r>
              <a:rPr kumimoji="0" lang="zh-CN" altLang="en-US" sz="2000" b="1" dirty="0" smtClean="0">
                <a:solidFill>
                  <a:srgbClr val="FF0000"/>
                </a:solidFill>
                <a:latin typeface="Arial" panose="020B0604020202020204" pitchFamily="34" charset="0"/>
                <a:ea typeface="+mn-ea"/>
              </a:rPr>
              <a:t>本页</a:t>
            </a:r>
            <a:r>
              <a:rPr kumimoji="0" lang="en-US" altLang="zh-CN" sz="2000" b="1" dirty="0" smtClean="0">
                <a:solidFill>
                  <a:srgbClr val="FF0000"/>
                </a:solidFill>
                <a:latin typeface="Arial" panose="020B0604020202020204" pitchFamily="34" charset="0"/>
                <a:ea typeface="+mn-ea"/>
              </a:rPr>
              <a:t>PPT</a:t>
            </a:r>
            <a:r>
              <a:rPr kumimoji="0" lang="zh-CN" altLang="en-US" sz="2000" b="1" dirty="0" smtClean="0">
                <a:solidFill>
                  <a:srgbClr val="FF0000"/>
                </a:solidFill>
                <a:latin typeface="Arial" panose="020B0604020202020204" pitchFamily="34" charset="0"/>
                <a:ea typeface="+mn-ea"/>
              </a:rPr>
              <a:t>书上好像没有</a:t>
            </a:r>
          </a:p>
        </p:txBody>
      </p:sp>
    </p:spTree>
    <p:extLst>
      <p:ext uri="{BB962C8B-B14F-4D97-AF65-F5344CB8AC3E}">
        <p14:creationId xmlns:p14="http://schemas.microsoft.com/office/powerpoint/2010/main" val="396740573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51520" y="188640"/>
            <a:ext cx="8712968" cy="6515665"/>
          </a:xfrm>
          <a:prstGeom prst="rect">
            <a:avLst/>
          </a:prstGeom>
        </p:spPr>
      </p:pic>
      <p:sp>
        <p:nvSpPr>
          <p:cNvPr id="3" name="文本框 2"/>
          <p:cNvSpPr txBox="1"/>
          <p:nvPr/>
        </p:nvSpPr>
        <p:spPr>
          <a:xfrm>
            <a:off x="251520" y="6021288"/>
            <a:ext cx="4104456" cy="707886"/>
          </a:xfrm>
          <a:prstGeom prst="rect">
            <a:avLst/>
          </a:prstGeom>
          <a:noFill/>
        </p:spPr>
        <p:txBody>
          <a:bodyPr wrap="square" rtlCol="0">
            <a:spAutoFit/>
          </a:bodyPr>
          <a:lstStyle/>
          <a:p>
            <a:r>
              <a:rPr lang="en-US" altLang="zh-CN" sz="2000" b="1" dirty="0">
                <a:solidFill>
                  <a:srgbClr val="FF0000"/>
                </a:solidFill>
              </a:rPr>
              <a:t>the </a:t>
            </a:r>
            <a:r>
              <a:rPr lang="en-US" altLang="zh-CN" sz="2000" b="1" dirty="0" err="1">
                <a:solidFill>
                  <a:srgbClr val="FF0000"/>
                </a:solidFill>
              </a:rPr>
              <a:t>Intrinsity</a:t>
            </a:r>
            <a:r>
              <a:rPr lang="en-US" altLang="zh-CN" sz="2000" b="1" dirty="0">
                <a:solidFill>
                  <a:srgbClr val="FF0000"/>
                </a:solidFill>
              </a:rPr>
              <a:t> </a:t>
            </a:r>
            <a:r>
              <a:rPr lang="en-US" altLang="zh-CN" sz="2000" b="1" dirty="0" err="1">
                <a:solidFill>
                  <a:srgbClr val="FF0000"/>
                </a:solidFill>
              </a:rPr>
              <a:t>FastMATH</a:t>
            </a:r>
            <a:r>
              <a:rPr lang="en-US" altLang="zh-CN" sz="2000" b="1" dirty="0">
                <a:solidFill>
                  <a:srgbClr val="FF0000"/>
                </a:solidFill>
              </a:rPr>
              <a:t> </a:t>
            </a:r>
            <a:r>
              <a:rPr lang="en-US" altLang="zh-CN" sz="2000" b="1" dirty="0">
                <a:solidFill>
                  <a:srgbClr val="FF0000"/>
                </a:solidFill>
              </a:rPr>
              <a:t>Memory Hierarchy</a:t>
            </a:r>
            <a:endParaRPr lang="zh-CN" altLang="en-US" sz="2000" b="1" dirty="0">
              <a:solidFill>
                <a:srgbClr val="FF0000"/>
              </a:solidFill>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15888"/>
            <a:ext cx="7200900"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1" name="Rectangle 2"/>
          <p:cNvSpPr>
            <a:spLocks noGrp="1" noChangeArrowheads="1"/>
          </p:cNvSpPr>
          <p:nvPr>
            <p:ph type="title"/>
          </p:nvPr>
        </p:nvSpPr>
        <p:spPr>
          <a:xfrm>
            <a:off x="4284663" y="188913"/>
            <a:ext cx="4967287" cy="1584325"/>
          </a:xfrm>
          <a:noFill/>
        </p:spPr>
        <p:txBody>
          <a:bodyPr/>
          <a:lstStyle/>
          <a:p>
            <a:r>
              <a:rPr lang="en-US" altLang="zh-CN" smtClean="0"/>
              <a:t>TLBs and caches</a:t>
            </a:r>
            <a:br>
              <a:rPr lang="en-US" altLang="zh-CN" smtClean="0"/>
            </a:br>
            <a:r>
              <a:rPr lang="en-US" altLang="zh-CN" smtClean="0"/>
              <a:t>using Write Through cache</a:t>
            </a:r>
            <a:r>
              <a:rPr lang="en-US" altLang="zh-CN" dirty="0" smtClean="0"/>
              <a:t/>
            </a:r>
            <a:br>
              <a:rPr lang="en-US" altLang="zh-CN" dirty="0" smtClean="0"/>
            </a:br>
            <a:endParaRPr lang="en-US" altLang="zh-CN" dirty="0" smtClean="0"/>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284663" y="188913"/>
            <a:ext cx="3671887" cy="609600"/>
          </a:xfrm>
          <a:noFill/>
        </p:spPr>
        <p:txBody>
          <a:bodyPr/>
          <a:lstStyle/>
          <a:p>
            <a:r>
              <a:rPr lang="en-US" altLang="zh-CN" smtClean="0"/>
              <a:t>TLBs and caches</a:t>
            </a:r>
            <a:endParaRPr lang="en-US" altLang="zh-CN" dirty="0" smtClean="0"/>
          </a:p>
        </p:txBody>
      </p:sp>
      <p:pic>
        <p:nvPicPr>
          <p:cNvPr id="13107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8913"/>
            <a:ext cx="7488238" cy="654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2400" smtClean="0"/>
              <a:t>There has been exploited Memory Hierarchy</a:t>
            </a:r>
            <a:endParaRPr lang="en-US" altLang="zh-CN" sz="2400" dirty="0" smtClean="0"/>
          </a:p>
        </p:txBody>
      </p:sp>
      <p:sp>
        <p:nvSpPr>
          <p:cNvPr id="34819" name="AutoShape 3"/>
          <p:cNvSpPr>
            <a:spLocks noGrp="1" noChangeArrowheads="1"/>
          </p:cNvSpPr>
          <p:nvPr>
            <p:ph type="body" idx="1"/>
          </p:nvPr>
        </p:nvSpPr>
        <p:spPr>
          <a:xfrm>
            <a:off x="228600" y="1143000"/>
            <a:ext cx="8736013" cy="4114800"/>
          </a:xfrm>
        </p:spPr>
        <p:txBody>
          <a:bodyPr/>
          <a:lstStyle/>
          <a:p>
            <a:pPr eaLnBrk="1" hangingPunct="1">
              <a:buClr>
                <a:schemeClr val="tx1"/>
              </a:buClr>
              <a:buSzPct val="80000"/>
              <a:buFont typeface="Wingdings" panose="05000000000000000000" pitchFamily="2" charset="2"/>
              <a:buChar char="l"/>
            </a:pPr>
            <a:r>
              <a:rPr lang="en-US" altLang="zh-CN" sz="2400" smtClean="0"/>
              <a:t>The basics of Cache: SRAM and DRAM (main memory</a:t>
            </a:r>
            <a:r>
              <a:rPr lang="en-US" altLang="zh-CN" sz="2400" dirty="0"/>
              <a:t>)</a:t>
            </a:r>
          </a:p>
          <a:p>
            <a:pPr lvl="1" eaLnBrk="1" hangingPunct="1">
              <a:buClr>
                <a:schemeClr val="tx1"/>
              </a:buClr>
              <a:buSzPct val="80000"/>
              <a:buFont typeface="Wingdings" panose="05000000000000000000" pitchFamily="2" charset="2"/>
              <a:buChar char="n"/>
            </a:pPr>
            <a:r>
              <a:rPr lang="en-US" altLang="zh-CN" sz="2200" smtClean="0">
                <a:latin typeface="+mn-lt"/>
              </a:rPr>
              <a:t>The solution is in speed</a:t>
            </a:r>
            <a:endParaRPr lang="en-US" altLang="zh-CN" sz="2200" dirty="0">
              <a:latin typeface="+mn-lt"/>
            </a:endParaRPr>
          </a:p>
          <a:p>
            <a:pPr>
              <a:buFontTx/>
              <a:buAutoNum type="arabicPeriod"/>
            </a:pPr>
            <a:endParaRPr lang="en-US" altLang="zh-CN" sz="2000" dirty="0" smtClean="0"/>
          </a:p>
          <a:p>
            <a:pPr>
              <a:buFontTx/>
              <a:buAutoNum type="arabicPeriod"/>
            </a:pPr>
            <a:endParaRPr lang="en-US" altLang="zh-CN" sz="2400" dirty="0" smtClean="0"/>
          </a:p>
          <a:p>
            <a:pPr eaLnBrk="1" hangingPunct="1">
              <a:buClr>
                <a:schemeClr val="tx1"/>
              </a:buClr>
              <a:buSzPct val="80000"/>
              <a:buFont typeface="Wingdings" panose="05000000000000000000" pitchFamily="2" charset="2"/>
              <a:buChar char="l"/>
            </a:pPr>
            <a:r>
              <a:rPr lang="en-US" altLang="zh-CN" sz="2400" smtClean="0"/>
              <a:t>Virtual Memory: DRAM and DISK</a:t>
            </a:r>
            <a:endParaRPr lang="en-US" altLang="zh-CN" sz="2400" dirty="0"/>
          </a:p>
          <a:p>
            <a:pPr lvl="1" eaLnBrk="1" hangingPunct="1">
              <a:buClr>
                <a:schemeClr val="tx1"/>
              </a:buClr>
              <a:buSzPct val="80000"/>
              <a:buFont typeface="Wingdings" panose="05000000000000000000" pitchFamily="2" charset="2"/>
              <a:buChar char="n"/>
            </a:pPr>
            <a:r>
              <a:rPr lang="en-US" altLang="zh-CN" sz="2200" smtClean="0">
                <a:latin typeface="+mn-lt"/>
              </a:rPr>
              <a:t>The solution is in size</a:t>
            </a:r>
            <a:endParaRPr lang="en-US" altLang="zh-CN" sz="2200" dirty="0">
              <a:latin typeface="+mn-lt"/>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284663" y="188913"/>
            <a:ext cx="3671887" cy="609600"/>
          </a:xfrm>
          <a:noFill/>
        </p:spPr>
        <p:txBody>
          <a:bodyPr/>
          <a:lstStyle/>
          <a:p>
            <a:r>
              <a:rPr lang="en-US" altLang="zh-CN" smtClean="0"/>
              <a:t>TLBs and caches</a:t>
            </a:r>
            <a:endParaRPr lang="en-US" altLang="zh-CN" dirty="0" smtClean="0"/>
          </a:p>
        </p:txBody>
      </p:sp>
      <p:pic>
        <p:nvPicPr>
          <p:cNvPr id="13209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8897937"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amera.wav"/>
      </p:stSnd>
    </p:sndAc>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9575" y="908720"/>
            <a:ext cx="8270875" cy="5111750"/>
          </a:xfrm>
        </p:spPr>
        <p:txBody>
          <a:bodyPr/>
          <a:lstStyle/>
          <a:p>
            <a:r>
              <a:rPr lang="en-US" altLang="zh-CN" dirty="0"/>
              <a:t>Our virtual memory and cache systems work together as a hierarchy: </a:t>
            </a:r>
          </a:p>
          <a:p>
            <a:pPr lvl="1"/>
            <a:r>
              <a:rPr lang="en-US" altLang="zh-CN" dirty="0"/>
              <a:t>data cannot be in the cache unless it is present in main memory. </a:t>
            </a:r>
          </a:p>
          <a:p>
            <a:r>
              <a:rPr lang="en-US" altLang="zh-CN" dirty="0"/>
              <a:t>The OS helps maintain this hierarchy</a:t>
            </a:r>
          </a:p>
          <a:p>
            <a:pPr lvl="1"/>
            <a:r>
              <a:rPr lang="en-US" altLang="zh-CN" dirty="0"/>
              <a:t>flushing the contents of any page </a:t>
            </a:r>
            <a:r>
              <a:rPr lang="en-US" altLang="zh-CN" dirty="0"/>
              <a:t>from the cache </a:t>
            </a:r>
            <a:r>
              <a:rPr lang="en-US" altLang="zh-CN" dirty="0" smtClean="0"/>
              <a:t>when </a:t>
            </a:r>
            <a:r>
              <a:rPr lang="en-US" altLang="zh-CN" dirty="0"/>
              <a:t>it migrate that page to secondary memory</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A75C9654-7EFC-48F0-A0C3-788C94B14B65}" type="slidenum">
              <a:rPr lang="zh-CN" altLang="en-US" smtClean="0">
                <a:solidFill>
                  <a:srgbClr val="000000"/>
                </a:solidFill>
              </a:rPr>
              <a:pPr>
                <a:defRPr/>
              </a:pPr>
              <a:t>121</a:t>
            </a:fld>
            <a:endParaRPr lang="zh-CN" altLang="en-US">
              <a:solidFill>
                <a:srgbClr val="000000"/>
              </a:solidFill>
            </a:endParaRPr>
          </a:p>
        </p:txBody>
      </p:sp>
    </p:spTree>
    <p:extLst>
      <p:ext uri="{BB962C8B-B14F-4D97-AF65-F5344CB8AC3E}">
        <p14:creationId xmlns:p14="http://schemas.microsoft.com/office/powerpoint/2010/main" val="35483942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136E92-0D16-421F-B96E-FFAB3684C9F3}"/>
              </a:ext>
            </a:extLst>
          </p:cNvPr>
          <p:cNvSpPr>
            <a:spLocks noGrp="1"/>
          </p:cNvSpPr>
          <p:nvPr>
            <p:ph type="title"/>
          </p:nvPr>
        </p:nvSpPr>
        <p:spPr>
          <a:xfrm>
            <a:off x="230832" y="116632"/>
            <a:ext cx="7869560" cy="720080"/>
          </a:xfrm>
        </p:spPr>
        <p:txBody>
          <a:bodyPr>
            <a:normAutofit/>
          </a:bodyPr>
          <a:lstStyle/>
          <a:p>
            <a:r>
              <a:rPr lang="en-US" altLang="zh-CN" sz="2800" dirty="0">
                <a:solidFill>
                  <a:schemeClr val="tx2"/>
                </a:solidFill>
                <a:latin typeface="+mj-lt"/>
                <a:ea typeface="+mj-ea"/>
                <a:cs typeface="+mj-cs"/>
              </a:rPr>
              <a:t>Possible combinations of Event</a:t>
            </a:r>
            <a:endParaRPr lang="zh-CN" altLang="en-US" sz="2800" dirty="0">
              <a:solidFill>
                <a:schemeClr val="tx2"/>
              </a:solidFill>
              <a:latin typeface="+mj-lt"/>
              <a:ea typeface="+mj-ea"/>
              <a:cs typeface="+mj-cs"/>
            </a:endParaRPr>
          </a:p>
        </p:txBody>
      </p:sp>
      <p:sp>
        <p:nvSpPr>
          <p:cNvPr id="3" name="内容占位符 2">
            <a:extLst>
              <a:ext uri="{FF2B5EF4-FFF2-40B4-BE49-F238E27FC236}">
                <a16:creationId xmlns="" xmlns:a16="http://schemas.microsoft.com/office/drawing/2014/main" id="{4A575FB8-CFF0-4E03-9F87-182448D614EC}"/>
              </a:ext>
            </a:extLst>
          </p:cNvPr>
          <p:cNvSpPr>
            <a:spLocks noGrp="1"/>
          </p:cNvSpPr>
          <p:nvPr>
            <p:ph idx="1"/>
          </p:nvPr>
        </p:nvSpPr>
        <p:spPr>
          <a:xfrm>
            <a:off x="254858" y="764704"/>
            <a:ext cx="8229600" cy="1224136"/>
          </a:xfrm>
        </p:spPr>
        <p:txBody>
          <a:bodyPr/>
          <a:lstStyle/>
          <a:p>
            <a:pPr eaLnBrk="1" hangingPunct="1">
              <a:buClr>
                <a:schemeClr val="tx1"/>
              </a:buClr>
              <a:buFont typeface="Wingdings" panose="05000000000000000000" pitchFamily="2" charset="2"/>
              <a:buChar char="l"/>
            </a:pPr>
            <a:r>
              <a:rPr lang="en-US" altLang="zh-CN" sz="2400" dirty="0">
                <a:solidFill>
                  <a:schemeClr val="tx1"/>
                </a:solidFill>
                <a:latin typeface="+mn-lt"/>
                <a:ea typeface="+mn-ea"/>
              </a:rPr>
              <a:t>Three different types of misses: TLB miss, page Fault,  cache miss</a:t>
            </a:r>
          </a:p>
          <a:p>
            <a:pPr lvl="1" eaLnBrk="1" hangingPunct="1">
              <a:buClr>
                <a:schemeClr val="tx1"/>
              </a:buClr>
            </a:pPr>
            <a:r>
              <a:rPr lang="en-US" altLang="zh-CN" sz="2400" dirty="0">
                <a:solidFill>
                  <a:schemeClr val="tx1"/>
                </a:solidFill>
                <a:latin typeface="+mn-lt"/>
                <a:ea typeface="+mn-ea"/>
              </a:rPr>
              <a:t>page </a:t>
            </a:r>
            <a:r>
              <a:rPr lang="en-US" altLang="zh-CN" sz="2400" dirty="0" smtClean="0">
                <a:solidFill>
                  <a:schemeClr val="tx1"/>
                </a:solidFill>
                <a:latin typeface="+mn-lt"/>
                <a:ea typeface="+mn-ea"/>
              </a:rPr>
              <a:t>Fault</a:t>
            </a:r>
            <a:r>
              <a:rPr lang="zh-CN" altLang="en-US" sz="2400" dirty="0" smtClean="0">
                <a:solidFill>
                  <a:schemeClr val="tx1"/>
                </a:solidFill>
                <a:latin typeface="+mn-lt"/>
                <a:ea typeface="+mn-ea"/>
              </a:rPr>
              <a:t> </a:t>
            </a:r>
            <a:r>
              <a:rPr lang="en-US" altLang="zh-CN" sz="2400" dirty="0" smtClean="0">
                <a:solidFill>
                  <a:schemeClr val="tx1"/>
                </a:solidFill>
                <a:latin typeface="+mn-lt"/>
                <a:ea typeface="+mn-ea"/>
              </a:rPr>
              <a:t>=【</a:t>
            </a:r>
            <a:r>
              <a:rPr lang="en-US" altLang="zh-CN" sz="2400" dirty="0">
                <a:solidFill>
                  <a:schemeClr val="tx1"/>
                </a:solidFill>
                <a:latin typeface="+mn-lt"/>
                <a:ea typeface="+mn-ea"/>
              </a:rPr>
              <a:t>Page table </a:t>
            </a:r>
            <a:r>
              <a:rPr lang="en-US" altLang="zh-CN" sz="2400" dirty="0" err="1">
                <a:solidFill>
                  <a:schemeClr val="tx1"/>
                </a:solidFill>
                <a:latin typeface="+mn-lt"/>
                <a:ea typeface="+mn-ea"/>
              </a:rPr>
              <a:t>Miss】in</a:t>
            </a:r>
            <a:r>
              <a:rPr lang="en-US" altLang="zh-CN" sz="2400" dirty="0">
                <a:solidFill>
                  <a:schemeClr val="tx1"/>
                </a:solidFill>
                <a:latin typeface="+mn-lt"/>
                <a:ea typeface="+mn-ea"/>
              </a:rPr>
              <a:t> following table</a:t>
            </a:r>
            <a:r>
              <a:rPr lang="zh-CN" altLang="en-US" sz="2400" dirty="0">
                <a:solidFill>
                  <a:schemeClr val="tx1"/>
                </a:solidFill>
                <a:latin typeface="+mn-lt"/>
                <a:ea typeface="+mn-ea"/>
              </a:rPr>
              <a:t>）</a:t>
            </a:r>
            <a:r>
              <a:rPr lang="en-US" altLang="zh-CN" sz="2400" dirty="0">
                <a:solidFill>
                  <a:schemeClr val="tx1"/>
                </a:solidFill>
                <a:latin typeface="+mn-lt"/>
                <a:ea typeface="+mn-ea"/>
              </a:rPr>
              <a:t> </a:t>
            </a:r>
            <a:endParaRPr lang="zh-CN" altLang="en-US" sz="2400" dirty="0">
              <a:solidFill>
                <a:schemeClr val="tx1"/>
              </a:solidFill>
              <a:latin typeface="+mn-lt"/>
              <a:ea typeface="+mn-ea"/>
            </a:endParaRPr>
          </a:p>
        </p:txBody>
      </p:sp>
      <p:pic>
        <p:nvPicPr>
          <p:cNvPr id="5" name="图片 4"/>
          <p:cNvPicPr>
            <a:picLocks noChangeAspect="1"/>
          </p:cNvPicPr>
          <p:nvPr/>
        </p:nvPicPr>
        <p:blipFill>
          <a:blip r:embed="rId2"/>
          <a:stretch>
            <a:fillRect/>
          </a:stretch>
        </p:blipFill>
        <p:spPr>
          <a:xfrm>
            <a:off x="179512" y="2132856"/>
            <a:ext cx="8972688" cy="4392488"/>
          </a:xfrm>
          <a:prstGeom prst="rect">
            <a:avLst/>
          </a:prstGeom>
        </p:spPr>
      </p:pic>
    </p:spTree>
    <p:extLst>
      <p:ext uri="{BB962C8B-B14F-4D97-AF65-F5344CB8AC3E}">
        <p14:creationId xmlns:p14="http://schemas.microsoft.com/office/powerpoint/2010/main" val="32613598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noFill/>
        </p:spPr>
        <p:txBody>
          <a:bodyPr/>
          <a:lstStyle/>
          <a:p>
            <a:r>
              <a:rPr lang="en-US" altLang="zh-CN" smtClean="0"/>
              <a:t>Modern Systems</a:t>
            </a:r>
            <a:endParaRPr lang="en-US" altLang="zh-CN" dirty="0" smtClean="0"/>
          </a:p>
        </p:txBody>
      </p:sp>
      <p:sp>
        <p:nvSpPr>
          <p:cNvPr id="133123" name="AutoShape 3"/>
          <p:cNvSpPr>
            <a:spLocks noGrp="1" noChangeArrowheads="1"/>
          </p:cNvSpPr>
          <p:nvPr>
            <p:ph type="body" idx="1"/>
          </p:nvPr>
        </p:nvSpPr>
        <p:spPr>
          <a:xfrm>
            <a:off x="0" y="685800"/>
            <a:ext cx="8382000" cy="4114800"/>
          </a:xfrm>
          <a:noFill/>
        </p:spPr>
        <p:txBody>
          <a:bodyPr/>
          <a:lstStyle/>
          <a:p>
            <a:r>
              <a:rPr lang="en-US" altLang="zh-CN" sz="1800" smtClean="0"/>
              <a:t>Very complicated memory systems</a:t>
            </a:r>
            <a:r>
              <a:rPr lang="en-US" altLang="zh-CN" sz="1800" dirty="0" smtClean="0"/>
              <a:t>:</a:t>
            </a:r>
            <a:br>
              <a:rPr lang="en-US" altLang="zh-CN" sz="1800" dirty="0" smtClean="0"/>
            </a:br>
            <a:endParaRPr lang="en-US" altLang="zh-CN" sz="1800" dirty="0" smtClean="0"/>
          </a:p>
        </p:txBody>
      </p:sp>
      <p:pic>
        <p:nvPicPr>
          <p:cNvPr id="133124"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3149600"/>
            <a:ext cx="2730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25" name="Object 5">
            <a:hlinkClick r:id="" action="ppaction://ole?verb=0"/>
          </p:cNvPr>
          <p:cNvGraphicFramePr>
            <a:graphicFrameLocks/>
          </p:cNvGraphicFramePr>
          <p:nvPr/>
        </p:nvGraphicFramePr>
        <p:xfrm>
          <a:off x="1025525" y="1143000"/>
          <a:ext cx="7105650" cy="1974850"/>
        </p:xfrm>
        <a:graphic>
          <a:graphicData uri="http://schemas.openxmlformats.org/presentationml/2006/ole">
            <mc:AlternateContent xmlns:mc="http://schemas.openxmlformats.org/markup-compatibility/2006">
              <mc:Choice xmlns:v="urn:schemas-microsoft-com:vml" Requires="v">
                <p:oleObj spid="_x0000_s133199" name="Worksheet" r:id="rId5" imgW="7105650" imgH="1974850" progId="Excel.Sheet.8">
                  <p:embed/>
                </p:oleObj>
              </mc:Choice>
              <mc:Fallback>
                <p:oleObj name="Worksheet" r:id="rId5" imgW="7105650" imgH="1974850" progId="Excel.Sheet.8">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525" y="1143000"/>
                        <a:ext cx="710565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26" name="Object 6">
            <a:hlinkClick r:id="" action="ppaction://ole?verb=0"/>
          </p:cNvPr>
          <p:cNvGraphicFramePr>
            <a:graphicFrameLocks/>
          </p:cNvGraphicFramePr>
          <p:nvPr/>
        </p:nvGraphicFramePr>
        <p:xfrm>
          <a:off x="1262063" y="5400675"/>
          <a:ext cx="6632575" cy="1389063"/>
        </p:xfrm>
        <a:graphic>
          <a:graphicData uri="http://schemas.openxmlformats.org/presentationml/2006/ole">
            <mc:AlternateContent xmlns:mc="http://schemas.openxmlformats.org/markup-compatibility/2006">
              <mc:Choice xmlns:v="urn:schemas-microsoft-com:vml" Requires="v">
                <p:oleObj spid="_x0000_s133200" name="Worksheet" r:id="rId7" imgW="6632575" imgH="1389063" progId="Excel.Sheet.8">
                  <p:embed/>
                </p:oleObj>
              </mc:Choice>
              <mc:Fallback>
                <p:oleObj name="Worksheet" r:id="rId7" imgW="6632575" imgH="1389063" progId="Excel.Sheet.8">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2063" y="5400675"/>
                        <a:ext cx="6632575"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225425" y="312738"/>
            <a:ext cx="19542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135171" name="AutoShape 3"/>
          <p:cNvSpPr>
            <a:spLocks noGrp="1" noChangeArrowheads="1"/>
          </p:cNvSpPr>
          <p:nvPr>
            <p:ph type="body" idx="1"/>
          </p:nvPr>
        </p:nvSpPr>
        <p:spPr>
          <a:noFill/>
        </p:spPr>
        <p:txBody>
          <a:bodyPr/>
          <a:lstStyle/>
          <a:p>
            <a:r>
              <a:rPr lang="en-US" altLang="zh-CN" sz="1800" smtClean="0"/>
              <a:t>Processor speeds continue to increase very fast</a:t>
            </a:r>
            <a:r>
              <a:rPr lang="en-US" altLang="zh-CN" sz="1800" dirty="0" smtClean="0"/>
              <a:t/>
            </a:r>
            <a:br>
              <a:rPr lang="en-US" altLang="zh-CN" sz="1800" dirty="0" smtClean="0"/>
            </a:br>
            <a:r>
              <a:rPr lang="en-US" altLang="zh-CN" sz="1800" smtClean="0"/>
              <a:t>	</a:t>
            </a:r>
            <a:r>
              <a:rPr lang="en-US" altLang="zh-CN" sz="1800" smtClean="0">
                <a:latin typeface="Times New Roman" panose="02020603050405020304" pitchFamily="18" charset="0"/>
              </a:rPr>
              <a:t>—</a:t>
            </a:r>
            <a:r>
              <a:rPr lang="en-US" altLang="zh-CN" sz="1800" smtClean="0"/>
              <a:t> much faster than either DRAM or disk access times</a:t>
            </a:r>
            <a:r>
              <a:rPr lang="en-US" altLang="zh-CN" sz="1800" dirty="0" smtClean="0"/>
              <a:t/>
            </a:r>
            <a:br>
              <a:rPr lang="en-US" altLang="zh-CN" sz="1800" dirty="0" smtClean="0"/>
            </a:br>
            <a:endParaRPr lang="en-US" altLang="zh-CN" sz="1800" dirty="0" smtClean="0"/>
          </a:p>
          <a:p>
            <a:r>
              <a:rPr lang="en-US" altLang="zh-CN" sz="1800" smtClean="0"/>
              <a:t>Design challenge:  dealing with this growing disparity</a:t>
            </a:r>
            <a:r>
              <a:rPr lang="en-US" altLang="zh-CN" sz="1800" dirty="0" smtClean="0"/>
              <a:t/>
            </a:r>
            <a:br>
              <a:rPr lang="en-US" altLang="zh-CN" sz="1800" dirty="0" smtClean="0"/>
            </a:br>
            <a:endParaRPr lang="en-US" altLang="zh-CN" sz="1800" dirty="0" smtClean="0"/>
          </a:p>
          <a:p>
            <a:r>
              <a:rPr lang="en-US" altLang="zh-CN" sz="1800" dirty="0" smtClean="0"/>
              <a:t>Trends:</a:t>
            </a:r>
          </a:p>
          <a:p>
            <a:pPr lvl="1"/>
            <a:r>
              <a:rPr lang="en-US" altLang="zh-CN" sz="1800" smtClean="0"/>
              <a:t>synchronous SDRAMs (provide a burst of data</a:t>
            </a:r>
            <a:r>
              <a:rPr lang="en-US" altLang="zh-CN" sz="1800" dirty="0" smtClean="0"/>
              <a:t>)</a:t>
            </a:r>
          </a:p>
          <a:p>
            <a:pPr lvl="1"/>
            <a:r>
              <a:rPr lang="en-US" altLang="zh-CN" sz="1800" smtClean="0"/>
              <a:t>redesign DRAM chips to provide higher bandwidth or processing </a:t>
            </a:r>
            <a:endParaRPr lang="en-US" altLang="zh-CN" sz="1800" dirty="0" smtClean="0"/>
          </a:p>
          <a:p>
            <a:pPr lvl="1"/>
            <a:r>
              <a:rPr lang="en-US" altLang="zh-CN" sz="1800" smtClean="0"/>
              <a:t>restructure code to increase locality</a:t>
            </a:r>
            <a:endParaRPr lang="en-US" altLang="zh-CN" sz="1800" dirty="0" smtClean="0"/>
          </a:p>
          <a:p>
            <a:pPr lvl="1"/>
            <a:r>
              <a:rPr lang="en-US" altLang="zh-CN" sz="1800" smtClean="0"/>
              <a:t>use prefetching (make cache visible to ISA</a:t>
            </a:r>
            <a:r>
              <a:rPr lang="en-US" altLang="zh-CN" sz="1800" dirty="0" smtClean="0"/>
              <a:t>)</a:t>
            </a:r>
            <a:br>
              <a:rPr lang="en-US" altLang="zh-CN" sz="1800" dirty="0" smtClean="0"/>
            </a:br>
            <a:endParaRPr lang="en-US" altLang="zh-CN" sz="1800" dirty="0" smtClean="0"/>
          </a:p>
        </p:txBody>
      </p:sp>
      <p:sp>
        <p:nvSpPr>
          <p:cNvPr id="135172" name="Rectangle 4"/>
          <p:cNvSpPr>
            <a:spLocks noGrp="1" noChangeArrowheads="1"/>
          </p:cNvSpPr>
          <p:nvPr>
            <p:ph type="title"/>
          </p:nvPr>
        </p:nvSpPr>
        <p:spPr>
          <a:noFill/>
        </p:spPr>
        <p:txBody>
          <a:bodyPr/>
          <a:lstStyle/>
          <a:p>
            <a:r>
              <a:rPr lang="en-US" altLang="zh-CN" smtClean="0"/>
              <a:t>Some Issues</a:t>
            </a:r>
            <a:endParaRPr lang="en-US" altLang="zh-CN" dirty="0" smtClean="0"/>
          </a:p>
        </p:txBody>
      </p:sp>
    </p:spTree>
  </p:cSld>
  <p:clrMapOvr>
    <a:masterClrMapping/>
  </p:clrMapOvr>
  <p:transition spd="slow" advTm="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pPr eaLnBrk="1" hangingPunct="1"/>
            <a:r>
              <a:rPr lang="en-US" altLang="en-US" smtClean="0"/>
              <a:t>5.2 Memory Technology</a:t>
            </a:r>
            <a:endParaRPr lang="en-AU" altLang="en-US" dirty="0" smtClean="0"/>
          </a:p>
        </p:txBody>
      </p:sp>
      <p:sp>
        <p:nvSpPr>
          <p:cNvPr id="23555" name="Rectangle 6"/>
          <p:cNvSpPr>
            <a:spLocks noGrp="1" noChangeArrowheads="1"/>
          </p:cNvSpPr>
          <p:nvPr>
            <p:ph type="body" idx="1"/>
          </p:nvPr>
        </p:nvSpPr>
        <p:spPr/>
        <p:txBody>
          <a:bodyPr/>
          <a:lstStyle/>
          <a:p>
            <a:pPr eaLnBrk="1" hangingPunct="1">
              <a:defRPr/>
            </a:pPr>
            <a:r>
              <a:rPr lang="en-US" altLang="en-US" sz="2400" smtClean="0"/>
              <a:t>Static RAM (</a:t>
            </a:r>
            <a:r>
              <a:rPr lang="en-US" altLang="en-US" sz="2400" dirty="0" smtClean="0"/>
              <a:t>SRAM)</a:t>
            </a:r>
          </a:p>
          <a:p>
            <a:pPr lvl="1" eaLnBrk="1" hangingPunct="1">
              <a:defRPr/>
            </a:pPr>
            <a:r>
              <a:rPr lang="en-US" altLang="en-US" sz="2000" smtClean="0"/>
              <a:t>0.5ns – 2.5ns, $2000 – $5000 per GB</a:t>
            </a:r>
            <a:endParaRPr lang="en-US" altLang="en-US" sz="2000" dirty="0" smtClean="0"/>
          </a:p>
          <a:p>
            <a:pPr eaLnBrk="1" hangingPunct="1">
              <a:defRPr/>
            </a:pPr>
            <a:r>
              <a:rPr lang="en-US" altLang="en-US" sz="2400" smtClean="0"/>
              <a:t>Dynamic RAM (</a:t>
            </a:r>
            <a:r>
              <a:rPr lang="en-US" altLang="en-US" sz="2400" dirty="0" smtClean="0"/>
              <a:t>DRAM)</a:t>
            </a:r>
          </a:p>
          <a:p>
            <a:pPr lvl="1" eaLnBrk="1" hangingPunct="1">
              <a:defRPr/>
            </a:pPr>
            <a:r>
              <a:rPr lang="en-US" altLang="en-US" sz="2000" smtClean="0"/>
              <a:t>50ns – 70ns, $20 – $75 per GB</a:t>
            </a:r>
            <a:endParaRPr lang="en-US" altLang="en-US" sz="2000" dirty="0" smtClean="0"/>
          </a:p>
          <a:p>
            <a:pPr eaLnBrk="1" hangingPunct="1">
              <a:defRPr/>
            </a:pPr>
            <a:r>
              <a:rPr lang="en-US" altLang="en-US" sz="2400" smtClean="0"/>
              <a:t>Magnetic disk</a:t>
            </a:r>
            <a:endParaRPr lang="en-US" altLang="en-US" sz="2400" dirty="0" smtClean="0"/>
          </a:p>
          <a:p>
            <a:pPr lvl="1" eaLnBrk="1" hangingPunct="1">
              <a:defRPr/>
            </a:pPr>
            <a:r>
              <a:rPr lang="en-US" altLang="en-US" sz="2000" smtClean="0"/>
              <a:t>5ms – 20ms, $0.20 – $2 per GB</a:t>
            </a:r>
            <a:endParaRPr lang="en-US" altLang="en-US" sz="2000" dirty="0" smtClean="0"/>
          </a:p>
          <a:p>
            <a:pPr lvl="1" eaLnBrk="1" hangingPunct="1">
              <a:defRPr/>
            </a:pPr>
            <a:endParaRPr lang="en-US" altLang="en-US" sz="2000" dirty="0"/>
          </a:p>
          <a:p>
            <a:pPr marL="457200" lvl="1" indent="0" eaLnBrk="1" hangingPunct="1">
              <a:buFont typeface="Wingdings" panose="05000000000000000000" pitchFamily="2" charset="2"/>
              <a:buNone/>
              <a:defRPr/>
            </a:pPr>
            <a:endParaRPr lang="en-US" altLang="en-US" sz="2000" dirty="0" smtClean="0"/>
          </a:p>
          <a:p>
            <a:pPr eaLnBrk="1" hangingPunct="1">
              <a:buClr>
                <a:schemeClr val="tx1"/>
              </a:buClr>
              <a:buSzPct val="80000"/>
              <a:buFont typeface="Wingdings" panose="05000000000000000000" pitchFamily="2" charset="2"/>
              <a:buChar char="l"/>
              <a:defRPr/>
            </a:pPr>
            <a:r>
              <a:rPr lang="en-US" altLang="en-US" sz="2400" smtClean="0"/>
              <a:t>Ideal memory</a:t>
            </a:r>
            <a:endParaRPr lang="en-US" altLang="en-US" sz="2400" dirty="0"/>
          </a:p>
          <a:p>
            <a:pPr lvl="1" eaLnBrk="1" hangingPunct="1">
              <a:buClr>
                <a:schemeClr val="tx1"/>
              </a:buClr>
              <a:buSzPct val="80000"/>
              <a:defRPr/>
            </a:pPr>
            <a:r>
              <a:rPr lang="en-US" altLang="en-US" sz="2200" smtClean="0"/>
              <a:t>Access time of SRAM</a:t>
            </a:r>
            <a:endParaRPr lang="en-US" altLang="en-US" sz="2200" dirty="0"/>
          </a:p>
          <a:p>
            <a:pPr lvl="1" eaLnBrk="1" hangingPunct="1">
              <a:buClr>
                <a:schemeClr val="tx1"/>
              </a:buClr>
              <a:buSzPct val="80000"/>
              <a:defRPr/>
            </a:pPr>
            <a:r>
              <a:rPr lang="en-US" altLang="en-US" sz="2200" smtClean="0"/>
              <a:t>Capacity and cost/GB of disk</a:t>
            </a:r>
            <a:endParaRPr lang="en-US" altLang="en-US" sz="2200" dirty="0"/>
          </a:p>
        </p:txBody>
      </p:sp>
      <p:sp>
        <p:nvSpPr>
          <p:cNvPr id="23556" name="Text Box 4"/>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defRPr/>
            </a:pPr>
            <a:r>
              <a:rPr kumimoji="0" lang="en-US" altLang="en-US" sz="1800" smtClean="0">
                <a:solidFill>
                  <a:srgbClr val="ECEAAC"/>
                </a:solidFill>
                <a:ea typeface="+mn-ea"/>
              </a:rPr>
              <a:t>§5.2 Memory Technologies</a:t>
            </a:r>
            <a:endParaRPr kumimoji="0" lang="en-US" altLang="en-US" sz="1800" dirty="0" smtClean="0">
              <a:solidFill>
                <a:srgbClr val="ECEAAC"/>
              </a:solidFill>
              <a:ea typeface="+mn-ea"/>
            </a:endParaRPr>
          </a:p>
        </p:txBody>
      </p:sp>
      <p:sp>
        <p:nvSpPr>
          <p:cNvPr id="35845"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A7D411E-5CB3-48D3-BB6D-F9C1DCB435D6}" type="slidenum">
              <a:rPr lang="zh-CN" altLang="en-US" sz="1200" smtClean="0">
                <a:solidFill>
                  <a:srgbClr val="000000"/>
                </a:solidFill>
              </a:rPr>
              <a:pPr>
                <a:spcBef>
                  <a:spcPct val="0"/>
                </a:spcBef>
                <a:buClrTx/>
                <a:buSzTx/>
                <a:buFontTx/>
                <a:buNone/>
              </a:pPr>
              <a:t>13</a:t>
            </a:fld>
            <a:endParaRPr lang="zh-CN" altLang="en-US" sz="1200" smtClean="0">
              <a:solidFill>
                <a:srgbClr val="000000"/>
              </a:solidFill>
            </a:endParaRPr>
          </a:p>
        </p:txBody>
      </p:sp>
      <p:pic>
        <p:nvPicPr>
          <p:cNvPr id="3584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108075"/>
            <a:ext cx="8836025"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3368675"/>
            <a:ext cx="65405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le 1"/>
          <p:cNvSpPr>
            <a:spLocks noGrp="1"/>
          </p:cNvSpPr>
          <p:nvPr>
            <p:ph type="title"/>
          </p:nvPr>
        </p:nvSpPr>
        <p:spPr>
          <a:xfrm>
            <a:off x="415925" y="115888"/>
            <a:ext cx="8259763" cy="647700"/>
          </a:xfrm>
        </p:spPr>
        <p:txBody>
          <a:bodyPr/>
          <a:lstStyle/>
          <a:p>
            <a:r>
              <a:rPr lang="en-US" altLang="en-US" sz="3600" smtClean="0"/>
              <a:t>DRAM Technology</a:t>
            </a:r>
            <a:endParaRPr lang="en-US" altLang="en-US" sz="3600" dirty="0" smtClean="0"/>
          </a:p>
        </p:txBody>
      </p:sp>
      <p:sp>
        <p:nvSpPr>
          <p:cNvPr id="37892" name="Content Placeholder 2"/>
          <p:cNvSpPr>
            <a:spLocks noGrp="1"/>
          </p:cNvSpPr>
          <p:nvPr>
            <p:ph idx="1"/>
          </p:nvPr>
        </p:nvSpPr>
        <p:spPr>
          <a:xfrm>
            <a:off x="179388" y="763588"/>
            <a:ext cx="8675687" cy="5111750"/>
          </a:xfrm>
        </p:spPr>
        <p:txBody>
          <a:bodyPr/>
          <a:lstStyle/>
          <a:p>
            <a:pPr eaLnBrk="1" hangingPunct="1">
              <a:buClr>
                <a:schemeClr val="tx1"/>
              </a:buClr>
              <a:buSzPct val="80000"/>
              <a:buFont typeface="Wingdings" panose="05000000000000000000" pitchFamily="2" charset="2"/>
              <a:buChar char="l"/>
            </a:pPr>
            <a:r>
              <a:rPr lang="en-US" altLang="en-US" sz="2400" smtClean="0"/>
              <a:t>Data stored as a charge in a capacitor</a:t>
            </a:r>
            <a:endParaRPr lang="en-US" altLang="en-US" sz="2400" dirty="0"/>
          </a:p>
          <a:p>
            <a:pPr lvl="1" eaLnBrk="1" hangingPunct="1">
              <a:buClr>
                <a:schemeClr val="tx1"/>
              </a:buClr>
              <a:buSzPct val="80000"/>
            </a:pPr>
            <a:r>
              <a:rPr lang="en-US" altLang="en-US" sz="2200" smtClean="0"/>
              <a:t>Single transistor used to access the charge, The charge can be kept for several milliseconds</a:t>
            </a:r>
            <a:r>
              <a:rPr lang="en-US" altLang="en-US" sz="2200" dirty="0"/>
              <a:t>.</a:t>
            </a:r>
          </a:p>
          <a:p>
            <a:pPr lvl="1" eaLnBrk="1" hangingPunct="1">
              <a:buClr>
                <a:schemeClr val="tx1"/>
              </a:buClr>
              <a:buSzPct val="80000"/>
            </a:pPr>
            <a:r>
              <a:rPr lang="en-US" altLang="en-US" sz="2200" smtClean="0"/>
              <a:t>Must periodically be refreshed</a:t>
            </a:r>
            <a:endParaRPr lang="en-US" altLang="en-US" sz="2200" dirty="0"/>
          </a:p>
          <a:p>
            <a:pPr lvl="2" eaLnBrk="1" hangingPunct="1">
              <a:buClr>
                <a:schemeClr val="tx1"/>
              </a:buClr>
              <a:buSzPct val="80000"/>
              <a:buFont typeface="Wingdings" panose="05000000000000000000" pitchFamily="2" charset="2"/>
              <a:buChar char="u"/>
            </a:pPr>
            <a:r>
              <a:rPr lang="en-US" altLang="en-US" sz="2000" smtClean="0"/>
              <a:t>This consumes 1% to 2% of the active cycles of the DRAM</a:t>
            </a:r>
            <a:endParaRPr lang="en-US" altLang="en-US" sz="2000" dirty="0"/>
          </a:p>
          <a:p>
            <a:pPr lvl="2" eaLnBrk="1" hangingPunct="1">
              <a:buClr>
                <a:schemeClr val="tx1"/>
              </a:buClr>
              <a:buSzPct val="80000"/>
              <a:buFont typeface="Wingdings" panose="05000000000000000000" pitchFamily="2" charset="2"/>
              <a:buChar char="u"/>
            </a:pPr>
            <a:r>
              <a:rPr lang="en-US" altLang="en-US" sz="2000" smtClean="0"/>
              <a:t>Performed on a DRAM “row”: refreshing an entire row (which shares a word line) with a read cycle followed immediately by a write cycle</a:t>
            </a:r>
            <a:r>
              <a:rPr lang="en-US" altLang="en-US" sz="2000" dirty="0"/>
              <a:t>.</a:t>
            </a:r>
          </a:p>
          <a:p>
            <a:pPr lvl="2"/>
            <a:endParaRPr lang="en-US" altLang="en-US" dirty="0" smtClean="0"/>
          </a:p>
        </p:txBody>
      </p:sp>
      <p:sp>
        <p:nvSpPr>
          <p:cNvPr id="37893"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37020A7-3836-4775-86E0-DBC6346568CF}" type="slidenum">
              <a:rPr lang="zh-CN" altLang="en-US" sz="1200" smtClean="0">
                <a:solidFill>
                  <a:srgbClr val="000000"/>
                </a:solidFill>
              </a:rPr>
              <a:pPr>
                <a:spcBef>
                  <a:spcPct val="0"/>
                </a:spcBef>
                <a:buClrTx/>
                <a:buSzTx/>
                <a:buFontTx/>
                <a:buNone/>
              </a:pPr>
              <a:t>14</a:t>
            </a:fld>
            <a:endParaRPr lang="zh-CN" altLang="en-US" sz="1200" smtClean="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260648"/>
            <a:ext cx="8559800" cy="5111750"/>
          </a:xfrm>
        </p:spPr>
        <p:txBody>
          <a:bodyPr/>
          <a:lstStyle/>
          <a:p>
            <a:pPr eaLnBrk="1" hangingPunct="1">
              <a:buClr>
                <a:schemeClr val="tx1"/>
              </a:buClr>
              <a:buSzPct val="80000"/>
              <a:buFont typeface="Wingdings" panose="05000000000000000000" pitchFamily="2" charset="2"/>
              <a:buChar char="l"/>
            </a:pPr>
            <a:r>
              <a:rPr lang="zh-CN" altLang="en-US" sz="2000" dirty="0"/>
              <a:t>下图</a:t>
            </a:r>
            <a:r>
              <a:rPr lang="en-US" altLang="zh-CN" sz="2000" dirty="0"/>
              <a:t>1</a:t>
            </a:r>
            <a:r>
              <a:rPr lang="zh-CN" altLang="en-US" sz="2000" dirty="0"/>
              <a:t>条</a:t>
            </a:r>
            <a:r>
              <a:rPr lang="en-US" altLang="zh-CN" sz="2000" dirty="0"/>
              <a:t>DRAM</a:t>
            </a:r>
            <a:r>
              <a:rPr lang="zh-CN" altLang="en-US" sz="2000" dirty="0"/>
              <a:t>内存条有</a:t>
            </a:r>
            <a:r>
              <a:rPr lang="en-US" altLang="zh-CN" sz="2000" dirty="0"/>
              <a:t>8</a:t>
            </a:r>
            <a:r>
              <a:rPr lang="zh-CN" altLang="en-US" sz="2000" dirty="0"/>
              <a:t>片</a:t>
            </a:r>
            <a:r>
              <a:rPr lang="en-US" altLang="zh-CN" sz="2000" dirty="0"/>
              <a:t>chip</a:t>
            </a:r>
            <a:r>
              <a:rPr lang="zh-CN" altLang="en-US" sz="2000" dirty="0"/>
              <a:t>（市场上也有</a:t>
            </a:r>
            <a:r>
              <a:rPr lang="en-US" altLang="zh-CN" sz="2000" dirty="0"/>
              <a:t>9</a:t>
            </a:r>
            <a:r>
              <a:rPr lang="zh-CN" altLang="en-US" sz="2000" dirty="0"/>
              <a:t>片或</a:t>
            </a:r>
            <a:r>
              <a:rPr lang="en-US" altLang="zh-CN" sz="2000" dirty="0"/>
              <a:t>4</a:t>
            </a:r>
            <a:r>
              <a:rPr lang="zh-CN" altLang="en-US" sz="2000" dirty="0"/>
              <a:t>片的）</a:t>
            </a:r>
            <a:r>
              <a:rPr lang="zh-CN" altLang="en-US" sz="2400" dirty="0"/>
              <a:t>。</a:t>
            </a:r>
            <a:endParaRPr lang="en-US" altLang="zh-CN" sz="2400" dirty="0"/>
          </a:p>
          <a:p>
            <a:pPr eaLnBrk="1" hangingPunct="1">
              <a:buClr>
                <a:schemeClr val="tx1"/>
              </a:buClr>
              <a:buSzPct val="80000"/>
              <a:buFont typeface="Wingdings" panose="05000000000000000000" pitchFamily="2" charset="2"/>
              <a:buChar char="l"/>
            </a:pPr>
            <a:r>
              <a:rPr lang="zh-CN" altLang="en-US" sz="2000" dirty="0"/>
              <a:t>例子：</a:t>
            </a:r>
            <a:r>
              <a:rPr lang="en-US" altLang="zh-CN" sz="2000" dirty="0"/>
              <a:t>1</a:t>
            </a:r>
            <a:r>
              <a:rPr lang="zh-CN" altLang="en-US" sz="2000" dirty="0"/>
              <a:t>个</a:t>
            </a:r>
            <a:r>
              <a:rPr lang="en-US" altLang="zh-CN" sz="2000" dirty="0"/>
              <a:t>chip</a:t>
            </a:r>
            <a:r>
              <a:rPr lang="zh-CN" altLang="en-US" sz="2000" dirty="0"/>
              <a:t>内有</a:t>
            </a:r>
            <a:r>
              <a:rPr lang="en-US" altLang="zh-CN" sz="2000" dirty="0"/>
              <a:t>4</a:t>
            </a:r>
            <a:r>
              <a:rPr lang="zh-CN" altLang="en-US" sz="2000" dirty="0"/>
              <a:t>个</a:t>
            </a:r>
            <a:r>
              <a:rPr lang="en-US" altLang="zh-CN" sz="2000" dirty="0"/>
              <a:t>bank</a:t>
            </a:r>
            <a:r>
              <a:rPr lang="zh-CN" altLang="en-US" sz="2000" dirty="0"/>
              <a:t>，每个</a:t>
            </a:r>
            <a:r>
              <a:rPr lang="en-US" altLang="zh-CN" sz="2000" dirty="0"/>
              <a:t>bank</a:t>
            </a:r>
            <a:r>
              <a:rPr lang="zh-CN" altLang="en-US" sz="2000" dirty="0"/>
              <a:t>内有</a:t>
            </a:r>
            <a:r>
              <a:rPr lang="en-US" altLang="zh-CN" sz="2000" dirty="0"/>
              <a:t>8</a:t>
            </a:r>
            <a:r>
              <a:rPr lang="zh-CN" altLang="en-US" sz="2000" dirty="0"/>
              <a:t>个</a:t>
            </a:r>
            <a:r>
              <a:rPr lang="en-US" altLang="zh-CN" sz="2000" dirty="0"/>
              <a:t>array</a:t>
            </a:r>
            <a:r>
              <a:rPr lang="zh-CN" altLang="en-US" sz="2000" dirty="0"/>
              <a:t>（</a:t>
            </a:r>
            <a:r>
              <a:rPr lang="en-US" altLang="zh-CN" sz="2000" dirty="0"/>
              <a:t>8</a:t>
            </a:r>
            <a:r>
              <a:rPr lang="zh-CN" altLang="en-US" sz="2000" dirty="0"/>
              <a:t>个</a:t>
            </a:r>
            <a:r>
              <a:rPr lang="en-US" altLang="zh-CN" sz="2000" dirty="0"/>
              <a:t>array</a:t>
            </a:r>
            <a:r>
              <a:rPr lang="zh-CN" altLang="en-US" sz="2000" dirty="0"/>
              <a:t>决定了位宽是</a:t>
            </a:r>
            <a:r>
              <a:rPr lang="en-US" altLang="zh-CN" sz="2000" dirty="0"/>
              <a:t>8bit</a:t>
            </a:r>
            <a:r>
              <a:rPr lang="zh-CN" altLang="en-US" sz="2000" dirty="0"/>
              <a:t>），一个特定地址的数据只在其中</a:t>
            </a:r>
            <a:r>
              <a:rPr lang="en-US" altLang="zh-CN" sz="2000" dirty="0"/>
              <a:t>1</a:t>
            </a:r>
            <a:r>
              <a:rPr lang="zh-CN" altLang="en-US" sz="2000" dirty="0"/>
              <a:t>个</a:t>
            </a:r>
            <a:r>
              <a:rPr lang="en-US" altLang="zh-CN" sz="2000" dirty="0"/>
              <a:t>bank</a:t>
            </a:r>
            <a:r>
              <a:rPr lang="zh-CN" altLang="en-US" sz="2000" dirty="0"/>
              <a:t>中，</a:t>
            </a:r>
            <a:r>
              <a:rPr lang="en-US" altLang="zh-CN" sz="2000" dirty="0"/>
              <a:t>1</a:t>
            </a:r>
            <a:r>
              <a:rPr lang="zh-CN" altLang="en-US" sz="2000" dirty="0"/>
              <a:t>个</a:t>
            </a:r>
            <a:r>
              <a:rPr lang="en-US" altLang="zh-CN" sz="2000" dirty="0"/>
              <a:t>bank</a:t>
            </a:r>
            <a:r>
              <a:rPr lang="zh-CN" altLang="en-US" sz="2000" dirty="0"/>
              <a:t>的容量是</a:t>
            </a:r>
            <a:r>
              <a:rPr lang="en-US" altLang="zh-CN" sz="2000" dirty="0"/>
              <a:t>64K*8bit</a:t>
            </a:r>
            <a:r>
              <a:rPr lang="zh-CN" altLang="en-US" sz="2000"/>
              <a:t>（</a:t>
            </a:r>
            <a:r>
              <a:rPr lang="en-US" altLang="zh-CN" sz="2000" smtClean="0"/>
              <a:t>256 row * 256 column * 8bit</a:t>
            </a:r>
            <a:r>
              <a:rPr lang="zh-CN" altLang="en-US" sz="2000" dirty="0"/>
              <a:t>），则这个</a:t>
            </a:r>
            <a:r>
              <a:rPr lang="en-US" altLang="zh-CN" sz="2000" dirty="0"/>
              <a:t>chip</a:t>
            </a:r>
            <a:r>
              <a:rPr lang="zh-CN" altLang="en-US" sz="2000" dirty="0"/>
              <a:t>有</a:t>
            </a:r>
            <a:r>
              <a:rPr lang="en-US" altLang="zh-CN" sz="2000" dirty="0"/>
              <a:t>256k*8bit</a:t>
            </a:r>
            <a:r>
              <a:rPr lang="zh-CN" altLang="en-US" sz="2000" dirty="0"/>
              <a:t>，位宽</a:t>
            </a:r>
            <a:r>
              <a:rPr lang="en-US" altLang="zh-CN" sz="2000" dirty="0"/>
              <a:t>8bit</a:t>
            </a:r>
            <a:r>
              <a:rPr lang="zh-CN" altLang="en-US" sz="2000" dirty="0"/>
              <a:t>。</a:t>
            </a:r>
            <a:endParaRPr lang="en-US" altLang="zh-CN" sz="2000" dirty="0"/>
          </a:p>
          <a:p>
            <a:pPr lvl="1" eaLnBrk="1" hangingPunct="1">
              <a:buClr>
                <a:schemeClr val="tx1"/>
              </a:buClr>
              <a:buSzPct val="80000"/>
            </a:pPr>
            <a:r>
              <a:rPr kumimoji="1" lang="en-US" altLang="zh-CN" sz="1800" kern="1200" dirty="0">
                <a:ea typeface="宋体" panose="02010600030101010101" pitchFamily="2" charset="-122"/>
                <a:cs typeface="+mn-cs"/>
              </a:rPr>
              <a:t>Chip</a:t>
            </a:r>
            <a:r>
              <a:rPr kumimoji="1" lang="zh-CN" altLang="en-US" sz="1800" kern="1200" dirty="0">
                <a:ea typeface="宋体" panose="02010600030101010101" pitchFamily="2" charset="-122"/>
                <a:cs typeface="+mn-cs"/>
              </a:rPr>
              <a:t>的位宽由</a:t>
            </a:r>
            <a:r>
              <a:rPr kumimoji="1" lang="en-US" altLang="zh-CN" sz="1800" kern="1200" dirty="0">
                <a:ea typeface="宋体" panose="02010600030101010101" pitchFamily="2" charset="-122"/>
                <a:cs typeface="+mn-cs"/>
              </a:rPr>
              <a:t>array</a:t>
            </a:r>
            <a:r>
              <a:rPr kumimoji="1" lang="zh-CN" altLang="en-US" sz="1800" kern="1200" dirty="0">
                <a:ea typeface="宋体" panose="02010600030101010101" pitchFamily="2" charset="-122"/>
                <a:cs typeface="+mn-cs"/>
              </a:rPr>
              <a:t>数量决定，无关</a:t>
            </a:r>
            <a:r>
              <a:rPr kumimoji="1" lang="en-US" altLang="zh-CN" sz="1800" kern="1200" dirty="0">
                <a:ea typeface="宋体" panose="02010600030101010101" pitchFamily="2" charset="-122"/>
                <a:cs typeface="+mn-cs"/>
              </a:rPr>
              <a:t>bank</a:t>
            </a:r>
            <a:r>
              <a:rPr kumimoji="1" lang="zh-CN" altLang="en-US" sz="1800" kern="1200" dirty="0">
                <a:ea typeface="宋体" panose="02010600030101010101" pitchFamily="2" charset="-122"/>
                <a:cs typeface="+mn-cs"/>
              </a:rPr>
              <a:t>数量，增加</a:t>
            </a:r>
            <a:r>
              <a:rPr kumimoji="1" lang="en-US" altLang="zh-CN" sz="1800" kern="1200" dirty="0">
                <a:ea typeface="宋体" panose="02010600030101010101" pitchFamily="2" charset="-122"/>
                <a:cs typeface="+mn-cs"/>
              </a:rPr>
              <a:t>chip</a:t>
            </a:r>
            <a:r>
              <a:rPr kumimoji="1" lang="zh-CN" altLang="en-US" sz="1800" kern="1200" dirty="0">
                <a:ea typeface="宋体" panose="02010600030101010101" pitchFamily="2" charset="-122"/>
                <a:cs typeface="+mn-cs"/>
              </a:rPr>
              <a:t>内的</a:t>
            </a:r>
            <a:r>
              <a:rPr kumimoji="1" lang="en-US" altLang="zh-CN" sz="1800" kern="1200" dirty="0">
                <a:ea typeface="宋体" panose="02010600030101010101" pitchFamily="2" charset="-122"/>
                <a:cs typeface="+mn-cs"/>
              </a:rPr>
              <a:t>bank</a:t>
            </a:r>
            <a:r>
              <a:rPr kumimoji="1" lang="zh-CN" altLang="en-US" sz="1800" kern="1200" dirty="0">
                <a:ea typeface="宋体" panose="02010600030101010101" pitchFamily="2" charset="-122"/>
                <a:cs typeface="+mn-cs"/>
              </a:rPr>
              <a:t>数只会增加容量，不增加位宽。</a:t>
            </a:r>
            <a:endParaRPr kumimoji="1" lang="en-US" altLang="zh-CN" sz="1800" kern="1200" dirty="0">
              <a:ea typeface="宋体" panose="02010600030101010101" pitchFamily="2" charset="-122"/>
              <a:cs typeface="+mn-cs"/>
            </a:endParaRPr>
          </a:p>
          <a:p>
            <a:pPr lvl="1" eaLnBrk="1" hangingPunct="1">
              <a:buClr>
                <a:schemeClr val="tx1"/>
              </a:buClr>
              <a:buSzPct val="80000"/>
            </a:pPr>
            <a:r>
              <a:rPr kumimoji="1" lang="zh-CN" altLang="en-US" sz="1800" kern="1200" dirty="0">
                <a:ea typeface="宋体" panose="02010600030101010101" pitchFamily="2" charset="-122"/>
                <a:cs typeface="+mn-cs"/>
              </a:rPr>
              <a:t>输入地址时，地址译码电路会选择其中的一个</a:t>
            </a:r>
            <a:r>
              <a:rPr kumimoji="1" lang="en-US" altLang="zh-CN" sz="1800" kern="1200" dirty="0">
                <a:ea typeface="宋体" panose="02010600030101010101" pitchFamily="2" charset="-122"/>
                <a:cs typeface="+mn-cs"/>
              </a:rPr>
              <a:t>bank</a:t>
            </a:r>
          </a:p>
          <a:p>
            <a:pPr lvl="1" eaLnBrk="1" hangingPunct="1">
              <a:buClr>
                <a:schemeClr val="tx1"/>
              </a:buClr>
              <a:buSzPct val="80000"/>
            </a:pPr>
            <a:r>
              <a:rPr kumimoji="1" lang="zh-CN" altLang="en-US" sz="1800" kern="1200" dirty="0">
                <a:ea typeface="宋体" panose="02010600030101010101" pitchFamily="2" charset="-122"/>
                <a:cs typeface="+mn-cs"/>
              </a:rPr>
              <a:t>读数据的</a:t>
            </a:r>
            <a:r>
              <a:rPr kumimoji="1" lang="en-US" altLang="zh-CN" sz="1800" kern="1200" dirty="0">
                <a:ea typeface="宋体" panose="02010600030101010101" pitchFamily="2" charset="-122"/>
                <a:cs typeface="+mn-cs"/>
              </a:rPr>
              <a:t>bank</a:t>
            </a:r>
            <a:r>
              <a:rPr kumimoji="1" lang="zh-CN" altLang="en-US" sz="1800" kern="1200" dirty="0">
                <a:ea typeface="宋体" panose="02010600030101010101" pitchFamily="2" charset="-122"/>
                <a:cs typeface="+mn-cs"/>
              </a:rPr>
              <a:t>内地址是</a:t>
            </a:r>
            <a:r>
              <a:rPr kumimoji="1" lang="en-US" altLang="zh-CN" sz="1800" kern="1200" dirty="0">
                <a:ea typeface="宋体" panose="02010600030101010101" pitchFamily="2" charset="-122"/>
                <a:cs typeface="+mn-cs"/>
              </a:rPr>
              <a:t>0xA1B4</a:t>
            </a:r>
            <a:r>
              <a:rPr kumimoji="1" lang="zh-CN" altLang="en-US" sz="1800" kern="1200" dirty="0">
                <a:ea typeface="宋体" panose="02010600030101010101" pitchFamily="2" charset="-122"/>
                <a:cs typeface="+mn-cs"/>
              </a:rPr>
              <a:t>，</a:t>
            </a:r>
            <a:r>
              <a:rPr kumimoji="1" lang="en-US" altLang="zh-CN" sz="1800" kern="1200" dirty="0">
                <a:ea typeface="宋体" panose="02010600030101010101" pitchFamily="2" charset="-122"/>
                <a:cs typeface="+mn-cs"/>
              </a:rPr>
              <a:t>clk1</a:t>
            </a:r>
            <a:r>
              <a:rPr kumimoji="1" lang="zh-CN" altLang="en-US" sz="1800" kern="1200" dirty="0">
                <a:ea typeface="宋体" panose="02010600030101010101" pitchFamily="2" charset="-122"/>
                <a:cs typeface="+mn-cs"/>
              </a:rPr>
              <a:t>输入</a:t>
            </a:r>
            <a:r>
              <a:rPr kumimoji="1" lang="en-US" altLang="zh-CN" sz="1800" kern="1200" dirty="0">
                <a:ea typeface="宋体" panose="02010600030101010101" pitchFamily="2" charset="-122"/>
                <a:cs typeface="+mn-cs"/>
              </a:rPr>
              <a:t>row-</a:t>
            </a:r>
            <a:r>
              <a:rPr kumimoji="1" lang="en-US" altLang="zh-CN" sz="1800" kern="1200" dirty="0" err="1">
                <a:ea typeface="宋体" panose="02010600030101010101" pitchFamily="2" charset="-122"/>
                <a:cs typeface="+mn-cs"/>
              </a:rPr>
              <a:t>addr</a:t>
            </a:r>
            <a:r>
              <a:rPr kumimoji="1" lang="en-US" altLang="zh-CN" sz="1800" kern="1200" dirty="0">
                <a:ea typeface="宋体" panose="02010600030101010101" pitchFamily="2" charset="-122"/>
                <a:cs typeface="+mn-cs"/>
              </a:rPr>
              <a:t>=0xA1,</a:t>
            </a:r>
            <a:r>
              <a:rPr kumimoji="1" lang="zh-CN" altLang="en-US" sz="1800" kern="1200" dirty="0">
                <a:ea typeface="宋体" panose="02010600030101010101" pitchFamily="2" charset="-122"/>
                <a:cs typeface="+mn-cs"/>
              </a:rPr>
              <a:t>每个</a:t>
            </a:r>
            <a:r>
              <a:rPr kumimoji="1" lang="en-US" altLang="zh-CN" sz="1800" kern="1200" dirty="0">
                <a:ea typeface="宋体" panose="02010600030101010101" pitchFamily="2" charset="-122"/>
                <a:cs typeface="+mn-cs"/>
              </a:rPr>
              <a:t>array</a:t>
            </a:r>
            <a:r>
              <a:rPr kumimoji="1" lang="zh-CN" altLang="en-US" sz="1800" kern="1200" dirty="0">
                <a:ea typeface="宋体" panose="02010600030101010101" pitchFamily="2" charset="-122"/>
                <a:cs typeface="+mn-cs"/>
              </a:rPr>
              <a:t>读出</a:t>
            </a:r>
            <a:r>
              <a:rPr kumimoji="1" lang="en-US" altLang="zh-CN" sz="1800" kern="1200" dirty="0">
                <a:ea typeface="宋体" panose="02010600030101010101" pitchFamily="2" charset="-122"/>
                <a:cs typeface="+mn-cs"/>
              </a:rPr>
              <a:t>1</a:t>
            </a:r>
            <a:r>
              <a:rPr kumimoji="1" lang="zh-CN" altLang="en-US" sz="1800" kern="1200" dirty="0">
                <a:ea typeface="宋体" panose="02010600030101010101" pitchFamily="2" charset="-122"/>
                <a:cs typeface="+mn-cs"/>
              </a:rPr>
              <a:t>个</a:t>
            </a:r>
            <a:r>
              <a:rPr kumimoji="1" lang="en-US" altLang="zh-CN" sz="1800" kern="1200" dirty="0">
                <a:ea typeface="宋体" panose="02010600030101010101" pitchFamily="2" charset="-122"/>
                <a:cs typeface="+mn-cs"/>
              </a:rPr>
              <a:t>row</a:t>
            </a:r>
            <a:r>
              <a:rPr kumimoji="1" lang="zh-CN" altLang="en-US" sz="1800" kern="1200" dirty="0">
                <a:ea typeface="宋体" panose="02010600030101010101" pitchFamily="2" charset="-122"/>
                <a:cs typeface="+mn-cs"/>
              </a:rPr>
              <a:t>的</a:t>
            </a:r>
            <a:r>
              <a:rPr kumimoji="1" lang="en-US" altLang="zh-CN" sz="1800" kern="1200" dirty="0">
                <a:ea typeface="宋体" panose="02010600030101010101" pitchFamily="2" charset="-122"/>
                <a:cs typeface="+mn-cs"/>
              </a:rPr>
              <a:t>256</a:t>
            </a:r>
            <a:r>
              <a:rPr kumimoji="1" lang="zh-CN" altLang="en-US" sz="1800" kern="1200" dirty="0">
                <a:ea typeface="宋体" panose="02010600030101010101" pitchFamily="2" charset="-122"/>
                <a:cs typeface="+mn-cs"/>
              </a:rPr>
              <a:t>位存</a:t>
            </a:r>
            <a:r>
              <a:rPr kumimoji="1" lang="zh-CN" altLang="en-US" sz="1800" kern="1200">
                <a:ea typeface="宋体" panose="02010600030101010101" pitchFamily="2" charset="-122"/>
                <a:cs typeface="+mn-cs"/>
              </a:rPr>
              <a:t>到</a:t>
            </a:r>
            <a:r>
              <a:rPr kumimoji="1" lang="en-US" altLang="zh-CN" sz="1800" kern="1200" smtClean="0">
                <a:ea typeface="宋体" panose="02010600030101010101" pitchFamily="2" charset="-122"/>
                <a:cs typeface="+mn-cs"/>
              </a:rPr>
              <a:t>row buffer</a:t>
            </a:r>
            <a:r>
              <a:rPr kumimoji="1" lang="zh-CN" altLang="en-US" sz="1800" kern="1200">
                <a:ea typeface="宋体" panose="02010600030101010101" pitchFamily="2" charset="-122"/>
                <a:cs typeface="+mn-cs"/>
              </a:rPr>
              <a:t>（</a:t>
            </a:r>
            <a:r>
              <a:rPr kumimoji="1" lang="en-US" altLang="zh-CN" sz="1800" kern="1200" smtClean="0">
                <a:ea typeface="宋体" panose="02010600030101010101" pitchFamily="2" charset="-122"/>
                <a:cs typeface="+mn-cs"/>
              </a:rPr>
              <a:t>256 bits latches</a:t>
            </a:r>
            <a:r>
              <a:rPr kumimoji="1" lang="zh-CN" altLang="en-US" sz="1800" kern="1200" dirty="0">
                <a:ea typeface="宋体" panose="02010600030101010101" pitchFamily="2" charset="-122"/>
                <a:cs typeface="+mn-cs"/>
              </a:rPr>
              <a:t>），</a:t>
            </a:r>
            <a:r>
              <a:rPr kumimoji="1" lang="en-US" altLang="zh-CN" sz="1800" kern="1200" dirty="0">
                <a:ea typeface="宋体" panose="02010600030101010101" pitchFamily="2" charset="-122"/>
                <a:cs typeface="+mn-cs"/>
              </a:rPr>
              <a:t>8</a:t>
            </a:r>
            <a:r>
              <a:rPr kumimoji="1" lang="zh-CN" altLang="en-US" sz="1800" kern="1200" dirty="0">
                <a:ea typeface="宋体" panose="02010600030101010101" pitchFamily="2" charset="-122"/>
                <a:cs typeface="+mn-cs"/>
              </a:rPr>
              <a:t>个</a:t>
            </a:r>
            <a:r>
              <a:rPr kumimoji="1" lang="en-US" altLang="zh-CN" sz="1800" kern="1200" dirty="0">
                <a:ea typeface="宋体" panose="02010600030101010101" pitchFamily="2" charset="-122"/>
                <a:cs typeface="+mn-cs"/>
              </a:rPr>
              <a:t>array</a:t>
            </a:r>
            <a:r>
              <a:rPr kumimoji="1" lang="zh-CN" altLang="en-US" sz="1800" kern="1200" dirty="0">
                <a:ea typeface="宋体" panose="02010600030101010101" pitchFamily="2" charset="-122"/>
                <a:cs typeface="+mn-cs"/>
              </a:rPr>
              <a:t>同时读出同</a:t>
            </a:r>
            <a:r>
              <a:rPr kumimoji="1" lang="en-US" altLang="zh-CN" sz="1800" kern="1200" dirty="0">
                <a:ea typeface="宋体" panose="02010600030101010101" pitchFamily="2" charset="-122"/>
                <a:cs typeface="+mn-cs"/>
              </a:rPr>
              <a:t>1</a:t>
            </a:r>
            <a:r>
              <a:rPr kumimoji="1" lang="zh-CN" altLang="en-US" sz="1800" kern="1200" dirty="0">
                <a:ea typeface="宋体" panose="02010600030101010101" pitchFamily="2" charset="-122"/>
                <a:cs typeface="+mn-cs"/>
              </a:rPr>
              <a:t>个</a:t>
            </a:r>
            <a:r>
              <a:rPr kumimoji="1" lang="en-US" altLang="zh-CN" sz="1800" kern="1200" dirty="0">
                <a:ea typeface="宋体" panose="02010600030101010101" pitchFamily="2" charset="-122"/>
                <a:cs typeface="+mn-cs"/>
              </a:rPr>
              <a:t>row</a:t>
            </a:r>
            <a:r>
              <a:rPr kumimoji="1" lang="zh-CN" altLang="en-US" sz="1800" kern="1200" dirty="0">
                <a:ea typeface="宋体" panose="02010600030101010101" pitchFamily="2" charset="-122"/>
                <a:cs typeface="+mn-cs"/>
              </a:rPr>
              <a:t>的</a:t>
            </a:r>
            <a:r>
              <a:rPr kumimoji="1" lang="en-US" altLang="zh-CN" sz="1800" kern="1200" dirty="0">
                <a:ea typeface="宋体" panose="02010600030101010101" pitchFamily="2" charset="-122"/>
                <a:cs typeface="+mn-cs"/>
              </a:rPr>
              <a:t>256*8</a:t>
            </a:r>
            <a:r>
              <a:rPr kumimoji="1" lang="zh-CN" altLang="en-US" sz="1800" kern="1200" dirty="0">
                <a:ea typeface="宋体" panose="02010600030101010101" pitchFamily="2" charset="-122"/>
                <a:cs typeface="+mn-cs"/>
              </a:rPr>
              <a:t>位存</a:t>
            </a:r>
            <a:r>
              <a:rPr kumimoji="1" lang="zh-CN" altLang="en-US" sz="1800" kern="1200">
                <a:ea typeface="宋体" panose="02010600030101010101" pitchFamily="2" charset="-122"/>
                <a:cs typeface="+mn-cs"/>
              </a:rPr>
              <a:t>到</a:t>
            </a:r>
            <a:r>
              <a:rPr kumimoji="1" lang="en-US" altLang="zh-CN" sz="1800" kern="1200" smtClean="0">
                <a:ea typeface="宋体" panose="02010600030101010101" pitchFamily="2" charset="-122"/>
                <a:cs typeface="+mn-cs"/>
              </a:rPr>
              <a:t>row buffer</a:t>
            </a:r>
            <a:r>
              <a:rPr kumimoji="1" lang="zh-CN" altLang="en-US" sz="1800" kern="1200" smtClean="0">
                <a:ea typeface="宋体" panose="02010600030101010101" pitchFamily="2" charset="-122"/>
                <a:cs typeface="+mn-cs"/>
              </a:rPr>
              <a:t>，</a:t>
            </a:r>
            <a:r>
              <a:rPr kumimoji="1" lang="en-US" altLang="zh-CN" sz="1800" kern="1200" smtClean="0">
                <a:ea typeface="宋体" panose="02010600030101010101" pitchFamily="2" charset="-122"/>
                <a:cs typeface="+mn-cs"/>
              </a:rPr>
              <a:t> </a:t>
            </a:r>
            <a:r>
              <a:rPr kumimoji="1" lang="zh-CN" altLang="en-US" sz="1800" kern="1200" smtClean="0">
                <a:ea typeface="宋体" panose="02010600030101010101" pitchFamily="2" charset="-122"/>
                <a:cs typeface="+mn-cs"/>
              </a:rPr>
              <a:t>接着</a:t>
            </a:r>
            <a:r>
              <a:rPr kumimoji="1" lang="en-US" altLang="zh-CN" sz="1800" kern="1200" dirty="0">
                <a:ea typeface="宋体" panose="02010600030101010101" pitchFamily="2" charset="-122"/>
                <a:cs typeface="+mn-cs"/>
              </a:rPr>
              <a:t>clk2</a:t>
            </a:r>
            <a:r>
              <a:rPr kumimoji="1" lang="zh-CN" altLang="en-US" sz="1800" kern="1200" dirty="0">
                <a:ea typeface="宋体" panose="02010600030101010101" pitchFamily="2" charset="-122"/>
                <a:cs typeface="+mn-cs"/>
              </a:rPr>
              <a:t>输入</a:t>
            </a:r>
            <a:r>
              <a:rPr kumimoji="1" lang="en-US" altLang="zh-CN" sz="1800" kern="1200">
                <a:ea typeface="宋体" panose="02010600030101010101" pitchFamily="2" charset="-122"/>
                <a:cs typeface="+mn-cs"/>
              </a:rPr>
              <a:t>col-</a:t>
            </a:r>
            <a:r>
              <a:rPr kumimoji="1" lang="en-US" altLang="zh-CN" sz="1800" kern="1200" err="1">
                <a:ea typeface="宋体" panose="02010600030101010101" pitchFamily="2" charset="-122"/>
                <a:cs typeface="+mn-cs"/>
              </a:rPr>
              <a:t>addr</a:t>
            </a:r>
            <a:r>
              <a:rPr kumimoji="1" lang="en-US" altLang="zh-CN" sz="1800" kern="1200">
                <a:ea typeface="宋体" panose="02010600030101010101" pitchFamily="2" charset="-122"/>
                <a:cs typeface="+mn-cs"/>
              </a:rPr>
              <a:t>=0xB4</a:t>
            </a:r>
            <a:r>
              <a:rPr kumimoji="1" lang="en-US" altLang="zh-CN" sz="1800" kern="1200" smtClean="0">
                <a:ea typeface="宋体" panose="02010600030101010101" pitchFamily="2" charset="-122"/>
                <a:cs typeface="+mn-cs"/>
              </a:rPr>
              <a:t>, </a:t>
            </a:r>
            <a:r>
              <a:rPr kumimoji="1" lang="zh-CN" altLang="en-US" sz="1800" kern="1200" smtClean="0">
                <a:ea typeface="宋体" panose="02010600030101010101" pitchFamily="2" charset="-122"/>
                <a:cs typeface="+mn-cs"/>
              </a:rPr>
              <a:t>会</a:t>
            </a:r>
            <a:r>
              <a:rPr kumimoji="1" lang="zh-CN" altLang="en-US" sz="1800" kern="1200">
                <a:ea typeface="宋体" panose="02010600030101010101" pitchFamily="2" charset="-122"/>
                <a:cs typeface="+mn-cs"/>
              </a:rPr>
              <a:t>读出</a:t>
            </a:r>
            <a:r>
              <a:rPr kumimoji="1" lang="en-US" altLang="zh-CN" sz="1800" kern="1200" smtClean="0">
                <a:ea typeface="宋体" panose="02010600030101010101" pitchFamily="2" charset="-122"/>
                <a:cs typeface="+mn-cs"/>
              </a:rPr>
              <a:t>row buffer </a:t>
            </a:r>
            <a:r>
              <a:rPr kumimoji="1" lang="zh-CN" altLang="en-US" sz="1800" kern="1200" smtClean="0">
                <a:ea typeface="宋体" panose="02010600030101010101" pitchFamily="2" charset="-122"/>
                <a:cs typeface="+mn-cs"/>
              </a:rPr>
              <a:t>内</a:t>
            </a:r>
            <a:r>
              <a:rPr kumimoji="1" lang="en-US" altLang="zh-CN" sz="1800" kern="1200" dirty="0">
                <a:ea typeface="宋体" panose="02010600030101010101" pitchFamily="2" charset="-122"/>
                <a:cs typeface="+mn-cs"/>
              </a:rPr>
              <a:t>column-</a:t>
            </a:r>
            <a:r>
              <a:rPr kumimoji="1" lang="en-US" altLang="zh-CN" sz="1800" kern="1200" dirty="0" err="1">
                <a:ea typeface="宋体" panose="02010600030101010101" pitchFamily="2" charset="-122"/>
                <a:cs typeface="+mn-cs"/>
              </a:rPr>
              <a:t>addr</a:t>
            </a:r>
            <a:r>
              <a:rPr kumimoji="1" lang="zh-CN" altLang="en-US" sz="1800" kern="1200" dirty="0">
                <a:ea typeface="宋体" panose="02010600030101010101" pitchFamily="2" charset="-122"/>
                <a:cs typeface="+mn-cs"/>
              </a:rPr>
              <a:t>是</a:t>
            </a:r>
            <a:r>
              <a:rPr kumimoji="1" lang="en-US" altLang="zh-CN" sz="1800" kern="1200" dirty="0">
                <a:ea typeface="宋体" panose="02010600030101010101" pitchFamily="2" charset="-122"/>
                <a:cs typeface="+mn-cs"/>
              </a:rPr>
              <a:t>0xB4</a:t>
            </a:r>
            <a:r>
              <a:rPr kumimoji="1" lang="zh-CN" altLang="en-US" sz="1800" kern="1200" dirty="0">
                <a:ea typeface="宋体" panose="02010600030101010101" pitchFamily="2" charset="-122"/>
                <a:cs typeface="+mn-cs"/>
              </a:rPr>
              <a:t>处的</a:t>
            </a:r>
            <a:r>
              <a:rPr kumimoji="1" lang="en-US" altLang="zh-CN" sz="1800" kern="1200" dirty="0">
                <a:ea typeface="宋体" panose="02010600030101010101" pitchFamily="2" charset="-122"/>
                <a:cs typeface="+mn-cs"/>
              </a:rPr>
              <a:t>8bit</a:t>
            </a:r>
            <a:r>
              <a:rPr kumimoji="1" lang="zh-CN" altLang="en-US" sz="1800" kern="1200" dirty="0">
                <a:ea typeface="宋体" panose="02010600030101010101" pitchFamily="2" charset="-122"/>
                <a:cs typeface="+mn-cs"/>
              </a:rPr>
              <a:t>（对应</a:t>
            </a:r>
            <a:r>
              <a:rPr kumimoji="1" lang="en-US" altLang="zh-CN" sz="1800" kern="1200" dirty="0">
                <a:ea typeface="宋体" panose="02010600030101010101" pitchFamily="2" charset="-122"/>
                <a:cs typeface="+mn-cs"/>
              </a:rPr>
              <a:t>bank</a:t>
            </a:r>
            <a:r>
              <a:rPr kumimoji="1" lang="zh-CN" altLang="en-US" sz="1800" kern="1200" dirty="0">
                <a:ea typeface="宋体" panose="02010600030101010101" pitchFamily="2" charset="-122"/>
                <a:cs typeface="+mn-cs"/>
              </a:rPr>
              <a:t>内</a:t>
            </a:r>
            <a:r>
              <a:rPr kumimoji="1" lang="zh-CN" altLang="en-US" sz="1800" kern="1200">
                <a:ea typeface="宋体" panose="02010600030101010101" pitchFamily="2" charset="-122"/>
                <a:cs typeface="+mn-cs"/>
              </a:rPr>
              <a:t>地址</a:t>
            </a:r>
            <a:r>
              <a:rPr kumimoji="1" lang="en-US" altLang="zh-CN" sz="1800" kern="1200" smtClean="0">
                <a:ea typeface="宋体" panose="02010600030101010101" pitchFamily="2" charset="-122"/>
                <a:cs typeface="+mn-cs"/>
              </a:rPr>
              <a:t>0xA1B4 </a:t>
            </a:r>
            <a:r>
              <a:rPr kumimoji="1" lang="zh-CN" altLang="en-US" sz="1800" kern="1200" smtClean="0">
                <a:ea typeface="宋体" panose="02010600030101010101" pitchFamily="2" charset="-122"/>
                <a:cs typeface="+mn-cs"/>
              </a:rPr>
              <a:t>），</a:t>
            </a:r>
            <a:r>
              <a:rPr kumimoji="1" lang="en-US" altLang="zh-CN" sz="1800" kern="1200">
                <a:ea typeface="宋体" panose="02010600030101010101" pitchFamily="2" charset="-122"/>
                <a:cs typeface="+mn-cs"/>
              </a:rPr>
              <a:t>row-</a:t>
            </a:r>
            <a:r>
              <a:rPr kumimoji="1" lang="en-US" altLang="zh-CN" sz="1800" kern="1200" err="1">
                <a:ea typeface="宋体" panose="02010600030101010101" pitchFamily="2" charset="-122"/>
                <a:cs typeface="+mn-cs"/>
              </a:rPr>
              <a:t>addr</a:t>
            </a:r>
            <a:r>
              <a:rPr kumimoji="1" lang="zh-CN" altLang="en-US" sz="1800" kern="1200" smtClean="0">
                <a:ea typeface="宋体" panose="02010600030101010101" pitchFamily="2" charset="-122"/>
                <a:cs typeface="+mn-cs"/>
              </a:rPr>
              <a:t>不变  ，</a:t>
            </a:r>
            <a:r>
              <a:rPr kumimoji="1" lang="en-US" altLang="zh-CN" sz="1800" kern="1200" dirty="0">
                <a:ea typeface="宋体" panose="02010600030101010101" pitchFamily="2" charset="-122"/>
                <a:cs typeface="+mn-cs"/>
              </a:rPr>
              <a:t>clk3</a:t>
            </a:r>
            <a:r>
              <a:rPr kumimoji="1" lang="zh-CN" altLang="en-US" sz="1800" kern="1200" dirty="0">
                <a:ea typeface="宋体" panose="02010600030101010101" pitchFamily="2" charset="-122"/>
                <a:cs typeface="+mn-cs"/>
              </a:rPr>
              <a:t>和</a:t>
            </a:r>
            <a:r>
              <a:rPr kumimoji="1" lang="en-US" altLang="zh-CN" sz="1800" kern="1200" dirty="0">
                <a:ea typeface="宋体" panose="02010600030101010101" pitchFamily="2" charset="-122"/>
                <a:cs typeface="+mn-cs"/>
              </a:rPr>
              <a:t>clk4</a:t>
            </a:r>
            <a:r>
              <a:rPr kumimoji="1" lang="zh-CN" altLang="en-US" sz="1800" kern="1200" dirty="0">
                <a:ea typeface="宋体" panose="02010600030101010101" pitchFamily="2" charset="-122"/>
                <a:cs typeface="+mn-cs"/>
              </a:rPr>
              <a:t>输入</a:t>
            </a:r>
            <a:r>
              <a:rPr kumimoji="1" lang="en-US" altLang="zh-CN" sz="1800" kern="1200">
                <a:ea typeface="宋体" panose="02010600030101010101" pitchFamily="2" charset="-122"/>
                <a:cs typeface="+mn-cs"/>
              </a:rPr>
              <a:t>col-</a:t>
            </a:r>
            <a:r>
              <a:rPr kumimoji="1" lang="en-US" altLang="zh-CN" sz="1800" kern="1200" err="1">
                <a:ea typeface="宋体" panose="02010600030101010101" pitchFamily="2" charset="-122"/>
                <a:cs typeface="+mn-cs"/>
              </a:rPr>
              <a:t>addr</a:t>
            </a:r>
            <a:r>
              <a:rPr kumimoji="1" lang="en-US" altLang="zh-CN" sz="1800" kern="1200">
                <a:ea typeface="宋体" panose="02010600030101010101" pitchFamily="2" charset="-122"/>
                <a:cs typeface="+mn-cs"/>
              </a:rPr>
              <a:t>=0xB5,0xB6</a:t>
            </a:r>
            <a:r>
              <a:rPr kumimoji="1" lang="en-US" altLang="zh-CN" sz="1800" kern="1200" smtClean="0">
                <a:ea typeface="宋体" panose="02010600030101010101" pitchFamily="2" charset="-122"/>
                <a:cs typeface="+mn-cs"/>
              </a:rPr>
              <a:t>, </a:t>
            </a:r>
            <a:r>
              <a:rPr kumimoji="1" lang="zh-CN" altLang="en-US" sz="1800" kern="1200" smtClean="0">
                <a:ea typeface="宋体" panose="02010600030101010101" pitchFamily="2" charset="-122"/>
                <a:cs typeface="+mn-cs"/>
              </a:rPr>
              <a:t>依次</a:t>
            </a:r>
            <a:r>
              <a:rPr kumimoji="1" lang="zh-CN" altLang="en-US" sz="1800" kern="1200" dirty="0">
                <a:ea typeface="宋体" panose="02010600030101010101" pitchFamily="2" charset="-122"/>
                <a:cs typeface="+mn-cs"/>
              </a:rPr>
              <a:t>读出</a:t>
            </a:r>
            <a:r>
              <a:rPr kumimoji="1" lang="en-US" altLang="zh-CN" sz="1800" kern="1200" dirty="0">
                <a:ea typeface="宋体" panose="02010600030101010101" pitchFamily="2" charset="-122"/>
                <a:cs typeface="+mn-cs"/>
              </a:rPr>
              <a:t>0xA1B5</a:t>
            </a:r>
            <a:r>
              <a:rPr kumimoji="1" lang="zh-CN" altLang="en-US" sz="1800" kern="1200" dirty="0">
                <a:ea typeface="宋体" panose="02010600030101010101" pitchFamily="2" charset="-122"/>
                <a:cs typeface="+mn-cs"/>
              </a:rPr>
              <a:t>处的</a:t>
            </a:r>
            <a:r>
              <a:rPr kumimoji="1" lang="en-US" altLang="zh-CN" sz="1800" kern="1200">
                <a:ea typeface="宋体" panose="02010600030101010101" pitchFamily="2" charset="-122"/>
                <a:cs typeface="+mn-cs"/>
              </a:rPr>
              <a:t>8bit</a:t>
            </a:r>
            <a:r>
              <a:rPr kumimoji="1" lang="zh-CN" altLang="en-US" sz="1800" kern="1200" smtClean="0">
                <a:ea typeface="宋体" panose="02010600030101010101" pitchFamily="2" charset="-122"/>
                <a:cs typeface="+mn-cs"/>
              </a:rPr>
              <a:t>，</a:t>
            </a:r>
            <a:r>
              <a:rPr kumimoji="1" lang="en-US" altLang="zh-CN" sz="1800" kern="1200" smtClean="0">
                <a:ea typeface="宋体" panose="02010600030101010101" pitchFamily="2" charset="-122"/>
                <a:cs typeface="+mn-cs"/>
              </a:rPr>
              <a:t> 0xA1B6</a:t>
            </a:r>
            <a:r>
              <a:rPr kumimoji="1" lang="zh-CN" altLang="en-US" sz="1800" kern="1200" dirty="0">
                <a:ea typeface="宋体" panose="02010600030101010101" pitchFamily="2" charset="-122"/>
                <a:cs typeface="+mn-cs"/>
              </a:rPr>
              <a:t>处的</a:t>
            </a:r>
            <a:r>
              <a:rPr kumimoji="1" lang="en-US" altLang="zh-CN" sz="1800" kern="1200" dirty="0">
                <a:ea typeface="宋体" panose="02010600030101010101" pitchFamily="2" charset="-122"/>
                <a:cs typeface="+mn-cs"/>
              </a:rPr>
              <a:t>8bit</a:t>
            </a:r>
            <a:r>
              <a:rPr kumimoji="1" lang="zh-CN" altLang="en-US" sz="1800" kern="1200" dirty="0">
                <a:ea typeface="宋体" panose="02010600030101010101" pitchFamily="2" charset="-122"/>
                <a:cs typeface="+mn-cs"/>
              </a:rPr>
              <a:t>。</a:t>
            </a:r>
            <a:endParaRPr kumimoji="1" lang="en-US" altLang="zh-CN" sz="1800" kern="1200" dirty="0">
              <a:ea typeface="宋体" panose="02010600030101010101" pitchFamily="2" charset="-122"/>
              <a:cs typeface="+mn-cs"/>
            </a:endParaRPr>
          </a:p>
          <a:p>
            <a:pPr lvl="1" eaLnBrk="1" hangingPunct="1">
              <a:buClr>
                <a:schemeClr val="tx1"/>
              </a:buClr>
              <a:buSzPct val="80000"/>
            </a:pPr>
            <a:r>
              <a:rPr kumimoji="1" lang="en-US" altLang="zh-CN" sz="1800" kern="1200" smtClean="0">
                <a:ea typeface="宋体" panose="02010600030101010101" pitchFamily="2" charset="-122"/>
                <a:cs typeface="+mn-cs"/>
              </a:rPr>
              <a:t>When the row is in the buffer, it can be transferred by successive column addresses at whatever the width of the DRAM is (typically 4, 8, or 16 bits in DDR3). </a:t>
            </a:r>
            <a:r>
              <a:rPr kumimoji="1" lang="en-US" altLang="zh-CN" sz="1800" kern="1200" smtClean="0">
                <a:ea typeface="宋体" panose="02010600030101010101" pitchFamily="2" charset="-122"/>
                <a:cs typeface="+mn-cs"/>
                <a:sym typeface="Wingdings" panose="05000000000000000000" pitchFamily="2" charset="2"/>
              </a:rPr>
              <a:t> </a:t>
            </a:r>
            <a:r>
              <a:rPr kumimoji="1" lang="zh-CN" altLang="en-US" sz="1800" kern="1200" smtClean="0">
                <a:ea typeface="宋体" panose="02010600030101010101" pitchFamily="2" charset="-122"/>
                <a:cs typeface="+mn-cs"/>
                <a:sym typeface="Wingdings" panose="05000000000000000000" pitchFamily="2" charset="2"/>
              </a:rPr>
              <a:t>在</a:t>
            </a:r>
            <a:r>
              <a:rPr kumimoji="1" lang="zh-CN" altLang="en-US" sz="1800" kern="1200" dirty="0">
                <a:ea typeface="宋体" panose="02010600030101010101" pitchFamily="2" charset="-122"/>
                <a:cs typeface="+mn-cs"/>
                <a:sym typeface="Wingdings" panose="05000000000000000000" pitchFamily="2" charset="2"/>
              </a:rPr>
              <a:t>上例中</a:t>
            </a:r>
            <a:r>
              <a:rPr kumimoji="1" lang="zh-CN" altLang="en-US" sz="1800" kern="1200">
                <a:ea typeface="宋体" panose="02010600030101010101" pitchFamily="2" charset="-122"/>
                <a:cs typeface="+mn-cs"/>
                <a:sym typeface="Wingdings" panose="05000000000000000000" pitchFamily="2" charset="2"/>
              </a:rPr>
              <a:t>，</a:t>
            </a:r>
            <a:r>
              <a:rPr kumimoji="1" lang="en-US" altLang="zh-CN" sz="1800" kern="1200" smtClean="0">
                <a:ea typeface="宋体" panose="02010600030101010101" pitchFamily="2" charset="-122"/>
                <a:cs typeface="+mn-cs"/>
                <a:sym typeface="Wingdings" panose="05000000000000000000" pitchFamily="2" charset="2"/>
              </a:rPr>
              <a:t>When the row is in the buffer, it can be transferred by successive column addresses at 8bit. </a:t>
            </a:r>
            <a:endParaRPr kumimoji="1" lang="en-US" altLang="zh-CN" sz="1800" kern="1200" dirty="0">
              <a:ea typeface="宋体" panose="02010600030101010101" pitchFamily="2" charset="-122"/>
              <a:cs typeface="+mn-cs"/>
            </a:endParaRPr>
          </a:p>
          <a:p>
            <a:pPr>
              <a:buFont typeface="Wingdings" panose="05000000000000000000" pitchFamily="2" charset="2"/>
              <a:buNone/>
            </a:pPr>
            <a:endParaRPr lang="zh-CN" altLang="en-US" dirty="0" smtClean="0">
              <a:ea typeface="宋体" panose="02010600030101010101" pitchFamily="2" charset="-122"/>
            </a:endParaRPr>
          </a:p>
        </p:txBody>
      </p:sp>
      <p:sp>
        <p:nvSpPr>
          <p:cNvPr id="2662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35E55D-4C91-43E7-B6CD-2C5B52D5D2C6}" type="slidenum">
              <a:rPr lang="zh-CN" altLang="en-US">
                <a:solidFill>
                  <a:srgbClr val="000000"/>
                </a:solidFill>
              </a:rPr>
              <a:pPr/>
              <a:t>15</a:t>
            </a:fld>
            <a:endParaRPr lang="zh-CN" altLang="en-US" dirty="0">
              <a:solidFill>
                <a:srgbClr val="000000"/>
              </a:solidFill>
            </a:endParaRPr>
          </a:p>
        </p:txBody>
      </p:sp>
      <p:sp>
        <p:nvSpPr>
          <p:cNvPr id="26629" name="文本框 5"/>
          <p:cNvSpPr txBox="1">
            <a:spLocks noChangeArrowheads="1"/>
          </p:cNvSpPr>
          <p:nvPr/>
        </p:nvSpPr>
        <p:spPr bwMode="auto">
          <a:xfrm>
            <a:off x="611560" y="5805264"/>
            <a:ext cx="5327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0" lang="en-US" altLang="zh-CN" sz="1800" dirty="0">
                <a:solidFill>
                  <a:srgbClr val="000000"/>
                </a:solidFill>
              </a:rPr>
              <a:t>\</a:t>
            </a:r>
            <a:r>
              <a:rPr kumimoji="0" lang="zh-CN" altLang="en-US" sz="1800" dirty="0">
                <a:solidFill>
                  <a:srgbClr val="000000"/>
                </a:solidFill>
              </a:rPr>
              <a:t>课</a:t>
            </a:r>
            <a:r>
              <a:rPr kumimoji="0" lang="en-US" altLang="zh-CN" sz="1800" dirty="0">
                <a:solidFill>
                  <a:srgbClr val="000000"/>
                </a:solidFill>
              </a:rPr>
              <a:t>-</a:t>
            </a:r>
            <a:r>
              <a:rPr kumimoji="0" lang="zh-CN" altLang="en-US" sz="1800" dirty="0">
                <a:solidFill>
                  <a:srgbClr val="000000"/>
                </a:solidFill>
              </a:rPr>
              <a:t>计算机组成</a:t>
            </a:r>
            <a:r>
              <a:rPr kumimoji="0" lang="en-US" altLang="zh-CN" sz="1800" dirty="0">
                <a:solidFill>
                  <a:srgbClr val="000000"/>
                </a:solidFill>
              </a:rPr>
              <a:t>\</a:t>
            </a:r>
            <a:r>
              <a:rPr kumimoji="0" lang="zh-CN" altLang="en-US" sz="1800" dirty="0">
                <a:solidFill>
                  <a:srgbClr val="000000"/>
                </a:solidFill>
              </a:rPr>
              <a:t>电子书及补充读物</a:t>
            </a:r>
            <a:r>
              <a:rPr kumimoji="0" lang="en-US" altLang="zh-CN" sz="1800" dirty="0">
                <a:solidFill>
                  <a:srgbClr val="000000"/>
                </a:solidFill>
              </a:rPr>
              <a:t>\DRAM\DRAM</a:t>
            </a:r>
            <a:r>
              <a:rPr kumimoji="0" lang="zh-CN" altLang="en-US" sz="1800" dirty="0">
                <a:solidFill>
                  <a:srgbClr val="000000"/>
                </a:solidFill>
              </a:rPr>
              <a:t>的结构原理剖析</a:t>
            </a:r>
            <a:r>
              <a:rPr kumimoji="0" lang="en-US" altLang="zh-CN" sz="1800" dirty="0">
                <a:solidFill>
                  <a:srgbClr val="000000"/>
                </a:solidFill>
              </a:rPr>
              <a:t>-CSDN</a:t>
            </a:r>
            <a:r>
              <a:rPr kumimoji="0" lang="zh-CN" altLang="en-US" sz="1800" dirty="0">
                <a:solidFill>
                  <a:srgbClr val="000000"/>
                </a:solidFill>
              </a:rPr>
              <a:t>博客</a:t>
            </a:r>
            <a:r>
              <a:rPr kumimoji="0" lang="en-US" altLang="zh-CN" sz="1800">
                <a:solidFill>
                  <a:srgbClr val="000000"/>
                </a:solidFill>
              </a:rPr>
              <a:t>-</a:t>
            </a:r>
            <a:r>
              <a:rPr kumimoji="0" lang="en-US" altLang="zh-CN" sz="1800" smtClean="0">
                <a:solidFill>
                  <a:srgbClr val="000000"/>
                </a:solidFill>
              </a:rPr>
              <a:t>210525.docx </a:t>
            </a:r>
            <a:r>
              <a:rPr kumimoji="0" lang="zh-CN" altLang="en-US" sz="1800" smtClean="0">
                <a:solidFill>
                  <a:srgbClr val="000000"/>
                </a:solidFill>
              </a:rPr>
              <a:t>很</a:t>
            </a:r>
            <a:r>
              <a:rPr kumimoji="0" lang="zh-CN" altLang="en-US" sz="1800" dirty="0">
                <a:solidFill>
                  <a:srgbClr val="000000"/>
                </a:solidFill>
              </a:rPr>
              <a:t>有用</a:t>
            </a:r>
            <a:endParaRPr kumimoji="0" lang="en-US" altLang="zh-CN" sz="1800" dirty="0">
              <a:solidFill>
                <a:srgbClr val="000000"/>
              </a:solidFill>
            </a:endParaRPr>
          </a:p>
        </p:txBody>
      </p:sp>
      <p:pic>
        <p:nvPicPr>
          <p:cNvPr id="3" name="图片 2"/>
          <p:cNvPicPr>
            <a:picLocks noChangeAspect="1"/>
          </p:cNvPicPr>
          <p:nvPr/>
        </p:nvPicPr>
        <p:blipFill>
          <a:blip r:embed="rId2"/>
          <a:stretch>
            <a:fillRect/>
          </a:stretch>
        </p:blipFill>
        <p:spPr>
          <a:xfrm>
            <a:off x="5676970" y="5445224"/>
            <a:ext cx="3158256" cy="936104"/>
          </a:xfrm>
          <a:prstGeom prst="rect">
            <a:avLst/>
          </a:prstGeom>
        </p:spPr>
      </p:pic>
    </p:spTree>
    <p:extLst>
      <p:ext uri="{BB962C8B-B14F-4D97-AF65-F5344CB8AC3E}">
        <p14:creationId xmlns:p14="http://schemas.microsoft.com/office/powerpoint/2010/main" val="3303755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6C57555-27A4-4CBB-9078-B76CC90D4643}" type="slidenum">
              <a:rPr lang="zh-CN" altLang="en-US" sz="1200"/>
              <a:pPr>
                <a:spcBef>
                  <a:spcPct val="0"/>
                </a:spcBef>
                <a:buClrTx/>
                <a:buSzTx/>
                <a:buFontTx/>
                <a:buNone/>
              </a:pPr>
              <a:t>16</a:t>
            </a:fld>
            <a:endParaRPr lang="zh-CN" altLang="en-US" sz="1200"/>
          </a:p>
        </p:txBody>
      </p:sp>
      <p:sp>
        <p:nvSpPr>
          <p:cNvPr id="5" name="文本框 4"/>
          <p:cNvSpPr txBox="1"/>
          <p:nvPr/>
        </p:nvSpPr>
        <p:spPr>
          <a:xfrm>
            <a:off x="411292" y="602174"/>
            <a:ext cx="8280400" cy="4031873"/>
          </a:xfrm>
          <a:prstGeom prst="rect">
            <a:avLst/>
          </a:prstGeom>
          <a:noFill/>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Wingdings" panose="05000000000000000000" pitchFamily="2" charset="2"/>
              <a:buChar char="l"/>
            </a:pPr>
            <a:r>
              <a:rPr lang="en-US" altLang="zh-CN" sz="2000" smtClean="0">
                <a:ea typeface="宋体" panose="02010600030101010101" pitchFamily="2" charset="-122"/>
              </a:rPr>
              <a:t>Modern DRAMs are organized in banks, typically four for DDR3</a:t>
            </a:r>
            <a:r>
              <a:rPr lang="en-US" altLang="zh-CN" sz="2000" dirty="0">
                <a:ea typeface="宋体" panose="02010600030101010101" pitchFamily="2" charset="-122"/>
              </a:rPr>
              <a:t>.</a:t>
            </a:r>
          </a:p>
          <a:p>
            <a:pPr marL="342900" indent="-342900">
              <a:buFont typeface="Wingdings" panose="05000000000000000000" pitchFamily="2" charset="2"/>
              <a:buChar char="l"/>
            </a:pPr>
            <a:r>
              <a:rPr lang="en-US" altLang="zh-CN" sz="2000" smtClean="0">
                <a:ea typeface="宋体" panose="02010600030101010101" pitchFamily="2" charset="-122"/>
              </a:rPr>
              <a:t>Sending a PRE (precharge) command opens or closes a bank</a:t>
            </a:r>
            <a:r>
              <a:rPr lang="en-US" altLang="zh-CN" sz="2000" dirty="0">
                <a:ea typeface="宋体" panose="02010600030101010101" pitchFamily="2" charset="-122"/>
              </a:rPr>
              <a:t>.</a:t>
            </a:r>
          </a:p>
          <a:p>
            <a:pPr lvl="1" eaLnBrk="1" hangingPunct="1">
              <a:spcBef>
                <a:spcPct val="20000"/>
              </a:spcBef>
              <a:buClr>
                <a:schemeClr val="tx1"/>
              </a:buClr>
              <a:buSzPct val="80000"/>
              <a:buFont typeface="Wingdings" panose="05000000000000000000" pitchFamily="2" charset="2"/>
              <a:buChar char="n"/>
            </a:pPr>
            <a:r>
              <a:rPr lang="en-US" altLang="zh-CN" sz="2000" smtClean="0">
                <a:latin typeface="+mn-lt"/>
              </a:rPr>
              <a:t>Memory addr: [bank-addr ] [</a:t>
            </a:r>
            <a:r>
              <a:rPr lang="en-US" altLang="zh-CN" sz="2000">
                <a:latin typeface="+mn-lt"/>
              </a:rPr>
              <a:t>row-</a:t>
            </a:r>
            <a:r>
              <a:rPr lang="en-US" altLang="zh-CN" sz="2000" err="1">
                <a:latin typeface="+mn-lt"/>
              </a:rPr>
              <a:t>addr</a:t>
            </a:r>
            <a:r>
              <a:rPr lang="en-US" altLang="zh-CN" sz="2000" smtClean="0">
                <a:latin typeface="+mn-lt"/>
              </a:rPr>
              <a:t>] [</a:t>
            </a:r>
            <a:r>
              <a:rPr lang="en-US" altLang="zh-CN" sz="2000">
                <a:latin typeface="+mn-lt"/>
              </a:rPr>
              <a:t>column-</a:t>
            </a:r>
            <a:r>
              <a:rPr lang="en-US" altLang="zh-CN" sz="2000" err="1">
                <a:latin typeface="+mn-lt"/>
              </a:rPr>
              <a:t>addr</a:t>
            </a:r>
            <a:r>
              <a:rPr lang="en-US" altLang="zh-CN" sz="2000" smtClean="0">
                <a:latin typeface="+mn-lt"/>
              </a:rPr>
              <a:t>], </a:t>
            </a:r>
            <a:endParaRPr lang="en-US" altLang="zh-CN" sz="2000" dirty="0">
              <a:latin typeface="+mn-lt"/>
            </a:endParaRPr>
          </a:p>
          <a:p>
            <a:pPr lvl="2" eaLnBrk="1" hangingPunct="1">
              <a:spcBef>
                <a:spcPct val="20000"/>
              </a:spcBef>
              <a:buClr>
                <a:schemeClr val="tx1"/>
              </a:buClr>
              <a:buSzPct val="80000"/>
              <a:buFont typeface="Wingdings" panose="05000000000000000000" pitchFamily="2" charset="2"/>
              <a:buChar char="u"/>
            </a:pPr>
            <a:r>
              <a:rPr lang="en-US" altLang="zh-CN" sz="2000">
                <a:latin typeface="+mn-lt"/>
              </a:rPr>
              <a:t>E.g</a:t>
            </a:r>
            <a:r>
              <a:rPr lang="en-US" altLang="zh-CN" sz="2000" smtClean="0">
                <a:latin typeface="+mn-lt"/>
              </a:rPr>
              <a:t>. : 24-bit address  [2] [</a:t>
            </a:r>
            <a:r>
              <a:rPr lang="en-US" altLang="zh-CN" sz="2000">
                <a:latin typeface="+mn-lt"/>
              </a:rPr>
              <a:t>11</a:t>
            </a:r>
            <a:r>
              <a:rPr lang="en-US" altLang="zh-CN" sz="2000" smtClean="0">
                <a:latin typeface="+mn-lt"/>
              </a:rPr>
              <a:t>] [</a:t>
            </a:r>
            <a:r>
              <a:rPr lang="en-US" altLang="zh-CN" sz="2000" dirty="0">
                <a:latin typeface="+mn-lt"/>
              </a:rPr>
              <a:t>11]</a:t>
            </a:r>
          </a:p>
          <a:p>
            <a:pPr lvl="1" eaLnBrk="1" hangingPunct="1">
              <a:spcBef>
                <a:spcPct val="20000"/>
              </a:spcBef>
              <a:buClr>
                <a:schemeClr val="tx1"/>
              </a:buClr>
              <a:buSzPct val="80000"/>
              <a:buFont typeface="Wingdings" panose="05000000000000000000" pitchFamily="2" charset="2"/>
              <a:buChar char="n"/>
            </a:pPr>
            <a:r>
              <a:rPr lang="en-US" altLang="zh-CN" sz="2000" smtClean="0">
                <a:latin typeface="+mn-lt"/>
              </a:rPr>
              <a:t>Each bank consists of a series of rows</a:t>
            </a:r>
            <a:r>
              <a:rPr lang="en-US" altLang="zh-CN" sz="2000" dirty="0">
                <a:latin typeface="+mn-lt"/>
              </a:rPr>
              <a:t>.</a:t>
            </a:r>
          </a:p>
          <a:p>
            <a:pPr marL="342900" indent="-342900">
              <a:buFont typeface="Wingdings" panose="05000000000000000000" pitchFamily="2" charset="2"/>
              <a:buChar char="l"/>
            </a:pPr>
            <a:r>
              <a:rPr lang="en-US" altLang="zh-CN" sz="2000" smtClean="0"/>
              <a:t> A row address is sent with an Act (activate), which causes the row to transfer to a buffer</a:t>
            </a:r>
            <a:r>
              <a:rPr lang="en-US" altLang="zh-CN" sz="2000" dirty="0"/>
              <a:t>.</a:t>
            </a:r>
          </a:p>
          <a:p>
            <a:pPr marL="342900" indent="-342900">
              <a:buFont typeface="Wingdings" panose="05000000000000000000" pitchFamily="2" charset="2"/>
              <a:buChar char="l"/>
            </a:pPr>
            <a:r>
              <a:rPr lang="en-US" altLang="zh-CN" sz="2000" smtClean="0"/>
              <a:t> When the row is in the buffer, it can be transferred by successive column addresses at whatever the width of the DRAM is (typically 4, 8, or 16 bits in DDR3) or by specifying a block transfer and the starting address. </a:t>
            </a:r>
            <a:endParaRPr lang="en-US" altLang="zh-CN" sz="2000" dirty="0"/>
          </a:p>
          <a:p>
            <a:endParaRPr lang="zh-CN" altLang="en-US" dirty="0">
              <a:ea typeface="宋体" panose="02010600030101010101" pitchFamily="2" charset="-122"/>
            </a:endParaRP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157" y="4149080"/>
            <a:ext cx="6264275"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1156" y="6291580"/>
            <a:ext cx="6264276" cy="646331"/>
          </a:xfrm>
          <a:prstGeom prst="rect">
            <a:avLst/>
          </a:prstGeom>
          <a:noFill/>
        </p:spPr>
        <p:txBody>
          <a:bodyPr wrap="square" rtlCol="0">
            <a:spAutoFit/>
          </a:bodyPr>
          <a:lstStyle/>
          <a:p>
            <a:pPr algn="ctr"/>
            <a:r>
              <a:rPr lang="en-US" altLang="zh-CN" sz="1600" smtClean="0">
                <a:ea typeface="宋体" panose="02010600030101010101" pitchFamily="2" charset="-122"/>
              </a:rPr>
              <a:t>FIGURE 5.4 Internal organization of a DRAM.</a:t>
            </a:r>
            <a:r>
              <a:rPr lang="en-US" altLang="zh-CN" smtClean="0">
                <a:ea typeface="宋体" panose="02010600030101010101" pitchFamily="2" charset="-122"/>
              </a:rPr>
              <a:t> </a:t>
            </a:r>
            <a:endParaRPr lang="en-US" altLang="zh-CN" dirty="0" smtClean="0">
              <a:ea typeface="宋体" panose="02010600030101010101" pitchFamily="2" charset="-122"/>
            </a:endParaRPr>
          </a:p>
          <a:p>
            <a:pPr algn="ctr"/>
            <a:endParaRPr lang="zh-CN" altLang="en-US" dirty="0"/>
          </a:p>
        </p:txBody>
      </p:sp>
      <p:sp>
        <p:nvSpPr>
          <p:cNvPr id="3" name="文本框 2"/>
          <p:cNvSpPr txBox="1"/>
          <p:nvPr/>
        </p:nvSpPr>
        <p:spPr>
          <a:xfrm>
            <a:off x="683568" y="44624"/>
            <a:ext cx="6624736" cy="523220"/>
          </a:xfrm>
          <a:prstGeom prst="rect">
            <a:avLst/>
          </a:prstGeom>
          <a:noFill/>
        </p:spPr>
        <p:txBody>
          <a:bodyPr wrap="square" rtlCol="0">
            <a:spAutoFit/>
          </a:bodyPr>
          <a:lstStyle/>
          <a:p>
            <a:r>
              <a:rPr lang="en-US" altLang="zh-CN" sz="2800" b="1" smtClean="0">
                <a:ea typeface="宋体" panose="02010600030101010101" pitchFamily="2" charset="-122"/>
              </a:rPr>
              <a:t>Internal organization of a DRAM</a:t>
            </a:r>
            <a:endParaRPr lang="en-US" altLang="zh-CN" sz="2800" b="1" dirty="0" smtClean="0">
              <a:ea typeface="宋体" panose="02010600030101010101" pitchFamily="2" charset="-122"/>
            </a:endParaRPr>
          </a:p>
        </p:txBody>
      </p:sp>
    </p:spTree>
    <p:extLst>
      <p:ext uri="{BB962C8B-B14F-4D97-AF65-F5344CB8AC3E}">
        <p14:creationId xmlns:p14="http://schemas.microsoft.com/office/powerpoint/2010/main" val="2801768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altLang="en-US" smtClean="0"/>
              <a:t>Advanced DRAM Organization</a:t>
            </a:r>
            <a:endParaRPr lang="en-AU" altLang="en-US" dirty="0" smtClean="0"/>
          </a:p>
        </p:txBody>
      </p:sp>
      <p:sp>
        <p:nvSpPr>
          <p:cNvPr id="28675" name="Rectangle 5"/>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pPr>
            <a:r>
              <a:rPr lang="en-US" altLang="en-US" sz="2400" smtClean="0"/>
              <a:t>Bits in a DRAM are organized as a rectangular array</a:t>
            </a:r>
            <a:endParaRPr lang="en-US" altLang="en-US" sz="2400" dirty="0"/>
          </a:p>
          <a:p>
            <a:pPr lvl="1" eaLnBrk="1" hangingPunct="1">
              <a:buClr>
                <a:schemeClr val="tx1"/>
              </a:buClr>
              <a:buSzPct val="80000"/>
            </a:pPr>
            <a:r>
              <a:rPr lang="en-US" altLang="en-US" sz="2200" smtClean="0"/>
              <a:t>DRAM accesses an entire row</a:t>
            </a:r>
            <a:endParaRPr lang="en-US" altLang="en-US" sz="2200" dirty="0"/>
          </a:p>
          <a:p>
            <a:pPr lvl="1" eaLnBrk="1" hangingPunct="1">
              <a:buClr>
                <a:schemeClr val="tx1"/>
              </a:buClr>
              <a:buSzPct val="80000"/>
            </a:pPr>
            <a:r>
              <a:rPr lang="en-US" altLang="en-US" sz="2200" smtClean="0"/>
              <a:t>Burst mode: supply successive words from a row with reduced latency</a:t>
            </a:r>
            <a:endParaRPr lang="en-US" altLang="en-US" sz="2200" dirty="0"/>
          </a:p>
          <a:p>
            <a:pPr eaLnBrk="1" hangingPunct="1">
              <a:buClr>
                <a:schemeClr val="tx1"/>
              </a:buClr>
              <a:buSzPct val="80000"/>
              <a:buFont typeface="Wingdings" panose="05000000000000000000" pitchFamily="2" charset="2"/>
              <a:buChar char="l"/>
            </a:pPr>
            <a:r>
              <a:rPr lang="en-US" altLang="en-US" sz="2400" smtClean="0"/>
              <a:t>Double data rate (DDR) DRAM</a:t>
            </a:r>
            <a:endParaRPr lang="en-US" altLang="en-US" sz="2400" dirty="0"/>
          </a:p>
          <a:p>
            <a:pPr lvl="1" eaLnBrk="1" hangingPunct="1">
              <a:buClr>
                <a:schemeClr val="tx1"/>
              </a:buClr>
              <a:buSzPct val="80000"/>
            </a:pPr>
            <a:r>
              <a:rPr lang="en-US" altLang="en-US" sz="2200" smtClean="0"/>
              <a:t>Transfer on rising and falling clock edges</a:t>
            </a:r>
            <a:endParaRPr lang="en-US" altLang="en-US" sz="2200" dirty="0"/>
          </a:p>
          <a:p>
            <a:pPr lvl="1" eaLnBrk="1" hangingPunct="1">
              <a:buClr>
                <a:schemeClr val="tx1"/>
              </a:buClr>
              <a:buSzPct val="80000"/>
            </a:pPr>
            <a:r>
              <a:rPr lang="en-US" altLang="en-US" sz="2200" smtClean="0"/>
              <a:t>Example of Burst mode</a:t>
            </a:r>
            <a:endParaRPr lang="en-US" altLang="en-US" sz="2200" dirty="0"/>
          </a:p>
        </p:txBody>
      </p:sp>
      <p:sp>
        <p:nvSpPr>
          <p:cNvPr id="2867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53A612E-C7F9-4310-90F8-0C0BCA227081}" type="slidenum">
              <a:rPr lang="zh-CN" altLang="en-US" sz="1200">
                <a:solidFill>
                  <a:srgbClr val="000000"/>
                </a:solidFill>
              </a:rPr>
              <a:pPr>
                <a:spcBef>
                  <a:spcPct val="0"/>
                </a:spcBef>
                <a:buClrTx/>
                <a:buSzTx/>
                <a:buFontTx/>
                <a:buNone/>
              </a:pPr>
              <a:t>17</a:t>
            </a:fld>
            <a:endParaRPr lang="zh-CN" altLang="en-US" sz="1200">
              <a:solidFill>
                <a:srgbClr val="000000"/>
              </a:solidFill>
            </a:endParaRPr>
          </a:p>
        </p:txBody>
      </p:sp>
    </p:spTree>
    <p:extLst>
      <p:ext uri="{BB962C8B-B14F-4D97-AF65-F5344CB8AC3E}">
        <p14:creationId xmlns:p14="http://schemas.microsoft.com/office/powerpoint/2010/main" val="756483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DRAM Generations</a:t>
            </a:r>
            <a:endParaRPr lang="en-AU" altLang="en-US" dirty="0" smtClean="0"/>
          </a:p>
        </p:txBody>
      </p:sp>
      <p:graphicFrame>
        <p:nvGraphicFramePr>
          <p:cNvPr id="30723" name="Object 3"/>
          <p:cNvGraphicFramePr>
            <a:graphicFrameLocks noChangeAspect="1"/>
          </p:cNvGraphicFramePr>
          <p:nvPr/>
        </p:nvGraphicFramePr>
        <p:xfrm>
          <a:off x="3779838" y="1487488"/>
          <a:ext cx="5253037" cy="4414837"/>
        </p:xfrm>
        <a:graphic>
          <a:graphicData uri="http://schemas.openxmlformats.org/presentationml/2006/ole">
            <mc:AlternateContent xmlns:mc="http://schemas.openxmlformats.org/markup-compatibility/2006">
              <mc:Choice xmlns:v="urn:schemas-microsoft-com:vml" Requires="v">
                <p:oleObj spid="_x0000_s161830" name="Chart" r:id="rId4" imgW="5372046" imgH="4419528" progId="MSGraph.Chart.8">
                  <p:embed followColorScheme="full"/>
                </p:oleObj>
              </mc:Choice>
              <mc:Fallback>
                <p:oleObj name="Chart" r:id="rId4" imgW="5372046" imgH="4419528" progId="MSGraph.Chart.8">
                  <p:embed followColorScheme="full"/>
                  <p:pic>
                    <p:nvPicPr>
                      <p:cNvPr id="0" name=""/>
                      <p:cNvPicPr>
                        <a:picLocks noChangeAspect="1" noChangeArrowheads="1"/>
                      </p:cNvPicPr>
                      <p:nvPr/>
                    </p:nvPicPr>
                    <p:blipFill>
                      <a:blip r:embed="rId5"/>
                      <a:srcRect/>
                      <a:stretch>
                        <a:fillRect/>
                      </a:stretch>
                    </p:blipFill>
                    <p:spPr bwMode="auto">
                      <a:xfrm>
                        <a:off x="3779838" y="1487488"/>
                        <a:ext cx="5253037" cy="441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802" name="Group 58"/>
          <p:cNvGraphicFramePr>
            <a:graphicFrameLocks noGrp="1"/>
          </p:cNvGraphicFramePr>
          <p:nvPr/>
        </p:nvGraphicFramePr>
        <p:xfrm>
          <a:off x="682625" y="1700213"/>
          <a:ext cx="2952750" cy="4064004"/>
        </p:xfrm>
        <a:graphic>
          <a:graphicData uri="http://schemas.openxmlformats.org/drawingml/2006/table">
            <a:tbl>
              <a:tblPr/>
              <a:tblGrid>
                <a:gridCol w="790575"/>
                <a:gridCol w="1009650"/>
                <a:gridCol w="1152525"/>
              </a:tblGrid>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Year</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Capacity</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$/GB</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1980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64Kbit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$1500000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1983</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256Kbit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$500000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1985</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1Mbit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1989</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4Mbit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1992</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16Mbit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1996</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64Mbit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1998</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128Mbit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256Mbit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512Mbit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1Gbit</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74" name="灯片编号占位符 10"/>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C3E3B8A-2AC7-4AB5-ADBA-076F72A60D18}" type="slidenum">
              <a:rPr lang="zh-CN" altLang="en-US" sz="1200">
                <a:solidFill>
                  <a:srgbClr val="898989"/>
                </a:solidFill>
              </a:rPr>
              <a:pPr>
                <a:spcBef>
                  <a:spcPct val="0"/>
                </a:spcBef>
                <a:buClrTx/>
                <a:buSzTx/>
                <a:buFontTx/>
                <a:buNone/>
              </a:pPr>
              <a:t>18</a:t>
            </a:fld>
            <a:endParaRPr lang="zh-CN" altLang="en-US" sz="1200">
              <a:solidFill>
                <a:srgbClr val="898989"/>
              </a:solidFill>
            </a:endParaRPr>
          </a:p>
        </p:txBody>
      </p:sp>
      <p:pic>
        <p:nvPicPr>
          <p:cNvPr id="30775"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3850" y="915988"/>
            <a:ext cx="8726488" cy="555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959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DRAM Performance Factors</a:t>
            </a:r>
            <a:endParaRPr lang="en-US" altLang="en-US" dirty="0" smtClean="0"/>
          </a:p>
        </p:txBody>
      </p:sp>
      <p:sp>
        <p:nvSpPr>
          <p:cNvPr id="32771" name="Content Placeholder 2"/>
          <p:cNvSpPr>
            <a:spLocks noGrp="1"/>
          </p:cNvSpPr>
          <p:nvPr>
            <p:ph idx="1"/>
          </p:nvPr>
        </p:nvSpPr>
        <p:spPr/>
        <p:txBody>
          <a:bodyPr/>
          <a:lstStyle/>
          <a:p>
            <a:pPr eaLnBrk="1" hangingPunct="1">
              <a:buClr>
                <a:schemeClr val="tx1"/>
              </a:buClr>
              <a:buSzPct val="80000"/>
              <a:buFont typeface="Wingdings" panose="05000000000000000000" pitchFamily="2" charset="2"/>
              <a:buChar char="l"/>
            </a:pPr>
            <a:r>
              <a:rPr lang="en-US" altLang="en-US" sz="2400" smtClean="0"/>
              <a:t>Row buffer</a:t>
            </a:r>
            <a:endParaRPr lang="en-US" altLang="en-US" sz="2400" dirty="0"/>
          </a:p>
          <a:p>
            <a:pPr lvl="1" eaLnBrk="1" hangingPunct="1">
              <a:buClr>
                <a:schemeClr val="tx1"/>
              </a:buClr>
              <a:buSzPct val="80000"/>
            </a:pPr>
            <a:r>
              <a:rPr lang="en-US" altLang="en-US" sz="2200" smtClean="0"/>
              <a:t>Allows several words to be read and refreshed in parallel</a:t>
            </a:r>
            <a:endParaRPr lang="en-US" altLang="en-US" sz="2200" dirty="0"/>
          </a:p>
          <a:p>
            <a:pPr eaLnBrk="1" hangingPunct="1">
              <a:buClr>
                <a:schemeClr val="tx1"/>
              </a:buClr>
              <a:buSzPct val="80000"/>
              <a:buFont typeface="Wingdings" panose="05000000000000000000" pitchFamily="2" charset="2"/>
              <a:buChar char="l"/>
            </a:pPr>
            <a:r>
              <a:rPr lang="en-US" altLang="en-US" sz="2400" smtClean="0"/>
              <a:t>Synchronous DRAM (</a:t>
            </a:r>
            <a:r>
              <a:rPr lang="en-US" altLang="zh-CN" sz="2400" dirty="0" smtClean="0"/>
              <a:t>SDRAM</a:t>
            </a:r>
            <a:r>
              <a:rPr lang="en-US" altLang="en-US" sz="2400" dirty="0"/>
              <a:t>)</a:t>
            </a:r>
          </a:p>
          <a:p>
            <a:pPr lvl="1" eaLnBrk="1" hangingPunct="1">
              <a:buClr>
                <a:schemeClr val="tx1"/>
              </a:buClr>
              <a:buSzPct val="80000"/>
            </a:pPr>
            <a:r>
              <a:rPr lang="en-US" altLang="zh-CN" sz="2200" smtClean="0">
                <a:solidFill>
                  <a:srgbClr val="0000FF"/>
                </a:solidFill>
              </a:rPr>
              <a:t>DRAMs added clocks</a:t>
            </a:r>
            <a:endParaRPr lang="en-US" altLang="en-US" sz="2200" dirty="0">
              <a:solidFill>
                <a:srgbClr val="0000FF"/>
              </a:solidFill>
            </a:endParaRPr>
          </a:p>
          <a:p>
            <a:pPr lvl="1" eaLnBrk="1" hangingPunct="1">
              <a:buClr>
                <a:schemeClr val="tx1"/>
              </a:buClr>
              <a:buSzPct val="80000"/>
            </a:pPr>
            <a:r>
              <a:rPr lang="en-US" altLang="en-US" sz="2200" smtClean="0"/>
              <a:t>Allows for consecutive accesses in bursts without needing to send each address</a:t>
            </a:r>
            <a:endParaRPr lang="en-US" altLang="en-US" sz="2200" dirty="0"/>
          </a:p>
          <a:p>
            <a:pPr lvl="1" eaLnBrk="1" hangingPunct="1">
              <a:buClr>
                <a:schemeClr val="tx1"/>
              </a:buClr>
              <a:buSzPct val="80000"/>
            </a:pPr>
            <a:r>
              <a:rPr lang="en-US" altLang="en-US" sz="2200" smtClean="0"/>
              <a:t>Improves bandwidth</a:t>
            </a:r>
            <a:endParaRPr lang="en-US" altLang="en-US" sz="2200" dirty="0"/>
          </a:p>
          <a:p>
            <a:pPr eaLnBrk="1" hangingPunct="1">
              <a:buClr>
                <a:schemeClr val="tx1"/>
              </a:buClr>
              <a:buSzPct val="80000"/>
              <a:buFont typeface="Wingdings" panose="05000000000000000000" pitchFamily="2" charset="2"/>
              <a:buChar char="l"/>
            </a:pPr>
            <a:r>
              <a:rPr lang="en-US" altLang="en-US" sz="2400" smtClean="0"/>
              <a:t>DRAM banking</a:t>
            </a:r>
            <a:endParaRPr lang="en-US" altLang="en-US" sz="2400" dirty="0"/>
          </a:p>
          <a:p>
            <a:pPr lvl="1" eaLnBrk="1" hangingPunct="1">
              <a:buClr>
                <a:schemeClr val="tx1"/>
              </a:buClr>
              <a:buSzPct val="80000"/>
            </a:pPr>
            <a:r>
              <a:rPr lang="en-US" altLang="en-US" sz="2200" smtClean="0"/>
              <a:t>Allows simultaneous access to multiple DRAMs</a:t>
            </a:r>
            <a:endParaRPr lang="en-US" altLang="en-US" sz="2200" dirty="0"/>
          </a:p>
          <a:p>
            <a:pPr lvl="1" eaLnBrk="1" hangingPunct="1">
              <a:buClr>
                <a:schemeClr val="tx1"/>
              </a:buClr>
              <a:buSzPct val="80000"/>
            </a:pPr>
            <a:r>
              <a:rPr lang="en-US" altLang="en-US" sz="2200" smtClean="0"/>
              <a:t>Improves bandwidth</a:t>
            </a:r>
            <a:endParaRPr lang="en-US" altLang="en-US" sz="2200" dirty="0"/>
          </a:p>
        </p:txBody>
      </p:sp>
      <p:sp>
        <p:nvSpPr>
          <p:cNvPr id="3277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90329D7-1684-4DAC-8F97-C7AB4F0BB292}" type="slidenum">
              <a:rPr lang="zh-CN" altLang="en-US" sz="1200">
                <a:solidFill>
                  <a:srgbClr val="000000"/>
                </a:solidFill>
              </a:rPr>
              <a:pPr>
                <a:spcBef>
                  <a:spcPct val="0"/>
                </a:spcBef>
                <a:buClrTx/>
                <a:buSzTx/>
                <a:buFontTx/>
                <a:buNone/>
              </a:pPr>
              <a:t>19</a:t>
            </a:fld>
            <a:endParaRPr lang="zh-CN" altLang="en-US" sz="1200">
              <a:solidFill>
                <a:srgbClr val="000000"/>
              </a:solidFill>
            </a:endParaRPr>
          </a:p>
        </p:txBody>
      </p:sp>
    </p:spTree>
    <p:extLst>
      <p:ext uri="{BB962C8B-B14F-4D97-AF65-F5344CB8AC3E}">
        <p14:creationId xmlns:p14="http://schemas.microsoft.com/office/powerpoint/2010/main" val="321893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5425" y="312738"/>
            <a:ext cx="179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19459" name="AutoShape 3"/>
          <p:cNvSpPr>
            <a:spLocks noGrp="1" noChangeArrowheads="1"/>
          </p:cNvSpPr>
          <p:nvPr>
            <p:ph type="body" idx="1"/>
          </p:nvPr>
        </p:nvSpPr>
        <p:spPr>
          <a:xfrm>
            <a:off x="0" y="764704"/>
            <a:ext cx="8664575" cy="4114800"/>
          </a:xfrm>
          <a:noFill/>
        </p:spPr>
        <p:txBody>
          <a:bodyPr/>
          <a:lstStyle/>
          <a:p>
            <a:pPr eaLnBrk="1" hangingPunct="1">
              <a:buClr>
                <a:schemeClr val="tx1"/>
              </a:buClr>
              <a:buSzPct val="80000"/>
              <a:buFont typeface="Wingdings" panose="05000000000000000000" pitchFamily="2" charset="2"/>
              <a:buChar char="l"/>
            </a:pPr>
            <a:r>
              <a:rPr lang="en-US" altLang="zh-CN" sz="2400" dirty="0"/>
              <a:t>SRAM:</a:t>
            </a:r>
          </a:p>
          <a:p>
            <a:pPr lvl="1" eaLnBrk="1" hangingPunct="1">
              <a:buClr>
                <a:schemeClr val="tx1"/>
              </a:buClr>
              <a:buSzPct val="80000"/>
              <a:buFont typeface="Wingdings" panose="05000000000000000000" pitchFamily="2" charset="2"/>
              <a:buChar char="n"/>
            </a:pPr>
            <a:r>
              <a:rPr lang="en-US" altLang="zh-CN" sz="2200" smtClean="0">
                <a:latin typeface="+mn-lt"/>
              </a:rPr>
              <a:t>value is stored  on a pair of inverting gates</a:t>
            </a:r>
            <a:endParaRPr lang="en-US" altLang="zh-CN" sz="2200" dirty="0">
              <a:latin typeface="+mn-lt"/>
            </a:endParaRPr>
          </a:p>
          <a:p>
            <a:pPr lvl="1" eaLnBrk="1" hangingPunct="1">
              <a:buClr>
                <a:schemeClr val="tx1"/>
              </a:buClr>
              <a:buSzPct val="80000"/>
              <a:buFont typeface="Wingdings" panose="05000000000000000000" pitchFamily="2" charset="2"/>
              <a:buChar char="n"/>
            </a:pPr>
            <a:r>
              <a:rPr lang="en-US" altLang="zh-CN" sz="2200" smtClean="0">
                <a:latin typeface="+mn-lt"/>
              </a:rPr>
              <a:t>very fast but takes up more space than DRAM </a:t>
            </a:r>
            <a:endParaRPr lang="en-US" altLang="zh-CN" sz="2200" dirty="0">
              <a:latin typeface="+mn-lt"/>
            </a:endParaRPr>
          </a:p>
          <a:p>
            <a:pPr lvl="1">
              <a:buFontTx/>
              <a:buNone/>
            </a:pPr>
            <a:r>
              <a:rPr lang="en-US" altLang="zh-CN" sz="1800" dirty="0" smtClean="0"/>
              <a:t>			</a:t>
            </a:r>
            <a:r>
              <a:rPr lang="en-US" altLang="zh-CN" sz="2200" dirty="0">
                <a:latin typeface="+mn-lt"/>
              </a:rPr>
              <a:t>	</a:t>
            </a:r>
            <a:r>
              <a:rPr lang="en-US" altLang="zh-CN" sz="2200">
                <a:latin typeface="+mn-lt"/>
              </a:rPr>
              <a:t>(</a:t>
            </a:r>
            <a:r>
              <a:rPr lang="en-US" altLang="zh-CN" sz="2200" smtClean="0">
                <a:latin typeface="+mn-lt"/>
              </a:rPr>
              <a:t>4 to 6 transistors</a:t>
            </a:r>
            <a:r>
              <a:rPr lang="en-US" altLang="zh-CN" sz="2200" dirty="0">
                <a:latin typeface="+mn-lt"/>
              </a:rPr>
              <a:t>)</a:t>
            </a:r>
            <a:r>
              <a:rPr lang="en-US" altLang="zh-CN" sz="1800" dirty="0" smtClean="0"/>
              <a:t/>
            </a:r>
            <a:br>
              <a:rPr lang="en-US" altLang="zh-CN" sz="1800" dirty="0" smtClean="0"/>
            </a:br>
            <a:endParaRPr lang="en-US" altLang="zh-CN" sz="1800" dirty="0" smtClean="0"/>
          </a:p>
          <a:p>
            <a:pPr lvl="1"/>
            <a:endParaRPr lang="en-US" altLang="zh-CN" sz="1800" dirty="0" smtClean="0"/>
          </a:p>
          <a:p>
            <a:pPr lvl="1"/>
            <a:endParaRPr lang="en-US" altLang="zh-CN" sz="1800" dirty="0" smtClean="0"/>
          </a:p>
        </p:txBody>
      </p:sp>
      <p:sp>
        <p:nvSpPr>
          <p:cNvPr id="19460" name="Rectangle 4"/>
          <p:cNvSpPr>
            <a:spLocks noGrp="1" noChangeArrowheads="1"/>
          </p:cNvSpPr>
          <p:nvPr>
            <p:ph type="title"/>
          </p:nvPr>
        </p:nvSpPr>
        <p:spPr>
          <a:noFill/>
        </p:spPr>
        <p:txBody>
          <a:bodyPr/>
          <a:lstStyle/>
          <a:p>
            <a:r>
              <a:rPr lang="en-US" altLang="zh-CN" smtClean="0"/>
              <a:t>5.1 Introduction</a:t>
            </a:r>
            <a:endParaRPr lang="en-US" altLang="zh-CN" dirty="0" smtClean="0"/>
          </a:p>
        </p:txBody>
      </p:sp>
      <p:pic>
        <p:nvPicPr>
          <p:cNvPr id="1946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636912"/>
            <a:ext cx="4824413"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9463" name="Text Box 1"/>
          <p:cNvSpPr txBox="1">
            <a:spLocks noChangeArrowheads="1"/>
          </p:cNvSpPr>
          <p:nvPr/>
        </p:nvSpPr>
        <p:spPr bwMode="auto">
          <a:xfrm>
            <a:off x="6443663" y="188913"/>
            <a:ext cx="2449512" cy="466725"/>
          </a:xfrm>
          <a:prstGeom prst="rect">
            <a:avLst/>
          </a:prstGeom>
          <a:noFill/>
          <a:ln w="9525">
            <a:solidFill>
              <a:srgbClr val="1D01EB"/>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solidFill>
                  <a:srgbClr val="FF3300"/>
                </a:solidFill>
                <a:latin typeface="Times New Roman" panose="02020603050405020304" pitchFamily="18" charset="0"/>
              </a:rPr>
              <a:t>附录也无此内容</a:t>
            </a:r>
          </a:p>
        </p:txBody>
      </p:sp>
    </p:spTree>
  </p:cSld>
  <p:clrMapOvr>
    <a:masterClrMapping/>
  </p:clrMapOvr>
  <p:transition spd="slow" advTm="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descr="f05-1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1196975"/>
            <a:ext cx="6484938"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p:cNvSpPr>
            <a:spLocks noGrp="1" noChangeArrowheads="1"/>
          </p:cNvSpPr>
          <p:nvPr>
            <p:ph type="title"/>
          </p:nvPr>
        </p:nvSpPr>
        <p:spPr>
          <a:xfrm>
            <a:off x="684213" y="206375"/>
            <a:ext cx="8259762" cy="701675"/>
          </a:xfrm>
        </p:spPr>
        <p:txBody>
          <a:bodyPr/>
          <a:lstStyle/>
          <a:p>
            <a:pPr eaLnBrk="1" hangingPunct="1"/>
            <a:r>
              <a:rPr lang="en-US" altLang="en-US" sz="4000" smtClean="0"/>
              <a:t>Increasing Memory Bandwidth</a:t>
            </a:r>
            <a:endParaRPr lang="en-AU" altLang="en-US" sz="4000" dirty="0" smtClean="0"/>
          </a:p>
        </p:txBody>
      </p:sp>
      <p:sp>
        <p:nvSpPr>
          <p:cNvPr id="33796" name="Rectangle 4"/>
          <p:cNvSpPr>
            <a:spLocks noChangeArrowheads="1"/>
          </p:cNvSpPr>
          <p:nvPr/>
        </p:nvSpPr>
        <p:spPr bwMode="auto">
          <a:xfrm>
            <a:off x="2195513" y="4076700"/>
            <a:ext cx="67595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buClr>
                <a:srgbClr val="ECEAAC"/>
              </a:buClr>
            </a:pPr>
            <a:r>
              <a:rPr kumimoji="0" lang="en-US" altLang="en-US" sz="2400" smtClean="0">
                <a:solidFill>
                  <a:srgbClr val="000000"/>
                </a:solidFill>
                <a:ea typeface="+mn-ea"/>
              </a:rPr>
              <a:t>4-word wide memory</a:t>
            </a:r>
            <a:endParaRPr kumimoji="0" lang="en-US" altLang="en-US" sz="2400" dirty="0">
              <a:solidFill>
                <a:srgbClr val="000000"/>
              </a:solidFill>
              <a:ea typeface="+mn-ea"/>
            </a:endParaRPr>
          </a:p>
          <a:p>
            <a:pPr lvl="1" eaLnBrk="1" hangingPunct="1">
              <a:lnSpc>
                <a:spcPct val="90000"/>
              </a:lnSpc>
              <a:buClr>
                <a:srgbClr val="91AFBF"/>
              </a:buClr>
            </a:pPr>
            <a:r>
              <a:rPr kumimoji="0" lang="en-US" altLang="en-US" sz="2000" smtClean="0">
                <a:solidFill>
                  <a:srgbClr val="000000"/>
                </a:solidFill>
                <a:ea typeface="+mn-ea"/>
              </a:rPr>
              <a:t>Miss penalty = 1 + 15 + 1 = 17 bus cycles</a:t>
            </a:r>
            <a:endParaRPr kumimoji="0" lang="en-US" altLang="en-US" sz="2000" dirty="0">
              <a:solidFill>
                <a:srgbClr val="000000"/>
              </a:solidFill>
              <a:ea typeface="+mn-ea"/>
            </a:endParaRPr>
          </a:p>
          <a:p>
            <a:pPr lvl="1" eaLnBrk="1" hangingPunct="1">
              <a:lnSpc>
                <a:spcPct val="90000"/>
              </a:lnSpc>
              <a:buClr>
                <a:srgbClr val="91AFBF"/>
              </a:buClr>
            </a:pPr>
            <a:r>
              <a:rPr kumimoji="0" lang="en-US" altLang="en-US" sz="2000" smtClean="0">
                <a:solidFill>
                  <a:srgbClr val="000000"/>
                </a:solidFill>
                <a:ea typeface="+mn-ea"/>
              </a:rPr>
              <a:t>Bandwidth = 16 bytes / 17 cycles = 0.94 B/cycle</a:t>
            </a:r>
            <a:endParaRPr kumimoji="0" lang="en-US" altLang="en-US" sz="2000" dirty="0">
              <a:solidFill>
                <a:srgbClr val="000000"/>
              </a:solidFill>
              <a:ea typeface="+mn-ea"/>
            </a:endParaRPr>
          </a:p>
          <a:p>
            <a:pPr eaLnBrk="1" hangingPunct="1">
              <a:lnSpc>
                <a:spcPct val="90000"/>
              </a:lnSpc>
              <a:buClr>
                <a:srgbClr val="ECEAAC"/>
              </a:buClr>
            </a:pPr>
            <a:r>
              <a:rPr kumimoji="0" lang="en-US" altLang="en-US" sz="2400" smtClean="0">
                <a:solidFill>
                  <a:srgbClr val="000000"/>
                </a:solidFill>
                <a:ea typeface="+mn-ea"/>
              </a:rPr>
              <a:t>4-bank interleaved memory</a:t>
            </a:r>
            <a:endParaRPr kumimoji="0" lang="en-US" altLang="en-US" sz="2400" dirty="0">
              <a:solidFill>
                <a:srgbClr val="000000"/>
              </a:solidFill>
              <a:ea typeface="+mn-ea"/>
            </a:endParaRPr>
          </a:p>
          <a:p>
            <a:pPr lvl="1" eaLnBrk="1" hangingPunct="1">
              <a:lnSpc>
                <a:spcPct val="90000"/>
              </a:lnSpc>
              <a:buClr>
                <a:srgbClr val="91AFBF"/>
              </a:buClr>
            </a:pPr>
            <a:r>
              <a:rPr kumimoji="0" lang="en-US" altLang="en-US" sz="2000" smtClean="0">
                <a:solidFill>
                  <a:srgbClr val="000000"/>
                </a:solidFill>
                <a:ea typeface="+mn-ea"/>
              </a:rPr>
              <a:t>Miss penalty = 1 + 15 + 4×1 = 20 bus cycles</a:t>
            </a:r>
            <a:endParaRPr kumimoji="0" lang="en-US" altLang="en-US" sz="2000" dirty="0">
              <a:solidFill>
                <a:srgbClr val="000000"/>
              </a:solidFill>
              <a:ea typeface="+mn-ea"/>
            </a:endParaRPr>
          </a:p>
          <a:p>
            <a:pPr lvl="1" eaLnBrk="1" hangingPunct="1">
              <a:lnSpc>
                <a:spcPct val="90000"/>
              </a:lnSpc>
              <a:buClr>
                <a:srgbClr val="91AFBF"/>
              </a:buClr>
            </a:pPr>
            <a:r>
              <a:rPr kumimoji="0" lang="en-US" altLang="en-US" sz="2000" smtClean="0">
                <a:solidFill>
                  <a:srgbClr val="000000"/>
                </a:solidFill>
                <a:ea typeface="+mn-ea"/>
              </a:rPr>
              <a:t>Bandwidth = 16 bytes / 20 cycles = 0.8 B/cycle</a:t>
            </a:r>
            <a:endParaRPr kumimoji="0" lang="en-AU" altLang="en-US" sz="2000" dirty="0">
              <a:solidFill>
                <a:srgbClr val="000000"/>
              </a:solidFill>
              <a:ea typeface="+mn-ea"/>
            </a:endParaRPr>
          </a:p>
        </p:txBody>
      </p:sp>
      <p:sp>
        <p:nvSpPr>
          <p:cNvPr id="33797" name="灯片编号占位符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E111533-D275-4DBC-B488-3CB7D162FB41}" type="slidenum">
              <a:rPr lang="zh-CN" altLang="en-US" sz="1200">
                <a:solidFill>
                  <a:srgbClr val="898989"/>
                </a:solidFill>
              </a:rPr>
              <a:pPr>
                <a:spcBef>
                  <a:spcPct val="0"/>
                </a:spcBef>
                <a:buClrTx/>
                <a:buSzTx/>
                <a:buFontTx/>
                <a:buNone/>
              </a:pPr>
              <a:t>20</a:t>
            </a:fld>
            <a:endParaRPr lang="zh-CN" altLang="en-US" sz="1200">
              <a:solidFill>
                <a:srgbClr val="898989"/>
              </a:solidFill>
            </a:endParaRPr>
          </a:p>
        </p:txBody>
      </p:sp>
      <p:sp>
        <p:nvSpPr>
          <p:cNvPr id="33798" name="文本框 1"/>
          <p:cNvSpPr txBox="1">
            <a:spLocks noChangeArrowheads="1"/>
          </p:cNvSpPr>
          <p:nvPr/>
        </p:nvSpPr>
        <p:spPr bwMode="auto">
          <a:xfrm>
            <a:off x="7240588" y="981075"/>
            <a:ext cx="1703387" cy="4619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0" lang="zh-CN" altLang="en-US">
                <a:solidFill>
                  <a:srgbClr val="000000"/>
                </a:solidFill>
              </a:rPr>
              <a:t>以后再讲</a:t>
            </a:r>
          </a:p>
        </p:txBody>
      </p:sp>
    </p:spTree>
    <p:extLst>
      <p:ext uri="{BB962C8B-B14F-4D97-AF65-F5344CB8AC3E}">
        <p14:creationId xmlns:p14="http://schemas.microsoft.com/office/powerpoint/2010/main" val="608901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AU" altLang="en-US" smtClean="0"/>
              <a:t>Flash Storage</a:t>
            </a:r>
            <a:endParaRPr lang="en-AU" altLang="en-US" dirty="0" smtClean="0"/>
          </a:p>
        </p:txBody>
      </p:sp>
      <p:sp>
        <p:nvSpPr>
          <p:cNvPr id="35843" name="Rectangle 3"/>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pPr>
            <a:r>
              <a:rPr lang="en-AU" altLang="en-US" sz="2400" smtClean="0"/>
              <a:t>Nonvolatile semiconductor storage</a:t>
            </a:r>
            <a:endParaRPr lang="en-AU" altLang="en-US" sz="2400" dirty="0"/>
          </a:p>
          <a:p>
            <a:pPr lvl="1" eaLnBrk="1" hangingPunct="1"/>
            <a:r>
              <a:rPr lang="en-AU" altLang="en-US" smtClean="0"/>
              <a:t>100</a:t>
            </a:r>
            <a:r>
              <a:rPr lang="en-US" altLang="en-US" smtClean="0">
                <a:cs typeface="Arial" panose="020B0604020202020204" pitchFamily="34" charset="0"/>
              </a:rPr>
              <a:t>× </a:t>
            </a:r>
            <a:r>
              <a:rPr lang="en-AU" altLang="en-US" smtClean="0">
                <a:cs typeface="Arial" panose="020B0604020202020204" pitchFamily="34" charset="0"/>
              </a:rPr>
              <a:t>– 1000</a:t>
            </a:r>
            <a:r>
              <a:rPr lang="en-US" altLang="en-US" smtClean="0">
                <a:cs typeface="Arial" panose="020B0604020202020204" pitchFamily="34" charset="0"/>
              </a:rPr>
              <a:t>× faster than disk</a:t>
            </a:r>
            <a:endParaRPr lang="en-US" altLang="en-US" dirty="0" smtClean="0">
              <a:cs typeface="Arial" panose="020B0604020202020204" pitchFamily="34" charset="0"/>
            </a:endParaRPr>
          </a:p>
          <a:p>
            <a:pPr lvl="1" eaLnBrk="1" hangingPunct="1"/>
            <a:r>
              <a:rPr lang="en-AU" altLang="en-US" smtClean="0">
                <a:cs typeface="Arial" panose="020B0604020202020204" pitchFamily="34" charset="0"/>
              </a:rPr>
              <a:t>Smaller, lower power, more robust</a:t>
            </a:r>
            <a:endParaRPr lang="en-AU" altLang="en-US" dirty="0" smtClean="0">
              <a:cs typeface="Arial" panose="020B0604020202020204" pitchFamily="34" charset="0"/>
            </a:endParaRPr>
          </a:p>
          <a:p>
            <a:pPr lvl="1" eaLnBrk="1" hangingPunct="1"/>
            <a:r>
              <a:rPr lang="en-AU" altLang="en-US" smtClean="0">
                <a:cs typeface="Arial" panose="020B0604020202020204" pitchFamily="34" charset="0"/>
              </a:rPr>
              <a:t>But more $/GB (between disk and DRAM</a:t>
            </a:r>
            <a:r>
              <a:rPr lang="en-AU" altLang="en-US" dirty="0" smtClean="0">
                <a:cs typeface="Arial" panose="020B0604020202020204" pitchFamily="34" charset="0"/>
              </a:rPr>
              <a:t>)</a:t>
            </a:r>
          </a:p>
        </p:txBody>
      </p:sp>
      <p:pic>
        <p:nvPicPr>
          <p:cNvPr id="35844" name="Picture 5" descr="flash-c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500438"/>
            <a:ext cx="35909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6" descr="flash-memory-explo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860800"/>
            <a:ext cx="24368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B4A31282-C929-42A7-8827-0650AA5D762B}" type="slidenum">
              <a:rPr lang="zh-CN" altLang="en-US" sz="1200">
                <a:solidFill>
                  <a:srgbClr val="000000"/>
                </a:solidFill>
              </a:rPr>
              <a:pPr>
                <a:spcBef>
                  <a:spcPct val="0"/>
                </a:spcBef>
                <a:buClrTx/>
                <a:buSzTx/>
                <a:buFontTx/>
                <a:buNone/>
              </a:pPr>
              <a:t>21</a:t>
            </a:fld>
            <a:endParaRPr lang="zh-CN" altLang="en-US" sz="1200">
              <a:solidFill>
                <a:srgbClr val="000000"/>
              </a:solidFill>
            </a:endParaRPr>
          </a:p>
        </p:txBody>
      </p:sp>
    </p:spTree>
    <p:extLst>
      <p:ext uri="{BB962C8B-B14F-4D97-AF65-F5344CB8AC3E}">
        <p14:creationId xmlns:p14="http://schemas.microsoft.com/office/powerpoint/2010/main" val="1092562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AU" altLang="en-US" smtClean="0"/>
              <a:t>Flash Types</a:t>
            </a:r>
            <a:endParaRPr lang="en-AU" altLang="en-US" dirty="0" smtClean="0"/>
          </a:p>
        </p:txBody>
      </p:sp>
      <p:sp>
        <p:nvSpPr>
          <p:cNvPr id="37891" name="Rectangle 3"/>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pPr>
            <a:r>
              <a:rPr lang="en-AU" altLang="en-US" sz="2400" smtClean="0"/>
              <a:t>NOR flash: bit cell like a NOR gate</a:t>
            </a:r>
            <a:endParaRPr lang="en-AU" altLang="en-US" sz="2400" dirty="0"/>
          </a:p>
          <a:p>
            <a:pPr lvl="1" eaLnBrk="1" hangingPunct="1"/>
            <a:r>
              <a:rPr lang="en-AU" altLang="en-US" sz="2400" smtClean="0"/>
              <a:t>Random read/write access</a:t>
            </a:r>
            <a:endParaRPr lang="en-AU" altLang="en-US" sz="2400" dirty="0" smtClean="0"/>
          </a:p>
          <a:p>
            <a:pPr lvl="1" eaLnBrk="1" hangingPunct="1"/>
            <a:r>
              <a:rPr lang="en-AU" altLang="en-US" sz="2400" smtClean="0"/>
              <a:t>Used for instruction memory in embedded systems</a:t>
            </a:r>
            <a:endParaRPr lang="en-AU" altLang="en-US" sz="2400" dirty="0" smtClean="0"/>
          </a:p>
          <a:p>
            <a:pPr eaLnBrk="1" hangingPunct="1">
              <a:buClr>
                <a:schemeClr val="tx1"/>
              </a:buClr>
              <a:buSzPct val="80000"/>
              <a:buFont typeface="Wingdings" panose="05000000000000000000" pitchFamily="2" charset="2"/>
              <a:buChar char="l"/>
            </a:pPr>
            <a:r>
              <a:rPr lang="en-AU" altLang="en-US" sz="2400" smtClean="0"/>
              <a:t>NAND flash: bit cell like a NAND gate</a:t>
            </a:r>
            <a:endParaRPr lang="en-AU" altLang="en-US" sz="2400" dirty="0"/>
          </a:p>
          <a:p>
            <a:pPr lvl="1" eaLnBrk="1" hangingPunct="1"/>
            <a:r>
              <a:rPr lang="en-AU" altLang="en-US" sz="2400" smtClean="0"/>
              <a:t>Denser (bits/area), but block-at-a-time access</a:t>
            </a:r>
            <a:endParaRPr lang="en-AU" altLang="en-US" sz="2400" dirty="0" smtClean="0"/>
          </a:p>
          <a:p>
            <a:pPr lvl="1" eaLnBrk="1" hangingPunct="1"/>
            <a:r>
              <a:rPr lang="en-AU" altLang="en-US" sz="2400" smtClean="0"/>
              <a:t>Cheaper per GB</a:t>
            </a:r>
            <a:endParaRPr lang="en-AU" altLang="en-US" sz="2400" dirty="0" smtClean="0"/>
          </a:p>
          <a:p>
            <a:pPr lvl="1" eaLnBrk="1" hangingPunct="1"/>
            <a:r>
              <a:rPr lang="en-AU" altLang="en-US" sz="2400" smtClean="0"/>
              <a:t>Used for USB keys, media storage, …</a:t>
            </a:r>
            <a:endParaRPr lang="en-AU" altLang="en-US" sz="2400" dirty="0" smtClean="0"/>
          </a:p>
          <a:p>
            <a:pPr eaLnBrk="1" hangingPunct="1">
              <a:buClr>
                <a:schemeClr val="tx1"/>
              </a:buClr>
              <a:buSzPct val="80000"/>
              <a:buFont typeface="Wingdings" panose="05000000000000000000" pitchFamily="2" charset="2"/>
              <a:buChar char="l"/>
            </a:pPr>
            <a:r>
              <a:rPr lang="en-AU" altLang="en-US" sz="2400" smtClean="0"/>
              <a:t>Flash bits wears out after 1000’s of accesses</a:t>
            </a:r>
            <a:endParaRPr lang="en-AU" altLang="en-US" sz="2400" dirty="0"/>
          </a:p>
          <a:p>
            <a:pPr lvl="1" eaLnBrk="1" hangingPunct="1"/>
            <a:r>
              <a:rPr lang="en-AU" altLang="en-US" sz="2400" smtClean="0"/>
              <a:t>Not suitable for direct RAM or disk replacement</a:t>
            </a:r>
            <a:endParaRPr lang="en-AU" altLang="en-US" sz="2400" dirty="0" smtClean="0"/>
          </a:p>
          <a:p>
            <a:pPr lvl="1" eaLnBrk="1" hangingPunct="1"/>
            <a:r>
              <a:rPr lang="en-AU" altLang="en-US" sz="2400" smtClean="0"/>
              <a:t>Wear leveling: remap data to less used blocks</a:t>
            </a:r>
            <a:endParaRPr lang="en-AU" altLang="en-US" sz="2400" dirty="0" smtClean="0"/>
          </a:p>
        </p:txBody>
      </p:sp>
      <p:sp>
        <p:nvSpPr>
          <p:cNvPr id="3789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45E7558-CC5F-4A31-9EF6-06CF5FE7E869}" type="slidenum">
              <a:rPr lang="zh-CN" altLang="en-US" sz="1200">
                <a:solidFill>
                  <a:srgbClr val="000000"/>
                </a:solidFill>
              </a:rPr>
              <a:pPr>
                <a:spcBef>
                  <a:spcPct val="0"/>
                </a:spcBef>
                <a:buClrTx/>
                <a:buSzTx/>
                <a:buFontTx/>
                <a:buNone/>
              </a:pPr>
              <a:t>22</a:t>
            </a:fld>
            <a:endParaRPr lang="zh-CN" altLang="en-US" sz="1200">
              <a:solidFill>
                <a:srgbClr val="000000"/>
              </a:solidFill>
            </a:endParaRPr>
          </a:p>
        </p:txBody>
      </p:sp>
    </p:spTree>
    <p:extLst>
      <p:ext uri="{BB962C8B-B14F-4D97-AF65-F5344CB8AC3E}">
        <p14:creationId xmlns:p14="http://schemas.microsoft.com/office/powerpoint/2010/main" val="1546265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9" descr="wdfDesktop_Caviar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7"/>
          <p:cNvSpPr>
            <a:spLocks noGrp="1" noChangeArrowheads="1"/>
          </p:cNvSpPr>
          <p:nvPr>
            <p:ph type="title"/>
          </p:nvPr>
        </p:nvSpPr>
        <p:spPr/>
        <p:txBody>
          <a:bodyPr/>
          <a:lstStyle/>
          <a:p>
            <a:pPr eaLnBrk="1" hangingPunct="1"/>
            <a:r>
              <a:rPr lang="en-US" altLang="en-US" smtClean="0"/>
              <a:t>Disk Storage</a:t>
            </a:r>
            <a:endParaRPr lang="en-AU" altLang="en-US" dirty="0" smtClean="0"/>
          </a:p>
        </p:txBody>
      </p:sp>
      <p:sp>
        <p:nvSpPr>
          <p:cNvPr id="39940" name="Rectangle 8"/>
          <p:cNvSpPr>
            <a:spLocks noGrp="1" noChangeArrowheads="1"/>
          </p:cNvSpPr>
          <p:nvPr>
            <p:ph type="body" idx="1"/>
          </p:nvPr>
        </p:nvSpPr>
        <p:spPr>
          <a:xfrm>
            <a:off x="684213" y="1125538"/>
            <a:ext cx="8270875" cy="790575"/>
          </a:xfrm>
        </p:spPr>
        <p:txBody>
          <a:bodyPr/>
          <a:lstStyle/>
          <a:p>
            <a:pPr eaLnBrk="1" hangingPunct="1">
              <a:buClr>
                <a:schemeClr val="tx1"/>
              </a:buClr>
              <a:buSzPct val="80000"/>
              <a:buFont typeface="Wingdings" panose="05000000000000000000" pitchFamily="2" charset="2"/>
              <a:buChar char="l"/>
            </a:pPr>
            <a:r>
              <a:rPr lang="en-US" altLang="en-US" sz="2400" smtClean="0"/>
              <a:t>Nonvolatile, rotating magnetic storage</a:t>
            </a:r>
            <a:endParaRPr lang="en-AU" altLang="en-US" sz="2400" dirty="0"/>
          </a:p>
        </p:txBody>
      </p:sp>
      <p:pic>
        <p:nvPicPr>
          <p:cNvPr id="39941" name="Picture 12" descr="disk-geomet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538" y="3141663"/>
            <a:ext cx="44164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11BF1B0-8E3C-40D9-9DFA-DB46BD6BB6FC}" type="slidenum">
              <a:rPr lang="zh-CN" altLang="en-US" sz="1200">
                <a:solidFill>
                  <a:srgbClr val="000000"/>
                </a:solidFill>
              </a:rPr>
              <a:pPr>
                <a:spcBef>
                  <a:spcPct val="0"/>
                </a:spcBef>
                <a:buClrTx/>
                <a:buSzTx/>
                <a:buFontTx/>
                <a:buNone/>
              </a:pPr>
              <a:t>23</a:t>
            </a:fld>
            <a:endParaRPr lang="zh-CN" altLang="en-US" sz="1200">
              <a:solidFill>
                <a:srgbClr val="000000"/>
              </a:solidFill>
            </a:endParaRPr>
          </a:p>
        </p:txBody>
      </p:sp>
    </p:spTree>
    <p:extLst>
      <p:ext uri="{BB962C8B-B14F-4D97-AF65-F5344CB8AC3E}">
        <p14:creationId xmlns:p14="http://schemas.microsoft.com/office/powerpoint/2010/main" val="1161289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smtClean="0"/>
              <a:t>Disk Sectors and Access</a:t>
            </a:r>
            <a:endParaRPr lang="en-AU" altLang="en-US" dirty="0" smtClean="0"/>
          </a:p>
        </p:txBody>
      </p:sp>
      <p:sp>
        <p:nvSpPr>
          <p:cNvPr id="41987" name="Rectangle 5"/>
          <p:cNvSpPr>
            <a:spLocks noGrp="1" noChangeArrowheads="1"/>
          </p:cNvSpPr>
          <p:nvPr>
            <p:ph type="body" idx="1"/>
          </p:nvPr>
        </p:nvSpPr>
        <p:spPr/>
        <p:txBody>
          <a:bodyPr/>
          <a:lstStyle/>
          <a:p>
            <a:pPr eaLnBrk="1" hangingPunct="1">
              <a:lnSpc>
                <a:spcPct val="90000"/>
              </a:lnSpc>
              <a:buClr>
                <a:schemeClr val="tx1"/>
              </a:buClr>
              <a:buSzPct val="80000"/>
              <a:buFont typeface="Wingdings" panose="05000000000000000000" pitchFamily="2" charset="2"/>
              <a:buChar char="l"/>
            </a:pPr>
            <a:r>
              <a:rPr lang="en-US" altLang="en-US" sz="2400" smtClean="0"/>
              <a:t>Each sector records</a:t>
            </a:r>
            <a:endParaRPr lang="en-US" altLang="en-US" sz="2400" dirty="0"/>
          </a:p>
          <a:p>
            <a:pPr lvl="1" eaLnBrk="1" hangingPunct="1">
              <a:lnSpc>
                <a:spcPct val="90000"/>
              </a:lnSpc>
              <a:buClr>
                <a:schemeClr val="accent4"/>
              </a:buClr>
              <a:buSzPct val="80000"/>
              <a:defRPr/>
            </a:pPr>
            <a:r>
              <a:rPr lang="en-US" altLang="en-US" sz="2000" smtClean="0"/>
              <a:t>Sector ID</a:t>
            </a:r>
            <a:endParaRPr lang="en-US" altLang="en-US" sz="2000" dirty="0"/>
          </a:p>
          <a:p>
            <a:pPr lvl="1" eaLnBrk="1" hangingPunct="1">
              <a:lnSpc>
                <a:spcPct val="90000"/>
              </a:lnSpc>
              <a:buClr>
                <a:schemeClr val="accent4"/>
              </a:buClr>
              <a:buSzPct val="80000"/>
              <a:defRPr/>
            </a:pPr>
            <a:r>
              <a:rPr lang="en-US" altLang="en-US" sz="2000" smtClean="0"/>
              <a:t>Data (512 bytes, 4096 bytes proposed</a:t>
            </a:r>
            <a:r>
              <a:rPr lang="en-US" altLang="en-US" sz="2000" dirty="0"/>
              <a:t>)</a:t>
            </a:r>
          </a:p>
          <a:p>
            <a:pPr lvl="1" eaLnBrk="1" hangingPunct="1">
              <a:lnSpc>
                <a:spcPct val="90000"/>
              </a:lnSpc>
              <a:buClr>
                <a:schemeClr val="accent4"/>
              </a:buClr>
              <a:buSzPct val="80000"/>
              <a:defRPr/>
            </a:pPr>
            <a:r>
              <a:rPr lang="en-US" altLang="en-US" sz="2000" smtClean="0"/>
              <a:t>Error correcting code (</a:t>
            </a:r>
            <a:r>
              <a:rPr lang="en-US" altLang="en-US" sz="2000" dirty="0" smtClean="0"/>
              <a:t>ECC</a:t>
            </a:r>
            <a:r>
              <a:rPr lang="en-US" altLang="en-US" sz="2000" dirty="0"/>
              <a:t>)</a:t>
            </a:r>
          </a:p>
          <a:p>
            <a:pPr lvl="2" eaLnBrk="1" hangingPunct="1">
              <a:lnSpc>
                <a:spcPct val="90000"/>
              </a:lnSpc>
              <a:buClr>
                <a:schemeClr val="tx1"/>
              </a:buClr>
              <a:buSzPct val="80000"/>
              <a:buFont typeface="Wingdings" panose="05000000000000000000" pitchFamily="2" charset="2"/>
              <a:buChar char="u"/>
            </a:pPr>
            <a:r>
              <a:rPr lang="en-US" altLang="en-US" sz="2200" smtClean="0"/>
              <a:t>Used to hide defects and recording </a:t>
            </a:r>
            <a:r>
              <a:rPr lang="en-US" altLang="en-US" sz="2200" smtClean="0">
                <a:solidFill>
                  <a:srgbClr val="0000FF"/>
                </a:solidFill>
              </a:rPr>
              <a:t>errors    </a:t>
            </a:r>
            <a:r>
              <a:rPr lang="en-US" altLang="zh-CN" sz="2200" smtClean="0">
                <a:solidFill>
                  <a:srgbClr val="0000FF"/>
                </a:solidFill>
              </a:rPr>
              <a:t>lkj</a:t>
            </a:r>
            <a:r>
              <a:rPr lang="zh-CN" altLang="en-US" sz="2200" dirty="0">
                <a:solidFill>
                  <a:srgbClr val="0000FF"/>
                </a:solidFill>
              </a:rPr>
              <a:t>：</a:t>
            </a:r>
            <a:r>
              <a:rPr lang="en-US" altLang="zh-CN" sz="2200" dirty="0">
                <a:solidFill>
                  <a:srgbClr val="0000FF"/>
                </a:solidFill>
              </a:rPr>
              <a:t>SSD</a:t>
            </a:r>
            <a:r>
              <a:rPr lang="zh-CN" altLang="en-US" sz="2200" dirty="0">
                <a:solidFill>
                  <a:srgbClr val="0000FF"/>
                </a:solidFill>
              </a:rPr>
              <a:t>固态硬盘</a:t>
            </a:r>
            <a:endParaRPr lang="en-US" altLang="en-US" sz="2200" dirty="0">
              <a:solidFill>
                <a:srgbClr val="0000FF"/>
              </a:solidFill>
            </a:endParaRPr>
          </a:p>
          <a:p>
            <a:pPr lvl="1" eaLnBrk="1" hangingPunct="1">
              <a:lnSpc>
                <a:spcPct val="90000"/>
              </a:lnSpc>
              <a:buClr>
                <a:schemeClr val="accent4"/>
              </a:buClr>
              <a:buSzPct val="80000"/>
              <a:defRPr/>
            </a:pPr>
            <a:r>
              <a:rPr lang="en-US" altLang="en-US" sz="2000" smtClean="0"/>
              <a:t>Synchronization fields and gaps</a:t>
            </a:r>
            <a:endParaRPr lang="en-US" altLang="en-US" sz="2000" dirty="0"/>
          </a:p>
          <a:p>
            <a:pPr eaLnBrk="1" hangingPunct="1">
              <a:lnSpc>
                <a:spcPct val="90000"/>
              </a:lnSpc>
              <a:buClr>
                <a:schemeClr val="tx1"/>
              </a:buClr>
              <a:buSzPct val="80000"/>
              <a:buFont typeface="Wingdings" panose="05000000000000000000" pitchFamily="2" charset="2"/>
              <a:buChar char="l"/>
            </a:pPr>
            <a:r>
              <a:rPr lang="en-US" altLang="en-US" sz="2400" smtClean="0"/>
              <a:t>Access to a sector involves</a:t>
            </a:r>
            <a:endParaRPr lang="en-US" altLang="en-US" sz="2400" dirty="0"/>
          </a:p>
          <a:p>
            <a:pPr lvl="1" eaLnBrk="1" hangingPunct="1">
              <a:lnSpc>
                <a:spcPct val="90000"/>
              </a:lnSpc>
              <a:buClr>
                <a:schemeClr val="accent4"/>
              </a:buClr>
              <a:buSzPct val="80000"/>
              <a:defRPr/>
            </a:pPr>
            <a:r>
              <a:rPr lang="en-US" altLang="en-US" sz="2000" smtClean="0"/>
              <a:t>Queuing delay if other accesses are pending</a:t>
            </a:r>
            <a:endParaRPr lang="en-US" altLang="en-US" sz="2000" dirty="0"/>
          </a:p>
          <a:p>
            <a:pPr lvl="1" eaLnBrk="1" hangingPunct="1">
              <a:lnSpc>
                <a:spcPct val="90000"/>
              </a:lnSpc>
              <a:buClr>
                <a:schemeClr val="accent4"/>
              </a:buClr>
              <a:buSzPct val="80000"/>
              <a:defRPr/>
            </a:pPr>
            <a:r>
              <a:rPr lang="en-US" altLang="en-US" sz="2000" smtClean="0"/>
              <a:t>Seek: move the heads</a:t>
            </a:r>
            <a:endParaRPr lang="en-US" altLang="en-US" sz="2000" dirty="0"/>
          </a:p>
          <a:p>
            <a:pPr lvl="1" eaLnBrk="1" hangingPunct="1">
              <a:lnSpc>
                <a:spcPct val="90000"/>
              </a:lnSpc>
              <a:buClr>
                <a:schemeClr val="accent4"/>
              </a:buClr>
              <a:buSzPct val="80000"/>
              <a:defRPr/>
            </a:pPr>
            <a:r>
              <a:rPr lang="en-US" altLang="en-US" sz="2000" smtClean="0"/>
              <a:t>Rotational latency</a:t>
            </a:r>
            <a:endParaRPr lang="en-US" altLang="en-US" sz="2000" dirty="0"/>
          </a:p>
          <a:p>
            <a:pPr lvl="1" eaLnBrk="1" hangingPunct="1">
              <a:lnSpc>
                <a:spcPct val="90000"/>
              </a:lnSpc>
              <a:buClr>
                <a:schemeClr val="accent4"/>
              </a:buClr>
              <a:buSzPct val="80000"/>
              <a:defRPr/>
            </a:pPr>
            <a:r>
              <a:rPr lang="en-US" altLang="en-US" sz="2000" smtClean="0"/>
              <a:t>Data transfer</a:t>
            </a:r>
            <a:endParaRPr lang="en-US" altLang="en-US" sz="2000" dirty="0"/>
          </a:p>
          <a:p>
            <a:pPr lvl="1" eaLnBrk="1" hangingPunct="1">
              <a:lnSpc>
                <a:spcPct val="90000"/>
              </a:lnSpc>
              <a:buClr>
                <a:schemeClr val="accent4"/>
              </a:buClr>
              <a:buSzPct val="80000"/>
              <a:defRPr/>
            </a:pPr>
            <a:r>
              <a:rPr lang="en-US" altLang="en-US" sz="2000" smtClean="0"/>
              <a:t>Controller overhead</a:t>
            </a:r>
            <a:endParaRPr lang="en-AU" altLang="en-US" sz="2000" dirty="0"/>
          </a:p>
        </p:txBody>
      </p:sp>
      <p:sp>
        <p:nvSpPr>
          <p:cNvPr id="4198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5614184-E715-45F8-B9D0-1FDE521F9644}" type="slidenum">
              <a:rPr lang="zh-CN" altLang="en-US" sz="1200">
                <a:solidFill>
                  <a:srgbClr val="000000"/>
                </a:solidFill>
              </a:rPr>
              <a:pPr>
                <a:spcBef>
                  <a:spcPct val="0"/>
                </a:spcBef>
                <a:buClrTx/>
                <a:buSzTx/>
                <a:buFontTx/>
                <a:buNone/>
              </a:pPr>
              <a:t>24</a:t>
            </a:fld>
            <a:endParaRPr lang="zh-CN" altLang="en-US" sz="1200">
              <a:solidFill>
                <a:srgbClr val="000000"/>
              </a:solidFill>
            </a:endParaRPr>
          </a:p>
        </p:txBody>
      </p:sp>
    </p:spTree>
    <p:extLst>
      <p:ext uri="{BB962C8B-B14F-4D97-AF65-F5344CB8AC3E}">
        <p14:creationId xmlns:p14="http://schemas.microsoft.com/office/powerpoint/2010/main" val="2168297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altLang="en-US" smtClean="0"/>
              <a:t>Disk Access Example</a:t>
            </a:r>
            <a:endParaRPr lang="en-AU" altLang="en-US" dirty="0" smtClean="0"/>
          </a:p>
        </p:txBody>
      </p:sp>
      <p:sp>
        <p:nvSpPr>
          <p:cNvPr id="44035" name="Rectangle 5"/>
          <p:cNvSpPr>
            <a:spLocks noGrp="1" noChangeArrowheads="1"/>
          </p:cNvSpPr>
          <p:nvPr>
            <p:ph type="body" idx="1"/>
          </p:nvPr>
        </p:nvSpPr>
        <p:spPr/>
        <p:txBody>
          <a:bodyPr/>
          <a:lstStyle/>
          <a:p>
            <a:pPr eaLnBrk="1" hangingPunct="1">
              <a:lnSpc>
                <a:spcPct val="80000"/>
              </a:lnSpc>
              <a:buClr>
                <a:schemeClr val="tx1"/>
              </a:buClr>
              <a:buSzPct val="80000"/>
              <a:buFont typeface="Wingdings" panose="05000000000000000000" pitchFamily="2" charset="2"/>
              <a:buChar char="l"/>
            </a:pPr>
            <a:r>
              <a:rPr lang="en-US" altLang="en-US" sz="2400" dirty="0"/>
              <a:t>Given</a:t>
            </a:r>
          </a:p>
          <a:p>
            <a:pPr lvl="1" eaLnBrk="1" hangingPunct="1">
              <a:lnSpc>
                <a:spcPct val="80000"/>
              </a:lnSpc>
              <a:buClr>
                <a:schemeClr val="tx1"/>
              </a:buClr>
              <a:buSzPct val="80000"/>
            </a:pPr>
            <a:r>
              <a:rPr lang="en-US" altLang="en-US" sz="2200" smtClean="0"/>
              <a:t>512B sector, 15,000rpm, 4ms average seek time, 100MB/s transfer rate, 0.2ms controller overhead, idle disk</a:t>
            </a:r>
            <a:endParaRPr lang="en-US" altLang="en-US" sz="2200" dirty="0"/>
          </a:p>
          <a:p>
            <a:pPr eaLnBrk="1" hangingPunct="1">
              <a:lnSpc>
                <a:spcPct val="80000"/>
              </a:lnSpc>
              <a:buClr>
                <a:schemeClr val="tx1"/>
              </a:buClr>
              <a:buSzPct val="80000"/>
              <a:buFont typeface="Wingdings" panose="05000000000000000000" pitchFamily="2" charset="2"/>
              <a:buChar char="l"/>
            </a:pPr>
            <a:r>
              <a:rPr lang="en-US" altLang="en-US" sz="2400" smtClean="0"/>
              <a:t>Average read time</a:t>
            </a:r>
            <a:endParaRPr lang="en-US" altLang="en-US" sz="2400" dirty="0"/>
          </a:p>
          <a:p>
            <a:pPr lvl="1" eaLnBrk="1" hangingPunct="1">
              <a:lnSpc>
                <a:spcPct val="80000"/>
              </a:lnSpc>
              <a:buClr>
                <a:schemeClr val="tx1"/>
              </a:buClr>
              <a:buSzPct val="80000"/>
              <a:defRPr/>
            </a:pPr>
            <a:r>
              <a:rPr lang="en-US" altLang="en-US" sz="2200" smtClean="0"/>
              <a:t>4ms seek time</a:t>
            </a:r>
            <a:endParaRPr lang="en-US" altLang="en-US" sz="2200" dirty="0"/>
          </a:p>
          <a:p>
            <a:pPr marL="457200" lvl="1" indent="0" eaLnBrk="1" hangingPunct="1">
              <a:lnSpc>
                <a:spcPct val="80000"/>
              </a:lnSpc>
              <a:buNone/>
            </a:pPr>
            <a:r>
              <a:rPr lang="en-US" altLang="en-US" smtClean="0"/>
              <a:t>+ ½ / (15,000/60) = 2ms rotational latency</a:t>
            </a:r>
            <a:br>
              <a:rPr lang="en-US" altLang="en-US" smtClean="0"/>
            </a:br>
            <a:r>
              <a:rPr lang="en-US" altLang="en-US" smtClean="0"/>
              <a:t>+ 512 / 100MB/s = 0.005ms transfer time</a:t>
            </a:r>
            <a:br>
              <a:rPr lang="en-US" altLang="en-US" smtClean="0"/>
            </a:br>
            <a:r>
              <a:rPr lang="en-US" altLang="en-US" smtClean="0"/>
              <a:t>+ 0.2ms controller delay</a:t>
            </a:r>
            <a:br>
              <a:rPr lang="en-US" altLang="en-US" smtClean="0"/>
            </a:br>
            <a:r>
              <a:rPr lang="en-US" altLang="en-US" smtClean="0"/>
              <a:t>= 6.2ms</a:t>
            </a:r>
            <a:endParaRPr lang="en-US" altLang="en-US" dirty="0" smtClean="0"/>
          </a:p>
          <a:p>
            <a:pPr eaLnBrk="1" hangingPunct="1">
              <a:lnSpc>
                <a:spcPct val="80000"/>
              </a:lnSpc>
              <a:buClr>
                <a:schemeClr val="tx1"/>
              </a:buClr>
              <a:buSzPct val="80000"/>
              <a:buFont typeface="Wingdings" panose="05000000000000000000" pitchFamily="2" charset="2"/>
              <a:buChar char="l"/>
            </a:pPr>
            <a:r>
              <a:rPr lang="en-US" altLang="en-US" sz="2400" smtClean="0"/>
              <a:t>If actual average seek time is 1ms</a:t>
            </a:r>
            <a:endParaRPr lang="en-US" altLang="en-US" sz="2400" dirty="0"/>
          </a:p>
          <a:p>
            <a:pPr lvl="1" eaLnBrk="1" hangingPunct="1">
              <a:lnSpc>
                <a:spcPct val="80000"/>
              </a:lnSpc>
              <a:buClr>
                <a:schemeClr val="tx1"/>
              </a:buClr>
              <a:buSzPct val="80000"/>
              <a:defRPr/>
            </a:pPr>
            <a:r>
              <a:rPr lang="en-US" altLang="en-US" sz="2200" smtClean="0"/>
              <a:t>Average read time = 3.2ms</a:t>
            </a:r>
            <a:endParaRPr lang="en-US" altLang="en-US" sz="2200" dirty="0"/>
          </a:p>
        </p:txBody>
      </p:sp>
      <p:sp>
        <p:nvSpPr>
          <p:cNvPr id="4403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745095C-5DC9-48B8-A620-D1D74822FBEE}" type="slidenum">
              <a:rPr lang="zh-CN" altLang="en-US" sz="1200">
                <a:solidFill>
                  <a:srgbClr val="000000"/>
                </a:solidFill>
              </a:rPr>
              <a:pPr>
                <a:spcBef>
                  <a:spcPct val="0"/>
                </a:spcBef>
                <a:buClrTx/>
                <a:buSzTx/>
                <a:buFontTx/>
                <a:buNone/>
              </a:pPr>
              <a:t>25</a:t>
            </a:fld>
            <a:endParaRPr lang="zh-CN" altLang="en-US" sz="1200">
              <a:solidFill>
                <a:srgbClr val="000000"/>
              </a:solidFill>
            </a:endParaRPr>
          </a:p>
        </p:txBody>
      </p:sp>
    </p:spTree>
    <p:extLst>
      <p:ext uri="{BB962C8B-B14F-4D97-AF65-F5344CB8AC3E}">
        <p14:creationId xmlns:p14="http://schemas.microsoft.com/office/powerpoint/2010/main" val="1744922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altLang="en-US" smtClean="0"/>
              <a:t>Disk Performance Issues</a:t>
            </a:r>
            <a:endParaRPr lang="en-AU" altLang="en-US" dirty="0" smtClean="0"/>
          </a:p>
        </p:txBody>
      </p:sp>
      <p:sp>
        <p:nvSpPr>
          <p:cNvPr id="46083" name="Rectangle 5"/>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pPr>
            <a:r>
              <a:rPr lang="en-US" altLang="en-US" sz="2400" smtClean="0"/>
              <a:t>Manufacturers quote average seek time</a:t>
            </a:r>
            <a:endParaRPr lang="en-US" altLang="en-US" sz="2400" dirty="0"/>
          </a:p>
          <a:p>
            <a:pPr lvl="1" eaLnBrk="1" hangingPunct="1">
              <a:buClr>
                <a:schemeClr val="accent4"/>
              </a:buClr>
              <a:buSzPct val="80000"/>
              <a:defRPr/>
            </a:pPr>
            <a:r>
              <a:rPr lang="en-US" altLang="en-US" sz="2000" smtClean="0"/>
              <a:t>Based on all possible seeks</a:t>
            </a:r>
            <a:endParaRPr lang="en-US" altLang="en-US" sz="2000" dirty="0"/>
          </a:p>
          <a:p>
            <a:pPr lvl="1" eaLnBrk="1" hangingPunct="1">
              <a:buClr>
                <a:schemeClr val="accent4"/>
              </a:buClr>
              <a:buSzPct val="80000"/>
              <a:defRPr/>
            </a:pPr>
            <a:r>
              <a:rPr lang="en-US" altLang="en-US" sz="2000" smtClean="0"/>
              <a:t>Locality and OS scheduling lead to smaller actual average seek times</a:t>
            </a:r>
            <a:endParaRPr lang="en-US" altLang="en-US" sz="2000" dirty="0"/>
          </a:p>
          <a:p>
            <a:pPr eaLnBrk="1" hangingPunct="1">
              <a:buClr>
                <a:schemeClr val="tx1"/>
              </a:buClr>
              <a:buSzPct val="80000"/>
              <a:buFont typeface="Wingdings" panose="05000000000000000000" pitchFamily="2" charset="2"/>
              <a:buChar char="l"/>
            </a:pPr>
            <a:r>
              <a:rPr lang="en-US" altLang="en-US" sz="2400" smtClean="0"/>
              <a:t>Smart disk controller allocate physical sectors on disk</a:t>
            </a:r>
            <a:endParaRPr lang="en-US" altLang="en-US" sz="2400" dirty="0"/>
          </a:p>
          <a:p>
            <a:pPr lvl="1" eaLnBrk="1" hangingPunct="1">
              <a:buClr>
                <a:schemeClr val="accent4"/>
              </a:buClr>
              <a:buSzPct val="80000"/>
              <a:defRPr/>
            </a:pPr>
            <a:r>
              <a:rPr lang="en-US" altLang="en-US" sz="2000" smtClean="0"/>
              <a:t>Present logical sector interface to host</a:t>
            </a:r>
            <a:endParaRPr lang="en-US" altLang="en-US" sz="2000" dirty="0"/>
          </a:p>
          <a:p>
            <a:pPr lvl="1" eaLnBrk="1" hangingPunct="1">
              <a:buClr>
                <a:schemeClr val="accent4"/>
              </a:buClr>
              <a:buSzPct val="80000"/>
              <a:defRPr/>
            </a:pPr>
            <a:r>
              <a:rPr lang="en-US" altLang="en-US" sz="2000" smtClean="0"/>
              <a:t>SCSI, ATA, SATA</a:t>
            </a:r>
            <a:endParaRPr lang="en-US" altLang="en-US" sz="2000" dirty="0"/>
          </a:p>
          <a:p>
            <a:pPr eaLnBrk="1" hangingPunct="1">
              <a:buClr>
                <a:schemeClr val="tx1"/>
              </a:buClr>
              <a:buSzPct val="80000"/>
              <a:buFont typeface="Wingdings" panose="05000000000000000000" pitchFamily="2" charset="2"/>
              <a:buChar char="l"/>
            </a:pPr>
            <a:r>
              <a:rPr lang="en-US" altLang="en-US" sz="2400" smtClean="0"/>
              <a:t>Disk drives include caches</a:t>
            </a:r>
            <a:endParaRPr lang="en-US" altLang="en-US" sz="2400" dirty="0"/>
          </a:p>
          <a:p>
            <a:pPr lvl="1" eaLnBrk="1" hangingPunct="1">
              <a:buClr>
                <a:schemeClr val="accent4"/>
              </a:buClr>
              <a:buSzPct val="80000"/>
              <a:defRPr/>
            </a:pPr>
            <a:r>
              <a:rPr lang="en-US" altLang="en-US" sz="2000" smtClean="0"/>
              <a:t>Prefetch sectors in anticipation of access</a:t>
            </a:r>
            <a:endParaRPr lang="en-US" altLang="en-US" sz="2000" dirty="0"/>
          </a:p>
          <a:p>
            <a:pPr lvl="1" eaLnBrk="1" hangingPunct="1">
              <a:buClr>
                <a:schemeClr val="accent4"/>
              </a:buClr>
              <a:buSzPct val="80000"/>
              <a:defRPr/>
            </a:pPr>
            <a:r>
              <a:rPr lang="en-US" altLang="en-US" sz="2000" smtClean="0"/>
              <a:t>Avoid seek and rotational delay</a:t>
            </a:r>
            <a:endParaRPr lang="en-AU" altLang="en-US" sz="2000" dirty="0"/>
          </a:p>
        </p:txBody>
      </p:sp>
      <p:sp>
        <p:nvSpPr>
          <p:cNvPr id="4608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F40DED8C-A204-4644-8C7A-447B3E1E363D}" type="slidenum">
              <a:rPr lang="zh-CN" altLang="en-US" sz="1200">
                <a:solidFill>
                  <a:srgbClr val="000000"/>
                </a:solidFill>
              </a:rPr>
              <a:pPr>
                <a:spcBef>
                  <a:spcPct val="0"/>
                </a:spcBef>
                <a:buClrTx/>
                <a:buSzTx/>
                <a:buFontTx/>
                <a:buNone/>
              </a:pPr>
              <a:t>26</a:t>
            </a:fld>
            <a:endParaRPr lang="zh-CN" altLang="en-US" sz="1200">
              <a:solidFill>
                <a:srgbClr val="000000"/>
              </a:solidFill>
            </a:endParaRPr>
          </a:p>
        </p:txBody>
      </p:sp>
    </p:spTree>
    <p:extLst>
      <p:ext uri="{BB962C8B-B14F-4D97-AF65-F5344CB8AC3E}">
        <p14:creationId xmlns:p14="http://schemas.microsoft.com/office/powerpoint/2010/main" val="28869816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 descr="f05-0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2905326"/>
            <a:ext cx="4443338" cy="332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7"/>
          <p:cNvSpPr>
            <a:spLocks noGrp="1" noChangeArrowheads="1"/>
          </p:cNvSpPr>
          <p:nvPr>
            <p:ph type="title"/>
          </p:nvPr>
        </p:nvSpPr>
        <p:spPr>
          <a:xfrm>
            <a:off x="611560" y="260648"/>
            <a:ext cx="8259762" cy="523220"/>
          </a:xfrm>
        </p:spPr>
        <p:txBody>
          <a:bodyPr/>
          <a:lstStyle/>
          <a:p>
            <a:pPr eaLnBrk="1" hangingPunct="1"/>
            <a:r>
              <a:rPr lang="en-US" altLang="en-US" sz="2800" smtClean="0"/>
              <a:t>5.3 Cache Memory</a:t>
            </a:r>
            <a:endParaRPr lang="en-AU" altLang="en-US" sz="2800" dirty="0" smtClean="0"/>
          </a:p>
        </p:txBody>
      </p:sp>
      <p:sp>
        <p:nvSpPr>
          <p:cNvPr id="48132" name="Rectangle 8"/>
          <p:cNvSpPr>
            <a:spLocks noGrp="1" noChangeArrowheads="1"/>
          </p:cNvSpPr>
          <p:nvPr>
            <p:ph type="body" idx="1"/>
          </p:nvPr>
        </p:nvSpPr>
        <p:spPr>
          <a:xfrm>
            <a:off x="673100" y="913449"/>
            <a:ext cx="8270875" cy="1723464"/>
          </a:xfrm>
        </p:spPr>
        <p:txBody>
          <a:bodyPr/>
          <a:lstStyle/>
          <a:p>
            <a:pPr eaLnBrk="1" hangingPunct="1">
              <a:buClr>
                <a:schemeClr val="accent4"/>
              </a:buClr>
              <a:buSzPct val="80000"/>
              <a:buFont typeface="Wingdings" panose="05000000000000000000" pitchFamily="2" charset="2"/>
              <a:buChar char="l"/>
              <a:defRPr/>
            </a:pPr>
            <a:r>
              <a:rPr lang="en-US" altLang="en-US" sz="2400" dirty="0"/>
              <a:t>Cache</a:t>
            </a:r>
          </a:p>
          <a:p>
            <a:pPr lvl="1" eaLnBrk="1" hangingPunct="1">
              <a:buClr>
                <a:schemeClr val="accent4"/>
              </a:buClr>
              <a:buSzPct val="80000"/>
              <a:defRPr/>
            </a:pPr>
            <a:r>
              <a:rPr lang="en-US" altLang="en-US" sz="2000" smtClean="0"/>
              <a:t>Also known as “Cache Memory”, initially all entries are empty</a:t>
            </a:r>
            <a:r>
              <a:rPr lang="en-US" altLang="en-US" sz="2000" dirty="0"/>
              <a:t>.</a:t>
            </a:r>
          </a:p>
          <a:p>
            <a:pPr lvl="1" eaLnBrk="1" hangingPunct="1">
              <a:buClr>
                <a:schemeClr val="accent4"/>
              </a:buClr>
              <a:buSzPct val="80000"/>
              <a:defRPr/>
            </a:pPr>
            <a:r>
              <a:rPr lang="en-US" altLang="en-US" sz="2000" smtClean="0"/>
              <a:t>The level of the memory hierarchy closest to the CPU</a:t>
            </a:r>
            <a:endParaRPr lang="en-US" altLang="en-US" sz="2000" dirty="0"/>
          </a:p>
          <a:p>
            <a:pPr eaLnBrk="1" hangingPunct="1">
              <a:buClr>
                <a:schemeClr val="accent4"/>
              </a:buClr>
              <a:buSzPct val="80000"/>
              <a:buFont typeface="Wingdings" panose="05000000000000000000" pitchFamily="2" charset="2"/>
              <a:buChar char="l"/>
              <a:defRPr/>
            </a:pPr>
            <a:r>
              <a:rPr lang="en-US" altLang="en-US" sz="2400" smtClean="0"/>
              <a:t>Given accesses X</a:t>
            </a:r>
            <a:r>
              <a:rPr lang="en-US" altLang="en-US" sz="2400" baseline="-25000" smtClean="0"/>
              <a:t>1</a:t>
            </a:r>
            <a:r>
              <a:rPr lang="en-US" altLang="en-US" sz="2400" smtClean="0"/>
              <a:t>, …, X</a:t>
            </a:r>
            <a:r>
              <a:rPr lang="en-US" altLang="en-US" sz="2400" baseline="-25000" smtClean="0"/>
              <a:t>n–1</a:t>
            </a:r>
            <a:r>
              <a:rPr lang="en-US" altLang="en-US" sz="2400" smtClean="0"/>
              <a:t>, </a:t>
            </a:r>
            <a:r>
              <a:rPr lang="en-US" altLang="en-US" sz="2400" smtClean="0">
                <a:solidFill>
                  <a:srgbClr val="FF0000"/>
                </a:solidFill>
              </a:rPr>
              <a:t>X</a:t>
            </a:r>
            <a:r>
              <a:rPr lang="en-US" altLang="en-US" sz="2400" baseline="-25000" smtClean="0">
                <a:solidFill>
                  <a:srgbClr val="FF0000"/>
                </a:solidFill>
              </a:rPr>
              <a:t>n</a:t>
            </a:r>
            <a:endParaRPr lang="en-AU" altLang="en-US" sz="2400" baseline="-25000" dirty="0" smtClean="0">
              <a:solidFill>
                <a:srgbClr val="FF0000"/>
              </a:solidFill>
            </a:endParaRPr>
          </a:p>
        </p:txBody>
      </p:sp>
      <p:sp>
        <p:nvSpPr>
          <p:cNvPr id="48133" name="Text Box 4"/>
          <p:cNvSpPr txBox="1">
            <a:spLocks noChangeArrowheads="1"/>
          </p:cNvSpPr>
          <p:nvPr/>
        </p:nvSpPr>
        <p:spPr bwMode="auto">
          <a:xfrm rot="5400000">
            <a:off x="7492206" y="1280319"/>
            <a:ext cx="293687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kumimoji="0" lang="en-US" altLang="en-US" sz="1800">
                <a:solidFill>
                  <a:srgbClr val="ECEAAC"/>
                </a:solidFill>
                <a:ea typeface="+mn-ea"/>
              </a:rPr>
              <a:t>§</a:t>
            </a:r>
            <a:r>
              <a:rPr kumimoji="0" lang="en-US" altLang="en-US" sz="1800" smtClean="0">
                <a:solidFill>
                  <a:srgbClr val="ECEAAC"/>
                </a:solidFill>
                <a:ea typeface="+mn-ea"/>
              </a:rPr>
              <a:t>5.3 The Basics of Caches</a:t>
            </a:r>
            <a:endParaRPr kumimoji="0" lang="en-US" altLang="en-US" sz="1800" dirty="0">
              <a:solidFill>
                <a:srgbClr val="ECEAAC"/>
              </a:solidFill>
              <a:ea typeface="+mn-ea"/>
            </a:endParaRPr>
          </a:p>
        </p:txBody>
      </p:sp>
      <p:sp>
        <p:nvSpPr>
          <p:cNvPr id="48135"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FD1B99B-F221-465F-93AD-0EA11361E529}" type="slidenum">
              <a:rPr lang="zh-CN" altLang="en-US" sz="1200">
                <a:solidFill>
                  <a:srgbClr val="000000"/>
                </a:solidFill>
              </a:rPr>
              <a:pPr>
                <a:spcBef>
                  <a:spcPct val="0"/>
                </a:spcBef>
                <a:buClrTx/>
                <a:buSzTx/>
                <a:buFontTx/>
                <a:buNone/>
              </a:pPr>
              <a:t>27</a:t>
            </a:fld>
            <a:endParaRPr lang="zh-CN" altLang="en-US" sz="1200">
              <a:solidFill>
                <a:srgbClr val="000000"/>
              </a:solidFill>
            </a:endParaRPr>
          </a:p>
        </p:txBody>
      </p:sp>
      <p:sp>
        <p:nvSpPr>
          <p:cNvPr id="2" name="文本框 1"/>
          <p:cNvSpPr txBox="1"/>
          <p:nvPr/>
        </p:nvSpPr>
        <p:spPr>
          <a:xfrm>
            <a:off x="395535" y="6309320"/>
            <a:ext cx="8380163" cy="338554"/>
          </a:xfrm>
          <a:prstGeom prst="rect">
            <a:avLst/>
          </a:prstGeom>
          <a:noFill/>
        </p:spPr>
        <p:txBody>
          <a:bodyPr wrap="square" rtlCol="0">
            <a:spAutoFit/>
          </a:bodyPr>
          <a:lstStyle/>
          <a:p>
            <a:r>
              <a:rPr kumimoji="0" lang="en-US" altLang="zh-CN" sz="1600" smtClean="0">
                <a:solidFill>
                  <a:srgbClr val="000000"/>
                </a:solidFill>
                <a:latin typeface="Arial" panose="020B0604020202020204" pitchFamily="34" charset="0"/>
                <a:ea typeface="+mn-ea"/>
              </a:rPr>
              <a:t>Figure 5.7 The cache: word X</a:t>
            </a:r>
            <a:r>
              <a:rPr kumimoji="0" lang="en-US" altLang="zh-CN" sz="1600" i="1" smtClean="0">
                <a:solidFill>
                  <a:srgbClr val="000000"/>
                </a:solidFill>
                <a:latin typeface="Arial" panose="020B0604020202020204" pitchFamily="34" charset="0"/>
                <a:ea typeface="+mn-ea"/>
              </a:rPr>
              <a:t>n</a:t>
            </a:r>
            <a:r>
              <a:rPr kumimoji="0" lang="en-US" altLang="zh-CN" sz="1600" smtClean="0">
                <a:solidFill>
                  <a:srgbClr val="000000"/>
                </a:solidFill>
                <a:latin typeface="Arial" panose="020B0604020202020204" pitchFamily="34" charset="0"/>
                <a:ea typeface="+mn-ea"/>
              </a:rPr>
              <a:t> is not initially in the cache</a:t>
            </a:r>
            <a:r>
              <a:rPr kumimoji="0" lang="en-US" altLang="zh-CN" sz="1600" dirty="0">
                <a:solidFill>
                  <a:srgbClr val="000000"/>
                </a:solidFill>
                <a:latin typeface="Arial" panose="020B0604020202020204" pitchFamily="34" charset="0"/>
                <a:ea typeface="+mn-ea"/>
              </a:rPr>
              <a:t>.</a:t>
            </a:r>
            <a:endParaRPr kumimoji="0" lang="zh-CN" altLang="en-US" sz="1600" dirty="0">
              <a:solidFill>
                <a:srgbClr val="000000"/>
              </a:solidFill>
              <a:latin typeface="Arial" panose="020B0604020202020204" pitchFamily="34" charset="0"/>
              <a:ea typeface="+mn-ea"/>
            </a:endParaRPr>
          </a:p>
        </p:txBody>
      </p:sp>
      <p:sp>
        <p:nvSpPr>
          <p:cNvPr id="10" name="Rectangle 6"/>
          <p:cNvSpPr>
            <a:spLocks noChangeArrowheads="1"/>
          </p:cNvSpPr>
          <p:nvPr/>
        </p:nvSpPr>
        <p:spPr bwMode="auto">
          <a:xfrm>
            <a:off x="5148263" y="3789363"/>
            <a:ext cx="3811587" cy="151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90000"/>
              </a:lnSpc>
            </a:pPr>
            <a:r>
              <a:rPr lang="en-US" altLang="zh-CN" sz="2000" smtClean="0"/>
              <a:t>Two issues</a:t>
            </a:r>
            <a:r>
              <a:rPr lang="en-US" altLang="zh-CN" sz="2000" dirty="0" smtClean="0"/>
              <a:t>:</a:t>
            </a:r>
          </a:p>
          <a:p>
            <a:pPr lvl="1">
              <a:lnSpc>
                <a:spcPct val="90000"/>
              </a:lnSpc>
            </a:pPr>
            <a:r>
              <a:rPr lang="en-US" altLang="zh-CN" sz="2000" smtClean="0"/>
              <a:t>How do we know if a data item is in the cache</a:t>
            </a:r>
            <a:r>
              <a:rPr lang="en-US" altLang="zh-CN" sz="2000" dirty="0" smtClean="0"/>
              <a:t>?</a:t>
            </a:r>
          </a:p>
          <a:p>
            <a:pPr lvl="1">
              <a:lnSpc>
                <a:spcPct val="90000"/>
              </a:lnSpc>
            </a:pPr>
            <a:r>
              <a:rPr lang="en-US" altLang="zh-CN" sz="2000" smtClean="0"/>
              <a:t>If it is, how do we find it</a:t>
            </a:r>
            <a:r>
              <a:rPr lang="en-US" altLang="zh-CN" sz="2000" dirty="0" smtClean="0"/>
              <a:t>?</a:t>
            </a:r>
          </a:p>
        </p:txBody>
      </p:sp>
    </p:spTree>
    <p:extLst>
      <p:ext uri="{BB962C8B-B14F-4D97-AF65-F5344CB8AC3E}">
        <p14:creationId xmlns:p14="http://schemas.microsoft.com/office/powerpoint/2010/main" val="1878608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25425" y="31273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0963" name="AutoShape 3"/>
          <p:cNvSpPr>
            <a:spLocks noGrp="1" noChangeArrowheads="1"/>
          </p:cNvSpPr>
          <p:nvPr>
            <p:ph type="body" idx="1"/>
          </p:nvPr>
        </p:nvSpPr>
        <p:spPr>
          <a:xfrm>
            <a:off x="250825" y="836613"/>
            <a:ext cx="8382000" cy="576262"/>
          </a:xfrm>
          <a:noFill/>
        </p:spPr>
        <p:txBody>
          <a:bodyPr/>
          <a:lstStyle/>
          <a:p>
            <a:pPr eaLnBrk="1" hangingPunct="1">
              <a:buClr>
                <a:schemeClr val="tx1"/>
              </a:buClr>
              <a:buSzPct val="80000"/>
              <a:buFont typeface="Wingdings" panose="05000000000000000000" pitchFamily="2" charset="2"/>
              <a:buChar char="l"/>
            </a:pPr>
            <a:r>
              <a:rPr lang="en-US" altLang="zh-CN" sz="2400" smtClean="0"/>
              <a:t>Where can a block be placed in the upper level (</a:t>
            </a:r>
            <a:r>
              <a:rPr lang="en-US" altLang="zh-CN" sz="2400" dirty="0" smtClean="0"/>
              <a:t>cache</a:t>
            </a:r>
            <a:r>
              <a:rPr lang="en-US" altLang="zh-CN" sz="2400" dirty="0"/>
              <a:t>)?</a:t>
            </a:r>
          </a:p>
        </p:txBody>
      </p:sp>
      <p:sp>
        <p:nvSpPr>
          <p:cNvPr id="40964" name="Rectangle 4"/>
          <p:cNvSpPr>
            <a:spLocks noGrp="1" noChangeArrowheads="1"/>
          </p:cNvSpPr>
          <p:nvPr>
            <p:ph type="title"/>
          </p:nvPr>
        </p:nvSpPr>
        <p:spPr>
          <a:xfrm>
            <a:off x="228600" y="152400"/>
            <a:ext cx="8915400" cy="609600"/>
          </a:xfrm>
          <a:noFill/>
        </p:spPr>
        <p:txBody>
          <a:bodyPr/>
          <a:lstStyle/>
          <a:p>
            <a:r>
              <a:rPr lang="en-US" altLang="zh-CN" smtClean="0"/>
              <a:t>Direct Mapped Cache</a:t>
            </a:r>
            <a:endParaRPr lang="en-US" altLang="zh-CN" dirty="0" smtClean="0"/>
          </a:p>
        </p:txBody>
      </p:sp>
      <p:pic>
        <p:nvPicPr>
          <p:cNvPr id="40965"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341438"/>
            <a:ext cx="7129462"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7"/>
          <p:cNvSpPr>
            <a:spLocks noChangeArrowheads="1"/>
          </p:cNvSpPr>
          <p:nvPr/>
        </p:nvSpPr>
        <p:spPr bwMode="auto">
          <a:xfrm>
            <a:off x="323850" y="5021263"/>
            <a:ext cx="8640763"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buClr>
                <a:schemeClr val="tx1"/>
              </a:buClr>
              <a:buSzPct val="80000"/>
              <a:buFont typeface="Wingdings" panose="05000000000000000000" pitchFamily="2" charset="2"/>
              <a:buChar char="l"/>
            </a:pPr>
            <a:r>
              <a:rPr lang="en-US" altLang="zh-CN" sz="2400" smtClean="0">
                <a:latin typeface="+mn-lt"/>
                <a:ea typeface="+mn-ea"/>
              </a:rPr>
              <a:t>Algorithm: Index is the cache block address, it is</a:t>
            </a:r>
            <a:endParaRPr lang="en-US" altLang="zh-CN" sz="2400" dirty="0">
              <a:latin typeface="+mn-lt"/>
              <a:ea typeface="+mn-ea"/>
            </a:endParaRPr>
          </a:p>
          <a:p>
            <a:pPr lvl="1">
              <a:lnSpc>
                <a:spcPct val="80000"/>
              </a:lnSpc>
              <a:buFontTx/>
              <a:buNone/>
            </a:pPr>
            <a:r>
              <a:rPr lang="en-US" altLang="zh-CN" sz="2000" b="1" smtClean="0">
                <a:solidFill>
                  <a:srgbClr val="FF0000"/>
                </a:solidFill>
                <a:latin typeface="Times New Roman" panose="02020603050405020304" pitchFamily="18" charset="0"/>
                <a:ea typeface="宋体" panose="02010600030101010101" pitchFamily="2" charset="-122"/>
              </a:rPr>
              <a:t>(memory block address)   modulo (the number of blocks in the cache</a:t>
            </a:r>
            <a:r>
              <a:rPr lang="en-US" altLang="zh-CN" sz="2000" b="1" dirty="0">
                <a:solidFill>
                  <a:srgbClr val="FF0000"/>
                </a:solidFill>
                <a:latin typeface="Times New Roman" panose="02020603050405020304" pitchFamily="18" charset="0"/>
                <a:ea typeface="宋体" panose="02010600030101010101" pitchFamily="2" charset="-122"/>
              </a:rPr>
              <a:t>)</a:t>
            </a:r>
          </a:p>
          <a:p>
            <a:pPr marL="342900" indent="-342900" eaLnBrk="1" hangingPunct="1">
              <a:buClr>
                <a:schemeClr val="tx1"/>
              </a:buClr>
              <a:buSzPct val="80000"/>
              <a:buFont typeface="Wingdings" panose="05000000000000000000" pitchFamily="2" charset="2"/>
              <a:buChar char="l"/>
            </a:pPr>
            <a:r>
              <a:rPr lang="en-US" altLang="zh-CN" sz="2400" smtClean="0">
                <a:latin typeface="+mn-lt"/>
                <a:ea typeface="+mn-ea"/>
              </a:rPr>
              <a:t>The cache has 2</a:t>
            </a:r>
            <a:r>
              <a:rPr lang="en-US" altLang="zh-CN" sz="2400" baseline="30000" smtClean="0">
                <a:latin typeface="+mn-lt"/>
                <a:ea typeface="+mn-ea"/>
              </a:rPr>
              <a:t>n</a:t>
            </a:r>
            <a:r>
              <a:rPr lang="en-US" altLang="zh-CN" sz="2400" smtClean="0">
                <a:latin typeface="+mn-lt"/>
                <a:ea typeface="+mn-ea"/>
              </a:rPr>
              <a:t> blocks, index is equal to the lowest n bits of memory block address. Here n=3. </a:t>
            </a:r>
            <a:endParaRPr lang="en-US" altLang="zh-CN" sz="2400" dirty="0">
              <a:latin typeface="+mn-lt"/>
              <a:ea typeface="+mn-ea"/>
            </a:endParaRPr>
          </a:p>
        </p:txBody>
      </p:sp>
      <p:sp>
        <p:nvSpPr>
          <p:cNvPr id="40967" name="Text Box 8"/>
          <p:cNvSpPr txBox="1">
            <a:spLocks noChangeArrowheads="1"/>
          </p:cNvSpPr>
          <p:nvPr/>
        </p:nvSpPr>
        <p:spPr bwMode="auto">
          <a:xfrm>
            <a:off x="6012160" y="1556792"/>
            <a:ext cx="324036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spcBef>
                <a:spcPct val="50000"/>
              </a:spcBef>
              <a:buSzTx/>
              <a:buFont typeface="Arial" panose="020B0604020202020204" pitchFamily="34" charset="0"/>
              <a:buChar char="•"/>
            </a:pPr>
            <a:r>
              <a:rPr lang="en-US" altLang="zh-CN" sz="2400" b="0" smtClean="0">
                <a:latin typeface="Times New Roman" panose="02020603050405020304" pitchFamily="18" charset="0"/>
              </a:rPr>
              <a:t>8 Block of cache</a:t>
            </a:r>
            <a:endParaRPr lang="en-US" altLang="zh-CN" sz="2400" b="0" dirty="0" smtClean="0">
              <a:latin typeface="Times New Roman" panose="02020603050405020304" pitchFamily="18" charset="0"/>
            </a:endParaRPr>
          </a:p>
          <a:p>
            <a:pPr marL="342900" indent="-342900">
              <a:spcBef>
                <a:spcPct val="50000"/>
              </a:spcBef>
              <a:buSzTx/>
              <a:buFont typeface="Arial" panose="020B0604020202020204" pitchFamily="34" charset="0"/>
              <a:buChar char="•"/>
            </a:pPr>
            <a:r>
              <a:rPr lang="en-US" altLang="zh-CN" sz="2400" b="0" smtClean="0">
                <a:latin typeface="Times New Roman" panose="02020603050405020304" pitchFamily="18" charset="0"/>
              </a:rPr>
              <a:t>5 bit memory block address </a:t>
            </a:r>
            <a:endParaRPr lang="en-US" altLang="zh-CN" sz="2400" b="0" dirty="0">
              <a:latin typeface="Times New Roman" panose="02020603050405020304" pitchFamily="18" charset="0"/>
            </a:endParaRPr>
          </a:p>
        </p:txBody>
      </p:sp>
      <p:sp>
        <p:nvSpPr>
          <p:cNvPr id="40968" name="Text Box 9"/>
          <p:cNvSpPr txBox="1">
            <a:spLocks noChangeArrowheads="1"/>
          </p:cNvSpPr>
          <p:nvPr/>
        </p:nvSpPr>
        <p:spPr bwMode="auto">
          <a:xfrm>
            <a:off x="2195513" y="162877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solidFill>
                  <a:srgbClr val="FF6600"/>
                </a:solidFill>
                <a:latin typeface="Times New Roman" panose="02020603050405020304" pitchFamily="18" charset="0"/>
              </a:rPr>
              <a:t>index</a:t>
            </a:r>
          </a:p>
        </p:txBody>
      </p:sp>
      <p:sp>
        <p:nvSpPr>
          <p:cNvPr id="40969" name="Line 10"/>
          <p:cNvSpPr>
            <a:spLocks noChangeShapeType="1"/>
          </p:cNvSpPr>
          <p:nvPr/>
        </p:nvSpPr>
        <p:spPr bwMode="auto">
          <a:xfrm flipV="1">
            <a:off x="2916238" y="1700213"/>
            <a:ext cx="719137" cy="144462"/>
          </a:xfrm>
          <a:prstGeom prst="line">
            <a:avLst/>
          </a:prstGeom>
          <a:noFill/>
          <a:ln w="9525">
            <a:solidFill>
              <a:srgbClr val="FF66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slow"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5425" y="312738"/>
            <a:ext cx="10271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38915" name="AutoShape 3"/>
          <p:cNvSpPr>
            <a:spLocks noGrp="1" noChangeArrowheads="1"/>
          </p:cNvSpPr>
          <p:nvPr>
            <p:ph type="body" idx="1"/>
          </p:nvPr>
        </p:nvSpPr>
        <p:spPr>
          <a:xfrm>
            <a:off x="228600" y="620713"/>
            <a:ext cx="8088313" cy="6237287"/>
          </a:xfrm>
          <a:noFill/>
        </p:spPr>
        <p:txBody>
          <a:bodyPr/>
          <a:lstStyle/>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a:lnSpc>
                <a:spcPct val="90000"/>
              </a:lnSpc>
            </a:pPr>
            <a:endParaRPr lang="en-US" altLang="zh-CN" sz="1600" dirty="0" smtClean="0"/>
          </a:p>
          <a:p>
            <a:pPr lvl="1">
              <a:lnSpc>
                <a:spcPct val="90000"/>
              </a:lnSpc>
            </a:pPr>
            <a:endParaRPr lang="en-US" altLang="zh-CN" sz="2000" dirty="0" smtClean="0"/>
          </a:p>
        </p:txBody>
      </p:sp>
      <p:sp>
        <p:nvSpPr>
          <p:cNvPr id="38916" name="Rectangle 6"/>
          <p:cNvSpPr>
            <a:spLocks noGrp="1" noChangeArrowheads="1"/>
          </p:cNvSpPr>
          <p:nvPr>
            <p:ph type="title"/>
          </p:nvPr>
        </p:nvSpPr>
        <p:spPr>
          <a:noFill/>
        </p:spPr>
        <p:txBody>
          <a:bodyPr/>
          <a:lstStyle/>
          <a:p>
            <a:r>
              <a:rPr lang="en-US" altLang="zh-CN" smtClean="0">
                <a:solidFill>
                  <a:schemeClr val="tx1"/>
                </a:solidFill>
              </a:rPr>
              <a:t>The basics of Cache</a:t>
            </a:r>
            <a:endParaRPr lang="en-US" altLang="zh-CN" dirty="0" smtClean="0">
              <a:solidFill>
                <a:schemeClr val="tx1"/>
              </a:solidFill>
            </a:endParaRPr>
          </a:p>
        </p:txBody>
      </p:sp>
      <p:sp>
        <p:nvSpPr>
          <p:cNvPr id="38918" name="Rectangle 8"/>
          <p:cNvSpPr>
            <a:spLocks noChangeArrowheads="1"/>
          </p:cNvSpPr>
          <p:nvPr/>
        </p:nvSpPr>
        <p:spPr bwMode="auto">
          <a:xfrm>
            <a:off x="251520" y="1052737"/>
            <a:ext cx="835292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spcBef>
                <a:spcPct val="0"/>
              </a:spcBef>
              <a:buSzTx/>
              <a:buFont typeface="Wingdings" panose="05000000000000000000" pitchFamily="2" charset="2"/>
              <a:buChar char="l"/>
            </a:pPr>
            <a:r>
              <a:rPr kumimoji="0" lang="en-US" altLang="zh-CN" sz="2400" b="0" smtClean="0">
                <a:solidFill>
                  <a:srgbClr val="000000"/>
                </a:solidFill>
                <a:latin typeface="Times New Roman" panose="02020603050405020304" pitchFamily="18" charset="0"/>
              </a:rPr>
              <a:t> For each item of data at the memory, there is exactly one location in the cache where it might be</a:t>
            </a:r>
            <a:r>
              <a:rPr kumimoji="0" lang="en-US" altLang="zh-CN" sz="2400" b="0" dirty="0" smtClean="0">
                <a:solidFill>
                  <a:srgbClr val="000000"/>
                </a:solidFill>
                <a:latin typeface="Times New Roman" panose="02020603050405020304" pitchFamily="18" charset="0"/>
              </a:rPr>
              <a:t>.</a:t>
            </a:r>
            <a:endParaRPr kumimoji="0" lang="en-US" altLang="zh-CN" sz="2400" b="0" dirty="0">
              <a:solidFill>
                <a:srgbClr val="000000"/>
              </a:solidFill>
              <a:latin typeface="Times New Roman" panose="02020603050405020304" pitchFamily="18" charset="0"/>
            </a:endParaRPr>
          </a:p>
          <a:p>
            <a:pPr marL="1085850" lvl="1" indent="-342900">
              <a:spcBef>
                <a:spcPct val="0"/>
              </a:spcBef>
              <a:buSzTx/>
              <a:buFont typeface="Wingdings" panose="05000000000000000000" pitchFamily="2" charset="2"/>
              <a:buChar char="n"/>
            </a:pPr>
            <a:r>
              <a:rPr kumimoji="0" lang="en-US" altLang="zh-CN" sz="2000" b="0">
                <a:solidFill>
                  <a:srgbClr val="000000"/>
                </a:solidFill>
                <a:latin typeface="Times New Roman" panose="02020603050405020304" pitchFamily="18" charset="0"/>
              </a:rPr>
              <a:t>e.g</a:t>
            </a:r>
            <a:r>
              <a:rPr kumimoji="0" lang="en-US" altLang="zh-CN" sz="2000" b="0" smtClean="0">
                <a:solidFill>
                  <a:srgbClr val="000000"/>
                </a:solidFill>
                <a:latin typeface="Times New Roman" panose="02020603050405020304" pitchFamily="18" charset="0"/>
              </a:rPr>
              <a:t>., lots of items at the lower level(memory) share locations in the upper level(cache</a:t>
            </a:r>
            <a:r>
              <a:rPr kumimoji="0" lang="en-US" altLang="zh-CN" sz="2000" b="0" dirty="0" smtClean="0">
                <a:solidFill>
                  <a:srgbClr val="000000"/>
                </a:solidFill>
                <a:latin typeface="Times New Roman" panose="02020603050405020304" pitchFamily="18" charset="0"/>
              </a:rPr>
              <a:t>)</a:t>
            </a:r>
            <a:endParaRPr kumimoji="0" lang="en-US" altLang="zh-CN" sz="2000" b="0" dirty="0">
              <a:solidFill>
                <a:srgbClr val="000000"/>
              </a:solidFill>
              <a:latin typeface="Times New Roman" panose="02020603050405020304" pitchFamily="18" charset="0"/>
            </a:endParaRPr>
          </a:p>
        </p:txBody>
      </p:sp>
      <p:pic>
        <p:nvPicPr>
          <p:cNvPr id="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492896"/>
            <a:ext cx="7129462"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2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8"/>
          <p:cNvGrpSpPr>
            <a:grpSpLocks/>
          </p:cNvGrpSpPr>
          <p:nvPr/>
        </p:nvGrpSpPr>
        <p:grpSpPr bwMode="auto">
          <a:xfrm>
            <a:off x="6156325" y="3484563"/>
            <a:ext cx="2879725" cy="2328862"/>
            <a:chOff x="1536" y="1680"/>
            <a:chExt cx="2736" cy="1975"/>
          </a:xfrm>
        </p:grpSpPr>
        <p:sp>
          <p:nvSpPr>
            <p:cNvPr id="21510" name="Line 9"/>
            <p:cNvSpPr>
              <a:spLocks noChangeShapeType="1"/>
            </p:cNvSpPr>
            <p:nvPr/>
          </p:nvSpPr>
          <p:spPr bwMode="auto">
            <a:xfrm>
              <a:off x="1536" y="1883"/>
              <a:ext cx="2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1" name="Line 10"/>
            <p:cNvSpPr>
              <a:spLocks noChangeShapeType="1"/>
            </p:cNvSpPr>
            <p:nvPr/>
          </p:nvSpPr>
          <p:spPr bwMode="auto">
            <a:xfrm>
              <a:off x="3128" y="1680"/>
              <a:ext cx="0" cy="14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2" name="Line 11"/>
            <p:cNvSpPr>
              <a:spLocks noChangeShapeType="1"/>
            </p:cNvSpPr>
            <p:nvPr/>
          </p:nvSpPr>
          <p:spPr bwMode="auto">
            <a:xfrm>
              <a:off x="2519" y="2154"/>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3" name="Line 12"/>
            <p:cNvSpPr>
              <a:spLocks noChangeShapeType="1"/>
            </p:cNvSpPr>
            <p:nvPr/>
          </p:nvSpPr>
          <p:spPr bwMode="auto">
            <a:xfrm>
              <a:off x="2586" y="2120"/>
              <a:ext cx="1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4" name="Line 13"/>
            <p:cNvSpPr>
              <a:spLocks noChangeShapeType="1"/>
            </p:cNvSpPr>
            <p:nvPr/>
          </p:nvSpPr>
          <p:spPr bwMode="auto">
            <a:xfrm flipV="1">
              <a:off x="2671" y="1883"/>
              <a:ext cx="0" cy="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5" name="Line 14"/>
            <p:cNvSpPr>
              <a:spLocks noChangeShapeType="1"/>
            </p:cNvSpPr>
            <p:nvPr/>
          </p:nvSpPr>
          <p:spPr bwMode="auto">
            <a:xfrm>
              <a:off x="2552" y="2154"/>
              <a:ext cx="0" cy="1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1516" name="Line 15"/>
            <p:cNvSpPr>
              <a:spLocks noChangeShapeType="1"/>
            </p:cNvSpPr>
            <p:nvPr/>
          </p:nvSpPr>
          <p:spPr bwMode="auto">
            <a:xfrm>
              <a:off x="2790" y="2154"/>
              <a:ext cx="0" cy="1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1517" name="Line 16"/>
            <p:cNvSpPr>
              <a:spLocks noChangeShapeType="1"/>
            </p:cNvSpPr>
            <p:nvPr/>
          </p:nvSpPr>
          <p:spPr bwMode="auto">
            <a:xfrm>
              <a:off x="2790" y="2256"/>
              <a:ext cx="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8" name="Line 17"/>
            <p:cNvSpPr>
              <a:spLocks noChangeShapeType="1"/>
            </p:cNvSpPr>
            <p:nvPr/>
          </p:nvSpPr>
          <p:spPr bwMode="auto">
            <a:xfrm flipH="1">
              <a:off x="2248" y="2256"/>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9" name="Line 18"/>
            <p:cNvSpPr>
              <a:spLocks noChangeShapeType="1"/>
            </p:cNvSpPr>
            <p:nvPr/>
          </p:nvSpPr>
          <p:spPr bwMode="auto">
            <a:xfrm>
              <a:off x="2248" y="2256"/>
              <a:ext cx="0"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0" name="Line 19"/>
            <p:cNvSpPr>
              <a:spLocks noChangeShapeType="1"/>
            </p:cNvSpPr>
            <p:nvPr/>
          </p:nvSpPr>
          <p:spPr bwMode="auto">
            <a:xfrm>
              <a:off x="2112" y="2391"/>
              <a:ext cx="27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1" name="Line 20"/>
            <p:cNvSpPr>
              <a:spLocks noChangeShapeType="1"/>
            </p:cNvSpPr>
            <p:nvPr/>
          </p:nvSpPr>
          <p:spPr bwMode="auto">
            <a:xfrm>
              <a:off x="2112" y="2425"/>
              <a:ext cx="27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2" name="Line 21"/>
            <p:cNvSpPr>
              <a:spLocks noChangeShapeType="1"/>
            </p:cNvSpPr>
            <p:nvPr/>
          </p:nvSpPr>
          <p:spPr bwMode="auto">
            <a:xfrm>
              <a:off x="2248" y="2425"/>
              <a:ext cx="0"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3" name="Line 22"/>
            <p:cNvSpPr>
              <a:spLocks noChangeShapeType="1"/>
            </p:cNvSpPr>
            <p:nvPr/>
          </p:nvSpPr>
          <p:spPr bwMode="auto">
            <a:xfrm>
              <a:off x="2146" y="2560"/>
              <a:ext cx="2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4" name="Line 23"/>
            <p:cNvSpPr>
              <a:spLocks noChangeShapeType="1"/>
            </p:cNvSpPr>
            <p:nvPr/>
          </p:nvSpPr>
          <p:spPr bwMode="auto">
            <a:xfrm>
              <a:off x="2180" y="2594"/>
              <a:ext cx="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5" name="Line 24"/>
            <p:cNvSpPr>
              <a:spLocks noChangeShapeType="1"/>
            </p:cNvSpPr>
            <p:nvPr/>
          </p:nvSpPr>
          <p:spPr bwMode="auto">
            <a:xfrm>
              <a:off x="2214" y="2628"/>
              <a:ext cx="6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6" name="Line 25"/>
            <p:cNvSpPr>
              <a:spLocks noChangeShapeType="1"/>
            </p:cNvSpPr>
            <p:nvPr/>
          </p:nvSpPr>
          <p:spPr bwMode="auto">
            <a:xfrm>
              <a:off x="2231" y="2662"/>
              <a:ext cx="3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7" name="Text Box 26"/>
            <p:cNvSpPr txBox="1">
              <a:spLocks noChangeArrowheads="1"/>
            </p:cNvSpPr>
            <p:nvPr/>
          </p:nvSpPr>
          <p:spPr bwMode="auto">
            <a:xfrm>
              <a:off x="3456" y="1680"/>
              <a:ext cx="81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smtClean="0">
                  <a:solidFill>
                    <a:schemeClr val="accent1"/>
                  </a:solidFill>
                  <a:latin typeface="Comic Sans MS" panose="030F0702030302020204" pitchFamily="66" charset="0"/>
                </a:rPr>
                <a:t>Word Line</a:t>
              </a:r>
              <a:endParaRPr kumimoji="0" lang="en-US" altLang="zh-CN" sz="1400" dirty="0">
                <a:solidFill>
                  <a:schemeClr val="accent1"/>
                </a:solidFill>
                <a:latin typeface="Comic Sans MS" panose="030F0702030302020204" pitchFamily="66" charset="0"/>
              </a:endParaRPr>
            </a:p>
          </p:txBody>
        </p:sp>
        <p:sp>
          <p:nvSpPr>
            <p:cNvPr id="21528" name="Text Box 27"/>
            <p:cNvSpPr txBox="1">
              <a:spLocks noChangeArrowheads="1"/>
            </p:cNvSpPr>
            <p:nvPr/>
          </p:nvSpPr>
          <p:spPr bwMode="auto">
            <a:xfrm>
              <a:off x="3025" y="2591"/>
              <a:ext cx="81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smtClean="0">
                  <a:solidFill>
                    <a:schemeClr val="accent1"/>
                  </a:solidFill>
                  <a:latin typeface="Comic Sans MS" panose="030F0702030302020204" pitchFamily="66" charset="0"/>
                </a:rPr>
                <a:t>Bit Line</a:t>
              </a:r>
              <a:endParaRPr kumimoji="0" lang="en-US" altLang="zh-CN" sz="1400" dirty="0">
                <a:solidFill>
                  <a:schemeClr val="accent1"/>
                </a:solidFill>
                <a:latin typeface="Comic Sans MS" panose="030F0702030302020204" pitchFamily="66" charset="0"/>
              </a:endParaRPr>
            </a:p>
          </p:txBody>
        </p:sp>
        <p:sp>
          <p:nvSpPr>
            <p:cNvPr id="21529" name="Text Box 28"/>
            <p:cNvSpPr txBox="1">
              <a:spLocks noChangeArrowheads="1"/>
            </p:cNvSpPr>
            <p:nvPr/>
          </p:nvSpPr>
          <p:spPr bwMode="auto">
            <a:xfrm>
              <a:off x="1824" y="2303"/>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C</a:t>
              </a:r>
            </a:p>
          </p:txBody>
        </p:sp>
        <p:sp>
          <p:nvSpPr>
            <p:cNvPr id="21530" name="AutoShape 29"/>
            <p:cNvSpPr>
              <a:spLocks noChangeArrowheads="1"/>
            </p:cNvSpPr>
            <p:nvPr/>
          </p:nvSpPr>
          <p:spPr bwMode="auto">
            <a:xfrm flipV="1">
              <a:off x="2880" y="3168"/>
              <a:ext cx="480" cy="336"/>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1531" name="Line 30"/>
            <p:cNvSpPr>
              <a:spLocks noChangeShapeType="1"/>
            </p:cNvSpPr>
            <p:nvPr/>
          </p:nvSpPr>
          <p:spPr bwMode="auto">
            <a:xfrm>
              <a:off x="3120" y="350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32" name="Text Box 31"/>
            <p:cNvSpPr txBox="1">
              <a:spLocks noChangeArrowheads="1"/>
            </p:cNvSpPr>
            <p:nvPr/>
          </p:nvSpPr>
          <p:spPr bwMode="auto">
            <a:xfrm>
              <a:off x="3218" y="3216"/>
              <a:ext cx="81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smtClean="0">
                  <a:solidFill>
                    <a:schemeClr val="accent1"/>
                  </a:solidFill>
                  <a:latin typeface="Comic Sans MS" panose="030F0702030302020204" pitchFamily="66" charset="0"/>
                </a:rPr>
                <a:t>Sense Amp</a:t>
              </a:r>
              <a:endParaRPr kumimoji="0" lang="en-US" altLang="zh-CN" sz="1400" dirty="0">
                <a:solidFill>
                  <a:schemeClr val="accent1"/>
                </a:solidFill>
                <a:latin typeface="Comic Sans MS" panose="030F0702030302020204" pitchFamily="66" charset="0"/>
              </a:endParaRPr>
            </a:p>
          </p:txBody>
        </p:sp>
        <p:sp>
          <p:nvSpPr>
            <p:cNvPr id="21533" name="Text Box 32"/>
            <p:cNvSpPr txBox="1">
              <a:spLocks noChangeArrowheads="1"/>
            </p:cNvSpPr>
            <p:nvPr/>
          </p:nvSpPr>
          <p:spPr bwMode="auto">
            <a:xfrm>
              <a:off x="2590" y="2447"/>
              <a:ext cx="288"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800">
                  <a:latin typeface="Comic Sans MS" panose="030F0702030302020204" pitchFamily="66" charset="0"/>
                </a:rPr>
                <a:t>.</a:t>
              </a:r>
              <a:br>
                <a:rPr kumimoji="0" lang="en-US" altLang="zh-CN" sz="1800">
                  <a:latin typeface="Comic Sans MS" panose="030F0702030302020204" pitchFamily="66" charset="0"/>
                </a:rPr>
              </a:br>
              <a:r>
                <a:rPr kumimoji="0" lang="en-US" altLang="zh-CN" sz="1800">
                  <a:latin typeface="Comic Sans MS" panose="030F0702030302020204" pitchFamily="66" charset="0"/>
                </a:rPr>
                <a:t>.</a:t>
              </a:r>
              <a:br>
                <a:rPr kumimoji="0" lang="en-US" altLang="zh-CN" sz="1800">
                  <a:latin typeface="Comic Sans MS" panose="030F0702030302020204" pitchFamily="66" charset="0"/>
                </a:rPr>
              </a:br>
              <a:r>
                <a:rPr kumimoji="0" lang="en-US" altLang="zh-CN" sz="1800">
                  <a:latin typeface="Comic Sans MS" panose="030F0702030302020204" pitchFamily="66" charset="0"/>
                </a:rPr>
                <a:t>.</a:t>
              </a:r>
            </a:p>
          </p:txBody>
        </p:sp>
      </p:grpSp>
      <p:sp>
        <p:nvSpPr>
          <p:cNvPr id="21507" name="Rectangle 2"/>
          <p:cNvSpPr>
            <a:spLocks noChangeArrowheads="1"/>
          </p:cNvSpPr>
          <p:nvPr/>
        </p:nvSpPr>
        <p:spPr bwMode="auto">
          <a:xfrm>
            <a:off x="225425" y="312738"/>
            <a:ext cx="179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1508" name="AutoShape 3"/>
          <p:cNvSpPr>
            <a:spLocks noGrp="1" noChangeArrowheads="1"/>
          </p:cNvSpPr>
          <p:nvPr>
            <p:ph type="body" idx="1"/>
          </p:nvPr>
        </p:nvSpPr>
        <p:spPr>
          <a:xfrm>
            <a:off x="228600" y="1143000"/>
            <a:ext cx="8664575" cy="5022850"/>
          </a:xfrm>
          <a:noFill/>
        </p:spPr>
        <p:txBody>
          <a:bodyPr/>
          <a:lstStyle/>
          <a:p>
            <a:pPr eaLnBrk="1" hangingPunct="1">
              <a:buClr>
                <a:schemeClr val="tx1"/>
              </a:buClr>
              <a:buSzPct val="80000"/>
              <a:buFont typeface="Wingdings" panose="05000000000000000000" pitchFamily="2" charset="2"/>
              <a:buChar char="l"/>
            </a:pPr>
            <a:r>
              <a:rPr lang="en-US" altLang="zh-CN" sz="2400" dirty="0"/>
              <a:t>DRAM:</a:t>
            </a:r>
          </a:p>
          <a:p>
            <a:pPr lvl="1" eaLnBrk="1" hangingPunct="1">
              <a:buClr>
                <a:schemeClr val="tx1"/>
              </a:buClr>
              <a:buSzPct val="80000"/>
              <a:buFont typeface="Wingdings" panose="05000000000000000000" pitchFamily="2" charset="2"/>
              <a:buChar char="n"/>
            </a:pPr>
            <a:r>
              <a:rPr lang="en-US" altLang="zh-CN" sz="2200" smtClean="0">
                <a:latin typeface="+mn-lt"/>
              </a:rPr>
              <a:t>value is stored as a charge on capacitor (must be refreshed</a:t>
            </a:r>
            <a:r>
              <a:rPr lang="en-US" altLang="zh-CN" sz="2200" dirty="0">
                <a:latin typeface="+mn-lt"/>
              </a:rPr>
              <a:t>)</a:t>
            </a:r>
          </a:p>
          <a:p>
            <a:pPr lvl="1" eaLnBrk="1" hangingPunct="1">
              <a:buClr>
                <a:schemeClr val="tx1"/>
              </a:buClr>
              <a:buSzPct val="80000"/>
              <a:buFont typeface="Wingdings" panose="05000000000000000000" pitchFamily="2" charset="2"/>
              <a:buChar char="n"/>
            </a:pPr>
            <a:r>
              <a:rPr lang="en-US" altLang="zh-CN" sz="2200" smtClean="0">
                <a:latin typeface="+mn-lt"/>
              </a:rPr>
              <a:t>very small but slower than SRAM (factor of 5 to 10</a:t>
            </a:r>
            <a:r>
              <a:rPr lang="en-US" altLang="zh-CN" sz="2200" dirty="0">
                <a:latin typeface="+mn-lt"/>
              </a:rPr>
              <a:t>)</a:t>
            </a:r>
          </a:p>
          <a:p>
            <a:pPr eaLnBrk="1" hangingPunct="1">
              <a:buClr>
                <a:schemeClr val="tx1"/>
              </a:buClr>
              <a:buSzPct val="80000"/>
              <a:buFont typeface="Wingdings" panose="05000000000000000000" pitchFamily="2" charset="2"/>
              <a:buChar char="l"/>
            </a:pPr>
            <a:r>
              <a:rPr lang="en-US" altLang="zh-CN" sz="2400" dirty="0"/>
              <a:t>Write</a:t>
            </a:r>
          </a:p>
          <a:p>
            <a:pPr lvl="1" eaLnBrk="1" hangingPunct="1">
              <a:buClr>
                <a:schemeClr val="tx1"/>
              </a:buClr>
              <a:buSzPct val="80000"/>
              <a:buFont typeface="Wingdings" panose="05000000000000000000" pitchFamily="2" charset="2"/>
              <a:buChar char="n"/>
            </a:pPr>
            <a:r>
              <a:rPr lang="en-US" altLang="zh-CN" sz="2200" smtClean="0">
                <a:latin typeface="+mn-lt"/>
              </a:rPr>
              <a:t>Charge bitline HIGH or LOW and set wordline HIGH</a:t>
            </a:r>
            <a:endParaRPr lang="en-US" altLang="zh-CN" sz="2200" dirty="0">
              <a:latin typeface="+mn-lt"/>
            </a:endParaRPr>
          </a:p>
          <a:p>
            <a:pPr eaLnBrk="1" hangingPunct="1">
              <a:buClr>
                <a:schemeClr val="tx1"/>
              </a:buClr>
              <a:buSzPct val="80000"/>
              <a:buFont typeface="Wingdings" panose="05000000000000000000" pitchFamily="2" charset="2"/>
              <a:buChar char="l"/>
            </a:pPr>
            <a:r>
              <a:rPr lang="en-US" altLang="zh-CN" sz="2400" dirty="0"/>
              <a:t>Read</a:t>
            </a:r>
          </a:p>
          <a:p>
            <a:pPr lvl="1" eaLnBrk="1" hangingPunct="1">
              <a:buClr>
                <a:schemeClr val="tx1"/>
              </a:buClr>
              <a:buSzPct val="80000"/>
              <a:buFont typeface="Wingdings" panose="05000000000000000000" pitchFamily="2" charset="2"/>
              <a:buChar char="n"/>
            </a:pPr>
            <a:r>
              <a:rPr lang="en-US" altLang="zh-CN" sz="2000" smtClean="0">
                <a:latin typeface="+mn-lt"/>
              </a:rPr>
              <a:t>Bit line is precharged to a voltage </a:t>
            </a:r>
            <a:r>
              <a:rPr lang="en-US" altLang="zh-CN" sz="2000" smtClean="0">
                <a:solidFill>
                  <a:srgbClr val="FF0000"/>
                </a:solidFill>
                <a:latin typeface="+mn-lt"/>
              </a:rPr>
              <a:t>halfway </a:t>
            </a:r>
            <a:r>
              <a:rPr lang="en-US" altLang="zh-CN" sz="2000">
                <a:solidFill>
                  <a:srgbClr val="FF0000"/>
                </a:solidFill>
                <a:latin typeface="+mn-lt"/>
              </a:rPr>
              <a:t/>
            </a:r>
            <a:br>
              <a:rPr lang="en-US" altLang="zh-CN" sz="2000">
                <a:solidFill>
                  <a:srgbClr val="FF0000"/>
                </a:solidFill>
                <a:latin typeface="+mn-lt"/>
              </a:rPr>
            </a:br>
            <a:r>
              <a:rPr lang="en-US" altLang="zh-CN" sz="2000" smtClean="0">
                <a:solidFill>
                  <a:srgbClr val="FF0000"/>
                </a:solidFill>
                <a:latin typeface="+mn-lt"/>
              </a:rPr>
              <a:t>between HIGH and LOW</a:t>
            </a:r>
            <a:r>
              <a:rPr lang="en-US" altLang="zh-CN" sz="2000" smtClean="0">
                <a:latin typeface="+mn-lt"/>
              </a:rPr>
              <a:t>, and then the </a:t>
            </a:r>
            <a:r>
              <a:rPr lang="en-US" altLang="zh-CN" sz="2000">
                <a:latin typeface="+mn-lt"/>
              </a:rPr>
              <a:t/>
            </a:r>
            <a:br>
              <a:rPr lang="en-US" altLang="zh-CN" sz="2000">
                <a:latin typeface="+mn-lt"/>
              </a:rPr>
            </a:br>
            <a:r>
              <a:rPr lang="en-US" altLang="zh-CN" sz="2000" smtClean="0">
                <a:latin typeface="+mn-lt"/>
              </a:rPr>
              <a:t>word line is set HIGH</a:t>
            </a:r>
            <a:r>
              <a:rPr lang="en-US" altLang="zh-CN" sz="2000" dirty="0">
                <a:latin typeface="+mn-lt"/>
              </a:rPr>
              <a:t>(</a:t>
            </a:r>
            <a:r>
              <a:rPr lang="zh-CN" altLang="en-US" sz="2000" dirty="0">
                <a:latin typeface="+mn-lt"/>
              </a:rPr>
              <a:t>晶体管基集为高时，</a:t>
            </a:r>
            <a:endParaRPr lang="en-US" altLang="zh-CN" sz="2000" dirty="0">
              <a:latin typeface="+mn-lt"/>
            </a:endParaRPr>
          </a:p>
          <a:p>
            <a:pPr lvl="1" eaLnBrk="1" hangingPunct="1">
              <a:buClr>
                <a:schemeClr val="tx1"/>
              </a:buClr>
              <a:buSzPct val="80000"/>
              <a:buFont typeface="Wingdings" panose="05000000000000000000" pitchFamily="2" charset="2"/>
              <a:buChar char="n"/>
            </a:pPr>
            <a:r>
              <a:rPr lang="en-US" altLang="zh-CN" sz="2000" smtClean="0">
                <a:latin typeface="+mn-lt"/>
              </a:rPr>
              <a:t>   </a:t>
            </a:r>
            <a:r>
              <a:rPr lang="zh-CN" altLang="en-US" sz="2000" smtClean="0">
                <a:latin typeface="+mn-lt"/>
              </a:rPr>
              <a:t>集电极</a:t>
            </a:r>
            <a:r>
              <a:rPr lang="zh-CN" altLang="en-US" sz="2000" dirty="0">
                <a:latin typeface="+mn-lt"/>
              </a:rPr>
              <a:t>与发射极导</a:t>
            </a:r>
            <a:r>
              <a:rPr lang="zh-CN" altLang="en-US" sz="2000">
                <a:latin typeface="+mn-lt"/>
              </a:rPr>
              <a:t>通</a:t>
            </a:r>
            <a:r>
              <a:rPr lang="en-US" altLang="zh-CN" sz="2000" smtClean="0">
                <a:latin typeface="+mn-lt"/>
              </a:rPr>
              <a:t>). </a:t>
            </a:r>
            <a:endParaRPr lang="en-US" altLang="zh-CN" sz="2000" dirty="0">
              <a:latin typeface="+mn-lt"/>
            </a:endParaRPr>
          </a:p>
          <a:p>
            <a:pPr lvl="1" eaLnBrk="1" hangingPunct="1">
              <a:buClr>
                <a:schemeClr val="tx1"/>
              </a:buClr>
              <a:buSzPct val="80000"/>
              <a:buFont typeface="Wingdings" panose="05000000000000000000" pitchFamily="2" charset="2"/>
              <a:buChar char="n"/>
            </a:pPr>
            <a:r>
              <a:rPr lang="en-US" altLang="zh-CN" sz="2000" smtClean="0">
                <a:latin typeface="+mn-lt"/>
              </a:rPr>
              <a:t>Depending on the charge in the capacitor, the </a:t>
            </a:r>
            <a:r>
              <a:rPr lang="en-US" altLang="zh-CN" sz="2000">
                <a:latin typeface="+mn-lt"/>
              </a:rPr>
              <a:t/>
            </a:r>
            <a:br>
              <a:rPr lang="en-US" altLang="zh-CN" sz="2000">
                <a:latin typeface="+mn-lt"/>
              </a:rPr>
            </a:br>
            <a:r>
              <a:rPr lang="en-US" altLang="zh-CN" sz="2000" smtClean="0">
                <a:latin typeface="+mn-lt"/>
              </a:rPr>
              <a:t>precharged bitline is pulled slightly higher</a:t>
            </a:r>
            <a:r>
              <a:rPr lang="en-US" altLang="zh-CN" sz="2000">
                <a:latin typeface="+mn-lt"/>
              </a:rPr>
              <a:t/>
            </a:r>
            <a:br>
              <a:rPr lang="en-US" altLang="zh-CN" sz="2000">
                <a:latin typeface="+mn-lt"/>
              </a:rPr>
            </a:br>
            <a:r>
              <a:rPr lang="en-US" altLang="zh-CN" sz="2000" smtClean="0">
                <a:latin typeface="+mn-lt"/>
              </a:rPr>
              <a:t>or lower</a:t>
            </a:r>
            <a:r>
              <a:rPr lang="en-US" altLang="zh-CN" sz="2000" dirty="0">
                <a:latin typeface="+mn-lt"/>
              </a:rPr>
              <a:t>.</a:t>
            </a:r>
          </a:p>
          <a:p>
            <a:pPr lvl="1" eaLnBrk="1" hangingPunct="1">
              <a:buClr>
                <a:schemeClr val="tx1"/>
              </a:buClr>
              <a:buSzPct val="80000"/>
              <a:buFont typeface="Wingdings" panose="05000000000000000000" pitchFamily="2" charset="2"/>
              <a:buChar char="n"/>
            </a:pPr>
            <a:r>
              <a:rPr lang="en-US" altLang="zh-CN" sz="2000" smtClean="0">
                <a:latin typeface="+mn-lt"/>
              </a:rPr>
              <a:t>Sense Amplifier Detects change</a:t>
            </a:r>
            <a:endParaRPr lang="en-US" altLang="zh-CN" sz="2000" dirty="0">
              <a:latin typeface="+mn-lt"/>
            </a:endParaRPr>
          </a:p>
          <a:p>
            <a:pPr>
              <a:buFontTx/>
              <a:buNone/>
            </a:pPr>
            <a:endParaRPr lang="en-US" altLang="zh-CN" sz="1800" dirty="0" smtClean="0"/>
          </a:p>
        </p:txBody>
      </p:sp>
      <p:sp>
        <p:nvSpPr>
          <p:cNvPr id="21509" name="Rectangle 4"/>
          <p:cNvSpPr>
            <a:spLocks noGrp="1" noChangeArrowheads="1"/>
          </p:cNvSpPr>
          <p:nvPr>
            <p:ph type="title"/>
          </p:nvPr>
        </p:nvSpPr>
        <p:spPr>
          <a:noFill/>
        </p:spPr>
        <p:txBody>
          <a:bodyPr/>
          <a:lstStyle/>
          <a:p>
            <a:r>
              <a:rPr lang="en-US" altLang="zh-CN" err="1" smtClean="0"/>
              <a:t>Memories</a:t>
            </a:r>
            <a:r>
              <a:rPr lang="en-US" altLang="zh-CN" smtClean="0"/>
              <a:t>:  Review</a:t>
            </a:r>
            <a:endParaRPr lang="en-US" altLang="zh-CN" dirty="0" smtClean="0"/>
          </a:p>
        </p:txBody>
      </p:sp>
    </p:spTree>
  </p:cSld>
  <p:clrMapOvr>
    <a:masterClrMapping/>
  </p:clrMapOvr>
  <p:transition spd="slow"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a:xfrm>
            <a:off x="659911" y="123220"/>
            <a:ext cx="8259762" cy="523220"/>
          </a:xfrm>
        </p:spPr>
        <p:txBody>
          <a:bodyPr/>
          <a:lstStyle/>
          <a:p>
            <a:pPr eaLnBrk="1" hangingPunct="1"/>
            <a:r>
              <a:rPr lang="en-US" altLang="en-US" sz="2800" dirty="0" smtClean="0"/>
              <a:t>Tags and Valid Bits</a:t>
            </a:r>
            <a:endParaRPr lang="en-AU" altLang="en-US" sz="2800" dirty="0" smtClean="0"/>
          </a:p>
        </p:txBody>
      </p:sp>
      <p:sp>
        <p:nvSpPr>
          <p:cNvPr id="52227" name="Rectangle 5"/>
          <p:cNvSpPr>
            <a:spLocks noGrp="1" noChangeArrowheads="1"/>
          </p:cNvSpPr>
          <p:nvPr>
            <p:ph type="body" idx="1"/>
          </p:nvPr>
        </p:nvSpPr>
        <p:spPr>
          <a:xfrm>
            <a:off x="10" y="620688"/>
            <a:ext cx="8674998" cy="2982074"/>
          </a:xfrm>
        </p:spPr>
        <p:txBody>
          <a:bodyPr/>
          <a:lstStyle/>
          <a:p>
            <a:pPr eaLnBrk="1" hangingPunct="1">
              <a:buClr>
                <a:schemeClr val="tx1"/>
              </a:buClr>
              <a:buSzPct val="80000"/>
              <a:buFont typeface="Wingdings" panose="05000000000000000000" pitchFamily="2" charset="2"/>
              <a:buChar char="l"/>
            </a:pPr>
            <a:r>
              <a:rPr lang="en-US" altLang="en-US" sz="2400" smtClean="0">
                <a:solidFill>
                  <a:srgbClr val="0000FF"/>
                </a:solidFill>
              </a:rPr>
              <a:t>How do we know which particular memory block is stored in a cache location</a:t>
            </a:r>
            <a:r>
              <a:rPr lang="en-US" altLang="en-US" sz="2400" dirty="0">
                <a:solidFill>
                  <a:srgbClr val="0000FF"/>
                </a:solidFill>
              </a:rPr>
              <a:t>?</a:t>
            </a:r>
          </a:p>
          <a:p>
            <a:pPr lvl="1" eaLnBrk="1" hangingPunct="1">
              <a:buClr>
                <a:schemeClr val="tx1"/>
              </a:buClr>
              <a:buSzPct val="80000"/>
            </a:pPr>
            <a:r>
              <a:rPr lang="en-US" altLang="en-US" sz="2200" smtClean="0">
                <a:solidFill>
                  <a:srgbClr val="0000FF"/>
                </a:solidFill>
              </a:rPr>
              <a:t>Store memory block address as well as the data</a:t>
            </a:r>
            <a:endParaRPr lang="en-US" altLang="en-US" sz="2200" dirty="0">
              <a:solidFill>
                <a:srgbClr val="0000FF"/>
              </a:solidFill>
            </a:endParaRPr>
          </a:p>
          <a:p>
            <a:pPr lvl="1" eaLnBrk="1" hangingPunct="1">
              <a:buClr>
                <a:schemeClr val="tx1"/>
              </a:buClr>
              <a:buSzPct val="80000"/>
            </a:pPr>
            <a:r>
              <a:rPr lang="en-US" altLang="en-US" sz="2200" smtClean="0">
                <a:solidFill>
                  <a:srgbClr val="0000FF"/>
                </a:solidFill>
              </a:rPr>
              <a:t>Actually, only need the high-order bits (</a:t>
            </a:r>
            <a:r>
              <a:rPr lang="en-US" altLang="en-US" sz="2200" dirty="0" smtClean="0">
                <a:solidFill>
                  <a:srgbClr val="FF0000"/>
                </a:solidFill>
              </a:rPr>
              <a:t>tag</a:t>
            </a:r>
            <a:r>
              <a:rPr lang="en-US" altLang="en-US" sz="2200" dirty="0">
                <a:solidFill>
                  <a:srgbClr val="0000FF"/>
                </a:solidFill>
              </a:rPr>
              <a:t>)</a:t>
            </a:r>
          </a:p>
          <a:p>
            <a:pPr lvl="2" eaLnBrk="1" hangingPunct="1">
              <a:buClr>
                <a:schemeClr val="tx1"/>
              </a:buClr>
              <a:buSzPct val="80000"/>
              <a:buFont typeface="Wingdings" panose="05000000000000000000" pitchFamily="2" charset="2"/>
              <a:buChar char="u"/>
            </a:pPr>
            <a:r>
              <a:rPr lang="en-US" altLang="en-US" sz="2200" smtClean="0">
                <a:solidFill>
                  <a:srgbClr val="0000FF"/>
                </a:solidFill>
              </a:rPr>
              <a:t>memory block address = { tag, index} </a:t>
            </a:r>
            <a:endParaRPr lang="en-US" altLang="en-US" sz="2200" dirty="0">
              <a:solidFill>
                <a:srgbClr val="0000FF"/>
              </a:solidFill>
            </a:endParaRPr>
          </a:p>
          <a:p>
            <a:pPr lvl="2" eaLnBrk="1" hangingPunct="1">
              <a:buClr>
                <a:schemeClr val="tx1"/>
              </a:buClr>
              <a:buSzPct val="80000"/>
              <a:buFont typeface="Wingdings" panose="05000000000000000000" pitchFamily="2" charset="2"/>
              <a:buChar char="u"/>
            </a:pPr>
            <a:r>
              <a:rPr lang="en-US" altLang="en-US" sz="2200" smtClean="0">
                <a:solidFill>
                  <a:srgbClr val="0000FF"/>
                </a:solidFill>
              </a:rPr>
              <a:t>e.g. memory block address =</a:t>
            </a:r>
            <a:r>
              <a:rPr lang="en-US" altLang="en-US" sz="2200" dirty="0" smtClean="0">
                <a:solidFill>
                  <a:srgbClr val="0000FF"/>
                </a:solidFill>
              </a:rPr>
              <a:t>10011,tag=10,index=011</a:t>
            </a:r>
            <a:endParaRPr lang="en-US" altLang="en-US" sz="2200" dirty="0">
              <a:solidFill>
                <a:srgbClr val="0000FF"/>
              </a:solidFill>
            </a:endParaRPr>
          </a:p>
        </p:txBody>
      </p:sp>
      <p:sp>
        <p:nvSpPr>
          <p:cNvPr id="5222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B1EF5924-362F-4837-8D12-D26BE2BCBDE4}" type="slidenum">
              <a:rPr lang="zh-CN" altLang="en-US" sz="1200">
                <a:solidFill>
                  <a:srgbClr val="000000"/>
                </a:solidFill>
              </a:rPr>
              <a:pPr>
                <a:spcBef>
                  <a:spcPct val="0"/>
                </a:spcBef>
                <a:buClrTx/>
                <a:buSzTx/>
                <a:buFontTx/>
                <a:buNone/>
              </a:pPr>
              <a:t>30</a:t>
            </a:fld>
            <a:endParaRPr lang="zh-CN" altLang="en-US" sz="1200">
              <a:solidFill>
                <a:srgbClr val="000000"/>
              </a:solidFill>
            </a:endParaRPr>
          </a:p>
        </p:txBody>
      </p:sp>
      <p:graphicFrame>
        <p:nvGraphicFramePr>
          <p:cNvPr id="5" name="Group 280"/>
          <p:cNvGraphicFramePr>
            <a:graphicFrameLocks noGrp="1"/>
          </p:cNvGraphicFramePr>
          <p:nvPr>
            <p:extLst>
              <p:ext uri="{D42A27DB-BD31-4B8C-83A1-F6EECF244321}">
                <p14:modId xmlns:p14="http://schemas.microsoft.com/office/powerpoint/2010/main" val="3489958140"/>
              </p:ext>
            </p:extLst>
          </p:nvPr>
        </p:nvGraphicFramePr>
        <p:xfrm>
          <a:off x="4139952" y="3573016"/>
          <a:ext cx="4637916" cy="3108480"/>
        </p:xfrm>
        <a:graphic>
          <a:graphicData uri="http://schemas.openxmlformats.org/drawingml/2006/table">
            <a:tbl>
              <a:tblPr/>
              <a:tblGrid>
                <a:gridCol w="663603"/>
                <a:gridCol w="401814"/>
                <a:gridCol w="1786249"/>
                <a:gridCol w="1786250"/>
              </a:tblGrid>
              <a:tr h="27034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dirty="0" smtClean="0">
                          <a:ln>
                            <a:noFill/>
                          </a:ln>
                          <a:solidFill>
                            <a:schemeClr val="tx1"/>
                          </a:solidFill>
                          <a:effectLst/>
                          <a:latin typeface="Arial" charset="0"/>
                          <a:ea typeface="宋体" pitchFamily="2" charset="-122"/>
                        </a:rPr>
                        <a:t>Index</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V</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Tag</a:t>
                      </a: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Data</a:t>
                      </a: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000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 </a:t>
                      </a:r>
                      <a:endParaRPr kumimoji="1" lang="en-US"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001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010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011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100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101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110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111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285">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a. The initial state of the cache after power-on</a:t>
                      </a:r>
                      <a:endParaRPr kumimoji="1" lang="en-US"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 name="文本框 3"/>
          <p:cNvSpPr txBox="1"/>
          <p:nvPr/>
        </p:nvSpPr>
        <p:spPr>
          <a:xfrm>
            <a:off x="0" y="3284984"/>
            <a:ext cx="4176464" cy="1982081"/>
          </a:xfrm>
          <a:prstGeom prst="rect">
            <a:avLst/>
          </a:prstGeom>
          <a:noFill/>
        </p:spPr>
        <p:txBody>
          <a:bodyPr wrap="square" rtlCol="0">
            <a:spAutoFit/>
          </a:bodyPr>
          <a:lstStyle/>
          <a:p>
            <a:pPr marL="342900" indent="-342900" eaLnBrk="1" hangingPunct="1">
              <a:spcBef>
                <a:spcPct val="20000"/>
              </a:spcBef>
              <a:buClr>
                <a:schemeClr val="tx1"/>
              </a:buClr>
              <a:buSzPct val="80000"/>
              <a:buFont typeface="Wingdings" panose="05000000000000000000" pitchFamily="2" charset="2"/>
              <a:buChar char="l"/>
            </a:pPr>
            <a:r>
              <a:rPr lang="en-US" altLang="en-US" dirty="0" smtClean="0">
                <a:solidFill>
                  <a:srgbClr val="0000FF"/>
                </a:solidFill>
                <a:latin typeface="+mn-lt"/>
                <a:ea typeface="+mn-ea"/>
              </a:rPr>
              <a:t>What if there is no data in a location</a:t>
            </a:r>
            <a:r>
              <a:rPr lang="en-US" altLang="en-US" dirty="0">
                <a:solidFill>
                  <a:srgbClr val="0000FF"/>
                </a:solidFill>
                <a:latin typeface="+mn-lt"/>
                <a:ea typeface="+mn-ea"/>
              </a:rPr>
              <a:t>?</a:t>
            </a:r>
          </a:p>
          <a:p>
            <a:pPr marL="742950" lvl="1" indent="-285750" eaLnBrk="1" hangingPunct="1">
              <a:spcBef>
                <a:spcPct val="20000"/>
              </a:spcBef>
              <a:buClr>
                <a:schemeClr val="tx1"/>
              </a:buClr>
              <a:buSzPct val="80000"/>
              <a:buFont typeface="Wingdings" panose="05000000000000000000" pitchFamily="2" charset="2"/>
              <a:buChar char="n"/>
            </a:pPr>
            <a:r>
              <a:rPr lang="en-US" altLang="en-US" sz="2200" dirty="0" smtClean="0">
                <a:solidFill>
                  <a:srgbClr val="0000FF"/>
                </a:solidFill>
                <a:latin typeface="+mn-lt"/>
              </a:rPr>
              <a:t>V (Valid bit): 1 = present, 0 = not present</a:t>
            </a:r>
            <a:endParaRPr lang="en-US" altLang="en-US" sz="2200" dirty="0">
              <a:solidFill>
                <a:srgbClr val="0000FF"/>
              </a:solidFill>
              <a:latin typeface="+mn-lt"/>
            </a:endParaRPr>
          </a:p>
          <a:p>
            <a:pPr marL="742950" lvl="1" indent="-285750" eaLnBrk="1" hangingPunct="1">
              <a:spcBef>
                <a:spcPct val="20000"/>
              </a:spcBef>
              <a:buClr>
                <a:schemeClr val="tx1"/>
              </a:buClr>
              <a:buSzPct val="80000"/>
              <a:buFont typeface="Wingdings" panose="05000000000000000000" pitchFamily="2" charset="2"/>
              <a:buChar char="n"/>
            </a:pPr>
            <a:r>
              <a:rPr lang="en-US" altLang="en-US" sz="2200" dirty="0" smtClean="0">
                <a:solidFill>
                  <a:srgbClr val="0000FF"/>
                </a:solidFill>
                <a:latin typeface="+mn-lt"/>
              </a:rPr>
              <a:t>Initially all of V are 0</a:t>
            </a:r>
            <a:endParaRPr lang="en-AU" altLang="en-US" sz="2200" dirty="0">
              <a:solidFill>
                <a:srgbClr val="0000FF"/>
              </a:solidFill>
              <a:latin typeface="+mn-lt"/>
            </a:endParaRPr>
          </a:p>
        </p:txBody>
      </p:sp>
    </p:spTree>
    <p:extLst>
      <p:ext uri="{BB962C8B-B14F-4D97-AF65-F5344CB8AC3E}">
        <p14:creationId xmlns:p14="http://schemas.microsoft.com/office/powerpoint/2010/main" val="4161557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1520" y="0"/>
            <a:ext cx="8015288" cy="609600"/>
          </a:xfrm>
        </p:spPr>
        <p:txBody>
          <a:bodyPr/>
          <a:lstStyle/>
          <a:p>
            <a:r>
              <a:rPr lang="en-US" altLang="zh-CN" sz="3200" smtClean="0"/>
              <a:t>Accessing a cache---how do we find it? </a:t>
            </a:r>
            <a:endParaRPr lang="en-US" altLang="zh-CN" sz="3200" dirty="0" smtClean="0"/>
          </a:p>
        </p:txBody>
      </p:sp>
      <p:sp>
        <p:nvSpPr>
          <p:cNvPr id="43011" name="AutoShape 3"/>
          <p:cNvSpPr>
            <a:spLocks noGrp="1" noChangeArrowheads="1"/>
          </p:cNvSpPr>
          <p:nvPr>
            <p:ph type="body" idx="1"/>
          </p:nvPr>
        </p:nvSpPr>
        <p:spPr>
          <a:xfrm>
            <a:off x="251520" y="476672"/>
            <a:ext cx="8382000" cy="2519363"/>
          </a:xfrm>
        </p:spPr>
        <p:txBody>
          <a:bodyPr/>
          <a:lstStyle/>
          <a:p>
            <a:pPr eaLnBrk="1" hangingPunct="1">
              <a:buClr>
                <a:schemeClr val="tx1"/>
              </a:buClr>
              <a:buSzPct val="80000"/>
              <a:buFont typeface="Wingdings" panose="05000000000000000000" pitchFamily="2" charset="2"/>
              <a:buChar char="l"/>
            </a:pPr>
            <a:r>
              <a:rPr lang="en-US" altLang="zh-CN" sz="1800" smtClean="0"/>
              <a:t>32-bit or 64-bit memory address </a:t>
            </a:r>
            <a:endParaRPr lang="en-US" altLang="zh-CN" sz="1800" dirty="0"/>
          </a:p>
          <a:p>
            <a:pPr eaLnBrk="1" hangingPunct="1">
              <a:buClr>
                <a:schemeClr val="tx1"/>
              </a:buClr>
              <a:buSzPct val="80000"/>
              <a:buFont typeface="Wingdings" panose="05000000000000000000" pitchFamily="2" charset="2"/>
              <a:buChar char="l"/>
            </a:pPr>
            <a:r>
              <a:rPr lang="en-US" altLang="zh-CN" sz="1800" dirty="0"/>
              <a:t>Index</a:t>
            </a:r>
            <a:r>
              <a:rPr lang="en-US" altLang="zh-CN" sz="1800"/>
              <a:t>=(</a:t>
            </a:r>
            <a:r>
              <a:rPr lang="en-US" altLang="zh-CN" sz="1800" smtClean="0"/>
              <a:t>memory block address)   modulo (the number of blocks in the cache</a:t>
            </a:r>
            <a:r>
              <a:rPr lang="en-US" altLang="zh-CN" sz="1800" dirty="0"/>
              <a:t>)</a:t>
            </a:r>
          </a:p>
          <a:p>
            <a:pPr eaLnBrk="1" hangingPunct="1">
              <a:buClr>
                <a:schemeClr val="tx1"/>
              </a:buClr>
              <a:buSzPct val="80000"/>
              <a:buFont typeface="Wingdings" panose="05000000000000000000" pitchFamily="2" charset="2"/>
              <a:buChar char="l"/>
            </a:pPr>
            <a:r>
              <a:rPr lang="en-US" altLang="zh-CN" sz="1800" smtClean="0"/>
              <a:t>e.g.      011 = 10011 % 1000    ,   or  3=19 % 8</a:t>
            </a:r>
            <a:endParaRPr lang="en-US" altLang="zh-CN" sz="1800" dirty="0"/>
          </a:p>
          <a:p>
            <a:endParaRPr lang="en-US" altLang="zh-CN" sz="1800" dirty="0" smtClean="0"/>
          </a:p>
        </p:txBody>
      </p:sp>
      <p:sp>
        <p:nvSpPr>
          <p:cNvPr id="43012" name="Rectangle 4"/>
          <p:cNvSpPr>
            <a:spLocks noChangeArrowheads="1"/>
          </p:cNvSpPr>
          <p:nvPr/>
        </p:nvSpPr>
        <p:spPr bwMode="auto">
          <a:xfrm>
            <a:off x="1116013" y="1952323"/>
            <a:ext cx="6624637"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3013" name="Line 5"/>
          <p:cNvSpPr>
            <a:spLocks noChangeShapeType="1"/>
          </p:cNvSpPr>
          <p:nvPr/>
        </p:nvSpPr>
        <p:spPr bwMode="auto">
          <a:xfrm>
            <a:off x="6227763" y="1952323"/>
            <a:ext cx="0" cy="504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4" name="Rectangle 6"/>
          <p:cNvSpPr>
            <a:spLocks noChangeArrowheads="1"/>
          </p:cNvSpPr>
          <p:nvPr/>
        </p:nvSpPr>
        <p:spPr bwMode="auto">
          <a:xfrm>
            <a:off x="6372225" y="2023761"/>
            <a:ext cx="12239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smtClean="0">
                <a:latin typeface="Times New Roman" panose="02020603050405020304" pitchFamily="18" charset="0"/>
              </a:rPr>
              <a:t>Byte offset</a:t>
            </a:r>
            <a:endParaRPr lang="en-US" altLang="zh-CN" sz="2400" b="0" dirty="0">
              <a:latin typeface="Times New Roman" panose="02020603050405020304" pitchFamily="18" charset="0"/>
            </a:endParaRPr>
          </a:p>
        </p:txBody>
      </p:sp>
      <p:sp>
        <p:nvSpPr>
          <p:cNvPr id="43015" name="Line 8"/>
          <p:cNvSpPr>
            <a:spLocks noChangeShapeType="1"/>
          </p:cNvSpPr>
          <p:nvPr/>
        </p:nvSpPr>
        <p:spPr bwMode="auto">
          <a:xfrm>
            <a:off x="4356100" y="1952323"/>
            <a:ext cx="0" cy="504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6" name="Rectangle 9"/>
          <p:cNvSpPr>
            <a:spLocks noChangeArrowheads="1"/>
          </p:cNvSpPr>
          <p:nvPr/>
        </p:nvSpPr>
        <p:spPr bwMode="auto">
          <a:xfrm>
            <a:off x="4716463" y="2023761"/>
            <a:ext cx="1223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a:solidFill>
                  <a:srgbClr val="FF6600"/>
                </a:solidFill>
                <a:latin typeface="Times New Roman" panose="02020603050405020304" pitchFamily="18" charset="0"/>
              </a:rPr>
              <a:t>Index</a:t>
            </a:r>
          </a:p>
        </p:txBody>
      </p:sp>
      <p:sp>
        <p:nvSpPr>
          <p:cNvPr id="43017" name="Rectangle 10"/>
          <p:cNvSpPr>
            <a:spLocks noChangeArrowheads="1"/>
          </p:cNvSpPr>
          <p:nvPr/>
        </p:nvSpPr>
        <p:spPr bwMode="auto">
          <a:xfrm>
            <a:off x="1979613" y="2023761"/>
            <a:ext cx="1223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dirty="0">
                <a:latin typeface="Times New Roman" panose="02020603050405020304" pitchFamily="18" charset="0"/>
              </a:rPr>
              <a:t>TAG</a:t>
            </a:r>
          </a:p>
        </p:txBody>
      </p:sp>
      <p:sp>
        <p:nvSpPr>
          <p:cNvPr id="43018" name="AutoShape 11"/>
          <p:cNvSpPr>
            <a:spLocks/>
          </p:cNvSpPr>
          <p:nvPr/>
        </p:nvSpPr>
        <p:spPr bwMode="auto">
          <a:xfrm rot="5400000">
            <a:off x="3509963" y="206073"/>
            <a:ext cx="395287" cy="5040313"/>
          </a:xfrm>
          <a:prstGeom prst="rightBrace">
            <a:avLst>
              <a:gd name="adj1" fmla="val 10625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3019" name="Rectangle 12"/>
          <p:cNvSpPr>
            <a:spLocks noChangeArrowheads="1"/>
          </p:cNvSpPr>
          <p:nvPr/>
        </p:nvSpPr>
        <p:spPr bwMode="auto">
          <a:xfrm>
            <a:off x="2484438" y="2960386"/>
            <a:ext cx="61912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400" b="0" smtClean="0">
                <a:latin typeface="Times New Roman" panose="02020603050405020304" pitchFamily="18" charset="0"/>
              </a:rPr>
              <a:t>Block address</a:t>
            </a:r>
            <a:r>
              <a:rPr lang="en-US" altLang="zh-CN" sz="2400" b="0">
                <a:latin typeface="Times New Roman" panose="02020603050405020304" pitchFamily="18" charset="0"/>
              </a:rPr>
              <a:t>	</a:t>
            </a:r>
            <a:r>
              <a:rPr lang="en-US" altLang="zh-CN" sz="2400" b="0" smtClean="0">
                <a:latin typeface="Times New Roman" panose="02020603050405020304" pitchFamily="18" charset="0"/>
              </a:rPr>
              <a:t>   </a:t>
            </a:r>
            <a:r>
              <a:rPr lang="en-US" altLang="zh-CN" sz="2400" b="0" smtClean="0">
                <a:solidFill>
                  <a:srgbClr val="FF6600"/>
                </a:solidFill>
                <a:latin typeface="Times New Roman" panose="02020603050405020304" pitchFamily="18" charset="0"/>
              </a:rPr>
              <a:t>MOD </a:t>
            </a:r>
            <a:r>
              <a:rPr lang="en-US" altLang="zh-CN" sz="2400" b="0" smtClean="0">
                <a:latin typeface="Times New Roman" panose="02020603050405020304" pitchFamily="18" charset="0"/>
              </a:rPr>
              <a:t>Numbers of Cache Block</a:t>
            </a:r>
            <a:endParaRPr lang="en-US" altLang="zh-CN" sz="2400" b="0" dirty="0">
              <a:latin typeface="Times New Roman" panose="02020603050405020304" pitchFamily="18" charset="0"/>
            </a:endParaRPr>
          </a:p>
        </p:txBody>
      </p:sp>
      <p:graphicFrame>
        <p:nvGraphicFramePr>
          <p:cNvPr id="334104" name="Group 280"/>
          <p:cNvGraphicFramePr>
            <a:graphicFrameLocks noGrp="1"/>
          </p:cNvGraphicFramePr>
          <p:nvPr>
            <p:extLst>
              <p:ext uri="{D42A27DB-BD31-4B8C-83A1-F6EECF244321}">
                <p14:modId xmlns:p14="http://schemas.microsoft.com/office/powerpoint/2010/main" val="276756471"/>
              </p:ext>
            </p:extLst>
          </p:nvPr>
        </p:nvGraphicFramePr>
        <p:xfrm>
          <a:off x="1619250" y="3465211"/>
          <a:ext cx="6046788" cy="3132141"/>
        </p:xfrm>
        <a:graphic>
          <a:graphicData uri="http://schemas.openxmlformats.org/drawingml/2006/table">
            <a:tbl>
              <a:tblPr/>
              <a:tblGrid>
                <a:gridCol w="865188"/>
                <a:gridCol w="523875"/>
                <a:gridCol w="2328862"/>
                <a:gridCol w="2328863"/>
              </a:tblGrid>
              <a:tr h="36571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dirty="0" smtClean="0">
                          <a:ln>
                            <a:noFill/>
                          </a:ln>
                          <a:solidFill>
                            <a:schemeClr val="tx1"/>
                          </a:solidFill>
                          <a:effectLst/>
                          <a:latin typeface="Arial" charset="0"/>
                          <a:ea typeface="宋体" pitchFamily="2" charset="-122"/>
                        </a:rPr>
                        <a:t>Index</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V</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Tag</a:t>
                      </a: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Data</a:t>
                      </a: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32841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000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 </a:t>
                      </a:r>
                      <a:endParaRPr kumimoji="1" lang="en-US"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001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010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011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100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101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110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111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52">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a. The initial state of the cache after power-on</a:t>
                      </a:r>
                      <a:endParaRPr kumimoji="1" lang="en-US" altLang="zh-CN" sz="1400" b="1" i="0" u="none" strike="noStrike" cap="none" normalizeH="0" baseline="0" dirty="0" smtClean="0">
                        <a:ln>
                          <a:noFill/>
                        </a:ln>
                        <a:solidFill>
                          <a:schemeClr val="tx1"/>
                        </a:solidFill>
                        <a:effectLst/>
                        <a:latin typeface="Arial" charset="0"/>
                        <a:ea typeface="宋体" pitchFamily="2" charset="-122"/>
                      </a:endParaRPr>
                    </a:p>
                  </a:txBody>
                  <a:tcPr marT="45696" marB="45696"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3072" name="Text Box 281"/>
          <p:cNvSpPr txBox="1">
            <a:spLocks noChangeArrowheads="1"/>
          </p:cNvSpPr>
          <p:nvPr/>
        </p:nvSpPr>
        <p:spPr bwMode="auto">
          <a:xfrm>
            <a:off x="-252536" y="3104600"/>
            <a:ext cx="176425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50000"/>
              </a:spcBef>
              <a:buSzTx/>
              <a:buFontTx/>
              <a:buNone/>
            </a:pPr>
            <a:r>
              <a:rPr lang="en-US" altLang="zh-CN" sz="2000" dirty="0" smtClean="0">
                <a:latin typeface="Comic Sans MS" panose="030F0702030302020204" pitchFamily="66" charset="0"/>
              </a:rPr>
              <a:t>V:valid bit</a:t>
            </a:r>
            <a:endParaRPr lang="en-US" altLang="zh-CN" sz="2000" dirty="0">
              <a:latin typeface="Comic Sans MS" panose="030F0702030302020204" pitchFamily="66" charset="0"/>
            </a:endParaRPr>
          </a:p>
          <a:p>
            <a:pPr algn="r">
              <a:spcBef>
                <a:spcPct val="50000"/>
              </a:spcBef>
              <a:buSzTx/>
              <a:buFontTx/>
              <a:buNone/>
            </a:pPr>
            <a:endParaRPr lang="en-US" altLang="zh-CN" sz="2400" dirty="0">
              <a:latin typeface="Comic Sans MS" panose="030F0702030302020204" pitchFamily="66" charset="0"/>
            </a:endParaRPr>
          </a:p>
        </p:txBody>
      </p:sp>
      <p:sp>
        <p:nvSpPr>
          <p:cNvPr id="43073" name="AutoShape 283"/>
          <p:cNvSpPr>
            <a:spLocks/>
          </p:cNvSpPr>
          <p:nvPr/>
        </p:nvSpPr>
        <p:spPr bwMode="auto">
          <a:xfrm rot="5400000">
            <a:off x="5238750" y="1720548"/>
            <a:ext cx="142875" cy="1692275"/>
          </a:xfrm>
          <a:prstGeom prst="rightBrace">
            <a:avLst>
              <a:gd name="adj1" fmla="val 98704"/>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3074" name="Line 284"/>
          <p:cNvSpPr>
            <a:spLocks noChangeShapeType="1"/>
          </p:cNvSpPr>
          <p:nvPr/>
        </p:nvSpPr>
        <p:spPr bwMode="auto">
          <a:xfrm flipV="1">
            <a:off x="5292725" y="2600023"/>
            <a:ext cx="0" cy="287338"/>
          </a:xfrm>
          <a:prstGeom prst="line">
            <a:avLst/>
          </a:prstGeom>
          <a:noFill/>
          <a:ln w="9525">
            <a:solidFill>
              <a:srgbClr val="FF3300"/>
            </a:solidFill>
            <a:prstDash val="dash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1520" y="25192"/>
            <a:ext cx="7620000" cy="609600"/>
          </a:xfrm>
        </p:spPr>
        <p:txBody>
          <a:bodyPr/>
          <a:lstStyle/>
          <a:p>
            <a:r>
              <a:rPr lang="en-US" altLang="zh-CN" smtClean="0"/>
              <a:t>Access sequence:</a:t>
            </a:r>
            <a:r>
              <a:rPr lang="en-US" altLang="zh-CN" smtClean="0">
                <a:solidFill>
                  <a:schemeClr val="tx1"/>
                </a:solidFill>
              </a:rPr>
              <a:t> figure b,c,d,e,  f,g,h,i</a:t>
            </a:r>
            <a:endParaRPr lang="en-US" altLang="zh-CN" dirty="0" smtClean="0">
              <a:solidFill>
                <a:schemeClr val="tx1"/>
              </a:solidFill>
            </a:endParaRPr>
          </a:p>
        </p:txBody>
      </p:sp>
      <p:sp>
        <p:nvSpPr>
          <p:cNvPr id="44035" name="AutoShape 3"/>
          <p:cNvSpPr>
            <a:spLocks noGrp="1" noChangeArrowheads="1"/>
          </p:cNvSpPr>
          <p:nvPr>
            <p:ph type="body" idx="1"/>
          </p:nvPr>
        </p:nvSpPr>
        <p:spPr>
          <a:xfrm>
            <a:off x="251520" y="476672"/>
            <a:ext cx="8382000" cy="863600"/>
          </a:xfrm>
        </p:spPr>
        <p:txBody>
          <a:bodyPr/>
          <a:lstStyle/>
          <a:p>
            <a:pPr eaLnBrk="1" hangingPunct="1">
              <a:buClr>
                <a:schemeClr val="tx1"/>
              </a:buClr>
              <a:buSzPct val="80000"/>
              <a:buFont typeface="Wingdings" panose="05000000000000000000" pitchFamily="2" charset="2"/>
              <a:buChar char="l"/>
            </a:pPr>
            <a:r>
              <a:rPr lang="en-US" altLang="zh-CN" sz="2000" smtClean="0"/>
              <a:t>Mem Block address (red address indicates hit</a:t>
            </a:r>
            <a:r>
              <a:rPr lang="en-US" altLang="zh-CN" sz="2000" dirty="0"/>
              <a:t>)</a:t>
            </a:r>
            <a:r>
              <a:rPr lang="zh-CN" altLang="en-US" sz="2000" dirty="0"/>
              <a:t>：</a:t>
            </a:r>
            <a:endParaRPr lang="en-US" altLang="zh-CN" sz="2000" dirty="0"/>
          </a:p>
          <a:p>
            <a:pPr marL="0" indent="0">
              <a:buNone/>
            </a:pPr>
            <a:r>
              <a:rPr lang="en-US" altLang="zh-CN" sz="2000" smtClean="0"/>
              <a:t>      </a:t>
            </a:r>
            <a:r>
              <a:rPr lang="en-US" altLang="zh-CN" sz="2000" b="1" smtClean="0"/>
              <a:t>10110,11010,</a:t>
            </a:r>
            <a:r>
              <a:rPr lang="en-US" altLang="zh-CN" sz="2000" b="1" smtClean="0">
                <a:solidFill>
                  <a:srgbClr val="FF3300"/>
                </a:solidFill>
              </a:rPr>
              <a:t>10110</a:t>
            </a:r>
            <a:r>
              <a:rPr lang="en-US" altLang="zh-CN" sz="2000" b="1" smtClean="0"/>
              <a:t>,</a:t>
            </a:r>
            <a:r>
              <a:rPr lang="en-US" altLang="zh-CN" sz="2000" b="1" smtClean="0">
                <a:solidFill>
                  <a:srgbClr val="FF3300"/>
                </a:solidFill>
              </a:rPr>
              <a:t>11010</a:t>
            </a:r>
            <a:r>
              <a:rPr lang="en-US" altLang="zh-CN" sz="2000" b="1" smtClean="0"/>
              <a:t>,   10000,00011,</a:t>
            </a:r>
            <a:r>
              <a:rPr lang="en-US" altLang="zh-CN" sz="2000" b="1" smtClean="0">
                <a:solidFill>
                  <a:srgbClr val="FF0000"/>
                </a:solidFill>
              </a:rPr>
              <a:t>10000</a:t>
            </a:r>
            <a:r>
              <a:rPr lang="en-US" altLang="zh-CN" sz="2000" b="1" smtClean="0"/>
              <a:t>,10010</a:t>
            </a:r>
            <a:endParaRPr lang="en-US" altLang="zh-CN" sz="2000" b="1" dirty="0" smtClean="0"/>
          </a:p>
        </p:txBody>
      </p:sp>
      <p:graphicFrame>
        <p:nvGraphicFramePr>
          <p:cNvPr id="344342" name="Group 278"/>
          <p:cNvGraphicFramePr>
            <a:graphicFrameLocks noGrp="1"/>
          </p:cNvGraphicFramePr>
          <p:nvPr/>
        </p:nvGraphicFramePr>
        <p:xfrm>
          <a:off x="322263" y="1268413"/>
          <a:ext cx="4105275" cy="2744791"/>
        </p:xfrm>
        <a:graphic>
          <a:graphicData uri="http://schemas.openxmlformats.org/drawingml/2006/table">
            <a:tbl>
              <a:tblPr/>
              <a:tblGrid>
                <a:gridCol w="587375"/>
                <a:gridCol w="355600"/>
                <a:gridCol w="1581150"/>
                <a:gridCol w="1581150"/>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 </a:t>
                      </a:r>
                      <a:endParaRPr kumimoji="1" lang="en-US" altLang="zh-CN" sz="1200" b="1" i="0" u="none" strike="noStrike" cap="none" normalizeH="0" baseline="0" dirty="0" smtClean="0">
                        <a:ln>
                          <a:noFill/>
                        </a:ln>
                        <a:solidFill>
                          <a:schemeClr val="tx1"/>
                        </a:solidFill>
                        <a:effectLst/>
                        <a:latin typeface="Arial" charset="0"/>
                        <a:ea typeface="宋体" pitchFamily="2" charset="-122"/>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127">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b. After handling a miss of address(10110</a:t>
                      </a:r>
                      <a:r>
                        <a:rPr kumimoji="1" lang="en-US" altLang="zh-CN" sz="1200" b="1" i="0" u="none" strike="noStrike" cap="none" normalizeH="0" baseline="0" dirty="0" smtClean="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4345" name="Group 281"/>
          <p:cNvGraphicFramePr>
            <a:graphicFrameLocks noGrp="1"/>
          </p:cNvGraphicFramePr>
          <p:nvPr/>
        </p:nvGraphicFramePr>
        <p:xfrm>
          <a:off x="4570413" y="1268413"/>
          <a:ext cx="4105275" cy="2743200"/>
        </p:xfrm>
        <a:graphic>
          <a:graphicData uri="http://schemas.openxmlformats.org/drawingml/2006/table">
            <a:tbl>
              <a:tblPr/>
              <a:tblGrid>
                <a:gridCol w="587375"/>
                <a:gridCol w="355600"/>
                <a:gridCol w="1581150"/>
                <a:gridCol w="1581150"/>
              </a:tblGrid>
              <a:tr h="19367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Index</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Tag</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Data</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1746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 </a:t>
                      </a:r>
                      <a:endParaRPr kumimoji="1" lang="en-US" altLang="zh-CN" sz="12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Memory(11010)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Memory(10110)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c. After handling a miss of address(11010</a:t>
                      </a:r>
                      <a:r>
                        <a:rPr kumimoji="1" lang="en-US" altLang="zh-CN" sz="1200" b="1" i="0" u="none" strike="noStrike" cap="none" normalizeH="0" baseline="0" dirty="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4344" name="Group 280"/>
          <p:cNvGraphicFramePr>
            <a:graphicFrameLocks noGrp="1"/>
          </p:cNvGraphicFramePr>
          <p:nvPr/>
        </p:nvGraphicFramePr>
        <p:xfrm>
          <a:off x="322263" y="4005263"/>
          <a:ext cx="4105275" cy="2744791"/>
        </p:xfrm>
        <a:graphic>
          <a:graphicData uri="http://schemas.openxmlformats.org/drawingml/2006/table">
            <a:tbl>
              <a:tblPr/>
              <a:tblGrid>
                <a:gridCol w="587375"/>
                <a:gridCol w="355600"/>
                <a:gridCol w="1581150"/>
                <a:gridCol w="1581150"/>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 </a:t>
                      </a:r>
                      <a:endParaRPr kumimoji="1" lang="en-US" altLang="zh-CN" sz="1200" b="1" i="0" u="none" strike="noStrike" cap="none" normalizeH="0" baseline="0" dirty="0" smtClean="0">
                        <a:ln>
                          <a:noFill/>
                        </a:ln>
                        <a:solidFill>
                          <a:schemeClr val="tx1"/>
                        </a:solidFill>
                        <a:effectLst/>
                        <a:latin typeface="Arial" charset="0"/>
                        <a:ea typeface="宋体" pitchFamily="2" charset="-122"/>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Memory(11010)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127">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d. After handling a </a:t>
                      </a:r>
                      <a:r>
                        <a:rPr kumimoji="1" lang="en-US" altLang="zh-CN" sz="1200" b="1" i="0" u="none" strike="noStrike" cap="none" normalizeH="0" baseline="0" smtClean="0">
                          <a:ln>
                            <a:noFill/>
                          </a:ln>
                          <a:solidFill>
                            <a:srgbClr val="FF3300"/>
                          </a:solidFill>
                          <a:effectLst/>
                          <a:latin typeface="Arial" charset="0"/>
                          <a:ea typeface="宋体" pitchFamily="2" charset="-122"/>
                        </a:rPr>
                        <a:t>hit</a:t>
                      </a:r>
                      <a:r>
                        <a:rPr kumimoji="1" lang="en-US" altLang="zh-CN" sz="1200" b="1" i="0" u="none" strike="noStrike" cap="none" normalizeH="0" baseline="0" smtClean="0">
                          <a:ln>
                            <a:noFill/>
                          </a:ln>
                          <a:solidFill>
                            <a:schemeClr val="tx1"/>
                          </a:solidFill>
                          <a:effectLst/>
                          <a:latin typeface="Arial" charset="0"/>
                          <a:ea typeface="宋体" pitchFamily="2" charset="-122"/>
                        </a:rPr>
                        <a:t> of address(10110</a:t>
                      </a:r>
                      <a:r>
                        <a:rPr kumimoji="1" lang="en-US" altLang="zh-CN" sz="1200" b="1" i="0" u="none" strike="noStrike" cap="none" normalizeH="0" baseline="0" dirty="0" smtClean="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4349" name="Group 285"/>
          <p:cNvGraphicFramePr>
            <a:graphicFrameLocks noGrp="1"/>
          </p:cNvGraphicFramePr>
          <p:nvPr/>
        </p:nvGraphicFramePr>
        <p:xfrm>
          <a:off x="4570413" y="4005263"/>
          <a:ext cx="4105275" cy="2759079"/>
        </p:xfrm>
        <a:graphic>
          <a:graphicData uri="http://schemas.openxmlformats.org/drawingml/2006/table">
            <a:tbl>
              <a:tblPr/>
              <a:tblGrid>
                <a:gridCol w="587375"/>
                <a:gridCol w="355600"/>
                <a:gridCol w="1581150"/>
                <a:gridCol w="1581150"/>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 </a:t>
                      </a:r>
                      <a:endParaRPr kumimoji="1" lang="en-US" altLang="zh-CN" sz="1200" b="1" i="0" u="none" strike="noStrike" cap="none" normalizeH="0" baseline="0" dirty="0" smtClean="0">
                        <a:ln>
                          <a:noFill/>
                        </a:ln>
                        <a:solidFill>
                          <a:schemeClr val="tx1"/>
                        </a:solidFill>
                        <a:effectLst/>
                        <a:latin typeface="Arial" charset="0"/>
                        <a:ea typeface="宋体" pitchFamily="2" charset="-122"/>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Memory(11010)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41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e. After handling a </a:t>
                      </a:r>
                      <a:r>
                        <a:rPr kumimoji="1" lang="en-US" altLang="zh-CN" sz="1200" b="1" i="0" u="none" strike="noStrike" cap="none" normalizeH="0" baseline="0" smtClean="0">
                          <a:ln>
                            <a:noFill/>
                          </a:ln>
                          <a:solidFill>
                            <a:srgbClr val="FF3300"/>
                          </a:solidFill>
                          <a:effectLst/>
                          <a:latin typeface="Arial" charset="0"/>
                          <a:ea typeface="宋体" pitchFamily="2" charset="-122"/>
                        </a:rPr>
                        <a:t>hit</a:t>
                      </a:r>
                      <a:r>
                        <a:rPr kumimoji="1" lang="en-US" altLang="zh-CN" sz="1200" b="1" i="0" u="none" strike="noStrike" cap="none" normalizeH="0" baseline="0" smtClean="0">
                          <a:ln>
                            <a:noFill/>
                          </a:ln>
                          <a:solidFill>
                            <a:schemeClr val="tx1"/>
                          </a:solidFill>
                          <a:effectLst/>
                          <a:latin typeface="Arial" charset="0"/>
                          <a:ea typeface="宋体" pitchFamily="2" charset="-122"/>
                        </a:rPr>
                        <a:t> of address(11010</a:t>
                      </a:r>
                      <a:r>
                        <a:rPr kumimoji="1" lang="en-US" altLang="zh-CN" sz="1200" b="1" i="0" u="none" strike="noStrike" cap="none" normalizeH="0" baseline="0" dirty="0" smtClean="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solidFill>
                      <a:srgbClr val="FEF5E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med">
    <p:random/>
    <p:sndAc>
      <p:stSnd>
        <p:snd r:embed="rId2" name="camera.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t>Access sequence</a:t>
            </a:r>
            <a:endParaRPr lang="en-US" altLang="zh-CN" dirty="0" smtClean="0"/>
          </a:p>
        </p:txBody>
      </p:sp>
      <p:sp>
        <p:nvSpPr>
          <p:cNvPr id="45059" name="AutoShape 3"/>
          <p:cNvSpPr>
            <a:spLocks noGrp="1" noChangeArrowheads="1"/>
          </p:cNvSpPr>
          <p:nvPr>
            <p:ph type="body" idx="1"/>
          </p:nvPr>
        </p:nvSpPr>
        <p:spPr>
          <a:xfrm>
            <a:off x="179512" y="692696"/>
            <a:ext cx="8382000" cy="863600"/>
          </a:xfrm>
        </p:spPr>
        <p:txBody>
          <a:bodyPr/>
          <a:lstStyle/>
          <a:p>
            <a:pPr marL="0" indent="0">
              <a:buNone/>
            </a:pPr>
            <a:r>
              <a:rPr lang="en-US" altLang="zh-CN" sz="1800" smtClean="0"/>
              <a:t>  10110,11010,</a:t>
            </a:r>
            <a:r>
              <a:rPr lang="en-US" altLang="zh-CN" sz="1800" smtClean="0">
                <a:solidFill>
                  <a:srgbClr val="FF3300"/>
                </a:solidFill>
              </a:rPr>
              <a:t>10110</a:t>
            </a:r>
            <a:r>
              <a:rPr lang="en-US" altLang="zh-CN" sz="1800" smtClean="0"/>
              <a:t>,</a:t>
            </a:r>
            <a:r>
              <a:rPr lang="en-US" altLang="zh-CN" sz="1800" smtClean="0">
                <a:solidFill>
                  <a:srgbClr val="FF3300"/>
                </a:solidFill>
              </a:rPr>
              <a:t>11010</a:t>
            </a:r>
            <a:r>
              <a:rPr lang="en-US" altLang="zh-CN" sz="1800" smtClean="0"/>
              <a:t>,      10000,00011,</a:t>
            </a:r>
            <a:r>
              <a:rPr lang="en-US" altLang="zh-CN" sz="1800" smtClean="0">
                <a:solidFill>
                  <a:srgbClr val="FF3300"/>
                </a:solidFill>
              </a:rPr>
              <a:t>10000</a:t>
            </a:r>
            <a:r>
              <a:rPr lang="en-US" altLang="zh-CN" sz="1800" smtClean="0"/>
              <a:t>,10010</a:t>
            </a:r>
            <a:endParaRPr lang="en-US" altLang="zh-CN" sz="1800" dirty="0" smtClean="0"/>
          </a:p>
        </p:txBody>
      </p:sp>
      <p:graphicFrame>
        <p:nvGraphicFramePr>
          <p:cNvPr id="345360" name="Group 272"/>
          <p:cNvGraphicFramePr>
            <a:graphicFrameLocks noGrp="1"/>
          </p:cNvGraphicFramePr>
          <p:nvPr/>
        </p:nvGraphicFramePr>
        <p:xfrm>
          <a:off x="322263" y="1268413"/>
          <a:ext cx="4105275" cy="2744791"/>
        </p:xfrm>
        <a:graphic>
          <a:graphicData uri="http://schemas.openxmlformats.org/drawingml/2006/table">
            <a:tbl>
              <a:tblPr/>
              <a:tblGrid>
                <a:gridCol w="587375"/>
                <a:gridCol w="355600"/>
                <a:gridCol w="1581150"/>
                <a:gridCol w="1581150"/>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Memory(10000)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Memory(11010)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127">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f. After handling a miss of address(10000</a:t>
                      </a:r>
                      <a:r>
                        <a:rPr kumimoji="1" lang="en-US" altLang="zh-CN" sz="1200" b="1" i="0" u="none" strike="noStrike" cap="none" normalizeH="0" baseline="0" dirty="0" smtClean="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5361" name="Group 273"/>
          <p:cNvGraphicFramePr>
            <a:graphicFrameLocks noGrp="1"/>
          </p:cNvGraphicFramePr>
          <p:nvPr/>
        </p:nvGraphicFramePr>
        <p:xfrm>
          <a:off x="4570413" y="1268413"/>
          <a:ext cx="4105275" cy="2743200"/>
        </p:xfrm>
        <a:graphic>
          <a:graphicData uri="http://schemas.openxmlformats.org/drawingml/2006/table">
            <a:tbl>
              <a:tblPr/>
              <a:tblGrid>
                <a:gridCol w="587375"/>
                <a:gridCol w="355600"/>
                <a:gridCol w="1581150"/>
                <a:gridCol w="1581150"/>
              </a:tblGrid>
              <a:tr h="19367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Index</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Tag</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Data</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1746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Memory(10000)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Memory(11010)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Memory(00011)</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Memory(10110)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g. After handling a miss of address(00011</a:t>
                      </a:r>
                      <a:r>
                        <a:rPr kumimoji="1" lang="en-US" altLang="zh-CN" sz="1200" b="1" i="0" u="none" strike="noStrike" cap="none" normalizeH="0" baseline="0" dirty="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5363" name="Group 275"/>
          <p:cNvGraphicFramePr>
            <a:graphicFrameLocks noGrp="1"/>
          </p:cNvGraphicFramePr>
          <p:nvPr/>
        </p:nvGraphicFramePr>
        <p:xfrm>
          <a:off x="322263" y="4005263"/>
          <a:ext cx="4105275" cy="2744791"/>
        </p:xfrm>
        <a:graphic>
          <a:graphicData uri="http://schemas.openxmlformats.org/drawingml/2006/table">
            <a:tbl>
              <a:tblPr/>
              <a:tblGrid>
                <a:gridCol w="587375"/>
                <a:gridCol w="355600"/>
                <a:gridCol w="1581150"/>
                <a:gridCol w="1581150"/>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Memory(10000)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Memory(11010)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127">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Memory(00011)</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h. After handling a </a:t>
                      </a:r>
                      <a:r>
                        <a:rPr kumimoji="1" lang="en-US" altLang="zh-CN" sz="1200" b="1" i="0" u="none" strike="noStrike" cap="none" normalizeH="0" baseline="0" smtClean="0">
                          <a:ln>
                            <a:noFill/>
                          </a:ln>
                          <a:solidFill>
                            <a:srgbClr val="FF3300"/>
                          </a:solidFill>
                          <a:effectLst/>
                          <a:latin typeface="Arial" charset="0"/>
                          <a:ea typeface="宋体" pitchFamily="2" charset="-122"/>
                        </a:rPr>
                        <a:t>hit</a:t>
                      </a:r>
                      <a:r>
                        <a:rPr kumimoji="1" lang="en-US" altLang="zh-CN" sz="1200" b="1" i="0" u="none" strike="noStrike" cap="none" normalizeH="0" baseline="0" smtClean="0">
                          <a:ln>
                            <a:noFill/>
                          </a:ln>
                          <a:solidFill>
                            <a:schemeClr val="tx1"/>
                          </a:solidFill>
                          <a:effectLst/>
                          <a:latin typeface="Arial" charset="0"/>
                          <a:ea typeface="宋体" pitchFamily="2" charset="-122"/>
                        </a:rPr>
                        <a:t> of address(10000</a:t>
                      </a:r>
                      <a:r>
                        <a:rPr kumimoji="1" lang="en-US" altLang="zh-CN" sz="1200" b="1" i="0" u="none" strike="noStrike" cap="none" normalizeH="0" baseline="0" dirty="0" smtClean="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45365" name="Group 277"/>
          <p:cNvGraphicFramePr>
            <a:graphicFrameLocks noGrp="1"/>
          </p:cNvGraphicFramePr>
          <p:nvPr/>
        </p:nvGraphicFramePr>
        <p:xfrm>
          <a:off x="4570413" y="4005263"/>
          <a:ext cx="4105275" cy="2759079"/>
        </p:xfrm>
        <a:graphic>
          <a:graphicData uri="http://schemas.openxmlformats.org/drawingml/2006/table">
            <a:tbl>
              <a:tblPr/>
              <a:tblGrid>
                <a:gridCol w="587375"/>
                <a:gridCol w="355600"/>
                <a:gridCol w="1581150"/>
                <a:gridCol w="1581150"/>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Memory(10000)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smtClean="0">
                          <a:ln>
                            <a:noFill/>
                          </a:ln>
                          <a:solidFill>
                            <a:schemeClr val="bg1"/>
                          </a:solidFill>
                          <a:effectLst/>
                          <a:latin typeface="Arial" charset="0"/>
                          <a:ea typeface="宋体" pitchFamily="2" charset="-122"/>
                        </a:rPr>
                        <a:t>(11</a:t>
                      </a:r>
                      <a:r>
                        <a:rPr kumimoji="1" lang="en-US" altLang="zh-CN" sz="1200" b="1" i="0" u="none" strike="noStrike" cap="none" normalizeH="0" baseline="0" smtClean="0">
                          <a:ln>
                            <a:noFill/>
                          </a:ln>
                          <a:solidFill>
                            <a:schemeClr val="bg1"/>
                          </a:solidFill>
                          <a:effectLst/>
                          <a:latin typeface="Arial" charset="0"/>
                          <a:ea typeface="宋体" pitchFamily="2" charset="-122"/>
                        </a:rPr>
                        <a:t>)→ (</a:t>
                      </a:r>
                      <a:r>
                        <a:rPr kumimoji="1" lang="en-US" altLang="zh-CN" sz="1200" b="1" i="0" u="none" strike="noStrike" cap="none" normalizeH="0" baseline="0" dirty="0" smtClean="0">
                          <a:ln>
                            <a:noFill/>
                          </a:ln>
                          <a:solidFill>
                            <a:schemeClr val="bg1"/>
                          </a:solidFill>
                          <a:effectLst/>
                          <a:latin typeface="Arial" charset="0"/>
                          <a:ea typeface="宋体" pitchFamily="2" charset="-122"/>
                        </a:rPr>
                        <a:t>10)</a:t>
                      </a:r>
                      <a:r>
                        <a:rPr kumimoji="1" lang="en-US" altLang="zh-CN" sz="1200" b="1" i="0" u="none" strike="noStrike" cap="none" normalizeH="0" baseline="-25000" dirty="0" smtClean="0">
                          <a:ln>
                            <a:noFill/>
                          </a:ln>
                          <a:solidFill>
                            <a:schemeClr val="bg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bg1"/>
                          </a:solidFill>
                          <a:effectLst/>
                          <a:latin typeface="Arial" charset="0"/>
                          <a:ea typeface="宋体" pitchFamily="2" charset="-122"/>
                        </a:rPr>
                        <a:t>Memory(10010)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(00)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Memory(00011)</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41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(10)</a:t>
                      </a:r>
                      <a:r>
                        <a:rPr kumimoji="1" lang="en-US" altLang="zh-CN" sz="1200" b="1" i="0" u="none" strike="noStrike" cap="none" normalizeH="0" baseline="-25000" smtClean="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smtClean="0">
                          <a:ln>
                            <a:noFill/>
                          </a:ln>
                          <a:solidFill>
                            <a:schemeClr val="tx1"/>
                          </a:solidFill>
                          <a:effectLst/>
                          <a:latin typeface="Arial" charset="0"/>
                          <a:ea typeface="宋体" pitchFamily="2" charset="-122"/>
                        </a:rPr>
                        <a:t>i. After handling a miss of address(10010</a:t>
                      </a:r>
                      <a:r>
                        <a:rPr kumimoji="1" lang="en-US" altLang="zh-CN" sz="1200" b="1" i="0" u="none" strike="noStrike" cap="none" normalizeH="0" baseline="0" dirty="0" smtClean="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solidFill>
                      <a:srgbClr val="FEF5E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5268" name="Oval 278"/>
          <p:cNvSpPr>
            <a:spLocks noChangeArrowheads="1"/>
          </p:cNvSpPr>
          <p:nvPr/>
        </p:nvSpPr>
        <p:spPr bwMode="auto">
          <a:xfrm>
            <a:off x="4932363" y="4652963"/>
            <a:ext cx="2232025" cy="720725"/>
          </a:xfrm>
          <a:prstGeom prst="ellipse">
            <a:avLst/>
          </a:prstGeom>
          <a:noFill/>
          <a:ln w="9525">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25425" y="31273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6083" name="AutoShape 3"/>
          <p:cNvSpPr>
            <a:spLocks noGrp="1" noChangeArrowheads="1"/>
          </p:cNvSpPr>
          <p:nvPr>
            <p:ph type="body" idx="1"/>
          </p:nvPr>
        </p:nvSpPr>
        <p:spPr>
          <a:xfrm>
            <a:off x="179512" y="764704"/>
            <a:ext cx="8382000" cy="557808"/>
          </a:xfrm>
          <a:noFill/>
        </p:spPr>
        <p:txBody>
          <a:bodyPr/>
          <a:lstStyle/>
          <a:p>
            <a:pPr>
              <a:buSzPct val="80000"/>
              <a:buFont typeface="Wingdings" panose="05000000000000000000" pitchFamily="2" charset="2"/>
              <a:buChar char="l"/>
            </a:pPr>
            <a:r>
              <a:rPr lang="en-US" altLang="zh-CN" sz="1800" smtClean="0"/>
              <a:t>1 block includes only 1 word (4 byte) here</a:t>
            </a:r>
            <a:endParaRPr lang="en-US" altLang="zh-CN" sz="1800" dirty="0" smtClean="0"/>
          </a:p>
          <a:p>
            <a:pPr>
              <a:buSzPct val="80000"/>
              <a:buFont typeface="Wingdings" panose="05000000000000000000" pitchFamily="2" charset="2"/>
              <a:buChar char="l"/>
            </a:pPr>
            <a:r>
              <a:rPr lang="en-US" altLang="zh-CN" sz="1800" i="1" smtClean="0">
                <a:solidFill>
                  <a:srgbClr val="00B0F0"/>
                </a:solidFill>
                <a:latin typeface="Times New Roman" panose="02020603050405020304" pitchFamily="18" charset="0"/>
              </a:rPr>
              <a:t>What kind of locality are we taking advantage of</a:t>
            </a:r>
            <a:r>
              <a:rPr lang="en-US" altLang="zh-CN" sz="1800" i="1" dirty="0" smtClean="0">
                <a:solidFill>
                  <a:srgbClr val="00B0F0"/>
                </a:solidFill>
                <a:latin typeface="Times New Roman" panose="02020603050405020304" pitchFamily="18" charset="0"/>
              </a:rPr>
              <a:t>?</a:t>
            </a:r>
          </a:p>
        </p:txBody>
      </p:sp>
      <p:sp>
        <p:nvSpPr>
          <p:cNvPr id="46084" name="Rectangle 4"/>
          <p:cNvSpPr>
            <a:spLocks noGrp="1" noChangeArrowheads="1"/>
          </p:cNvSpPr>
          <p:nvPr>
            <p:ph type="title"/>
          </p:nvPr>
        </p:nvSpPr>
        <p:spPr>
          <a:xfrm>
            <a:off x="228600" y="152400"/>
            <a:ext cx="6287616" cy="609600"/>
          </a:xfrm>
          <a:noFill/>
        </p:spPr>
        <p:txBody>
          <a:bodyPr/>
          <a:lstStyle/>
          <a:p>
            <a:r>
              <a:rPr lang="en-US" altLang="zh-CN" sz="2400" smtClean="0"/>
              <a:t>Direct Mapped Cache construction </a:t>
            </a:r>
            <a:endParaRPr lang="en-US" altLang="zh-CN" sz="2400" dirty="0" smtClean="0"/>
          </a:p>
        </p:txBody>
      </p:sp>
      <p:pic>
        <p:nvPicPr>
          <p:cNvPr id="46085"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484784"/>
            <a:ext cx="7920038"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Rectangle 6"/>
          <p:cNvSpPr>
            <a:spLocks noChangeArrowheads="1"/>
          </p:cNvSpPr>
          <p:nvPr/>
        </p:nvSpPr>
        <p:spPr bwMode="auto">
          <a:xfrm rot="10800000">
            <a:off x="6837363" y="5995988"/>
            <a:ext cx="1300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i="1" dirty="0">
                <a:solidFill>
                  <a:srgbClr val="00B0F0"/>
                </a:solidFill>
                <a:latin typeface="Times New Roman" panose="02020603050405020304" pitchFamily="18" charset="0"/>
              </a:rPr>
              <a:t>temporal</a:t>
            </a:r>
          </a:p>
        </p:txBody>
      </p:sp>
      <p:sp>
        <p:nvSpPr>
          <p:cNvPr id="46087" name="文本框 1"/>
          <p:cNvSpPr txBox="1">
            <a:spLocks noChangeArrowheads="1"/>
          </p:cNvSpPr>
          <p:nvPr/>
        </p:nvSpPr>
        <p:spPr bwMode="auto">
          <a:xfrm>
            <a:off x="5868144" y="1988840"/>
            <a:ext cx="360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8" name="Rectangle 6"/>
          <p:cNvSpPr>
            <a:spLocks noChangeArrowheads="1"/>
          </p:cNvSpPr>
          <p:nvPr/>
        </p:nvSpPr>
        <p:spPr bwMode="auto">
          <a:xfrm>
            <a:off x="5332413" y="260648"/>
            <a:ext cx="3811587" cy="151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342900" marR="0" lvl="0" indent="-342900" defTabSz="914400" eaLnBrk="1" fontAlgn="auto" latinLnBrk="0" hangingPunct="1">
              <a:lnSpc>
                <a:spcPct val="90000"/>
              </a:lnSpc>
              <a:spcBef>
                <a:spcPct val="20000"/>
              </a:spcBef>
              <a:spcAft>
                <a:spcPts val="0"/>
              </a:spcAft>
              <a:buClr>
                <a:srgbClr val="ECEAAC"/>
              </a:buClr>
              <a:buSzPct val="60000"/>
              <a:buFont typeface="Wingdings" panose="05000000000000000000" pitchFamily="2" charset="2"/>
              <a:buChar char="n"/>
              <a:tabLst/>
              <a:defRPr/>
            </a:pPr>
            <a:r>
              <a:rPr kumimoji="0" lang="en-US" altLang="zh-CN" sz="2000" b="0" i="0" u="none" strike="noStrike" kern="0" cap="none" spc="0" normalizeH="0" baseline="0" noProof="0" smtClean="0">
                <a:ln>
                  <a:noFill/>
                </a:ln>
                <a:solidFill>
                  <a:srgbClr val="FF3300"/>
                </a:solidFill>
                <a:effectLst/>
                <a:uLnTx/>
                <a:uFillTx/>
                <a:latin typeface="Arial" panose="020B0604020202020204" pitchFamily="34" charset="0"/>
              </a:rPr>
              <a:t>Answer for</a:t>
            </a:r>
            <a:r>
              <a:rPr kumimoji="0" lang="en-US" altLang="zh-CN" sz="2000" b="0" i="0" u="none" strike="noStrike" kern="0" cap="none" spc="0" normalizeH="0" noProof="0" smtClean="0">
                <a:ln>
                  <a:noFill/>
                </a:ln>
                <a:solidFill>
                  <a:srgbClr val="FF3300"/>
                </a:solidFill>
                <a:effectLst/>
                <a:uLnTx/>
                <a:uFillTx/>
                <a:latin typeface="Arial" panose="020B0604020202020204" pitchFamily="34" charset="0"/>
              </a:rPr>
              <a:t> t</a:t>
            </a:r>
            <a:r>
              <a:rPr kumimoji="0" lang="en-US" altLang="zh-CN" sz="2000" b="0" i="0" u="none" strike="noStrike" kern="0" cap="none" spc="0" normalizeH="0" baseline="0" noProof="0" smtClean="0">
                <a:ln>
                  <a:noFill/>
                </a:ln>
                <a:solidFill>
                  <a:srgbClr val="FF3300"/>
                </a:solidFill>
                <a:effectLst/>
                <a:uLnTx/>
                <a:uFillTx/>
                <a:latin typeface="Arial" panose="020B0604020202020204" pitchFamily="34" charset="0"/>
              </a:rPr>
              <a:t>wo issues</a:t>
            </a:r>
            <a:r>
              <a:rPr kumimoji="0" lang="en-US" altLang="zh-CN" sz="2000" b="0" i="0" u="none" strike="noStrike" kern="0" cap="none" spc="0" normalizeH="0" baseline="0" noProof="0" dirty="0" smtClean="0">
                <a:ln>
                  <a:noFill/>
                </a:ln>
                <a:solidFill>
                  <a:srgbClr val="FF3300"/>
                </a:solidFill>
                <a:effectLst/>
                <a:uLnTx/>
                <a:uFillTx/>
                <a:latin typeface="Arial" panose="020B0604020202020204" pitchFamily="34" charset="0"/>
              </a:rPr>
              <a:t>:</a:t>
            </a:r>
          </a:p>
          <a:p>
            <a:pPr marL="742950" marR="0" lvl="1" indent="-285750" defTabSz="914400" eaLnBrk="1" fontAlgn="auto" latinLnBrk="0" hangingPunct="1">
              <a:lnSpc>
                <a:spcPct val="90000"/>
              </a:lnSpc>
              <a:spcBef>
                <a:spcPct val="20000"/>
              </a:spcBef>
              <a:spcAft>
                <a:spcPts val="0"/>
              </a:spcAft>
              <a:buClr>
                <a:srgbClr val="91AFBF"/>
              </a:buClr>
              <a:buSzPct val="55000"/>
              <a:buFont typeface="Wingdings" panose="05000000000000000000" pitchFamily="2" charset="2"/>
              <a:buChar char="n"/>
              <a:tabLst/>
              <a:defRPr/>
            </a:pPr>
            <a:r>
              <a:rPr kumimoji="0" lang="en-US" altLang="zh-CN" sz="2000" b="0" i="0" u="none" strike="noStrike" kern="0" cap="none" spc="0" normalizeH="0" baseline="0" noProof="0" smtClean="0">
                <a:ln>
                  <a:noFill/>
                </a:ln>
                <a:solidFill>
                  <a:srgbClr val="FF3300"/>
                </a:solidFill>
                <a:effectLst/>
                <a:uLnTx/>
                <a:uFillTx/>
                <a:latin typeface="Arial" panose="020B0604020202020204" pitchFamily="34" charset="0"/>
              </a:rPr>
              <a:t>How do we know if a data item is in the cache</a:t>
            </a:r>
            <a:r>
              <a:rPr kumimoji="0" lang="en-US" altLang="zh-CN" sz="2000" b="0" i="0" u="none" strike="noStrike" kern="0" cap="none" spc="0" normalizeH="0" baseline="0" noProof="0" dirty="0" smtClean="0">
                <a:ln>
                  <a:noFill/>
                </a:ln>
                <a:solidFill>
                  <a:srgbClr val="FF3300"/>
                </a:solidFill>
                <a:effectLst/>
                <a:uLnTx/>
                <a:uFillTx/>
                <a:latin typeface="Arial" panose="020B0604020202020204" pitchFamily="34" charset="0"/>
              </a:rPr>
              <a:t>?</a:t>
            </a:r>
          </a:p>
          <a:p>
            <a:pPr marL="742950" marR="0" lvl="1" indent="-285750" defTabSz="914400" eaLnBrk="1" fontAlgn="auto" latinLnBrk="0" hangingPunct="1">
              <a:lnSpc>
                <a:spcPct val="90000"/>
              </a:lnSpc>
              <a:spcBef>
                <a:spcPct val="20000"/>
              </a:spcBef>
              <a:spcAft>
                <a:spcPts val="0"/>
              </a:spcAft>
              <a:buClr>
                <a:srgbClr val="91AFBF"/>
              </a:buClr>
              <a:buSzPct val="55000"/>
              <a:buFont typeface="Wingdings" panose="05000000000000000000" pitchFamily="2" charset="2"/>
              <a:buChar char="n"/>
              <a:tabLst/>
              <a:defRPr/>
            </a:pPr>
            <a:r>
              <a:rPr kumimoji="0" lang="en-US" altLang="zh-CN" sz="2000" b="0" i="0" u="none" strike="noStrike" kern="0" cap="none" spc="0" normalizeH="0" baseline="0" noProof="0" smtClean="0">
                <a:ln>
                  <a:noFill/>
                </a:ln>
                <a:solidFill>
                  <a:srgbClr val="FF3300"/>
                </a:solidFill>
                <a:effectLst/>
                <a:uLnTx/>
                <a:uFillTx/>
                <a:latin typeface="Arial" panose="020B0604020202020204" pitchFamily="34" charset="0"/>
              </a:rPr>
              <a:t>If it is, how do we find it</a:t>
            </a:r>
            <a:r>
              <a:rPr kumimoji="0" lang="en-US" altLang="zh-CN" sz="2000" b="0" i="0" u="none" strike="noStrike" kern="0" cap="none" spc="0" normalizeH="0" baseline="0" noProof="0" dirty="0" smtClean="0">
                <a:ln>
                  <a:noFill/>
                </a:ln>
                <a:solidFill>
                  <a:srgbClr val="FF3300"/>
                </a:solidFill>
                <a:effectLst/>
                <a:uLnTx/>
                <a:uFillTx/>
                <a:latin typeface="Arial" panose="020B0604020202020204" pitchFamily="34" charset="0"/>
              </a:rPr>
              <a:t>?</a:t>
            </a:r>
          </a:p>
        </p:txBody>
      </p:sp>
      <p:sp>
        <p:nvSpPr>
          <p:cNvPr id="2" name="文本框 1"/>
          <p:cNvSpPr txBox="1"/>
          <p:nvPr/>
        </p:nvSpPr>
        <p:spPr>
          <a:xfrm>
            <a:off x="251520" y="1628800"/>
            <a:ext cx="2880320" cy="400110"/>
          </a:xfrm>
          <a:prstGeom prst="rect">
            <a:avLst/>
          </a:prstGeom>
          <a:noFill/>
        </p:spPr>
        <p:txBody>
          <a:bodyPr wrap="square" rtlCol="0">
            <a:spAutoFit/>
          </a:bodyPr>
          <a:lstStyle/>
          <a:p>
            <a:r>
              <a:rPr lang="en-US" altLang="zh-CN" sz="2000" smtClean="0">
                <a:solidFill>
                  <a:srgbClr val="FF0000"/>
                </a:solidFill>
              </a:rPr>
              <a:t>32-bit</a:t>
            </a:r>
            <a:r>
              <a:rPr lang="en-US" altLang="zh-CN" sz="2000" smtClean="0"/>
              <a:t> memory address</a:t>
            </a:r>
            <a:endParaRPr lang="zh-CN" altLang="en-US" sz="2000" dirty="0"/>
          </a:p>
        </p:txBody>
      </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smtClean="0"/>
              <a:t>Direct Mapped Cache construction </a:t>
            </a:r>
            <a:endParaRPr lang="zh-CN" altLang="en-US" sz="2400" dirty="0"/>
          </a:p>
        </p:txBody>
      </p:sp>
      <p:pic>
        <p:nvPicPr>
          <p:cNvPr id="3" name="图片 2"/>
          <p:cNvPicPr>
            <a:picLocks noChangeAspect="1"/>
          </p:cNvPicPr>
          <p:nvPr/>
        </p:nvPicPr>
        <p:blipFill>
          <a:blip r:embed="rId3"/>
          <a:stretch>
            <a:fillRect/>
          </a:stretch>
        </p:blipFill>
        <p:spPr>
          <a:xfrm>
            <a:off x="179512" y="1124744"/>
            <a:ext cx="8352928" cy="5425910"/>
          </a:xfrm>
          <a:prstGeom prst="rect">
            <a:avLst/>
          </a:prstGeom>
        </p:spPr>
      </p:pic>
      <p:sp>
        <p:nvSpPr>
          <p:cNvPr id="4" name="AutoShape 3"/>
          <p:cNvSpPr txBox="1">
            <a:spLocks noChangeArrowheads="1"/>
          </p:cNvSpPr>
          <p:nvPr/>
        </p:nvSpPr>
        <p:spPr>
          <a:xfrm>
            <a:off x="539552" y="692696"/>
            <a:ext cx="8382000" cy="485800"/>
          </a:xfrm>
          <a:prstGeom prst="roundRect">
            <a:avLst>
              <a:gd name="adj" fmla="val 12486"/>
            </a:avLst>
          </a:prstGeom>
          <a:noFill/>
        </p:spPr>
        <p:txBody>
          <a:bodyPr/>
          <a:lstStyle>
            <a:lvl1pPr marL="342900" indent="-342900" algn="l" rtl="0" eaLnBrk="0" fontAlgn="base" hangingPunct="0">
              <a:spcBef>
                <a:spcPct val="20000"/>
              </a:spcBef>
              <a:spcAft>
                <a:spcPct val="0"/>
              </a:spcAft>
              <a:buSzPct val="100000"/>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kumimoji="1" sz="2800">
                <a:solidFill>
                  <a:schemeClr val="tx1"/>
                </a:solidFill>
                <a:latin typeface="幼圆" pitchFamily="49" charset="-122"/>
                <a:ea typeface="幼圆" pitchFamily="49" charset="-122"/>
              </a:defRPr>
            </a:lvl2pPr>
            <a:lvl3pPr marL="1143000" indent="-228600" algn="l" rtl="0" eaLnBrk="0" fontAlgn="base" hangingPunct="0">
              <a:spcBef>
                <a:spcPct val="20000"/>
              </a:spcBef>
              <a:spcAft>
                <a:spcPct val="0"/>
              </a:spcAft>
              <a:buSzPct val="100000"/>
              <a:buChar char="•"/>
              <a:defRPr kumimoji="1" sz="2400">
                <a:solidFill>
                  <a:schemeClr val="tx1"/>
                </a:solidFill>
                <a:latin typeface="Times New Roman" pitchFamily="18" charset="0"/>
                <a:ea typeface="+mn-ea"/>
              </a:defRPr>
            </a:lvl3pPr>
            <a:lvl4pPr marL="16002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5pPr>
            <a:lvl6pPr marL="25146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6pPr>
            <a:lvl7pPr marL="29718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7pPr>
            <a:lvl8pPr marL="34290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8pPr>
            <a:lvl9pPr marL="38862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9pPr>
          </a:lstStyle>
          <a:p>
            <a:pPr eaLnBrk="1" hangingPunct="1">
              <a:buClr>
                <a:schemeClr val="tx1"/>
              </a:buClr>
              <a:buSzPct val="80000"/>
              <a:buFont typeface="Wingdings" panose="05000000000000000000" pitchFamily="2" charset="2"/>
              <a:buChar char="l"/>
            </a:pPr>
            <a:r>
              <a:rPr lang="en-US" altLang="zh-CN" sz="2000" smtClean="0"/>
              <a:t>1 block includes only 1 word (4 byte</a:t>
            </a:r>
            <a:r>
              <a:rPr lang="en-US" altLang="zh-CN" sz="2000" dirty="0"/>
              <a:t>)</a:t>
            </a:r>
          </a:p>
          <a:p>
            <a:endParaRPr lang="en-US" altLang="zh-CN" sz="1800" i="1" kern="0" dirty="0" smtClean="0">
              <a:solidFill>
                <a:srgbClr val="00B0F0"/>
              </a:solidFill>
              <a:latin typeface="Times New Roman" panose="02020603050405020304" pitchFamily="18" charset="0"/>
            </a:endParaRPr>
          </a:p>
        </p:txBody>
      </p:sp>
      <p:sp>
        <p:nvSpPr>
          <p:cNvPr id="5" name="文本框 4"/>
          <p:cNvSpPr txBox="1"/>
          <p:nvPr/>
        </p:nvSpPr>
        <p:spPr>
          <a:xfrm>
            <a:off x="251520" y="1412776"/>
            <a:ext cx="2880320" cy="400110"/>
          </a:xfrm>
          <a:prstGeom prst="rect">
            <a:avLst/>
          </a:prstGeom>
          <a:noFill/>
        </p:spPr>
        <p:txBody>
          <a:bodyPr wrap="square" rtlCol="0">
            <a:spAutoFit/>
          </a:bodyPr>
          <a:lstStyle/>
          <a:p>
            <a:r>
              <a:rPr lang="en-US" altLang="zh-CN" sz="2000" smtClean="0">
                <a:solidFill>
                  <a:srgbClr val="FF0000"/>
                </a:solidFill>
              </a:rPr>
              <a:t>64-bit</a:t>
            </a:r>
            <a:r>
              <a:rPr lang="en-US" altLang="zh-CN" sz="2000" smtClean="0"/>
              <a:t> memory address</a:t>
            </a:r>
            <a:endParaRPr lang="zh-CN" altLang="en-US" sz="2000" dirty="0"/>
          </a:p>
        </p:txBody>
      </p:sp>
    </p:spTree>
    <p:extLst>
      <p:ext uri="{BB962C8B-B14F-4D97-AF65-F5344CB8AC3E}">
        <p14:creationId xmlns:p14="http://schemas.microsoft.com/office/powerpoint/2010/main" val="1608585470"/>
      </p:ext>
    </p:extLst>
  </p:cSld>
  <p:clrMapOvr>
    <a:masterClrMapping/>
  </p:clrMapOvr>
  <p:transition spd="med">
    <p:random/>
    <p:sndAc>
      <p:stSnd>
        <p:snd r:embed="rId2" name="camera.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5425" y="31273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8131" name="AutoShape 3"/>
          <p:cNvSpPr>
            <a:spLocks noGrp="1" noChangeArrowheads="1"/>
          </p:cNvSpPr>
          <p:nvPr>
            <p:ph type="body" idx="1"/>
          </p:nvPr>
        </p:nvSpPr>
        <p:spPr>
          <a:xfrm>
            <a:off x="228600" y="836613"/>
            <a:ext cx="8382000" cy="720179"/>
          </a:xfrm>
          <a:noFill/>
        </p:spPr>
        <p:txBody>
          <a:bodyPr/>
          <a:lstStyle/>
          <a:p>
            <a:pPr eaLnBrk="1" hangingPunct="1">
              <a:buClr>
                <a:schemeClr val="tx1"/>
              </a:buClr>
              <a:buSzPct val="80000"/>
              <a:buFont typeface="Wingdings" panose="05000000000000000000" pitchFamily="2" charset="2"/>
              <a:buChar char="l"/>
            </a:pPr>
            <a:r>
              <a:rPr lang="en-US" altLang="zh-CN" sz="2000" smtClean="0"/>
              <a:t>Taking advantage of spatial locality to lower miss rates with many word in the block</a:t>
            </a:r>
            <a:r>
              <a:rPr lang="en-US" altLang="zh-CN" sz="2000" dirty="0" smtClean="0"/>
              <a:t>:</a:t>
            </a: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smtClean="0"/>
              <a:t/>
            </a:r>
            <a:br>
              <a:rPr lang="en-US" altLang="zh-CN" sz="1800" dirty="0" smtClean="0"/>
            </a:br>
            <a:endParaRPr lang="en-US" altLang="zh-CN" sz="1800" dirty="0" smtClean="0"/>
          </a:p>
        </p:txBody>
      </p:sp>
      <p:sp>
        <p:nvSpPr>
          <p:cNvPr id="48132" name="Rectangle 4"/>
          <p:cNvSpPr>
            <a:spLocks noGrp="1" noChangeArrowheads="1"/>
          </p:cNvSpPr>
          <p:nvPr>
            <p:ph type="title"/>
          </p:nvPr>
        </p:nvSpPr>
        <p:spPr>
          <a:noFill/>
        </p:spPr>
        <p:txBody>
          <a:bodyPr/>
          <a:lstStyle/>
          <a:p>
            <a:r>
              <a:rPr lang="en-US" altLang="zh-CN" smtClean="0"/>
              <a:t>Larger blocks exploit spatial locality</a:t>
            </a:r>
            <a:endParaRPr lang="en-US" altLang="zh-CN" dirty="0" smtClean="0"/>
          </a:p>
        </p:txBody>
      </p:sp>
      <p:pic>
        <p:nvPicPr>
          <p:cNvPr id="48133"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1556793"/>
            <a:ext cx="8064500" cy="504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文本框 1"/>
          <p:cNvSpPr txBox="1">
            <a:spLocks noChangeArrowheads="1"/>
          </p:cNvSpPr>
          <p:nvPr/>
        </p:nvSpPr>
        <p:spPr bwMode="auto">
          <a:xfrm>
            <a:off x="5292725" y="1700213"/>
            <a:ext cx="3186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400" b="0" smtClean="0">
                <a:solidFill>
                  <a:srgbClr val="000000"/>
                </a:solidFill>
                <a:latin typeface="Comic Sans MS" panose="030F0702030302020204" pitchFamily="66" charset="0"/>
              </a:rPr>
              <a:t>direct-mapped cache</a:t>
            </a:r>
            <a:endParaRPr lang="zh-CN" altLang="en-US" sz="2400" b="0" dirty="0">
              <a:latin typeface="Times New Roman" panose="02020603050405020304" pitchFamily="18" charset="0"/>
            </a:endParaRPr>
          </a:p>
        </p:txBody>
      </p:sp>
    </p:spTree>
  </p:cSld>
  <p:clrMapOvr>
    <a:masterClrMapping/>
  </p:clrMapOvr>
  <p:transition spd="slow"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AU" altLang="en-US" dirty="0" smtClean="0"/>
              <a:t>Example: </a:t>
            </a:r>
            <a:r>
              <a:rPr lang="en-AU" altLang="en-US" dirty="0" err="1" smtClean="0"/>
              <a:t>Intrinsity</a:t>
            </a:r>
            <a:r>
              <a:rPr lang="en-AU" altLang="en-US" dirty="0" smtClean="0"/>
              <a:t> </a:t>
            </a:r>
            <a:r>
              <a:rPr lang="en-AU" altLang="en-US" dirty="0" err="1" smtClean="0"/>
              <a:t>FastMATH</a:t>
            </a:r>
            <a:endParaRPr lang="en-AU" altLang="en-US" dirty="0" smtClean="0"/>
          </a:p>
        </p:txBody>
      </p:sp>
      <p:sp>
        <p:nvSpPr>
          <p:cNvPr id="95235" name="Rectangle 3"/>
          <p:cNvSpPr>
            <a:spLocks noGrp="1" noChangeArrowheads="1"/>
          </p:cNvSpPr>
          <p:nvPr>
            <p:ph type="body" idx="1"/>
          </p:nvPr>
        </p:nvSpPr>
        <p:spPr/>
        <p:txBody>
          <a:bodyPr/>
          <a:lstStyle/>
          <a:p>
            <a:pPr eaLnBrk="1" hangingPunct="1">
              <a:lnSpc>
                <a:spcPct val="90000"/>
              </a:lnSpc>
            </a:pPr>
            <a:r>
              <a:rPr lang="en-AU" altLang="en-US" dirty="0" smtClean="0"/>
              <a:t>Embedded MIPS processor</a:t>
            </a:r>
          </a:p>
          <a:p>
            <a:pPr lvl="1" eaLnBrk="1" hangingPunct="1">
              <a:lnSpc>
                <a:spcPct val="90000"/>
              </a:lnSpc>
            </a:pPr>
            <a:r>
              <a:rPr lang="en-AU" altLang="en-US" dirty="0" smtClean="0"/>
              <a:t>12-stage pipeline</a:t>
            </a:r>
          </a:p>
          <a:p>
            <a:pPr lvl="1" eaLnBrk="1" hangingPunct="1">
              <a:lnSpc>
                <a:spcPct val="90000"/>
              </a:lnSpc>
            </a:pPr>
            <a:r>
              <a:rPr lang="en-AU" altLang="en-US" dirty="0" smtClean="0"/>
              <a:t>Instruction and data access on each cycle</a:t>
            </a:r>
          </a:p>
          <a:p>
            <a:pPr eaLnBrk="1" hangingPunct="1">
              <a:lnSpc>
                <a:spcPct val="90000"/>
              </a:lnSpc>
            </a:pPr>
            <a:r>
              <a:rPr lang="en-AU" altLang="en-US" dirty="0" smtClean="0"/>
              <a:t>Split cache: separate I-cache and D-cache</a:t>
            </a:r>
          </a:p>
          <a:p>
            <a:pPr lvl="1" eaLnBrk="1" hangingPunct="1">
              <a:lnSpc>
                <a:spcPct val="90000"/>
              </a:lnSpc>
            </a:pPr>
            <a:r>
              <a:rPr lang="en-AU" altLang="en-US" dirty="0" smtClean="0"/>
              <a:t>Each 16KB: 256 blocks </a:t>
            </a:r>
            <a:r>
              <a:rPr lang="en-US" altLang="en-US" dirty="0" smtClean="0">
                <a:cs typeface="Arial" panose="020B0604020202020204" pitchFamily="34" charset="0"/>
              </a:rPr>
              <a:t>×</a:t>
            </a:r>
            <a:r>
              <a:rPr lang="en-AU" altLang="en-US" dirty="0" smtClean="0"/>
              <a:t> 16 words/block</a:t>
            </a:r>
          </a:p>
          <a:p>
            <a:pPr lvl="1" eaLnBrk="1" hangingPunct="1">
              <a:lnSpc>
                <a:spcPct val="90000"/>
              </a:lnSpc>
            </a:pPr>
            <a:r>
              <a:rPr lang="en-US" altLang="zh-CN" dirty="0" smtClean="0">
                <a:solidFill>
                  <a:srgbClr val="0000FF"/>
                </a:solidFill>
              </a:rPr>
              <a:t>The processor </a:t>
            </a:r>
            <a:r>
              <a:rPr lang="en-US" altLang="zh-CN" dirty="0">
                <a:solidFill>
                  <a:srgbClr val="0000FF"/>
                </a:solidFill>
              </a:rPr>
              <a:t>can request both an instruction word and a data word on every clock.</a:t>
            </a:r>
            <a:endParaRPr lang="en-AU" altLang="en-US" dirty="0" smtClean="0">
              <a:solidFill>
                <a:srgbClr val="0000FF"/>
              </a:solidFill>
            </a:endParaRPr>
          </a:p>
          <a:p>
            <a:pPr lvl="1" eaLnBrk="1" hangingPunct="1">
              <a:lnSpc>
                <a:spcPct val="90000"/>
              </a:lnSpc>
            </a:pPr>
            <a:r>
              <a:rPr lang="en-AU" altLang="en-US" dirty="0" smtClean="0"/>
              <a:t>D-cache: write-through or write-back</a:t>
            </a:r>
          </a:p>
          <a:p>
            <a:pPr eaLnBrk="1" hangingPunct="1">
              <a:lnSpc>
                <a:spcPct val="90000"/>
              </a:lnSpc>
            </a:pPr>
            <a:r>
              <a:rPr lang="en-AU" altLang="en-US" dirty="0" smtClean="0"/>
              <a:t>SPEC2000 miss rates</a:t>
            </a:r>
          </a:p>
          <a:p>
            <a:pPr lvl="1" eaLnBrk="1" hangingPunct="1">
              <a:lnSpc>
                <a:spcPct val="90000"/>
              </a:lnSpc>
            </a:pPr>
            <a:r>
              <a:rPr lang="en-AU" altLang="en-US" dirty="0" smtClean="0"/>
              <a:t>I-cache: 0.4%</a:t>
            </a:r>
          </a:p>
          <a:p>
            <a:pPr lvl="1" eaLnBrk="1" hangingPunct="1">
              <a:lnSpc>
                <a:spcPct val="90000"/>
              </a:lnSpc>
            </a:pPr>
            <a:r>
              <a:rPr lang="en-AU" altLang="en-US" dirty="0" smtClean="0"/>
              <a:t>D-cache: 11.4%</a:t>
            </a:r>
          </a:p>
          <a:p>
            <a:pPr lvl="1" eaLnBrk="1" hangingPunct="1">
              <a:lnSpc>
                <a:spcPct val="90000"/>
              </a:lnSpc>
            </a:pPr>
            <a:r>
              <a:rPr lang="en-AU" altLang="en-US" dirty="0" smtClean="0"/>
              <a:t>Weighted average: 3.2%</a:t>
            </a:r>
          </a:p>
        </p:txBody>
      </p:sp>
      <p:sp>
        <p:nvSpPr>
          <p:cNvPr id="9523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EC3FAAD0-DB09-4F01-8A03-94C91C915C4E}" type="slidenum">
              <a:rPr lang="zh-CN" altLang="en-US" sz="1200" smtClean="0">
                <a:solidFill>
                  <a:srgbClr val="000000"/>
                </a:solidFill>
              </a:rPr>
              <a:pPr>
                <a:spcBef>
                  <a:spcPct val="0"/>
                </a:spcBef>
                <a:buClrTx/>
                <a:buSzTx/>
                <a:buFontTx/>
                <a:buNone/>
              </a:pPr>
              <a:t>37</a:t>
            </a:fld>
            <a:endParaRPr lang="zh-CN" altLang="en-US" sz="1200" smtClean="0">
              <a:solidFill>
                <a:srgbClr val="000000"/>
              </a:solidFill>
            </a:endParaRPr>
          </a:p>
        </p:txBody>
      </p:sp>
    </p:spTree>
    <p:extLst>
      <p:ext uri="{BB962C8B-B14F-4D97-AF65-F5344CB8AC3E}">
        <p14:creationId xmlns:p14="http://schemas.microsoft.com/office/powerpoint/2010/main" val="10606258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67544" y="980728"/>
            <a:ext cx="8547635" cy="5688632"/>
          </a:xfrm>
          <a:prstGeom prst="rect">
            <a:avLst/>
          </a:prstGeom>
        </p:spPr>
      </p:pic>
      <p:sp>
        <p:nvSpPr>
          <p:cNvPr id="5" name="文本框 4"/>
          <p:cNvSpPr txBox="1"/>
          <p:nvPr/>
        </p:nvSpPr>
        <p:spPr>
          <a:xfrm>
            <a:off x="107504" y="692696"/>
            <a:ext cx="8640960" cy="430887"/>
          </a:xfrm>
          <a:prstGeom prst="rect">
            <a:avLst/>
          </a:prstGeom>
          <a:noFill/>
        </p:spPr>
        <p:txBody>
          <a:bodyPr wrap="square" rtlCol="0">
            <a:spAutoFit/>
          </a:bodyPr>
          <a:lstStyle/>
          <a:p>
            <a:pPr marL="742950" lvl="1" indent="-285750" eaLnBrk="1" hangingPunct="1">
              <a:spcBef>
                <a:spcPct val="20000"/>
              </a:spcBef>
              <a:buClr>
                <a:schemeClr val="tx1"/>
              </a:buClr>
              <a:buSzPct val="80000"/>
              <a:buFont typeface="Wingdings" panose="05000000000000000000" pitchFamily="2" charset="2"/>
              <a:buChar char="n"/>
            </a:pPr>
            <a:r>
              <a:rPr lang="en-US" altLang="zh-CN" sz="2200" dirty="0" smtClean="0">
                <a:solidFill>
                  <a:srgbClr val="0000FF"/>
                </a:solidFill>
                <a:latin typeface="+mn-lt"/>
              </a:rPr>
              <a:t>16 words per block here vs  4 words per block there </a:t>
            </a:r>
            <a:endParaRPr lang="zh-CN" altLang="en-US" sz="2200" dirty="0">
              <a:solidFill>
                <a:srgbClr val="0000FF"/>
              </a:solidFill>
              <a:latin typeface="+mn-lt"/>
            </a:endParaRPr>
          </a:p>
        </p:txBody>
      </p:sp>
      <p:sp>
        <p:nvSpPr>
          <p:cNvPr id="6" name="Rectangle 2"/>
          <p:cNvSpPr>
            <a:spLocks noGrp="1" noChangeArrowheads="1"/>
          </p:cNvSpPr>
          <p:nvPr>
            <p:ph type="title"/>
          </p:nvPr>
        </p:nvSpPr>
        <p:spPr>
          <a:xfrm>
            <a:off x="539552" y="188640"/>
            <a:ext cx="8259762" cy="523220"/>
          </a:xfrm>
        </p:spPr>
        <p:txBody>
          <a:bodyPr/>
          <a:lstStyle/>
          <a:p>
            <a:pPr eaLnBrk="1" hangingPunct="1"/>
            <a:r>
              <a:rPr lang="en-AU" altLang="en-US" dirty="0">
                <a:solidFill>
                  <a:schemeClr val="tx2"/>
                </a:solidFill>
              </a:rPr>
              <a:t>Example: </a:t>
            </a:r>
            <a:r>
              <a:rPr lang="en-AU" altLang="en-US" dirty="0" err="1">
                <a:solidFill>
                  <a:schemeClr val="tx2"/>
                </a:solidFill>
              </a:rPr>
              <a:t>Intrinsity</a:t>
            </a:r>
            <a:r>
              <a:rPr lang="en-AU" altLang="en-US" dirty="0">
                <a:solidFill>
                  <a:schemeClr val="tx2"/>
                </a:solidFill>
              </a:rPr>
              <a:t> </a:t>
            </a:r>
            <a:r>
              <a:rPr lang="en-AU" altLang="en-US" dirty="0" err="1">
                <a:solidFill>
                  <a:schemeClr val="tx2"/>
                </a:solidFill>
              </a:rPr>
              <a:t>FastMATH</a:t>
            </a:r>
            <a:endParaRPr lang="en-AU" altLang="en-US" dirty="0">
              <a:solidFill>
                <a:schemeClr val="tx2"/>
              </a:solidFill>
            </a:endParaRPr>
          </a:p>
        </p:txBody>
      </p:sp>
    </p:spTree>
    <p:extLst>
      <p:ext uri="{BB962C8B-B14F-4D97-AF65-F5344CB8AC3E}">
        <p14:creationId xmlns:p14="http://schemas.microsoft.com/office/powerpoint/2010/main" val="694390377"/>
      </p:ext>
    </p:extLst>
  </p:cSld>
  <p:clrMapOvr>
    <a:masterClrMapping/>
  </p:clrMapOvr>
  <p:transition spd="med">
    <p:random/>
    <p:sndAc>
      <p:stSnd>
        <p:snd r:embed="rId2" name="camera.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solidFill>
                  <a:schemeClr val="tx1"/>
                </a:solidFill>
              </a:rPr>
              <a:t>How many total number of bits needed for a cache in direct-mapped cache</a:t>
            </a:r>
            <a:r>
              <a:rPr lang="en-US" altLang="zh-CN" dirty="0" smtClean="0">
                <a:solidFill>
                  <a:schemeClr val="tx1"/>
                </a:solidFill>
              </a:rPr>
              <a:t>?</a:t>
            </a:r>
            <a:endParaRPr lang="zh-CN" altLang="zh-CN" dirty="0">
              <a:solidFill>
                <a:schemeClr val="tx1"/>
              </a:solidFill>
            </a:endParaRPr>
          </a:p>
        </p:txBody>
      </p:sp>
      <p:sp>
        <p:nvSpPr>
          <p:cNvPr id="50179" name="AutoShape 3"/>
          <p:cNvSpPr>
            <a:spLocks noGrp="1" noChangeArrowheads="1"/>
          </p:cNvSpPr>
          <p:nvPr>
            <p:ph type="body" idx="1"/>
          </p:nvPr>
        </p:nvSpPr>
        <p:spPr>
          <a:xfrm>
            <a:off x="228600" y="981075"/>
            <a:ext cx="8664575" cy="3672061"/>
          </a:xfrm>
        </p:spPr>
        <p:txBody>
          <a:bodyPr/>
          <a:lstStyle/>
          <a:p>
            <a:pPr>
              <a:buSzPct val="80000"/>
              <a:buFont typeface="Wingdings" panose="05000000000000000000" pitchFamily="2" charset="2"/>
              <a:buChar char="l"/>
            </a:pPr>
            <a:r>
              <a:rPr lang="en-US" altLang="zh-CN" sz="2000" dirty="0" smtClean="0">
                <a:solidFill>
                  <a:srgbClr val="FF0000"/>
                </a:solidFill>
              </a:rPr>
              <a:t>64-bit </a:t>
            </a:r>
            <a:r>
              <a:rPr lang="en-US" altLang="zh-CN" sz="2000" dirty="0" smtClean="0"/>
              <a:t>address, n bits index, The block size is 2</a:t>
            </a:r>
            <a:r>
              <a:rPr lang="en-US" altLang="zh-CN" sz="2000" i="1" baseline="30000" dirty="0" smtClean="0"/>
              <a:t>m</a:t>
            </a:r>
            <a:r>
              <a:rPr lang="en-US" altLang="zh-CN" sz="2000" i="1" dirty="0" smtClean="0"/>
              <a:t> </a:t>
            </a:r>
            <a:r>
              <a:rPr lang="en-US" altLang="zh-CN" sz="2000" dirty="0" smtClean="0"/>
              <a:t>words (2</a:t>
            </a:r>
            <a:r>
              <a:rPr lang="en-US" altLang="zh-CN" sz="2000" i="1" baseline="30000" dirty="0" smtClean="0"/>
              <a:t>m</a:t>
            </a:r>
            <a:r>
              <a:rPr lang="en-US" altLang="zh-CN" sz="2000" baseline="30000" dirty="0" smtClean="0"/>
              <a:t>+2</a:t>
            </a:r>
            <a:r>
              <a:rPr lang="en-US" altLang="zh-CN" sz="2000" dirty="0" smtClean="0"/>
              <a:t> bytes</a:t>
            </a:r>
            <a:r>
              <a:rPr lang="en-US" altLang="zh-CN" sz="2000" dirty="0"/>
              <a:t>)</a:t>
            </a:r>
            <a:endParaRPr lang="zh-CN" altLang="zh-CN" sz="2000" dirty="0"/>
          </a:p>
          <a:p>
            <a:pPr>
              <a:buSzPct val="80000"/>
              <a:buFont typeface="Wingdings" panose="05000000000000000000" pitchFamily="2" charset="2"/>
              <a:buChar char="l"/>
            </a:pPr>
            <a:r>
              <a:rPr lang="en-US" altLang="zh-CN" sz="2000" dirty="0" smtClean="0"/>
              <a:t>The cache size is 2</a:t>
            </a:r>
            <a:r>
              <a:rPr lang="en-US" altLang="zh-CN" sz="2000" i="1" baseline="30000" dirty="0" smtClean="0"/>
              <a:t>n</a:t>
            </a:r>
            <a:r>
              <a:rPr lang="en-US" altLang="zh-CN" sz="2000" i="1" dirty="0" smtClean="0"/>
              <a:t> </a:t>
            </a:r>
            <a:r>
              <a:rPr lang="en-US" altLang="zh-CN" sz="2000" dirty="0" smtClean="0"/>
              <a:t>blocks</a:t>
            </a:r>
            <a:endParaRPr lang="zh-CN" altLang="zh-CN" sz="2000" dirty="0"/>
          </a:p>
          <a:p>
            <a:pPr>
              <a:buSzPct val="80000"/>
              <a:buFont typeface="Wingdings" panose="05000000000000000000" pitchFamily="2" charset="2"/>
              <a:buChar char="l"/>
            </a:pPr>
            <a:r>
              <a:rPr lang="en-US" altLang="zh-CN" sz="2000" dirty="0" smtClean="0"/>
              <a:t>The data size in a block: 2</a:t>
            </a:r>
            <a:r>
              <a:rPr lang="en-US" altLang="zh-CN" sz="2000" i="1" baseline="30000" dirty="0" smtClean="0"/>
              <a:t>m</a:t>
            </a:r>
            <a:r>
              <a:rPr lang="en-US" altLang="zh-CN" sz="2000" i="1" dirty="0" smtClean="0"/>
              <a:t> </a:t>
            </a:r>
            <a:r>
              <a:rPr lang="en-US" altLang="zh-CN" sz="2000" dirty="0" smtClean="0"/>
              <a:t>words, 2</a:t>
            </a:r>
            <a:r>
              <a:rPr lang="en-US" altLang="zh-CN" sz="2000" i="1" baseline="30000" dirty="0" smtClean="0"/>
              <a:t>m+2</a:t>
            </a:r>
            <a:r>
              <a:rPr lang="en-US" altLang="zh-CN" sz="2000" i="1" dirty="0" smtClean="0"/>
              <a:t> </a:t>
            </a:r>
            <a:r>
              <a:rPr lang="en-US" altLang="zh-CN" sz="2000" dirty="0" smtClean="0"/>
              <a:t>bytes, 2</a:t>
            </a:r>
            <a:r>
              <a:rPr lang="en-US" altLang="zh-CN" sz="2000" i="1" baseline="30000" dirty="0" smtClean="0"/>
              <a:t>m+5</a:t>
            </a:r>
            <a:r>
              <a:rPr lang="en-US" altLang="zh-CN" sz="2000" i="1" dirty="0" smtClean="0"/>
              <a:t> bit</a:t>
            </a:r>
            <a:r>
              <a:rPr lang="en-US" altLang="zh-CN" sz="2000" dirty="0" smtClean="0"/>
              <a:t>s</a:t>
            </a:r>
            <a:endParaRPr lang="zh-CN" altLang="zh-CN" sz="2000" dirty="0"/>
          </a:p>
          <a:p>
            <a:pPr lvl="1" eaLnBrk="1" hangingPunct="1">
              <a:buClr>
                <a:schemeClr val="tx1"/>
              </a:buClr>
              <a:buSzPct val="80000"/>
              <a:buFont typeface="Wingdings" panose="05000000000000000000" pitchFamily="2" charset="2"/>
              <a:buChar char="n"/>
            </a:pPr>
            <a:r>
              <a:rPr lang="en-US" altLang="zh-CN" sz="2200" dirty="0" smtClean="0">
                <a:solidFill>
                  <a:srgbClr val="0000FF"/>
                </a:solidFill>
                <a:latin typeface="+mn-lt"/>
              </a:rPr>
              <a:t>m bits are used for the word within the block, and two bits are used for the byte part of the address</a:t>
            </a:r>
            <a:endParaRPr lang="zh-CN" altLang="zh-CN" sz="2200" dirty="0">
              <a:solidFill>
                <a:srgbClr val="0000FF"/>
              </a:solidFill>
              <a:latin typeface="+mn-lt"/>
            </a:endParaRPr>
          </a:p>
          <a:p>
            <a:pPr>
              <a:buSzPct val="80000"/>
              <a:buFont typeface="Wingdings" panose="05000000000000000000" pitchFamily="2" charset="2"/>
              <a:buChar char="l"/>
            </a:pPr>
            <a:r>
              <a:rPr lang="en-US" altLang="zh-CN" sz="2000" dirty="0" smtClean="0"/>
              <a:t>The size of the tag field is </a:t>
            </a:r>
            <a:r>
              <a:rPr lang="en-US" altLang="zh-CN" sz="2000" dirty="0" smtClean="0">
                <a:solidFill>
                  <a:srgbClr val="FF0000"/>
                </a:solidFill>
              </a:rPr>
              <a:t>64</a:t>
            </a:r>
            <a:r>
              <a:rPr lang="en-US" altLang="zh-CN" sz="2000" dirty="0" smtClean="0"/>
              <a:t> − (</a:t>
            </a:r>
            <a:r>
              <a:rPr lang="en-US" altLang="zh-CN" sz="2000" i="1" dirty="0" smtClean="0"/>
              <a:t>n </a:t>
            </a:r>
            <a:r>
              <a:rPr lang="en-US" altLang="zh-CN" sz="2000" dirty="0" smtClean="0"/>
              <a:t>+ </a:t>
            </a:r>
            <a:r>
              <a:rPr lang="en-US" altLang="zh-CN" sz="2000" i="1" dirty="0" smtClean="0"/>
              <a:t>m </a:t>
            </a:r>
            <a:r>
              <a:rPr lang="en-US" altLang="zh-CN" sz="2000" dirty="0" smtClean="0"/>
              <a:t>+ 2</a:t>
            </a:r>
            <a:r>
              <a:rPr lang="en-US" altLang="zh-CN" sz="2000" dirty="0"/>
              <a:t>).</a:t>
            </a:r>
            <a:endParaRPr lang="zh-CN" altLang="zh-CN" sz="2000" dirty="0"/>
          </a:p>
          <a:p>
            <a:pPr>
              <a:buSzPct val="80000"/>
              <a:buFont typeface="Wingdings" panose="05000000000000000000" pitchFamily="2" charset="2"/>
              <a:buChar char="l"/>
            </a:pPr>
            <a:r>
              <a:rPr lang="en-US" altLang="zh-CN" sz="2000" dirty="0" smtClean="0"/>
              <a:t>The total bits in a direct-mapped cache is</a:t>
            </a:r>
            <a:endParaRPr lang="zh-CN" altLang="zh-CN" sz="2000" dirty="0"/>
          </a:p>
          <a:p>
            <a:pPr marL="457200" lvl="1" indent="0">
              <a:buNone/>
            </a:pPr>
            <a:r>
              <a:rPr lang="en-US" altLang="zh-CN" sz="2000" dirty="0" smtClean="0">
                <a:latin typeface="+mn-lt"/>
              </a:rPr>
              <a:t>2</a:t>
            </a:r>
            <a:r>
              <a:rPr lang="en-US" altLang="zh-CN" sz="2000" i="1" baseline="30000" dirty="0" smtClean="0">
                <a:latin typeface="+mn-lt"/>
              </a:rPr>
              <a:t>n</a:t>
            </a:r>
            <a:r>
              <a:rPr lang="en-US" altLang="zh-CN" sz="2000" i="1" dirty="0" smtClean="0">
                <a:latin typeface="+mn-lt"/>
              </a:rPr>
              <a:t> </a:t>
            </a:r>
            <a:r>
              <a:rPr lang="en-US" altLang="zh-CN" sz="2000" dirty="0" smtClean="0">
                <a:latin typeface="+mn-lt"/>
              </a:rPr>
              <a:t>×(block size + tag size + valid field size) </a:t>
            </a:r>
          </a:p>
          <a:p>
            <a:pPr marL="457200" lvl="1" indent="0">
              <a:buNone/>
            </a:pPr>
            <a:r>
              <a:rPr lang="en-US" altLang="zh-CN" sz="2000" dirty="0" smtClean="0">
                <a:latin typeface="+mn-lt"/>
              </a:rPr>
              <a:t>= 2</a:t>
            </a:r>
            <a:r>
              <a:rPr lang="en-US" altLang="zh-CN" sz="2000" i="1" baseline="30000" dirty="0" smtClean="0">
                <a:latin typeface="+mn-lt"/>
              </a:rPr>
              <a:t>n</a:t>
            </a:r>
            <a:r>
              <a:rPr lang="en-US" altLang="zh-CN" sz="2000" i="1" dirty="0" smtClean="0">
                <a:latin typeface="+mn-lt"/>
              </a:rPr>
              <a:t> </a:t>
            </a:r>
            <a:r>
              <a:rPr lang="en-US" altLang="zh-CN" sz="2000" dirty="0" smtClean="0">
                <a:latin typeface="+mn-lt"/>
              </a:rPr>
              <a:t>×[2</a:t>
            </a:r>
            <a:r>
              <a:rPr lang="en-US" altLang="zh-CN" sz="2000" i="1" baseline="30000" dirty="0" smtClean="0">
                <a:latin typeface="+mn-lt"/>
              </a:rPr>
              <a:t>m+5</a:t>
            </a:r>
            <a:r>
              <a:rPr lang="en-US" altLang="zh-CN" sz="2000" dirty="0" smtClean="0">
                <a:latin typeface="+mn-lt"/>
              </a:rPr>
              <a:t> + </a:t>
            </a:r>
            <a:r>
              <a:rPr lang="en-US" altLang="zh-CN" sz="2000" u="sng" dirty="0" smtClean="0">
                <a:solidFill>
                  <a:srgbClr val="FF0000"/>
                </a:solidFill>
                <a:latin typeface="+mn-lt"/>
              </a:rPr>
              <a:t>64</a:t>
            </a:r>
            <a:r>
              <a:rPr lang="en-US" altLang="zh-CN" sz="2000" u="sng" dirty="0" smtClean="0">
                <a:latin typeface="+mn-lt"/>
              </a:rPr>
              <a:t> − (</a:t>
            </a:r>
            <a:r>
              <a:rPr lang="en-US" altLang="zh-CN" sz="2000" i="1" u="sng" dirty="0" smtClean="0">
                <a:latin typeface="+mn-lt"/>
              </a:rPr>
              <a:t>n </a:t>
            </a:r>
            <a:r>
              <a:rPr lang="en-US" altLang="zh-CN" sz="2000" u="sng" dirty="0" smtClean="0">
                <a:latin typeface="+mn-lt"/>
              </a:rPr>
              <a:t>+ </a:t>
            </a:r>
            <a:r>
              <a:rPr lang="en-US" altLang="zh-CN" sz="2000" i="1" u="sng" dirty="0" smtClean="0">
                <a:latin typeface="+mn-lt"/>
              </a:rPr>
              <a:t>m </a:t>
            </a:r>
            <a:r>
              <a:rPr lang="en-US" altLang="zh-CN" sz="2000" u="sng" dirty="0" smtClean="0">
                <a:latin typeface="+mn-lt"/>
              </a:rPr>
              <a:t>+ 2) </a:t>
            </a:r>
            <a:r>
              <a:rPr lang="en-US" altLang="zh-CN" sz="2000" dirty="0" smtClean="0">
                <a:latin typeface="+mn-lt"/>
              </a:rPr>
              <a:t>+ 1] =</a:t>
            </a:r>
            <a:r>
              <a:rPr lang="en-US" altLang="zh-CN" sz="2000" dirty="0" smtClean="0"/>
              <a:t> </a:t>
            </a:r>
            <a:r>
              <a:rPr lang="en-US" altLang="zh-CN" sz="2000" dirty="0" smtClean="0">
                <a:latin typeface="+mn-lt"/>
              </a:rPr>
              <a:t>2</a:t>
            </a:r>
            <a:r>
              <a:rPr lang="en-US" altLang="zh-CN" sz="2000" i="1" baseline="30000" dirty="0" smtClean="0">
                <a:latin typeface="+mn-lt"/>
              </a:rPr>
              <a:t>n</a:t>
            </a:r>
            <a:r>
              <a:rPr lang="en-US" altLang="zh-CN" sz="2000" i="1" dirty="0" smtClean="0">
                <a:latin typeface="+mn-lt"/>
              </a:rPr>
              <a:t> </a:t>
            </a:r>
            <a:r>
              <a:rPr lang="en-US" altLang="zh-CN" sz="2000" dirty="0" smtClean="0">
                <a:latin typeface="+mn-lt"/>
              </a:rPr>
              <a:t>×[2</a:t>
            </a:r>
            <a:r>
              <a:rPr lang="en-US" altLang="zh-CN" sz="2000" i="1" baseline="30000" dirty="0" smtClean="0">
                <a:latin typeface="+mn-lt"/>
              </a:rPr>
              <a:t>m+5</a:t>
            </a:r>
            <a:r>
              <a:rPr lang="en-US" altLang="zh-CN" sz="2000" dirty="0" smtClean="0">
                <a:latin typeface="+mn-lt"/>
              </a:rPr>
              <a:t> + </a:t>
            </a:r>
            <a:r>
              <a:rPr lang="en-US" altLang="zh-CN" sz="2000" dirty="0" smtClean="0">
                <a:solidFill>
                  <a:srgbClr val="FF0000"/>
                </a:solidFill>
                <a:latin typeface="+mn-lt"/>
              </a:rPr>
              <a:t>63</a:t>
            </a:r>
            <a:r>
              <a:rPr lang="en-US" altLang="zh-CN" sz="2000" dirty="0" smtClean="0">
                <a:latin typeface="+mn-lt"/>
              </a:rPr>
              <a:t> − </a:t>
            </a:r>
            <a:r>
              <a:rPr lang="en-US" altLang="zh-CN" sz="2000" i="1" dirty="0" smtClean="0">
                <a:latin typeface="+mn-lt"/>
              </a:rPr>
              <a:t>n </a:t>
            </a:r>
            <a:r>
              <a:rPr lang="en-US" altLang="zh-CN" sz="2000" dirty="0" smtClean="0"/>
              <a:t>−</a:t>
            </a:r>
            <a:r>
              <a:rPr lang="en-US" altLang="zh-CN" sz="2000" dirty="0" smtClean="0">
                <a:latin typeface="+mn-lt"/>
              </a:rPr>
              <a:t> </a:t>
            </a:r>
            <a:r>
              <a:rPr lang="en-US" altLang="zh-CN" sz="2000" i="1" dirty="0" smtClean="0">
                <a:latin typeface="+mn-lt"/>
              </a:rPr>
              <a:t>m</a:t>
            </a:r>
            <a:r>
              <a:rPr lang="en-US" altLang="zh-CN" sz="2000" dirty="0" smtClean="0">
                <a:latin typeface="+mn-lt"/>
              </a:rPr>
              <a:t>)] </a:t>
            </a:r>
            <a:endParaRPr lang="en-US" altLang="zh-CN" sz="2000" dirty="0">
              <a:latin typeface="+mn-lt"/>
            </a:endParaRPr>
          </a:p>
          <a:p>
            <a:endParaRPr lang="zh-CN" altLang="zh-CN" sz="2000" dirty="0"/>
          </a:p>
          <a:p>
            <a:pPr>
              <a:lnSpc>
                <a:spcPct val="90000"/>
              </a:lnSpc>
            </a:pPr>
            <a:endParaRPr lang="en-US" altLang="zh-CN" sz="2000" dirty="0" smtClean="0"/>
          </a:p>
        </p:txBody>
      </p:sp>
      <p:pic>
        <p:nvPicPr>
          <p:cNvPr id="3" name="图片 2"/>
          <p:cNvPicPr>
            <a:picLocks noChangeAspect="1"/>
          </p:cNvPicPr>
          <p:nvPr/>
        </p:nvPicPr>
        <p:blipFill>
          <a:blip r:embed="rId3"/>
          <a:stretch>
            <a:fillRect/>
          </a:stretch>
        </p:blipFill>
        <p:spPr>
          <a:xfrm>
            <a:off x="2555776" y="5013176"/>
            <a:ext cx="5876925" cy="990600"/>
          </a:xfrm>
          <a:prstGeom prst="rect">
            <a:avLst/>
          </a:prstGeom>
        </p:spPr>
      </p:pic>
      <p:sp>
        <p:nvSpPr>
          <p:cNvPr id="10" name="文本框 9"/>
          <p:cNvSpPr txBox="1"/>
          <p:nvPr/>
        </p:nvSpPr>
        <p:spPr>
          <a:xfrm>
            <a:off x="323528" y="5229200"/>
            <a:ext cx="2232248" cy="461665"/>
          </a:xfrm>
          <a:prstGeom prst="rect">
            <a:avLst/>
          </a:prstGeom>
          <a:noFill/>
        </p:spPr>
        <p:txBody>
          <a:bodyPr wrap="square" rtlCol="0">
            <a:spAutoFit/>
          </a:bodyPr>
          <a:lstStyle/>
          <a:p>
            <a:r>
              <a:rPr lang="en-US" altLang="zh-CN" smtClean="0"/>
              <a:t>64-bits address</a:t>
            </a:r>
            <a:r>
              <a:rPr lang="en-US" altLang="zh-CN" dirty="0" smtClean="0"/>
              <a:t>:</a:t>
            </a:r>
            <a:endParaRPr lang="zh-CN" altLang="en-US" dirty="0"/>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0"/>
            <a:ext cx="8001000" cy="571500"/>
          </a:xfrm>
          <a:noFill/>
        </p:spPr>
        <p:txBody>
          <a:bodyPr/>
          <a:lstStyle/>
          <a:p>
            <a:r>
              <a:rPr lang="en-US" altLang="zh-CN" sz="2600" smtClean="0"/>
              <a:t>DRAM logical organization (256 Mbit) 1</a:t>
            </a:r>
            <a:r>
              <a:rPr lang="zh-CN" altLang="en-US" sz="2600" dirty="0" smtClean="0"/>
              <a:t>位数据读出</a:t>
            </a:r>
            <a:endParaRPr lang="en-US" altLang="zh-CN" sz="2600" dirty="0" smtClean="0"/>
          </a:p>
        </p:txBody>
      </p:sp>
      <p:grpSp>
        <p:nvGrpSpPr>
          <p:cNvPr id="23555" name="组合 101"/>
          <p:cNvGrpSpPr>
            <a:grpSpLocks/>
          </p:cNvGrpSpPr>
          <p:nvPr/>
        </p:nvGrpSpPr>
        <p:grpSpPr bwMode="auto">
          <a:xfrm>
            <a:off x="152400" y="939800"/>
            <a:ext cx="8588375" cy="4865688"/>
            <a:chOff x="152400" y="1000125"/>
            <a:chExt cx="8588375" cy="4865688"/>
          </a:xfrm>
        </p:grpSpPr>
        <p:sp>
          <p:nvSpPr>
            <p:cNvPr id="23558" name="Rectangle 5"/>
            <p:cNvSpPr>
              <a:spLocks noChangeArrowheads="1"/>
            </p:cNvSpPr>
            <p:nvPr/>
          </p:nvSpPr>
          <p:spPr bwMode="auto">
            <a:xfrm>
              <a:off x="2392363" y="4470400"/>
              <a:ext cx="914400" cy="18256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59" name="Rectangle 8"/>
            <p:cNvSpPr>
              <a:spLocks noChangeArrowheads="1"/>
            </p:cNvSpPr>
            <p:nvPr/>
          </p:nvSpPr>
          <p:spPr bwMode="auto">
            <a:xfrm>
              <a:off x="4071938" y="1233488"/>
              <a:ext cx="33210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smtClean="0">
                  <a:solidFill>
                    <a:srgbClr val="000000"/>
                  </a:solidFill>
                  <a:latin typeface="Times" panose="02020603050405020304" pitchFamily="18" charset="0"/>
                </a:rPr>
                <a:t>Column mutiplexer</a:t>
              </a:r>
              <a:endParaRPr kumimoji="0" lang="en-US" altLang="zh-CN" sz="2200" b="0" dirty="0">
                <a:solidFill>
                  <a:srgbClr val="000000"/>
                </a:solidFill>
                <a:latin typeface="Times" panose="02020603050405020304" pitchFamily="18" charset="0"/>
              </a:endParaRPr>
            </a:p>
          </p:txBody>
        </p:sp>
        <p:sp>
          <p:nvSpPr>
            <p:cNvPr id="23560" name="Rectangle 9"/>
            <p:cNvSpPr>
              <a:spLocks noChangeArrowheads="1"/>
            </p:cNvSpPr>
            <p:nvPr/>
          </p:nvSpPr>
          <p:spPr bwMode="auto">
            <a:xfrm>
              <a:off x="4146550" y="2608263"/>
              <a:ext cx="10334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smtClean="0">
                  <a:solidFill>
                    <a:srgbClr val="000000"/>
                  </a:solidFill>
                  <a:latin typeface="Times" panose="02020603050405020304" pitchFamily="18" charset="0"/>
                </a:rPr>
                <a:t>Sense </a:t>
              </a:r>
              <a:endParaRPr kumimoji="0" lang="en-US" altLang="zh-CN" sz="2600" b="0" dirty="0">
                <a:solidFill>
                  <a:srgbClr val="000000"/>
                </a:solidFill>
                <a:latin typeface="Times" panose="02020603050405020304" pitchFamily="18" charset="0"/>
              </a:endParaRPr>
            </a:p>
          </p:txBody>
        </p:sp>
        <p:sp>
          <p:nvSpPr>
            <p:cNvPr id="23561" name="Rectangle 10"/>
            <p:cNvSpPr>
              <a:spLocks noChangeArrowheads="1"/>
            </p:cNvSpPr>
            <p:nvPr/>
          </p:nvSpPr>
          <p:spPr bwMode="auto">
            <a:xfrm>
              <a:off x="4967288" y="2608263"/>
              <a:ext cx="1828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smtClean="0">
                  <a:solidFill>
                    <a:srgbClr val="000000"/>
                  </a:solidFill>
                  <a:latin typeface="Times" panose="02020603050405020304" pitchFamily="18" charset="0"/>
                </a:rPr>
                <a:t>Amps &amp; I/O</a:t>
              </a:r>
              <a:endParaRPr kumimoji="0" lang="en-US" altLang="zh-CN" sz="2600" b="0" dirty="0">
                <a:solidFill>
                  <a:srgbClr val="000000"/>
                </a:solidFill>
                <a:latin typeface="Times" panose="02020603050405020304" pitchFamily="18" charset="0"/>
              </a:endParaRPr>
            </a:p>
          </p:txBody>
        </p:sp>
        <p:sp>
          <p:nvSpPr>
            <p:cNvPr id="23562" name="Rectangle 11"/>
            <p:cNvSpPr>
              <a:spLocks noChangeArrowheads="1"/>
            </p:cNvSpPr>
            <p:nvPr/>
          </p:nvSpPr>
          <p:spPr bwMode="auto">
            <a:xfrm>
              <a:off x="4144963" y="3433763"/>
              <a:ext cx="1397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smtClean="0">
                  <a:solidFill>
                    <a:srgbClr val="000000"/>
                  </a:solidFill>
                  <a:latin typeface="Times" panose="02020603050405020304" pitchFamily="18" charset="0"/>
                </a:rPr>
                <a:t>Memory </a:t>
              </a:r>
              <a:endParaRPr kumimoji="0" lang="en-US" altLang="zh-CN" sz="2600" b="0" dirty="0">
                <a:solidFill>
                  <a:srgbClr val="000000"/>
                </a:solidFill>
                <a:latin typeface="Times" panose="02020603050405020304" pitchFamily="18" charset="0"/>
              </a:endParaRPr>
            </a:p>
          </p:txBody>
        </p:sp>
        <p:sp>
          <p:nvSpPr>
            <p:cNvPr id="23563" name="Rectangle 12"/>
            <p:cNvSpPr>
              <a:spLocks noChangeArrowheads="1"/>
            </p:cNvSpPr>
            <p:nvPr/>
          </p:nvSpPr>
          <p:spPr bwMode="auto">
            <a:xfrm>
              <a:off x="5364163" y="3433763"/>
              <a:ext cx="9493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Array</a:t>
              </a:r>
            </a:p>
          </p:txBody>
        </p:sp>
        <p:sp>
          <p:nvSpPr>
            <p:cNvPr id="23564" name="Rectangle 13"/>
            <p:cNvSpPr>
              <a:spLocks noChangeArrowheads="1"/>
            </p:cNvSpPr>
            <p:nvPr/>
          </p:nvSpPr>
          <p:spPr bwMode="auto">
            <a:xfrm>
              <a:off x="4230688" y="3863975"/>
              <a:ext cx="2184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a:solidFill>
                    <a:srgbClr val="000000"/>
                  </a:solidFill>
                  <a:latin typeface="Times" panose="02020603050405020304" pitchFamily="18" charset="0"/>
                </a:rPr>
                <a:t>(16,384×16,384)</a:t>
              </a:r>
            </a:p>
          </p:txBody>
        </p:sp>
        <p:sp>
          <p:nvSpPr>
            <p:cNvPr id="23565" name="Rectangle 14"/>
            <p:cNvSpPr>
              <a:spLocks noChangeArrowheads="1"/>
            </p:cNvSpPr>
            <p:nvPr/>
          </p:nvSpPr>
          <p:spPr bwMode="auto">
            <a:xfrm>
              <a:off x="152400" y="4019550"/>
              <a:ext cx="13176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A0…A1</a:t>
              </a:r>
            </a:p>
          </p:txBody>
        </p:sp>
        <p:sp>
          <p:nvSpPr>
            <p:cNvPr id="23566" name="Rectangle 15"/>
            <p:cNvSpPr>
              <a:spLocks noChangeArrowheads="1"/>
            </p:cNvSpPr>
            <p:nvPr/>
          </p:nvSpPr>
          <p:spPr bwMode="auto">
            <a:xfrm>
              <a:off x="1244600" y="4019550"/>
              <a:ext cx="346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3</a:t>
              </a:r>
            </a:p>
          </p:txBody>
        </p:sp>
        <p:sp>
          <p:nvSpPr>
            <p:cNvPr id="23567" name="Rectangle 16"/>
            <p:cNvSpPr>
              <a:spLocks noChangeArrowheads="1"/>
            </p:cNvSpPr>
            <p:nvPr/>
          </p:nvSpPr>
          <p:spPr bwMode="auto">
            <a:xfrm>
              <a:off x="4154488" y="3144838"/>
              <a:ext cx="2716212" cy="26876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68" name="Rectangle 17"/>
            <p:cNvSpPr>
              <a:spLocks noChangeArrowheads="1"/>
            </p:cNvSpPr>
            <p:nvPr/>
          </p:nvSpPr>
          <p:spPr bwMode="auto">
            <a:xfrm>
              <a:off x="4154488" y="2665413"/>
              <a:ext cx="2716212" cy="4413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69" name="Rectangle 18"/>
            <p:cNvSpPr>
              <a:spLocks noChangeArrowheads="1"/>
            </p:cNvSpPr>
            <p:nvPr/>
          </p:nvSpPr>
          <p:spPr bwMode="auto">
            <a:xfrm>
              <a:off x="4143375" y="1233488"/>
              <a:ext cx="2716213" cy="4397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70" name="Rectangle 19"/>
            <p:cNvSpPr>
              <a:spLocks noChangeArrowheads="1"/>
            </p:cNvSpPr>
            <p:nvPr/>
          </p:nvSpPr>
          <p:spPr bwMode="auto">
            <a:xfrm>
              <a:off x="5262563" y="2178050"/>
              <a:ext cx="1825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endParaRPr kumimoji="0" lang="en-US" altLang="zh-CN" sz="2600">
                <a:solidFill>
                  <a:srgbClr val="000000"/>
                </a:solidFill>
                <a:latin typeface="Times" panose="02020603050405020304" pitchFamily="18" charset="0"/>
              </a:endParaRPr>
            </a:p>
          </p:txBody>
        </p:sp>
        <p:sp>
          <p:nvSpPr>
            <p:cNvPr id="23571" name="Rectangle 21"/>
            <p:cNvSpPr>
              <a:spLocks noChangeArrowheads="1"/>
            </p:cNvSpPr>
            <p:nvPr/>
          </p:nvSpPr>
          <p:spPr bwMode="auto">
            <a:xfrm>
              <a:off x="3316288" y="3144838"/>
              <a:ext cx="441325" cy="27130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pic>
          <p:nvPicPr>
            <p:cNvPr id="2357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313" y="3519488"/>
              <a:ext cx="3460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pic>
        <p:sp>
          <p:nvSpPr>
            <p:cNvPr id="23573" name="Rectangle 23"/>
            <p:cNvSpPr>
              <a:spLocks noChangeArrowheads="1"/>
            </p:cNvSpPr>
            <p:nvPr/>
          </p:nvSpPr>
          <p:spPr bwMode="auto">
            <a:xfrm rot="10800000">
              <a:off x="2428875" y="3090863"/>
              <a:ext cx="441325" cy="2713037"/>
            </a:xfrm>
            <a:prstGeom prst="rect">
              <a:avLst/>
            </a:prstGeom>
            <a:solidFill>
              <a:schemeClr val="bg1"/>
            </a:solidFill>
            <a:ln w="25400">
              <a:solidFill>
                <a:srgbClr val="000000"/>
              </a:solidFill>
              <a:miter lim="800000"/>
              <a:headEnd/>
              <a:tailEnd/>
            </a:ln>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kumimoji="0" lang="en-US" altLang="zh-CN" sz="2200">
                <a:latin typeface="CG Omega" pitchFamily="34" charset="0"/>
              </a:endParaRPr>
            </a:p>
          </p:txBody>
        </p:sp>
        <p:sp>
          <p:nvSpPr>
            <p:cNvPr id="23574" name="Rectangle 24"/>
            <p:cNvSpPr>
              <a:spLocks noChangeArrowheads="1"/>
            </p:cNvSpPr>
            <p:nvPr/>
          </p:nvSpPr>
          <p:spPr bwMode="auto">
            <a:xfrm>
              <a:off x="2513013" y="4470400"/>
              <a:ext cx="11112" cy="6032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75" name="Rectangle 25"/>
            <p:cNvSpPr>
              <a:spLocks noChangeArrowheads="1"/>
            </p:cNvSpPr>
            <p:nvPr/>
          </p:nvSpPr>
          <p:spPr bwMode="auto">
            <a:xfrm>
              <a:off x="2800350" y="4470400"/>
              <a:ext cx="34925" cy="6032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76" name="Rectangle 26"/>
            <p:cNvSpPr>
              <a:spLocks noChangeArrowheads="1"/>
            </p:cNvSpPr>
            <p:nvPr/>
          </p:nvSpPr>
          <p:spPr bwMode="auto">
            <a:xfrm>
              <a:off x="2681288" y="4470400"/>
              <a:ext cx="58737" cy="3651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77" name="Rectangle 27"/>
            <p:cNvSpPr>
              <a:spLocks noChangeArrowheads="1"/>
            </p:cNvSpPr>
            <p:nvPr/>
          </p:nvSpPr>
          <p:spPr bwMode="auto">
            <a:xfrm>
              <a:off x="1857375" y="394811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sp>
          <p:nvSpPr>
            <p:cNvPr id="23578" name="Rectangle 28"/>
            <p:cNvSpPr>
              <a:spLocks noChangeArrowheads="1"/>
            </p:cNvSpPr>
            <p:nvPr/>
          </p:nvSpPr>
          <p:spPr bwMode="auto">
            <a:xfrm rot="10800000">
              <a:off x="7327900" y="1300163"/>
              <a:ext cx="441325" cy="1206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smtClean="0">
                  <a:latin typeface="CG Omega" pitchFamily="34" charset="0"/>
                </a:rPr>
                <a:t>Data in</a:t>
              </a:r>
              <a:endParaRPr kumimoji="0" lang="en-US" altLang="zh-CN" sz="1800" dirty="0">
                <a:latin typeface="CG Omega" pitchFamily="34" charset="0"/>
              </a:endParaRPr>
            </a:p>
          </p:txBody>
        </p:sp>
        <p:sp>
          <p:nvSpPr>
            <p:cNvPr id="23579" name="Rectangle 29"/>
            <p:cNvSpPr>
              <a:spLocks noChangeArrowheads="1"/>
            </p:cNvSpPr>
            <p:nvPr/>
          </p:nvSpPr>
          <p:spPr bwMode="auto">
            <a:xfrm>
              <a:off x="1219200" y="4470400"/>
              <a:ext cx="11113" cy="6032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80" name="Rectangle 30"/>
            <p:cNvSpPr>
              <a:spLocks noChangeArrowheads="1"/>
            </p:cNvSpPr>
            <p:nvPr/>
          </p:nvSpPr>
          <p:spPr bwMode="auto">
            <a:xfrm>
              <a:off x="1530350" y="4470400"/>
              <a:ext cx="34925" cy="6032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81" name="Rectangle 31"/>
            <p:cNvSpPr>
              <a:spLocks noChangeArrowheads="1"/>
            </p:cNvSpPr>
            <p:nvPr/>
          </p:nvSpPr>
          <p:spPr bwMode="auto">
            <a:xfrm>
              <a:off x="1243013" y="4470400"/>
              <a:ext cx="1185862" cy="12065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82" name="Rectangle 32"/>
            <p:cNvSpPr>
              <a:spLocks noChangeArrowheads="1"/>
            </p:cNvSpPr>
            <p:nvPr/>
          </p:nvSpPr>
          <p:spPr bwMode="auto">
            <a:xfrm>
              <a:off x="8321675" y="1817688"/>
              <a:ext cx="419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D</a:t>
              </a:r>
            </a:p>
          </p:txBody>
        </p:sp>
        <p:sp>
          <p:nvSpPr>
            <p:cNvPr id="23583" name="Rectangle 33"/>
            <p:cNvSpPr>
              <a:spLocks noChangeArrowheads="1"/>
            </p:cNvSpPr>
            <p:nvPr/>
          </p:nvSpPr>
          <p:spPr bwMode="auto">
            <a:xfrm>
              <a:off x="8289925" y="3157538"/>
              <a:ext cx="419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Q</a:t>
              </a:r>
            </a:p>
          </p:txBody>
        </p:sp>
        <p:sp>
          <p:nvSpPr>
            <p:cNvPr id="23584" name="Rectangle 34"/>
            <p:cNvSpPr>
              <a:spLocks noChangeArrowheads="1"/>
            </p:cNvSpPr>
            <p:nvPr/>
          </p:nvSpPr>
          <p:spPr bwMode="auto">
            <a:xfrm>
              <a:off x="4191000" y="5219700"/>
              <a:ext cx="14001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smtClean="0">
                  <a:solidFill>
                    <a:srgbClr val="000000"/>
                  </a:solidFill>
                  <a:latin typeface="Times" panose="02020603050405020304" pitchFamily="18" charset="0"/>
                </a:rPr>
                <a:t>Word Line</a:t>
              </a:r>
              <a:endParaRPr kumimoji="0" lang="en-US" altLang="zh-CN" sz="2200" b="0" dirty="0">
                <a:solidFill>
                  <a:srgbClr val="000000"/>
                </a:solidFill>
                <a:latin typeface="Times" panose="02020603050405020304" pitchFamily="18" charset="0"/>
              </a:endParaRPr>
            </a:p>
          </p:txBody>
        </p:sp>
        <p:sp>
          <p:nvSpPr>
            <p:cNvPr id="23585" name="Rectangle 36"/>
            <p:cNvSpPr>
              <a:spLocks noChangeArrowheads="1"/>
            </p:cNvSpPr>
            <p:nvPr/>
          </p:nvSpPr>
          <p:spPr bwMode="auto">
            <a:xfrm>
              <a:off x="5638800" y="4957763"/>
              <a:ext cx="9556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dirty="0">
                  <a:solidFill>
                    <a:srgbClr val="000000"/>
                  </a:solidFill>
                  <a:latin typeface="Times" panose="02020603050405020304" pitchFamily="18" charset="0"/>
                </a:rPr>
                <a:t>Storage</a:t>
              </a:r>
            </a:p>
            <a:p>
              <a:pPr>
                <a:spcBef>
                  <a:spcPct val="0"/>
                </a:spcBef>
                <a:buSzTx/>
                <a:buFontTx/>
                <a:buNone/>
              </a:pPr>
              <a:r>
                <a:rPr kumimoji="0" lang="en-US" altLang="zh-CN" sz="2000" b="0" smtClean="0">
                  <a:solidFill>
                    <a:srgbClr val="000000"/>
                  </a:solidFill>
                  <a:latin typeface="Times" panose="02020603050405020304" pitchFamily="18" charset="0"/>
                </a:rPr>
                <a:t> Cell</a:t>
              </a:r>
              <a:endParaRPr kumimoji="0" lang="en-US" altLang="zh-CN" sz="2000" b="0" dirty="0">
                <a:solidFill>
                  <a:srgbClr val="000000"/>
                </a:solidFill>
                <a:latin typeface="Times" panose="02020603050405020304" pitchFamily="18" charset="0"/>
              </a:endParaRPr>
            </a:p>
          </p:txBody>
        </p:sp>
        <p:sp>
          <p:nvSpPr>
            <p:cNvPr id="23586" name="Rectangle 37"/>
            <p:cNvSpPr>
              <a:spLocks noChangeArrowheads="1"/>
            </p:cNvSpPr>
            <p:nvPr/>
          </p:nvSpPr>
          <p:spPr bwMode="auto">
            <a:xfrm rot="-10779229">
              <a:off x="7327900" y="2592388"/>
              <a:ext cx="417513" cy="12779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smtClean="0">
                  <a:latin typeface="CG Omega" pitchFamily="34" charset="0"/>
                </a:rPr>
                <a:t>Data out</a:t>
              </a:r>
              <a:endParaRPr kumimoji="0" lang="en-US" altLang="zh-CN" sz="1800" dirty="0">
                <a:latin typeface="CG Omega" pitchFamily="34" charset="0"/>
              </a:endParaRPr>
            </a:p>
          </p:txBody>
        </p:sp>
        <p:sp>
          <p:nvSpPr>
            <p:cNvPr id="23587" name="Rectangle 38"/>
            <p:cNvSpPr>
              <a:spLocks noChangeArrowheads="1"/>
            </p:cNvSpPr>
            <p:nvPr/>
          </p:nvSpPr>
          <p:spPr bwMode="auto">
            <a:xfrm>
              <a:off x="6361113" y="5421313"/>
              <a:ext cx="215900" cy="215900"/>
            </a:xfrm>
            <a:prstGeom prst="rect">
              <a:avLst/>
            </a:prstGeom>
            <a:solidFill>
              <a:schemeClr val="accent1"/>
            </a:solidFill>
            <a:ln w="12700">
              <a:solidFill>
                <a:schemeClr val="tx1"/>
              </a:solidFill>
              <a:miter lim="800000"/>
              <a:headEnd/>
              <a:tailEnd/>
            </a:ln>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88" name="Line 39"/>
            <p:cNvSpPr>
              <a:spLocks noChangeShapeType="1"/>
            </p:cNvSpPr>
            <p:nvPr/>
          </p:nvSpPr>
          <p:spPr bwMode="auto">
            <a:xfrm>
              <a:off x="4227513" y="5643563"/>
              <a:ext cx="26543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Line 40"/>
            <p:cNvSpPr>
              <a:spLocks noChangeShapeType="1"/>
            </p:cNvSpPr>
            <p:nvPr/>
          </p:nvSpPr>
          <p:spPr bwMode="auto">
            <a:xfrm>
              <a:off x="6583363" y="3135313"/>
              <a:ext cx="0" cy="273050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41"/>
            <p:cNvSpPr>
              <a:spLocks noChangeShapeType="1"/>
            </p:cNvSpPr>
            <p:nvPr/>
          </p:nvSpPr>
          <p:spPr bwMode="auto">
            <a:xfrm>
              <a:off x="7853363" y="2062163"/>
              <a:ext cx="482600" cy="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Line 42"/>
            <p:cNvSpPr>
              <a:spLocks noChangeShapeType="1"/>
            </p:cNvSpPr>
            <p:nvPr/>
          </p:nvSpPr>
          <p:spPr bwMode="auto">
            <a:xfrm>
              <a:off x="7815263" y="3357563"/>
              <a:ext cx="4826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Rectangle 43"/>
            <p:cNvSpPr>
              <a:spLocks noChangeArrowheads="1"/>
            </p:cNvSpPr>
            <p:nvPr/>
          </p:nvSpPr>
          <p:spPr bwMode="auto">
            <a:xfrm rot="-5400000">
              <a:off x="2547938" y="4268788"/>
              <a:ext cx="2003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smtClean="0">
                  <a:solidFill>
                    <a:srgbClr val="000000"/>
                  </a:solidFill>
                  <a:latin typeface="Times" panose="02020603050405020304" pitchFamily="18" charset="0"/>
                </a:rPr>
                <a:t>Row Decoder</a:t>
              </a:r>
              <a:endParaRPr kumimoji="0" lang="en-US" altLang="zh-CN" sz="2600" b="0" dirty="0">
                <a:solidFill>
                  <a:srgbClr val="000000"/>
                </a:solidFill>
                <a:latin typeface="Times" panose="02020603050405020304" pitchFamily="18" charset="0"/>
              </a:endParaRPr>
            </a:p>
          </p:txBody>
        </p:sp>
        <p:sp>
          <p:nvSpPr>
            <p:cNvPr id="23593" name="Line 44"/>
            <p:cNvSpPr>
              <a:spLocks noChangeShapeType="1"/>
            </p:cNvSpPr>
            <p:nvPr/>
          </p:nvSpPr>
          <p:spPr bwMode="auto">
            <a:xfrm>
              <a:off x="3763963" y="32813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4" name="Line 45"/>
            <p:cNvSpPr>
              <a:spLocks noChangeShapeType="1"/>
            </p:cNvSpPr>
            <p:nvPr/>
          </p:nvSpPr>
          <p:spPr bwMode="auto">
            <a:xfrm>
              <a:off x="3763963" y="34337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5" name="Line 46"/>
            <p:cNvSpPr>
              <a:spLocks noChangeShapeType="1"/>
            </p:cNvSpPr>
            <p:nvPr/>
          </p:nvSpPr>
          <p:spPr bwMode="auto">
            <a:xfrm>
              <a:off x="3763963" y="35861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6" name="Line 47"/>
            <p:cNvSpPr>
              <a:spLocks noChangeShapeType="1"/>
            </p:cNvSpPr>
            <p:nvPr/>
          </p:nvSpPr>
          <p:spPr bwMode="auto">
            <a:xfrm>
              <a:off x="3763963" y="37385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7" name="Line 48"/>
            <p:cNvSpPr>
              <a:spLocks noChangeShapeType="1"/>
            </p:cNvSpPr>
            <p:nvPr/>
          </p:nvSpPr>
          <p:spPr bwMode="auto">
            <a:xfrm>
              <a:off x="3763963" y="56435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8" name="Line 49"/>
            <p:cNvSpPr>
              <a:spLocks noChangeShapeType="1"/>
            </p:cNvSpPr>
            <p:nvPr/>
          </p:nvSpPr>
          <p:spPr bwMode="auto">
            <a:xfrm>
              <a:off x="3763963" y="54911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9" name="Rectangle 50"/>
            <p:cNvSpPr>
              <a:spLocks noChangeArrowheads="1"/>
            </p:cNvSpPr>
            <p:nvPr/>
          </p:nvSpPr>
          <p:spPr bwMode="auto">
            <a:xfrm rot="-5400000">
              <a:off x="3598863" y="428466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a:solidFill>
                    <a:srgbClr val="000000"/>
                  </a:solidFill>
                  <a:latin typeface="Times" panose="02020603050405020304" pitchFamily="18" charset="0"/>
                </a:rPr>
                <a:t>…</a:t>
              </a:r>
            </a:p>
          </p:txBody>
        </p:sp>
        <p:sp>
          <p:nvSpPr>
            <p:cNvPr id="23600" name="Freeform 51"/>
            <p:cNvSpPr>
              <a:spLocks/>
            </p:cNvSpPr>
            <p:nvPr/>
          </p:nvSpPr>
          <p:spPr bwMode="auto">
            <a:xfrm>
              <a:off x="1643063" y="1447800"/>
              <a:ext cx="2428875" cy="461963"/>
            </a:xfrm>
            <a:custGeom>
              <a:avLst/>
              <a:gdLst>
                <a:gd name="T0" fmla="*/ 2147483646 w 816"/>
                <a:gd name="T1" fmla="*/ 0 h 9617"/>
                <a:gd name="T2" fmla="*/ 0 w 816"/>
                <a:gd name="T3" fmla="*/ 0 h 9617"/>
                <a:gd name="T4" fmla="*/ 0 w 816"/>
                <a:gd name="T5" fmla="*/ 2147483646 h 9617"/>
                <a:gd name="T6" fmla="*/ 0 60000 65536"/>
                <a:gd name="T7" fmla="*/ 0 60000 65536"/>
                <a:gd name="T8" fmla="*/ 0 60000 65536"/>
                <a:gd name="T9" fmla="*/ 0 w 816"/>
                <a:gd name="T10" fmla="*/ 0 h 9617"/>
                <a:gd name="T11" fmla="*/ 816 w 816"/>
                <a:gd name="T12" fmla="*/ 9617 h 9617"/>
              </a:gdLst>
              <a:ahLst/>
              <a:cxnLst>
                <a:cxn ang="T6">
                  <a:pos x="T0" y="T1"/>
                </a:cxn>
                <a:cxn ang="T7">
                  <a:pos x="T2" y="T3"/>
                </a:cxn>
                <a:cxn ang="T8">
                  <a:pos x="T4" y="T5"/>
                </a:cxn>
              </a:cxnLst>
              <a:rect l="T9" t="T10" r="T11" b="T12"/>
              <a:pathLst>
                <a:path w="816" h="9617">
                  <a:moveTo>
                    <a:pt x="816" y="0"/>
                  </a:moveTo>
                  <a:lnTo>
                    <a:pt x="0" y="0"/>
                  </a:lnTo>
                  <a:lnTo>
                    <a:pt x="0" y="9617"/>
                  </a:lnTo>
                </a:path>
              </a:pathLst>
            </a:custGeom>
            <a:noFill/>
            <a:ln w="3810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3601" name="Rectangle 52"/>
            <p:cNvSpPr>
              <a:spLocks noChangeArrowheads="1"/>
            </p:cNvSpPr>
            <p:nvPr/>
          </p:nvSpPr>
          <p:spPr bwMode="auto">
            <a:xfrm rot="-5400000">
              <a:off x="5907881" y="4231482"/>
              <a:ext cx="10747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smtClean="0">
                  <a:solidFill>
                    <a:srgbClr val="000000"/>
                  </a:solidFill>
                  <a:latin typeface="Times" panose="02020603050405020304" pitchFamily="18" charset="0"/>
                </a:rPr>
                <a:t>Bit Line</a:t>
              </a:r>
              <a:endParaRPr kumimoji="0" lang="en-US" altLang="zh-CN" sz="2000" b="0" dirty="0">
                <a:solidFill>
                  <a:srgbClr val="000000"/>
                </a:solidFill>
                <a:latin typeface="Times" panose="02020603050405020304" pitchFamily="18" charset="0"/>
              </a:endParaRPr>
            </a:p>
          </p:txBody>
        </p:sp>
        <p:sp>
          <p:nvSpPr>
            <p:cNvPr id="23602" name="Rectangle 27"/>
            <p:cNvSpPr>
              <a:spLocks noChangeArrowheads="1"/>
            </p:cNvSpPr>
            <p:nvPr/>
          </p:nvSpPr>
          <p:spPr bwMode="auto">
            <a:xfrm>
              <a:off x="1143000" y="166211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cxnSp>
          <p:nvCxnSpPr>
            <p:cNvPr id="56" name="直接连接符 55"/>
            <p:cNvCxnSpPr/>
            <p:nvPr/>
          </p:nvCxnSpPr>
          <p:spPr bwMode="auto">
            <a:xfrm rot="5400000">
              <a:off x="355600" y="3214688"/>
              <a:ext cx="2573337"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604" name="直接连接符 57"/>
            <p:cNvCxnSpPr>
              <a:cxnSpLocks noChangeShapeType="1"/>
            </p:cNvCxnSpPr>
            <p:nvPr/>
          </p:nvCxnSpPr>
          <p:spPr bwMode="auto">
            <a:xfrm rot="5400000">
              <a:off x="1428750" y="2000251"/>
              <a:ext cx="428625" cy="28575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3605" name="直接连接符 59"/>
            <p:cNvCxnSpPr>
              <a:cxnSpLocks noChangeShapeType="1"/>
            </p:cNvCxnSpPr>
            <p:nvPr/>
          </p:nvCxnSpPr>
          <p:spPr bwMode="auto">
            <a:xfrm rot="10800000" flipV="1">
              <a:off x="1928813" y="4376738"/>
              <a:ext cx="357187" cy="28575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useBgFill="1">
          <p:nvSpPr>
            <p:cNvPr id="23606" name="矩形 60"/>
            <p:cNvSpPr>
              <a:spLocks noChangeArrowheads="1"/>
            </p:cNvSpPr>
            <p:nvPr/>
          </p:nvSpPr>
          <p:spPr bwMode="auto">
            <a:xfrm>
              <a:off x="2000250" y="1233488"/>
              <a:ext cx="1857375" cy="357187"/>
            </a:xfrm>
            <a:prstGeom prst="rect">
              <a:avLst/>
            </a:prstGeom>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607" name="TextBox 61"/>
            <p:cNvSpPr txBox="1">
              <a:spLocks noChangeArrowheads="1"/>
            </p:cNvSpPr>
            <p:nvPr/>
          </p:nvSpPr>
          <p:spPr bwMode="auto">
            <a:xfrm>
              <a:off x="1857375" y="1233488"/>
              <a:ext cx="2214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smtClean="0">
                  <a:latin typeface="Times New Roman" panose="02020603050405020304" pitchFamily="18" charset="0"/>
                </a:rPr>
                <a:t>14bit  col.  Addr.  Reg</a:t>
              </a:r>
              <a:r>
                <a:rPr lang="en-US" altLang="zh-CN" sz="1600" b="0" dirty="0">
                  <a:latin typeface="Times New Roman" panose="02020603050405020304" pitchFamily="18" charset="0"/>
                </a:rPr>
                <a:t>.</a:t>
              </a:r>
              <a:endParaRPr lang="zh-CN" altLang="en-US" sz="1600" b="0" dirty="0">
                <a:latin typeface="Times New Roman" panose="02020603050405020304" pitchFamily="18" charset="0"/>
              </a:endParaRPr>
            </a:p>
          </p:txBody>
        </p:sp>
        <p:sp>
          <p:nvSpPr>
            <p:cNvPr id="23608" name="TextBox 63"/>
            <p:cNvSpPr txBox="1">
              <a:spLocks noChangeArrowheads="1"/>
            </p:cNvSpPr>
            <p:nvPr/>
          </p:nvSpPr>
          <p:spPr bwMode="auto">
            <a:xfrm rot="-5400000">
              <a:off x="1263195" y="4267835"/>
              <a:ext cx="27363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smtClean="0">
                  <a:latin typeface="Times New Roman" panose="02020603050405020304" pitchFamily="18" charset="0"/>
                </a:rPr>
                <a:t>14bit  row  addr  Reg</a:t>
              </a:r>
              <a:endParaRPr lang="zh-CN" altLang="en-US" sz="2400" b="0" dirty="0">
                <a:latin typeface="Times New Roman" panose="02020603050405020304" pitchFamily="18" charset="0"/>
              </a:endParaRPr>
            </a:p>
          </p:txBody>
        </p:sp>
        <p:sp>
          <p:nvSpPr>
            <p:cNvPr id="23609" name="TextBox 66"/>
            <p:cNvSpPr txBox="1">
              <a:spLocks noChangeArrowheads="1"/>
            </p:cNvSpPr>
            <p:nvPr/>
          </p:nvSpPr>
          <p:spPr bwMode="auto">
            <a:xfrm>
              <a:off x="4143375" y="1947863"/>
              <a:ext cx="2643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smtClean="0">
                  <a:latin typeface="Times New Roman" panose="02020603050405020304" pitchFamily="18" charset="0"/>
                </a:rPr>
                <a:t>16384 bit  col. data  Reg</a:t>
              </a:r>
              <a:r>
                <a:rPr lang="en-US" altLang="zh-CN" sz="1600" b="0" dirty="0">
                  <a:latin typeface="Times New Roman" panose="02020603050405020304" pitchFamily="18" charset="0"/>
                </a:rPr>
                <a:t>.</a:t>
              </a:r>
              <a:endParaRPr lang="zh-CN" altLang="en-US" sz="1600" b="0" dirty="0">
                <a:latin typeface="Times New Roman" panose="02020603050405020304" pitchFamily="18" charset="0"/>
              </a:endParaRPr>
            </a:p>
          </p:txBody>
        </p:sp>
        <p:sp>
          <p:nvSpPr>
            <p:cNvPr id="23610" name="矩形 67"/>
            <p:cNvSpPr>
              <a:spLocks noChangeArrowheads="1"/>
            </p:cNvSpPr>
            <p:nvPr/>
          </p:nvSpPr>
          <p:spPr bwMode="auto">
            <a:xfrm>
              <a:off x="4143375" y="1876425"/>
              <a:ext cx="2643188" cy="428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611" name="上箭头 68"/>
            <p:cNvSpPr>
              <a:spLocks noChangeArrowheads="1"/>
            </p:cNvSpPr>
            <p:nvPr/>
          </p:nvSpPr>
          <p:spPr bwMode="auto">
            <a:xfrm>
              <a:off x="5357813" y="2357438"/>
              <a:ext cx="142875" cy="285750"/>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612" name="上箭头 69"/>
            <p:cNvSpPr>
              <a:spLocks noChangeArrowheads="1"/>
            </p:cNvSpPr>
            <p:nvPr/>
          </p:nvSpPr>
          <p:spPr bwMode="auto">
            <a:xfrm>
              <a:off x="5357813" y="1643063"/>
              <a:ext cx="142875" cy="214312"/>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cxnSp>
          <p:nvCxnSpPr>
            <p:cNvPr id="23613" name="直接连接符 71"/>
            <p:cNvCxnSpPr>
              <a:cxnSpLocks noChangeShapeType="1"/>
            </p:cNvCxnSpPr>
            <p:nvPr/>
          </p:nvCxnSpPr>
          <p:spPr bwMode="auto">
            <a:xfrm rot="16200000" flipH="1">
              <a:off x="5313362" y="1116013"/>
              <a:ext cx="233363" cy="158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3614" name="直接连接符 64"/>
            <p:cNvCxnSpPr>
              <a:cxnSpLocks noChangeShapeType="1"/>
            </p:cNvCxnSpPr>
            <p:nvPr/>
          </p:nvCxnSpPr>
          <p:spPr bwMode="auto">
            <a:xfrm>
              <a:off x="2843808" y="1556792"/>
              <a:ext cx="0" cy="288032"/>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3615" name="直接连接符 77"/>
            <p:cNvCxnSpPr>
              <a:cxnSpLocks noChangeShapeType="1"/>
            </p:cNvCxnSpPr>
            <p:nvPr/>
          </p:nvCxnSpPr>
          <p:spPr bwMode="auto">
            <a:xfrm>
              <a:off x="2627784" y="2852936"/>
              <a:ext cx="0" cy="288032"/>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23616" name="TextBox 80"/>
            <p:cNvSpPr txBox="1">
              <a:spLocks noChangeArrowheads="1"/>
            </p:cNvSpPr>
            <p:nvPr/>
          </p:nvSpPr>
          <p:spPr bwMode="auto">
            <a:xfrm>
              <a:off x="1979712" y="1844824"/>
              <a:ext cx="1872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CAS</a:t>
              </a:r>
              <a:r>
                <a:rPr lang="zh-CN" altLang="en-US" sz="1600" b="0">
                  <a:latin typeface="Times New Roman" panose="02020603050405020304" pitchFamily="18" charset="0"/>
                </a:rPr>
                <a:t>（列选通）</a:t>
              </a:r>
            </a:p>
          </p:txBody>
        </p:sp>
        <p:sp>
          <p:nvSpPr>
            <p:cNvPr id="23617" name="TextBox 81"/>
            <p:cNvSpPr txBox="1">
              <a:spLocks noChangeArrowheads="1"/>
            </p:cNvSpPr>
            <p:nvPr/>
          </p:nvSpPr>
          <p:spPr bwMode="auto">
            <a:xfrm>
              <a:off x="1763688" y="2492896"/>
              <a:ext cx="194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RAS</a:t>
              </a:r>
              <a:r>
                <a:rPr lang="zh-CN" altLang="en-US" sz="1600" b="0">
                  <a:latin typeface="Times New Roman" panose="02020603050405020304" pitchFamily="18" charset="0"/>
                </a:rPr>
                <a:t>（行选通）</a:t>
              </a:r>
            </a:p>
          </p:txBody>
        </p:sp>
      </p:grpSp>
      <p:sp>
        <p:nvSpPr>
          <p:cNvPr id="23556" name="文本框 1"/>
          <p:cNvSpPr txBox="1">
            <a:spLocks noChangeArrowheads="1"/>
          </p:cNvSpPr>
          <p:nvPr/>
        </p:nvSpPr>
        <p:spPr bwMode="auto">
          <a:xfrm>
            <a:off x="827088" y="5949950"/>
            <a:ext cx="7058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000" b="0" smtClean="0">
                <a:latin typeface="Times New Roman" panose="02020603050405020304" pitchFamily="18" charset="0"/>
              </a:rPr>
              <a:t>RAS: Row Access Strobe,    CAS: Column Access Strobe</a:t>
            </a:r>
            <a:endParaRPr lang="zh-CN" altLang="en-US" sz="2000" b="0" dirty="0">
              <a:latin typeface="Times New Roman" panose="02020603050405020304" pitchFamily="18" charset="0"/>
            </a:endParaRPr>
          </a:p>
        </p:txBody>
      </p:sp>
      <p:pic>
        <p:nvPicPr>
          <p:cNvPr id="23557"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4221163"/>
            <a:ext cx="1836738"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amera.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solidFill>
                  <a:schemeClr val="tx1"/>
                </a:solidFill>
              </a:rPr>
              <a:t>How many total number of bits needed for a cache in direct-mapped cache</a:t>
            </a:r>
            <a:r>
              <a:rPr lang="en-US" altLang="zh-CN" dirty="0" smtClean="0">
                <a:solidFill>
                  <a:schemeClr val="tx1"/>
                </a:solidFill>
              </a:rPr>
              <a:t>?</a:t>
            </a:r>
            <a:endParaRPr lang="zh-CN" altLang="zh-CN" dirty="0">
              <a:solidFill>
                <a:schemeClr val="tx1"/>
              </a:solidFill>
            </a:endParaRPr>
          </a:p>
        </p:txBody>
      </p:sp>
      <p:sp>
        <p:nvSpPr>
          <p:cNvPr id="50179" name="AutoShape 3"/>
          <p:cNvSpPr>
            <a:spLocks noGrp="1" noChangeArrowheads="1"/>
          </p:cNvSpPr>
          <p:nvPr>
            <p:ph type="body" idx="1"/>
          </p:nvPr>
        </p:nvSpPr>
        <p:spPr>
          <a:xfrm>
            <a:off x="228600" y="981075"/>
            <a:ext cx="8664575" cy="3672061"/>
          </a:xfrm>
        </p:spPr>
        <p:txBody>
          <a:bodyPr/>
          <a:lstStyle/>
          <a:p>
            <a:pPr>
              <a:buSzPct val="80000"/>
              <a:buFont typeface="Wingdings" panose="05000000000000000000" pitchFamily="2" charset="2"/>
              <a:buChar char="l"/>
            </a:pPr>
            <a:r>
              <a:rPr lang="en-US" altLang="zh-CN" sz="2000" dirty="0" smtClean="0">
                <a:solidFill>
                  <a:srgbClr val="FF0000"/>
                </a:solidFill>
              </a:rPr>
              <a:t>32-bit</a:t>
            </a:r>
            <a:r>
              <a:rPr lang="en-US" altLang="zh-CN" sz="2000" dirty="0" smtClean="0"/>
              <a:t> address, n bits index, The block size is 2</a:t>
            </a:r>
            <a:r>
              <a:rPr lang="en-US" altLang="zh-CN" sz="2000" i="1" baseline="30000" dirty="0" smtClean="0"/>
              <a:t>m</a:t>
            </a:r>
            <a:r>
              <a:rPr lang="en-US" altLang="zh-CN" sz="2000" i="1" dirty="0" smtClean="0"/>
              <a:t> </a:t>
            </a:r>
            <a:r>
              <a:rPr lang="en-US" altLang="zh-CN" sz="2000" dirty="0" smtClean="0"/>
              <a:t>words (2</a:t>
            </a:r>
            <a:r>
              <a:rPr lang="en-US" altLang="zh-CN" sz="2000" i="1" baseline="30000" dirty="0" smtClean="0"/>
              <a:t>m</a:t>
            </a:r>
            <a:r>
              <a:rPr lang="en-US" altLang="zh-CN" sz="2000" baseline="30000" dirty="0" smtClean="0"/>
              <a:t>+2</a:t>
            </a:r>
            <a:r>
              <a:rPr lang="en-US" altLang="zh-CN" sz="2000" dirty="0" smtClean="0"/>
              <a:t> bytes</a:t>
            </a:r>
            <a:r>
              <a:rPr lang="en-US" altLang="zh-CN" sz="2000" dirty="0"/>
              <a:t>)</a:t>
            </a:r>
            <a:endParaRPr lang="zh-CN" altLang="zh-CN" sz="2000" dirty="0"/>
          </a:p>
          <a:p>
            <a:pPr>
              <a:buSzPct val="80000"/>
              <a:buFont typeface="Wingdings" panose="05000000000000000000" pitchFamily="2" charset="2"/>
              <a:buChar char="l"/>
            </a:pPr>
            <a:r>
              <a:rPr lang="en-US" altLang="zh-CN" sz="2000" dirty="0" smtClean="0"/>
              <a:t>The cache size is 2</a:t>
            </a:r>
            <a:r>
              <a:rPr lang="en-US" altLang="zh-CN" sz="2000" i="1" baseline="30000" dirty="0" smtClean="0"/>
              <a:t>n</a:t>
            </a:r>
            <a:r>
              <a:rPr lang="en-US" altLang="zh-CN" sz="2000" i="1" dirty="0" smtClean="0"/>
              <a:t> </a:t>
            </a:r>
            <a:r>
              <a:rPr lang="en-US" altLang="zh-CN" sz="2000" dirty="0" smtClean="0"/>
              <a:t>blocks</a:t>
            </a:r>
            <a:endParaRPr lang="zh-CN" altLang="zh-CN" sz="2000" dirty="0"/>
          </a:p>
          <a:p>
            <a:pPr>
              <a:buSzPct val="80000"/>
              <a:buFont typeface="Wingdings" panose="05000000000000000000" pitchFamily="2" charset="2"/>
              <a:buChar char="l"/>
            </a:pPr>
            <a:r>
              <a:rPr lang="en-US" altLang="zh-CN" sz="2000" dirty="0" smtClean="0"/>
              <a:t>The data size in a block: 2</a:t>
            </a:r>
            <a:r>
              <a:rPr lang="en-US" altLang="zh-CN" sz="2000" i="1" baseline="30000" dirty="0" smtClean="0"/>
              <a:t>m</a:t>
            </a:r>
            <a:r>
              <a:rPr lang="en-US" altLang="zh-CN" sz="2000" i="1" dirty="0" smtClean="0"/>
              <a:t> </a:t>
            </a:r>
            <a:r>
              <a:rPr lang="en-US" altLang="zh-CN" sz="2000" dirty="0" smtClean="0"/>
              <a:t>words, 2</a:t>
            </a:r>
            <a:r>
              <a:rPr lang="en-US" altLang="zh-CN" sz="2000" i="1" baseline="30000" dirty="0" smtClean="0"/>
              <a:t>m+2</a:t>
            </a:r>
            <a:r>
              <a:rPr lang="en-US" altLang="zh-CN" sz="2000" i="1" dirty="0" smtClean="0"/>
              <a:t> </a:t>
            </a:r>
            <a:r>
              <a:rPr lang="en-US" altLang="zh-CN" sz="2000" dirty="0" smtClean="0"/>
              <a:t>bytes, 2</a:t>
            </a:r>
            <a:r>
              <a:rPr lang="en-US" altLang="zh-CN" sz="2000" i="1" baseline="30000" dirty="0" smtClean="0"/>
              <a:t>m+5</a:t>
            </a:r>
            <a:r>
              <a:rPr lang="en-US" altLang="zh-CN" sz="2000" i="1" dirty="0" smtClean="0"/>
              <a:t> bit</a:t>
            </a:r>
            <a:r>
              <a:rPr lang="en-US" altLang="zh-CN" sz="2000" dirty="0" smtClean="0"/>
              <a:t>s</a:t>
            </a:r>
            <a:endParaRPr lang="zh-CN" altLang="zh-CN" sz="2000" dirty="0"/>
          </a:p>
          <a:p>
            <a:pPr lvl="1" eaLnBrk="1" hangingPunct="1">
              <a:buClr>
                <a:schemeClr val="tx1"/>
              </a:buClr>
              <a:buSzPct val="80000"/>
              <a:buFont typeface="Wingdings" panose="05000000000000000000" pitchFamily="2" charset="2"/>
              <a:buChar char="n"/>
            </a:pPr>
            <a:r>
              <a:rPr lang="en-US" altLang="zh-CN" sz="2200" dirty="0" smtClean="0">
                <a:latin typeface="+mn-lt"/>
              </a:rPr>
              <a:t>m bits are used for the word within the block, and two bits are used for the byte part of the address</a:t>
            </a:r>
            <a:endParaRPr lang="zh-CN" altLang="zh-CN" sz="2200" dirty="0">
              <a:latin typeface="+mn-lt"/>
            </a:endParaRPr>
          </a:p>
          <a:p>
            <a:pPr>
              <a:buSzPct val="80000"/>
              <a:buFont typeface="Wingdings" panose="05000000000000000000" pitchFamily="2" charset="2"/>
              <a:buChar char="l"/>
            </a:pPr>
            <a:r>
              <a:rPr lang="en-US" altLang="zh-CN" sz="2000" dirty="0" smtClean="0"/>
              <a:t>The size of the tag field is </a:t>
            </a:r>
            <a:r>
              <a:rPr lang="en-US" altLang="zh-CN" sz="2000" dirty="0" smtClean="0">
                <a:solidFill>
                  <a:srgbClr val="FF0000"/>
                </a:solidFill>
              </a:rPr>
              <a:t>32</a:t>
            </a:r>
            <a:r>
              <a:rPr lang="en-US" altLang="zh-CN" sz="2000" dirty="0" smtClean="0"/>
              <a:t> − (</a:t>
            </a:r>
            <a:r>
              <a:rPr lang="en-US" altLang="zh-CN" sz="2000" i="1" dirty="0" smtClean="0"/>
              <a:t>n </a:t>
            </a:r>
            <a:r>
              <a:rPr lang="en-US" altLang="zh-CN" sz="2000" dirty="0" smtClean="0"/>
              <a:t>+ </a:t>
            </a:r>
            <a:r>
              <a:rPr lang="en-US" altLang="zh-CN" sz="2000" i="1" dirty="0" smtClean="0"/>
              <a:t>m </a:t>
            </a:r>
            <a:r>
              <a:rPr lang="en-US" altLang="zh-CN" sz="2000" dirty="0" smtClean="0"/>
              <a:t>+ 2</a:t>
            </a:r>
            <a:r>
              <a:rPr lang="en-US" altLang="zh-CN" sz="2000" dirty="0"/>
              <a:t>).</a:t>
            </a:r>
            <a:endParaRPr lang="zh-CN" altLang="zh-CN" sz="2000" dirty="0"/>
          </a:p>
          <a:p>
            <a:pPr>
              <a:buSzPct val="80000"/>
              <a:buFont typeface="Wingdings" panose="05000000000000000000" pitchFamily="2" charset="2"/>
              <a:buChar char="l"/>
            </a:pPr>
            <a:r>
              <a:rPr lang="en-US" altLang="zh-CN" sz="2000" dirty="0" smtClean="0"/>
              <a:t>The total bits in a direct-mapped cache is</a:t>
            </a:r>
            <a:endParaRPr lang="zh-CN" altLang="zh-CN" sz="2000" dirty="0"/>
          </a:p>
          <a:p>
            <a:pPr marL="457200" lvl="1" indent="0">
              <a:buNone/>
            </a:pPr>
            <a:r>
              <a:rPr lang="en-US" altLang="zh-CN" sz="2000" dirty="0" smtClean="0">
                <a:latin typeface="+mn-lt"/>
              </a:rPr>
              <a:t>2</a:t>
            </a:r>
            <a:r>
              <a:rPr lang="en-US" altLang="zh-CN" sz="2000" i="1" baseline="30000" dirty="0" smtClean="0">
                <a:latin typeface="+mn-lt"/>
              </a:rPr>
              <a:t>n</a:t>
            </a:r>
            <a:r>
              <a:rPr lang="en-US" altLang="zh-CN" sz="2000" i="1" dirty="0" smtClean="0">
                <a:latin typeface="+mn-lt"/>
              </a:rPr>
              <a:t> </a:t>
            </a:r>
            <a:r>
              <a:rPr lang="en-US" altLang="zh-CN" sz="2000" dirty="0" smtClean="0">
                <a:latin typeface="+mn-lt"/>
              </a:rPr>
              <a:t>×(block size + tag size + valid field size) </a:t>
            </a:r>
          </a:p>
          <a:p>
            <a:pPr marL="457200" lvl="1" indent="0">
              <a:buNone/>
            </a:pPr>
            <a:r>
              <a:rPr lang="en-US" altLang="zh-CN" sz="2000" dirty="0" smtClean="0">
                <a:latin typeface="+mn-lt"/>
              </a:rPr>
              <a:t>= 2</a:t>
            </a:r>
            <a:r>
              <a:rPr lang="en-US" altLang="zh-CN" sz="2000" i="1" baseline="30000" dirty="0" smtClean="0">
                <a:latin typeface="+mn-lt"/>
              </a:rPr>
              <a:t>n</a:t>
            </a:r>
            <a:r>
              <a:rPr lang="en-US" altLang="zh-CN" sz="2000" i="1" dirty="0" smtClean="0">
                <a:latin typeface="+mn-lt"/>
              </a:rPr>
              <a:t> </a:t>
            </a:r>
            <a:r>
              <a:rPr lang="en-US" altLang="zh-CN" sz="2000" dirty="0" smtClean="0">
                <a:latin typeface="+mn-lt"/>
              </a:rPr>
              <a:t>×[2</a:t>
            </a:r>
            <a:r>
              <a:rPr lang="en-US" altLang="zh-CN" sz="2000" i="1" baseline="30000" dirty="0" smtClean="0">
                <a:latin typeface="+mn-lt"/>
              </a:rPr>
              <a:t>m+5</a:t>
            </a:r>
            <a:r>
              <a:rPr lang="en-US" altLang="zh-CN" sz="2000" dirty="0" smtClean="0">
                <a:latin typeface="+mn-lt"/>
              </a:rPr>
              <a:t> + </a:t>
            </a:r>
            <a:r>
              <a:rPr lang="en-US" altLang="zh-CN" sz="2000" u="sng" dirty="0" smtClean="0">
                <a:solidFill>
                  <a:srgbClr val="FF0000"/>
                </a:solidFill>
                <a:latin typeface="+mn-lt"/>
              </a:rPr>
              <a:t>32</a:t>
            </a:r>
            <a:r>
              <a:rPr lang="en-US" altLang="zh-CN" sz="2000" u="sng" dirty="0" smtClean="0">
                <a:latin typeface="+mn-lt"/>
              </a:rPr>
              <a:t> − (</a:t>
            </a:r>
            <a:r>
              <a:rPr lang="en-US" altLang="zh-CN" sz="2000" i="1" u="sng" dirty="0" smtClean="0">
                <a:latin typeface="+mn-lt"/>
              </a:rPr>
              <a:t>n </a:t>
            </a:r>
            <a:r>
              <a:rPr lang="en-US" altLang="zh-CN" sz="2000" u="sng" dirty="0" smtClean="0">
                <a:latin typeface="+mn-lt"/>
              </a:rPr>
              <a:t>+ </a:t>
            </a:r>
            <a:r>
              <a:rPr lang="en-US" altLang="zh-CN" sz="2000" i="1" u="sng" dirty="0" smtClean="0">
                <a:latin typeface="+mn-lt"/>
              </a:rPr>
              <a:t>m </a:t>
            </a:r>
            <a:r>
              <a:rPr lang="en-US" altLang="zh-CN" sz="2000" u="sng" dirty="0" smtClean="0">
                <a:latin typeface="+mn-lt"/>
              </a:rPr>
              <a:t>+ 2) </a:t>
            </a:r>
            <a:r>
              <a:rPr lang="en-US" altLang="zh-CN" sz="2000" dirty="0" smtClean="0">
                <a:latin typeface="+mn-lt"/>
              </a:rPr>
              <a:t>+ 1] =</a:t>
            </a:r>
            <a:r>
              <a:rPr lang="en-US" altLang="zh-CN" sz="2000" dirty="0" smtClean="0"/>
              <a:t> </a:t>
            </a:r>
            <a:r>
              <a:rPr lang="en-US" altLang="zh-CN" sz="2000" dirty="0" smtClean="0">
                <a:latin typeface="+mn-lt"/>
              </a:rPr>
              <a:t>2</a:t>
            </a:r>
            <a:r>
              <a:rPr lang="en-US" altLang="zh-CN" sz="2000" i="1" baseline="30000" dirty="0" smtClean="0">
                <a:latin typeface="+mn-lt"/>
              </a:rPr>
              <a:t>n</a:t>
            </a:r>
            <a:r>
              <a:rPr lang="en-US" altLang="zh-CN" sz="2000" i="1" dirty="0" smtClean="0">
                <a:latin typeface="+mn-lt"/>
              </a:rPr>
              <a:t> </a:t>
            </a:r>
            <a:r>
              <a:rPr lang="en-US" altLang="zh-CN" sz="2000" dirty="0" smtClean="0">
                <a:latin typeface="+mn-lt"/>
              </a:rPr>
              <a:t>×[2</a:t>
            </a:r>
            <a:r>
              <a:rPr lang="en-US" altLang="zh-CN" sz="2000" i="1" baseline="30000" dirty="0" smtClean="0">
                <a:latin typeface="+mn-lt"/>
              </a:rPr>
              <a:t>m+5</a:t>
            </a:r>
            <a:r>
              <a:rPr lang="en-US" altLang="zh-CN" sz="2000" dirty="0" smtClean="0">
                <a:latin typeface="+mn-lt"/>
              </a:rPr>
              <a:t> + </a:t>
            </a:r>
            <a:r>
              <a:rPr lang="en-US" altLang="zh-CN" sz="2000" dirty="0" smtClean="0">
                <a:solidFill>
                  <a:srgbClr val="FF0000"/>
                </a:solidFill>
                <a:latin typeface="+mn-lt"/>
              </a:rPr>
              <a:t>31</a:t>
            </a:r>
            <a:r>
              <a:rPr lang="en-US" altLang="zh-CN" sz="2000" dirty="0" smtClean="0">
                <a:latin typeface="+mn-lt"/>
              </a:rPr>
              <a:t> − </a:t>
            </a:r>
            <a:r>
              <a:rPr lang="en-US" altLang="zh-CN" sz="2000" i="1" dirty="0" smtClean="0">
                <a:latin typeface="+mn-lt"/>
              </a:rPr>
              <a:t>n </a:t>
            </a:r>
            <a:r>
              <a:rPr lang="en-US" altLang="zh-CN" sz="2000" dirty="0" smtClean="0"/>
              <a:t>−</a:t>
            </a:r>
            <a:r>
              <a:rPr lang="en-US" altLang="zh-CN" sz="2000" dirty="0" smtClean="0">
                <a:latin typeface="+mn-lt"/>
              </a:rPr>
              <a:t> </a:t>
            </a:r>
            <a:r>
              <a:rPr lang="en-US" altLang="zh-CN" sz="2000" i="1" dirty="0" smtClean="0">
                <a:latin typeface="+mn-lt"/>
              </a:rPr>
              <a:t>m</a:t>
            </a:r>
            <a:r>
              <a:rPr lang="en-US" altLang="zh-CN" sz="2000" dirty="0" smtClean="0">
                <a:latin typeface="+mn-lt"/>
              </a:rPr>
              <a:t>)] </a:t>
            </a:r>
            <a:endParaRPr lang="en-US" altLang="zh-CN" sz="2000" dirty="0">
              <a:latin typeface="+mn-lt"/>
            </a:endParaRPr>
          </a:p>
          <a:p>
            <a:endParaRPr lang="zh-CN" altLang="zh-CN" sz="2000" dirty="0"/>
          </a:p>
          <a:p>
            <a:pPr>
              <a:lnSpc>
                <a:spcPct val="90000"/>
              </a:lnSpc>
            </a:pPr>
            <a:endParaRPr lang="en-US" altLang="zh-CN" sz="2000" dirty="0" smtClean="0"/>
          </a:p>
        </p:txBody>
      </p:sp>
      <p:pic>
        <p:nvPicPr>
          <p:cNvPr id="2" name="图片 1"/>
          <p:cNvPicPr>
            <a:picLocks noChangeAspect="1"/>
          </p:cNvPicPr>
          <p:nvPr/>
        </p:nvPicPr>
        <p:blipFill>
          <a:blip r:embed="rId3"/>
          <a:stretch>
            <a:fillRect/>
          </a:stretch>
        </p:blipFill>
        <p:spPr>
          <a:xfrm>
            <a:off x="2555776" y="4869160"/>
            <a:ext cx="6186139" cy="1080120"/>
          </a:xfrm>
          <a:prstGeom prst="rect">
            <a:avLst/>
          </a:prstGeom>
        </p:spPr>
      </p:pic>
      <p:sp>
        <p:nvSpPr>
          <p:cNvPr id="7" name="文本框 6"/>
          <p:cNvSpPr txBox="1"/>
          <p:nvPr/>
        </p:nvSpPr>
        <p:spPr>
          <a:xfrm>
            <a:off x="323528" y="5229200"/>
            <a:ext cx="2232248" cy="461665"/>
          </a:xfrm>
          <a:prstGeom prst="rect">
            <a:avLst/>
          </a:prstGeom>
          <a:noFill/>
        </p:spPr>
        <p:txBody>
          <a:bodyPr wrap="square" rtlCol="0">
            <a:spAutoFit/>
          </a:bodyPr>
          <a:lstStyle/>
          <a:p>
            <a:r>
              <a:rPr lang="en-US" altLang="zh-CN" smtClean="0">
                <a:solidFill>
                  <a:srgbClr val="FF0000"/>
                </a:solidFill>
              </a:rPr>
              <a:t>32</a:t>
            </a:r>
            <a:r>
              <a:rPr lang="en-US" altLang="zh-CN" smtClean="0"/>
              <a:t>-bits address</a:t>
            </a:r>
            <a:r>
              <a:rPr lang="en-US" altLang="zh-CN" dirty="0" smtClean="0"/>
              <a:t>:</a:t>
            </a:r>
            <a:endParaRPr lang="zh-CN" altLang="en-US" dirty="0"/>
          </a:p>
        </p:txBody>
      </p:sp>
    </p:spTree>
    <p:extLst>
      <p:ext uri="{BB962C8B-B14F-4D97-AF65-F5344CB8AC3E}">
        <p14:creationId xmlns:p14="http://schemas.microsoft.com/office/powerpoint/2010/main" val="2530890423"/>
      </p:ext>
    </p:extLst>
  </p:cSld>
  <p:clrMapOvr>
    <a:masterClrMapping/>
  </p:clrMapOvr>
  <p:transition spd="med">
    <p:random/>
    <p:sndAc>
      <p:stSnd>
        <p:snd r:embed="rId2" name="camera.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t>Bits in Cache</a:t>
            </a:r>
            <a:endParaRPr lang="en-US" altLang="zh-CN" dirty="0" smtClean="0"/>
          </a:p>
        </p:txBody>
      </p:sp>
      <p:sp>
        <p:nvSpPr>
          <p:cNvPr id="50179" name="AutoShape 3"/>
          <p:cNvSpPr>
            <a:spLocks noGrp="1" noChangeArrowheads="1"/>
          </p:cNvSpPr>
          <p:nvPr>
            <p:ph type="body" idx="1"/>
          </p:nvPr>
        </p:nvSpPr>
        <p:spPr>
          <a:xfrm>
            <a:off x="107504" y="764704"/>
            <a:ext cx="8928992" cy="5715000"/>
          </a:xfrm>
        </p:spPr>
        <p:txBody>
          <a:bodyPr/>
          <a:lstStyle/>
          <a:p>
            <a:pPr>
              <a:lnSpc>
                <a:spcPct val="90000"/>
              </a:lnSpc>
              <a:buFontTx/>
              <a:buNone/>
            </a:pPr>
            <a:r>
              <a:rPr lang="en-US" altLang="zh-CN" sz="2000" dirty="0" smtClean="0">
                <a:solidFill>
                  <a:srgbClr val="FF3300"/>
                </a:solidFill>
              </a:rPr>
              <a:t>Example </a:t>
            </a:r>
          </a:p>
          <a:p>
            <a:pPr>
              <a:lnSpc>
                <a:spcPct val="90000"/>
              </a:lnSpc>
              <a:buSzPct val="80000"/>
              <a:buFont typeface="Wingdings" panose="05000000000000000000" pitchFamily="2" charset="2"/>
              <a:buChar char="l"/>
            </a:pPr>
            <a:r>
              <a:rPr lang="en-US" altLang="zh-CN" sz="2000" dirty="0" smtClean="0"/>
              <a:t>How many total bits are required for a direct-mapped cache (16KB of data and 4-word blocks)? assuming a </a:t>
            </a:r>
            <a:r>
              <a:rPr lang="en-US" altLang="zh-CN" sz="2000" dirty="0" smtClean="0">
                <a:solidFill>
                  <a:srgbClr val="FF0000"/>
                </a:solidFill>
              </a:rPr>
              <a:t>32-bit ( not 64-bit) </a:t>
            </a:r>
            <a:r>
              <a:rPr lang="en-US" altLang="zh-CN" sz="2000" dirty="0" smtClean="0"/>
              <a:t>address.</a:t>
            </a:r>
          </a:p>
          <a:p>
            <a:pPr>
              <a:lnSpc>
                <a:spcPct val="90000"/>
              </a:lnSpc>
              <a:buFontTx/>
              <a:buNone/>
            </a:pPr>
            <a:r>
              <a:rPr lang="en-US" altLang="zh-CN" sz="2000" dirty="0" smtClean="0">
                <a:solidFill>
                  <a:srgbClr val="FF3300"/>
                </a:solidFill>
              </a:rPr>
              <a:t>Answer</a:t>
            </a:r>
          </a:p>
          <a:p>
            <a:pPr>
              <a:lnSpc>
                <a:spcPct val="90000"/>
              </a:lnSpc>
              <a:buSzPct val="80000"/>
              <a:buFont typeface="Wingdings" panose="05000000000000000000" pitchFamily="2" charset="2"/>
              <a:buChar char="l"/>
            </a:pPr>
            <a:r>
              <a:rPr lang="en-US" altLang="zh-CN" sz="2000" dirty="0" smtClean="0"/>
              <a:t>One block=4 words = 16  bytes </a:t>
            </a:r>
          </a:p>
          <a:p>
            <a:pPr>
              <a:lnSpc>
                <a:spcPct val="90000"/>
              </a:lnSpc>
              <a:buSzPct val="80000"/>
              <a:buFont typeface="Wingdings" panose="05000000000000000000" pitchFamily="2" charset="2"/>
              <a:buChar char="l"/>
            </a:pPr>
            <a:r>
              <a:rPr lang="en-US" altLang="zh-CN" sz="2000" dirty="0" smtClean="0"/>
              <a:t>Number of blocks = 16K ÷ 16 = 2</a:t>
            </a:r>
            <a:r>
              <a:rPr lang="en-US" altLang="zh-CN" sz="2000" baseline="30000" dirty="0" smtClean="0"/>
              <a:t>10</a:t>
            </a:r>
            <a:r>
              <a:rPr lang="en-US" altLang="zh-CN" sz="2000" dirty="0" smtClean="0"/>
              <a:t> blocks, index bits n=10</a:t>
            </a:r>
          </a:p>
          <a:p>
            <a:pPr>
              <a:lnSpc>
                <a:spcPct val="90000"/>
              </a:lnSpc>
              <a:buSzPct val="80000"/>
              <a:buFont typeface="Wingdings" panose="05000000000000000000" pitchFamily="2" charset="2"/>
              <a:buChar char="l"/>
            </a:pPr>
            <a:r>
              <a:rPr lang="en-US" altLang="zh-CN" sz="2000" dirty="0" smtClean="0"/>
              <a:t>The data size in a block: 2</a:t>
            </a:r>
            <a:r>
              <a:rPr lang="en-US" altLang="zh-CN" sz="2000" i="1" baseline="30000" dirty="0" smtClean="0"/>
              <a:t>2</a:t>
            </a:r>
            <a:r>
              <a:rPr lang="en-US" altLang="zh-CN" sz="2000" i="1" dirty="0" smtClean="0"/>
              <a:t> </a:t>
            </a:r>
            <a:r>
              <a:rPr lang="en-US" altLang="zh-CN" sz="2000" dirty="0" smtClean="0"/>
              <a:t>words, m=2</a:t>
            </a:r>
          </a:p>
          <a:p>
            <a:pPr>
              <a:lnSpc>
                <a:spcPct val="90000"/>
              </a:lnSpc>
              <a:buSzPct val="80000"/>
              <a:buFont typeface="Wingdings" panose="05000000000000000000" pitchFamily="2" charset="2"/>
              <a:buChar char="l"/>
            </a:pPr>
            <a:r>
              <a:rPr lang="en-US" altLang="zh-CN" sz="2000" dirty="0" smtClean="0"/>
              <a:t>The size of the tag field: 32 − (</a:t>
            </a:r>
            <a:r>
              <a:rPr lang="en-US" altLang="zh-CN" sz="2000" i="1" dirty="0" smtClean="0"/>
              <a:t>n </a:t>
            </a:r>
            <a:r>
              <a:rPr lang="en-US" altLang="zh-CN" sz="2000" dirty="0" smtClean="0"/>
              <a:t>+ </a:t>
            </a:r>
            <a:r>
              <a:rPr lang="en-US" altLang="zh-CN" sz="2000" i="1" dirty="0" smtClean="0"/>
              <a:t>m </a:t>
            </a:r>
            <a:r>
              <a:rPr lang="en-US" altLang="zh-CN" sz="2000" dirty="0" smtClean="0"/>
              <a:t>+ 2) = 18 bits</a:t>
            </a:r>
          </a:p>
          <a:p>
            <a:pPr>
              <a:lnSpc>
                <a:spcPct val="90000"/>
              </a:lnSpc>
              <a:buSzPct val="80000"/>
              <a:buFont typeface="Wingdings" panose="05000000000000000000" pitchFamily="2" charset="2"/>
              <a:buChar char="l"/>
            </a:pPr>
            <a:r>
              <a:rPr lang="en-US" altLang="zh-CN" sz="2000" dirty="0" smtClean="0"/>
              <a:t>Data bits of 1 block =4×32=128 bits</a:t>
            </a:r>
          </a:p>
          <a:p>
            <a:pPr>
              <a:buSzPct val="80000"/>
              <a:buFont typeface="Wingdings" panose="05000000000000000000" pitchFamily="2" charset="2"/>
              <a:buChar char="l"/>
            </a:pPr>
            <a:r>
              <a:rPr lang="en-US" altLang="zh-CN" sz="2000" dirty="0" smtClean="0"/>
              <a:t>The total bits in cache is</a:t>
            </a:r>
            <a:endParaRPr lang="zh-CN" altLang="zh-CN" sz="2000" dirty="0" smtClean="0"/>
          </a:p>
          <a:p>
            <a:pPr marL="457200" lvl="1" indent="0">
              <a:buNone/>
            </a:pPr>
            <a:r>
              <a:rPr lang="en-US" altLang="zh-CN" sz="2000" dirty="0" smtClean="0"/>
              <a:t>2</a:t>
            </a:r>
            <a:r>
              <a:rPr lang="en-US" altLang="zh-CN" sz="2000" i="1" baseline="30000" dirty="0" smtClean="0"/>
              <a:t>n</a:t>
            </a:r>
            <a:r>
              <a:rPr lang="en-US" altLang="zh-CN" sz="2000" i="1" dirty="0" smtClean="0"/>
              <a:t> </a:t>
            </a:r>
            <a:r>
              <a:rPr lang="en-US" altLang="zh-CN" sz="2000" dirty="0" smtClean="0"/>
              <a:t>×(block size + tag size + valid field size) </a:t>
            </a:r>
            <a:endParaRPr lang="en-US" altLang="zh-CN" sz="2000" dirty="0"/>
          </a:p>
          <a:p>
            <a:pPr marL="457200" lvl="1" indent="0">
              <a:buNone/>
            </a:pPr>
            <a:r>
              <a:rPr lang="en-US" altLang="zh-CN" sz="2000" dirty="0" smtClean="0"/>
              <a:t>= 1024×[128 + </a:t>
            </a:r>
            <a:r>
              <a:rPr lang="en-US" altLang="zh-CN" sz="2000" u="sng" dirty="0" smtClean="0"/>
              <a:t>18</a:t>
            </a:r>
            <a:r>
              <a:rPr lang="en-US" altLang="zh-CN" sz="2000" dirty="0" smtClean="0"/>
              <a:t>+ 1] = 2</a:t>
            </a:r>
            <a:r>
              <a:rPr lang="en-US" altLang="zh-CN" sz="2000" i="1" baseline="30000" dirty="0" smtClean="0"/>
              <a:t>n</a:t>
            </a:r>
            <a:r>
              <a:rPr lang="en-US" altLang="zh-CN" sz="2000" i="1" dirty="0" smtClean="0"/>
              <a:t> </a:t>
            </a:r>
            <a:r>
              <a:rPr lang="en-US" altLang="zh-CN" sz="2000" dirty="0" smtClean="0"/>
              <a:t>×[2</a:t>
            </a:r>
            <a:r>
              <a:rPr lang="en-US" altLang="zh-CN" sz="2000" i="1" baseline="30000" dirty="0" smtClean="0"/>
              <a:t>m+5</a:t>
            </a:r>
            <a:r>
              <a:rPr lang="en-US" altLang="zh-CN" sz="2000" dirty="0" smtClean="0"/>
              <a:t> + 31 − </a:t>
            </a:r>
            <a:r>
              <a:rPr lang="en-US" altLang="zh-CN" sz="2000" i="1" dirty="0" smtClean="0"/>
              <a:t>n </a:t>
            </a:r>
            <a:r>
              <a:rPr lang="en-US" altLang="zh-CN" sz="2000" dirty="0" smtClean="0"/>
              <a:t>− </a:t>
            </a:r>
            <a:r>
              <a:rPr lang="en-US" altLang="zh-CN" sz="2000" i="1" dirty="0" smtClean="0"/>
              <a:t>m</a:t>
            </a:r>
            <a:r>
              <a:rPr lang="en-US" altLang="zh-CN" sz="2000" dirty="0" smtClean="0"/>
              <a:t>)] = 147 Kbits </a:t>
            </a:r>
          </a:p>
          <a:p>
            <a:pPr marL="342900" lvl="1" indent="-342900">
              <a:lnSpc>
                <a:spcPct val="90000"/>
              </a:lnSpc>
              <a:buSzPct val="80000"/>
              <a:buFont typeface="Wingdings" panose="05000000000000000000" pitchFamily="2" charset="2"/>
              <a:buChar char="l"/>
            </a:pPr>
            <a:r>
              <a:rPr lang="en-US" altLang="zh-CN" sz="2000" b="1" dirty="0" smtClean="0">
                <a:latin typeface="+mn-lt"/>
                <a:ea typeface="+mn-ea"/>
                <a:cs typeface="+mn-cs"/>
              </a:rPr>
              <a:t>The total bytes =147/8 KB = 18.4 KB =1.15*16KB</a:t>
            </a:r>
            <a:endParaRPr lang="en-US" altLang="zh-CN" sz="2000" b="1" dirty="0">
              <a:latin typeface="+mn-lt"/>
              <a:ea typeface="+mn-ea"/>
              <a:cs typeface="+mn-cs"/>
            </a:endParaRPr>
          </a:p>
          <a:p>
            <a:pPr lvl="1">
              <a:lnSpc>
                <a:spcPct val="90000"/>
              </a:lnSpc>
            </a:pPr>
            <a:r>
              <a:rPr lang="en-US" altLang="zh-CN" sz="2000" b="1" dirty="0" smtClean="0"/>
              <a:t>It is about 1.15 times of the data</a:t>
            </a:r>
          </a:p>
        </p:txBody>
      </p:sp>
      <p:sp>
        <p:nvSpPr>
          <p:cNvPr id="4" name="矩形 3"/>
          <p:cNvSpPr/>
          <p:nvPr/>
        </p:nvSpPr>
        <p:spPr bwMode="auto">
          <a:xfrm>
            <a:off x="251520" y="908720"/>
            <a:ext cx="8568952" cy="3672408"/>
          </a:xfrm>
          <a:prstGeom prst="rect">
            <a:avLst/>
          </a:prstGeom>
          <a:noFill/>
          <a:ln w="9525" cap="flat" cmpd="sng" algn="ctr">
            <a:solidFill>
              <a:srgbClr val="1D2AD3"/>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715326718"/>
      </p:ext>
    </p:extLst>
  </p:cSld>
  <p:clrMapOvr>
    <a:masterClrMapping/>
  </p:clrMapOvr>
  <p:transition spd="med">
    <p:random/>
    <p:sndAc>
      <p:stSnd>
        <p:snd r:embed="rId2" name="camera.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t>Bits in Cache</a:t>
            </a:r>
            <a:endParaRPr lang="en-US" altLang="zh-CN" dirty="0" smtClean="0"/>
          </a:p>
        </p:txBody>
      </p:sp>
      <p:sp>
        <p:nvSpPr>
          <p:cNvPr id="50179" name="AutoShape 3"/>
          <p:cNvSpPr>
            <a:spLocks noGrp="1" noChangeArrowheads="1"/>
          </p:cNvSpPr>
          <p:nvPr>
            <p:ph type="body" idx="1"/>
          </p:nvPr>
        </p:nvSpPr>
        <p:spPr>
          <a:xfrm>
            <a:off x="107504" y="764704"/>
            <a:ext cx="8928992" cy="5715000"/>
          </a:xfrm>
        </p:spPr>
        <p:txBody>
          <a:bodyPr/>
          <a:lstStyle/>
          <a:p>
            <a:pPr>
              <a:lnSpc>
                <a:spcPct val="90000"/>
              </a:lnSpc>
              <a:buFontTx/>
              <a:buNone/>
            </a:pPr>
            <a:r>
              <a:rPr lang="en-US" altLang="zh-CN" sz="2000" smtClean="0">
                <a:solidFill>
                  <a:srgbClr val="FF3300"/>
                </a:solidFill>
              </a:rPr>
              <a:t>Example </a:t>
            </a:r>
            <a:endParaRPr lang="en-US" altLang="zh-CN" sz="2000" dirty="0" smtClean="0">
              <a:solidFill>
                <a:srgbClr val="FF3300"/>
              </a:solidFill>
            </a:endParaRPr>
          </a:p>
          <a:p>
            <a:pPr>
              <a:lnSpc>
                <a:spcPct val="90000"/>
              </a:lnSpc>
              <a:buSzPct val="80000"/>
              <a:buFont typeface="Wingdings" panose="05000000000000000000" pitchFamily="2" charset="2"/>
              <a:buChar char="l"/>
            </a:pPr>
            <a:r>
              <a:rPr lang="en-US" altLang="zh-CN" sz="2000" smtClean="0"/>
              <a:t>How many total bits are required for a direct-mapped cache (16KB of data and 4-word blocks)? assuming a </a:t>
            </a:r>
            <a:r>
              <a:rPr lang="en-US" altLang="zh-CN" sz="2000" smtClean="0">
                <a:solidFill>
                  <a:srgbClr val="FF0000"/>
                </a:solidFill>
              </a:rPr>
              <a:t>32-bit ( not 64-bit) </a:t>
            </a:r>
            <a:r>
              <a:rPr lang="en-US" altLang="zh-CN" sz="2000" smtClean="0"/>
              <a:t>address</a:t>
            </a:r>
            <a:r>
              <a:rPr lang="en-US" altLang="zh-CN" sz="2000" dirty="0" smtClean="0"/>
              <a:t>.</a:t>
            </a:r>
          </a:p>
          <a:p>
            <a:pPr>
              <a:lnSpc>
                <a:spcPct val="90000"/>
              </a:lnSpc>
              <a:buNone/>
            </a:pPr>
            <a:r>
              <a:rPr lang="en-US" altLang="zh-CN" sz="2000" dirty="0">
                <a:solidFill>
                  <a:srgbClr val="FF3300"/>
                </a:solidFill>
              </a:rPr>
              <a:t>Answer</a:t>
            </a:r>
          </a:p>
          <a:p>
            <a:pPr>
              <a:lnSpc>
                <a:spcPct val="90000"/>
              </a:lnSpc>
              <a:buSzPct val="80000"/>
              <a:buFont typeface="Wingdings" panose="05000000000000000000" pitchFamily="2" charset="2"/>
              <a:buChar char="l"/>
            </a:pPr>
            <a:r>
              <a:rPr lang="en-US" altLang="zh-CN" sz="2000" smtClean="0"/>
              <a:t>One block=4 words = 16  bytes </a:t>
            </a:r>
            <a:endParaRPr lang="en-US" altLang="zh-CN" sz="2000" dirty="0" smtClean="0"/>
          </a:p>
          <a:p>
            <a:pPr>
              <a:lnSpc>
                <a:spcPct val="90000"/>
              </a:lnSpc>
              <a:buSzPct val="80000"/>
              <a:buFont typeface="Wingdings" panose="05000000000000000000" pitchFamily="2" charset="2"/>
              <a:buChar char="l"/>
            </a:pPr>
            <a:r>
              <a:rPr lang="en-US" altLang="zh-CN" sz="2000" smtClean="0"/>
              <a:t>Number of blocks = 16K ÷ 16 = 2</a:t>
            </a:r>
            <a:r>
              <a:rPr lang="en-US" altLang="zh-CN" sz="2000" baseline="30000" smtClean="0"/>
              <a:t>10</a:t>
            </a:r>
            <a:r>
              <a:rPr lang="en-US" altLang="zh-CN" sz="2000" smtClean="0"/>
              <a:t> blocks, index bits n=10</a:t>
            </a:r>
            <a:endParaRPr lang="en-US" altLang="zh-CN" sz="2000" dirty="0" smtClean="0"/>
          </a:p>
          <a:p>
            <a:pPr>
              <a:lnSpc>
                <a:spcPct val="90000"/>
              </a:lnSpc>
              <a:buSzPct val="80000"/>
              <a:buFont typeface="Wingdings" panose="05000000000000000000" pitchFamily="2" charset="2"/>
              <a:buChar char="l"/>
            </a:pPr>
            <a:r>
              <a:rPr lang="en-US" altLang="zh-CN" sz="2000" smtClean="0"/>
              <a:t>The data size in a block: 2</a:t>
            </a:r>
            <a:r>
              <a:rPr lang="en-US" altLang="zh-CN" sz="2000" i="1" baseline="30000" smtClean="0"/>
              <a:t>2</a:t>
            </a:r>
            <a:r>
              <a:rPr lang="en-US" altLang="zh-CN" sz="2000" i="1" smtClean="0"/>
              <a:t> </a:t>
            </a:r>
            <a:r>
              <a:rPr lang="en-US" altLang="zh-CN" sz="2000" smtClean="0"/>
              <a:t>words, m=2</a:t>
            </a:r>
            <a:endParaRPr lang="en-US" altLang="zh-CN" sz="2000" dirty="0" smtClean="0"/>
          </a:p>
          <a:p>
            <a:pPr>
              <a:lnSpc>
                <a:spcPct val="90000"/>
              </a:lnSpc>
              <a:buSzPct val="80000"/>
              <a:buFont typeface="Wingdings" panose="05000000000000000000" pitchFamily="2" charset="2"/>
              <a:buChar char="l"/>
            </a:pPr>
            <a:r>
              <a:rPr lang="en-US" altLang="zh-CN" sz="2000" smtClean="0"/>
              <a:t>The size of the tag field: 32 − (</a:t>
            </a:r>
            <a:r>
              <a:rPr lang="en-US" altLang="zh-CN" sz="2000" i="1" smtClean="0"/>
              <a:t>n </a:t>
            </a:r>
            <a:r>
              <a:rPr lang="en-US" altLang="zh-CN" sz="2000" smtClean="0"/>
              <a:t>+ </a:t>
            </a:r>
            <a:r>
              <a:rPr lang="en-US" altLang="zh-CN" sz="2000" i="1" smtClean="0"/>
              <a:t>m </a:t>
            </a:r>
            <a:r>
              <a:rPr lang="en-US" altLang="zh-CN" sz="2000" smtClean="0"/>
              <a:t>+ 2) = 18 bits</a:t>
            </a:r>
            <a:endParaRPr lang="en-US" altLang="zh-CN" sz="2000" dirty="0" smtClean="0"/>
          </a:p>
          <a:p>
            <a:pPr>
              <a:lnSpc>
                <a:spcPct val="90000"/>
              </a:lnSpc>
            </a:pPr>
            <a:r>
              <a:rPr lang="en-US" altLang="zh-CN" sz="2000" smtClean="0">
                <a:solidFill>
                  <a:schemeClr val="accent3">
                    <a:lumMod val="85000"/>
                  </a:schemeClr>
                </a:solidFill>
              </a:rPr>
              <a:t>Data bits of 1 block =4×32=128 bits</a:t>
            </a:r>
            <a:endParaRPr lang="en-US" altLang="zh-CN" sz="2000" dirty="0" smtClean="0">
              <a:solidFill>
                <a:schemeClr val="accent3">
                  <a:lumMod val="85000"/>
                </a:schemeClr>
              </a:solidFill>
            </a:endParaRPr>
          </a:p>
          <a:p>
            <a:pPr>
              <a:lnSpc>
                <a:spcPct val="90000"/>
              </a:lnSpc>
              <a:buSzPct val="80000"/>
              <a:buFont typeface="Wingdings" panose="05000000000000000000" pitchFamily="2" charset="2"/>
              <a:buChar char="l"/>
            </a:pPr>
            <a:r>
              <a:rPr lang="en-US" altLang="zh-CN" sz="2000" smtClean="0"/>
              <a:t>The total bits in cache is</a:t>
            </a:r>
            <a:endParaRPr lang="zh-CN" altLang="zh-CN" sz="2000" dirty="0"/>
          </a:p>
        </p:txBody>
      </p:sp>
      <p:sp>
        <p:nvSpPr>
          <p:cNvPr id="2" name="矩形 1"/>
          <p:cNvSpPr/>
          <p:nvPr/>
        </p:nvSpPr>
        <p:spPr>
          <a:xfrm>
            <a:off x="179512" y="4725144"/>
            <a:ext cx="8136904" cy="769441"/>
          </a:xfrm>
          <a:prstGeom prst="rect">
            <a:avLst/>
          </a:prstGeom>
        </p:spPr>
        <p:txBody>
          <a:bodyPr wrap="square">
            <a:spAutoFit/>
          </a:bodyPr>
          <a:lstStyle/>
          <a:p>
            <a:pPr lvl="1">
              <a:spcBef>
                <a:spcPct val="20000"/>
              </a:spcBef>
              <a:buSzPct val="100000"/>
            </a:pPr>
            <a:r>
              <a:rPr lang="en-US" altLang="zh-CN" sz="2000" kern="0" dirty="0" smtClean="0">
                <a:solidFill>
                  <a:srgbClr val="000000"/>
                </a:solidFill>
                <a:latin typeface="幼圆" pitchFamily="49" charset="-122"/>
                <a:ea typeface="幼圆" pitchFamily="49" charset="-122"/>
              </a:rPr>
              <a:t>Total data size + 2</a:t>
            </a:r>
            <a:r>
              <a:rPr lang="en-US" altLang="zh-CN" sz="2000" i="1" kern="0" baseline="30000" dirty="0" smtClean="0">
                <a:solidFill>
                  <a:srgbClr val="000000"/>
                </a:solidFill>
                <a:latin typeface="幼圆" pitchFamily="49" charset="-122"/>
                <a:ea typeface="幼圆" pitchFamily="49" charset="-122"/>
              </a:rPr>
              <a:t>n</a:t>
            </a:r>
            <a:r>
              <a:rPr lang="en-US" altLang="zh-CN" sz="2000" i="1" kern="0" dirty="0" smtClean="0">
                <a:solidFill>
                  <a:srgbClr val="000000"/>
                </a:solidFill>
                <a:latin typeface="幼圆" pitchFamily="49" charset="-122"/>
                <a:ea typeface="幼圆" pitchFamily="49" charset="-122"/>
              </a:rPr>
              <a:t> </a:t>
            </a:r>
            <a:r>
              <a:rPr lang="en-US" altLang="zh-CN" sz="2000" kern="0" dirty="0" smtClean="0">
                <a:solidFill>
                  <a:srgbClr val="000000"/>
                </a:solidFill>
                <a:latin typeface="幼圆" pitchFamily="49" charset="-122"/>
                <a:ea typeface="幼圆" pitchFamily="49" charset="-122"/>
              </a:rPr>
              <a:t>×(tag size + valid field size) </a:t>
            </a:r>
            <a:endParaRPr lang="en-US" altLang="zh-CN" sz="2000" kern="0" dirty="0">
              <a:solidFill>
                <a:srgbClr val="000000"/>
              </a:solidFill>
              <a:latin typeface="幼圆" pitchFamily="49" charset="-122"/>
              <a:ea typeface="幼圆" pitchFamily="49" charset="-122"/>
            </a:endParaRPr>
          </a:p>
          <a:p>
            <a:pPr lvl="1">
              <a:spcBef>
                <a:spcPct val="20000"/>
              </a:spcBef>
              <a:buSzPct val="100000"/>
            </a:pPr>
            <a:r>
              <a:rPr lang="en-US" altLang="zh-CN" sz="2000" kern="0" dirty="0" smtClean="0">
                <a:solidFill>
                  <a:srgbClr val="000000"/>
                </a:solidFill>
                <a:latin typeface="幼圆" pitchFamily="49" charset="-122"/>
                <a:ea typeface="幼圆" pitchFamily="49" charset="-122"/>
              </a:rPr>
              <a:t>= 16K*8 + 1024</a:t>
            </a:r>
            <a:r>
              <a:rPr lang="en-US" altLang="zh-CN" sz="2000" kern="0" dirty="0">
                <a:solidFill>
                  <a:srgbClr val="000000"/>
                </a:solidFill>
                <a:latin typeface="幼圆" pitchFamily="49" charset="-122"/>
                <a:ea typeface="幼圆" pitchFamily="49" charset="-122"/>
              </a:rPr>
              <a:t>×[</a:t>
            </a:r>
            <a:r>
              <a:rPr lang="en-US" altLang="zh-CN" sz="2000" u="sng" kern="0" dirty="0" smtClean="0">
                <a:solidFill>
                  <a:srgbClr val="000000"/>
                </a:solidFill>
                <a:latin typeface="幼圆" pitchFamily="49" charset="-122"/>
                <a:ea typeface="幼圆" pitchFamily="49" charset="-122"/>
              </a:rPr>
              <a:t>18</a:t>
            </a:r>
            <a:r>
              <a:rPr lang="en-US" altLang="zh-CN" sz="2000" kern="0" dirty="0" smtClean="0">
                <a:solidFill>
                  <a:srgbClr val="000000"/>
                </a:solidFill>
                <a:latin typeface="幼圆" pitchFamily="49" charset="-122"/>
                <a:ea typeface="幼圆" pitchFamily="49" charset="-122"/>
              </a:rPr>
              <a:t>+ 1] = 128K+19K = 147 Kbits </a:t>
            </a:r>
            <a:endParaRPr lang="en-US" altLang="zh-CN" sz="2000" kern="0" dirty="0">
              <a:solidFill>
                <a:srgbClr val="000000"/>
              </a:solidFill>
              <a:latin typeface="幼圆" pitchFamily="49" charset="-122"/>
              <a:ea typeface="幼圆" pitchFamily="49" charset="-122"/>
            </a:endParaRPr>
          </a:p>
        </p:txBody>
      </p:sp>
      <p:sp>
        <p:nvSpPr>
          <p:cNvPr id="3" name="文本框 2"/>
          <p:cNvSpPr txBox="1"/>
          <p:nvPr/>
        </p:nvSpPr>
        <p:spPr>
          <a:xfrm>
            <a:off x="611560" y="5949280"/>
            <a:ext cx="7848872" cy="400110"/>
          </a:xfrm>
          <a:prstGeom prst="rect">
            <a:avLst/>
          </a:prstGeom>
          <a:noFill/>
        </p:spPr>
        <p:txBody>
          <a:bodyPr wrap="square" rtlCol="0">
            <a:spAutoFit/>
          </a:bodyPr>
          <a:lstStyle/>
          <a:p>
            <a:r>
              <a:rPr lang="zh-CN" altLang="en-US" sz="2000" b="1" dirty="0" smtClean="0">
                <a:solidFill>
                  <a:srgbClr val="FF0000"/>
                </a:solidFill>
              </a:rPr>
              <a:t>本</a:t>
            </a:r>
            <a:r>
              <a:rPr lang="en-US" altLang="zh-CN" sz="2000" b="1" dirty="0" smtClean="0">
                <a:solidFill>
                  <a:srgbClr val="FF0000"/>
                </a:solidFill>
              </a:rPr>
              <a:t>PPT</a:t>
            </a:r>
            <a:r>
              <a:rPr lang="zh-CN" altLang="en-US" sz="2000" b="1" dirty="0" smtClean="0">
                <a:solidFill>
                  <a:srgbClr val="FF0000"/>
                </a:solidFill>
              </a:rPr>
              <a:t>页的方法与上页有区别（但篮框内基本相同），是更好的方法</a:t>
            </a:r>
            <a:endParaRPr lang="zh-CN" altLang="en-US" sz="2000" b="1" dirty="0">
              <a:solidFill>
                <a:srgbClr val="FF0000"/>
              </a:solidFill>
            </a:endParaRPr>
          </a:p>
        </p:txBody>
      </p:sp>
      <p:sp>
        <p:nvSpPr>
          <p:cNvPr id="7" name="矩形 6"/>
          <p:cNvSpPr/>
          <p:nvPr/>
        </p:nvSpPr>
        <p:spPr bwMode="auto">
          <a:xfrm>
            <a:off x="251520" y="908720"/>
            <a:ext cx="8568952" cy="3672408"/>
          </a:xfrm>
          <a:prstGeom prst="rect">
            <a:avLst/>
          </a:prstGeom>
          <a:noFill/>
          <a:ln w="9525" cap="flat" cmpd="sng" algn="ctr">
            <a:solidFill>
              <a:srgbClr val="1D2AD3"/>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40274898"/>
      </p:ext>
    </p:extLst>
  </p:cSld>
  <p:clrMapOvr>
    <a:masterClrMapping/>
  </p:clrMapOvr>
  <p:transition spd="med">
    <p:random/>
    <p:sndAc>
      <p:stSnd>
        <p:snd r:embed="rId2" name="camera.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2400" smtClean="0"/>
              <a:t>Mapping an Address to Multiword Cache Block</a:t>
            </a:r>
            <a:endParaRPr lang="en-US" altLang="zh-CN" sz="2400" dirty="0" smtClean="0"/>
          </a:p>
        </p:txBody>
      </p:sp>
      <p:sp>
        <p:nvSpPr>
          <p:cNvPr id="51203" name="AutoShape 3"/>
          <p:cNvSpPr>
            <a:spLocks noGrp="1" noChangeArrowheads="1"/>
          </p:cNvSpPr>
          <p:nvPr>
            <p:ph type="body" idx="1"/>
          </p:nvPr>
        </p:nvSpPr>
        <p:spPr>
          <a:xfrm>
            <a:off x="228600" y="692150"/>
            <a:ext cx="8915400" cy="2232794"/>
          </a:xfrm>
        </p:spPr>
        <p:txBody>
          <a:bodyPr/>
          <a:lstStyle/>
          <a:p>
            <a:pPr>
              <a:lnSpc>
                <a:spcPct val="90000"/>
              </a:lnSpc>
              <a:buFontTx/>
              <a:buNone/>
            </a:pPr>
            <a:r>
              <a:rPr lang="en-US" altLang="zh-CN" sz="2000" smtClean="0">
                <a:solidFill>
                  <a:srgbClr val="FF3300"/>
                </a:solidFill>
                <a:latin typeface="Comic Sans MS" panose="030F0702030302020204" pitchFamily="66" charset="0"/>
              </a:rPr>
              <a:t>Example </a:t>
            </a:r>
            <a:endParaRPr lang="en-US" altLang="zh-CN" sz="2000" dirty="0" smtClean="0">
              <a:solidFill>
                <a:srgbClr val="FF3300"/>
              </a:solidFill>
              <a:latin typeface="Comic Sans MS" panose="030F0702030302020204" pitchFamily="66" charset="0"/>
            </a:endParaRPr>
          </a:p>
          <a:p>
            <a:pPr eaLnBrk="1" hangingPunct="1">
              <a:lnSpc>
                <a:spcPct val="90000"/>
              </a:lnSpc>
              <a:buClr>
                <a:schemeClr val="tx1"/>
              </a:buClr>
              <a:buSzPct val="80000"/>
              <a:buFont typeface="Wingdings" panose="05000000000000000000" pitchFamily="2" charset="2"/>
              <a:buChar char="l"/>
            </a:pPr>
            <a:r>
              <a:rPr lang="en-US" altLang="zh-CN" sz="2000" smtClean="0"/>
              <a:t>Consider a cache with 64 blocks and a block size of 16 bytes</a:t>
            </a:r>
            <a:r>
              <a:rPr lang="en-US" altLang="zh-CN" sz="2000" dirty="0"/>
              <a:t>.</a:t>
            </a:r>
          </a:p>
          <a:p>
            <a:pPr eaLnBrk="1" hangingPunct="1">
              <a:lnSpc>
                <a:spcPct val="90000"/>
              </a:lnSpc>
              <a:buClr>
                <a:schemeClr val="tx1"/>
              </a:buClr>
              <a:buSzPct val="80000"/>
              <a:buFont typeface="Wingdings" panose="05000000000000000000" pitchFamily="2" charset="2"/>
              <a:buChar char="l"/>
            </a:pPr>
            <a:r>
              <a:rPr lang="en-US" altLang="zh-CN" sz="2000" smtClean="0"/>
              <a:t>What cache block number does byte address 1200 map to</a:t>
            </a:r>
            <a:r>
              <a:rPr lang="en-US" altLang="zh-CN" sz="2000" dirty="0"/>
              <a:t>?</a:t>
            </a:r>
          </a:p>
          <a:p>
            <a:pPr>
              <a:lnSpc>
                <a:spcPct val="90000"/>
              </a:lnSpc>
              <a:buFontTx/>
              <a:buNone/>
            </a:pPr>
            <a:r>
              <a:rPr lang="en-US" altLang="zh-CN" sz="2000" smtClean="0">
                <a:latin typeface="Comic Sans MS" panose="030F0702030302020204" pitchFamily="66" charset="0"/>
              </a:rPr>
              <a:t>Answer</a:t>
            </a:r>
            <a:r>
              <a:rPr lang="zh-CN" altLang="en-US" sz="2000" smtClean="0">
                <a:latin typeface="Comic Sans MS" panose="030F0702030302020204" pitchFamily="66" charset="0"/>
              </a:rPr>
              <a:t>：</a:t>
            </a:r>
            <a:r>
              <a:rPr lang="en-US" altLang="zh-CN" sz="2000" smtClean="0"/>
              <a:t> Cache block number = </a:t>
            </a:r>
            <a:endParaRPr lang="en-US" altLang="zh-CN" sz="2000" dirty="0" smtClean="0">
              <a:latin typeface="Comic Sans MS" panose="030F0702030302020204" pitchFamily="66" charset="0"/>
            </a:endParaRPr>
          </a:p>
          <a:p>
            <a:pPr>
              <a:lnSpc>
                <a:spcPct val="90000"/>
              </a:lnSpc>
              <a:buFontTx/>
              <a:buNone/>
            </a:pPr>
            <a:r>
              <a:rPr lang="en-US" altLang="zh-CN" sz="1800" dirty="0" smtClean="0"/>
              <a:t>		</a:t>
            </a:r>
            <a:r>
              <a:rPr lang="en-US" altLang="zh-CN" sz="1800" smtClean="0"/>
              <a:t>(memory Block address) </a:t>
            </a:r>
            <a:r>
              <a:rPr lang="en-US" altLang="zh-CN" sz="1800" smtClean="0">
                <a:solidFill>
                  <a:srgbClr val="FF3300"/>
                </a:solidFill>
              </a:rPr>
              <a:t>modulo </a:t>
            </a:r>
            <a:r>
              <a:rPr lang="en-US" altLang="zh-CN" sz="1800" smtClean="0"/>
              <a:t>(Number of cache blocks</a:t>
            </a:r>
            <a:r>
              <a:rPr lang="en-US" altLang="zh-CN" sz="1800" dirty="0" smtClean="0"/>
              <a:t>)</a:t>
            </a:r>
          </a:p>
          <a:p>
            <a:pPr>
              <a:lnSpc>
                <a:spcPct val="90000"/>
              </a:lnSpc>
              <a:buFontTx/>
              <a:buNone/>
            </a:pPr>
            <a:r>
              <a:rPr lang="en-US" altLang="zh-CN" sz="1800" smtClean="0"/>
              <a:t>Where the memory Block address is </a:t>
            </a:r>
            <a:endParaRPr lang="en-US" altLang="zh-CN" sz="1800" dirty="0" smtClean="0"/>
          </a:p>
          <a:p>
            <a:pPr>
              <a:lnSpc>
                <a:spcPct val="90000"/>
              </a:lnSpc>
              <a:buFontTx/>
              <a:buNone/>
            </a:pPr>
            <a:endParaRPr lang="en-US" altLang="zh-CN" sz="1800" dirty="0" smtClean="0"/>
          </a:p>
          <a:p>
            <a:pPr>
              <a:lnSpc>
                <a:spcPct val="90000"/>
              </a:lnSpc>
              <a:buFontTx/>
              <a:buNone/>
            </a:pPr>
            <a:endParaRPr lang="en-US" altLang="zh-CN" sz="1800" dirty="0" smtClean="0"/>
          </a:p>
          <a:p>
            <a:pPr algn="ctr">
              <a:lnSpc>
                <a:spcPct val="90000"/>
              </a:lnSpc>
              <a:buFontTx/>
              <a:buNone/>
            </a:pPr>
            <a:endParaRPr lang="en-US" altLang="zh-CN" sz="1800" dirty="0" smtClean="0"/>
          </a:p>
          <a:p>
            <a:pPr>
              <a:lnSpc>
                <a:spcPct val="90000"/>
              </a:lnSpc>
              <a:buFontTx/>
              <a:buNone/>
            </a:pPr>
            <a:r>
              <a:rPr lang="en-US" altLang="zh-CN" sz="1800" smtClean="0"/>
              <a:t>So cache block number =75 </a:t>
            </a:r>
            <a:r>
              <a:rPr lang="en-US" altLang="zh-CN" sz="1800" smtClean="0">
                <a:solidFill>
                  <a:srgbClr val="FF3300"/>
                </a:solidFill>
              </a:rPr>
              <a:t>modulo </a:t>
            </a:r>
            <a:r>
              <a:rPr lang="en-US" altLang="zh-CN" sz="1800" smtClean="0"/>
              <a:t>64 =</a:t>
            </a:r>
            <a:r>
              <a:rPr lang="en-US" altLang="zh-CN" sz="1800" dirty="0" smtClean="0"/>
              <a:t>11</a:t>
            </a:r>
          </a:p>
          <a:p>
            <a:pPr>
              <a:lnSpc>
                <a:spcPct val="90000"/>
              </a:lnSpc>
              <a:buFontTx/>
              <a:buNone/>
            </a:pPr>
            <a:r>
              <a:rPr lang="en-US" altLang="zh-CN" sz="1800" smtClean="0"/>
              <a:t>The start and end byte address of the block where address 1200 is located in</a:t>
            </a:r>
            <a:r>
              <a:rPr lang="en-US" altLang="zh-CN" sz="1800" dirty="0" smtClean="0"/>
              <a:t>:</a:t>
            </a:r>
            <a:endParaRPr lang="en-US" altLang="zh-CN" sz="1800" dirty="0" smtClean="0">
              <a:solidFill>
                <a:srgbClr val="FF3300"/>
              </a:solidFill>
            </a:endParaRPr>
          </a:p>
        </p:txBody>
      </p:sp>
      <p:grpSp>
        <p:nvGrpSpPr>
          <p:cNvPr id="51204" name="Group 34"/>
          <p:cNvGrpSpPr>
            <a:grpSpLocks/>
          </p:cNvGrpSpPr>
          <p:nvPr/>
        </p:nvGrpSpPr>
        <p:grpSpPr bwMode="auto">
          <a:xfrm>
            <a:off x="2267744" y="2564904"/>
            <a:ext cx="4824412" cy="935038"/>
            <a:chOff x="1429" y="2069"/>
            <a:chExt cx="3039" cy="589"/>
          </a:xfrm>
        </p:grpSpPr>
        <p:sp>
          <p:nvSpPr>
            <p:cNvPr id="51226" name="Rectangle 4"/>
            <p:cNvSpPr>
              <a:spLocks noChangeArrowheads="1"/>
            </p:cNvSpPr>
            <p:nvPr/>
          </p:nvSpPr>
          <p:spPr bwMode="auto">
            <a:xfrm>
              <a:off x="1473" y="2114"/>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smtClean="0">
                  <a:latin typeface="Times New Roman" panose="02020603050405020304" pitchFamily="18" charset="0"/>
                </a:rPr>
                <a:t>Byte address</a:t>
              </a:r>
              <a:endParaRPr lang="en-US" altLang="zh-CN" sz="2400" b="0" dirty="0">
                <a:latin typeface="Times New Roman" panose="02020603050405020304" pitchFamily="18" charset="0"/>
              </a:endParaRPr>
            </a:p>
          </p:txBody>
        </p:sp>
        <p:sp>
          <p:nvSpPr>
            <p:cNvPr id="51227" name="Line 5"/>
            <p:cNvSpPr>
              <a:spLocks noChangeShapeType="1"/>
            </p:cNvSpPr>
            <p:nvPr/>
          </p:nvSpPr>
          <p:spPr bwMode="auto">
            <a:xfrm>
              <a:off x="1473" y="2386"/>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8" name="Rectangle 6"/>
            <p:cNvSpPr>
              <a:spLocks noChangeArrowheads="1"/>
            </p:cNvSpPr>
            <p:nvPr/>
          </p:nvSpPr>
          <p:spPr bwMode="auto">
            <a:xfrm>
              <a:off x="1518" y="2386"/>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smtClean="0">
                  <a:latin typeface="Times New Roman" panose="02020603050405020304" pitchFamily="18" charset="0"/>
                </a:rPr>
                <a:t>Bytes per block</a:t>
              </a:r>
              <a:endParaRPr lang="en-US" altLang="zh-CN" sz="2400" b="0" dirty="0">
                <a:latin typeface="Times New Roman" panose="02020603050405020304" pitchFamily="18" charset="0"/>
              </a:endParaRPr>
            </a:p>
          </p:txBody>
        </p:sp>
        <p:sp>
          <p:nvSpPr>
            <p:cNvPr id="51229" name="Freeform 7"/>
            <p:cNvSpPr>
              <a:spLocks/>
            </p:cNvSpPr>
            <p:nvPr/>
          </p:nvSpPr>
          <p:spPr bwMode="auto">
            <a:xfrm>
              <a:off x="1429" y="2159"/>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30" name="Freeform 8"/>
            <p:cNvSpPr>
              <a:spLocks/>
            </p:cNvSpPr>
            <p:nvPr/>
          </p:nvSpPr>
          <p:spPr bwMode="auto">
            <a:xfrm flipH="1">
              <a:off x="2699" y="2159"/>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31" name="Rectangle 9"/>
            <p:cNvSpPr>
              <a:spLocks noChangeArrowheads="1"/>
            </p:cNvSpPr>
            <p:nvPr/>
          </p:nvSpPr>
          <p:spPr bwMode="auto">
            <a:xfrm>
              <a:off x="3016" y="2069"/>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1200</a:t>
              </a:r>
            </a:p>
          </p:txBody>
        </p:sp>
        <p:sp>
          <p:nvSpPr>
            <p:cNvPr id="51232" name="Line 10"/>
            <p:cNvSpPr>
              <a:spLocks noChangeShapeType="1"/>
            </p:cNvSpPr>
            <p:nvPr/>
          </p:nvSpPr>
          <p:spPr bwMode="auto">
            <a:xfrm>
              <a:off x="3424" y="2341"/>
              <a:ext cx="59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3" name="Rectangle 11"/>
            <p:cNvSpPr>
              <a:spLocks noChangeArrowheads="1"/>
            </p:cNvSpPr>
            <p:nvPr/>
          </p:nvSpPr>
          <p:spPr bwMode="auto">
            <a:xfrm>
              <a:off x="3061" y="2341"/>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16</a:t>
              </a:r>
            </a:p>
          </p:txBody>
        </p:sp>
        <p:sp>
          <p:nvSpPr>
            <p:cNvPr id="51234" name="Freeform 12"/>
            <p:cNvSpPr>
              <a:spLocks/>
            </p:cNvSpPr>
            <p:nvPr/>
          </p:nvSpPr>
          <p:spPr bwMode="auto">
            <a:xfrm>
              <a:off x="3335" y="2114"/>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35" name="Freeform 13"/>
            <p:cNvSpPr>
              <a:spLocks/>
            </p:cNvSpPr>
            <p:nvPr/>
          </p:nvSpPr>
          <p:spPr bwMode="auto">
            <a:xfrm flipH="1">
              <a:off x="3969" y="2115"/>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36" name="Rectangle 14"/>
            <p:cNvSpPr>
              <a:spLocks noChangeArrowheads="1"/>
            </p:cNvSpPr>
            <p:nvPr/>
          </p:nvSpPr>
          <p:spPr bwMode="auto">
            <a:xfrm>
              <a:off x="2880" y="2296"/>
              <a:ext cx="3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a:t>
              </a:r>
            </a:p>
          </p:txBody>
        </p:sp>
        <p:sp>
          <p:nvSpPr>
            <p:cNvPr id="51237" name="Rectangle 15"/>
            <p:cNvSpPr>
              <a:spLocks noChangeArrowheads="1"/>
            </p:cNvSpPr>
            <p:nvPr/>
          </p:nvSpPr>
          <p:spPr bwMode="auto">
            <a:xfrm>
              <a:off x="4105" y="2250"/>
              <a:ext cx="3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smtClean="0">
                  <a:latin typeface="Times New Roman" panose="02020603050405020304" pitchFamily="18" charset="0"/>
                </a:rPr>
                <a:t>= 75</a:t>
              </a:r>
              <a:endParaRPr lang="en-US" altLang="zh-CN" sz="2400" b="0" dirty="0">
                <a:latin typeface="Times New Roman" panose="02020603050405020304" pitchFamily="18" charset="0"/>
              </a:endParaRPr>
            </a:p>
          </p:txBody>
        </p:sp>
      </p:grpSp>
      <p:sp>
        <p:nvSpPr>
          <p:cNvPr id="51208" name="Rectangle 36"/>
          <p:cNvSpPr>
            <a:spLocks noChangeArrowheads="1"/>
          </p:cNvSpPr>
          <p:nvPr/>
        </p:nvSpPr>
        <p:spPr bwMode="auto">
          <a:xfrm>
            <a:off x="539750" y="4868863"/>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en-US" altLang="zh-CN">
              <a:solidFill>
                <a:srgbClr val="FF3300"/>
              </a:solidFill>
              <a:latin typeface="Times New Roman" panose="02020603050405020304" pitchFamily="18" charset="0"/>
            </a:endParaRPr>
          </a:p>
        </p:txBody>
      </p:sp>
      <p:grpSp>
        <p:nvGrpSpPr>
          <p:cNvPr id="2" name="组合 1"/>
          <p:cNvGrpSpPr/>
          <p:nvPr/>
        </p:nvGrpSpPr>
        <p:grpSpPr>
          <a:xfrm>
            <a:off x="395536" y="4149080"/>
            <a:ext cx="8569325" cy="1079500"/>
            <a:chOff x="250825" y="5518150"/>
            <a:chExt cx="8569325" cy="1079500"/>
          </a:xfrm>
        </p:grpSpPr>
        <p:grpSp>
          <p:nvGrpSpPr>
            <p:cNvPr id="51205" name="Group 35"/>
            <p:cNvGrpSpPr>
              <a:grpSpLocks/>
            </p:cNvGrpSpPr>
            <p:nvPr/>
          </p:nvGrpSpPr>
          <p:grpSpPr bwMode="auto">
            <a:xfrm>
              <a:off x="250825" y="5518150"/>
              <a:ext cx="8569325" cy="503238"/>
              <a:chOff x="158" y="3385"/>
              <a:chExt cx="5398" cy="317"/>
            </a:xfrm>
          </p:grpSpPr>
          <p:grpSp>
            <p:nvGrpSpPr>
              <p:cNvPr id="51210" name="Group 22"/>
              <p:cNvGrpSpPr>
                <a:grpSpLocks/>
              </p:cNvGrpSpPr>
              <p:nvPr/>
            </p:nvGrpSpPr>
            <p:grpSpPr bwMode="auto">
              <a:xfrm>
                <a:off x="158" y="3385"/>
                <a:ext cx="1905" cy="317"/>
                <a:chOff x="431" y="3385"/>
                <a:chExt cx="2676" cy="544"/>
              </a:xfrm>
            </p:grpSpPr>
            <p:sp>
              <p:nvSpPr>
                <p:cNvPr id="51220" name="Rectangle 16"/>
                <p:cNvSpPr>
                  <a:spLocks noChangeArrowheads="1"/>
                </p:cNvSpPr>
                <p:nvPr/>
              </p:nvSpPr>
              <p:spPr bwMode="auto">
                <a:xfrm>
                  <a:off x="475" y="3385"/>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smtClean="0">
                      <a:latin typeface="Times New Roman" panose="02020603050405020304" pitchFamily="18" charset="0"/>
                    </a:rPr>
                    <a:t>Byte address</a:t>
                  </a:r>
                  <a:endParaRPr lang="en-US" altLang="zh-CN" sz="1800" b="0" dirty="0">
                    <a:latin typeface="Times New Roman" panose="02020603050405020304" pitchFamily="18" charset="0"/>
                  </a:endParaRPr>
                </a:p>
              </p:txBody>
            </p:sp>
            <p:sp>
              <p:nvSpPr>
                <p:cNvPr id="51221" name="Line 17"/>
                <p:cNvSpPr>
                  <a:spLocks noChangeShapeType="1"/>
                </p:cNvSpPr>
                <p:nvPr/>
              </p:nvSpPr>
              <p:spPr bwMode="auto">
                <a:xfrm>
                  <a:off x="475" y="3657"/>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2" name="Rectangle 18"/>
                <p:cNvSpPr>
                  <a:spLocks noChangeArrowheads="1"/>
                </p:cNvSpPr>
                <p:nvPr/>
              </p:nvSpPr>
              <p:spPr bwMode="auto">
                <a:xfrm>
                  <a:off x="520" y="3657"/>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smtClean="0">
                      <a:latin typeface="Times New Roman" panose="02020603050405020304" pitchFamily="18" charset="0"/>
                    </a:rPr>
                    <a:t>Bytes per block</a:t>
                  </a:r>
                  <a:endParaRPr lang="en-US" altLang="zh-CN" sz="1800" b="0" dirty="0">
                    <a:latin typeface="Times New Roman" panose="02020603050405020304" pitchFamily="18" charset="0"/>
                  </a:endParaRPr>
                </a:p>
              </p:txBody>
            </p:sp>
            <p:sp>
              <p:nvSpPr>
                <p:cNvPr id="51223" name="Freeform 19"/>
                <p:cNvSpPr>
                  <a:spLocks/>
                </p:cNvSpPr>
                <p:nvPr/>
              </p:nvSpPr>
              <p:spPr bwMode="auto">
                <a:xfrm>
                  <a:off x="43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24" name="Freeform 20"/>
                <p:cNvSpPr>
                  <a:spLocks/>
                </p:cNvSpPr>
                <p:nvPr/>
              </p:nvSpPr>
              <p:spPr bwMode="auto">
                <a:xfrm flipH="1">
                  <a:off x="170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25" name="Rectangle 21"/>
                <p:cNvSpPr>
                  <a:spLocks noChangeArrowheads="1"/>
                </p:cNvSpPr>
                <p:nvPr/>
              </p:nvSpPr>
              <p:spPr bwMode="auto">
                <a:xfrm>
                  <a:off x="1837" y="3521"/>
                  <a:ext cx="12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a:t>
                  </a:r>
                  <a:r>
                    <a:rPr lang="en-US" altLang="zh-CN" sz="1800" b="0" smtClean="0">
                      <a:latin typeface="Times New Roman" panose="02020603050405020304" pitchFamily="18" charset="0"/>
                    </a:rPr>
                    <a:t>Byte per block</a:t>
                  </a:r>
                  <a:endParaRPr lang="en-US" altLang="zh-CN" sz="1800" b="0" dirty="0">
                    <a:latin typeface="Times New Roman" panose="02020603050405020304" pitchFamily="18" charset="0"/>
                  </a:endParaRPr>
                </a:p>
              </p:txBody>
            </p:sp>
          </p:grpSp>
          <p:grpSp>
            <p:nvGrpSpPr>
              <p:cNvPr id="51211" name="Group 23"/>
              <p:cNvGrpSpPr>
                <a:grpSpLocks/>
              </p:cNvGrpSpPr>
              <p:nvPr/>
            </p:nvGrpSpPr>
            <p:grpSpPr bwMode="auto">
              <a:xfrm>
                <a:off x="2517" y="3429"/>
                <a:ext cx="1905" cy="273"/>
                <a:chOff x="431" y="3385"/>
                <a:chExt cx="2676" cy="544"/>
              </a:xfrm>
            </p:grpSpPr>
            <p:sp>
              <p:nvSpPr>
                <p:cNvPr id="51214" name="Rectangle 24"/>
                <p:cNvSpPr>
                  <a:spLocks noChangeArrowheads="1"/>
                </p:cNvSpPr>
                <p:nvPr/>
              </p:nvSpPr>
              <p:spPr bwMode="auto">
                <a:xfrm>
                  <a:off x="475" y="3385"/>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smtClean="0">
                      <a:latin typeface="Times New Roman" panose="02020603050405020304" pitchFamily="18" charset="0"/>
                    </a:rPr>
                    <a:t>Byte address</a:t>
                  </a:r>
                  <a:endParaRPr lang="en-US" altLang="zh-CN" sz="1800" b="0" dirty="0">
                    <a:latin typeface="Times New Roman" panose="02020603050405020304" pitchFamily="18" charset="0"/>
                  </a:endParaRPr>
                </a:p>
              </p:txBody>
            </p:sp>
            <p:sp>
              <p:nvSpPr>
                <p:cNvPr id="51215" name="Line 25"/>
                <p:cNvSpPr>
                  <a:spLocks noChangeShapeType="1"/>
                </p:cNvSpPr>
                <p:nvPr/>
              </p:nvSpPr>
              <p:spPr bwMode="auto">
                <a:xfrm>
                  <a:off x="475" y="3657"/>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6" name="Rectangle 26"/>
                <p:cNvSpPr>
                  <a:spLocks noChangeArrowheads="1"/>
                </p:cNvSpPr>
                <p:nvPr/>
              </p:nvSpPr>
              <p:spPr bwMode="auto">
                <a:xfrm>
                  <a:off x="520" y="3657"/>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smtClean="0">
                      <a:latin typeface="Times New Roman" panose="02020603050405020304" pitchFamily="18" charset="0"/>
                    </a:rPr>
                    <a:t>Bytes per block</a:t>
                  </a:r>
                  <a:endParaRPr lang="en-US" altLang="zh-CN" sz="1800" b="0" dirty="0">
                    <a:latin typeface="Times New Roman" panose="02020603050405020304" pitchFamily="18" charset="0"/>
                  </a:endParaRPr>
                </a:p>
              </p:txBody>
            </p:sp>
            <p:sp>
              <p:nvSpPr>
                <p:cNvPr id="51217" name="Freeform 27"/>
                <p:cNvSpPr>
                  <a:spLocks/>
                </p:cNvSpPr>
                <p:nvPr/>
              </p:nvSpPr>
              <p:spPr bwMode="auto">
                <a:xfrm>
                  <a:off x="43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18" name="Freeform 28"/>
                <p:cNvSpPr>
                  <a:spLocks/>
                </p:cNvSpPr>
                <p:nvPr/>
              </p:nvSpPr>
              <p:spPr bwMode="auto">
                <a:xfrm flipH="1">
                  <a:off x="170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19" name="Rectangle 29"/>
                <p:cNvSpPr>
                  <a:spLocks noChangeArrowheads="1"/>
                </p:cNvSpPr>
                <p:nvPr/>
              </p:nvSpPr>
              <p:spPr bwMode="auto">
                <a:xfrm>
                  <a:off x="1837" y="3521"/>
                  <a:ext cx="12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a:t>
                  </a:r>
                  <a:r>
                    <a:rPr lang="en-US" altLang="zh-CN" sz="1800" b="0" smtClean="0">
                      <a:latin typeface="Times New Roman" panose="02020603050405020304" pitchFamily="18" charset="0"/>
                    </a:rPr>
                    <a:t>Byte per block</a:t>
                  </a:r>
                  <a:endParaRPr lang="en-US" altLang="zh-CN" sz="1800" b="0" dirty="0">
                    <a:latin typeface="Times New Roman" panose="02020603050405020304" pitchFamily="18" charset="0"/>
                  </a:endParaRPr>
                </a:p>
              </p:txBody>
            </p:sp>
          </p:grpSp>
          <p:sp>
            <p:nvSpPr>
              <p:cNvPr id="51212" name="Rectangle 30"/>
              <p:cNvSpPr>
                <a:spLocks noChangeArrowheads="1"/>
              </p:cNvSpPr>
              <p:nvPr/>
            </p:nvSpPr>
            <p:spPr bwMode="auto">
              <a:xfrm>
                <a:off x="4558" y="3385"/>
                <a:ext cx="9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smtClean="0">
                    <a:latin typeface="Times New Roman" panose="02020603050405020304" pitchFamily="18" charset="0"/>
                  </a:rPr>
                  <a:t>+( Byte per block-1</a:t>
                </a:r>
                <a:r>
                  <a:rPr lang="en-US" altLang="zh-CN" sz="1800" b="0" dirty="0">
                    <a:latin typeface="Times New Roman" panose="02020603050405020304" pitchFamily="18" charset="0"/>
                  </a:rPr>
                  <a:t>)</a:t>
                </a:r>
              </a:p>
            </p:txBody>
          </p:sp>
          <p:sp>
            <p:nvSpPr>
              <p:cNvPr id="51213" name="Line 31"/>
              <p:cNvSpPr>
                <a:spLocks noChangeShapeType="1"/>
              </p:cNvSpPr>
              <p:nvPr/>
            </p:nvSpPr>
            <p:spPr bwMode="auto">
              <a:xfrm>
                <a:off x="2154" y="3566"/>
                <a:ext cx="318" cy="0"/>
              </a:xfrm>
              <a:prstGeom prst="line">
                <a:avLst/>
              </a:prstGeom>
              <a:noFill/>
              <a:ln w="38100">
                <a:solidFill>
                  <a:srgbClr val="FF33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1206" name="Rectangle 32"/>
            <p:cNvSpPr>
              <a:spLocks noChangeArrowheads="1"/>
            </p:cNvSpPr>
            <p:nvPr/>
          </p:nvSpPr>
          <p:spPr bwMode="auto">
            <a:xfrm>
              <a:off x="2339975" y="6094413"/>
              <a:ext cx="25923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200" b="0" smtClean="0">
                  <a:latin typeface="Times New Roman" panose="02020603050405020304" pitchFamily="18" charset="0"/>
                </a:rPr>
                <a:t>1200                1215</a:t>
              </a:r>
              <a:endParaRPr lang="en-US" altLang="zh-CN" sz="2200" b="0" dirty="0">
                <a:latin typeface="Times New Roman" panose="02020603050405020304" pitchFamily="18" charset="0"/>
              </a:endParaRPr>
            </a:p>
          </p:txBody>
        </p:sp>
        <p:sp>
          <p:nvSpPr>
            <p:cNvPr id="51207" name="Line 33"/>
            <p:cNvSpPr>
              <a:spLocks noChangeShapeType="1"/>
            </p:cNvSpPr>
            <p:nvPr/>
          </p:nvSpPr>
          <p:spPr bwMode="auto">
            <a:xfrm>
              <a:off x="3419475" y="6381750"/>
              <a:ext cx="504825" cy="0"/>
            </a:xfrm>
            <a:prstGeom prst="line">
              <a:avLst/>
            </a:prstGeom>
            <a:noFill/>
            <a:ln w="38100">
              <a:solidFill>
                <a:srgbClr val="FF33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09" name="Rectangle 37"/>
            <p:cNvSpPr>
              <a:spLocks noChangeArrowheads="1"/>
            </p:cNvSpPr>
            <p:nvPr/>
          </p:nvSpPr>
          <p:spPr bwMode="auto">
            <a:xfrm>
              <a:off x="755650" y="6092825"/>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200">
                  <a:latin typeface="Times New Roman" panose="02020603050405020304" pitchFamily="18" charset="0"/>
                </a:rPr>
                <a:t>Here:</a:t>
              </a:r>
            </a:p>
          </p:txBody>
        </p:sp>
      </p:grpSp>
      <p:grpSp>
        <p:nvGrpSpPr>
          <p:cNvPr id="39" name="Group 18"/>
          <p:cNvGrpSpPr>
            <a:grpSpLocks/>
          </p:cNvGrpSpPr>
          <p:nvPr/>
        </p:nvGrpSpPr>
        <p:grpSpPr bwMode="auto">
          <a:xfrm>
            <a:off x="1547664" y="5589240"/>
            <a:ext cx="5229225" cy="1108075"/>
            <a:chOff x="1226" y="2755"/>
            <a:chExt cx="3294" cy="698"/>
          </a:xfrm>
        </p:grpSpPr>
        <p:sp>
          <p:nvSpPr>
            <p:cNvPr id="40" name="Rectangle 4"/>
            <p:cNvSpPr>
              <a:spLocks noChangeArrowheads="1"/>
            </p:cNvSpPr>
            <p:nvPr/>
          </p:nvSpPr>
          <p:spPr bwMode="auto">
            <a:xfrm>
              <a:off x="1247" y="2976"/>
              <a:ext cx="1724" cy="27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Arial" panose="020B0604020202020204" pitchFamily="34" charset="0"/>
                  <a:ea typeface="+mn-ea"/>
                </a:rPr>
                <a:t>Tag</a:t>
              </a:r>
              <a:endParaRPr kumimoji="0" lang="en-AU" altLang="en-US" sz="2400" b="0" i="0" u="none" strike="noStrike" kern="0" cap="none" spc="0" normalizeH="0" baseline="0" noProof="0" dirty="0" smtClean="0">
                <a:ln>
                  <a:noFill/>
                </a:ln>
                <a:solidFill>
                  <a:srgbClr val="000000"/>
                </a:solidFill>
                <a:effectLst/>
                <a:uLnTx/>
                <a:uFillTx/>
                <a:latin typeface="Arial" panose="020B0604020202020204" pitchFamily="34" charset="0"/>
                <a:ea typeface="+mn-ea"/>
              </a:endParaRPr>
            </a:p>
          </p:txBody>
        </p:sp>
        <p:sp>
          <p:nvSpPr>
            <p:cNvPr id="41" name="Rectangle 5"/>
            <p:cNvSpPr>
              <a:spLocks noChangeArrowheads="1"/>
            </p:cNvSpPr>
            <p:nvPr/>
          </p:nvSpPr>
          <p:spPr bwMode="auto">
            <a:xfrm>
              <a:off x="2971" y="2976"/>
              <a:ext cx="862" cy="27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Arial" panose="020B0604020202020204" pitchFamily="34" charset="0"/>
                  <a:ea typeface="+mn-ea"/>
                </a:rPr>
                <a:t>Index</a:t>
              </a:r>
              <a:endParaRPr kumimoji="0" lang="en-AU" altLang="en-US" sz="2400" b="0" i="0" u="none" strike="noStrike" kern="0" cap="none" spc="0" normalizeH="0" baseline="0" noProof="0" dirty="0" smtClean="0">
                <a:ln>
                  <a:noFill/>
                </a:ln>
                <a:solidFill>
                  <a:srgbClr val="000000"/>
                </a:solidFill>
                <a:effectLst/>
                <a:uLnTx/>
                <a:uFillTx/>
                <a:latin typeface="Arial" panose="020B0604020202020204" pitchFamily="34" charset="0"/>
                <a:ea typeface="+mn-ea"/>
              </a:endParaRPr>
            </a:p>
          </p:txBody>
        </p:sp>
        <p:sp>
          <p:nvSpPr>
            <p:cNvPr id="42" name="Rectangle 6"/>
            <p:cNvSpPr>
              <a:spLocks noChangeArrowheads="1"/>
            </p:cNvSpPr>
            <p:nvPr/>
          </p:nvSpPr>
          <p:spPr bwMode="auto">
            <a:xfrm>
              <a:off x="3833" y="2976"/>
              <a:ext cx="635" cy="27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ea typeface="+mn-ea"/>
                </a:rPr>
                <a:t>Offset</a:t>
              </a:r>
              <a:endParaRPr kumimoji="0" lang="en-AU" altLang="en-US" sz="24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3" name="Text Box 7"/>
            <p:cNvSpPr txBox="1">
              <a:spLocks noChangeArrowheads="1"/>
            </p:cNvSpPr>
            <p:nvPr/>
          </p:nvSpPr>
          <p:spPr bwMode="auto">
            <a:xfrm>
              <a:off x="4324"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0</a:t>
              </a:r>
              <a:endParaRPr kumimoji="0" lang="en-AU"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4" name="Text Box 8"/>
            <p:cNvSpPr txBox="1">
              <a:spLocks noChangeArrowheads="1"/>
            </p:cNvSpPr>
            <p:nvPr/>
          </p:nvSpPr>
          <p:spPr bwMode="auto">
            <a:xfrm>
              <a:off x="3825"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3</a:t>
              </a:r>
              <a:endParaRPr kumimoji="0" lang="en-AU"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5" name="Text Box 9"/>
            <p:cNvSpPr txBox="1">
              <a:spLocks noChangeArrowheads="1"/>
            </p:cNvSpPr>
            <p:nvPr/>
          </p:nvSpPr>
          <p:spPr bwMode="auto">
            <a:xfrm>
              <a:off x="3602"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4</a:t>
              </a:r>
              <a:endParaRPr kumimoji="0" lang="en-AU"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6" name="Text Box 10"/>
            <p:cNvSpPr txBox="1">
              <a:spLocks noChangeArrowheads="1"/>
            </p:cNvSpPr>
            <p:nvPr/>
          </p:nvSpPr>
          <p:spPr bwMode="auto">
            <a:xfrm>
              <a:off x="2963"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9</a:t>
              </a:r>
              <a:endParaRPr kumimoji="0" lang="en-AU"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7" name="Text Box 11"/>
            <p:cNvSpPr txBox="1">
              <a:spLocks noChangeArrowheads="1"/>
            </p:cNvSpPr>
            <p:nvPr/>
          </p:nvSpPr>
          <p:spPr bwMode="auto">
            <a:xfrm>
              <a:off x="2740" y="27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10</a:t>
              </a:r>
              <a:endParaRPr kumimoji="0" lang="en-AU"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8" name="Text Box 12"/>
            <p:cNvSpPr txBox="1">
              <a:spLocks noChangeArrowheads="1"/>
            </p:cNvSpPr>
            <p:nvPr/>
          </p:nvSpPr>
          <p:spPr bwMode="auto">
            <a:xfrm>
              <a:off x="1226" y="2755"/>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63</a:t>
              </a:r>
              <a:endParaRPr kumimoji="0" lang="en-AU"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9" name="Text Box 13"/>
            <p:cNvSpPr txBox="1">
              <a:spLocks noChangeArrowheads="1"/>
            </p:cNvSpPr>
            <p:nvPr/>
          </p:nvSpPr>
          <p:spPr bwMode="auto">
            <a:xfrm>
              <a:off x="3919"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4 bits</a:t>
              </a:r>
              <a:endParaRPr kumimoji="0" lang="en-AU" altLang="en-US" sz="1800" b="0" i="0" u="none" strike="noStrike" kern="0" cap="none" spc="0" normalizeH="0" baseline="0" noProof="0" dirty="0" smtClean="0">
                <a:ln>
                  <a:noFill/>
                </a:ln>
                <a:solidFill>
                  <a:srgbClr val="000000"/>
                </a:solidFill>
                <a:effectLst/>
                <a:uLnTx/>
                <a:uFillTx/>
                <a:latin typeface="Arial" panose="020B0604020202020204" pitchFamily="34" charset="0"/>
                <a:ea typeface="+mn-ea"/>
              </a:endParaRPr>
            </a:p>
          </p:txBody>
        </p:sp>
        <p:sp>
          <p:nvSpPr>
            <p:cNvPr id="50" name="Text Box 14"/>
            <p:cNvSpPr txBox="1">
              <a:spLocks noChangeArrowheads="1"/>
            </p:cNvSpPr>
            <p:nvPr/>
          </p:nvSpPr>
          <p:spPr bwMode="auto">
            <a:xfrm>
              <a:off x="3162"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6 bits</a:t>
              </a:r>
              <a:endParaRPr kumimoji="0" lang="en-AU" altLang="en-US" sz="1800" b="0" i="0" u="none" strike="noStrike" kern="0" cap="none" spc="0" normalizeH="0" baseline="0" noProof="0" dirty="0" smtClean="0">
                <a:ln>
                  <a:noFill/>
                </a:ln>
                <a:solidFill>
                  <a:srgbClr val="000000"/>
                </a:solidFill>
                <a:effectLst/>
                <a:uLnTx/>
                <a:uFillTx/>
                <a:latin typeface="Arial" panose="020B0604020202020204" pitchFamily="34" charset="0"/>
                <a:ea typeface="+mn-ea"/>
              </a:endParaRPr>
            </a:p>
          </p:txBody>
        </p:sp>
        <p:sp>
          <p:nvSpPr>
            <p:cNvPr id="51" name="Text Box 15"/>
            <p:cNvSpPr txBox="1">
              <a:spLocks noChangeArrowheads="1"/>
            </p:cNvSpPr>
            <p:nvPr/>
          </p:nvSpPr>
          <p:spPr bwMode="auto">
            <a:xfrm>
              <a:off x="1849" y="3220"/>
              <a:ext cx="5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n-ea"/>
                </a:rPr>
                <a:t>54 bits</a:t>
              </a:r>
              <a:endParaRPr kumimoji="0" lang="en-AU" altLang="en-US" sz="1800" b="0" i="0" u="none" strike="noStrike" kern="0" cap="none" spc="0" normalizeH="0" baseline="0" noProof="0" dirty="0" smtClean="0">
                <a:ln>
                  <a:noFill/>
                </a:ln>
                <a:solidFill>
                  <a:srgbClr val="000000"/>
                </a:solidFill>
                <a:effectLst/>
                <a:uLnTx/>
                <a:uFillTx/>
                <a:latin typeface="Arial" panose="020B0604020202020204" pitchFamily="34" charset="0"/>
                <a:ea typeface="+mn-ea"/>
              </a:endParaRPr>
            </a:p>
          </p:txBody>
        </p:sp>
      </p:grpSp>
    </p:spTree>
  </p:cSld>
  <p:clrMapOvr>
    <a:masterClrMapping/>
  </p:clrMapOvr>
  <p:transition spd="med">
    <p:random/>
    <p:sndAc>
      <p:stSnd>
        <p:snd r:embed="rId2" name="camera.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a:xfrm>
            <a:off x="683568" y="63887"/>
            <a:ext cx="8259762" cy="523220"/>
          </a:xfrm>
        </p:spPr>
        <p:txBody>
          <a:bodyPr/>
          <a:lstStyle/>
          <a:p>
            <a:pPr eaLnBrk="1" hangingPunct="1"/>
            <a:r>
              <a:rPr lang="en-US" altLang="en-US" sz="2800" smtClean="0"/>
              <a:t>Block Size Considerations</a:t>
            </a:r>
            <a:endParaRPr lang="en-AU" altLang="en-US" sz="2800" dirty="0" smtClean="0"/>
          </a:p>
        </p:txBody>
      </p:sp>
      <p:sp>
        <p:nvSpPr>
          <p:cNvPr id="70659" name="Rectangle 5"/>
          <p:cNvSpPr>
            <a:spLocks noGrp="1" noChangeArrowheads="1"/>
          </p:cNvSpPr>
          <p:nvPr>
            <p:ph type="body" idx="1"/>
          </p:nvPr>
        </p:nvSpPr>
        <p:spPr>
          <a:xfrm>
            <a:off x="179512" y="476672"/>
            <a:ext cx="8790454" cy="5111750"/>
          </a:xfrm>
        </p:spPr>
        <p:txBody>
          <a:bodyPr/>
          <a:lstStyle/>
          <a:p>
            <a:pPr eaLnBrk="1" hangingPunct="1">
              <a:buClr>
                <a:schemeClr val="tx1"/>
              </a:buClr>
              <a:buSzPct val="80000"/>
              <a:buFont typeface="Wingdings" panose="05000000000000000000" pitchFamily="2" charset="2"/>
              <a:buChar char="l"/>
            </a:pPr>
            <a:r>
              <a:rPr lang="en-US" altLang="en-US" sz="2400" smtClean="0"/>
              <a:t>Larger blocks </a:t>
            </a:r>
            <a:r>
              <a:rPr lang="en-US" altLang="zh-CN" sz="2400" smtClean="0"/>
              <a:t>with many bytes </a:t>
            </a:r>
            <a:r>
              <a:rPr lang="en-US" altLang="en-US" sz="2400" smtClean="0"/>
              <a:t>should reduce miss rate</a:t>
            </a:r>
            <a:endParaRPr lang="en-US" altLang="en-US" sz="2400" dirty="0"/>
          </a:p>
          <a:p>
            <a:pPr lvl="1" eaLnBrk="1" hangingPunct="1">
              <a:buClr>
                <a:schemeClr val="tx1"/>
              </a:buClr>
              <a:buSzPct val="80000"/>
            </a:pPr>
            <a:r>
              <a:rPr lang="en-US" altLang="en-US" sz="2200" smtClean="0">
                <a:solidFill>
                  <a:srgbClr val="0000FF"/>
                </a:solidFill>
              </a:rPr>
              <a:t>Due to spatial locality</a:t>
            </a:r>
            <a:endParaRPr lang="en-US" altLang="en-US" sz="2200" dirty="0">
              <a:solidFill>
                <a:srgbClr val="0000FF"/>
              </a:solidFill>
            </a:endParaRPr>
          </a:p>
          <a:p>
            <a:pPr eaLnBrk="1" hangingPunct="1">
              <a:buClr>
                <a:schemeClr val="tx1"/>
              </a:buClr>
              <a:buSzPct val="80000"/>
              <a:buFont typeface="Wingdings" panose="05000000000000000000" pitchFamily="2" charset="2"/>
              <a:buChar char="l"/>
            </a:pPr>
            <a:r>
              <a:rPr lang="en-US" altLang="en-US" sz="2400" smtClean="0"/>
              <a:t>But in a fixed-sized cache</a:t>
            </a:r>
            <a:endParaRPr lang="en-US" altLang="en-US" sz="2400" dirty="0"/>
          </a:p>
          <a:p>
            <a:pPr lvl="1" eaLnBrk="1" hangingPunct="1">
              <a:buClr>
                <a:schemeClr val="tx1"/>
              </a:buClr>
              <a:buSzPct val="80000"/>
            </a:pPr>
            <a:r>
              <a:rPr lang="en-US" altLang="en-US" sz="2200" smtClean="0">
                <a:solidFill>
                  <a:srgbClr val="0000FF"/>
                </a:solidFill>
              </a:rPr>
              <a:t>Larger blocks </a:t>
            </a:r>
            <a:r>
              <a:rPr lang="en-US" altLang="en-US" sz="2200" smtClean="0">
                <a:solidFill>
                  <a:srgbClr val="0000FF"/>
                </a:solidFill>
                <a:sym typeface="Symbol" panose="05050102010706020507" pitchFamily="18" charset="2"/>
              </a:rPr>
              <a:t> fewer blocks</a:t>
            </a:r>
            <a:endParaRPr lang="en-US" altLang="en-US" sz="2200" dirty="0">
              <a:solidFill>
                <a:srgbClr val="0000FF"/>
              </a:solidFill>
              <a:sym typeface="Symbol" panose="05050102010706020507" pitchFamily="18" charset="2"/>
            </a:endParaRPr>
          </a:p>
          <a:p>
            <a:pPr lvl="2" eaLnBrk="1" hangingPunct="1">
              <a:buClr>
                <a:schemeClr val="tx1"/>
              </a:buClr>
              <a:buSzPct val="80000"/>
              <a:buFont typeface="Wingdings" panose="05000000000000000000" pitchFamily="2" charset="2"/>
              <a:buChar char="u"/>
            </a:pPr>
            <a:r>
              <a:rPr lang="en-US" altLang="en-US" sz="2000" smtClean="0">
                <a:sym typeface="Symbol" panose="05050102010706020507" pitchFamily="18" charset="2"/>
              </a:rPr>
              <a:t>More competition</a:t>
            </a:r>
            <a:r>
              <a:rPr lang="zh-CN" altLang="en-US" sz="2000">
                <a:sym typeface="Symbol" panose="05050102010706020507" pitchFamily="18" charset="2"/>
              </a:rPr>
              <a:t>（</a:t>
            </a:r>
            <a:r>
              <a:rPr lang="en-US" altLang="zh-CN" sz="2000" smtClean="0">
                <a:sym typeface="Symbol" panose="05050102010706020507" pitchFamily="18" charset="2"/>
              </a:rPr>
              <a:t>i.e. more access to the same cache block </a:t>
            </a:r>
            <a:r>
              <a:rPr lang="zh-CN" altLang="en-US" sz="2000" smtClean="0">
                <a:sym typeface="Symbol" panose="05050102010706020507" pitchFamily="18" charset="2"/>
              </a:rPr>
              <a:t>）</a:t>
            </a:r>
            <a:r>
              <a:rPr lang="en-US" altLang="en-US" sz="2000" smtClean="0">
                <a:sym typeface="Symbol" panose="05050102010706020507" pitchFamily="18" charset="2"/>
              </a:rPr>
              <a:t>  increased miss rate</a:t>
            </a:r>
            <a:endParaRPr lang="en-US" altLang="en-US" sz="2000" dirty="0">
              <a:sym typeface="Symbol" panose="05050102010706020507" pitchFamily="18" charset="2"/>
            </a:endParaRPr>
          </a:p>
          <a:p>
            <a:pPr eaLnBrk="1" hangingPunct="1">
              <a:buClr>
                <a:schemeClr val="tx1"/>
              </a:buClr>
              <a:buSzPct val="80000"/>
              <a:buFont typeface="Wingdings" panose="05000000000000000000" pitchFamily="2" charset="2"/>
              <a:buChar char="l"/>
            </a:pPr>
            <a:r>
              <a:rPr lang="en-US" altLang="en-US" sz="2400" smtClean="0">
                <a:sym typeface="Symbol" panose="05050102010706020507" pitchFamily="18" charset="2"/>
              </a:rPr>
              <a:t>Larger miss penalty</a:t>
            </a:r>
            <a:endParaRPr lang="en-US" altLang="en-US" sz="2400" dirty="0">
              <a:sym typeface="Symbol" panose="05050102010706020507" pitchFamily="18" charset="2"/>
            </a:endParaRPr>
          </a:p>
          <a:p>
            <a:pPr lvl="1" eaLnBrk="1" hangingPunct="1">
              <a:buClr>
                <a:schemeClr val="tx1"/>
              </a:buClr>
              <a:buSzPct val="80000"/>
            </a:pPr>
            <a:r>
              <a:rPr lang="en-US" altLang="en-US" sz="2200" smtClean="0">
                <a:solidFill>
                  <a:srgbClr val="0000FF"/>
                </a:solidFill>
                <a:sym typeface="Symbol" panose="05050102010706020507" pitchFamily="18" charset="2"/>
              </a:rPr>
              <a:t>Fetch more bytes from Memory when miss occurs</a:t>
            </a:r>
            <a:r>
              <a:rPr lang="en-US" altLang="en-US" sz="2200" dirty="0">
                <a:solidFill>
                  <a:srgbClr val="0000FF"/>
                </a:solidFill>
                <a:sym typeface="Symbol" panose="05050102010706020507" pitchFamily="18" charset="2"/>
              </a:rPr>
              <a:t>.</a:t>
            </a:r>
          </a:p>
          <a:p>
            <a:pPr lvl="1" eaLnBrk="1" hangingPunct="1">
              <a:buClr>
                <a:schemeClr val="tx1"/>
              </a:buClr>
              <a:buSzPct val="80000"/>
            </a:pPr>
            <a:r>
              <a:rPr lang="en-US" altLang="en-US" sz="2200" smtClean="0">
                <a:solidFill>
                  <a:srgbClr val="0000FF"/>
                </a:solidFill>
                <a:sym typeface="Symbol" panose="05050102010706020507" pitchFamily="18" charset="2"/>
              </a:rPr>
              <a:t>Can override</a:t>
            </a:r>
            <a:r>
              <a:rPr lang="en-US" altLang="en-US" sz="2200" dirty="0">
                <a:solidFill>
                  <a:srgbClr val="0000FF"/>
                </a:solidFill>
                <a:sym typeface="Symbol" panose="05050102010706020507" pitchFamily="18" charset="2"/>
              </a:rPr>
              <a:t>(</a:t>
            </a:r>
            <a:r>
              <a:rPr lang="zh-CN" altLang="en-US" sz="2200">
                <a:solidFill>
                  <a:srgbClr val="0000FF"/>
                </a:solidFill>
                <a:sym typeface="Symbol" panose="05050102010706020507" pitchFamily="18" charset="2"/>
              </a:rPr>
              <a:t>消除</a:t>
            </a:r>
            <a:r>
              <a:rPr lang="en-US" altLang="en-US" sz="2200" smtClean="0">
                <a:solidFill>
                  <a:srgbClr val="0000FF"/>
                </a:solidFill>
                <a:sym typeface="Symbol" panose="05050102010706020507" pitchFamily="18" charset="2"/>
              </a:rPr>
              <a:t>) benefit of reduced miss rate</a:t>
            </a:r>
            <a:endParaRPr lang="en-US" altLang="en-US" sz="2200" dirty="0">
              <a:solidFill>
                <a:srgbClr val="0000FF"/>
              </a:solidFill>
              <a:sym typeface="Symbol" panose="05050102010706020507" pitchFamily="18" charset="2"/>
            </a:endParaRPr>
          </a:p>
          <a:p>
            <a:pPr lvl="1" eaLnBrk="1" hangingPunct="1">
              <a:buClr>
                <a:schemeClr val="tx1"/>
              </a:buClr>
              <a:buSzPct val="80000"/>
            </a:pPr>
            <a:r>
              <a:rPr lang="en-US" altLang="en-US" sz="2200" smtClean="0">
                <a:solidFill>
                  <a:srgbClr val="0000FF"/>
                </a:solidFill>
                <a:sym typeface="Symbol" panose="05050102010706020507" pitchFamily="18" charset="2"/>
              </a:rPr>
              <a:t>Early restart and critical-word-first can help</a:t>
            </a:r>
            <a:endParaRPr lang="en-US" altLang="en-US" sz="2200" dirty="0">
              <a:solidFill>
                <a:srgbClr val="0000FF"/>
              </a:solidFill>
              <a:sym typeface="Symbol" panose="05050102010706020507" pitchFamily="18" charset="2"/>
            </a:endParaRPr>
          </a:p>
          <a:p>
            <a:pPr lvl="2" eaLnBrk="1" hangingPunct="1">
              <a:buClr>
                <a:schemeClr val="tx1"/>
              </a:buClr>
              <a:buSzPct val="80000"/>
              <a:buFont typeface="Wingdings" panose="05000000000000000000" pitchFamily="2" charset="2"/>
              <a:buChar char="u"/>
            </a:pPr>
            <a:r>
              <a:rPr lang="en-US" altLang="en-US" sz="2000" smtClean="0">
                <a:sym typeface="Symbol" panose="05050102010706020507" pitchFamily="18" charset="2"/>
              </a:rPr>
              <a:t>early restart: resume execution as soon as the requested word of the block </a:t>
            </a:r>
            <a:r>
              <a:rPr lang="zh-CN" altLang="en-US" sz="2000" smtClean="0">
                <a:sym typeface="Symbol" panose="05050102010706020507" pitchFamily="18" charset="2"/>
              </a:rPr>
              <a:t>（</a:t>
            </a:r>
            <a:r>
              <a:rPr lang="en-US" altLang="zh-CN" sz="2000" smtClean="0">
                <a:sym typeface="Symbol" panose="05050102010706020507" pitchFamily="18" charset="2"/>
              </a:rPr>
              <a:t>e.g. the 2# word in 8-word block</a:t>
            </a:r>
            <a:r>
              <a:rPr lang="zh-CN" altLang="en-US" sz="2000" smtClean="0">
                <a:sym typeface="Symbol" panose="05050102010706020507" pitchFamily="18" charset="2"/>
              </a:rPr>
              <a:t>）</a:t>
            </a:r>
            <a:r>
              <a:rPr lang="en-US" altLang="en-US" sz="2000" smtClean="0">
                <a:sym typeface="Symbol" panose="05050102010706020507" pitchFamily="18" charset="2"/>
              </a:rPr>
              <a:t> is returned, no wait for entire block, only wait for 0</a:t>
            </a:r>
            <a:r>
              <a:rPr lang="en-US" altLang="en-US" sz="2000" dirty="0">
                <a:sym typeface="Symbol" panose="05050102010706020507" pitchFamily="18" charset="2"/>
              </a:rPr>
              <a:t>#,</a:t>
            </a:r>
            <a:r>
              <a:rPr lang="en-US" altLang="en-US" sz="2000" smtClean="0">
                <a:sym typeface="Symbol" panose="05050102010706020507" pitchFamily="18" charset="2"/>
              </a:rPr>
              <a:t>1# words</a:t>
            </a:r>
            <a:r>
              <a:rPr lang="en-US" altLang="en-US" sz="2000" dirty="0">
                <a:sym typeface="Symbol" panose="05050102010706020507" pitchFamily="18" charset="2"/>
              </a:rPr>
              <a:t>.</a:t>
            </a:r>
          </a:p>
          <a:p>
            <a:pPr lvl="2" eaLnBrk="1" hangingPunct="1">
              <a:buClr>
                <a:schemeClr val="tx1"/>
              </a:buClr>
              <a:buSzPct val="80000"/>
              <a:buFont typeface="Wingdings" panose="05000000000000000000" pitchFamily="2" charset="2"/>
              <a:buChar char="u"/>
            </a:pPr>
            <a:r>
              <a:rPr lang="en-US" altLang="en-US" sz="2000" smtClean="0">
                <a:sym typeface="Symbol" panose="05050102010706020507" pitchFamily="18" charset="2"/>
              </a:rPr>
              <a:t>critical-word-first: </a:t>
            </a:r>
            <a:r>
              <a:rPr lang="en-US" altLang="zh-CN" sz="2000" smtClean="0"/>
              <a:t>Organize the memory, the requested word is transferred first. The remainder is then transferred, starting from the next word after the requested one and wrapping around to the beginning of the block</a:t>
            </a:r>
            <a:r>
              <a:rPr lang="en-US" altLang="zh-CN" sz="2000" dirty="0"/>
              <a:t>.</a:t>
            </a:r>
            <a:endParaRPr lang="en-US" altLang="en-US" sz="2000" dirty="0">
              <a:sym typeface="Symbol" panose="05050102010706020507" pitchFamily="18" charset="2"/>
            </a:endParaRPr>
          </a:p>
        </p:txBody>
      </p:sp>
      <p:sp>
        <p:nvSpPr>
          <p:cNvPr id="7066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16A8A40E-AB5E-41AF-B1F8-274573BC0560}" type="slidenum">
              <a:rPr lang="zh-CN" altLang="en-US" sz="1200">
                <a:solidFill>
                  <a:srgbClr val="000000"/>
                </a:solidFill>
              </a:rPr>
              <a:pPr>
                <a:spcBef>
                  <a:spcPct val="0"/>
                </a:spcBef>
                <a:buClrTx/>
                <a:buSzTx/>
                <a:buFontTx/>
                <a:buNone/>
              </a:pPr>
              <a:t>44</a:t>
            </a:fld>
            <a:endParaRPr lang="zh-CN" altLang="en-US" sz="1200">
              <a:solidFill>
                <a:srgbClr val="000000"/>
              </a:solidFill>
            </a:endParaRPr>
          </a:p>
        </p:txBody>
      </p:sp>
    </p:spTree>
    <p:extLst>
      <p:ext uri="{BB962C8B-B14F-4D97-AF65-F5344CB8AC3E}">
        <p14:creationId xmlns:p14="http://schemas.microsoft.com/office/powerpoint/2010/main" val="129545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3344" y="6309320"/>
            <a:ext cx="8270875" cy="5111750"/>
          </a:xfrm>
        </p:spPr>
        <p:txBody>
          <a:bodyPr/>
          <a:lstStyle/>
          <a:p>
            <a:r>
              <a:rPr lang="en-US" altLang="zh-CN" sz="1600" smtClean="0"/>
              <a:t>Figure 5.11 Miss rate versus block size. 4 caches: 4K, 16K, 64K, 256K bytes</a:t>
            </a:r>
            <a:endParaRPr lang="zh-CN" altLang="en-US" sz="1600" dirty="0"/>
          </a:p>
        </p:txBody>
      </p:sp>
      <p:sp>
        <p:nvSpPr>
          <p:cNvPr id="4" name="灯片编号占位符 3"/>
          <p:cNvSpPr>
            <a:spLocks noGrp="1"/>
          </p:cNvSpPr>
          <p:nvPr>
            <p:ph type="sldNum" sz="quarter" idx="10"/>
          </p:nvPr>
        </p:nvSpPr>
        <p:spPr/>
        <p:txBody>
          <a:bodyPr/>
          <a:lstStyle/>
          <a:p>
            <a:pPr>
              <a:defRPr/>
            </a:pPr>
            <a:fld id="{028DD851-8D09-4250-A9E6-2B4C398E1F5E}" type="slidenum">
              <a:rPr lang="zh-CN" altLang="en-US">
                <a:solidFill>
                  <a:srgbClr val="000000"/>
                </a:solidFill>
              </a:rPr>
              <a:pPr>
                <a:defRPr/>
              </a:pPr>
              <a:t>45</a:t>
            </a:fld>
            <a:endParaRPr lang="zh-CN" altLang="en-US">
              <a:solidFill>
                <a:srgbClr val="000000"/>
              </a:solidFill>
            </a:endParaRPr>
          </a:p>
        </p:txBody>
      </p:sp>
      <p:pic>
        <p:nvPicPr>
          <p:cNvPr id="6" name="图片 5"/>
          <p:cNvPicPr>
            <a:picLocks noChangeAspect="1"/>
          </p:cNvPicPr>
          <p:nvPr/>
        </p:nvPicPr>
        <p:blipFill>
          <a:blip r:embed="rId2"/>
          <a:stretch>
            <a:fillRect/>
          </a:stretch>
        </p:blipFill>
        <p:spPr>
          <a:xfrm>
            <a:off x="680775" y="2348880"/>
            <a:ext cx="7982843" cy="3960440"/>
          </a:xfrm>
          <a:prstGeom prst="rect">
            <a:avLst/>
          </a:prstGeom>
        </p:spPr>
      </p:pic>
      <p:sp>
        <p:nvSpPr>
          <p:cNvPr id="7" name="文本框 6"/>
          <p:cNvSpPr txBox="1"/>
          <p:nvPr/>
        </p:nvSpPr>
        <p:spPr>
          <a:xfrm>
            <a:off x="323528" y="332656"/>
            <a:ext cx="8136904" cy="1938992"/>
          </a:xfrm>
          <a:prstGeom prst="rect">
            <a:avLst/>
          </a:prstGeom>
          <a:noFill/>
        </p:spPr>
        <p:txBody>
          <a:bodyPr wrap="square" rtlCol="0">
            <a:spAutoFit/>
          </a:bodyPr>
          <a:lstStyle/>
          <a:p>
            <a:pPr marL="285750" indent="-285750">
              <a:buFont typeface="Wingdings" panose="05000000000000000000" pitchFamily="2" charset="2"/>
              <a:buChar char="l"/>
            </a:pPr>
            <a:r>
              <a:rPr kumimoji="0" lang="en-US" altLang="zh-CN" smtClean="0">
                <a:solidFill>
                  <a:srgbClr val="000000"/>
                </a:solidFill>
                <a:latin typeface="Arial" panose="020B0604020202020204" pitchFamily="34" charset="0"/>
                <a:ea typeface="+mn-ea"/>
              </a:rPr>
              <a:t>The miss rate goes up if block size is too large relative to the cache size</a:t>
            </a:r>
            <a:r>
              <a:rPr kumimoji="0" lang="en-US" altLang="zh-CN" dirty="0">
                <a:solidFill>
                  <a:srgbClr val="000000"/>
                </a:solidFill>
                <a:latin typeface="Arial" panose="020B0604020202020204" pitchFamily="34" charset="0"/>
                <a:ea typeface="+mn-ea"/>
              </a:rPr>
              <a:t>.</a:t>
            </a:r>
          </a:p>
          <a:p>
            <a:pPr marL="285750" indent="-285750">
              <a:buFont typeface="Wingdings" panose="05000000000000000000" pitchFamily="2" charset="2"/>
              <a:buChar char="l"/>
            </a:pPr>
            <a:r>
              <a:rPr kumimoji="0" lang="en-US" altLang="zh-CN" smtClean="0">
                <a:solidFill>
                  <a:srgbClr val="000000"/>
                </a:solidFill>
                <a:latin typeface="Arial" panose="020B0604020202020204" pitchFamily="34" charset="0"/>
                <a:ea typeface="+mn-ea"/>
              </a:rPr>
              <a:t>Each line represents a cache of different size</a:t>
            </a:r>
            <a:r>
              <a:rPr kumimoji="0" lang="zh-CN" altLang="en-US" smtClean="0">
                <a:solidFill>
                  <a:srgbClr val="000000"/>
                </a:solidFill>
                <a:latin typeface="Arial" panose="020B0604020202020204" pitchFamily="34" charset="0"/>
                <a:ea typeface="+mn-ea"/>
              </a:rPr>
              <a:t>：</a:t>
            </a:r>
            <a:r>
              <a:rPr kumimoji="0" lang="en-US" altLang="zh-CN" smtClean="0">
                <a:solidFill>
                  <a:srgbClr val="000000"/>
                </a:solidFill>
                <a:latin typeface="Arial" panose="020B0604020202020204" pitchFamily="34" charset="0"/>
                <a:ea typeface="+mn-ea"/>
              </a:rPr>
              <a:t> 4K, 16K, 64K, 256K bytes. </a:t>
            </a:r>
            <a:endParaRPr kumimoji="0" lang="en-US" altLang="zh-CN" dirty="0">
              <a:solidFill>
                <a:srgbClr val="000000"/>
              </a:solidFill>
              <a:latin typeface="Arial" panose="020B0604020202020204" pitchFamily="34" charset="0"/>
              <a:ea typeface="+mn-ea"/>
            </a:endParaRPr>
          </a:p>
          <a:p>
            <a:pPr marL="285750" indent="-285750">
              <a:buFont typeface="Wingdings" panose="05000000000000000000" pitchFamily="2" charset="2"/>
              <a:buChar char="l"/>
            </a:pPr>
            <a:r>
              <a:rPr kumimoji="0" lang="en-US" altLang="zh-CN" smtClean="0">
                <a:solidFill>
                  <a:srgbClr val="000000"/>
                </a:solidFill>
                <a:latin typeface="Arial" panose="020B0604020202020204" pitchFamily="34" charset="0"/>
                <a:ea typeface="+mn-ea"/>
              </a:rPr>
              <a:t>following figure data are based on SPEC92</a:t>
            </a:r>
            <a:r>
              <a:rPr kumimoji="0" lang="en-US" altLang="zh-CN" dirty="0">
                <a:solidFill>
                  <a:srgbClr val="000000"/>
                </a:solidFill>
                <a:latin typeface="Arial" panose="020B0604020202020204" pitchFamily="34" charset="0"/>
                <a:ea typeface="+mn-ea"/>
              </a:rPr>
              <a:t>.</a:t>
            </a:r>
            <a:endParaRPr kumimoji="0" lang="zh-CN" altLang="en-US" dirty="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3477916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2227" name="AutoShape 3"/>
          <p:cNvSpPr>
            <a:spLocks noGrp="1" noChangeArrowheads="1"/>
          </p:cNvSpPr>
          <p:nvPr>
            <p:ph type="body" idx="1"/>
          </p:nvPr>
        </p:nvSpPr>
        <p:spPr>
          <a:xfrm>
            <a:off x="0" y="620688"/>
            <a:ext cx="9144000" cy="6480720"/>
          </a:xfrm>
          <a:noFill/>
        </p:spPr>
        <p:txBody>
          <a:bodyPr/>
          <a:lstStyle/>
          <a:p>
            <a:pPr eaLnBrk="1" hangingPunct="1">
              <a:buClr>
                <a:schemeClr val="tx1"/>
              </a:buClr>
              <a:buSzPct val="80000"/>
              <a:buFont typeface="Wingdings" panose="05000000000000000000" pitchFamily="2" charset="2"/>
              <a:buChar char="l"/>
            </a:pPr>
            <a:r>
              <a:rPr lang="en-US" altLang="zh-CN" dirty="0" smtClean="0"/>
              <a:t>Read hits</a:t>
            </a:r>
            <a:endParaRPr lang="en-US" altLang="zh-CN" dirty="0"/>
          </a:p>
          <a:p>
            <a:pPr lvl="1" eaLnBrk="1" hangingPunct="1">
              <a:buClr>
                <a:schemeClr val="tx1"/>
              </a:buClr>
            </a:pPr>
            <a:r>
              <a:rPr lang="en-US" altLang="zh-CN" dirty="0">
                <a:latin typeface="+mn-lt"/>
              </a:rPr>
              <a:t>this is what we </a:t>
            </a:r>
            <a:r>
              <a:rPr lang="en-US" altLang="zh-CN" dirty="0" smtClean="0">
                <a:latin typeface="+mn-lt"/>
              </a:rPr>
              <a:t>want !</a:t>
            </a:r>
            <a:endParaRPr lang="en-US" altLang="zh-CN" dirty="0">
              <a:latin typeface="+mn-lt"/>
            </a:endParaRPr>
          </a:p>
          <a:p>
            <a:pPr eaLnBrk="1" hangingPunct="1">
              <a:buClr>
                <a:schemeClr val="tx1"/>
              </a:buClr>
            </a:pPr>
            <a:r>
              <a:rPr lang="en-US" altLang="zh-CN" dirty="0"/>
              <a:t>Read misses </a:t>
            </a:r>
          </a:p>
          <a:p>
            <a:pPr lvl="1" eaLnBrk="1" hangingPunct="1">
              <a:buClr>
                <a:schemeClr val="tx1"/>
              </a:buClr>
            </a:pPr>
            <a:r>
              <a:rPr lang="en-US" altLang="zh-CN" dirty="0" smtClean="0">
                <a:latin typeface="+mn-lt"/>
              </a:rPr>
              <a:t>two kinds of misses: </a:t>
            </a:r>
          </a:p>
          <a:p>
            <a:pPr lvl="2" eaLnBrk="1" hangingPunct="1">
              <a:buClr>
                <a:schemeClr val="tx1"/>
              </a:buClr>
            </a:pPr>
            <a:r>
              <a:rPr lang="en-US" altLang="zh-CN" dirty="0" smtClean="0">
                <a:latin typeface="+mn-lt"/>
              </a:rPr>
              <a:t>instruction cache miss </a:t>
            </a:r>
          </a:p>
          <a:p>
            <a:pPr lvl="2" eaLnBrk="1" hangingPunct="1">
              <a:buClr>
                <a:schemeClr val="tx1"/>
              </a:buClr>
            </a:pPr>
            <a:r>
              <a:rPr lang="en-US" altLang="zh-CN" dirty="0" smtClean="0">
                <a:latin typeface="+mn-lt"/>
              </a:rPr>
              <a:t>data cache miss</a:t>
            </a:r>
            <a:endParaRPr lang="en-US" altLang="zh-CN" dirty="0"/>
          </a:p>
          <a:p>
            <a:pPr marL="342900" lvl="1" indent="-342900" eaLnBrk="1" hangingPunct="1">
              <a:buClr>
                <a:schemeClr val="tx1"/>
              </a:buClr>
              <a:buFont typeface="Wingdings" panose="05000000000000000000" pitchFamily="2" charset="2"/>
              <a:buChar char="l"/>
            </a:pPr>
            <a:r>
              <a:rPr lang="en-US" altLang="zh-CN" sz="2400" b="1" dirty="0" smtClean="0">
                <a:ea typeface="+mn-ea"/>
              </a:rPr>
              <a:t>2 kinds of caches</a:t>
            </a:r>
          </a:p>
          <a:p>
            <a:pPr marL="914400" lvl="1" indent="-457200" eaLnBrk="1" hangingPunct="1">
              <a:buClr>
                <a:schemeClr val="tx1"/>
              </a:buClr>
              <a:buFont typeface="+mj-ea"/>
              <a:buAutoNum type="circleNumDbPlain"/>
            </a:pPr>
            <a:r>
              <a:rPr lang="en-US" altLang="zh-CN" dirty="0" smtClean="0">
                <a:solidFill>
                  <a:srgbClr val="FF0000"/>
                </a:solidFill>
              </a:rPr>
              <a:t>write-back </a:t>
            </a:r>
            <a:r>
              <a:rPr lang="en-US" altLang="zh-CN" dirty="0">
                <a:solidFill>
                  <a:srgbClr val="FF0000"/>
                </a:solidFill>
              </a:rPr>
              <a:t>cache</a:t>
            </a:r>
            <a:r>
              <a:rPr lang="en-US" altLang="zh-CN" dirty="0"/>
              <a:t>: when cache writes </a:t>
            </a:r>
            <a:r>
              <a:rPr lang="en-US" altLang="zh-CN" dirty="0" smtClean="0"/>
              <a:t>hit, cache </a:t>
            </a:r>
            <a:r>
              <a:rPr lang="en-US" altLang="zh-CN" dirty="0"/>
              <a:t>system only writes data into cache</a:t>
            </a:r>
            <a:r>
              <a:rPr lang="en-US" altLang="zh-CN" dirty="0" smtClean="0"/>
              <a:t>, don't </a:t>
            </a:r>
            <a:r>
              <a:rPr lang="en-US" altLang="zh-CN" dirty="0"/>
              <a:t>write into memory</a:t>
            </a:r>
            <a:r>
              <a:rPr lang="en-US" altLang="zh-CN" dirty="0" smtClean="0"/>
              <a:t>.</a:t>
            </a:r>
          </a:p>
          <a:p>
            <a:pPr lvl="2" eaLnBrk="1" hangingPunct="1">
              <a:buClr>
                <a:schemeClr val="tx1"/>
              </a:buClr>
            </a:pPr>
            <a:r>
              <a:rPr lang="en-US" altLang="zh-CN" dirty="0" smtClean="0"/>
              <a:t>The </a:t>
            </a:r>
            <a:r>
              <a:rPr lang="en-US" altLang="zh-CN" dirty="0"/>
              <a:t>latest data is in </a:t>
            </a:r>
            <a:r>
              <a:rPr lang="en-US" altLang="zh-CN" dirty="0" smtClean="0"/>
              <a:t>cache</a:t>
            </a:r>
          </a:p>
          <a:p>
            <a:pPr lvl="2" eaLnBrk="1" hangingPunct="1">
              <a:buClr>
                <a:schemeClr val="tx1"/>
              </a:buClr>
            </a:pPr>
            <a:r>
              <a:rPr lang="en-US" altLang="zh-CN" dirty="0" smtClean="0"/>
              <a:t>Memory data may be obsolete, when a cache block is removed from cache, it should be written back to memory.</a:t>
            </a:r>
            <a:endParaRPr lang="en-US" altLang="zh-CN" dirty="0"/>
          </a:p>
          <a:p>
            <a:pPr marL="914400" lvl="1" indent="-457200" eaLnBrk="1" hangingPunct="1">
              <a:buClr>
                <a:schemeClr val="tx1"/>
              </a:buClr>
              <a:buFont typeface="+mj-ea"/>
              <a:buAutoNum type="circleNumDbPlain"/>
            </a:pPr>
            <a:r>
              <a:rPr lang="en-US" altLang="zh-CN" dirty="0">
                <a:solidFill>
                  <a:srgbClr val="FF0000"/>
                </a:solidFill>
              </a:rPr>
              <a:t>write-through cache</a:t>
            </a:r>
            <a:r>
              <a:rPr lang="en-US" altLang="zh-CN" dirty="0"/>
              <a:t>: when cache writes hit, cache system write the data into </a:t>
            </a:r>
            <a:r>
              <a:rPr lang="en-US" altLang="zh-CN" dirty="0" smtClean="0"/>
              <a:t>memory, or cache </a:t>
            </a:r>
            <a:r>
              <a:rPr lang="en-US" altLang="zh-CN" dirty="0"/>
              <a:t>and memory.</a:t>
            </a:r>
          </a:p>
          <a:p>
            <a:pPr lvl="2" eaLnBrk="1" hangingPunct="1">
              <a:buClr>
                <a:schemeClr val="tx1"/>
              </a:buClr>
            </a:pPr>
            <a:r>
              <a:rPr lang="en-US" altLang="zh-CN" dirty="0"/>
              <a:t>The latest data is in </a:t>
            </a:r>
            <a:r>
              <a:rPr lang="en-US" altLang="zh-CN" dirty="0" smtClean="0"/>
              <a:t>memory.</a:t>
            </a:r>
            <a:endParaRPr lang="en-US" altLang="zh-CN" dirty="0"/>
          </a:p>
          <a:p>
            <a:pPr lvl="1" eaLnBrk="1" hangingPunct="1">
              <a:buClr>
                <a:schemeClr val="tx1"/>
              </a:buClr>
            </a:pPr>
            <a:endParaRPr lang="en-US" altLang="zh-CN" dirty="0" smtClean="0"/>
          </a:p>
          <a:p>
            <a:pPr lvl="1" eaLnBrk="1" hangingPunct="1">
              <a:buClr>
                <a:schemeClr val="tx1"/>
              </a:buClr>
            </a:pPr>
            <a:endParaRPr lang="en-US" altLang="zh-CN" b="1" dirty="0" smtClean="0">
              <a:ea typeface="+mn-ea"/>
            </a:endParaRPr>
          </a:p>
          <a:p>
            <a:pPr marL="742950" lvl="2" indent="-342900" eaLnBrk="1" hangingPunct="1">
              <a:buClr>
                <a:schemeClr val="tx1"/>
              </a:buClr>
              <a:buFont typeface="Wingdings" panose="05000000000000000000" pitchFamily="2" charset="2"/>
              <a:buChar char="l"/>
            </a:pPr>
            <a:endParaRPr lang="en-US" altLang="zh-CN" b="1" dirty="0" smtClean="0">
              <a:ea typeface="+mn-ea"/>
            </a:endParaRPr>
          </a:p>
          <a:p>
            <a:pPr marL="742950" lvl="2" indent="-342900" eaLnBrk="1" hangingPunct="1">
              <a:buClr>
                <a:schemeClr val="tx1"/>
              </a:buClr>
              <a:buFont typeface="Wingdings" panose="05000000000000000000" pitchFamily="2" charset="2"/>
              <a:buChar char="l"/>
            </a:pPr>
            <a:endParaRPr lang="en-US" altLang="zh-CN" b="1" dirty="0">
              <a:ea typeface="+mn-ea"/>
            </a:endParaRPr>
          </a:p>
          <a:p>
            <a:pPr marL="457200" lvl="1" indent="0" eaLnBrk="1" hangingPunct="1">
              <a:buClr>
                <a:schemeClr val="tx1"/>
              </a:buClr>
              <a:buNone/>
            </a:pPr>
            <a:endParaRPr lang="en-US" altLang="zh-CN" dirty="0">
              <a:latin typeface="+mn-lt"/>
            </a:endParaRPr>
          </a:p>
          <a:p>
            <a:pPr lvl="2" eaLnBrk="1" hangingPunct="1">
              <a:buClr>
                <a:schemeClr val="tx1"/>
              </a:buClr>
            </a:pPr>
            <a:endParaRPr lang="en-US" altLang="zh-CN" sz="2000" dirty="0">
              <a:latin typeface="+mn-lt"/>
            </a:endParaRPr>
          </a:p>
        </p:txBody>
      </p:sp>
      <p:sp>
        <p:nvSpPr>
          <p:cNvPr id="52228" name="Rectangle 4"/>
          <p:cNvSpPr>
            <a:spLocks noGrp="1" noChangeArrowheads="1"/>
          </p:cNvSpPr>
          <p:nvPr>
            <p:ph type="title"/>
          </p:nvPr>
        </p:nvSpPr>
        <p:spPr>
          <a:noFill/>
        </p:spPr>
        <p:txBody>
          <a:bodyPr/>
          <a:lstStyle/>
          <a:p>
            <a:r>
              <a:rPr lang="en-US" altLang="zh-CN" sz="3200" dirty="0" smtClean="0">
                <a:solidFill>
                  <a:srgbClr val="0000FF"/>
                </a:solidFill>
              </a:rPr>
              <a:t>Handling Cache reads hit and Miss</a:t>
            </a:r>
          </a:p>
        </p:txBody>
      </p:sp>
    </p:spTree>
    <p:extLst>
      <p:ext uri="{BB962C8B-B14F-4D97-AF65-F5344CB8AC3E}">
        <p14:creationId xmlns:p14="http://schemas.microsoft.com/office/powerpoint/2010/main" val="2080792184"/>
      </p:ext>
    </p:extLst>
  </p:cSld>
  <p:clrMapOvr>
    <a:masterClrMapping/>
  </p:clrMapOvr>
  <p:transition spd="slow" advTm="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2227" name="AutoShape 3"/>
          <p:cNvSpPr>
            <a:spLocks noGrp="1" noChangeArrowheads="1"/>
          </p:cNvSpPr>
          <p:nvPr>
            <p:ph type="body" idx="1"/>
          </p:nvPr>
        </p:nvSpPr>
        <p:spPr>
          <a:xfrm>
            <a:off x="-108520" y="5760"/>
            <a:ext cx="9144000" cy="5976664"/>
          </a:xfrm>
          <a:noFill/>
        </p:spPr>
        <p:txBody>
          <a:bodyPr/>
          <a:lstStyle/>
          <a:p>
            <a:pPr eaLnBrk="1" hangingPunct="1">
              <a:buClr>
                <a:schemeClr val="tx1"/>
              </a:buClr>
            </a:pPr>
            <a:r>
              <a:rPr lang="en-US" altLang="zh-CN" dirty="0" smtClean="0"/>
              <a:t>Steps </a:t>
            </a:r>
            <a:r>
              <a:rPr lang="en-US" altLang="zh-CN" dirty="0"/>
              <a:t>of </a:t>
            </a:r>
            <a:r>
              <a:rPr lang="en-US" altLang="zh-CN" dirty="0">
                <a:solidFill>
                  <a:srgbClr val="FF0000"/>
                </a:solidFill>
              </a:rPr>
              <a:t>instruction cache </a:t>
            </a:r>
            <a:r>
              <a:rPr lang="en-US" altLang="zh-CN" dirty="0" smtClean="0"/>
              <a:t>read </a:t>
            </a:r>
            <a:r>
              <a:rPr lang="en-US" altLang="zh-CN" dirty="0"/>
              <a:t>miss </a:t>
            </a:r>
            <a:r>
              <a:rPr lang="en-US" altLang="zh-CN" dirty="0" smtClean="0"/>
              <a:t>operation</a:t>
            </a:r>
            <a:endParaRPr lang="en-US" altLang="zh-CN" sz="2800" dirty="0"/>
          </a:p>
          <a:p>
            <a:pPr lvl="1" eaLnBrk="1" hangingPunct="1">
              <a:buClr>
                <a:schemeClr val="tx1"/>
              </a:buClr>
            </a:pPr>
            <a:r>
              <a:rPr lang="en-US" altLang="zh-CN" dirty="0" smtClean="0">
                <a:latin typeface="+mn-lt"/>
              </a:rPr>
              <a:t>Step-1: for </a:t>
            </a:r>
            <a:r>
              <a:rPr lang="en-US" altLang="zh-CN" dirty="0" smtClean="0">
                <a:solidFill>
                  <a:srgbClr val="FF0000"/>
                </a:solidFill>
                <a:latin typeface="+mn-lt"/>
              </a:rPr>
              <a:t>write-back cache</a:t>
            </a:r>
            <a:r>
              <a:rPr lang="en-US" altLang="zh-CN" dirty="0" smtClean="0">
                <a:latin typeface="+mn-lt"/>
              </a:rPr>
              <a:t>, we wr</a:t>
            </a:r>
            <a:r>
              <a:rPr lang="en-US" altLang="zh-CN" dirty="0">
                <a:latin typeface="+mn-lt"/>
              </a:rPr>
              <a:t>ite the cache </a:t>
            </a:r>
            <a:r>
              <a:rPr lang="en-US" altLang="zh-CN" dirty="0" smtClean="0">
                <a:latin typeface="+mn-lt"/>
              </a:rPr>
              <a:t>block back to memory,</a:t>
            </a:r>
            <a:r>
              <a:rPr lang="en-US" altLang="zh-CN" sz="2000" dirty="0"/>
              <a:t> </a:t>
            </a:r>
            <a:r>
              <a:rPr lang="en-US" altLang="zh-CN" dirty="0">
                <a:latin typeface="+mn-lt"/>
              </a:rPr>
              <a:t>this cache block </a:t>
            </a:r>
            <a:r>
              <a:rPr lang="en-US" altLang="zh-CN" dirty="0" smtClean="0">
                <a:latin typeface="+mn-lt"/>
              </a:rPr>
              <a:t>causes </a:t>
            </a:r>
            <a:r>
              <a:rPr lang="en-US" altLang="zh-CN" dirty="0">
                <a:latin typeface="+mn-lt"/>
              </a:rPr>
              <a:t>read miss.</a:t>
            </a:r>
          </a:p>
          <a:p>
            <a:pPr lvl="2" eaLnBrk="1" hangingPunct="1">
              <a:buClr>
                <a:schemeClr val="tx1"/>
              </a:buClr>
            </a:pPr>
            <a:r>
              <a:rPr lang="en-US" altLang="zh-CN" dirty="0" smtClean="0"/>
              <a:t>For </a:t>
            </a:r>
            <a:r>
              <a:rPr lang="en-US" altLang="zh-CN" dirty="0" smtClean="0">
                <a:solidFill>
                  <a:srgbClr val="FF0000"/>
                </a:solidFill>
              </a:rPr>
              <a:t>write-through cache</a:t>
            </a:r>
            <a:r>
              <a:rPr lang="en-US" altLang="zh-CN" dirty="0" smtClean="0"/>
              <a:t>, we do nothing in this step.</a:t>
            </a:r>
          </a:p>
          <a:p>
            <a:pPr lvl="1" eaLnBrk="1" hangingPunct="1">
              <a:buClr>
                <a:schemeClr val="tx1"/>
              </a:buClr>
            </a:pPr>
            <a:r>
              <a:rPr lang="en-US" altLang="zh-CN" dirty="0">
                <a:latin typeface="+mn-lt"/>
              </a:rPr>
              <a:t>Step-2: for instruction cache </a:t>
            </a:r>
            <a:r>
              <a:rPr lang="en-US" altLang="zh-CN" dirty="0" smtClean="0">
                <a:latin typeface="+mn-lt"/>
              </a:rPr>
              <a:t>miss,</a:t>
            </a:r>
            <a:r>
              <a:rPr lang="en-US" altLang="zh-CN" dirty="0"/>
              <a:t> </a:t>
            </a:r>
            <a:r>
              <a:rPr lang="en-US" altLang="zh-CN" dirty="0" smtClean="0"/>
              <a:t>we stall </a:t>
            </a:r>
            <a:r>
              <a:rPr lang="en-US" altLang="zh-CN" dirty="0"/>
              <a:t>the CPU, fetch block from memory, deliver to cache, restart CPU </a:t>
            </a:r>
            <a:r>
              <a:rPr lang="en-US" altLang="zh-CN" dirty="0" smtClean="0"/>
              <a:t>read.</a:t>
            </a:r>
          </a:p>
          <a:p>
            <a:pPr lvl="2" eaLnBrk="1" hangingPunct="1">
              <a:buClr>
                <a:schemeClr val="tx1"/>
              </a:buClr>
            </a:pPr>
            <a:r>
              <a:rPr lang="en-US" altLang="zh-CN" dirty="0"/>
              <a:t>Step-2.1 Send the original PC value (current PC-4) to the memory</a:t>
            </a:r>
            <a:r>
              <a:rPr lang="en-US" altLang="zh-CN" dirty="0" smtClean="0"/>
              <a:t>.</a:t>
            </a:r>
          </a:p>
          <a:p>
            <a:pPr lvl="3" eaLnBrk="1" hangingPunct="1">
              <a:buClr>
                <a:schemeClr val="tx1"/>
              </a:buClr>
            </a:pPr>
            <a:r>
              <a:rPr lang="en-US" altLang="zh-CN" dirty="0"/>
              <a:t>Reason of </a:t>
            </a:r>
            <a:r>
              <a:rPr lang="en-US" altLang="zh-CN" dirty="0" smtClean="0"/>
              <a:t>current PC-4 </a:t>
            </a:r>
            <a:r>
              <a:rPr lang="en-US" altLang="zh-CN" dirty="0"/>
              <a:t>: at the end of 1# cycle (IF stage) in pipeline, PC </a:t>
            </a:r>
            <a:r>
              <a:rPr lang="en-US" altLang="zh-CN" dirty="0">
                <a:sym typeface="Wingdings" panose="05000000000000000000" pitchFamily="2" charset="2"/>
              </a:rPr>
              <a:t>&lt;-- PC+4, at the begin of 2# </a:t>
            </a:r>
            <a:r>
              <a:rPr lang="en-US" altLang="zh-CN" dirty="0" smtClean="0">
                <a:sym typeface="Wingdings" panose="05000000000000000000" pitchFamily="2" charset="2"/>
              </a:rPr>
              <a:t>cycle (</a:t>
            </a:r>
            <a:r>
              <a:rPr lang="en-US" altLang="zh-CN" dirty="0" smtClean="0"/>
              <a:t>ID </a:t>
            </a:r>
            <a:r>
              <a:rPr lang="en-US" altLang="zh-CN" dirty="0"/>
              <a:t>stage</a:t>
            </a:r>
            <a:r>
              <a:rPr lang="en-US" altLang="zh-CN" dirty="0" smtClean="0">
                <a:sym typeface="Wingdings" panose="05000000000000000000" pitchFamily="2" charset="2"/>
              </a:rPr>
              <a:t>), </a:t>
            </a:r>
            <a:r>
              <a:rPr lang="en-US" altLang="zh-CN" dirty="0">
                <a:sym typeface="Wingdings" panose="05000000000000000000" pitchFamily="2" charset="2"/>
              </a:rPr>
              <a:t>we fetch memory block, but [current PC] is ([</a:t>
            </a:r>
            <a:r>
              <a:rPr lang="en-US" altLang="zh-CN" dirty="0">
                <a:ea typeface="宋体" panose="02010600030101010101" pitchFamily="2" charset="-122"/>
              </a:rPr>
              <a:t>original PC]+4</a:t>
            </a:r>
            <a:r>
              <a:rPr lang="en-US" altLang="zh-CN" dirty="0" smtClean="0">
                <a:ea typeface="宋体" panose="02010600030101010101" pitchFamily="2" charset="-122"/>
              </a:rPr>
              <a:t>)</a:t>
            </a:r>
            <a:endParaRPr lang="en-US" altLang="zh-CN" dirty="0"/>
          </a:p>
          <a:p>
            <a:pPr lvl="2" eaLnBrk="1" hangingPunct="1">
              <a:buClr>
                <a:schemeClr val="tx1"/>
              </a:buClr>
            </a:pPr>
            <a:r>
              <a:rPr lang="en-US" altLang="zh-CN" dirty="0"/>
              <a:t>Step-2.2 Instruct main memory to perform a read and wait for the memory to complete its access</a:t>
            </a:r>
            <a:r>
              <a:rPr lang="en-US" altLang="zh-CN" dirty="0" smtClean="0"/>
              <a:t>.</a:t>
            </a:r>
          </a:p>
          <a:p>
            <a:pPr lvl="2" eaLnBrk="1" hangingPunct="1">
              <a:buClr>
                <a:schemeClr val="tx1"/>
              </a:buClr>
              <a:buFont typeface="Wingdings" panose="05000000000000000000" pitchFamily="2" charset="2"/>
              <a:buChar char="n"/>
            </a:pPr>
            <a:r>
              <a:rPr lang="en-US" altLang="zh-CN" dirty="0" smtClean="0"/>
              <a:t>Step-2.3 </a:t>
            </a:r>
            <a:r>
              <a:rPr lang="en-US" altLang="zh-CN" dirty="0"/>
              <a:t>Write the cache entry, putting the data from memory in the data portion of the entry, writing the upper bits of the address (from the ALU) into the tag </a:t>
            </a:r>
            <a:r>
              <a:rPr lang="en-US" altLang="zh-CN" dirty="0" err="1"/>
              <a:t>field,and</a:t>
            </a:r>
            <a:r>
              <a:rPr lang="en-US" altLang="zh-CN" dirty="0"/>
              <a:t> turning the valid bit on.</a:t>
            </a:r>
          </a:p>
          <a:p>
            <a:pPr lvl="2" eaLnBrk="1" hangingPunct="1">
              <a:buClr>
                <a:schemeClr val="tx1"/>
              </a:buClr>
              <a:buFont typeface="Wingdings" panose="05000000000000000000" pitchFamily="2" charset="2"/>
              <a:buChar char="n"/>
            </a:pPr>
            <a:r>
              <a:rPr lang="en-US" altLang="zh-CN" dirty="0"/>
              <a:t>Step-2.</a:t>
            </a:r>
            <a:r>
              <a:rPr lang="en-US" altLang="zh-CN" dirty="0" smtClean="0"/>
              <a:t>4</a:t>
            </a:r>
            <a:r>
              <a:rPr lang="en-US" altLang="zh-CN" dirty="0"/>
              <a:t>. Restart the instruction execution at the first step, which will </a:t>
            </a:r>
            <a:r>
              <a:rPr lang="en-US" altLang="zh-CN" dirty="0" err="1"/>
              <a:t>refetch</a:t>
            </a:r>
            <a:r>
              <a:rPr lang="en-US" altLang="zh-CN" dirty="0"/>
              <a:t> the instruction again, this time finding it in the cache.</a:t>
            </a:r>
          </a:p>
          <a:p>
            <a:pPr lvl="2" eaLnBrk="1" hangingPunct="1">
              <a:buClr>
                <a:schemeClr val="tx1"/>
              </a:buClr>
            </a:pPr>
            <a:endParaRPr lang="en-US" altLang="zh-CN" dirty="0"/>
          </a:p>
          <a:p>
            <a:pPr lvl="1" eaLnBrk="1" hangingPunct="1">
              <a:buClr>
                <a:schemeClr val="tx1"/>
              </a:buClr>
            </a:pPr>
            <a:endParaRPr lang="en-US" altLang="zh-CN" dirty="0"/>
          </a:p>
          <a:p>
            <a:pPr marL="457200" lvl="1" indent="0" eaLnBrk="1" hangingPunct="1">
              <a:buClr>
                <a:schemeClr val="tx1"/>
              </a:buClr>
              <a:buNone/>
            </a:pPr>
            <a:endParaRPr lang="en-US" altLang="zh-CN" dirty="0">
              <a:latin typeface="+mn-lt"/>
            </a:endParaRPr>
          </a:p>
          <a:p>
            <a:pPr lvl="2" eaLnBrk="1" hangingPunct="1">
              <a:buClr>
                <a:schemeClr val="tx1"/>
              </a:buClr>
            </a:pPr>
            <a:endParaRPr lang="en-US" altLang="zh-CN" sz="2000" dirty="0">
              <a:latin typeface="+mn-lt"/>
            </a:endParaRPr>
          </a:p>
        </p:txBody>
      </p:sp>
    </p:spTree>
    <p:extLst>
      <p:ext uri="{BB962C8B-B14F-4D97-AF65-F5344CB8AC3E}">
        <p14:creationId xmlns:p14="http://schemas.microsoft.com/office/powerpoint/2010/main" val="2646744161"/>
      </p:ext>
    </p:extLst>
  </p:cSld>
  <p:clrMapOvr>
    <a:masterClrMapping/>
  </p:clrMapOvr>
  <p:transition spd="slow" advTm="2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2227" name="AutoShape 3"/>
          <p:cNvSpPr>
            <a:spLocks noGrp="1" noChangeArrowheads="1"/>
          </p:cNvSpPr>
          <p:nvPr>
            <p:ph type="body" idx="1"/>
          </p:nvPr>
        </p:nvSpPr>
        <p:spPr>
          <a:xfrm>
            <a:off x="0" y="908720"/>
            <a:ext cx="9144000" cy="6231552"/>
          </a:xfrm>
          <a:noFill/>
        </p:spPr>
        <p:txBody>
          <a:bodyPr/>
          <a:lstStyle/>
          <a:p>
            <a:pPr eaLnBrk="1" hangingPunct="1">
              <a:buClr>
                <a:schemeClr val="tx1"/>
              </a:buClr>
            </a:pPr>
            <a:r>
              <a:rPr lang="en-US" altLang="zh-CN" dirty="0" smtClean="0"/>
              <a:t>Steps </a:t>
            </a:r>
            <a:r>
              <a:rPr lang="en-US" altLang="zh-CN" dirty="0"/>
              <a:t>of </a:t>
            </a:r>
            <a:r>
              <a:rPr lang="en-US" altLang="zh-CN" dirty="0" smtClean="0">
                <a:solidFill>
                  <a:srgbClr val="FF0000"/>
                </a:solidFill>
              </a:rPr>
              <a:t>data </a:t>
            </a:r>
            <a:r>
              <a:rPr lang="en-US" altLang="zh-CN" dirty="0">
                <a:solidFill>
                  <a:srgbClr val="FF0000"/>
                </a:solidFill>
              </a:rPr>
              <a:t>cache </a:t>
            </a:r>
            <a:r>
              <a:rPr lang="en-US" altLang="zh-CN" dirty="0" smtClean="0"/>
              <a:t>read </a:t>
            </a:r>
            <a:r>
              <a:rPr lang="en-US" altLang="zh-CN" dirty="0"/>
              <a:t>miss </a:t>
            </a:r>
            <a:r>
              <a:rPr lang="en-US" altLang="zh-CN" dirty="0" smtClean="0"/>
              <a:t>operation</a:t>
            </a:r>
            <a:endParaRPr lang="en-US" altLang="zh-CN" sz="2800" dirty="0"/>
          </a:p>
          <a:p>
            <a:pPr lvl="1" eaLnBrk="1" hangingPunct="1">
              <a:buClr>
                <a:schemeClr val="tx1"/>
              </a:buClr>
            </a:pPr>
            <a:r>
              <a:rPr lang="en-US" altLang="zh-CN" dirty="0" smtClean="0">
                <a:latin typeface="+mn-lt"/>
              </a:rPr>
              <a:t>Step-1: the same with </a:t>
            </a:r>
            <a:r>
              <a:rPr lang="en-US" altLang="zh-CN" dirty="0"/>
              <a:t>instruction cache read miss </a:t>
            </a:r>
            <a:endParaRPr lang="en-US" altLang="zh-CN" dirty="0" smtClean="0">
              <a:latin typeface="+mn-lt"/>
            </a:endParaRPr>
          </a:p>
          <a:p>
            <a:pPr lvl="1" eaLnBrk="1" hangingPunct="1">
              <a:buClr>
                <a:schemeClr val="tx1"/>
              </a:buClr>
            </a:pPr>
            <a:r>
              <a:rPr lang="en-US" altLang="zh-CN" dirty="0" smtClean="0">
                <a:latin typeface="+mn-lt"/>
              </a:rPr>
              <a:t>Step-2</a:t>
            </a:r>
            <a:r>
              <a:rPr lang="en-US" altLang="zh-CN" dirty="0">
                <a:latin typeface="+mn-lt"/>
              </a:rPr>
              <a:t>: for </a:t>
            </a:r>
            <a:r>
              <a:rPr lang="en-US" altLang="zh-CN" dirty="0" smtClean="0">
                <a:latin typeface="+mn-lt"/>
              </a:rPr>
              <a:t>data </a:t>
            </a:r>
            <a:r>
              <a:rPr lang="en-US" altLang="zh-CN" dirty="0">
                <a:latin typeface="+mn-lt"/>
              </a:rPr>
              <a:t>cache </a:t>
            </a:r>
            <a:r>
              <a:rPr lang="en-US" altLang="zh-CN" dirty="0" smtClean="0">
                <a:latin typeface="+mn-lt"/>
              </a:rPr>
              <a:t>miss,</a:t>
            </a:r>
            <a:r>
              <a:rPr lang="en-US" altLang="zh-CN" dirty="0"/>
              <a:t> </a:t>
            </a:r>
            <a:r>
              <a:rPr lang="en-US" altLang="zh-CN" dirty="0" smtClean="0"/>
              <a:t>we stall </a:t>
            </a:r>
            <a:r>
              <a:rPr lang="en-US" altLang="zh-CN" dirty="0"/>
              <a:t>the CPU, fetch block from memory, deliver to cache, restart </a:t>
            </a:r>
            <a:r>
              <a:rPr lang="en-US" altLang="zh-CN" dirty="0" smtClean="0"/>
              <a:t>memory read cycle.</a:t>
            </a:r>
          </a:p>
          <a:p>
            <a:pPr lvl="2" eaLnBrk="1" hangingPunct="1">
              <a:buClr>
                <a:schemeClr val="tx1"/>
              </a:buClr>
            </a:pPr>
            <a:r>
              <a:rPr lang="en-US" altLang="zh-CN" dirty="0"/>
              <a:t>Step-2.1 </a:t>
            </a:r>
            <a:r>
              <a:rPr lang="en-US" altLang="zh-CN" dirty="0">
                <a:solidFill>
                  <a:srgbClr val="0000FF"/>
                </a:solidFill>
              </a:rPr>
              <a:t>Send the </a:t>
            </a:r>
            <a:r>
              <a:rPr lang="en-US" altLang="zh-CN" dirty="0" smtClean="0">
                <a:solidFill>
                  <a:srgbClr val="0000FF"/>
                </a:solidFill>
              </a:rPr>
              <a:t>word/double-word address from</a:t>
            </a:r>
            <a:r>
              <a:rPr lang="zh-CN" altLang="en-US" dirty="0">
                <a:solidFill>
                  <a:srgbClr val="0000FF"/>
                </a:solidFill>
              </a:rPr>
              <a:t> </a:t>
            </a:r>
            <a:r>
              <a:rPr lang="en-US" altLang="zh-CN" dirty="0" smtClean="0">
                <a:solidFill>
                  <a:srgbClr val="0000FF"/>
                </a:solidFill>
              </a:rPr>
              <a:t>ALU </a:t>
            </a:r>
            <a:r>
              <a:rPr lang="en-US" altLang="zh-CN" dirty="0">
                <a:solidFill>
                  <a:srgbClr val="0000FF"/>
                </a:solidFill>
              </a:rPr>
              <a:t>to the </a:t>
            </a:r>
            <a:r>
              <a:rPr lang="en-US" altLang="zh-CN" dirty="0" smtClean="0">
                <a:solidFill>
                  <a:srgbClr val="0000FF"/>
                </a:solidFill>
              </a:rPr>
              <a:t>memory for memory block read</a:t>
            </a:r>
            <a:r>
              <a:rPr lang="en-US" altLang="zh-CN" dirty="0" smtClean="0"/>
              <a:t>.</a:t>
            </a:r>
          </a:p>
          <a:p>
            <a:pPr lvl="2" eaLnBrk="1" hangingPunct="1">
              <a:buClr>
                <a:schemeClr val="tx1"/>
              </a:buClr>
            </a:pPr>
            <a:r>
              <a:rPr lang="en-US" altLang="zh-CN" dirty="0" smtClean="0"/>
              <a:t>Step-2.2 </a:t>
            </a:r>
            <a:r>
              <a:rPr lang="en-US" altLang="zh-CN" dirty="0"/>
              <a:t>Instruct main memory to perform a </a:t>
            </a:r>
            <a:r>
              <a:rPr lang="en-US" altLang="zh-CN" dirty="0" smtClean="0"/>
              <a:t>block read </a:t>
            </a:r>
            <a:r>
              <a:rPr lang="en-US" altLang="zh-CN" dirty="0"/>
              <a:t>and wait for the memory to complete its access</a:t>
            </a:r>
            <a:r>
              <a:rPr lang="en-US" altLang="zh-CN" dirty="0" smtClean="0"/>
              <a:t>.</a:t>
            </a:r>
          </a:p>
          <a:p>
            <a:pPr lvl="2" eaLnBrk="1" hangingPunct="1">
              <a:buClr>
                <a:schemeClr val="tx1"/>
              </a:buClr>
            </a:pPr>
            <a:r>
              <a:rPr lang="en-US" altLang="zh-CN" dirty="0"/>
              <a:t>Step-2.3 Write the cache entry, putting the data from memory in the data portion of the entry, writing the upper bits of the address (from the ALU) into the tag field, and turning the valid bit on.</a:t>
            </a:r>
          </a:p>
          <a:p>
            <a:pPr lvl="2" eaLnBrk="1" hangingPunct="1">
              <a:buClr>
                <a:schemeClr val="tx1"/>
              </a:buClr>
            </a:pPr>
            <a:r>
              <a:rPr lang="en-US" altLang="zh-CN" dirty="0"/>
              <a:t>Step-2.</a:t>
            </a:r>
            <a:r>
              <a:rPr lang="en-US" altLang="zh-CN" dirty="0" smtClean="0"/>
              <a:t>4</a:t>
            </a:r>
            <a:r>
              <a:rPr lang="en-US" altLang="zh-CN" dirty="0"/>
              <a:t>. </a:t>
            </a:r>
            <a:r>
              <a:rPr lang="en-US" altLang="zh-CN" dirty="0">
                <a:solidFill>
                  <a:srgbClr val="0000FF"/>
                </a:solidFill>
              </a:rPr>
              <a:t>restart memory </a:t>
            </a:r>
            <a:r>
              <a:rPr lang="en-US" altLang="zh-CN" dirty="0" smtClean="0">
                <a:solidFill>
                  <a:srgbClr val="0000FF"/>
                </a:solidFill>
              </a:rPr>
              <a:t>pipeline </a:t>
            </a:r>
            <a:r>
              <a:rPr lang="en-US" altLang="zh-CN" dirty="0">
                <a:solidFill>
                  <a:srgbClr val="0000FF"/>
                </a:solidFill>
              </a:rPr>
              <a:t>read </a:t>
            </a:r>
            <a:r>
              <a:rPr lang="en-US" altLang="zh-CN" dirty="0" smtClean="0">
                <a:solidFill>
                  <a:srgbClr val="0000FF"/>
                </a:solidFill>
              </a:rPr>
              <a:t>cycle</a:t>
            </a:r>
            <a:r>
              <a:rPr lang="en-US" altLang="zh-CN" dirty="0" smtClean="0"/>
              <a:t>, </a:t>
            </a:r>
            <a:r>
              <a:rPr lang="en-US" altLang="zh-CN" dirty="0"/>
              <a:t>which will </a:t>
            </a:r>
            <a:r>
              <a:rPr lang="en-US" altLang="zh-CN" dirty="0" err="1"/>
              <a:t>refetch</a:t>
            </a:r>
            <a:r>
              <a:rPr lang="en-US" altLang="zh-CN" dirty="0"/>
              <a:t> the</a:t>
            </a:r>
            <a:r>
              <a:rPr lang="en-US" altLang="zh-CN" dirty="0">
                <a:solidFill>
                  <a:srgbClr val="0000FF"/>
                </a:solidFill>
              </a:rPr>
              <a:t> data word/double-word </a:t>
            </a:r>
            <a:r>
              <a:rPr lang="en-US" altLang="zh-CN" dirty="0"/>
              <a:t>again, this time finding it in the cache.</a:t>
            </a:r>
          </a:p>
          <a:p>
            <a:pPr lvl="2" eaLnBrk="1" hangingPunct="1">
              <a:buClr>
                <a:schemeClr val="tx1"/>
              </a:buClr>
            </a:pPr>
            <a:endParaRPr lang="en-US" altLang="zh-CN" dirty="0"/>
          </a:p>
          <a:p>
            <a:pPr lvl="1" eaLnBrk="1" hangingPunct="1">
              <a:buClr>
                <a:schemeClr val="tx1"/>
              </a:buClr>
            </a:pPr>
            <a:endParaRPr lang="en-US" altLang="zh-CN" dirty="0"/>
          </a:p>
          <a:p>
            <a:pPr marL="457200" lvl="1" indent="0" eaLnBrk="1" hangingPunct="1">
              <a:buClr>
                <a:schemeClr val="tx1"/>
              </a:buClr>
              <a:buNone/>
            </a:pPr>
            <a:endParaRPr lang="en-US" altLang="zh-CN" dirty="0">
              <a:latin typeface="+mn-lt"/>
            </a:endParaRPr>
          </a:p>
          <a:p>
            <a:pPr lvl="2" eaLnBrk="1" hangingPunct="1">
              <a:buClr>
                <a:schemeClr val="tx1"/>
              </a:buClr>
            </a:pPr>
            <a:endParaRPr lang="en-US" altLang="zh-CN" sz="2000" dirty="0">
              <a:latin typeface="+mn-lt"/>
            </a:endParaRPr>
          </a:p>
        </p:txBody>
      </p:sp>
      <p:sp>
        <p:nvSpPr>
          <p:cNvPr id="6" name="Rectangle 4"/>
          <p:cNvSpPr>
            <a:spLocks noGrp="1" noChangeArrowheads="1"/>
          </p:cNvSpPr>
          <p:nvPr>
            <p:ph type="title"/>
          </p:nvPr>
        </p:nvSpPr>
        <p:spPr>
          <a:xfrm>
            <a:off x="228600" y="152400"/>
            <a:ext cx="7620000" cy="609600"/>
          </a:xfrm>
          <a:noFill/>
        </p:spPr>
        <p:txBody>
          <a:bodyPr/>
          <a:lstStyle/>
          <a:p>
            <a:r>
              <a:rPr lang="en-US" altLang="zh-CN" sz="3200" dirty="0" smtClean="0">
                <a:solidFill>
                  <a:srgbClr val="0000FF"/>
                </a:solidFill>
              </a:rPr>
              <a:t>Handling Cache reads hit and Miss</a:t>
            </a:r>
          </a:p>
        </p:txBody>
      </p:sp>
    </p:spTree>
    <p:extLst>
      <p:ext uri="{BB962C8B-B14F-4D97-AF65-F5344CB8AC3E}">
        <p14:creationId xmlns:p14="http://schemas.microsoft.com/office/powerpoint/2010/main" val="1181849363"/>
      </p:ext>
    </p:extLst>
  </p:cSld>
  <p:clrMapOvr>
    <a:masterClrMapping/>
  </p:clrMapOvr>
  <p:transition spd="slow" advTm="2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4275" name="AutoShape 3"/>
          <p:cNvSpPr>
            <a:spLocks noGrp="1" noChangeArrowheads="1"/>
          </p:cNvSpPr>
          <p:nvPr>
            <p:ph type="body" idx="1"/>
          </p:nvPr>
        </p:nvSpPr>
        <p:spPr>
          <a:xfrm>
            <a:off x="246936" y="980728"/>
            <a:ext cx="8897064" cy="5165725"/>
          </a:xfrm>
          <a:noFill/>
        </p:spPr>
        <p:txBody>
          <a:bodyPr/>
          <a:lstStyle/>
          <a:p>
            <a:pPr eaLnBrk="1" hangingPunct="1">
              <a:buClr>
                <a:schemeClr val="tx1"/>
              </a:buClr>
            </a:pPr>
            <a:r>
              <a:rPr lang="en-US" altLang="zh-CN" sz="2400" dirty="0" smtClean="0"/>
              <a:t>Write hits:  Difference Strategy for </a:t>
            </a:r>
            <a:r>
              <a:rPr lang="en-US" altLang="zh-CN" dirty="0" smtClean="0"/>
              <a:t>write-back and write-through cache</a:t>
            </a:r>
            <a:endParaRPr lang="en-US" altLang="zh-CN" sz="2400" dirty="0"/>
          </a:p>
          <a:p>
            <a:pPr marL="914400" lvl="1" indent="-457200" eaLnBrk="1" hangingPunct="1">
              <a:buClr>
                <a:schemeClr val="tx1"/>
              </a:buClr>
              <a:buSzPct val="80000"/>
              <a:buFont typeface="+mj-ea"/>
              <a:buAutoNum type="circleNumDbPlain"/>
            </a:pPr>
            <a:r>
              <a:rPr lang="en-US" altLang="zh-CN" dirty="0" smtClean="0">
                <a:latin typeface="+mn-lt"/>
              </a:rPr>
              <a:t>W</a:t>
            </a:r>
            <a:r>
              <a:rPr lang="en-US" altLang="zh-CN" sz="2200" dirty="0" smtClean="0">
                <a:latin typeface="+mn-lt"/>
              </a:rPr>
              <a:t>rite-back cache (Causing Inconsistent)</a:t>
            </a:r>
            <a:endParaRPr lang="en-US" altLang="zh-CN" sz="2200" dirty="0">
              <a:latin typeface="+mn-lt"/>
            </a:endParaRPr>
          </a:p>
          <a:p>
            <a:pPr lvl="2" eaLnBrk="1" hangingPunct="1">
              <a:buClr>
                <a:schemeClr val="tx1"/>
              </a:buClr>
              <a:buSzPct val="80000"/>
              <a:buFont typeface="Wingdings" panose="05000000000000000000" pitchFamily="2" charset="2"/>
              <a:buChar char="u"/>
            </a:pPr>
            <a:r>
              <a:rPr lang="en-US" altLang="zh-CN" sz="2200" dirty="0" smtClean="0">
                <a:latin typeface="+mn-lt"/>
              </a:rPr>
              <a:t>Write the data into only the data cache, Fast</a:t>
            </a:r>
            <a:endParaRPr lang="en-US" altLang="zh-CN" sz="2200" dirty="0">
              <a:latin typeface="+mn-lt"/>
            </a:endParaRPr>
          </a:p>
          <a:p>
            <a:pPr lvl="2" eaLnBrk="1" hangingPunct="1">
              <a:buClr>
                <a:schemeClr val="tx1"/>
              </a:buClr>
              <a:buSzPct val="80000"/>
              <a:buFont typeface="Wingdings" panose="05000000000000000000" pitchFamily="2" charset="2"/>
              <a:buChar char="u"/>
            </a:pPr>
            <a:r>
              <a:rPr lang="en-US" altLang="zh-CN" sz="2200" dirty="0" smtClean="0">
                <a:latin typeface="+mn-lt"/>
              </a:rPr>
              <a:t>Write back cache block to memory when the block is replaced</a:t>
            </a:r>
            <a:r>
              <a:rPr lang="en-US" altLang="zh-CN" sz="2200" dirty="0">
                <a:latin typeface="+mn-lt"/>
              </a:rPr>
              <a:t>.</a:t>
            </a:r>
          </a:p>
          <a:p>
            <a:pPr lvl="2" eaLnBrk="1" hangingPunct="1">
              <a:buClr>
                <a:schemeClr val="tx1"/>
              </a:buClr>
              <a:buSzPct val="80000"/>
              <a:buFont typeface="Wingdings" panose="05000000000000000000" pitchFamily="2" charset="2"/>
              <a:buChar char="u"/>
            </a:pPr>
            <a:r>
              <a:rPr lang="en-US" altLang="zh-CN" sz="2200" dirty="0" smtClean="0">
                <a:latin typeface="+mn-lt"/>
              </a:rPr>
              <a:t>A write-back scheme is more complex to implement than write-through</a:t>
            </a:r>
            <a:r>
              <a:rPr lang="en-US" altLang="zh-CN" sz="2200" dirty="0">
                <a:latin typeface="+mn-lt"/>
              </a:rPr>
              <a:t>.</a:t>
            </a:r>
          </a:p>
          <a:p>
            <a:pPr lvl="2" eaLnBrk="1" hangingPunct="1">
              <a:buClr>
                <a:schemeClr val="tx1"/>
              </a:buClr>
            </a:pPr>
            <a:r>
              <a:rPr lang="en-US" altLang="zh-CN" sz="2200" dirty="0"/>
              <a:t>write-back </a:t>
            </a:r>
            <a:r>
              <a:rPr lang="en-US" altLang="zh-CN" sz="2200" dirty="0" smtClean="0">
                <a:latin typeface="+mn-lt"/>
              </a:rPr>
              <a:t>Improves performance, especially when processors can generate writes as fast as (or faster than) the writes can be handled by main memory;</a:t>
            </a:r>
            <a:endParaRPr lang="en-US" altLang="zh-CN" sz="2200" dirty="0">
              <a:latin typeface="+mn-lt"/>
            </a:endParaRPr>
          </a:p>
        </p:txBody>
      </p:sp>
      <p:sp>
        <p:nvSpPr>
          <p:cNvPr id="54276" name="Rectangle 4"/>
          <p:cNvSpPr>
            <a:spLocks noGrp="1" noChangeArrowheads="1"/>
          </p:cNvSpPr>
          <p:nvPr>
            <p:ph type="title"/>
          </p:nvPr>
        </p:nvSpPr>
        <p:spPr>
          <a:xfrm>
            <a:off x="251520" y="260648"/>
            <a:ext cx="7620000" cy="609600"/>
          </a:xfrm>
          <a:noFill/>
        </p:spPr>
        <p:txBody>
          <a:bodyPr/>
          <a:lstStyle/>
          <a:p>
            <a:r>
              <a:rPr lang="en-US" altLang="zh-CN" sz="3200" dirty="0" smtClean="0">
                <a:solidFill>
                  <a:srgbClr val="FF0000"/>
                </a:solidFill>
              </a:rPr>
              <a:t>Handling Cache Writes hit and Miss</a:t>
            </a:r>
          </a:p>
        </p:txBody>
      </p:sp>
    </p:spTree>
  </p:cSld>
  <p:clrMapOvr>
    <a:masterClrMapping/>
  </p:clrMapOvr>
  <p:transition spd="slow" advTm="2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0"/>
            <a:ext cx="8001000" cy="571500"/>
          </a:xfrm>
          <a:noFill/>
        </p:spPr>
        <p:txBody>
          <a:bodyPr/>
          <a:lstStyle/>
          <a:p>
            <a:r>
              <a:rPr lang="en-US" altLang="zh-CN" sz="2600" smtClean="0"/>
              <a:t>DRAM logical organization (256 Mbit) 1</a:t>
            </a:r>
            <a:r>
              <a:rPr lang="zh-CN" altLang="en-US" sz="2600" dirty="0" smtClean="0"/>
              <a:t>位数据写入</a:t>
            </a:r>
            <a:endParaRPr lang="en-US" altLang="zh-CN" sz="2600" dirty="0" smtClean="0"/>
          </a:p>
        </p:txBody>
      </p:sp>
      <p:sp>
        <p:nvSpPr>
          <p:cNvPr id="24579" name="AutoShape 3"/>
          <p:cNvSpPr>
            <a:spLocks noGrp="1" noChangeArrowheads="1"/>
          </p:cNvSpPr>
          <p:nvPr>
            <p:ph type="body" sz="half" idx="1"/>
          </p:nvPr>
        </p:nvSpPr>
        <p:spPr>
          <a:xfrm>
            <a:off x="2124075" y="5805488"/>
            <a:ext cx="6840538" cy="981075"/>
          </a:xfrm>
          <a:noFill/>
        </p:spPr>
        <p:txBody>
          <a:bodyPr/>
          <a:lstStyle/>
          <a:p>
            <a:pPr marL="285750" indent="-285750">
              <a:buFontTx/>
              <a:buNone/>
              <a:tabLst>
                <a:tab pos="2349500" algn="l"/>
                <a:tab pos="5029200" algn="l"/>
              </a:tabLst>
            </a:pPr>
            <a:r>
              <a:rPr lang="zh-CN" altLang="en-US" sz="1600" dirty="0" smtClean="0"/>
              <a:t>上图未画出：有一个列解码器（</a:t>
            </a:r>
            <a:r>
              <a:rPr lang="en-US" altLang="zh-CN" sz="1600" dirty="0" smtClean="0"/>
              <a:t>14</a:t>
            </a:r>
            <a:r>
              <a:rPr lang="zh-CN" altLang="en-US" sz="1600" dirty="0" smtClean="0"/>
              <a:t>输入），列解码器有</a:t>
            </a:r>
            <a:r>
              <a:rPr lang="en-US" altLang="zh-CN" sz="1600" dirty="0" smtClean="0"/>
              <a:t>16384</a:t>
            </a:r>
            <a:r>
              <a:rPr lang="zh-CN" altLang="en-US" sz="1600" dirty="0" smtClean="0"/>
              <a:t>根输出线，每个输出线用于</a:t>
            </a:r>
            <a:r>
              <a:rPr lang="en-US" altLang="zh-CN" sz="1600" dirty="0" smtClean="0"/>
              <a:t>16384</a:t>
            </a:r>
            <a:r>
              <a:rPr lang="zh-CN" altLang="en-US" sz="1600" dirty="0" smtClean="0"/>
              <a:t>个三态门的控制线，这</a:t>
            </a:r>
            <a:r>
              <a:rPr lang="en-US" altLang="zh-CN" sz="1600" dirty="0" smtClean="0"/>
              <a:t>16384</a:t>
            </a:r>
            <a:r>
              <a:rPr lang="zh-CN" altLang="en-US" sz="1600" dirty="0" smtClean="0"/>
              <a:t>个三态门的输入连在一起，</a:t>
            </a:r>
            <a:r>
              <a:rPr lang="zh-CN" altLang="en-US" sz="1600" smtClean="0"/>
              <a:t>作为</a:t>
            </a:r>
            <a:r>
              <a:rPr lang="en-US" altLang="zh-CN" sz="1600" smtClean="0"/>
              <a:t>bit line</a:t>
            </a:r>
            <a:r>
              <a:rPr lang="zh-CN" altLang="en-US" sz="1600" dirty="0" smtClean="0"/>
              <a:t>的</a:t>
            </a:r>
            <a:r>
              <a:rPr lang="en-US" altLang="zh-CN" sz="1600" dirty="0" smtClean="0"/>
              <a:t>1</a:t>
            </a:r>
            <a:r>
              <a:rPr lang="zh-CN" altLang="en-US" sz="1600" dirty="0" smtClean="0"/>
              <a:t>位输入数据，这</a:t>
            </a:r>
            <a:r>
              <a:rPr lang="en-US" altLang="zh-CN" sz="1600" dirty="0" smtClean="0"/>
              <a:t>16384</a:t>
            </a:r>
            <a:r>
              <a:rPr lang="zh-CN" altLang="en-US" sz="1600" dirty="0" smtClean="0"/>
              <a:t>个三态门的输出</a:t>
            </a:r>
            <a:r>
              <a:rPr lang="zh-CN" altLang="en-US" sz="1600" smtClean="0"/>
              <a:t>作为</a:t>
            </a:r>
            <a:r>
              <a:rPr lang="en-US" altLang="zh-CN" sz="1600" smtClean="0"/>
              <a:t>memory array</a:t>
            </a:r>
            <a:r>
              <a:rPr lang="zh-CN" altLang="en-US" sz="1600" dirty="0" smtClean="0"/>
              <a:t>的列输入（其中</a:t>
            </a:r>
            <a:r>
              <a:rPr lang="en-US" altLang="zh-CN" sz="1600" dirty="0" smtClean="0"/>
              <a:t>1</a:t>
            </a:r>
            <a:r>
              <a:rPr lang="zh-CN" altLang="en-US" sz="1600" dirty="0" smtClean="0"/>
              <a:t>根为高或低，其余为高阻态）。</a:t>
            </a:r>
            <a:endParaRPr lang="en-US" altLang="zh-CN" sz="1600" dirty="0" smtClean="0"/>
          </a:p>
        </p:txBody>
      </p:sp>
      <p:grpSp>
        <p:nvGrpSpPr>
          <p:cNvPr id="24580" name="组合 97"/>
          <p:cNvGrpSpPr>
            <a:grpSpLocks/>
          </p:cNvGrpSpPr>
          <p:nvPr/>
        </p:nvGrpSpPr>
        <p:grpSpPr bwMode="auto">
          <a:xfrm>
            <a:off x="395288" y="5589588"/>
            <a:ext cx="1081087" cy="719137"/>
            <a:chOff x="323528" y="5085184"/>
            <a:chExt cx="1224136" cy="1008112"/>
          </a:xfrm>
        </p:grpSpPr>
        <p:cxnSp>
          <p:nvCxnSpPr>
            <p:cNvPr id="24645" name="直接连接符 83"/>
            <p:cNvCxnSpPr>
              <a:cxnSpLocks noChangeShapeType="1"/>
            </p:cNvCxnSpPr>
            <p:nvPr/>
          </p:nvCxnSpPr>
          <p:spPr bwMode="auto">
            <a:xfrm flipH="1">
              <a:off x="755576" y="5733256"/>
              <a:ext cx="432048" cy="36004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6" name="直接连接符 86"/>
            <p:cNvCxnSpPr>
              <a:cxnSpLocks noChangeShapeType="1"/>
            </p:cNvCxnSpPr>
            <p:nvPr/>
          </p:nvCxnSpPr>
          <p:spPr bwMode="auto">
            <a:xfrm flipV="1">
              <a:off x="755576" y="5373216"/>
              <a:ext cx="0" cy="72008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7" name="直接连接符 88"/>
            <p:cNvCxnSpPr>
              <a:cxnSpLocks noChangeShapeType="1"/>
            </p:cNvCxnSpPr>
            <p:nvPr/>
          </p:nvCxnSpPr>
          <p:spPr bwMode="auto">
            <a:xfrm>
              <a:off x="755576" y="5373216"/>
              <a:ext cx="432048" cy="36004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8" name="直接连接符 91"/>
            <p:cNvCxnSpPr>
              <a:cxnSpLocks noChangeShapeType="1"/>
            </p:cNvCxnSpPr>
            <p:nvPr/>
          </p:nvCxnSpPr>
          <p:spPr bwMode="auto">
            <a:xfrm flipV="1">
              <a:off x="971600" y="5085184"/>
              <a:ext cx="0" cy="432048"/>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9" name="直接连接符 93"/>
            <p:cNvCxnSpPr>
              <a:cxnSpLocks noChangeShapeType="1"/>
            </p:cNvCxnSpPr>
            <p:nvPr/>
          </p:nvCxnSpPr>
          <p:spPr bwMode="auto">
            <a:xfrm flipH="1">
              <a:off x="323528" y="5733256"/>
              <a:ext cx="432048" cy="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50" name="直接连接符 95"/>
            <p:cNvCxnSpPr>
              <a:cxnSpLocks noChangeShapeType="1"/>
            </p:cNvCxnSpPr>
            <p:nvPr/>
          </p:nvCxnSpPr>
          <p:spPr bwMode="auto">
            <a:xfrm>
              <a:off x="1187624" y="5733256"/>
              <a:ext cx="360040" cy="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grpSp>
      <p:grpSp>
        <p:nvGrpSpPr>
          <p:cNvPr id="24581" name="组合 101"/>
          <p:cNvGrpSpPr>
            <a:grpSpLocks/>
          </p:cNvGrpSpPr>
          <p:nvPr/>
        </p:nvGrpSpPr>
        <p:grpSpPr bwMode="auto">
          <a:xfrm>
            <a:off x="152400" y="1173163"/>
            <a:ext cx="8588375" cy="4632325"/>
            <a:chOff x="152400" y="1233488"/>
            <a:chExt cx="8588375" cy="4632325"/>
          </a:xfrm>
        </p:grpSpPr>
        <p:sp>
          <p:nvSpPr>
            <p:cNvPr id="24585" name="Rectangle 5"/>
            <p:cNvSpPr>
              <a:spLocks noChangeArrowheads="1"/>
            </p:cNvSpPr>
            <p:nvPr/>
          </p:nvSpPr>
          <p:spPr bwMode="auto">
            <a:xfrm>
              <a:off x="2392363" y="4470400"/>
              <a:ext cx="914400" cy="18256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586" name="Rectangle 8"/>
            <p:cNvSpPr>
              <a:spLocks noChangeArrowheads="1"/>
            </p:cNvSpPr>
            <p:nvPr/>
          </p:nvSpPr>
          <p:spPr bwMode="auto">
            <a:xfrm>
              <a:off x="4071938" y="1233488"/>
              <a:ext cx="33210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smtClean="0">
                  <a:solidFill>
                    <a:srgbClr val="000000"/>
                  </a:solidFill>
                  <a:latin typeface="Times" panose="02020603050405020304" pitchFamily="18" charset="0"/>
                </a:rPr>
                <a:t>Column decoder</a:t>
              </a:r>
              <a:endParaRPr kumimoji="0" lang="en-US" altLang="zh-CN" sz="2200" b="0" dirty="0">
                <a:solidFill>
                  <a:srgbClr val="000000"/>
                </a:solidFill>
                <a:latin typeface="Times" panose="02020603050405020304" pitchFamily="18" charset="0"/>
              </a:endParaRPr>
            </a:p>
          </p:txBody>
        </p:sp>
        <p:sp>
          <p:nvSpPr>
            <p:cNvPr id="24587" name="Rectangle 9"/>
            <p:cNvSpPr>
              <a:spLocks noChangeArrowheads="1"/>
            </p:cNvSpPr>
            <p:nvPr/>
          </p:nvSpPr>
          <p:spPr bwMode="auto">
            <a:xfrm>
              <a:off x="4572000" y="2769469"/>
              <a:ext cx="151216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1600" b="0" dirty="0">
                  <a:solidFill>
                    <a:srgbClr val="000000"/>
                  </a:solidFill>
                  <a:latin typeface="Times" panose="02020603050405020304" pitchFamily="18" charset="0"/>
                </a:rPr>
                <a:t>16384</a:t>
              </a:r>
              <a:r>
                <a:rPr kumimoji="0" lang="zh-CN" altLang="en-US" sz="1600" b="0" dirty="0">
                  <a:solidFill>
                    <a:srgbClr val="000000"/>
                  </a:solidFill>
                  <a:latin typeface="Times" panose="02020603050405020304" pitchFamily="18" charset="0"/>
                </a:rPr>
                <a:t>个</a:t>
              </a:r>
              <a:r>
                <a:rPr kumimoji="0" lang="en-US" altLang="zh-CN" sz="1600" b="0" dirty="0">
                  <a:solidFill>
                    <a:srgbClr val="000000"/>
                  </a:solidFill>
                  <a:latin typeface="Times" panose="02020603050405020304" pitchFamily="18" charset="0"/>
                </a:rPr>
                <a:t>3</a:t>
              </a:r>
              <a:r>
                <a:rPr kumimoji="0" lang="zh-CN" altLang="en-US" sz="1600" b="0">
                  <a:solidFill>
                    <a:srgbClr val="000000"/>
                  </a:solidFill>
                  <a:latin typeface="Times" panose="02020603050405020304" pitchFamily="18" charset="0"/>
                </a:rPr>
                <a:t>态</a:t>
              </a:r>
              <a:r>
                <a:rPr kumimoji="0" lang="zh-CN" altLang="en-US" sz="1600" b="0" smtClean="0">
                  <a:solidFill>
                    <a:srgbClr val="000000"/>
                  </a:solidFill>
                  <a:latin typeface="Times" panose="02020603050405020304" pitchFamily="18" charset="0"/>
                </a:rPr>
                <a:t>门</a:t>
              </a:r>
              <a:r>
                <a:rPr kumimoji="0" lang="en-US" altLang="zh-CN" sz="1600" b="0" smtClean="0">
                  <a:solidFill>
                    <a:srgbClr val="000000"/>
                  </a:solidFill>
                  <a:latin typeface="Times" panose="02020603050405020304" pitchFamily="18" charset="0"/>
                </a:rPr>
                <a:t> </a:t>
              </a:r>
              <a:endParaRPr kumimoji="0" lang="en-US" altLang="zh-CN" sz="1600" b="0" dirty="0">
                <a:solidFill>
                  <a:srgbClr val="000000"/>
                </a:solidFill>
                <a:latin typeface="Times" panose="02020603050405020304" pitchFamily="18" charset="0"/>
              </a:endParaRPr>
            </a:p>
          </p:txBody>
        </p:sp>
        <p:sp>
          <p:nvSpPr>
            <p:cNvPr id="24588" name="Rectangle 10"/>
            <p:cNvSpPr>
              <a:spLocks noChangeArrowheads="1"/>
            </p:cNvSpPr>
            <p:nvPr/>
          </p:nvSpPr>
          <p:spPr bwMode="auto">
            <a:xfrm>
              <a:off x="4967288" y="2608263"/>
              <a:ext cx="182808" cy="48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endParaRPr kumimoji="0" lang="en-US" altLang="zh-CN" sz="2600" b="0">
                <a:solidFill>
                  <a:srgbClr val="000000"/>
                </a:solidFill>
                <a:latin typeface="Times" panose="02020603050405020304" pitchFamily="18" charset="0"/>
              </a:endParaRPr>
            </a:p>
          </p:txBody>
        </p:sp>
        <p:sp>
          <p:nvSpPr>
            <p:cNvPr id="24589" name="Rectangle 11"/>
            <p:cNvSpPr>
              <a:spLocks noChangeArrowheads="1"/>
            </p:cNvSpPr>
            <p:nvPr/>
          </p:nvSpPr>
          <p:spPr bwMode="auto">
            <a:xfrm>
              <a:off x="4144963" y="3433763"/>
              <a:ext cx="1397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smtClean="0">
                  <a:solidFill>
                    <a:srgbClr val="000000"/>
                  </a:solidFill>
                  <a:latin typeface="Times" panose="02020603050405020304" pitchFamily="18" charset="0"/>
                </a:rPr>
                <a:t>Memory </a:t>
              </a:r>
              <a:endParaRPr kumimoji="0" lang="en-US" altLang="zh-CN" sz="2600" b="0" dirty="0">
                <a:solidFill>
                  <a:srgbClr val="000000"/>
                </a:solidFill>
                <a:latin typeface="Times" panose="02020603050405020304" pitchFamily="18" charset="0"/>
              </a:endParaRPr>
            </a:p>
          </p:txBody>
        </p:sp>
        <p:sp>
          <p:nvSpPr>
            <p:cNvPr id="24590" name="Rectangle 12"/>
            <p:cNvSpPr>
              <a:spLocks noChangeArrowheads="1"/>
            </p:cNvSpPr>
            <p:nvPr/>
          </p:nvSpPr>
          <p:spPr bwMode="auto">
            <a:xfrm>
              <a:off x="5364163" y="3433763"/>
              <a:ext cx="9493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Array</a:t>
              </a:r>
            </a:p>
          </p:txBody>
        </p:sp>
        <p:sp>
          <p:nvSpPr>
            <p:cNvPr id="24591" name="Rectangle 13"/>
            <p:cNvSpPr>
              <a:spLocks noChangeArrowheads="1"/>
            </p:cNvSpPr>
            <p:nvPr/>
          </p:nvSpPr>
          <p:spPr bwMode="auto">
            <a:xfrm>
              <a:off x="4230688" y="3863975"/>
              <a:ext cx="2184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a:solidFill>
                    <a:srgbClr val="000000"/>
                  </a:solidFill>
                  <a:latin typeface="Times" panose="02020603050405020304" pitchFamily="18" charset="0"/>
                </a:rPr>
                <a:t>(16,384×16,384)</a:t>
              </a:r>
            </a:p>
          </p:txBody>
        </p:sp>
        <p:sp>
          <p:nvSpPr>
            <p:cNvPr id="24592" name="Rectangle 14"/>
            <p:cNvSpPr>
              <a:spLocks noChangeArrowheads="1"/>
            </p:cNvSpPr>
            <p:nvPr/>
          </p:nvSpPr>
          <p:spPr bwMode="auto">
            <a:xfrm>
              <a:off x="152400" y="4019550"/>
              <a:ext cx="13176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A0…A1</a:t>
              </a:r>
            </a:p>
          </p:txBody>
        </p:sp>
        <p:sp>
          <p:nvSpPr>
            <p:cNvPr id="24593" name="Rectangle 15"/>
            <p:cNvSpPr>
              <a:spLocks noChangeArrowheads="1"/>
            </p:cNvSpPr>
            <p:nvPr/>
          </p:nvSpPr>
          <p:spPr bwMode="auto">
            <a:xfrm>
              <a:off x="1244600" y="4019550"/>
              <a:ext cx="346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3</a:t>
              </a:r>
            </a:p>
          </p:txBody>
        </p:sp>
        <p:sp>
          <p:nvSpPr>
            <p:cNvPr id="24594" name="Rectangle 16"/>
            <p:cNvSpPr>
              <a:spLocks noChangeArrowheads="1"/>
            </p:cNvSpPr>
            <p:nvPr/>
          </p:nvSpPr>
          <p:spPr bwMode="auto">
            <a:xfrm>
              <a:off x="4154488" y="3144838"/>
              <a:ext cx="2716212" cy="26876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595" name="Rectangle 17"/>
            <p:cNvSpPr>
              <a:spLocks noChangeArrowheads="1"/>
            </p:cNvSpPr>
            <p:nvPr/>
          </p:nvSpPr>
          <p:spPr bwMode="auto">
            <a:xfrm>
              <a:off x="4154488" y="2665413"/>
              <a:ext cx="2716212" cy="4413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596" name="Rectangle 18"/>
            <p:cNvSpPr>
              <a:spLocks noChangeArrowheads="1"/>
            </p:cNvSpPr>
            <p:nvPr/>
          </p:nvSpPr>
          <p:spPr bwMode="auto">
            <a:xfrm>
              <a:off x="4143375" y="1233488"/>
              <a:ext cx="2716213" cy="4397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597" name="Rectangle 19"/>
            <p:cNvSpPr>
              <a:spLocks noChangeArrowheads="1"/>
            </p:cNvSpPr>
            <p:nvPr/>
          </p:nvSpPr>
          <p:spPr bwMode="auto">
            <a:xfrm>
              <a:off x="5262563" y="2178050"/>
              <a:ext cx="1825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endParaRPr kumimoji="0" lang="en-US" altLang="zh-CN" sz="2600">
                <a:solidFill>
                  <a:srgbClr val="000000"/>
                </a:solidFill>
                <a:latin typeface="Times" panose="02020603050405020304" pitchFamily="18" charset="0"/>
              </a:endParaRPr>
            </a:p>
          </p:txBody>
        </p:sp>
        <p:sp>
          <p:nvSpPr>
            <p:cNvPr id="24598" name="Rectangle 21"/>
            <p:cNvSpPr>
              <a:spLocks noChangeArrowheads="1"/>
            </p:cNvSpPr>
            <p:nvPr/>
          </p:nvSpPr>
          <p:spPr bwMode="auto">
            <a:xfrm>
              <a:off x="3316288" y="3144838"/>
              <a:ext cx="441325" cy="27130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pic>
          <p:nvPicPr>
            <p:cNvPr id="2459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313" y="3519488"/>
              <a:ext cx="3460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pic>
        <p:sp>
          <p:nvSpPr>
            <p:cNvPr id="24600" name="Rectangle 23"/>
            <p:cNvSpPr>
              <a:spLocks noChangeArrowheads="1"/>
            </p:cNvSpPr>
            <p:nvPr/>
          </p:nvSpPr>
          <p:spPr bwMode="auto">
            <a:xfrm rot="10800000">
              <a:off x="2428875" y="3090863"/>
              <a:ext cx="441325" cy="2713037"/>
            </a:xfrm>
            <a:prstGeom prst="rect">
              <a:avLst/>
            </a:prstGeom>
            <a:solidFill>
              <a:schemeClr val="bg1"/>
            </a:solidFill>
            <a:ln w="25400">
              <a:solidFill>
                <a:srgbClr val="000000"/>
              </a:solidFill>
              <a:miter lim="800000"/>
              <a:headEnd/>
              <a:tailEnd/>
            </a:ln>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kumimoji="0" lang="en-US" altLang="zh-CN" sz="2200">
                <a:latin typeface="CG Omega" pitchFamily="34" charset="0"/>
              </a:endParaRPr>
            </a:p>
          </p:txBody>
        </p:sp>
        <p:sp>
          <p:nvSpPr>
            <p:cNvPr id="24601" name="Rectangle 24"/>
            <p:cNvSpPr>
              <a:spLocks noChangeArrowheads="1"/>
            </p:cNvSpPr>
            <p:nvPr/>
          </p:nvSpPr>
          <p:spPr bwMode="auto">
            <a:xfrm>
              <a:off x="2513013" y="4470400"/>
              <a:ext cx="11112" cy="6032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2" name="Rectangle 25"/>
            <p:cNvSpPr>
              <a:spLocks noChangeArrowheads="1"/>
            </p:cNvSpPr>
            <p:nvPr/>
          </p:nvSpPr>
          <p:spPr bwMode="auto">
            <a:xfrm>
              <a:off x="2800350" y="4470400"/>
              <a:ext cx="34925" cy="6032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3" name="Rectangle 26"/>
            <p:cNvSpPr>
              <a:spLocks noChangeArrowheads="1"/>
            </p:cNvSpPr>
            <p:nvPr/>
          </p:nvSpPr>
          <p:spPr bwMode="auto">
            <a:xfrm>
              <a:off x="2681288" y="4470400"/>
              <a:ext cx="58737" cy="3651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4" name="Rectangle 27"/>
            <p:cNvSpPr>
              <a:spLocks noChangeArrowheads="1"/>
            </p:cNvSpPr>
            <p:nvPr/>
          </p:nvSpPr>
          <p:spPr bwMode="auto">
            <a:xfrm>
              <a:off x="1857375" y="394811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sp>
          <p:nvSpPr>
            <p:cNvPr id="24605" name="Rectangle 28"/>
            <p:cNvSpPr>
              <a:spLocks noChangeArrowheads="1"/>
            </p:cNvSpPr>
            <p:nvPr/>
          </p:nvSpPr>
          <p:spPr bwMode="auto">
            <a:xfrm rot="10800000">
              <a:off x="7327900" y="1300163"/>
              <a:ext cx="441325" cy="1206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smtClean="0">
                  <a:latin typeface="CG Omega" pitchFamily="34" charset="0"/>
                </a:rPr>
                <a:t>Data in</a:t>
              </a:r>
              <a:endParaRPr kumimoji="0" lang="en-US" altLang="zh-CN" sz="1800" dirty="0">
                <a:latin typeface="CG Omega" pitchFamily="34" charset="0"/>
              </a:endParaRPr>
            </a:p>
          </p:txBody>
        </p:sp>
        <p:sp>
          <p:nvSpPr>
            <p:cNvPr id="24606" name="Rectangle 29"/>
            <p:cNvSpPr>
              <a:spLocks noChangeArrowheads="1"/>
            </p:cNvSpPr>
            <p:nvPr/>
          </p:nvSpPr>
          <p:spPr bwMode="auto">
            <a:xfrm>
              <a:off x="1219200" y="4470400"/>
              <a:ext cx="11113" cy="6032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7" name="Rectangle 30"/>
            <p:cNvSpPr>
              <a:spLocks noChangeArrowheads="1"/>
            </p:cNvSpPr>
            <p:nvPr/>
          </p:nvSpPr>
          <p:spPr bwMode="auto">
            <a:xfrm>
              <a:off x="1530350" y="4470400"/>
              <a:ext cx="34925" cy="6032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8" name="Rectangle 31"/>
            <p:cNvSpPr>
              <a:spLocks noChangeArrowheads="1"/>
            </p:cNvSpPr>
            <p:nvPr/>
          </p:nvSpPr>
          <p:spPr bwMode="auto">
            <a:xfrm>
              <a:off x="1243013" y="4470400"/>
              <a:ext cx="1185862" cy="12065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9" name="Rectangle 32"/>
            <p:cNvSpPr>
              <a:spLocks noChangeArrowheads="1"/>
            </p:cNvSpPr>
            <p:nvPr/>
          </p:nvSpPr>
          <p:spPr bwMode="auto">
            <a:xfrm>
              <a:off x="8321675" y="1817688"/>
              <a:ext cx="419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D</a:t>
              </a:r>
            </a:p>
          </p:txBody>
        </p:sp>
        <p:sp>
          <p:nvSpPr>
            <p:cNvPr id="24610" name="Rectangle 33"/>
            <p:cNvSpPr>
              <a:spLocks noChangeArrowheads="1"/>
            </p:cNvSpPr>
            <p:nvPr/>
          </p:nvSpPr>
          <p:spPr bwMode="auto">
            <a:xfrm>
              <a:off x="8289925" y="3157538"/>
              <a:ext cx="419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Q</a:t>
              </a:r>
            </a:p>
          </p:txBody>
        </p:sp>
        <p:sp>
          <p:nvSpPr>
            <p:cNvPr id="24611" name="Rectangle 34"/>
            <p:cNvSpPr>
              <a:spLocks noChangeArrowheads="1"/>
            </p:cNvSpPr>
            <p:nvPr/>
          </p:nvSpPr>
          <p:spPr bwMode="auto">
            <a:xfrm>
              <a:off x="4191000" y="5219700"/>
              <a:ext cx="14001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smtClean="0">
                  <a:solidFill>
                    <a:srgbClr val="000000"/>
                  </a:solidFill>
                  <a:latin typeface="Times" panose="02020603050405020304" pitchFamily="18" charset="0"/>
                </a:rPr>
                <a:t>Word Line</a:t>
              </a:r>
              <a:endParaRPr kumimoji="0" lang="en-US" altLang="zh-CN" sz="2200" b="0" dirty="0">
                <a:solidFill>
                  <a:srgbClr val="000000"/>
                </a:solidFill>
                <a:latin typeface="Times" panose="02020603050405020304" pitchFamily="18" charset="0"/>
              </a:endParaRPr>
            </a:p>
          </p:txBody>
        </p:sp>
        <p:sp>
          <p:nvSpPr>
            <p:cNvPr id="24612" name="Rectangle 36"/>
            <p:cNvSpPr>
              <a:spLocks noChangeArrowheads="1"/>
            </p:cNvSpPr>
            <p:nvPr/>
          </p:nvSpPr>
          <p:spPr bwMode="auto">
            <a:xfrm>
              <a:off x="5638800" y="4957763"/>
              <a:ext cx="9556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dirty="0">
                  <a:solidFill>
                    <a:srgbClr val="000000"/>
                  </a:solidFill>
                  <a:latin typeface="Times" panose="02020603050405020304" pitchFamily="18" charset="0"/>
                </a:rPr>
                <a:t>Storage</a:t>
              </a:r>
            </a:p>
            <a:p>
              <a:pPr>
                <a:spcBef>
                  <a:spcPct val="0"/>
                </a:spcBef>
                <a:buSzTx/>
                <a:buFontTx/>
                <a:buNone/>
              </a:pPr>
              <a:r>
                <a:rPr kumimoji="0" lang="en-US" altLang="zh-CN" sz="2000" b="0" smtClean="0">
                  <a:solidFill>
                    <a:srgbClr val="000000"/>
                  </a:solidFill>
                  <a:latin typeface="Times" panose="02020603050405020304" pitchFamily="18" charset="0"/>
                </a:rPr>
                <a:t> Cell</a:t>
              </a:r>
              <a:endParaRPr kumimoji="0" lang="en-US" altLang="zh-CN" sz="2000" b="0" dirty="0">
                <a:solidFill>
                  <a:srgbClr val="000000"/>
                </a:solidFill>
                <a:latin typeface="Times" panose="02020603050405020304" pitchFamily="18" charset="0"/>
              </a:endParaRPr>
            </a:p>
          </p:txBody>
        </p:sp>
        <p:sp>
          <p:nvSpPr>
            <p:cNvPr id="24613" name="Rectangle 37"/>
            <p:cNvSpPr>
              <a:spLocks noChangeArrowheads="1"/>
            </p:cNvSpPr>
            <p:nvPr/>
          </p:nvSpPr>
          <p:spPr bwMode="auto">
            <a:xfrm rot="-10779229">
              <a:off x="7327900" y="2592388"/>
              <a:ext cx="417513" cy="12779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smtClean="0">
                  <a:latin typeface="CG Omega" pitchFamily="34" charset="0"/>
                </a:rPr>
                <a:t>Data out</a:t>
              </a:r>
              <a:endParaRPr kumimoji="0" lang="en-US" altLang="zh-CN" sz="1800" dirty="0">
                <a:latin typeface="CG Omega" pitchFamily="34" charset="0"/>
              </a:endParaRPr>
            </a:p>
          </p:txBody>
        </p:sp>
        <p:sp>
          <p:nvSpPr>
            <p:cNvPr id="24614" name="Rectangle 38"/>
            <p:cNvSpPr>
              <a:spLocks noChangeArrowheads="1"/>
            </p:cNvSpPr>
            <p:nvPr/>
          </p:nvSpPr>
          <p:spPr bwMode="auto">
            <a:xfrm>
              <a:off x="6361113" y="5421313"/>
              <a:ext cx="215900" cy="215900"/>
            </a:xfrm>
            <a:prstGeom prst="rect">
              <a:avLst/>
            </a:prstGeom>
            <a:solidFill>
              <a:schemeClr val="accent1"/>
            </a:solidFill>
            <a:ln w="12700">
              <a:solidFill>
                <a:schemeClr val="tx1"/>
              </a:solidFill>
              <a:miter lim="800000"/>
              <a:headEnd/>
              <a:tailEnd/>
            </a:ln>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15" name="Line 39"/>
            <p:cNvSpPr>
              <a:spLocks noChangeShapeType="1"/>
            </p:cNvSpPr>
            <p:nvPr/>
          </p:nvSpPr>
          <p:spPr bwMode="auto">
            <a:xfrm>
              <a:off x="4227513" y="5643563"/>
              <a:ext cx="26543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6" name="Line 40"/>
            <p:cNvSpPr>
              <a:spLocks noChangeShapeType="1"/>
            </p:cNvSpPr>
            <p:nvPr/>
          </p:nvSpPr>
          <p:spPr bwMode="auto">
            <a:xfrm>
              <a:off x="6583363" y="3135313"/>
              <a:ext cx="0" cy="273050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7" name="Line 41"/>
            <p:cNvSpPr>
              <a:spLocks noChangeShapeType="1"/>
            </p:cNvSpPr>
            <p:nvPr/>
          </p:nvSpPr>
          <p:spPr bwMode="auto">
            <a:xfrm>
              <a:off x="7853363" y="2062163"/>
              <a:ext cx="482600" cy="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8" name="Line 42"/>
            <p:cNvSpPr>
              <a:spLocks noChangeShapeType="1"/>
            </p:cNvSpPr>
            <p:nvPr/>
          </p:nvSpPr>
          <p:spPr bwMode="auto">
            <a:xfrm>
              <a:off x="7815263" y="3357563"/>
              <a:ext cx="4826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9" name="Rectangle 43"/>
            <p:cNvSpPr>
              <a:spLocks noChangeArrowheads="1"/>
            </p:cNvSpPr>
            <p:nvPr/>
          </p:nvSpPr>
          <p:spPr bwMode="auto">
            <a:xfrm rot="-5400000">
              <a:off x="2525712" y="4192588"/>
              <a:ext cx="2003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smtClean="0">
                  <a:solidFill>
                    <a:srgbClr val="000000"/>
                  </a:solidFill>
                  <a:latin typeface="Times" panose="02020603050405020304" pitchFamily="18" charset="0"/>
                </a:rPr>
                <a:t>Row Decoder</a:t>
              </a:r>
              <a:endParaRPr kumimoji="0" lang="en-US" altLang="zh-CN" sz="2600" b="0" dirty="0">
                <a:solidFill>
                  <a:srgbClr val="000000"/>
                </a:solidFill>
                <a:latin typeface="Times" panose="02020603050405020304" pitchFamily="18" charset="0"/>
              </a:endParaRPr>
            </a:p>
          </p:txBody>
        </p:sp>
        <p:sp>
          <p:nvSpPr>
            <p:cNvPr id="24620" name="Line 44"/>
            <p:cNvSpPr>
              <a:spLocks noChangeShapeType="1"/>
            </p:cNvSpPr>
            <p:nvPr/>
          </p:nvSpPr>
          <p:spPr bwMode="auto">
            <a:xfrm>
              <a:off x="3763963" y="32813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1" name="Line 45"/>
            <p:cNvSpPr>
              <a:spLocks noChangeShapeType="1"/>
            </p:cNvSpPr>
            <p:nvPr/>
          </p:nvSpPr>
          <p:spPr bwMode="auto">
            <a:xfrm>
              <a:off x="3763963" y="34337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2" name="Line 46"/>
            <p:cNvSpPr>
              <a:spLocks noChangeShapeType="1"/>
            </p:cNvSpPr>
            <p:nvPr/>
          </p:nvSpPr>
          <p:spPr bwMode="auto">
            <a:xfrm>
              <a:off x="3763963" y="35861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3" name="Line 47"/>
            <p:cNvSpPr>
              <a:spLocks noChangeShapeType="1"/>
            </p:cNvSpPr>
            <p:nvPr/>
          </p:nvSpPr>
          <p:spPr bwMode="auto">
            <a:xfrm>
              <a:off x="3763963" y="37385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4" name="Line 48"/>
            <p:cNvSpPr>
              <a:spLocks noChangeShapeType="1"/>
            </p:cNvSpPr>
            <p:nvPr/>
          </p:nvSpPr>
          <p:spPr bwMode="auto">
            <a:xfrm>
              <a:off x="3763963" y="56435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5" name="Line 49"/>
            <p:cNvSpPr>
              <a:spLocks noChangeShapeType="1"/>
            </p:cNvSpPr>
            <p:nvPr/>
          </p:nvSpPr>
          <p:spPr bwMode="auto">
            <a:xfrm>
              <a:off x="3763963" y="54911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6" name="Rectangle 50"/>
            <p:cNvSpPr>
              <a:spLocks noChangeArrowheads="1"/>
            </p:cNvSpPr>
            <p:nvPr/>
          </p:nvSpPr>
          <p:spPr bwMode="auto">
            <a:xfrm rot="-5400000">
              <a:off x="3598863" y="428466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a:solidFill>
                    <a:srgbClr val="000000"/>
                  </a:solidFill>
                  <a:latin typeface="Times" panose="02020603050405020304" pitchFamily="18" charset="0"/>
                </a:rPr>
                <a:t>…</a:t>
              </a:r>
            </a:p>
          </p:txBody>
        </p:sp>
        <p:sp>
          <p:nvSpPr>
            <p:cNvPr id="24627" name="Freeform 51"/>
            <p:cNvSpPr>
              <a:spLocks/>
            </p:cNvSpPr>
            <p:nvPr/>
          </p:nvSpPr>
          <p:spPr bwMode="auto">
            <a:xfrm>
              <a:off x="1643063" y="1447800"/>
              <a:ext cx="2428875" cy="461963"/>
            </a:xfrm>
            <a:custGeom>
              <a:avLst/>
              <a:gdLst>
                <a:gd name="T0" fmla="*/ 2147483646 w 816"/>
                <a:gd name="T1" fmla="*/ 0 h 9617"/>
                <a:gd name="T2" fmla="*/ 0 w 816"/>
                <a:gd name="T3" fmla="*/ 0 h 9617"/>
                <a:gd name="T4" fmla="*/ 0 w 816"/>
                <a:gd name="T5" fmla="*/ 2147483646 h 9617"/>
                <a:gd name="T6" fmla="*/ 0 60000 65536"/>
                <a:gd name="T7" fmla="*/ 0 60000 65536"/>
                <a:gd name="T8" fmla="*/ 0 60000 65536"/>
                <a:gd name="T9" fmla="*/ 0 w 816"/>
                <a:gd name="T10" fmla="*/ 0 h 9617"/>
                <a:gd name="T11" fmla="*/ 816 w 816"/>
                <a:gd name="T12" fmla="*/ 9617 h 9617"/>
              </a:gdLst>
              <a:ahLst/>
              <a:cxnLst>
                <a:cxn ang="T6">
                  <a:pos x="T0" y="T1"/>
                </a:cxn>
                <a:cxn ang="T7">
                  <a:pos x="T2" y="T3"/>
                </a:cxn>
                <a:cxn ang="T8">
                  <a:pos x="T4" y="T5"/>
                </a:cxn>
              </a:cxnLst>
              <a:rect l="T9" t="T10" r="T11" b="T12"/>
              <a:pathLst>
                <a:path w="816" h="9617">
                  <a:moveTo>
                    <a:pt x="816" y="0"/>
                  </a:moveTo>
                  <a:lnTo>
                    <a:pt x="0" y="0"/>
                  </a:lnTo>
                  <a:lnTo>
                    <a:pt x="0" y="9617"/>
                  </a:lnTo>
                </a:path>
              </a:pathLst>
            </a:custGeom>
            <a:noFill/>
            <a:ln w="3810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4628" name="Rectangle 52"/>
            <p:cNvSpPr>
              <a:spLocks noChangeArrowheads="1"/>
            </p:cNvSpPr>
            <p:nvPr/>
          </p:nvSpPr>
          <p:spPr bwMode="auto">
            <a:xfrm rot="-5400000">
              <a:off x="5877720" y="4260851"/>
              <a:ext cx="10747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smtClean="0">
                  <a:solidFill>
                    <a:srgbClr val="000000"/>
                  </a:solidFill>
                  <a:latin typeface="Times" panose="02020603050405020304" pitchFamily="18" charset="0"/>
                </a:rPr>
                <a:t>Bit Line</a:t>
              </a:r>
              <a:endParaRPr kumimoji="0" lang="en-US" altLang="zh-CN" sz="2000" b="0" dirty="0">
                <a:solidFill>
                  <a:srgbClr val="000000"/>
                </a:solidFill>
                <a:latin typeface="Times" panose="02020603050405020304" pitchFamily="18" charset="0"/>
              </a:endParaRPr>
            </a:p>
          </p:txBody>
        </p:sp>
        <p:sp>
          <p:nvSpPr>
            <p:cNvPr id="24629" name="Rectangle 27"/>
            <p:cNvSpPr>
              <a:spLocks noChangeArrowheads="1"/>
            </p:cNvSpPr>
            <p:nvPr/>
          </p:nvSpPr>
          <p:spPr bwMode="auto">
            <a:xfrm>
              <a:off x="1143000" y="166211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cxnSp>
          <p:nvCxnSpPr>
            <p:cNvPr id="56" name="直接连接符 55"/>
            <p:cNvCxnSpPr/>
            <p:nvPr/>
          </p:nvCxnSpPr>
          <p:spPr bwMode="auto">
            <a:xfrm rot="5400000">
              <a:off x="355600" y="3214688"/>
              <a:ext cx="2573337"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631" name="直接连接符 57"/>
            <p:cNvCxnSpPr>
              <a:cxnSpLocks noChangeShapeType="1"/>
            </p:cNvCxnSpPr>
            <p:nvPr/>
          </p:nvCxnSpPr>
          <p:spPr bwMode="auto">
            <a:xfrm rot="5400000">
              <a:off x="1428750" y="2000251"/>
              <a:ext cx="428625" cy="28575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32" name="直接连接符 59"/>
            <p:cNvCxnSpPr>
              <a:cxnSpLocks noChangeShapeType="1"/>
            </p:cNvCxnSpPr>
            <p:nvPr/>
          </p:nvCxnSpPr>
          <p:spPr bwMode="auto">
            <a:xfrm rot="10800000" flipV="1">
              <a:off x="1928813" y="4376738"/>
              <a:ext cx="357187" cy="28575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useBgFill="1">
          <p:nvSpPr>
            <p:cNvPr id="24633" name="矩形 60"/>
            <p:cNvSpPr>
              <a:spLocks noChangeArrowheads="1"/>
            </p:cNvSpPr>
            <p:nvPr/>
          </p:nvSpPr>
          <p:spPr bwMode="auto">
            <a:xfrm>
              <a:off x="2000250" y="1233488"/>
              <a:ext cx="1857375" cy="357187"/>
            </a:xfrm>
            <a:prstGeom prst="rect">
              <a:avLst/>
            </a:prstGeom>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34" name="TextBox 61"/>
            <p:cNvSpPr txBox="1">
              <a:spLocks noChangeArrowheads="1"/>
            </p:cNvSpPr>
            <p:nvPr/>
          </p:nvSpPr>
          <p:spPr bwMode="auto">
            <a:xfrm>
              <a:off x="1857375" y="1233488"/>
              <a:ext cx="2214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smtClean="0">
                  <a:latin typeface="Times New Roman" panose="02020603050405020304" pitchFamily="18" charset="0"/>
                </a:rPr>
                <a:t>14bit  col.  Addr.  Reg</a:t>
              </a:r>
              <a:r>
                <a:rPr lang="en-US" altLang="zh-CN" sz="1600" b="0" dirty="0">
                  <a:latin typeface="Times New Roman" panose="02020603050405020304" pitchFamily="18" charset="0"/>
                </a:rPr>
                <a:t>.</a:t>
              </a:r>
              <a:endParaRPr lang="zh-CN" altLang="en-US" sz="1600" b="0" dirty="0">
                <a:latin typeface="Times New Roman" panose="02020603050405020304" pitchFamily="18" charset="0"/>
              </a:endParaRPr>
            </a:p>
          </p:txBody>
        </p:sp>
        <p:sp>
          <p:nvSpPr>
            <p:cNvPr id="24635" name="TextBox 63"/>
            <p:cNvSpPr txBox="1">
              <a:spLocks noChangeArrowheads="1"/>
            </p:cNvSpPr>
            <p:nvPr/>
          </p:nvSpPr>
          <p:spPr bwMode="auto">
            <a:xfrm rot="-5400000">
              <a:off x="1263195" y="4267835"/>
              <a:ext cx="27363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smtClean="0">
                  <a:latin typeface="Times New Roman" panose="02020603050405020304" pitchFamily="18" charset="0"/>
                </a:rPr>
                <a:t>14bit  row  addr  Reg</a:t>
              </a:r>
              <a:endParaRPr lang="zh-CN" altLang="en-US" sz="2400" b="0" dirty="0">
                <a:latin typeface="Times New Roman" panose="02020603050405020304" pitchFamily="18" charset="0"/>
              </a:endParaRPr>
            </a:p>
          </p:txBody>
        </p:sp>
        <p:sp>
          <p:nvSpPr>
            <p:cNvPr id="24636" name="TextBox 66"/>
            <p:cNvSpPr txBox="1">
              <a:spLocks noChangeArrowheads="1"/>
            </p:cNvSpPr>
            <p:nvPr/>
          </p:nvSpPr>
          <p:spPr bwMode="auto">
            <a:xfrm>
              <a:off x="4143375" y="1947863"/>
              <a:ext cx="2643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smtClean="0">
                  <a:latin typeface="Times New Roman" panose="02020603050405020304" pitchFamily="18" charset="0"/>
                </a:rPr>
                <a:t>16384 </a:t>
              </a:r>
              <a:r>
                <a:rPr lang="zh-CN" altLang="en-US" sz="1600" b="0" smtClean="0">
                  <a:latin typeface="Times New Roman" panose="02020603050405020304" pitchFamily="18" charset="0"/>
                </a:rPr>
                <a:t>根</a:t>
              </a:r>
              <a:r>
                <a:rPr lang="en-US" altLang="zh-CN" sz="1600" b="0" dirty="0">
                  <a:latin typeface="Times New Roman" panose="02020603050405020304" pitchFamily="18" charset="0"/>
                </a:rPr>
                <a:t>3</a:t>
              </a:r>
              <a:r>
                <a:rPr lang="zh-CN" altLang="en-US" sz="1600" b="0" dirty="0">
                  <a:latin typeface="Times New Roman" panose="02020603050405020304" pitchFamily="18" charset="0"/>
                </a:rPr>
                <a:t>态门的控制线</a:t>
              </a:r>
            </a:p>
          </p:txBody>
        </p:sp>
        <p:sp>
          <p:nvSpPr>
            <p:cNvPr id="24637" name="矩形 67"/>
            <p:cNvSpPr>
              <a:spLocks noChangeArrowheads="1"/>
            </p:cNvSpPr>
            <p:nvPr/>
          </p:nvSpPr>
          <p:spPr bwMode="auto">
            <a:xfrm>
              <a:off x="4143375" y="1876425"/>
              <a:ext cx="2643188" cy="428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38" name="上箭头 68"/>
            <p:cNvSpPr>
              <a:spLocks noChangeArrowheads="1"/>
            </p:cNvSpPr>
            <p:nvPr/>
          </p:nvSpPr>
          <p:spPr bwMode="auto">
            <a:xfrm rot="10800000">
              <a:off x="5357813" y="2357438"/>
              <a:ext cx="142875" cy="285750"/>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39" name="上箭头 69"/>
            <p:cNvSpPr>
              <a:spLocks noChangeArrowheads="1"/>
            </p:cNvSpPr>
            <p:nvPr/>
          </p:nvSpPr>
          <p:spPr bwMode="auto">
            <a:xfrm rot="10800000">
              <a:off x="5357813" y="1643063"/>
              <a:ext cx="142875" cy="214312"/>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cxnSp>
          <p:nvCxnSpPr>
            <p:cNvPr id="24640" name="直接连接符 64"/>
            <p:cNvCxnSpPr>
              <a:cxnSpLocks noChangeShapeType="1"/>
            </p:cNvCxnSpPr>
            <p:nvPr/>
          </p:nvCxnSpPr>
          <p:spPr bwMode="auto">
            <a:xfrm>
              <a:off x="2843808" y="1556792"/>
              <a:ext cx="0" cy="288032"/>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1" name="直接连接符 77"/>
            <p:cNvCxnSpPr>
              <a:cxnSpLocks noChangeShapeType="1"/>
            </p:cNvCxnSpPr>
            <p:nvPr/>
          </p:nvCxnSpPr>
          <p:spPr bwMode="auto">
            <a:xfrm>
              <a:off x="2627784" y="2852936"/>
              <a:ext cx="0" cy="288032"/>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24642" name="TextBox 80"/>
            <p:cNvSpPr txBox="1">
              <a:spLocks noChangeArrowheads="1"/>
            </p:cNvSpPr>
            <p:nvPr/>
          </p:nvSpPr>
          <p:spPr bwMode="auto">
            <a:xfrm>
              <a:off x="1979712" y="1844824"/>
              <a:ext cx="1872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CAS</a:t>
              </a:r>
              <a:r>
                <a:rPr lang="zh-CN" altLang="en-US" sz="1600" b="0">
                  <a:latin typeface="Times New Roman" panose="02020603050405020304" pitchFamily="18" charset="0"/>
                </a:rPr>
                <a:t>（列选通）</a:t>
              </a:r>
            </a:p>
          </p:txBody>
        </p:sp>
        <p:sp>
          <p:nvSpPr>
            <p:cNvPr id="24643" name="TextBox 81"/>
            <p:cNvSpPr txBox="1">
              <a:spLocks noChangeArrowheads="1"/>
            </p:cNvSpPr>
            <p:nvPr/>
          </p:nvSpPr>
          <p:spPr bwMode="auto">
            <a:xfrm>
              <a:off x="1763688" y="2492896"/>
              <a:ext cx="194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RAS</a:t>
              </a:r>
              <a:r>
                <a:rPr lang="zh-CN" altLang="en-US" sz="1600" b="0">
                  <a:latin typeface="Times New Roman" panose="02020603050405020304" pitchFamily="18" charset="0"/>
                </a:rPr>
                <a:t>（行选通）</a:t>
              </a:r>
            </a:p>
          </p:txBody>
        </p:sp>
        <p:sp>
          <p:nvSpPr>
            <p:cNvPr id="24644" name="TextBox 98"/>
            <p:cNvSpPr txBox="1">
              <a:spLocks noChangeArrowheads="1"/>
            </p:cNvSpPr>
            <p:nvPr/>
          </p:nvSpPr>
          <p:spPr bwMode="auto">
            <a:xfrm>
              <a:off x="539552" y="5157192"/>
              <a:ext cx="1080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control</a:t>
              </a:r>
              <a:endParaRPr lang="zh-CN" altLang="en-US" sz="2400" b="0">
                <a:latin typeface="Times New Roman" panose="02020603050405020304" pitchFamily="18" charset="0"/>
              </a:endParaRPr>
            </a:p>
          </p:txBody>
        </p:sp>
      </p:grpSp>
      <p:sp>
        <p:nvSpPr>
          <p:cNvPr id="24582" name="TextBox 99"/>
          <p:cNvSpPr txBox="1">
            <a:spLocks noChangeArrowheads="1"/>
          </p:cNvSpPr>
          <p:nvPr/>
        </p:nvSpPr>
        <p:spPr bwMode="auto">
          <a:xfrm>
            <a:off x="-323850" y="5949950"/>
            <a:ext cx="1079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input</a:t>
            </a:r>
            <a:endParaRPr lang="zh-CN" altLang="en-US" sz="2400" b="0">
              <a:latin typeface="Times New Roman" panose="02020603050405020304" pitchFamily="18" charset="0"/>
            </a:endParaRPr>
          </a:p>
        </p:txBody>
      </p:sp>
      <p:sp>
        <p:nvSpPr>
          <p:cNvPr id="24583" name="TextBox 100"/>
          <p:cNvSpPr txBox="1">
            <a:spLocks noChangeArrowheads="1"/>
          </p:cNvSpPr>
          <p:nvPr/>
        </p:nvSpPr>
        <p:spPr bwMode="auto">
          <a:xfrm>
            <a:off x="1187450" y="5919788"/>
            <a:ext cx="108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output</a:t>
            </a:r>
            <a:endParaRPr lang="zh-CN" altLang="en-US" sz="2400" b="0">
              <a:latin typeface="Times New Roman" panose="02020603050405020304" pitchFamily="18" charset="0"/>
            </a:endParaRPr>
          </a:p>
        </p:txBody>
      </p:sp>
      <p:pic>
        <p:nvPicPr>
          <p:cNvPr id="24584" name="图片 7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4005263"/>
            <a:ext cx="1836737"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amera.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4275" name="AutoShape 3"/>
          <p:cNvSpPr>
            <a:spLocks noGrp="1" noChangeArrowheads="1"/>
          </p:cNvSpPr>
          <p:nvPr>
            <p:ph type="body" idx="1"/>
          </p:nvPr>
        </p:nvSpPr>
        <p:spPr>
          <a:xfrm>
            <a:off x="233184" y="620688"/>
            <a:ext cx="8915400" cy="5165725"/>
          </a:xfrm>
          <a:noFill/>
        </p:spPr>
        <p:txBody>
          <a:bodyPr/>
          <a:lstStyle/>
          <a:p>
            <a:pPr marL="342900" lvl="1" indent="-342900" eaLnBrk="1" hangingPunct="1">
              <a:buClr>
                <a:schemeClr val="tx1"/>
              </a:buClr>
              <a:buFont typeface="Wingdings" panose="05000000000000000000" pitchFamily="2" charset="2"/>
              <a:buChar char="l"/>
            </a:pPr>
            <a:r>
              <a:rPr lang="en-US" altLang="zh-CN" sz="2400" b="1" dirty="0" smtClean="0">
                <a:ea typeface="+mn-ea"/>
              </a:rPr>
              <a:t>Write </a:t>
            </a:r>
            <a:r>
              <a:rPr lang="en-US" altLang="zh-CN" sz="2400" b="1" dirty="0">
                <a:ea typeface="+mn-ea"/>
              </a:rPr>
              <a:t>hits:  </a:t>
            </a:r>
            <a:r>
              <a:rPr lang="en-US" altLang="zh-CN" sz="2400" b="1" dirty="0" smtClean="0">
                <a:ea typeface="+mn-ea"/>
              </a:rPr>
              <a:t>Different </a:t>
            </a:r>
            <a:r>
              <a:rPr lang="en-US" altLang="zh-CN" sz="2400" b="1" dirty="0">
                <a:ea typeface="+mn-ea"/>
              </a:rPr>
              <a:t>Strategy for write-back and </a:t>
            </a:r>
            <a:r>
              <a:rPr lang="en-US" altLang="zh-CN" sz="2400" b="1" dirty="0" smtClean="0">
                <a:ea typeface="+mn-ea"/>
              </a:rPr>
              <a:t>write-through cache</a:t>
            </a:r>
            <a:endParaRPr lang="en-US" altLang="zh-CN" sz="2400" b="1" dirty="0">
              <a:ea typeface="+mn-ea"/>
            </a:endParaRPr>
          </a:p>
          <a:p>
            <a:pPr marL="914400" lvl="1" indent="-457200" eaLnBrk="1" hangingPunct="1">
              <a:buClr>
                <a:schemeClr val="tx1"/>
              </a:buClr>
              <a:buFont typeface="+mj-ea"/>
              <a:buAutoNum type="circleNumDbPlain" startAt="2"/>
            </a:pPr>
            <a:r>
              <a:rPr lang="en-US" altLang="zh-CN" dirty="0">
                <a:latin typeface="+mn-lt"/>
              </a:rPr>
              <a:t> </a:t>
            </a:r>
            <a:r>
              <a:rPr lang="en-US" altLang="zh-CN" dirty="0" smtClean="0">
                <a:latin typeface="+mn-lt"/>
              </a:rPr>
              <a:t>Write-through cache ( </a:t>
            </a:r>
            <a:r>
              <a:rPr lang="en-US" altLang="zh-CN" dirty="0">
                <a:latin typeface="+mn-lt"/>
              </a:rPr>
              <a:t>Ensuring </a:t>
            </a:r>
            <a:r>
              <a:rPr lang="en-US" altLang="zh-CN" dirty="0" smtClean="0">
                <a:latin typeface="+mn-lt"/>
              </a:rPr>
              <a:t>Consistent)</a:t>
            </a:r>
            <a:endParaRPr lang="en-US" altLang="zh-CN" dirty="0">
              <a:latin typeface="+mn-lt"/>
            </a:endParaRPr>
          </a:p>
          <a:p>
            <a:pPr lvl="2" eaLnBrk="1" hangingPunct="1">
              <a:buClr>
                <a:schemeClr val="tx1"/>
              </a:buClr>
            </a:pPr>
            <a:r>
              <a:rPr lang="en-US" altLang="zh-CN" sz="2200" dirty="0"/>
              <a:t>Write the data into both the memory and the cache</a:t>
            </a:r>
          </a:p>
          <a:p>
            <a:pPr lvl="2" eaLnBrk="1" hangingPunct="1">
              <a:buClr>
                <a:schemeClr val="tx1"/>
              </a:buClr>
            </a:pPr>
            <a:r>
              <a:rPr lang="en-US" altLang="zh-CN" sz="2200" dirty="0"/>
              <a:t>Strategy: writes always update both the cache and the memory  </a:t>
            </a:r>
          </a:p>
          <a:p>
            <a:pPr lvl="2" eaLnBrk="1" hangingPunct="1">
              <a:buClr>
                <a:schemeClr val="tx1"/>
              </a:buClr>
            </a:pPr>
            <a:r>
              <a:rPr lang="en-US" altLang="zh-CN" sz="2200" dirty="0"/>
              <a:t>It is slower because of writing memory, solution: using write buffer </a:t>
            </a:r>
            <a:endParaRPr lang="en-US" altLang="zh-CN" sz="2400" dirty="0" smtClean="0"/>
          </a:p>
        </p:txBody>
      </p:sp>
      <p:pic>
        <p:nvPicPr>
          <p:cNvPr id="2" name="图片 1"/>
          <p:cNvPicPr>
            <a:picLocks noChangeAspect="1"/>
          </p:cNvPicPr>
          <p:nvPr/>
        </p:nvPicPr>
        <p:blipFill>
          <a:blip r:embed="rId3"/>
          <a:stretch>
            <a:fillRect/>
          </a:stretch>
        </p:blipFill>
        <p:spPr>
          <a:xfrm>
            <a:off x="251520" y="116632"/>
            <a:ext cx="7773074" cy="859611"/>
          </a:xfrm>
          <a:prstGeom prst="rect">
            <a:avLst/>
          </a:prstGeom>
        </p:spPr>
      </p:pic>
    </p:spTree>
    <p:extLst>
      <p:ext uri="{BB962C8B-B14F-4D97-AF65-F5344CB8AC3E}">
        <p14:creationId xmlns:p14="http://schemas.microsoft.com/office/powerpoint/2010/main" val="31167983"/>
      </p:ext>
    </p:extLst>
  </p:cSld>
  <p:clrMapOvr>
    <a:masterClrMapping/>
  </p:clrMapOvr>
  <p:transition spd="slow" advTm="2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body" idx="1"/>
          </p:nvPr>
        </p:nvSpPr>
        <p:spPr>
          <a:xfrm>
            <a:off x="-1016" y="620688"/>
            <a:ext cx="9145016" cy="5638800"/>
          </a:xfrm>
        </p:spPr>
        <p:txBody>
          <a:bodyPr/>
          <a:lstStyle/>
          <a:p>
            <a:pPr eaLnBrk="1" hangingPunct="1">
              <a:buClr>
                <a:schemeClr val="tx1"/>
              </a:buClr>
              <a:defRPr/>
            </a:pPr>
            <a:r>
              <a:rPr lang="en-US" altLang="zh-CN" dirty="0" smtClean="0"/>
              <a:t>Usual actions for </a:t>
            </a:r>
            <a:r>
              <a:rPr lang="en-US" altLang="zh-CN" dirty="0">
                <a:ea typeface="宋体" panose="02010600030101010101" pitchFamily="2" charset="-122"/>
              </a:rPr>
              <a:t>Write misses </a:t>
            </a:r>
            <a:r>
              <a:rPr lang="en-US" altLang="zh-CN" dirty="0" smtClean="0"/>
              <a:t>: </a:t>
            </a:r>
            <a:endParaRPr lang="en-US" altLang="zh-CN" dirty="0"/>
          </a:p>
          <a:p>
            <a:pPr marL="800100" lvl="1" indent="-342900">
              <a:buFont typeface="+mj-ea"/>
              <a:buAutoNum type="circleNumDbPlain"/>
              <a:defRPr/>
            </a:pPr>
            <a:r>
              <a:rPr lang="en-US" altLang="zh-CN" b="1" dirty="0" smtClean="0"/>
              <a:t>First read the entire block into cache from memory </a:t>
            </a:r>
          </a:p>
          <a:p>
            <a:pPr marL="1200150" lvl="2" indent="-342900">
              <a:defRPr/>
            </a:pPr>
            <a:r>
              <a:rPr lang="en-US" altLang="zh-CN" dirty="0"/>
              <a:t>the word (or double words) that SW/SD instruction writes need not be moved into cache because it will be updated immediately.</a:t>
            </a:r>
          </a:p>
          <a:p>
            <a:pPr marL="800100" lvl="1" indent="-342900">
              <a:buFont typeface="+mj-ea"/>
              <a:buAutoNum type="circleNumDbPlain"/>
              <a:defRPr/>
            </a:pPr>
            <a:r>
              <a:rPr lang="en-US" altLang="zh-CN" b="1" dirty="0" smtClean="0"/>
              <a:t>Then write </a:t>
            </a:r>
            <a:r>
              <a:rPr lang="en-US" altLang="zh-CN" b="1" dirty="0"/>
              <a:t>a word (for SW instr.) or double word (for SD instr</a:t>
            </a:r>
            <a:r>
              <a:rPr lang="en-US" altLang="zh-CN" b="1" dirty="0" smtClean="0"/>
              <a:t>.) into</a:t>
            </a:r>
            <a:r>
              <a:rPr lang="en-US" altLang="zh-CN" b="1" dirty="0"/>
              <a:t>: </a:t>
            </a:r>
          </a:p>
          <a:p>
            <a:pPr lvl="2" indent="-285750">
              <a:defRPr/>
            </a:pPr>
            <a:r>
              <a:rPr lang="en-US" altLang="zh-CN" sz="1800" dirty="0" smtClean="0"/>
              <a:t>Only cache (for write-back cache)</a:t>
            </a:r>
          </a:p>
          <a:p>
            <a:pPr lvl="2" indent="-285750">
              <a:defRPr/>
            </a:pPr>
            <a:r>
              <a:rPr lang="en-US" altLang="zh-CN" sz="1800" dirty="0" smtClean="0"/>
              <a:t>Only memory (for write-through with </a:t>
            </a:r>
            <a:r>
              <a:rPr lang="en-US" altLang="zh-CN" sz="1800" dirty="0">
                <a:solidFill>
                  <a:srgbClr val="0000FF"/>
                </a:solidFill>
              </a:rPr>
              <a:t>n</a:t>
            </a:r>
            <a:r>
              <a:rPr lang="en-US" altLang="zh-CN" sz="1800" dirty="0" smtClean="0">
                <a:solidFill>
                  <a:srgbClr val="0000FF"/>
                </a:solidFill>
              </a:rPr>
              <a:t>o </a:t>
            </a:r>
            <a:r>
              <a:rPr lang="en-US" altLang="zh-CN" sz="1800" dirty="0">
                <a:solidFill>
                  <a:srgbClr val="0000FF"/>
                </a:solidFill>
              </a:rPr>
              <a:t>write allocate </a:t>
            </a:r>
            <a:r>
              <a:rPr lang="en-US" altLang="zh-CN" sz="1800" dirty="0" smtClean="0"/>
              <a:t>)</a:t>
            </a:r>
          </a:p>
          <a:p>
            <a:pPr lvl="2" indent="-285750">
              <a:defRPr/>
            </a:pPr>
            <a:r>
              <a:rPr lang="en-US" altLang="zh-CN" sz="1800" dirty="0" smtClean="0"/>
              <a:t>both cache and </a:t>
            </a:r>
            <a:r>
              <a:rPr lang="en-US" altLang="zh-CN" sz="1800" dirty="0"/>
              <a:t>memory (for write-through with </a:t>
            </a:r>
            <a:r>
              <a:rPr lang="en-US" altLang="zh-CN" sz="1800" dirty="0" smtClean="0">
                <a:solidFill>
                  <a:srgbClr val="0000FF"/>
                </a:solidFill>
              </a:rPr>
              <a:t>write </a:t>
            </a:r>
            <a:r>
              <a:rPr lang="en-US" altLang="zh-CN" sz="1800" dirty="0">
                <a:solidFill>
                  <a:srgbClr val="0000FF"/>
                </a:solidFill>
              </a:rPr>
              <a:t>allocate </a:t>
            </a:r>
            <a:r>
              <a:rPr lang="en-US" altLang="zh-CN" sz="1800" dirty="0" smtClean="0"/>
              <a:t>). </a:t>
            </a:r>
          </a:p>
          <a:p>
            <a:pPr eaLnBrk="1" hangingPunct="1">
              <a:buClr>
                <a:schemeClr val="tx1"/>
              </a:buClr>
              <a:defRPr/>
            </a:pPr>
            <a:r>
              <a:rPr lang="en-US" altLang="zh-CN" dirty="0"/>
              <a:t>Options of write misses in write-through caches </a:t>
            </a:r>
          </a:p>
          <a:p>
            <a:pPr lvl="1" eaLnBrk="1" hangingPunct="1">
              <a:buClr>
                <a:schemeClr val="tx1"/>
              </a:buClr>
              <a:buSzPct val="80000"/>
              <a:buFont typeface="Wingdings" panose="05000000000000000000" pitchFamily="2" charset="2"/>
              <a:buChar char="n"/>
              <a:defRPr/>
            </a:pPr>
            <a:r>
              <a:rPr lang="en-US" altLang="zh-CN" sz="2000" dirty="0" smtClean="0">
                <a:solidFill>
                  <a:srgbClr val="0000FF"/>
                </a:solidFill>
                <a:latin typeface="+mn-lt"/>
              </a:rPr>
              <a:t>Write allocate  </a:t>
            </a:r>
            <a:endParaRPr lang="en-US" altLang="zh-CN" sz="2000" dirty="0">
              <a:solidFill>
                <a:srgbClr val="0000FF"/>
              </a:solidFill>
              <a:latin typeface="+mn-lt"/>
            </a:endParaRPr>
          </a:p>
          <a:p>
            <a:pPr lvl="2" eaLnBrk="1" hangingPunct="1">
              <a:buClr>
                <a:schemeClr val="tx1"/>
              </a:buClr>
              <a:buSzPct val="80000"/>
              <a:buFont typeface="Wingdings" panose="05000000000000000000" pitchFamily="2" charset="2"/>
              <a:buChar char="u"/>
              <a:defRPr/>
            </a:pPr>
            <a:r>
              <a:rPr lang="en-US" altLang="zh-CN" sz="2000" dirty="0" smtClean="0">
                <a:solidFill>
                  <a:srgbClr val="0000FF"/>
                </a:solidFill>
                <a:latin typeface="+mn-lt"/>
              </a:rPr>
              <a:t>Allocate a cache block ,  load memory  data into cache, then write data in cache</a:t>
            </a:r>
            <a:endParaRPr lang="en-US" altLang="zh-CN" sz="2000" dirty="0">
              <a:solidFill>
                <a:srgbClr val="0000FF"/>
              </a:solidFill>
              <a:latin typeface="+mn-lt"/>
            </a:endParaRPr>
          </a:p>
          <a:p>
            <a:pPr lvl="1" eaLnBrk="1" hangingPunct="1">
              <a:buClr>
                <a:schemeClr val="tx1"/>
              </a:buClr>
              <a:buSzPct val="80000"/>
              <a:buFont typeface="Wingdings" panose="05000000000000000000" pitchFamily="2" charset="2"/>
              <a:buChar char="n"/>
              <a:defRPr/>
            </a:pPr>
            <a:r>
              <a:rPr lang="en-US" altLang="zh-CN" sz="2000" dirty="0" smtClean="0">
                <a:solidFill>
                  <a:srgbClr val="0000FF"/>
                </a:solidFill>
                <a:latin typeface="+mn-lt"/>
              </a:rPr>
              <a:t>No write allocate (aka </a:t>
            </a:r>
            <a:r>
              <a:rPr lang="en-US" altLang="en-US" sz="2000" dirty="0" smtClean="0">
                <a:solidFill>
                  <a:srgbClr val="0000FF"/>
                </a:solidFill>
                <a:latin typeface="+mn-lt"/>
              </a:rPr>
              <a:t>Write around</a:t>
            </a:r>
            <a:r>
              <a:rPr lang="en-US" altLang="zh-CN" sz="2000" dirty="0">
                <a:solidFill>
                  <a:srgbClr val="0000FF"/>
                </a:solidFill>
                <a:latin typeface="+mn-lt"/>
              </a:rPr>
              <a:t>)</a:t>
            </a:r>
          </a:p>
          <a:p>
            <a:pPr lvl="2" eaLnBrk="1" hangingPunct="1">
              <a:buClr>
                <a:schemeClr val="tx1"/>
              </a:buClr>
              <a:defRPr/>
            </a:pPr>
            <a:r>
              <a:rPr lang="en-US" altLang="zh-CN" sz="2000" dirty="0" smtClean="0">
                <a:solidFill>
                  <a:srgbClr val="0000FF"/>
                </a:solidFill>
                <a:latin typeface="+mn-lt"/>
              </a:rPr>
              <a:t>The data is only written to main memory, not written into the cache. </a:t>
            </a:r>
            <a:r>
              <a:rPr lang="en-US" altLang="zh-CN" dirty="0">
                <a:solidFill>
                  <a:srgbClr val="0000FF"/>
                </a:solidFill>
              </a:rPr>
              <a:t>Don’t fetch a memory block to cache.</a:t>
            </a:r>
          </a:p>
          <a:p>
            <a:pPr lvl="2" eaLnBrk="1" hangingPunct="1">
              <a:buClr>
                <a:schemeClr val="tx1"/>
              </a:buClr>
              <a:buSzPct val="80000"/>
              <a:buFont typeface="Wingdings" panose="05000000000000000000" pitchFamily="2" charset="2"/>
              <a:buChar char="u"/>
              <a:defRPr/>
            </a:pPr>
            <a:endParaRPr lang="en-US" altLang="zh-CN" sz="2000" dirty="0">
              <a:solidFill>
                <a:srgbClr val="0000FF"/>
              </a:solidFill>
              <a:latin typeface="+mn-lt"/>
            </a:endParaRPr>
          </a:p>
          <a:p>
            <a:pPr marL="914400" lvl="2" indent="0">
              <a:spcBef>
                <a:spcPct val="0"/>
              </a:spcBef>
              <a:buNone/>
              <a:defRPr/>
            </a:pPr>
            <a:endParaRPr lang="en-US" altLang="zh-CN" sz="2600" b="1" dirty="0">
              <a:solidFill>
                <a:srgbClr val="000000"/>
              </a:solidFill>
            </a:endParaRPr>
          </a:p>
          <a:p>
            <a:pPr lvl="2">
              <a:spcBef>
                <a:spcPct val="0"/>
              </a:spcBef>
              <a:defRPr/>
            </a:pPr>
            <a:endParaRPr lang="en-US" altLang="zh-CN" sz="2600" b="1" dirty="0" smtClean="0">
              <a:solidFill>
                <a:srgbClr val="000000"/>
              </a:solidFill>
            </a:endParaRPr>
          </a:p>
          <a:p>
            <a:pPr marL="285750" indent="-285750">
              <a:spcBef>
                <a:spcPct val="0"/>
              </a:spcBef>
              <a:buFontTx/>
              <a:buNone/>
              <a:defRPr/>
            </a:pPr>
            <a:r>
              <a:rPr lang="en-US" altLang="zh-CN" sz="2000" b="0" dirty="0" smtClean="0">
                <a:solidFill>
                  <a:srgbClr val="000000"/>
                </a:solidFill>
                <a:latin typeface="Comic Sans MS" panose="030F0702030302020204" pitchFamily="66" charset="0"/>
              </a:rPr>
              <a:t> </a:t>
            </a:r>
            <a:endParaRPr lang="en-US" altLang="zh-CN" sz="2000" b="0" dirty="0" smtClean="0">
              <a:solidFill>
                <a:srgbClr val="000000"/>
              </a:solidFill>
            </a:endParaRPr>
          </a:p>
        </p:txBody>
      </p:sp>
      <p:sp>
        <p:nvSpPr>
          <p:cNvPr id="2" name="文本框 1"/>
          <p:cNvSpPr txBox="1"/>
          <p:nvPr/>
        </p:nvSpPr>
        <p:spPr>
          <a:xfrm>
            <a:off x="6516216" y="548680"/>
            <a:ext cx="2448272" cy="369332"/>
          </a:xfrm>
          <a:prstGeom prst="rect">
            <a:avLst/>
          </a:prstGeom>
          <a:noFill/>
        </p:spPr>
        <p:txBody>
          <a:bodyPr wrap="square" rtlCol="0">
            <a:spAutoFit/>
          </a:bodyPr>
          <a:lstStyle/>
          <a:p>
            <a:r>
              <a:rPr lang="en-US" altLang="zh-CN" sz="1800" b="1" dirty="0">
                <a:solidFill>
                  <a:srgbClr val="0000FF"/>
                </a:solidFill>
              </a:rPr>
              <a:t>a</a:t>
            </a:r>
            <a:r>
              <a:rPr lang="en-US" altLang="zh-CN" sz="1800" b="1" dirty="0" smtClean="0">
                <a:solidFill>
                  <a:srgbClr val="0000FF"/>
                </a:solidFill>
              </a:rPr>
              <a:t>ka: also known as</a:t>
            </a:r>
            <a:endParaRPr lang="zh-CN" altLang="en-US" sz="1800" b="1" dirty="0">
              <a:solidFill>
                <a:srgbClr val="0000FF"/>
              </a:solidFill>
            </a:endParaRPr>
          </a:p>
        </p:txBody>
      </p:sp>
      <p:pic>
        <p:nvPicPr>
          <p:cNvPr id="6" name="图片 5"/>
          <p:cNvPicPr>
            <a:picLocks noChangeAspect="1"/>
          </p:cNvPicPr>
          <p:nvPr/>
        </p:nvPicPr>
        <p:blipFill>
          <a:blip r:embed="rId3"/>
          <a:stretch>
            <a:fillRect/>
          </a:stretch>
        </p:blipFill>
        <p:spPr>
          <a:xfrm>
            <a:off x="251520" y="116632"/>
            <a:ext cx="7773074" cy="859611"/>
          </a:xfrm>
          <a:prstGeom prst="rect">
            <a:avLst/>
          </a:prstGeom>
        </p:spPr>
      </p:pic>
    </p:spTree>
    <p:extLst>
      <p:ext uri="{BB962C8B-B14F-4D97-AF65-F5344CB8AC3E}">
        <p14:creationId xmlns:p14="http://schemas.microsoft.com/office/powerpoint/2010/main" val="2852989174"/>
      </p:ext>
    </p:extLst>
  </p:cSld>
  <p:clrMapOvr>
    <a:masterClrMapping/>
  </p:clrMapOvr>
  <p:transition spd="med">
    <p:random/>
    <p:sndAc>
      <p:stSnd>
        <p:snd r:embed="rId2" name="camera.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2" name="AutoShape 2"/>
          <p:cNvSpPr>
            <a:spLocks noGrp="1" noChangeArrowheads="1"/>
          </p:cNvSpPr>
          <p:nvPr>
            <p:ph type="body" idx="1"/>
          </p:nvPr>
        </p:nvSpPr>
        <p:spPr>
          <a:xfrm>
            <a:off x="-108520" y="548680"/>
            <a:ext cx="8839200" cy="5486400"/>
          </a:xfrm>
          <a:noFill/>
        </p:spPr>
        <p:txBody>
          <a:bodyPr/>
          <a:lstStyle/>
          <a:p>
            <a:pPr eaLnBrk="1" hangingPunct="1">
              <a:buClr>
                <a:schemeClr val="tx1"/>
              </a:buClr>
            </a:pPr>
            <a:r>
              <a:rPr lang="en-US" altLang="zh-CN" sz="2000" dirty="0" smtClean="0"/>
              <a:t>When data is written into the cache (executing a SW(Store Word) </a:t>
            </a:r>
            <a:r>
              <a:rPr lang="en-US" altLang="zh-CN" sz="2000" dirty="0"/>
              <a:t>or SD </a:t>
            </a:r>
            <a:r>
              <a:rPr lang="en-US" altLang="zh-CN" sz="2000" dirty="0" smtClean="0"/>
              <a:t>instruction), is the data also written to main memory</a:t>
            </a:r>
            <a:r>
              <a:rPr lang="en-US" altLang="zh-CN" sz="2000" dirty="0"/>
              <a:t>?</a:t>
            </a:r>
          </a:p>
          <a:p>
            <a:pPr lvl="1" eaLnBrk="1" hangingPunct="1">
              <a:buClr>
                <a:schemeClr val="tx1"/>
              </a:buClr>
              <a:buSzPct val="80000"/>
              <a:buFont typeface="Wingdings" panose="05000000000000000000" pitchFamily="2" charset="2"/>
              <a:buChar char="n"/>
            </a:pPr>
            <a:r>
              <a:rPr lang="en-US" altLang="zh-CN" sz="2200" dirty="0" smtClean="0">
                <a:solidFill>
                  <a:srgbClr val="FF0000"/>
                </a:solidFill>
                <a:latin typeface="+mn-lt"/>
              </a:rPr>
              <a:t>write-through</a:t>
            </a:r>
            <a:r>
              <a:rPr lang="en-US" altLang="zh-CN" sz="2200" dirty="0" smtClean="0">
                <a:latin typeface="+mn-lt"/>
              </a:rPr>
              <a:t> cache</a:t>
            </a:r>
            <a:endParaRPr lang="en-US" altLang="zh-CN" sz="2200" dirty="0">
              <a:latin typeface="+mn-lt"/>
            </a:endParaRPr>
          </a:p>
          <a:p>
            <a:pPr lvl="2" eaLnBrk="1" hangingPunct="1">
              <a:buClr>
                <a:schemeClr val="tx1"/>
              </a:buClr>
              <a:buSzPct val="80000"/>
              <a:buFont typeface="Wingdings" panose="05000000000000000000" pitchFamily="2" charset="2"/>
              <a:buChar char="u"/>
            </a:pPr>
            <a:r>
              <a:rPr lang="en-US" altLang="zh-CN" sz="1800" dirty="0" smtClean="0">
                <a:latin typeface="+mn-lt"/>
              </a:rPr>
              <a:t>yes</a:t>
            </a:r>
          </a:p>
          <a:p>
            <a:pPr lvl="2" eaLnBrk="1" hangingPunct="1">
              <a:buClr>
                <a:schemeClr val="tx1"/>
              </a:buClr>
            </a:pPr>
            <a:r>
              <a:rPr lang="en-US" altLang="zh-CN" sz="1800" dirty="0" smtClean="0">
                <a:latin typeface="+mn-lt"/>
              </a:rPr>
              <a:t>Can always discard cached data, </a:t>
            </a:r>
            <a:r>
              <a:rPr lang="en-US" altLang="zh-CN" sz="1800" dirty="0"/>
              <a:t>the </a:t>
            </a:r>
            <a:r>
              <a:rPr lang="en-US" altLang="zh-CN" sz="1800" dirty="0" smtClean="0">
                <a:latin typeface="+mn-lt"/>
              </a:rPr>
              <a:t>latest data is in memory</a:t>
            </a:r>
            <a:endParaRPr lang="en-US" altLang="zh-CN" sz="1800" dirty="0">
              <a:latin typeface="+mn-lt"/>
            </a:endParaRPr>
          </a:p>
          <a:p>
            <a:pPr lvl="2" eaLnBrk="1" hangingPunct="1">
              <a:buClr>
                <a:schemeClr val="tx1"/>
              </a:buClr>
              <a:buSzPct val="80000"/>
              <a:buFont typeface="Wingdings" panose="05000000000000000000" pitchFamily="2" charset="2"/>
              <a:buChar char="u"/>
            </a:pPr>
            <a:r>
              <a:rPr lang="en-US" altLang="zh-CN" sz="1800" dirty="0" smtClean="0">
                <a:latin typeface="+mn-lt"/>
              </a:rPr>
              <a:t>Cache control bit: only a valid bit</a:t>
            </a:r>
            <a:endParaRPr lang="en-US" altLang="zh-CN" sz="1800" dirty="0">
              <a:latin typeface="+mn-lt"/>
            </a:endParaRPr>
          </a:p>
          <a:p>
            <a:pPr lvl="2" eaLnBrk="1" hangingPunct="1">
              <a:buClr>
                <a:schemeClr val="tx1"/>
              </a:buClr>
              <a:buSzPct val="80000"/>
              <a:buFont typeface="Wingdings" panose="05000000000000000000" pitchFamily="2" charset="2"/>
              <a:buChar char="u"/>
            </a:pPr>
            <a:r>
              <a:rPr lang="en-US" altLang="zh-CN" sz="1800" dirty="0" smtClean="0">
                <a:latin typeface="+mn-lt"/>
              </a:rPr>
              <a:t>memory always have latest data</a:t>
            </a:r>
          </a:p>
          <a:p>
            <a:pPr lvl="2" eaLnBrk="1" hangingPunct="1">
              <a:buClr>
                <a:schemeClr val="tx1"/>
              </a:buClr>
            </a:pPr>
            <a:r>
              <a:rPr lang="en-US" altLang="zh-CN" sz="1800" dirty="0"/>
              <a:t>advantage:  Read misses don't result in </a:t>
            </a:r>
            <a:r>
              <a:rPr lang="en-US" altLang="zh-CN" sz="1800" dirty="0" smtClean="0"/>
              <a:t>writing memory, </a:t>
            </a:r>
            <a:r>
              <a:rPr lang="en-US" altLang="zh-CN" sz="1800" dirty="0"/>
              <a:t>memory hierarchy is consistent and it is simple to implement</a:t>
            </a:r>
            <a:r>
              <a:rPr lang="en-US" altLang="zh-CN" sz="1800" dirty="0" smtClean="0"/>
              <a:t>.</a:t>
            </a:r>
            <a:endParaRPr lang="en-US" altLang="zh-CN" sz="1800" dirty="0">
              <a:latin typeface="+mn-lt"/>
            </a:endParaRPr>
          </a:p>
          <a:p>
            <a:pPr lvl="1" eaLnBrk="1" hangingPunct="1">
              <a:buClr>
                <a:schemeClr val="tx1"/>
              </a:buClr>
              <a:buSzPct val="80000"/>
              <a:buFont typeface="Wingdings" panose="05000000000000000000" pitchFamily="2" charset="2"/>
              <a:buChar char="n"/>
            </a:pPr>
            <a:r>
              <a:rPr lang="en-US" altLang="zh-CN" sz="2200" dirty="0" smtClean="0">
                <a:solidFill>
                  <a:srgbClr val="FF0000"/>
                </a:solidFill>
                <a:latin typeface="+mn-lt"/>
              </a:rPr>
              <a:t>write-back</a:t>
            </a:r>
            <a:r>
              <a:rPr lang="en-US" altLang="zh-CN" sz="2200" dirty="0" smtClean="0">
                <a:latin typeface="+mn-lt"/>
              </a:rPr>
              <a:t> cache</a:t>
            </a:r>
            <a:endParaRPr lang="en-US" altLang="zh-CN" sz="2200" dirty="0">
              <a:latin typeface="+mn-lt"/>
            </a:endParaRPr>
          </a:p>
          <a:p>
            <a:pPr lvl="2" eaLnBrk="1" hangingPunct="1">
              <a:buClr>
                <a:schemeClr val="tx1"/>
              </a:buClr>
              <a:buSzPct val="80000"/>
              <a:buFont typeface="Wingdings" panose="05000000000000000000" pitchFamily="2" charset="2"/>
              <a:buChar char="u"/>
            </a:pPr>
            <a:r>
              <a:rPr lang="en-US" altLang="zh-CN" sz="1800" dirty="0" smtClean="0">
                <a:latin typeface="+mn-lt"/>
              </a:rPr>
              <a:t>no</a:t>
            </a:r>
          </a:p>
          <a:p>
            <a:pPr lvl="2" eaLnBrk="1" hangingPunct="1">
              <a:buClr>
                <a:schemeClr val="tx1"/>
              </a:buClr>
              <a:buSzPct val="80000"/>
              <a:buFont typeface="Wingdings" panose="05000000000000000000" pitchFamily="2" charset="2"/>
              <a:buChar char="u"/>
            </a:pPr>
            <a:r>
              <a:rPr lang="en-US" altLang="zh-CN" sz="1800" dirty="0" smtClean="0">
                <a:latin typeface="+mn-lt"/>
              </a:rPr>
              <a:t>Can’t just discard cached data, we have to write it back to memory</a:t>
            </a:r>
            <a:endParaRPr lang="en-US" altLang="zh-CN" sz="1800" dirty="0">
              <a:latin typeface="+mn-lt"/>
            </a:endParaRPr>
          </a:p>
          <a:p>
            <a:pPr lvl="2" eaLnBrk="1" hangingPunct="1">
              <a:buClr>
                <a:schemeClr val="tx1"/>
              </a:buClr>
              <a:buSzPct val="80000"/>
              <a:buFont typeface="Wingdings" panose="05000000000000000000" pitchFamily="2" charset="2"/>
              <a:buChar char="u"/>
            </a:pPr>
            <a:r>
              <a:rPr lang="en-US" altLang="zh-CN" sz="1800" dirty="0" smtClean="0">
                <a:latin typeface="+mn-lt"/>
              </a:rPr>
              <a:t>Cache control bits: valid and dirty bits</a:t>
            </a:r>
            <a:endParaRPr lang="en-US" altLang="zh-CN" sz="1800" dirty="0">
              <a:latin typeface="+mn-lt"/>
            </a:endParaRPr>
          </a:p>
          <a:p>
            <a:pPr lvl="2" eaLnBrk="1" hangingPunct="1">
              <a:buClr>
                <a:schemeClr val="tx1"/>
              </a:buClr>
              <a:buSzPct val="80000"/>
              <a:buFont typeface="Wingdings" panose="05000000000000000000" pitchFamily="2" charset="2"/>
              <a:buChar char="u"/>
            </a:pPr>
            <a:r>
              <a:rPr lang="en-US" altLang="zh-CN" sz="1800" dirty="0" smtClean="0">
                <a:latin typeface="+mn-lt"/>
              </a:rPr>
              <a:t>Less access to memory, since data often overwritten multiple times</a:t>
            </a:r>
          </a:p>
          <a:p>
            <a:pPr lvl="2" eaLnBrk="1" hangingPunct="1">
              <a:buClr>
                <a:schemeClr val="tx1"/>
              </a:buClr>
              <a:buSzPct val="80000"/>
              <a:buFont typeface="Wingdings" panose="05000000000000000000" pitchFamily="2" charset="2"/>
              <a:buChar char="u"/>
            </a:pPr>
            <a:r>
              <a:rPr lang="en-US" altLang="zh-CN" sz="2000" dirty="0" smtClean="0"/>
              <a:t>advantage :  Writings occur at speed of cache, writing main memory happens less frequently when multiple writing occur to the same block. </a:t>
            </a:r>
            <a:endParaRPr lang="en-US" altLang="zh-CN" sz="2000" dirty="0"/>
          </a:p>
        </p:txBody>
      </p:sp>
      <p:sp>
        <p:nvSpPr>
          <p:cNvPr id="56323" name="Rectangle 3"/>
          <p:cNvSpPr>
            <a:spLocks noGrp="1" noChangeArrowheads="1"/>
          </p:cNvSpPr>
          <p:nvPr>
            <p:ph type="title"/>
          </p:nvPr>
        </p:nvSpPr>
        <p:spPr>
          <a:xfrm>
            <a:off x="683568" y="116632"/>
            <a:ext cx="8153400" cy="685800"/>
          </a:xfrm>
        </p:spPr>
        <p:txBody>
          <a:bodyPr/>
          <a:lstStyle/>
          <a:p>
            <a:r>
              <a:rPr lang="en-US" altLang="zh-CN" dirty="0">
                <a:solidFill>
                  <a:srgbClr val="FF0000"/>
                </a:solidFill>
              </a:rPr>
              <a:t>W</a:t>
            </a:r>
            <a:r>
              <a:rPr lang="en-US" altLang="zh-CN" dirty="0" smtClean="0">
                <a:solidFill>
                  <a:srgbClr val="FF0000"/>
                </a:solidFill>
              </a:rPr>
              <a:t>rite-through scheme VS write-back scheme</a:t>
            </a:r>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2">
                                            <p:txEl>
                                              <p:pRg st="0" end="0"/>
                                            </p:txEl>
                                          </p:spTgt>
                                        </p:tgtEl>
                                        <p:attrNameLst>
                                          <p:attrName>style.visibility</p:attrName>
                                        </p:attrNameLst>
                                      </p:cBhvr>
                                      <p:to>
                                        <p:strVal val="visible"/>
                                      </p:to>
                                    </p:set>
                                    <p:anim calcmode="lin" valueType="num">
                                      <p:cBhvr additive="base">
                                        <p:cTn id="7" dur="500" fill="hold"/>
                                        <p:tgtEl>
                                          <p:spTgt spid="3635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22">
                                            <p:txEl>
                                              <p:pRg st="1" end="1"/>
                                            </p:txEl>
                                          </p:spTgt>
                                        </p:tgtEl>
                                        <p:attrNameLst>
                                          <p:attrName>style.visibility</p:attrName>
                                        </p:attrNameLst>
                                      </p:cBhvr>
                                      <p:to>
                                        <p:strVal val="visible"/>
                                      </p:to>
                                    </p:set>
                                    <p:anim calcmode="lin" valueType="num">
                                      <p:cBhvr additive="base">
                                        <p:cTn id="13" dur="500" fill="hold"/>
                                        <p:tgtEl>
                                          <p:spTgt spid="3635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352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63522">
                                            <p:txEl>
                                              <p:pRg st="2" end="2"/>
                                            </p:txEl>
                                          </p:spTgt>
                                        </p:tgtEl>
                                        <p:attrNameLst>
                                          <p:attrName>style.visibility</p:attrName>
                                        </p:attrNameLst>
                                      </p:cBhvr>
                                      <p:to>
                                        <p:strVal val="visible"/>
                                      </p:to>
                                    </p:set>
                                    <p:anim calcmode="lin" valueType="num">
                                      <p:cBhvr additive="base">
                                        <p:cTn id="17" dur="500" fill="hold"/>
                                        <p:tgtEl>
                                          <p:spTgt spid="36352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352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63522">
                                            <p:txEl>
                                              <p:pRg st="3" end="3"/>
                                            </p:txEl>
                                          </p:spTgt>
                                        </p:tgtEl>
                                        <p:attrNameLst>
                                          <p:attrName>style.visibility</p:attrName>
                                        </p:attrNameLst>
                                      </p:cBhvr>
                                      <p:to>
                                        <p:strVal val="visible"/>
                                      </p:to>
                                    </p:set>
                                    <p:anim calcmode="lin" valueType="num">
                                      <p:cBhvr additive="base">
                                        <p:cTn id="21" dur="500" fill="hold"/>
                                        <p:tgtEl>
                                          <p:spTgt spid="36352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6352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63522">
                                            <p:txEl>
                                              <p:pRg st="4" end="4"/>
                                            </p:txEl>
                                          </p:spTgt>
                                        </p:tgtEl>
                                        <p:attrNameLst>
                                          <p:attrName>style.visibility</p:attrName>
                                        </p:attrNameLst>
                                      </p:cBhvr>
                                      <p:to>
                                        <p:strVal val="visible"/>
                                      </p:to>
                                    </p:set>
                                    <p:anim calcmode="lin" valueType="num">
                                      <p:cBhvr additive="base">
                                        <p:cTn id="25" dur="500" fill="hold"/>
                                        <p:tgtEl>
                                          <p:spTgt spid="36352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352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63522">
                                            <p:txEl>
                                              <p:pRg st="5" end="5"/>
                                            </p:txEl>
                                          </p:spTgt>
                                        </p:tgtEl>
                                        <p:attrNameLst>
                                          <p:attrName>style.visibility</p:attrName>
                                        </p:attrNameLst>
                                      </p:cBhvr>
                                      <p:to>
                                        <p:strVal val="visible"/>
                                      </p:to>
                                    </p:set>
                                    <p:anim calcmode="lin" valueType="num">
                                      <p:cBhvr additive="base">
                                        <p:cTn id="29" dur="500" fill="hold"/>
                                        <p:tgtEl>
                                          <p:spTgt spid="36352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63522">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63522">
                                            <p:txEl>
                                              <p:pRg st="6" end="6"/>
                                            </p:txEl>
                                          </p:spTgt>
                                        </p:tgtEl>
                                        <p:attrNameLst>
                                          <p:attrName>style.visibility</p:attrName>
                                        </p:attrNameLst>
                                      </p:cBhvr>
                                      <p:to>
                                        <p:strVal val="visible"/>
                                      </p:to>
                                    </p:set>
                                    <p:anim calcmode="lin" valueType="num">
                                      <p:cBhvr additive="base">
                                        <p:cTn id="33" dur="500" fill="hold"/>
                                        <p:tgtEl>
                                          <p:spTgt spid="363522">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352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63522">
                                            <p:txEl>
                                              <p:pRg st="7" end="7"/>
                                            </p:txEl>
                                          </p:spTgt>
                                        </p:tgtEl>
                                        <p:attrNameLst>
                                          <p:attrName>style.visibility</p:attrName>
                                        </p:attrNameLst>
                                      </p:cBhvr>
                                      <p:to>
                                        <p:strVal val="visible"/>
                                      </p:to>
                                    </p:set>
                                    <p:anim calcmode="lin" valueType="num">
                                      <p:cBhvr additive="base">
                                        <p:cTn id="39" dur="500" fill="hold"/>
                                        <p:tgtEl>
                                          <p:spTgt spid="363522">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63522">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63522">
                                            <p:txEl>
                                              <p:pRg st="8" end="8"/>
                                            </p:txEl>
                                          </p:spTgt>
                                        </p:tgtEl>
                                        <p:attrNameLst>
                                          <p:attrName>style.visibility</p:attrName>
                                        </p:attrNameLst>
                                      </p:cBhvr>
                                      <p:to>
                                        <p:strVal val="visible"/>
                                      </p:to>
                                    </p:set>
                                    <p:anim calcmode="lin" valueType="num">
                                      <p:cBhvr additive="base">
                                        <p:cTn id="43" dur="500" fill="hold"/>
                                        <p:tgtEl>
                                          <p:spTgt spid="36352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3522">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63522">
                                            <p:txEl>
                                              <p:pRg st="9" end="9"/>
                                            </p:txEl>
                                          </p:spTgt>
                                        </p:tgtEl>
                                        <p:attrNameLst>
                                          <p:attrName>style.visibility</p:attrName>
                                        </p:attrNameLst>
                                      </p:cBhvr>
                                      <p:to>
                                        <p:strVal val="visible"/>
                                      </p:to>
                                    </p:set>
                                    <p:anim calcmode="lin" valueType="num">
                                      <p:cBhvr additive="base">
                                        <p:cTn id="47" dur="500" fill="hold"/>
                                        <p:tgtEl>
                                          <p:spTgt spid="363522">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63522">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63522">
                                            <p:txEl>
                                              <p:pRg st="10" end="10"/>
                                            </p:txEl>
                                          </p:spTgt>
                                        </p:tgtEl>
                                        <p:attrNameLst>
                                          <p:attrName>style.visibility</p:attrName>
                                        </p:attrNameLst>
                                      </p:cBhvr>
                                      <p:to>
                                        <p:strVal val="visible"/>
                                      </p:to>
                                    </p:set>
                                    <p:anim calcmode="lin" valueType="num">
                                      <p:cBhvr additive="base">
                                        <p:cTn id="51" dur="500" fill="hold"/>
                                        <p:tgtEl>
                                          <p:spTgt spid="363522">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3522">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63522">
                                            <p:txEl>
                                              <p:pRg st="11" end="11"/>
                                            </p:txEl>
                                          </p:spTgt>
                                        </p:tgtEl>
                                        <p:attrNameLst>
                                          <p:attrName>style.visibility</p:attrName>
                                        </p:attrNameLst>
                                      </p:cBhvr>
                                      <p:to>
                                        <p:strVal val="visible"/>
                                      </p:to>
                                    </p:set>
                                    <p:anim calcmode="lin" valueType="num">
                                      <p:cBhvr additive="base">
                                        <p:cTn id="55" dur="500" fill="hold"/>
                                        <p:tgtEl>
                                          <p:spTgt spid="363522">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3522">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63522">
                                            <p:txEl>
                                              <p:pRg st="12" end="12"/>
                                            </p:txEl>
                                          </p:spTgt>
                                        </p:tgtEl>
                                        <p:attrNameLst>
                                          <p:attrName>style.visibility</p:attrName>
                                        </p:attrNameLst>
                                      </p:cBhvr>
                                      <p:to>
                                        <p:strVal val="visible"/>
                                      </p:to>
                                    </p:set>
                                    <p:anim calcmode="lin" valueType="num">
                                      <p:cBhvr additive="base">
                                        <p:cTn id="59" dur="500" fill="hold"/>
                                        <p:tgtEl>
                                          <p:spTgt spid="363522">
                                            <p:txEl>
                                              <p:pRg st="12" end="1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63522">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body" idx="1"/>
          </p:nvPr>
        </p:nvSpPr>
        <p:spPr>
          <a:xfrm>
            <a:off x="381000" y="1066800"/>
            <a:ext cx="8458200" cy="5486400"/>
          </a:xfrm>
          <a:noFill/>
        </p:spPr>
        <p:txBody>
          <a:bodyPr/>
          <a:lstStyle/>
          <a:p>
            <a:pPr eaLnBrk="1" hangingPunct="1">
              <a:buClr>
                <a:schemeClr val="tx1"/>
              </a:buClr>
              <a:buSzPct val="80000"/>
              <a:buFont typeface="Wingdings" panose="05000000000000000000" pitchFamily="2" charset="2"/>
              <a:buChar char="l"/>
            </a:pPr>
            <a:r>
              <a:rPr lang="en-US" altLang="zh-CN" sz="2400" smtClean="0"/>
              <a:t>Write stall ---When the CPU must wait for writes to complete during write through</a:t>
            </a:r>
            <a:endParaRPr lang="en-US" altLang="zh-CN" sz="2400" dirty="0"/>
          </a:p>
          <a:p>
            <a:pPr eaLnBrk="1" hangingPunct="1">
              <a:buClr>
                <a:schemeClr val="tx1"/>
              </a:buClr>
              <a:buSzPct val="80000"/>
              <a:buFont typeface="Wingdings" panose="05000000000000000000" pitchFamily="2" charset="2"/>
              <a:buChar char="l"/>
            </a:pPr>
            <a:r>
              <a:rPr lang="en-US" altLang="zh-CN" sz="2400" smtClean="0"/>
              <a:t>Write buffers </a:t>
            </a:r>
            <a:endParaRPr lang="en-US" altLang="zh-CN" sz="2400" dirty="0"/>
          </a:p>
          <a:p>
            <a:pPr lvl="1" eaLnBrk="1" hangingPunct="1">
              <a:buClr>
                <a:schemeClr val="tx1"/>
              </a:buClr>
              <a:buSzPct val="80000"/>
              <a:buFont typeface="Wingdings" panose="05000000000000000000" pitchFamily="2" charset="2"/>
              <a:buChar char="n"/>
            </a:pPr>
            <a:r>
              <a:rPr lang="en-US" altLang="zh-CN" sz="2200" smtClean="0">
                <a:latin typeface="+mn-lt"/>
              </a:rPr>
              <a:t>A small cache that can hold a few values waiting to go to main memory. </a:t>
            </a:r>
            <a:endParaRPr lang="en-US" altLang="zh-CN" sz="2200" dirty="0">
              <a:latin typeface="+mn-lt"/>
            </a:endParaRPr>
          </a:p>
          <a:p>
            <a:pPr lvl="1" eaLnBrk="1" hangingPunct="1">
              <a:buClr>
                <a:schemeClr val="tx1"/>
              </a:buClr>
              <a:buSzPct val="80000"/>
              <a:buFont typeface="Wingdings" panose="05000000000000000000" pitchFamily="2" charset="2"/>
              <a:buChar char="n"/>
            </a:pPr>
            <a:r>
              <a:rPr lang="en-US" altLang="zh-CN" sz="2200" smtClean="0">
                <a:latin typeface="+mn-lt"/>
              </a:rPr>
              <a:t>To avoid stalling on writes, many CPUs use a write buffer. </a:t>
            </a:r>
            <a:endParaRPr lang="en-US" altLang="zh-CN" sz="2200" dirty="0">
              <a:latin typeface="+mn-lt"/>
            </a:endParaRPr>
          </a:p>
          <a:p>
            <a:pPr marL="1085850" lvl="2">
              <a:spcBef>
                <a:spcPct val="0"/>
              </a:spcBef>
            </a:pPr>
            <a:r>
              <a:rPr lang="en-US" altLang="zh-CN" smtClean="0">
                <a:solidFill>
                  <a:srgbClr val="0000FF"/>
                </a:solidFill>
              </a:rPr>
              <a:t>A write buffer i</a:t>
            </a:r>
            <a:r>
              <a:rPr lang="en-US" altLang="en-US" smtClean="0">
                <a:solidFill>
                  <a:srgbClr val="0000FF"/>
                </a:solidFill>
              </a:rPr>
              <a:t>ncludes one or several entries</a:t>
            </a:r>
            <a:endParaRPr lang="en-US" altLang="zh-CN" b="1" dirty="0" smtClean="0">
              <a:solidFill>
                <a:srgbClr val="0000FF"/>
              </a:solidFill>
              <a:ea typeface="宋体" panose="02010600030101010101" pitchFamily="2" charset="-122"/>
            </a:endParaRPr>
          </a:p>
          <a:p>
            <a:pPr lvl="1" eaLnBrk="1" hangingPunct="1">
              <a:buClr>
                <a:schemeClr val="tx1"/>
              </a:buClr>
              <a:buSzPct val="80000"/>
              <a:buFont typeface="Wingdings" panose="05000000000000000000" pitchFamily="2" charset="2"/>
              <a:buChar char="n"/>
            </a:pPr>
            <a:r>
              <a:rPr lang="en-US" altLang="zh-CN" sz="2200" smtClean="0">
                <a:latin typeface="+mn-lt"/>
              </a:rPr>
              <a:t>This buffer helps when writes are clustered. </a:t>
            </a:r>
            <a:endParaRPr lang="en-US" altLang="zh-CN" sz="2200" dirty="0">
              <a:latin typeface="+mn-lt"/>
            </a:endParaRPr>
          </a:p>
          <a:p>
            <a:pPr lvl="1" eaLnBrk="1" hangingPunct="1">
              <a:buClr>
                <a:schemeClr val="tx1"/>
              </a:buClr>
            </a:pPr>
            <a:r>
              <a:rPr lang="en-US" altLang="zh-CN" sz="2200" smtClean="0">
                <a:latin typeface="+mn-lt"/>
              </a:rPr>
              <a:t>It does not entirely eliminate stalls since it is possible for the buffer to be full if the </a:t>
            </a:r>
            <a:r>
              <a:rPr lang="en-US" altLang="zh-CN" smtClean="0"/>
              <a:t>write </a:t>
            </a:r>
            <a:r>
              <a:rPr lang="en-US" altLang="zh-CN" sz="2200" smtClean="0">
                <a:latin typeface="+mn-lt"/>
              </a:rPr>
              <a:t>burst is larger than the buffer. </a:t>
            </a:r>
            <a:endParaRPr lang="en-US" altLang="zh-CN" sz="2200" dirty="0">
              <a:latin typeface="+mn-lt"/>
            </a:endParaRPr>
          </a:p>
          <a:p>
            <a:pPr marL="285750" indent="-285750">
              <a:spcBef>
                <a:spcPct val="0"/>
              </a:spcBef>
            </a:pPr>
            <a:endParaRPr lang="en-US" altLang="zh-CN" sz="2400" b="0" dirty="0" smtClean="0">
              <a:solidFill>
                <a:srgbClr val="000000"/>
              </a:solidFill>
            </a:endParaRPr>
          </a:p>
        </p:txBody>
      </p:sp>
      <p:sp>
        <p:nvSpPr>
          <p:cNvPr id="57347" name="Rectangle 3"/>
          <p:cNvSpPr>
            <a:spLocks noGrp="1" noChangeArrowheads="1"/>
          </p:cNvSpPr>
          <p:nvPr>
            <p:ph type="title"/>
          </p:nvPr>
        </p:nvSpPr>
        <p:spPr>
          <a:xfrm>
            <a:off x="762000" y="228600"/>
            <a:ext cx="8153400" cy="685800"/>
          </a:xfrm>
          <a:noFill/>
        </p:spPr>
        <p:txBody>
          <a:bodyPr/>
          <a:lstStyle/>
          <a:p>
            <a:r>
              <a:rPr lang="en-US" altLang="zh-CN" sz="3200" dirty="0" smtClean="0">
                <a:solidFill>
                  <a:srgbClr val="FF0000"/>
                </a:solidFill>
                <a:ea typeface="宋体" panose="02010600030101010101" pitchFamily="2" charset="-122"/>
              </a:rPr>
              <a:t>Write stall</a:t>
            </a:r>
            <a:endParaRPr lang="en-US" altLang="zh-CN" sz="3200" dirty="0" smtClean="0">
              <a:solidFill>
                <a:srgbClr val="FF0000"/>
              </a:solidFill>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8600" y="115888"/>
            <a:ext cx="8686800" cy="855662"/>
          </a:xfrm>
        </p:spPr>
        <p:txBody>
          <a:bodyPr/>
          <a:lstStyle/>
          <a:p>
            <a:r>
              <a:rPr lang="en-US" altLang="zh-CN" sz="3200" dirty="0" smtClean="0">
                <a:ea typeface="宋体" panose="02010600030101010101" pitchFamily="2" charset="-122"/>
              </a:rPr>
              <a:t>Write buffers</a:t>
            </a:r>
          </a:p>
        </p:txBody>
      </p:sp>
      <p:grpSp>
        <p:nvGrpSpPr>
          <p:cNvPr id="58371" name="Group 3"/>
          <p:cNvGrpSpPr>
            <a:grpSpLocks/>
          </p:cNvGrpSpPr>
          <p:nvPr/>
        </p:nvGrpSpPr>
        <p:grpSpPr bwMode="auto">
          <a:xfrm>
            <a:off x="457200" y="1676400"/>
            <a:ext cx="6553200" cy="4746625"/>
            <a:chOff x="960" y="1152"/>
            <a:chExt cx="4128" cy="2990"/>
          </a:xfrm>
        </p:grpSpPr>
        <p:pic>
          <p:nvPicPr>
            <p:cNvPr id="583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1152"/>
              <a:ext cx="4128"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8378" name="Text Box 5"/>
            <p:cNvSpPr txBox="1">
              <a:spLocks noChangeArrowheads="1"/>
            </p:cNvSpPr>
            <p:nvPr/>
          </p:nvSpPr>
          <p:spPr bwMode="auto">
            <a:xfrm>
              <a:off x="3899" y="3142"/>
              <a:ext cx="584" cy="416"/>
            </a:xfrm>
            <a:prstGeom prst="rect">
              <a:avLst/>
            </a:prstGeom>
            <a:solidFill>
              <a:schemeClr val="bg1"/>
            </a:solidFill>
            <a:ln w="19050">
              <a:solidFill>
                <a:schemeClr val="tx1"/>
              </a:solidFill>
              <a:miter lim="800000"/>
              <a:headEnd/>
              <a:tailEnd/>
            </a:ln>
          </p:spPr>
          <p:txBody>
            <a:bodyPr wrap="none" anchor="ct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omic Sans MS" panose="030F0702030302020204" pitchFamily="66" charset="0"/>
                </a:rPr>
                <a:t>write</a:t>
              </a:r>
            </a:p>
            <a:p>
              <a:pPr algn="ctr">
                <a:spcBef>
                  <a:spcPct val="0"/>
                </a:spcBef>
                <a:buSzTx/>
                <a:buFontTx/>
                <a:buNone/>
              </a:pPr>
              <a:r>
                <a:rPr kumimoji="0" lang="en-US" altLang="zh-CN" sz="1800">
                  <a:latin typeface="Comic Sans MS" panose="030F0702030302020204" pitchFamily="66" charset="0"/>
                </a:rPr>
                <a:t>buffer</a:t>
              </a:r>
            </a:p>
          </p:txBody>
        </p:sp>
        <p:sp>
          <p:nvSpPr>
            <p:cNvPr id="58379" name="Text Box 6"/>
            <p:cNvSpPr txBox="1">
              <a:spLocks noChangeArrowheads="1"/>
            </p:cNvSpPr>
            <p:nvPr/>
          </p:nvSpPr>
          <p:spPr bwMode="auto">
            <a:xfrm>
              <a:off x="3888" y="1248"/>
              <a:ext cx="541" cy="570"/>
            </a:xfrm>
            <a:prstGeom prst="rect">
              <a:avLst/>
            </a:prstGeom>
            <a:solidFill>
              <a:schemeClr val="bg1"/>
            </a:solidFill>
            <a:ln w="19050">
              <a:solidFill>
                <a:schemeClr val="tx1"/>
              </a:solidFill>
              <a:miter lim="800000"/>
              <a:headEnd/>
              <a:tailEnd/>
            </a:ln>
          </p:spPr>
          <p:txBody>
            <a:bodyPr anchor="ct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dirty="0">
                  <a:latin typeface="Comic Sans MS" panose="030F0702030302020204" pitchFamily="66" charset="0"/>
                </a:rPr>
                <a:t>CPU</a:t>
              </a:r>
            </a:p>
            <a:p>
              <a:pPr algn="ctr">
                <a:spcBef>
                  <a:spcPct val="0"/>
                </a:spcBef>
                <a:buSzTx/>
                <a:buFontTx/>
                <a:buNone/>
              </a:pPr>
              <a:endParaRPr kumimoji="0" lang="en-US" altLang="zh-CN" sz="1800" dirty="0">
                <a:latin typeface="Comic Sans MS" panose="030F0702030302020204" pitchFamily="66" charset="0"/>
              </a:endParaRPr>
            </a:p>
            <a:p>
              <a:pPr algn="ctr">
                <a:spcBef>
                  <a:spcPct val="0"/>
                </a:spcBef>
                <a:buSzTx/>
                <a:buFontTx/>
                <a:buNone/>
              </a:pPr>
              <a:r>
                <a:rPr kumimoji="0" lang="en-US" altLang="zh-CN" sz="1600" smtClean="0">
                  <a:latin typeface="Comic Sans MS" panose="030F0702030302020204" pitchFamily="66" charset="0"/>
                </a:rPr>
                <a:t>in out</a:t>
              </a:r>
              <a:endParaRPr kumimoji="0" lang="en-US" altLang="zh-CN" sz="1800" dirty="0">
                <a:latin typeface="Comic Sans MS" panose="030F0702030302020204" pitchFamily="66" charset="0"/>
              </a:endParaRPr>
            </a:p>
          </p:txBody>
        </p:sp>
        <p:sp>
          <p:nvSpPr>
            <p:cNvPr id="58380" name="Text Box 7"/>
            <p:cNvSpPr txBox="1">
              <a:spLocks noChangeArrowheads="1"/>
            </p:cNvSpPr>
            <p:nvPr/>
          </p:nvSpPr>
          <p:spPr bwMode="auto">
            <a:xfrm>
              <a:off x="3476" y="3604"/>
              <a:ext cx="1172" cy="416"/>
            </a:xfrm>
            <a:prstGeom prst="rect">
              <a:avLst/>
            </a:prstGeom>
            <a:solidFill>
              <a:schemeClr val="bg1"/>
            </a:solidFill>
            <a:ln w="19050">
              <a:solidFill>
                <a:schemeClr val="tx1"/>
              </a:solidFill>
              <a:miter lim="800000"/>
              <a:headEnd/>
              <a:tailEnd/>
            </a:ln>
          </p:spPr>
          <p:txBody>
            <a:bodyPr wrap="none" anchor="ct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smtClean="0">
                  <a:latin typeface="Comic Sans MS" panose="030F0702030302020204" pitchFamily="66" charset="0"/>
                </a:rPr>
                <a:t>   DRAM   </a:t>
              </a:r>
              <a:endParaRPr kumimoji="0" lang="en-US" altLang="zh-CN" sz="1800" dirty="0">
                <a:latin typeface="Comic Sans MS" panose="030F0702030302020204" pitchFamily="66" charset="0"/>
              </a:endParaRPr>
            </a:p>
            <a:p>
              <a:pPr algn="ctr">
                <a:spcBef>
                  <a:spcPct val="0"/>
                </a:spcBef>
                <a:buSzTx/>
                <a:buFontTx/>
                <a:buNone/>
              </a:pPr>
              <a:r>
                <a:rPr kumimoji="0" lang="en-US" altLang="zh-CN" sz="1800">
                  <a:latin typeface="Comic Sans MS" panose="030F0702030302020204" pitchFamily="66" charset="0"/>
                </a:rPr>
                <a:t>(</a:t>
              </a:r>
              <a:r>
                <a:rPr kumimoji="0" lang="en-US" altLang="zh-CN" sz="1800" smtClean="0">
                  <a:latin typeface="Comic Sans MS" panose="030F0702030302020204" pitchFamily="66" charset="0"/>
                </a:rPr>
                <a:t>or lower mem</a:t>
              </a:r>
              <a:r>
                <a:rPr kumimoji="0" lang="en-US" altLang="zh-CN" sz="1800" dirty="0">
                  <a:latin typeface="Comic Sans MS" panose="030F0702030302020204" pitchFamily="66" charset="0"/>
                </a:rPr>
                <a:t>)</a:t>
              </a:r>
            </a:p>
          </p:txBody>
        </p:sp>
      </p:grpSp>
      <p:sp>
        <p:nvSpPr>
          <p:cNvPr id="58372" name="Line 8"/>
          <p:cNvSpPr>
            <a:spLocks noChangeShapeType="1"/>
          </p:cNvSpPr>
          <p:nvPr/>
        </p:nvSpPr>
        <p:spPr bwMode="auto">
          <a:xfrm flipH="1">
            <a:off x="6019800" y="2971800"/>
            <a:ext cx="1524000" cy="1828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73" name="Line 9"/>
          <p:cNvSpPr>
            <a:spLocks noChangeShapeType="1"/>
          </p:cNvSpPr>
          <p:nvPr/>
        </p:nvSpPr>
        <p:spPr bwMode="auto">
          <a:xfrm>
            <a:off x="5562600" y="2743200"/>
            <a:ext cx="0" cy="20574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74" name="Line 10"/>
          <p:cNvSpPr>
            <a:spLocks noChangeShapeType="1"/>
          </p:cNvSpPr>
          <p:nvPr/>
        </p:nvSpPr>
        <p:spPr bwMode="auto">
          <a:xfrm>
            <a:off x="5562600" y="5410200"/>
            <a:ext cx="0" cy="228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75" name="Text Box 11"/>
          <p:cNvSpPr txBox="1">
            <a:spLocks noChangeArrowheads="1"/>
          </p:cNvSpPr>
          <p:nvPr/>
        </p:nvSpPr>
        <p:spPr bwMode="auto">
          <a:xfrm>
            <a:off x="7162800" y="25908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smtClean="0">
                <a:latin typeface="Comic Sans MS" panose="030F0702030302020204" pitchFamily="66" charset="0"/>
              </a:rPr>
              <a:t>Write Buffer</a:t>
            </a:r>
            <a:endParaRPr kumimoji="0" lang="en-US" altLang="zh-CN" sz="1800" dirty="0">
              <a:latin typeface="Comic Sans MS" panose="030F0702030302020204" pitchFamily="66" charset="0"/>
            </a:endParaRPr>
          </a:p>
        </p:txBody>
      </p:sp>
      <p:sp>
        <p:nvSpPr>
          <p:cNvPr id="58376" name="Line 12"/>
          <p:cNvSpPr>
            <a:spLocks noChangeShapeType="1"/>
          </p:cNvSpPr>
          <p:nvPr/>
        </p:nvSpPr>
        <p:spPr bwMode="auto">
          <a:xfrm flipV="1">
            <a:off x="5105400" y="2590800"/>
            <a:ext cx="0" cy="29718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body" idx="1"/>
          </p:nvPr>
        </p:nvSpPr>
        <p:spPr>
          <a:xfrm>
            <a:off x="323850" y="765175"/>
            <a:ext cx="8458200" cy="5638800"/>
          </a:xfrm>
        </p:spPr>
        <p:txBody>
          <a:bodyPr/>
          <a:lstStyle/>
          <a:p>
            <a:pPr eaLnBrk="1" hangingPunct="1">
              <a:buClr>
                <a:schemeClr val="tx1"/>
              </a:buClr>
              <a:buSzPct val="80000"/>
              <a:buFont typeface="Wingdings" panose="05000000000000000000" pitchFamily="2" charset="2"/>
              <a:buChar char="l"/>
              <a:defRPr/>
            </a:pPr>
            <a:r>
              <a:rPr lang="zh-CN" altLang="en-US" sz="2400" dirty="0"/>
              <a:t>以</a:t>
            </a:r>
            <a:r>
              <a:rPr lang="en-US" altLang="zh-CN" sz="2400" dirty="0"/>
              <a:t>cache</a:t>
            </a:r>
            <a:r>
              <a:rPr lang="zh-CN" altLang="en-US" sz="2400" dirty="0"/>
              <a:t>写</a:t>
            </a:r>
            <a:r>
              <a:rPr lang="en-US" altLang="zh-CN" sz="2400" dirty="0"/>
              <a:t>hit</a:t>
            </a:r>
            <a:r>
              <a:rPr lang="zh-CN" altLang="en-US" sz="2400" dirty="0"/>
              <a:t>时采用</a:t>
            </a:r>
            <a:r>
              <a:rPr lang="en-US" altLang="zh-CN" sz="2400" dirty="0" smtClean="0"/>
              <a:t>write back</a:t>
            </a:r>
            <a:r>
              <a:rPr lang="en-US" altLang="zh-CN" sz="2400" dirty="0"/>
              <a:t>(</a:t>
            </a:r>
            <a:r>
              <a:rPr lang="zh-CN" altLang="en-US" sz="2400" dirty="0"/>
              <a:t>方案</a:t>
            </a:r>
            <a:r>
              <a:rPr lang="en-US" altLang="zh-CN" sz="2400" dirty="0"/>
              <a:t>A)</a:t>
            </a:r>
            <a:r>
              <a:rPr lang="zh-CN" altLang="en-US" sz="2400" dirty="0"/>
              <a:t>和</a:t>
            </a:r>
            <a:r>
              <a:rPr lang="en-US" altLang="zh-CN" sz="2400" dirty="0" smtClean="0"/>
              <a:t>write through</a:t>
            </a:r>
            <a:r>
              <a:rPr lang="zh-CN" altLang="en-US" sz="2400" dirty="0"/>
              <a:t>（方案</a:t>
            </a:r>
            <a:r>
              <a:rPr lang="en-US" altLang="zh-CN" sz="2400" dirty="0"/>
              <a:t>B</a:t>
            </a:r>
            <a:r>
              <a:rPr lang="zh-CN" altLang="en-US" sz="2400" dirty="0"/>
              <a:t>）为中心，分别有</a:t>
            </a:r>
            <a:r>
              <a:rPr lang="en-US" altLang="zh-CN" sz="2400" dirty="0"/>
              <a:t>2</a:t>
            </a:r>
            <a:r>
              <a:rPr lang="zh-CN" altLang="en-US" sz="2400" dirty="0"/>
              <a:t>种</a:t>
            </a:r>
            <a:r>
              <a:rPr lang="en-US" altLang="zh-CN" sz="2400" dirty="0"/>
              <a:t>cache</a:t>
            </a:r>
            <a:r>
              <a:rPr lang="zh-CN" altLang="en-US" sz="2400" dirty="0"/>
              <a:t>系统：</a:t>
            </a:r>
            <a:endParaRPr lang="en-US" altLang="zh-CN" sz="2400" dirty="0"/>
          </a:p>
          <a:p>
            <a:pPr lvl="1">
              <a:buFont typeface="Wingdings" panose="05000000000000000000" pitchFamily="2" charset="2"/>
              <a:buChar char="n"/>
              <a:defRPr/>
            </a:pPr>
            <a:r>
              <a:rPr lang="zh-CN" altLang="en-US" sz="1800" b="1" dirty="0" smtClean="0"/>
              <a:t>系统</a:t>
            </a:r>
            <a:r>
              <a:rPr lang="en-US" altLang="zh-CN" sz="1800" b="1" dirty="0" smtClean="0"/>
              <a:t>A</a:t>
            </a:r>
            <a:r>
              <a:rPr lang="zh-CN" altLang="en-US" sz="1800" b="1" dirty="0" smtClean="0"/>
              <a:t>：</a:t>
            </a:r>
            <a:r>
              <a:rPr lang="en-US" altLang="zh-CN" sz="1800" b="1" dirty="0" smtClean="0"/>
              <a:t> cache</a:t>
            </a:r>
            <a:r>
              <a:rPr lang="zh-CN" altLang="en-US" sz="1800" b="1" dirty="0"/>
              <a:t>写</a:t>
            </a:r>
            <a:r>
              <a:rPr lang="en-US" altLang="zh-CN" sz="1800" b="1" dirty="0"/>
              <a:t>hit</a:t>
            </a:r>
            <a:r>
              <a:rPr lang="zh-CN" altLang="en-US" sz="1800" b="1" dirty="0" smtClean="0"/>
              <a:t>时采用</a:t>
            </a:r>
            <a:r>
              <a:rPr lang="en-US" altLang="zh-CN" sz="1800" b="1" dirty="0" smtClean="0"/>
              <a:t>write back</a:t>
            </a:r>
            <a:r>
              <a:rPr lang="en-US" altLang="zh-CN" sz="1800" b="1" dirty="0"/>
              <a:t>(</a:t>
            </a:r>
            <a:r>
              <a:rPr lang="zh-CN" altLang="en-US" sz="1800" b="1" dirty="0"/>
              <a:t>方案</a:t>
            </a:r>
            <a:r>
              <a:rPr lang="en-US" altLang="zh-CN" sz="1800" b="1" dirty="0"/>
              <a:t>A)</a:t>
            </a:r>
            <a:endParaRPr lang="en-US" altLang="zh-CN" sz="1800" b="1" dirty="0" smtClean="0"/>
          </a:p>
          <a:p>
            <a:pPr lvl="1">
              <a:buFont typeface="Wingdings" panose="05000000000000000000" pitchFamily="2" charset="2"/>
              <a:buChar char="n"/>
              <a:defRPr/>
            </a:pPr>
            <a:r>
              <a:rPr lang="zh-CN" altLang="en-US" sz="1800" b="1" dirty="0" smtClean="0"/>
              <a:t>系统</a:t>
            </a:r>
            <a:r>
              <a:rPr lang="en-US" altLang="zh-CN" sz="1800" b="1" dirty="0" smtClean="0"/>
              <a:t>B</a:t>
            </a:r>
            <a:r>
              <a:rPr lang="zh-CN" altLang="en-US" sz="1800" b="1" dirty="0" smtClean="0"/>
              <a:t>：</a:t>
            </a:r>
            <a:r>
              <a:rPr lang="en-US" altLang="zh-CN" sz="2000" b="1" dirty="0" smtClean="0"/>
              <a:t> cache</a:t>
            </a:r>
            <a:r>
              <a:rPr lang="zh-CN" altLang="en-US" sz="2000" b="1" dirty="0"/>
              <a:t>写</a:t>
            </a:r>
            <a:r>
              <a:rPr lang="en-US" altLang="zh-CN" sz="2000" b="1" dirty="0"/>
              <a:t>hit</a:t>
            </a:r>
            <a:r>
              <a:rPr lang="zh-CN" altLang="en-US" sz="2000" b="1" dirty="0" smtClean="0"/>
              <a:t>时采用</a:t>
            </a:r>
            <a:r>
              <a:rPr lang="en-US" altLang="zh-CN" sz="2000" b="1" dirty="0" smtClean="0"/>
              <a:t>write through</a:t>
            </a:r>
            <a:r>
              <a:rPr lang="zh-CN" altLang="en-US" sz="2000" b="1" dirty="0"/>
              <a:t>（方案</a:t>
            </a:r>
            <a:r>
              <a:rPr lang="en-US" altLang="zh-CN" sz="2000" b="1" dirty="0"/>
              <a:t>B</a:t>
            </a:r>
            <a:r>
              <a:rPr lang="zh-CN" altLang="en-US" sz="2000" b="1" dirty="0" smtClean="0"/>
              <a:t>）</a:t>
            </a:r>
            <a:endParaRPr lang="en-US" altLang="zh-CN" sz="2000" b="1" dirty="0" smtClean="0"/>
          </a:p>
          <a:p>
            <a:pPr eaLnBrk="1" hangingPunct="1">
              <a:buClr>
                <a:schemeClr val="tx1"/>
              </a:buClr>
              <a:buSzPct val="80000"/>
              <a:buFont typeface="Wingdings" panose="05000000000000000000" pitchFamily="2" charset="2"/>
              <a:buChar char="l"/>
              <a:defRPr/>
            </a:pPr>
            <a:r>
              <a:rPr lang="en-US" altLang="zh-CN" sz="2400" dirty="0"/>
              <a:t>SW</a:t>
            </a:r>
            <a:r>
              <a:rPr lang="zh-CN" altLang="en-US" sz="2400" dirty="0"/>
              <a:t>（</a:t>
            </a:r>
            <a:r>
              <a:rPr lang="en-US" altLang="zh-CN" sz="2400" dirty="0" smtClean="0"/>
              <a:t>store word</a:t>
            </a:r>
            <a:r>
              <a:rPr lang="zh-CN" altLang="en-US" sz="2400" dirty="0"/>
              <a:t>）指令执行</a:t>
            </a:r>
            <a:r>
              <a:rPr lang="zh-CN" altLang="en-US" sz="2400" dirty="0" smtClean="0"/>
              <a:t>时的操作</a:t>
            </a:r>
            <a:endParaRPr lang="en-US" altLang="zh-CN" sz="2400" dirty="0"/>
          </a:p>
          <a:p>
            <a:pPr lvl="1">
              <a:buFont typeface="Wingdings" panose="05000000000000000000" pitchFamily="2" charset="2"/>
              <a:buChar char="n"/>
              <a:defRPr/>
            </a:pPr>
            <a:r>
              <a:rPr lang="zh-CN" altLang="en-US" sz="2000" b="1" dirty="0"/>
              <a:t>系统</a:t>
            </a:r>
            <a:r>
              <a:rPr lang="en-US" altLang="zh-CN" sz="2000" b="1" dirty="0" smtClean="0"/>
              <a:t>A-</a:t>
            </a:r>
            <a:r>
              <a:rPr lang="zh-CN" altLang="en-US" sz="2000" b="1" dirty="0" smtClean="0"/>
              <a:t>方案</a:t>
            </a:r>
            <a:r>
              <a:rPr lang="en-US" altLang="zh-CN" sz="2000" b="1" dirty="0" smtClean="0"/>
              <a:t>A1</a:t>
            </a:r>
            <a:r>
              <a:rPr lang="zh-CN" altLang="en-US" sz="2000" b="1" dirty="0" smtClean="0"/>
              <a:t>：</a:t>
            </a:r>
            <a:r>
              <a:rPr lang="en-US" altLang="zh-CN" sz="2000" b="1" dirty="0" smtClean="0"/>
              <a:t>cache</a:t>
            </a:r>
            <a:r>
              <a:rPr lang="zh-CN" altLang="en-US" sz="2000" b="1" dirty="0"/>
              <a:t>写</a:t>
            </a:r>
            <a:r>
              <a:rPr lang="en-US" altLang="zh-CN" sz="2000" b="1" dirty="0"/>
              <a:t>hit</a:t>
            </a:r>
            <a:r>
              <a:rPr lang="zh-CN" altLang="en-US" sz="2000" b="1" dirty="0" smtClean="0"/>
              <a:t>时，</a:t>
            </a:r>
            <a:r>
              <a:rPr lang="zh-CN" altLang="en-US" sz="2000" b="1" dirty="0"/>
              <a:t>采用</a:t>
            </a:r>
            <a:r>
              <a:rPr lang="en-US" altLang="zh-CN" sz="2000" b="1" dirty="0" smtClean="0"/>
              <a:t>write back</a:t>
            </a:r>
            <a:r>
              <a:rPr lang="zh-CN" altLang="en-US" sz="2000" b="1" dirty="0" smtClean="0"/>
              <a:t>只写</a:t>
            </a:r>
            <a:r>
              <a:rPr lang="en-US" altLang="zh-CN" sz="2000" b="1" dirty="0" smtClean="0"/>
              <a:t>cache</a:t>
            </a:r>
            <a:r>
              <a:rPr lang="zh-CN" altLang="en-US" sz="2000" b="1" dirty="0" smtClean="0"/>
              <a:t> （</a:t>
            </a:r>
            <a:r>
              <a:rPr lang="zh-CN" altLang="en-US" sz="2000" b="1" dirty="0"/>
              <a:t>化</a:t>
            </a:r>
            <a:r>
              <a:rPr lang="en-US" altLang="zh-CN" sz="2000" b="1" dirty="0"/>
              <a:t>1</a:t>
            </a:r>
            <a:r>
              <a:rPr lang="zh-CN" altLang="en-US" sz="2000" b="1" dirty="0"/>
              <a:t>个</a:t>
            </a:r>
            <a:r>
              <a:rPr lang="en-US" altLang="zh-CN" sz="2000" b="1" dirty="0"/>
              <a:t>cycle</a:t>
            </a:r>
            <a:r>
              <a:rPr lang="zh-CN" altLang="en-US" sz="2000" b="1" dirty="0"/>
              <a:t>）</a:t>
            </a:r>
            <a:r>
              <a:rPr lang="en-US" altLang="zh-CN" sz="2000" b="1" dirty="0" smtClean="0"/>
              <a:t>; </a:t>
            </a:r>
          </a:p>
          <a:p>
            <a:pPr lvl="2">
              <a:lnSpc>
                <a:spcPct val="150000"/>
              </a:lnSpc>
              <a:buFont typeface="Wingdings" panose="05000000000000000000" pitchFamily="2" charset="2"/>
              <a:buChar char="u"/>
              <a:defRPr/>
            </a:pPr>
            <a:r>
              <a:rPr lang="en-US" altLang="zh-CN" sz="2000" b="1" dirty="0" smtClean="0"/>
              <a:t>cache</a:t>
            </a:r>
            <a:r>
              <a:rPr lang="zh-CN" altLang="en-US" sz="2000" b="1" dirty="0" smtClean="0"/>
              <a:t>写</a:t>
            </a:r>
            <a:r>
              <a:rPr lang="en-US" altLang="zh-CN" sz="2000" b="1" dirty="0"/>
              <a:t>miss</a:t>
            </a:r>
            <a:r>
              <a:rPr lang="zh-CN" altLang="en-US" sz="2000" b="1" dirty="0" smtClean="0"/>
              <a:t>时，依次完成（</a:t>
            </a:r>
            <a:r>
              <a:rPr lang="en-US" altLang="zh-CN" sz="2000" b="1" dirty="0" smtClean="0"/>
              <a:t>1</a:t>
            </a:r>
            <a:r>
              <a:rPr lang="zh-CN" altLang="en-US" sz="2000" b="1" dirty="0" smtClean="0"/>
              <a:t>）如果</a:t>
            </a:r>
            <a:r>
              <a:rPr lang="en-US" altLang="zh-CN" sz="2000" b="1" dirty="0" smtClean="0"/>
              <a:t>cache dirty</a:t>
            </a:r>
            <a:r>
              <a:rPr lang="zh-CN" altLang="en-US" sz="2000" b="1" dirty="0" smtClean="0"/>
              <a:t>先把</a:t>
            </a:r>
            <a:r>
              <a:rPr lang="en-US" altLang="zh-CN" sz="2000" b="1" dirty="0" smtClean="0"/>
              <a:t>cache</a:t>
            </a:r>
            <a:r>
              <a:rPr lang="zh-CN" altLang="en-US" sz="2000" b="1" dirty="0" smtClean="0"/>
              <a:t>的</a:t>
            </a:r>
            <a:r>
              <a:rPr lang="en-US" altLang="zh-CN" sz="2000" b="1" dirty="0" smtClean="0"/>
              <a:t>1</a:t>
            </a:r>
            <a:r>
              <a:rPr lang="zh-CN" altLang="en-US" sz="2000" b="1" dirty="0" smtClean="0"/>
              <a:t>个</a:t>
            </a:r>
            <a:r>
              <a:rPr lang="en-US" altLang="zh-CN" sz="2000" b="1" dirty="0" smtClean="0"/>
              <a:t>block</a:t>
            </a:r>
            <a:r>
              <a:rPr lang="zh-CN" altLang="en-US" sz="2000" b="1" dirty="0" smtClean="0"/>
              <a:t>写回内存（可</a:t>
            </a:r>
            <a:r>
              <a:rPr lang="zh-CN" altLang="en-US" sz="2000" b="1" dirty="0"/>
              <a:t>使用</a:t>
            </a:r>
            <a:r>
              <a:rPr lang="en-US" altLang="zh-CN" sz="2000" b="1" dirty="0" smtClean="0"/>
              <a:t>write buffer</a:t>
            </a:r>
            <a:r>
              <a:rPr lang="zh-CN" altLang="en-US" sz="2000" b="1" dirty="0"/>
              <a:t>加快</a:t>
            </a:r>
            <a:r>
              <a:rPr lang="zh-CN" altLang="en-US" sz="2000" b="1" dirty="0" smtClean="0"/>
              <a:t>速度，估计化</a:t>
            </a:r>
            <a:r>
              <a:rPr lang="en-US" altLang="zh-CN" sz="2000" b="1" dirty="0" smtClean="0"/>
              <a:t>1</a:t>
            </a:r>
            <a:r>
              <a:rPr lang="zh-CN" altLang="en-US" sz="2000" b="1" dirty="0" smtClean="0"/>
              <a:t>个</a:t>
            </a:r>
            <a:r>
              <a:rPr lang="en-US" altLang="zh-CN" sz="2000" b="1" dirty="0" smtClean="0"/>
              <a:t>cycle</a:t>
            </a:r>
            <a:r>
              <a:rPr lang="zh-CN" altLang="en-US" sz="2000" b="1" dirty="0" smtClean="0"/>
              <a:t>），如果</a:t>
            </a:r>
            <a:r>
              <a:rPr lang="en-US" altLang="zh-CN" sz="2000" b="1" dirty="0" smtClean="0"/>
              <a:t>cache</a:t>
            </a:r>
            <a:r>
              <a:rPr lang="zh-CN" altLang="en-US" sz="2000" b="1" dirty="0" smtClean="0"/>
              <a:t>不</a:t>
            </a:r>
            <a:r>
              <a:rPr lang="en-US" altLang="zh-CN" sz="2000" b="1" dirty="0" smtClean="0"/>
              <a:t>dirty</a:t>
            </a:r>
            <a:r>
              <a:rPr lang="zh-CN" altLang="en-US" sz="2000" b="1" dirty="0" smtClean="0"/>
              <a:t>则不写回内存（不花时间）。（</a:t>
            </a:r>
            <a:r>
              <a:rPr lang="en-US" altLang="zh-CN" sz="2000" b="1" dirty="0" smtClean="0"/>
              <a:t>2</a:t>
            </a:r>
            <a:r>
              <a:rPr lang="zh-CN" altLang="en-US" sz="2000" b="1" dirty="0" smtClean="0"/>
              <a:t>）把内存的</a:t>
            </a:r>
            <a:r>
              <a:rPr lang="en-US" altLang="zh-CN" sz="2000" b="1" dirty="0" smtClean="0"/>
              <a:t>1</a:t>
            </a:r>
            <a:r>
              <a:rPr lang="zh-CN" altLang="en-US" sz="2000" b="1" dirty="0" smtClean="0"/>
              <a:t>个</a:t>
            </a:r>
            <a:r>
              <a:rPr lang="en-US" altLang="zh-CN" sz="2000" b="1" dirty="0" smtClean="0"/>
              <a:t>block</a:t>
            </a:r>
            <a:r>
              <a:rPr lang="zh-CN" altLang="en-US" sz="2000" b="1" dirty="0" smtClean="0"/>
              <a:t>读入</a:t>
            </a:r>
            <a:r>
              <a:rPr lang="en-US" altLang="zh-CN" sz="2000" b="1" dirty="0" smtClean="0"/>
              <a:t>cache</a:t>
            </a:r>
            <a:r>
              <a:rPr lang="zh-CN" altLang="en-US" sz="2000" b="1" dirty="0" smtClean="0"/>
              <a:t>（可能</a:t>
            </a:r>
            <a:r>
              <a:rPr lang="zh-CN" altLang="en-US" sz="2000" b="1" dirty="0"/>
              <a:t>化</a:t>
            </a:r>
            <a:r>
              <a:rPr lang="en-US" altLang="zh-CN" sz="2000" b="1" dirty="0" smtClean="0"/>
              <a:t>100 cycle</a:t>
            </a:r>
            <a:r>
              <a:rPr lang="zh-CN" altLang="en-US" sz="2000" b="1" dirty="0" smtClean="0"/>
              <a:t>）；（</a:t>
            </a:r>
            <a:r>
              <a:rPr lang="en-US" altLang="zh-CN" sz="2000" b="1" dirty="0" smtClean="0"/>
              <a:t>3</a:t>
            </a:r>
            <a:r>
              <a:rPr lang="zh-CN" altLang="en-US" sz="2000" b="1" dirty="0" smtClean="0"/>
              <a:t>） 写</a:t>
            </a:r>
            <a:r>
              <a:rPr lang="en-US" altLang="zh-CN" sz="2000" b="1" dirty="0" smtClean="0"/>
              <a:t>1</a:t>
            </a:r>
            <a:r>
              <a:rPr lang="zh-CN" altLang="en-US" sz="2000" b="1" dirty="0" smtClean="0"/>
              <a:t>个字到</a:t>
            </a:r>
            <a:r>
              <a:rPr lang="en-US" altLang="zh-CN" sz="2000" b="1" dirty="0" smtClean="0"/>
              <a:t>cache</a:t>
            </a:r>
            <a:r>
              <a:rPr lang="zh-CN" altLang="en-US" sz="2000" b="1" dirty="0" smtClean="0"/>
              <a:t>（</a:t>
            </a:r>
            <a:r>
              <a:rPr lang="zh-CN" altLang="en-US" sz="2000" b="1" dirty="0"/>
              <a:t>化</a:t>
            </a:r>
            <a:r>
              <a:rPr lang="en-US" altLang="zh-CN" sz="2000" b="1" dirty="0"/>
              <a:t>1</a:t>
            </a:r>
            <a:r>
              <a:rPr lang="zh-CN" altLang="en-US" sz="2000" b="1" dirty="0"/>
              <a:t>个</a:t>
            </a:r>
            <a:r>
              <a:rPr lang="en-US" altLang="zh-CN" sz="2000" b="1" dirty="0"/>
              <a:t>cycle</a:t>
            </a:r>
            <a:r>
              <a:rPr lang="zh-CN" altLang="en-US" sz="2000" b="1" dirty="0" smtClean="0"/>
              <a:t>），不写内存</a:t>
            </a:r>
            <a:r>
              <a:rPr lang="en-US" altLang="zh-CN" sz="2000" b="1" dirty="0" smtClean="0"/>
              <a:t>;</a:t>
            </a:r>
            <a:endParaRPr lang="en-US" altLang="zh-CN" sz="2000" b="1" dirty="0"/>
          </a:p>
          <a:p>
            <a:pPr lvl="1">
              <a:buFont typeface="Wingdings" panose="05000000000000000000" pitchFamily="2" charset="2"/>
              <a:buChar char="n"/>
              <a:defRPr/>
            </a:pPr>
            <a:endParaRPr lang="en-US" altLang="zh-CN" sz="1800" b="1" dirty="0" smtClean="0"/>
          </a:p>
        </p:txBody>
      </p:sp>
      <p:sp>
        <p:nvSpPr>
          <p:cNvPr id="60419" name="Rectangle 3"/>
          <p:cNvSpPr>
            <a:spLocks noGrp="1" noChangeArrowheads="1"/>
          </p:cNvSpPr>
          <p:nvPr>
            <p:ph type="title"/>
          </p:nvPr>
        </p:nvSpPr>
        <p:spPr>
          <a:xfrm>
            <a:off x="762000" y="228600"/>
            <a:ext cx="8153400" cy="685800"/>
          </a:xfrm>
          <a:noFill/>
        </p:spPr>
        <p:txBody>
          <a:bodyPr/>
          <a:lstStyle/>
          <a:p>
            <a:r>
              <a:rPr lang="en-US" altLang="zh-CN" sz="3200" dirty="0">
                <a:solidFill>
                  <a:srgbClr val="FF0000"/>
                </a:solidFill>
                <a:ea typeface="宋体" panose="02010600030101010101" pitchFamily="2" charset="-122"/>
              </a:rPr>
              <a:t>C</a:t>
            </a:r>
            <a:r>
              <a:rPr lang="en-US" altLang="zh-CN" sz="3200" dirty="0" smtClean="0">
                <a:solidFill>
                  <a:srgbClr val="FF0000"/>
                </a:solidFill>
                <a:ea typeface="宋体" panose="02010600030101010101" pitchFamily="2" charset="-122"/>
              </a:rPr>
              <a:t>ache</a:t>
            </a:r>
            <a:r>
              <a:rPr lang="zh-CN" altLang="en-US" sz="3200" dirty="0" smtClean="0">
                <a:solidFill>
                  <a:srgbClr val="FF0000"/>
                </a:solidFill>
                <a:ea typeface="宋体" panose="02010600030101010101" pitchFamily="2" charset="-122"/>
              </a:rPr>
              <a:t>总结（</a:t>
            </a:r>
            <a:r>
              <a:rPr lang="en-US" altLang="zh-CN" sz="3200" dirty="0" smtClean="0">
                <a:solidFill>
                  <a:srgbClr val="FF0000"/>
                </a:solidFill>
                <a:ea typeface="宋体" panose="02010600030101010101" pitchFamily="2" charset="-122"/>
              </a:rPr>
              <a:t>SW</a:t>
            </a:r>
            <a:r>
              <a:rPr lang="zh-CN" altLang="en-US" sz="3200" dirty="0" smtClean="0">
                <a:solidFill>
                  <a:srgbClr val="FF0000"/>
                </a:solidFill>
                <a:ea typeface="宋体" panose="02010600030101010101" pitchFamily="2" charset="-122"/>
              </a:rPr>
              <a:t>指令）</a:t>
            </a:r>
            <a:endParaRPr lang="en-US" altLang="zh-CN" sz="3200" dirty="0" smtClean="0">
              <a:solidFill>
                <a:srgbClr val="FF0000"/>
              </a:solidFill>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body" idx="1"/>
          </p:nvPr>
        </p:nvSpPr>
        <p:spPr>
          <a:xfrm>
            <a:off x="-180528" y="476672"/>
            <a:ext cx="9217024" cy="5638800"/>
          </a:xfrm>
        </p:spPr>
        <p:txBody>
          <a:bodyPr/>
          <a:lstStyle/>
          <a:p>
            <a:pPr eaLnBrk="1" hangingPunct="1">
              <a:buClr>
                <a:schemeClr val="tx1"/>
              </a:buClr>
            </a:pPr>
            <a:r>
              <a:rPr lang="en-US" altLang="zh-CN" sz="2400" dirty="0"/>
              <a:t>SW</a:t>
            </a:r>
            <a:r>
              <a:rPr lang="zh-CN" altLang="en-US" sz="2400" dirty="0"/>
              <a:t>（</a:t>
            </a:r>
            <a:r>
              <a:rPr lang="en-US" altLang="zh-CN" sz="2400" dirty="0" smtClean="0"/>
              <a:t>store word</a:t>
            </a:r>
            <a:r>
              <a:rPr lang="zh-CN" altLang="en-US" sz="2400" dirty="0"/>
              <a:t>）指令执行</a:t>
            </a:r>
            <a:r>
              <a:rPr lang="zh-CN" altLang="en-US" sz="2400" dirty="0" smtClean="0"/>
              <a:t>时</a:t>
            </a:r>
            <a:r>
              <a:rPr lang="zh-CN" altLang="en-US" dirty="0" smtClean="0"/>
              <a:t>的操作，</a:t>
            </a:r>
            <a:r>
              <a:rPr lang="en-US" altLang="zh-CN" dirty="0" smtClean="0"/>
              <a:t>SD</a:t>
            </a:r>
            <a:r>
              <a:rPr lang="zh-CN" altLang="en-US" dirty="0"/>
              <a:t>指令</a:t>
            </a:r>
            <a:r>
              <a:rPr lang="zh-CN" altLang="en-US" dirty="0" smtClean="0"/>
              <a:t>与此类似</a:t>
            </a:r>
            <a:endParaRPr lang="en-US" altLang="zh-CN" sz="2400" dirty="0"/>
          </a:p>
          <a:p>
            <a:pPr lvl="1"/>
            <a:r>
              <a:rPr lang="zh-CN" altLang="en-US" sz="2000" b="1" dirty="0" smtClean="0"/>
              <a:t>系统</a:t>
            </a:r>
            <a:r>
              <a:rPr lang="en-US" altLang="zh-CN" sz="2000" b="1" dirty="0" smtClean="0"/>
              <a:t>B-</a:t>
            </a:r>
            <a:r>
              <a:rPr lang="zh-CN" altLang="en-US" sz="2000" b="1" dirty="0" smtClean="0"/>
              <a:t>方案</a:t>
            </a:r>
            <a:r>
              <a:rPr lang="en-US" altLang="zh-CN" sz="2000" b="1" dirty="0" smtClean="0"/>
              <a:t>B1</a:t>
            </a:r>
            <a:r>
              <a:rPr lang="zh-CN" altLang="en-US" sz="2000" b="1" dirty="0" smtClean="0"/>
              <a:t>：</a:t>
            </a:r>
            <a:r>
              <a:rPr lang="en-US" altLang="zh-CN" sz="2000" b="1" dirty="0"/>
              <a:t> write </a:t>
            </a:r>
            <a:r>
              <a:rPr lang="en-US" altLang="zh-CN" sz="2000" b="1" dirty="0" smtClean="0"/>
              <a:t>through with “</a:t>
            </a:r>
            <a:r>
              <a:rPr lang="en-US" altLang="zh-CN" sz="2000" dirty="0" smtClean="0">
                <a:solidFill>
                  <a:srgbClr val="0000FF"/>
                </a:solidFill>
              </a:rPr>
              <a:t>Write allocate”.</a:t>
            </a:r>
            <a:r>
              <a:rPr lang="en-US" altLang="zh-CN" sz="2000" b="1" dirty="0" smtClean="0"/>
              <a:t> </a:t>
            </a:r>
          </a:p>
          <a:p>
            <a:pPr lvl="2"/>
            <a:r>
              <a:rPr lang="en-US" altLang="zh-CN" b="1" dirty="0"/>
              <a:t>C</a:t>
            </a:r>
            <a:r>
              <a:rPr lang="en-US" altLang="zh-CN" b="1" dirty="0" smtClean="0"/>
              <a:t>ache</a:t>
            </a:r>
            <a:r>
              <a:rPr lang="zh-CN" altLang="en-US" b="1" dirty="0"/>
              <a:t>写</a:t>
            </a:r>
            <a:r>
              <a:rPr lang="en-US" altLang="zh-CN" b="1" dirty="0"/>
              <a:t>hit</a:t>
            </a:r>
            <a:r>
              <a:rPr lang="zh-CN" altLang="en-US" b="1" dirty="0"/>
              <a:t>时，采用</a:t>
            </a:r>
            <a:r>
              <a:rPr lang="en-US" altLang="zh-CN" b="1" dirty="0"/>
              <a:t>write through</a:t>
            </a:r>
            <a:r>
              <a:rPr lang="zh-CN" altLang="en-US" b="1" dirty="0"/>
              <a:t>既写</a:t>
            </a:r>
            <a:r>
              <a:rPr lang="en-US" altLang="zh-CN" b="1" dirty="0"/>
              <a:t>cache</a:t>
            </a:r>
            <a:r>
              <a:rPr lang="zh-CN" altLang="en-US" b="1" dirty="0"/>
              <a:t>又写内存，写内存时使用</a:t>
            </a:r>
            <a:r>
              <a:rPr lang="en-US" altLang="zh-CN" b="1" dirty="0"/>
              <a:t>write buffer</a:t>
            </a:r>
            <a:r>
              <a:rPr lang="zh-CN" altLang="en-US" b="1" dirty="0"/>
              <a:t>加快速度</a:t>
            </a:r>
            <a:r>
              <a:rPr lang="en-US" altLang="zh-CN" b="1" dirty="0"/>
              <a:t>; </a:t>
            </a:r>
          </a:p>
          <a:p>
            <a:pPr lvl="2"/>
            <a:r>
              <a:rPr lang="en-US" altLang="zh-CN" b="1" dirty="0"/>
              <a:t>C</a:t>
            </a:r>
            <a:r>
              <a:rPr lang="en-US" altLang="zh-CN" sz="2000" b="1" dirty="0" smtClean="0"/>
              <a:t>ache</a:t>
            </a:r>
            <a:r>
              <a:rPr lang="zh-CN" altLang="en-US" sz="2000" b="1" dirty="0" smtClean="0"/>
              <a:t>写</a:t>
            </a:r>
            <a:r>
              <a:rPr lang="en-US" altLang="zh-CN" sz="2000" b="1" dirty="0" smtClean="0"/>
              <a:t>miss</a:t>
            </a:r>
            <a:r>
              <a:rPr lang="zh-CN" altLang="en-US" sz="2000" b="1" dirty="0" smtClean="0"/>
              <a:t>时</a:t>
            </a:r>
            <a:r>
              <a:rPr lang="zh-CN" altLang="en-US" b="1" dirty="0"/>
              <a:t>，采用</a:t>
            </a:r>
            <a:r>
              <a:rPr lang="en-US" altLang="zh-CN" dirty="0" smtClean="0">
                <a:solidFill>
                  <a:srgbClr val="0000FF"/>
                </a:solidFill>
              </a:rPr>
              <a:t>Write allocate</a:t>
            </a:r>
            <a:r>
              <a:rPr lang="zh-CN" altLang="en-US" b="1" dirty="0">
                <a:solidFill>
                  <a:srgbClr val="FF0000"/>
                </a:solidFill>
              </a:rPr>
              <a:t>既写</a:t>
            </a:r>
            <a:r>
              <a:rPr lang="en-US" altLang="zh-CN" b="1" dirty="0">
                <a:solidFill>
                  <a:srgbClr val="FF0000"/>
                </a:solidFill>
              </a:rPr>
              <a:t>cache</a:t>
            </a:r>
            <a:r>
              <a:rPr lang="zh-CN" altLang="en-US" b="1" dirty="0">
                <a:solidFill>
                  <a:srgbClr val="FF0000"/>
                </a:solidFill>
              </a:rPr>
              <a:t>又写内存</a:t>
            </a:r>
            <a:r>
              <a:rPr lang="zh-CN" altLang="en-US" b="1" dirty="0" smtClean="0"/>
              <a:t>，</a:t>
            </a:r>
            <a:r>
              <a:rPr lang="zh-CN" altLang="en-US" sz="2000" b="1" dirty="0" smtClean="0"/>
              <a:t>（</a:t>
            </a:r>
            <a:r>
              <a:rPr lang="en-US" altLang="zh-CN" sz="2000" b="1" dirty="0" smtClean="0"/>
              <a:t>1</a:t>
            </a:r>
            <a:r>
              <a:rPr lang="zh-CN" altLang="en-US" sz="2000" b="1" dirty="0" smtClean="0"/>
              <a:t>）把内存的</a:t>
            </a:r>
            <a:r>
              <a:rPr lang="en-US" altLang="zh-CN" sz="2000" b="1" dirty="0" smtClean="0"/>
              <a:t>1</a:t>
            </a:r>
            <a:r>
              <a:rPr lang="zh-CN" altLang="en-US" sz="2000" b="1" dirty="0" smtClean="0"/>
              <a:t>个</a:t>
            </a:r>
            <a:r>
              <a:rPr lang="en-US" altLang="zh-CN" sz="2000" b="1" dirty="0" smtClean="0"/>
              <a:t>block</a:t>
            </a:r>
            <a:r>
              <a:rPr lang="zh-CN" altLang="en-US" sz="2000" b="1" dirty="0" smtClean="0"/>
              <a:t>读入</a:t>
            </a:r>
            <a:r>
              <a:rPr lang="en-US" altLang="zh-CN" sz="2000" b="1" dirty="0" smtClean="0"/>
              <a:t>cache</a:t>
            </a:r>
            <a:r>
              <a:rPr lang="zh-CN" altLang="en-US" sz="2000" b="1" dirty="0" smtClean="0"/>
              <a:t> （可能化</a:t>
            </a:r>
            <a:r>
              <a:rPr lang="en-US" altLang="zh-CN" sz="2000" b="1" dirty="0" smtClean="0"/>
              <a:t>100 cycle</a:t>
            </a:r>
            <a:r>
              <a:rPr lang="zh-CN" altLang="en-US" sz="2000" b="1" dirty="0" smtClean="0"/>
              <a:t>） ，原</a:t>
            </a:r>
            <a:r>
              <a:rPr lang="en-US" altLang="zh-CN" sz="2000" b="1" dirty="0" smtClean="0"/>
              <a:t>cache</a:t>
            </a:r>
            <a:r>
              <a:rPr lang="zh-CN" altLang="en-US" sz="2000" b="1" dirty="0" smtClean="0"/>
              <a:t>内容直接丢弃；（</a:t>
            </a:r>
            <a:r>
              <a:rPr lang="en-US" altLang="zh-CN" sz="2000" b="1" dirty="0" smtClean="0"/>
              <a:t>2</a:t>
            </a:r>
            <a:r>
              <a:rPr lang="zh-CN" altLang="en-US" sz="2000" b="1" dirty="0" smtClean="0"/>
              <a:t>）同时写</a:t>
            </a:r>
            <a:r>
              <a:rPr lang="en-US" altLang="zh-CN" sz="2000" b="1" dirty="0" smtClean="0"/>
              <a:t>1</a:t>
            </a:r>
            <a:r>
              <a:rPr lang="zh-CN" altLang="en-US" sz="2000" b="1" dirty="0" smtClean="0"/>
              <a:t>个字到</a:t>
            </a:r>
            <a:r>
              <a:rPr lang="en-US" altLang="zh-CN" sz="2000" b="1" dirty="0" smtClean="0"/>
              <a:t>cache</a:t>
            </a:r>
            <a:r>
              <a:rPr lang="zh-CN" altLang="en-US" sz="2000" b="1" dirty="0" smtClean="0"/>
              <a:t> （化</a:t>
            </a:r>
            <a:r>
              <a:rPr lang="en-US" altLang="zh-CN" sz="2000" b="1" dirty="0" smtClean="0"/>
              <a:t>1</a:t>
            </a:r>
            <a:r>
              <a:rPr lang="zh-CN" altLang="en-US" sz="2000" b="1" dirty="0" smtClean="0"/>
              <a:t>个</a:t>
            </a:r>
            <a:r>
              <a:rPr lang="en-US" altLang="zh-CN" sz="2000" b="1" dirty="0" smtClean="0"/>
              <a:t>cycle</a:t>
            </a:r>
            <a:r>
              <a:rPr lang="zh-CN" altLang="en-US" sz="2000" b="1" dirty="0" smtClean="0"/>
              <a:t>）和内存（最快时化</a:t>
            </a:r>
            <a:r>
              <a:rPr lang="en-US" altLang="zh-CN" sz="2000" b="1" dirty="0" smtClean="0"/>
              <a:t>1</a:t>
            </a:r>
            <a:r>
              <a:rPr lang="zh-CN" altLang="en-US" sz="2000" b="1" dirty="0" smtClean="0"/>
              <a:t>个</a:t>
            </a:r>
            <a:r>
              <a:rPr lang="en-US" altLang="zh-CN" sz="2000" b="1" dirty="0" smtClean="0"/>
              <a:t>cycle</a:t>
            </a:r>
            <a:r>
              <a:rPr lang="zh-CN" altLang="en-US" sz="2000" b="1" dirty="0" smtClean="0"/>
              <a:t>） ，写内存时使用</a:t>
            </a:r>
            <a:r>
              <a:rPr lang="en-US" altLang="zh-CN" sz="2000" b="1" dirty="0" smtClean="0"/>
              <a:t>write buffer</a:t>
            </a:r>
            <a:r>
              <a:rPr lang="zh-CN" altLang="en-US" sz="2000" b="1" dirty="0" smtClean="0"/>
              <a:t>加快速度（但连续多条</a:t>
            </a:r>
            <a:r>
              <a:rPr lang="en-US" altLang="zh-CN" sz="2000" b="1" dirty="0" smtClean="0"/>
              <a:t>SW</a:t>
            </a:r>
            <a:r>
              <a:rPr lang="zh-CN" altLang="en-US" sz="2000" b="1" dirty="0" smtClean="0"/>
              <a:t>指令可能引起</a:t>
            </a:r>
            <a:r>
              <a:rPr lang="en-US" altLang="zh-CN" sz="2000" b="1" dirty="0" smtClean="0"/>
              <a:t>Write Stall--</a:t>
            </a:r>
            <a:r>
              <a:rPr lang="zh-CN" altLang="en-US" sz="2000" b="1" dirty="0" smtClean="0"/>
              <a:t>写停顿，下同）</a:t>
            </a:r>
            <a:r>
              <a:rPr lang="en-US" altLang="zh-CN" sz="2000" b="1" dirty="0" smtClean="0"/>
              <a:t>;</a:t>
            </a:r>
          </a:p>
          <a:p>
            <a:pPr lvl="1"/>
            <a:r>
              <a:rPr lang="zh-CN" altLang="en-US" sz="2000" b="1" dirty="0" smtClean="0"/>
              <a:t>系统</a:t>
            </a:r>
            <a:r>
              <a:rPr lang="en-US" altLang="zh-CN" sz="2000" b="1" dirty="0" smtClean="0"/>
              <a:t>B-</a:t>
            </a:r>
            <a:r>
              <a:rPr lang="zh-CN" altLang="en-US" sz="2000" b="1" dirty="0" smtClean="0"/>
              <a:t>方案</a:t>
            </a:r>
            <a:r>
              <a:rPr lang="en-US" altLang="zh-CN" sz="2000" b="1" dirty="0" smtClean="0"/>
              <a:t>B2</a:t>
            </a:r>
            <a:r>
              <a:rPr lang="zh-CN" altLang="en-US" sz="2000" b="1" dirty="0" smtClean="0"/>
              <a:t>：</a:t>
            </a:r>
            <a:r>
              <a:rPr lang="en-US" altLang="zh-CN" sz="2000" b="1" dirty="0"/>
              <a:t> write through </a:t>
            </a:r>
            <a:r>
              <a:rPr lang="en-US" altLang="zh-CN" sz="2000" b="1" dirty="0" smtClean="0"/>
              <a:t>with “</a:t>
            </a:r>
            <a:r>
              <a:rPr lang="en-US" altLang="zh-CN" sz="2000" dirty="0" smtClean="0">
                <a:solidFill>
                  <a:srgbClr val="0000FF"/>
                </a:solidFill>
              </a:rPr>
              <a:t>No </a:t>
            </a:r>
            <a:r>
              <a:rPr lang="en-US" altLang="zh-CN" sz="2000" dirty="0">
                <a:solidFill>
                  <a:srgbClr val="0000FF"/>
                </a:solidFill>
              </a:rPr>
              <a:t>write </a:t>
            </a:r>
            <a:r>
              <a:rPr lang="en-US" altLang="zh-CN" sz="2000" dirty="0" smtClean="0">
                <a:solidFill>
                  <a:srgbClr val="0000FF"/>
                </a:solidFill>
              </a:rPr>
              <a:t>allocate” (</a:t>
            </a:r>
            <a:r>
              <a:rPr lang="en-US" altLang="en-US" sz="2000" dirty="0" smtClean="0">
                <a:solidFill>
                  <a:srgbClr val="0000FF"/>
                </a:solidFill>
              </a:rPr>
              <a:t>Write </a:t>
            </a:r>
            <a:r>
              <a:rPr lang="en-US" altLang="en-US" sz="2000" dirty="0">
                <a:solidFill>
                  <a:srgbClr val="0000FF"/>
                </a:solidFill>
              </a:rPr>
              <a:t>around</a:t>
            </a:r>
            <a:r>
              <a:rPr lang="en-US" altLang="zh-CN" sz="2000" dirty="0">
                <a:solidFill>
                  <a:srgbClr val="0000FF"/>
                </a:solidFill>
              </a:rPr>
              <a:t>)</a:t>
            </a:r>
          </a:p>
          <a:p>
            <a:pPr lvl="2"/>
            <a:r>
              <a:rPr lang="en-US" altLang="zh-CN" b="1" dirty="0" smtClean="0"/>
              <a:t>Cache</a:t>
            </a:r>
            <a:r>
              <a:rPr lang="zh-CN" altLang="en-US" b="1" dirty="0" smtClean="0"/>
              <a:t>写</a:t>
            </a:r>
            <a:r>
              <a:rPr lang="en-US" altLang="zh-CN" b="1" dirty="0" smtClean="0"/>
              <a:t>hit</a:t>
            </a:r>
            <a:r>
              <a:rPr lang="zh-CN" altLang="en-US" b="1" dirty="0" smtClean="0"/>
              <a:t>时，与</a:t>
            </a:r>
            <a:r>
              <a:rPr lang="en-US" altLang="zh-CN" b="1" dirty="0" smtClean="0"/>
              <a:t>B1</a:t>
            </a:r>
            <a:r>
              <a:rPr lang="zh-CN" altLang="en-US" b="1" dirty="0" smtClean="0"/>
              <a:t>相同</a:t>
            </a:r>
            <a:r>
              <a:rPr lang="en-US" altLang="zh-CN" b="1" dirty="0" smtClean="0"/>
              <a:t>: </a:t>
            </a:r>
            <a:r>
              <a:rPr lang="zh-CN" altLang="en-US" b="1" dirty="0" smtClean="0"/>
              <a:t>采用</a:t>
            </a:r>
            <a:r>
              <a:rPr lang="en-US" altLang="zh-CN" b="1" dirty="0" smtClean="0"/>
              <a:t>write through</a:t>
            </a:r>
            <a:r>
              <a:rPr lang="zh-CN" altLang="en-US" b="1" dirty="0" smtClean="0"/>
              <a:t>既写</a:t>
            </a:r>
            <a:r>
              <a:rPr lang="en-US" altLang="zh-CN" b="1" dirty="0" smtClean="0"/>
              <a:t>cache</a:t>
            </a:r>
            <a:r>
              <a:rPr lang="zh-CN" altLang="en-US" b="1" dirty="0" smtClean="0"/>
              <a:t>又写内存，写内存时使用</a:t>
            </a:r>
            <a:r>
              <a:rPr lang="en-US" altLang="zh-CN" b="1" dirty="0" smtClean="0"/>
              <a:t>write buffer</a:t>
            </a:r>
            <a:r>
              <a:rPr lang="zh-CN" altLang="en-US" b="1" dirty="0" smtClean="0"/>
              <a:t>加快速度</a:t>
            </a:r>
            <a:r>
              <a:rPr lang="en-US" altLang="zh-CN" b="1" dirty="0" smtClean="0"/>
              <a:t>; </a:t>
            </a:r>
          </a:p>
          <a:p>
            <a:pPr lvl="2"/>
            <a:r>
              <a:rPr lang="en-US" altLang="zh-CN" sz="2000" b="1" dirty="0" smtClean="0"/>
              <a:t>cache</a:t>
            </a:r>
            <a:r>
              <a:rPr lang="zh-CN" altLang="en-US" sz="2000" b="1" dirty="0" smtClean="0"/>
              <a:t>写</a:t>
            </a:r>
            <a:r>
              <a:rPr lang="en-US" altLang="zh-CN" sz="2000" b="1" dirty="0" smtClean="0"/>
              <a:t>miss</a:t>
            </a:r>
            <a:r>
              <a:rPr lang="zh-CN" altLang="en-US" sz="2000" b="1" dirty="0" smtClean="0"/>
              <a:t>时，采用</a:t>
            </a:r>
            <a:r>
              <a:rPr lang="en-US" altLang="zh-CN" b="1" dirty="0"/>
              <a:t>“</a:t>
            </a:r>
            <a:r>
              <a:rPr lang="en-US" altLang="zh-CN" dirty="0">
                <a:solidFill>
                  <a:srgbClr val="0000FF"/>
                </a:solidFill>
              </a:rPr>
              <a:t>No write allocate</a:t>
            </a:r>
            <a:r>
              <a:rPr lang="en-US" altLang="zh-CN" dirty="0" smtClean="0">
                <a:solidFill>
                  <a:srgbClr val="0000FF"/>
                </a:solidFill>
              </a:rPr>
              <a:t>”</a:t>
            </a:r>
            <a:r>
              <a:rPr lang="zh-CN" altLang="en-US" dirty="0" smtClean="0">
                <a:solidFill>
                  <a:srgbClr val="0000FF"/>
                </a:solidFill>
              </a:rPr>
              <a:t>，</a:t>
            </a:r>
            <a:r>
              <a:rPr lang="zh-CN" altLang="en-US" b="1" dirty="0"/>
              <a:t>不在</a:t>
            </a:r>
            <a:r>
              <a:rPr lang="en-US" altLang="zh-CN" b="1" dirty="0"/>
              <a:t>cache</a:t>
            </a:r>
            <a:r>
              <a:rPr lang="zh-CN" altLang="en-US" b="1" dirty="0"/>
              <a:t>中分配一个</a:t>
            </a:r>
            <a:r>
              <a:rPr lang="en-US" altLang="zh-CN" b="1" dirty="0"/>
              <a:t>block</a:t>
            </a:r>
            <a:r>
              <a:rPr lang="zh-CN" altLang="en-US" b="1" dirty="0" smtClean="0"/>
              <a:t>，不读内存</a:t>
            </a:r>
            <a:r>
              <a:rPr lang="zh-CN" altLang="en-US" b="1" dirty="0"/>
              <a:t>的</a:t>
            </a:r>
            <a:r>
              <a:rPr lang="en-US" altLang="zh-CN" b="1" dirty="0"/>
              <a:t>1</a:t>
            </a:r>
            <a:r>
              <a:rPr lang="zh-CN" altLang="en-US" b="1" dirty="0"/>
              <a:t>个</a:t>
            </a:r>
            <a:r>
              <a:rPr lang="en-US" altLang="zh-CN" b="1" dirty="0" smtClean="0"/>
              <a:t>block</a:t>
            </a:r>
            <a:r>
              <a:rPr lang="zh-CN" altLang="en-US" b="1" dirty="0" smtClean="0"/>
              <a:t>到</a:t>
            </a:r>
            <a:r>
              <a:rPr lang="en-US" altLang="zh-CN" b="1" dirty="0" smtClean="0"/>
              <a:t>cache</a:t>
            </a:r>
            <a:r>
              <a:rPr lang="zh-CN" altLang="en-US" b="1" dirty="0" smtClean="0"/>
              <a:t>中 ，</a:t>
            </a:r>
            <a:r>
              <a:rPr lang="zh-CN" altLang="en-US" b="1" dirty="0" smtClean="0">
                <a:solidFill>
                  <a:srgbClr val="FF0000"/>
                </a:solidFill>
              </a:rPr>
              <a:t>不</a:t>
            </a:r>
            <a:r>
              <a:rPr lang="zh-CN" altLang="en-US" b="1" dirty="0">
                <a:solidFill>
                  <a:srgbClr val="FF0000"/>
                </a:solidFill>
              </a:rPr>
              <a:t>写</a:t>
            </a:r>
            <a:r>
              <a:rPr lang="en-US" altLang="zh-CN" b="1" dirty="0">
                <a:solidFill>
                  <a:srgbClr val="FF0000"/>
                </a:solidFill>
              </a:rPr>
              <a:t>cache</a:t>
            </a:r>
            <a:r>
              <a:rPr lang="zh-CN" altLang="en-US" b="1" dirty="0">
                <a:solidFill>
                  <a:srgbClr val="FF0000"/>
                </a:solidFill>
              </a:rPr>
              <a:t>只写</a:t>
            </a:r>
            <a:r>
              <a:rPr lang="zh-CN" altLang="en-US" b="1" dirty="0" smtClean="0">
                <a:solidFill>
                  <a:srgbClr val="FF0000"/>
                </a:solidFill>
              </a:rPr>
              <a:t>内存</a:t>
            </a:r>
            <a:r>
              <a:rPr lang="en-US" altLang="zh-CN" b="1" dirty="0" smtClean="0"/>
              <a:t>(</a:t>
            </a:r>
            <a:r>
              <a:rPr lang="zh-CN" altLang="en-US" b="1" dirty="0" smtClean="0"/>
              <a:t>写</a:t>
            </a:r>
            <a:r>
              <a:rPr lang="en-US" altLang="zh-CN" sz="2000" b="1" dirty="0" smtClean="0"/>
              <a:t>1</a:t>
            </a:r>
            <a:r>
              <a:rPr lang="zh-CN" altLang="en-US" sz="2000" b="1" dirty="0" smtClean="0"/>
              <a:t>个字到内存</a:t>
            </a:r>
            <a:r>
              <a:rPr lang="en-US" altLang="zh-CN" sz="2000" b="1" dirty="0" smtClean="0"/>
              <a:t>)</a:t>
            </a:r>
            <a:r>
              <a:rPr lang="zh-CN" altLang="en-US" sz="2000" b="1" dirty="0" smtClean="0"/>
              <a:t>，写内存时使用</a:t>
            </a:r>
            <a:r>
              <a:rPr lang="en-US" altLang="zh-CN" sz="2000" b="1" dirty="0" smtClean="0"/>
              <a:t>write buffer</a:t>
            </a:r>
            <a:r>
              <a:rPr lang="zh-CN" altLang="en-US" sz="2000" b="1" dirty="0" smtClean="0"/>
              <a:t>加快速度，最快时化</a:t>
            </a:r>
            <a:r>
              <a:rPr lang="en-US" altLang="zh-CN" sz="2000" b="1" dirty="0" smtClean="0"/>
              <a:t>1</a:t>
            </a:r>
            <a:r>
              <a:rPr lang="zh-CN" altLang="en-US" sz="2000" b="1" dirty="0" smtClean="0"/>
              <a:t>个</a:t>
            </a:r>
            <a:r>
              <a:rPr lang="en-US" altLang="zh-CN" sz="2000" b="1" dirty="0" smtClean="0"/>
              <a:t>cycle</a:t>
            </a:r>
            <a:r>
              <a:rPr lang="zh-CN" altLang="en-US" sz="2000" b="1" dirty="0" smtClean="0"/>
              <a:t> </a:t>
            </a:r>
            <a:r>
              <a:rPr lang="en-US" altLang="zh-CN" sz="2000" b="1" dirty="0" smtClean="0"/>
              <a:t>;</a:t>
            </a:r>
          </a:p>
          <a:p>
            <a:pPr lvl="1">
              <a:buFont typeface="Wingdings" panose="05000000000000000000" pitchFamily="2" charset="2"/>
              <a:buChar char="n"/>
            </a:pPr>
            <a:endParaRPr lang="en-US" altLang="zh-CN" sz="1800" b="1" dirty="0" smtClean="0"/>
          </a:p>
          <a:p>
            <a:pPr lvl="1">
              <a:buFont typeface="Wingdings" panose="05000000000000000000" pitchFamily="2" charset="2"/>
              <a:buChar char="n"/>
            </a:pPr>
            <a:endParaRPr lang="en-US" altLang="zh-CN" sz="1800" b="1" dirty="0" smtClean="0"/>
          </a:p>
          <a:p>
            <a:pPr lvl="1">
              <a:buFont typeface="Wingdings" panose="05000000000000000000" pitchFamily="2" charset="2"/>
              <a:buChar char="n"/>
            </a:pPr>
            <a:endParaRPr lang="en-US" altLang="zh-CN" sz="2200" dirty="0" smtClean="0"/>
          </a:p>
        </p:txBody>
      </p:sp>
      <p:sp>
        <p:nvSpPr>
          <p:cNvPr id="5" name="Rectangle 3"/>
          <p:cNvSpPr>
            <a:spLocks noGrp="1" noChangeArrowheads="1"/>
          </p:cNvSpPr>
          <p:nvPr>
            <p:ph type="title"/>
          </p:nvPr>
        </p:nvSpPr>
        <p:spPr>
          <a:xfrm>
            <a:off x="611560" y="116632"/>
            <a:ext cx="8153400" cy="685800"/>
          </a:xfrm>
          <a:noFill/>
        </p:spPr>
        <p:txBody>
          <a:bodyPr/>
          <a:lstStyle/>
          <a:p>
            <a:r>
              <a:rPr lang="en-US" altLang="zh-CN" sz="3200" dirty="0">
                <a:solidFill>
                  <a:srgbClr val="FF0000"/>
                </a:solidFill>
                <a:ea typeface="宋体" panose="02010600030101010101" pitchFamily="2" charset="-122"/>
              </a:rPr>
              <a:t>C</a:t>
            </a:r>
            <a:r>
              <a:rPr lang="en-US" altLang="zh-CN" sz="3200" dirty="0" smtClean="0">
                <a:solidFill>
                  <a:srgbClr val="FF0000"/>
                </a:solidFill>
                <a:ea typeface="宋体" panose="02010600030101010101" pitchFamily="2" charset="-122"/>
              </a:rPr>
              <a:t>ache</a:t>
            </a:r>
            <a:r>
              <a:rPr lang="zh-CN" altLang="en-US" sz="3200" dirty="0" smtClean="0">
                <a:solidFill>
                  <a:srgbClr val="FF0000"/>
                </a:solidFill>
                <a:ea typeface="宋体" panose="02010600030101010101" pitchFamily="2" charset="-122"/>
              </a:rPr>
              <a:t>总结（</a:t>
            </a:r>
            <a:r>
              <a:rPr lang="en-US" altLang="zh-CN" sz="3200" dirty="0" smtClean="0">
                <a:solidFill>
                  <a:srgbClr val="FF0000"/>
                </a:solidFill>
                <a:ea typeface="宋体" panose="02010600030101010101" pitchFamily="2" charset="-122"/>
              </a:rPr>
              <a:t>SW</a:t>
            </a:r>
            <a:r>
              <a:rPr lang="zh-CN" altLang="en-US" sz="3200" dirty="0" smtClean="0">
                <a:solidFill>
                  <a:srgbClr val="FF0000"/>
                </a:solidFill>
                <a:ea typeface="宋体" panose="02010600030101010101" pitchFamily="2" charset="-122"/>
              </a:rPr>
              <a:t>指令）</a:t>
            </a:r>
            <a:endParaRPr lang="en-US" altLang="zh-CN" sz="3200" dirty="0" smtClean="0">
              <a:solidFill>
                <a:srgbClr val="FF0000"/>
              </a:solidFill>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p:txBody>
          <a:bodyPr/>
          <a:lstStyle/>
          <a:p>
            <a:pPr eaLnBrk="1" hangingPunct="1"/>
            <a:r>
              <a:rPr lang="en-US" altLang="en-US" smtClean="0"/>
              <a:t>Cache Misses</a:t>
            </a:r>
            <a:endParaRPr lang="en-AU" altLang="en-US" smtClean="0"/>
          </a:p>
        </p:txBody>
      </p:sp>
      <p:sp>
        <p:nvSpPr>
          <p:cNvPr id="72707" name="Rectangle 5"/>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defRPr/>
            </a:pPr>
            <a:r>
              <a:rPr lang="en-US" altLang="en-US" sz="2400" dirty="0" smtClean="0"/>
              <a:t>On cache hit, CPU proceeds normally</a:t>
            </a:r>
          </a:p>
          <a:p>
            <a:pPr eaLnBrk="1" hangingPunct="1">
              <a:buClr>
                <a:schemeClr val="tx1"/>
              </a:buClr>
              <a:buSzPct val="80000"/>
              <a:buFont typeface="Wingdings" panose="05000000000000000000" pitchFamily="2" charset="2"/>
              <a:buChar char="l"/>
              <a:defRPr/>
            </a:pPr>
            <a:r>
              <a:rPr lang="en-US" altLang="en-US" sz="2400" dirty="0"/>
              <a:t>On cache </a:t>
            </a:r>
            <a:r>
              <a:rPr lang="en-US" altLang="en-US" sz="2400" dirty="0" smtClean="0"/>
              <a:t>miss, do following thing sequentially</a:t>
            </a:r>
            <a:endParaRPr lang="en-US" altLang="en-US" sz="2400" dirty="0"/>
          </a:p>
          <a:p>
            <a:pPr marL="457200" lvl="1" indent="0" eaLnBrk="1" hangingPunct="1">
              <a:buClrTx/>
              <a:buSzPct val="100000"/>
              <a:buFont typeface="Wingdings" panose="05000000000000000000" pitchFamily="2" charset="2"/>
              <a:buNone/>
              <a:defRPr/>
            </a:pPr>
            <a:r>
              <a:rPr lang="en-US" altLang="en-US" sz="2400" dirty="0" smtClean="0"/>
              <a:t>(1). Stall the CPU pipeline</a:t>
            </a:r>
          </a:p>
          <a:p>
            <a:pPr lvl="2" eaLnBrk="1" hangingPunct="1">
              <a:buClr>
                <a:schemeClr val="accent4"/>
              </a:buClr>
              <a:buSzPct val="80000"/>
              <a:buFont typeface="Wingdings" panose="05000000000000000000" pitchFamily="2" charset="2"/>
              <a:buChar char="u"/>
              <a:defRPr/>
            </a:pPr>
            <a:r>
              <a:rPr lang="en-US" altLang="en-US" sz="2000" dirty="0">
                <a:solidFill>
                  <a:srgbClr val="0000FF"/>
                </a:solidFill>
              </a:rPr>
              <a:t>freezing the contents of the temporary and programmer-visible registers, not saving registers to stack</a:t>
            </a:r>
          </a:p>
          <a:p>
            <a:pPr lvl="2" eaLnBrk="1" hangingPunct="1">
              <a:buClr>
                <a:schemeClr val="accent4"/>
              </a:buClr>
              <a:buSzPct val="80000"/>
              <a:buFont typeface="Wingdings" panose="05000000000000000000" pitchFamily="2" charset="2"/>
              <a:buChar char="u"/>
              <a:defRPr/>
            </a:pPr>
            <a:r>
              <a:rPr lang="en-US" altLang="en-US" sz="2000" dirty="0">
                <a:solidFill>
                  <a:srgbClr val="0000FF"/>
                </a:solidFill>
              </a:rPr>
              <a:t>waiting for memory </a:t>
            </a:r>
          </a:p>
          <a:p>
            <a:pPr marL="457200" lvl="1" indent="0" eaLnBrk="1" hangingPunct="1">
              <a:buClrTx/>
              <a:buSzPct val="100000"/>
              <a:buFont typeface="Wingdings" panose="05000000000000000000" pitchFamily="2" charset="2"/>
              <a:buNone/>
              <a:defRPr/>
            </a:pPr>
            <a:r>
              <a:rPr lang="en-US" altLang="en-US" sz="2400" dirty="0" smtClean="0"/>
              <a:t>(2). Fetch </a:t>
            </a:r>
            <a:r>
              <a:rPr lang="en-US" altLang="en-US" sz="2400" dirty="0"/>
              <a:t>block from next level of hierarchy</a:t>
            </a:r>
          </a:p>
          <a:p>
            <a:pPr marL="457200" lvl="1" indent="0" eaLnBrk="1" hangingPunct="1">
              <a:buClrTx/>
              <a:buSzPct val="100000"/>
              <a:buFont typeface="Wingdings" panose="05000000000000000000" pitchFamily="2" charset="2"/>
              <a:buNone/>
              <a:defRPr/>
            </a:pPr>
            <a:r>
              <a:rPr lang="en-US" altLang="en-US" sz="2400" dirty="0" smtClean="0"/>
              <a:t>(3A). Instruction </a:t>
            </a:r>
            <a:r>
              <a:rPr lang="en-US" altLang="en-US" sz="2400" dirty="0"/>
              <a:t>cache miss: restart instruction </a:t>
            </a:r>
            <a:r>
              <a:rPr lang="en-US" altLang="en-US" sz="2400" dirty="0" smtClean="0"/>
              <a:t>fetch</a:t>
            </a:r>
          </a:p>
          <a:p>
            <a:pPr marL="457200" lvl="1" indent="0" eaLnBrk="1" hangingPunct="1">
              <a:buClrTx/>
              <a:buSzPct val="100000"/>
              <a:buFont typeface="Wingdings" panose="05000000000000000000" pitchFamily="2" charset="2"/>
              <a:buNone/>
              <a:defRPr/>
            </a:pPr>
            <a:r>
              <a:rPr lang="en-US" altLang="en-US" sz="2400" dirty="0"/>
              <a:t>(3B</a:t>
            </a:r>
            <a:r>
              <a:rPr lang="en-US" altLang="en-US" sz="2400" dirty="0" smtClean="0"/>
              <a:t>). </a:t>
            </a:r>
            <a:r>
              <a:rPr lang="en-US" altLang="en-US" sz="2400" dirty="0"/>
              <a:t>Data cache miss: complete data access</a:t>
            </a:r>
          </a:p>
          <a:p>
            <a:pPr marL="342900" lvl="1" indent="-342900" eaLnBrk="1" hangingPunct="1">
              <a:buClr>
                <a:schemeClr val="tx1"/>
              </a:buClr>
              <a:buSzPct val="80000"/>
              <a:buFont typeface="Wingdings" panose="05000000000000000000" pitchFamily="2" charset="2"/>
              <a:buChar char="l"/>
              <a:defRPr/>
            </a:pPr>
            <a:r>
              <a:rPr lang="en-US" altLang="en-US" sz="2400" dirty="0">
                <a:ea typeface="+mn-ea"/>
                <a:cs typeface="+mn-cs"/>
              </a:rPr>
              <a:t>cache miss vs exception(or interrupt) </a:t>
            </a:r>
          </a:p>
          <a:p>
            <a:pPr lvl="1" eaLnBrk="1" hangingPunct="1">
              <a:buClr>
                <a:schemeClr val="tx1"/>
              </a:buClr>
              <a:buSzPct val="80000"/>
              <a:buFont typeface="Wingdings" panose="05000000000000000000" pitchFamily="2" charset="2"/>
              <a:buChar char="u"/>
              <a:defRPr/>
            </a:pPr>
            <a:r>
              <a:rPr lang="en-US" altLang="en-US" sz="2400" dirty="0" smtClean="0"/>
              <a:t>the later requires saving all registers to stack. </a:t>
            </a:r>
            <a:endParaRPr lang="en-AU" altLang="en-US" sz="2400" dirty="0" smtClean="0"/>
          </a:p>
        </p:txBody>
      </p:sp>
      <p:sp>
        <p:nvSpPr>
          <p:cNvPr id="7578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F83DD531-BEA8-478C-A243-4A9FF004124D}" type="slidenum">
              <a:rPr lang="zh-CN" altLang="en-US" sz="1200" smtClean="0">
                <a:solidFill>
                  <a:srgbClr val="000000"/>
                </a:solidFill>
              </a:rPr>
              <a:pPr>
                <a:spcBef>
                  <a:spcPct val="0"/>
                </a:spcBef>
                <a:buClrTx/>
                <a:buSzTx/>
                <a:buFontTx/>
                <a:buNone/>
              </a:pPr>
              <a:t>57</a:t>
            </a:fld>
            <a:endParaRPr lang="zh-CN" altLang="en-US" sz="1200" smtClean="0">
              <a:solidFill>
                <a:srgbClr val="000000"/>
              </a:solidFill>
            </a:endParaRPr>
          </a:p>
        </p:txBody>
      </p:sp>
      <p:sp>
        <p:nvSpPr>
          <p:cNvPr id="2" name="文本框 1"/>
          <p:cNvSpPr txBox="1"/>
          <p:nvPr/>
        </p:nvSpPr>
        <p:spPr>
          <a:xfrm>
            <a:off x="6228184" y="188640"/>
            <a:ext cx="2664296" cy="461665"/>
          </a:xfrm>
          <a:prstGeom prst="rect">
            <a:avLst/>
          </a:prstGeom>
          <a:noFill/>
        </p:spPr>
        <p:txBody>
          <a:bodyPr wrap="square" rtlCol="0">
            <a:spAutoFit/>
          </a:bodyPr>
          <a:lstStyle/>
          <a:p>
            <a:r>
              <a:rPr lang="zh-CN" altLang="en-US" b="1" dirty="0" smtClean="0">
                <a:solidFill>
                  <a:srgbClr val="FF0000"/>
                </a:solidFill>
              </a:rPr>
              <a:t>部分内容是重复的</a:t>
            </a:r>
            <a:endParaRPr lang="zh-CN" altLang="en-US" b="1" dirty="0">
              <a:solidFill>
                <a:srgbClr val="FF0000"/>
              </a:solidFill>
            </a:endParaRPr>
          </a:p>
        </p:txBody>
      </p:sp>
    </p:spTree>
    <p:extLst>
      <p:ext uri="{BB962C8B-B14F-4D97-AF65-F5344CB8AC3E}">
        <p14:creationId xmlns:p14="http://schemas.microsoft.com/office/powerpoint/2010/main" val="13882679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a:xfrm>
            <a:off x="467544" y="908720"/>
            <a:ext cx="8270875" cy="5111750"/>
          </a:xfrm>
        </p:spPr>
        <p:txBody>
          <a:bodyPr/>
          <a:lstStyle/>
          <a:p>
            <a:pPr marL="0" indent="0">
              <a:buNone/>
            </a:pPr>
            <a:r>
              <a:rPr lang="en-US" altLang="zh-CN" dirty="0">
                <a:ea typeface="宋体" panose="02010600030101010101" pitchFamily="2" charset="-122"/>
              </a:rPr>
              <a:t>1. Send </a:t>
            </a:r>
            <a:r>
              <a:rPr lang="en-US" altLang="zh-CN" dirty="0" smtClean="0">
                <a:ea typeface="宋体" panose="02010600030101010101" pitchFamily="2" charset="-122"/>
              </a:rPr>
              <a:t>the original PC ([</a:t>
            </a:r>
            <a:r>
              <a:rPr lang="en-US" altLang="zh-CN" sz="2800" b="0" dirty="0" smtClean="0"/>
              <a:t>current PC]-4</a:t>
            </a:r>
            <a:r>
              <a:rPr lang="en-US" altLang="zh-CN" dirty="0" smtClean="0">
                <a:ea typeface="宋体" panose="02010600030101010101" pitchFamily="2" charset="-122"/>
              </a:rPr>
              <a:t>) value to the memory.</a:t>
            </a:r>
          </a:p>
          <a:p>
            <a:pPr lvl="1">
              <a:buFont typeface="Wingdings" panose="05000000000000000000" pitchFamily="2" charset="2"/>
              <a:buChar char="l"/>
            </a:pPr>
            <a:r>
              <a:rPr lang="en-US" altLang="zh-CN" sz="2400" dirty="0" smtClean="0"/>
              <a:t>Reason of [</a:t>
            </a:r>
            <a:r>
              <a:rPr lang="en-US" altLang="zh-CN" sz="2400" b="0" dirty="0" smtClean="0"/>
              <a:t>current PC]-4 : at the end of 1# cycle (IF stage) in pipeline, PC </a:t>
            </a:r>
            <a:r>
              <a:rPr lang="en-US" altLang="zh-CN" sz="2400" dirty="0" smtClean="0">
                <a:sym typeface="Wingdings" panose="05000000000000000000" pitchFamily="2" charset="2"/>
              </a:rPr>
              <a:t>&lt;</a:t>
            </a:r>
            <a:r>
              <a:rPr lang="en-US" altLang="zh-CN" sz="2400" b="0" dirty="0" smtClean="0">
                <a:sym typeface="Wingdings" panose="05000000000000000000" pitchFamily="2" charset="2"/>
              </a:rPr>
              <a:t>-- PC+4, at the begin of 2# cycle, we fetch memory block, but [current PC] is ([</a:t>
            </a:r>
            <a:r>
              <a:rPr lang="en-US" altLang="zh-CN" sz="2400" dirty="0" smtClean="0">
                <a:ea typeface="宋体" panose="02010600030101010101" pitchFamily="2" charset="-122"/>
              </a:rPr>
              <a:t>original PC]+4)</a:t>
            </a:r>
            <a:endParaRPr lang="en-US" altLang="zh-CN" sz="2400" b="0" dirty="0" smtClean="0"/>
          </a:p>
          <a:p>
            <a:pPr marL="0" indent="0">
              <a:buNone/>
            </a:pPr>
            <a:r>
              <a:rPr lang="en-US" altLang="zh-CN" dirty="0" smtClean="0">
                <a:ea typeface="宋体" panose="02010600030101010101" pitchFamily="2" charset="-122"/>
              </a:rPr>
              <a:t>2. Instruct main memory to perform a block read and wait for the memory to complete its access.</a:t>
            </a:r>
          </a:p>
          <a:p>
            <a:pPr marL="0" indent="0">
              <a:buNone/>
            </a:pPr>
            <a:r>
              <a:rPr lang="en-US" altLang="zh-CN" dirty="0" smtClean="0">
                <a:ea typeface="宋体" panose="02010600030101010101" pitchFamily="2" charset="-122"/>
              </a:rPr>
              <a:t>3. Write the cache entry: putting 1 block of memory data into data portion of the entry, modifying tag field, and setting valid bit to 1.</a:t>
            </a:r>
          </a:p>
          <a:p>
            <a:pPr marL="0" indent="0">
              <a:buNone/>
            </a:pPr>
            <a:r>
              <a:rPr lang="en-US" altLang="zh-CN" dirty="0" smtClean="0">
                <a:ea typeface="宋体" panose="02010600030101010101" pitchFamily="2" charset="-122"/>
              </a:rPr>
              <a:t>4. Restart the instruction execution at the first cycle of pipeline: </a:t>
            </a:r>
            <a:r>
              <a:rPr lang="en-US" altLang="zh-CN" dirty="0" err="1" smtClean="0">
                <a:ea typeface="宋体" panose="02010600030101010101" pitchFamily="2" charset="-122"/>
              </a:rPr>
              <a:t>refetching</a:t>
            </a:r>
            <a:r>
              <a:rPr lang="en-US" altLang="zh-CN" dirty="0" smtClean="0">
                <a:ea typeface="宋体" panose="02010600030101010101" pitchFamily="2" charset="-122"/>
              </a:rPr>
              <a:t> the instruction from cache, this time finding it hit.</a:t>
            </a:r>
          </a:p>
        </p:txBody>
      </p:sp>
      <p:sp>
        <p:nvSpPr>
          <p:cNvPr id="77827" name="标题 2"/>
          <p:cNvSpPr>
            <a:spLocks noGrp="1"/>
          </p:cNvSpPr>
          <p:nvPr>
            <p:ph type="title"/>
          </p:nvPr>
        </p:nvSpPr>
        <p:spPr>
          <a:xfrm>
            <a:off x="666756" y="184774"/>
            <a:ext cx="8259762" cy="492443"/>
          </a:xfrm>
        </p:spPr>
        <p:txBody>
          <a:bodyPr/>
          <a:lstStyle/>
          <a:p>
            <a:r>
              <a:rPr lang="en-US" altLang="zh-CN" sz="2600" dirty="0" smtClean="0">
                <a:ea typeface="宋体" panose="02010600030101010101" pitchFamily="2" charset="-122"/>
              </a:rPr>
              <a:t>Operating on an instruction cache miss</a:t>
            </a:r>
            <a:endParaRPr lang="zh-CN" altLang="en-US" sz="2600" dirty="0" smtClean="0">
              <a:ea typeface="宋体" panose="02010600030101010101" pitchFamily="2" charset="-122"/>
            </a:endParaRPr>
          </a:p>
        </p:txBody>
      </p:sp>
      <p:sp>
        <p:nvSpPr>
          <p:cNvPr id="7782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E17A91D-862D-4E54-85F5-0D0E4E036B79}" type="slidenum">
              <a:rPr lang="zh-CN" altLang="en-US" sz="1200" smtClean="0">
                <a:solidFill>
                  <a:srgbClr val="000000"/>
                </a:solidFill>
              </a:rPr>
              <a:pPr>
                <a:spcBef>
                  <a:spcPct val="0"/>
                </a:spcBef>
                <a:buClrTx/>
                <a:buSzTx/>
                <a:buFontTx/>
                <a:buNone/>
              </a:pPr>
              <a:t>58</a:t>
            </a:fld>
            <a:endParaRPr lang="zh-CN" altLang="en-US" sz="1200" smtClean="0">
              <a:solidFill>
                <a:srgbClr val="000000"/>
              </a:solidFill>
            </a:endParaRPr>
          </a:p>
        </p:txBody>
      </p:sp>
      <p:sp>
        <p:nvSpPr>
          <p:cNvPr id="5" name="文本框 4"/>
          <p:cNvSpPr txBox="1"/>
          <p:nvPr/>
        </p:nvSpPr>
        <p:spPr>
          <a:xfrm>
            <a:off x="6300192" y="476672"/>
            <a:ext cx="2664296" cy="461665"/>
          </a:xfrm>
          <a:prstGeom prst="rect">
            <a:avLst/>
          </a:prstGeom>
          <a:noFill/>
        </p:spPr>
        <p:txBody>
          <a:bodyPr wrap="square" rtlCol="0">
            <a:spAutoFit/>
          </a:bodyPr>
          <a:lstStyle/>
          <a:p>
            <a:r>
              <a:rPr lang="zh-CN" altLang="en-US" b="1" dirty="0" smtClean="0">
                <a:solidFill>
                  <a:srgbClr val="FF0000"/>
                </a:solidFill>
              </a:rPr>
              <a:t>部分内容是重复的</a:t>
            </a:r>
            <a:endParaRPr lang="zh-CN" altLang="en-US" b="1" dirty="0">
              <a:solidFill>
                <a:srgbClr val="FF0000"/>
              </a:solidFill>
            </a:endParaRPr>
          </a:p>
        </p:txBody>
      </p:sp>
    </p:spTree>
    <p:extLst>
      <p:ext uri="{BB962C8B-B14F-4D97-AF65-F5344CB8AC3E}">
        <p14:creationId xmlns:p14="http://schemas.microsoft.com/office/powerpoint/2010/main" val="2081572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a:xfrm>
            <a:off x="682625" y="115888"/>
            <a:ext cx="8259763" cy="585787"/>
          </a:xfrm>
        </p:spPr>
        <p:txBody>
          <a:bodyPr/>
          <a:lstStyle/>
          <a:p>
            <a:pPr eaLnBrk="1" hangingPunct="1"/>
            <a:r>
              <a:rPr lang="en-US" altLang="en-US" sz="3200" dirty="0" smtClean="0"/>
              <a:t>Write-Through</a:t>
            </a:r>
            <a:endParaRPr lang="en-AU" altLang="en-US" sz="3200" dirty="0" smtClean="0"/>
          </a:p>
        </p:txBody>
      </p:sp>
      <p:sp>
        <p:nvSpPr>
          <p:cNvPr id="78851" name="Rectangle 5"/>
          <p:cNvSpPr>
            <a:spLocks noGrp="1" noChangeArrowheads="1"/>
          </p:cNvSpPr>
          <p:nvPr>
            <p:ph type="body" idx="1"/>
          </p:nvPr>
        </p:nvSpPr>
        <p:spPr>
          <a:xfrm>
            <a:off x="144463" y="701675"/>
            <a:ext cx="8964612" cy="5111750"/>
          </a:xfrm>
        </p:spPr>
        <p:txBody>
          <a:bodyPr/>
          <a:lstStyle/>
          <a:p>
            <a:pPr eaLnBrk="1" hangingPunct="1">
              <a:lnSpc>
                <a:spcPct val="90000"/>
              </a:lnSpc>
              <a:buClrTx/>
              <a:defRPr/>
            </a:pPr>
            <a:r>
              <a:rPr lang="en-US" altLang="en-US" dirty="0" smtClean="0"/>
              <a:t>On data-write hit, could just update the block in cache</a:t>
            </a:r>
          </a:p>
          <a:p>
            <a:pPr lvl="1" eaLnBrk="1" hangingPunct="1">
              <a:lnSpc>
                <a:spcPct val="90000"/>
              </a:lnSpc>
              <a:defRPr/>
            </a:pPr>
            <a:r>
              <a:rPr lang="en-US" altLang="en-US" dirty="0"/>
              <a:t>But then cache and memory would be inconsistent</a:t>
            </a:r>
          </a:p>
          <a:p>
            <a:pPr eaLnBrk="1" hangingPunct="1">
              <a:lnSpc>
                <a:spcPct val="90000"/>
              </a:lnSpc>
              <a:buClrTx/>
              <a:defRPr/>
            </a:pPr>
            <a:r>
              <a:rPr lang="en-US" altLang="en-US" dirty="0"/>
              <a:t>Write through: also update memory</a:t>
            </a:r>
          </a:p>
          <a:p>
            <a:pPr eaLnBrk="1" hangingPunct="1">
              <a:lnSpc>
                <a:spcPct val="90000"/>
              </a:lnSpc>
              <a:buClrTx/>
              <a:defRPr/>
            </a:pPr>
            <a:r>
              <a:rPr lang="en-US" altLang="en-US" dirty="0"/>
              <a:t>But makes writes take longer</a:t>
            </a:r>
          </a:p>
          <a:p>
            <a:pPr lvl="1" eaLnBrk="1" hangingPunct="1">
              <a:lnSpc>
                <a:spcPct val="90000"/>
              </a:lnSpc>
              <a:defRPr/>
            </a:pPr>
            <a:r>
              <a:rPr lang="en-US" altLang="en-US" dirty="0"/>
              <a:t>e.g., if base CPI = 1, 10% of instructions are stores, write to memory takes 100 cycles</a:t>
            </a:r>
          </a:p>
          <a:p>
            <a:pPr lvl="2" eaLnBrk="1" hangingPunct="1">
              <a:lnSpc>
                <a:spcPct val="90000"/>
              </a:lnSpc>
              <a:buClr>
                <a:schemeClr val="accent4"/>
              </a:buClr>
              <a:buSzPct val="80000"/>
              <a:buFont typeface="Wingdings" panose="05000000000000000000" pitchFamily="2" charset="2"/>
              <a:buChar char="u"/>
              <a:defRPr/>
            </a:pPr>
            <a:r>
              <a:rPr lang="en-US" altLang="en-US" sz="2000" dirty="0">
                <a:solidFill>
                  <a:srgbClr val="0000FF"/>
                </a:solidFill>
              </a:rPr>
              <a:t>Effective CPI =( N+N*10%*100)/N = 1 + 0.1×100 = 11</a:t>
            </a:r>
          </a:p>
          <a:p>
            <a:pPr lvl="2" eaLnBrk="1" hangingPunct="1">
              <a:lnSpc>
                <a:spcPct val="90000"/>
              </a:lnSpc>
              <a:buClr>
                <a:schemeClr val="accent4"/>
              </a:buClr>
              <a:buSzPct val="80000"/>
              <a:buFont typeface="Wingdings" panose="05000000000000000000" pitchFamily="2" charset="2"/>
              <a:buChar char="u"/>
              <a:defRPr/>
            </a:pPr>
            <a:r>
              <a:rPr lang="en-US" altLang="en-US" sz="2000" dirty="0">
                <a:solidFill>
                  <a:srgbClr val="0000FF"/>
                </a:solidFill>
              </a:rPr>
              <a:t>Instruction with write miss:  100 cycle (miss penalty)  + 1 cycle (hit test) =101 cycle, suppose not reading memory block to cache, also suppose write to memory and cache simultaneously.</a:t>
            </a:r>
          </a:p>
          <a:p>
            <a:pPr eaLnBrk="1" hangingPunct="1">
              <a:lnSpc>
                <a:spcPct val="90000"/>
              </a:lnSpc>
              <a:buClrTx/>
              <a:defRPr/>
            </a:pPr>
            <a:r>
              <a:rPr lang="en-US" altLang="en-US" dirty="0"/>
              <a:t>Solution: write buffer </a:t>
            </a:r>
          </a:p>
          <a:p>
            <a:pPr lvl="1" eaLnBrk="1" hangingPunct="1">
              <a:lnSpc>
                <a:spcPct val="90000"/>
              </a:lnSpc>
              <a:defRPr/>
            </a:pPr>
            <a:r>
              <a:rPr lang="en-US" altLang="en-US" dirty="0" smtClean="0"/>
              <a:t>Write </a:t>
            </a:r>
            <a:r>
              <a:rPr lang="en-US" altLang="en-US" dirty="0"/>
              <a:t>buffer </a:t>
            </a:r>
            <a:r>
              <a:rPr lang="en-US" altLang="zh-CN" dirty="0" smtClean="0"/>
              <a:t>h</a:t>
            </a:r>
            <a:r>
              <a:rPr lang="en-US" altLang="en-US" sz="2200" dirty="0" smtClean="0"/>
              <a:t>olds data waiting to be written to memory</a:t>
            </a:r>
          </a:p>
          <a:p>
            <a:pPr lvl="1" eaLnBrk="1" hangingPunct="1">
              <a:lnSpc>
                <a:spcPct val="90000"/>
              </a:lnSpc>
              <a:defRPr/>
            </a:pPr>
            <a:r>
              <a:rPr lang="en-US" altLang="en-US" sz="2200" dirty="0" smtClean="0">
                <a:solidFill>
                  <a:srgbClr val="0000FF"/>
                </a:solidFill>
              </a:rPr>
              <a:t>It Includes 1 or several entries</a:t>
            </a:r>
          </a:p>
          <a:p>
            <a:pPr lvl="1" eaLnBrk="1" hangingPunct="1">
              <a:lnSpc>
                <a:spcPct val="90000"/>
              </a:lnSpc>
              <a:defRPr/>
            </a:pPr>
            <a:r>
              <a:rPr lang="en-US" altLang="en-US" sz="2200" dirty="0" smtClean="0">
                <a:solidFill>
                  <a:srgbClr val="0000FF"/>
                </a:solidFill>
              </a:rPr>
              <a:t>After putting data </a:t>
            </a:r>
            <a:r>
              <a:rPr lang="en-US" altLang="en-US" dirty="0">
                <a:solidFill>
                  <a:srgbClr val="0000FF"/>
                </a:solidFill>
              </a:rPr>
              <a:t>into write buffer, </a:t>
            </a:r>
            <a:r>
              <a:rPr lang="en-US" altLang="en-US" sz="2200" dirty="0" smtClean="0">
                <a:solidFill>
                  <a:srgbClr val="0000FF"/>
                </a:solidFill>
              </a:rPr>
              <a:t>CPU continues subsequent cycle or instruction immediately</a:t>
            </a:r>
          </a:p>
          <a:p>
            <a:pPr lvl="2" eaLnBrk="1" hangingPunct="1">
              <a:lnSpc>
                <a:spcPct val="90000"/>
              </a:lnSpc>
              <a:defRPr/>
            </a:pPr>
            <a:r>
              <a:rPr lang="en-US" altLang="en-US" sz="2000" dirty="0" smtClean="0"/>
              <a:t>Only stalls on write if write buffer is already full</a:t>
            </a:r>
          </a:p>
        </p:txBody>
      </p:sp>
      <p:sp>
        <p:nvSpPr>
          <p:cNvPr id="7885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5281F1F-75A6-4A36-AB87-5F68E7B6FC91}" type="slidenum">
              <a:rPr lang="zh-CN" altLang="en-US" sz="1200" smtClean="0">
                <a:solidFill>
                  <a:srgbClr val="000000"/>
                </a:solidFill>
              </a:rPr>
              <a:pPr>
                <a:spcBef>
                  <a:spcPct val="0"/>
                </a:spcBef>
                <a:buClrTx/>
                <a:buSzTx/>
                <a:buFontTx/>
                <a:buNone/>
              </a:pPr>
              <a:t>59</a:t>
            </a:fld>
            <a:endParaRPr lang="zh-CN" altLang="en-US" sz="1200" smtClean="0">
              <a:solidFill>
                <a:srgbClr val="000000"/>
              </a:solidFill>
            </a:endParaRPr>
          </a:p>
        </p:txBody>
      </p:sp>
      <p:sp>
        <p:nvSpPr>
          <p:cNvPr id="5" name="文本框 4"/>
          <p:cNvSpPr txBox="1"/>
          <p:nvPr/>
        </p:nvSpPr>
        <p:spPr>
          <a:xfrm>
            <a:off x="6228184" y="188640"/>
            <a:ext cx="2664296" cy="461665"/>
          </a:xfrm>
          <a:prstGeom prst="rect">
            <a:avLst/>
          </a:prstGeom>
          <a:noFill/>
        </p:spPr>
        <p:txBody>
          <a:bodyPr wrap="square" rtlCol="0">
            <a:spAutoFit/>
          </a:bodyPr>
          <a:lstStyle/>
          <a:p>
            <a:r>
              <a:rPr lang="zh-CN" altLang="en-US" b="1" dirty="0" smtClean="0">
                <a:solidFill>
                  <a:srgbClr val="FF0000"/>
                </a:solidFill>
              </a:rPr>
              <a:t>部分内容是重复的</a:t>
            </a:r>
            <a:endParaRPr lang="zh-CN" altLang="en-US" b="1" dirty="0">
              <a:solidFill>
                <a:srgbClr val="FF0000"/>
              </a:solidFill>
            </a:endParaRPr>
          </a:p>
        </p:txBody>
      </p:sp>
    </p:spTree>
    <p:extLst>
      <p:ext uri="{BB962C8B-B14F-4D97-AF65-F5344CB8AC3E}">
        <p14:creationId xmlns:p14="http://schemas.microsoft.com/office/powerpoint/2010/main" val="3281911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25425" y="312738"/>
            <a:ext cx="428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5603" name="AutoShape 3"/>
          <p:cNvSpPr>
            <a:spLocks noGrp="1" noChangeArrowheads="1"/>
          </p:cNvSpPr>
          <p:nvPr>
            <p:ph type="body" idx="1"/>
          </p:nvPr>
        </p:nvSpPr>
        <p:spPr>
          <a:noFill/>
        </p:spPr>
        <p:txBody>
          <a:bodyPr/>
          <a:lstStyle/>
          <a:p>
            <a:pPr eaLnBrk="1" hangingPunct="1">
              <a:buClr>
                <a:schemeClr val="tx1"/>
              </a:buClr>
              <a:buSzPct val="80000"/>
              <a:buFont typeface="Wingdings" panose="05000000000000000000" pitchFamily="2" charset="2"/>
              <a:buChar char="l"/>
            </a:pPr>
            <a:r>
              <a:rPr lang="en-US" altLang="zh-CN" sz="2400" smtClean="0"/>
              <a:t>In fact</a:t>
            </a:r>
            <a:endParaRPr lang="en-US" altLang="zh-CN" sz="2400" dirty="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eaLnBrk="1" hangingPunct="1">
              <a:buClr>
                <a:schemeClr val="tx1"/>
              </a:buClr>
              <a:buSzPct val="80000"/>
              <a:buFont typeface="Wingdings" panose="05000000000000000000" pitchFamily="2" charset="2"/>
              <a:buChar char="l"/>
            </a:pPr>
            <a:r>
              <a:rPr lang="en-US" altLang="zh-CN" sz="2400" smtClean="0"/>
              <a:t>Users want large and fast memories! </a:t>
            </a:r>
            <a:endParaRPr lang="en-US" altLang="zh-CN" sz="2400" dirty="0"/>
          </a:p>
          <a:p>
            <a:endParaRPr lang="en-US" altLang="zh-CN" sz="2400" dirty="0" smtClean="0"/>
          </a:p>
        </p:txBody>
      </p:sp>
      <p:sp>
        <p:nvSpPr>
          <p:cNvPr id="25604" name="Rectangle 4"/>
          <p:cNvSpPr>
            <a:spLocks noGrp="1" noChangeArrowheads="1"/>
          </p:cNvSpPr>
          <p:nvPr>
            <p:ph type="title"/>
          </p:nvPr>
        </p:nvSpPr>
        <p:spPr>
          <a:noFill/>
        </p:spPr>
        <p:txBody>
          <a:bodyPr/>
          <a:lstStyle/>
          <a:p>
            <a:r>
              <a:rPr lang="en-US" altLang="zh-CN" smtClean="0"/>
              <a:t>Problems in memory designing</a:t>
            </a:r>
            <a:endParaRPr lang="en-US" altLang="zh-CN" dirty="0" smtClean="0"/>
          </a:p>
        </p:txBody>
      </p:sp>
      <p:graphicFrame>
        <p:nvGraphicFramePr>
          <p:cNvPr id="264273" name="Group 81"/>
          <p:cNvGraphicFramePr>
            <a:graphicFrameLocks noGrp="1"/>
          </p:cNvGraphicFramePr>
          <p:nvPr/>
        </p:nvGraphicFramePr>
        <p:xfrm>
          <a:off x="468313" y="1916113"/>
          <a:ext cx="8382000" cy="2008188"/>
        </p:xfrm>
        <a:graphic>
          <a:graphicData uri="http://schemas.openxmlformats.org/drawingml/2006/table">
            <a:tbl>
              <a:tblPr/>
              <a:tblGrid>
                <a:gridCol w="2582862"/>
                <a:gridCol w="2963863"/>
                <a:gridCol w="2835275"/>
              </a:tblGrid>
              <a:tr h="57626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Memory technology</a:t>
                      </a:r>
                      <a:endParaRPr kumimoji="1"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Typical access time </a:t>
                      </a:r>
                      <a:endParaRPr kumimoji="1"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Cost per GByte (</a:t>
                      </a:r>
                      <a:r>
                        <a:rPr kumimoji="1" lang="en-US" altLang="zh-CN" sz="2000" b="1" i="0" u="none" strike="noStrike" cap="none" normalizeH="0" baseline="0" dirty="0" smtClean="0">
                          <a:ln>
                            <a:noFill/>
                          </a:ln>
                          <a:solidFill>
                            <a:schemeClr val="tx1"/>
                          </a:solidFill>
                          <a:effectLst/>
                          <a:latin typeface="Arial" charset="0"/>
                          <a:ea typeface="宋体" pitchFamily="2" charset="-122"/>
                        </a:rPr>
                        <a:t>2004)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SRAM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5ns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$4000-$10,000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DRAM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50-70ns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$100-$200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Magnetic disk</a:t>
                      </a:r>
                      <a:endParaRPr kumimoji="1"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5,000,000-20,000,000ns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Tm="200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pPr eaLnBrk="1" hangingPunct="1"/>
            <a:r>
              <a:rPr lang="en-US" altLang="en-US" smtClean="0"/>
              <a:t>Write-Back</a:t>
            </a:r>
            <a:endParaRPr lang="en-AU" altLang="en-US" smtClean="0"/>
          </a:p>
        </p:txBody>
      </p:sp>
      <p:sp>
        <p:nvSpPr>
          <p:cNvPr id="80899" name="Rectangle 5"/>
          <p:cNvSpPr>
            <a:spLocks noGrp="1" noChangeArrowheads="1"/>
          </p:cNvSpPr>
          <p:nvPr>
            <p:ph type="body" idx="1"/>
          </p:nvPr>
        </p:nvSpPr>
        <p:spPr/>
        <p:txBody>
          <a:bodyPr/>
          <a:lstStyle/>
          <a:p>
            <a:pPr eaLnBrk="1" hangingPunct="1">
              <a:defRPr/>
            </a:pPr>
            <a:r>
              <a:rPr lang="en-US" altLang="en-US" sz="2800" dirty="0" smtClean="0"/>
              <a:t>Alternative: On data-write hit, just update the block in cache</a:t>
            </a:r>
          </a:p>
          <a:p>
            <a:pPr lvl="1" eaLnBrk="1" hangingPunct="1">
              <a:defRPr/>
            </a:pPr>
            <a:r>
              <a:rPr lang="en-US" altLang="en-US" sz="2400" dirty="0" smtClean="0"/>
              <a:t>Keep track of whether each block is dirty</a:t>
            </a:r>
          </a:p>
          <a:p>
            <a:pPr lvl="2" eaLnBrk="1" hangingPunct="1">
              <a:buClr>
                <a:schemeClr val="accent4"/>
              </a:buClr>
              <a:buSzPct val="80000"/>
              <a:buFont typeface="Wingdings" panose="05000000000000000000" pitchFamily="2" charset="2"/>
              <a:buChar char="u"/>
              <a:defRPr/>
            </a:pPr>
            <a:r>
              <a:rPr lang="en-US" altLang="zh-CN" sz="2000" dirty="0">
                <a:solidFill>
                  <a:srgbClr val="0000FF"/>
                </a:solidFill>
              </a:rPr>
              <a:t>A dirty bit is used which is set when the cache block is modified.</a:t>
            </a:r>
            <a:endParaRPr lang="en-US" altLang="en-US" sz="2000" dirty="0">
              <a:solidFill>
                <a:srgbClr val="0000FF"/>
              </a:solidFill>
            </a:endParaRPr>
          </a:p>
          <a:p>
            <a:pPr eaLnBrk="1" hangingPunct="1">
              <a:defRPr/>
            </a:pPr>
            <a:r>
              <a:rPr lang="en-US" altLang="en-US" sz="2800" dirty="0" smtClean="0"/>
              <a:t>When a dirty block is replaced</a:t>
            </a:r>
          </a:p>
          <a:p>
            <a:pPr lvl="1" eaLnBrk="1" hangingPunct="1">
              <a:defRPr/>
            </a:pPr>
            <a:r>
              <a:rPr lang="en-US" altLang="en-US" sz="2400" dirty="0" smtClean="0"/>
              <a:t>Write it back to memory</a:t>
            </a:r>
          </a:p>
          <a:p>
            <a:pPr lvl="1" eaLnBrk="1" hangingPunct="1">
              <a:defRPr/>
            </a:pPr>
            <a:r>
              <a:rPr lang="en-US" altLang="en-US" sz="2400" dirty="0" smtClean="0"/>
              <a:t>Can use a write buffer to allow replacing block to be read first</a:t>
            </a:r>
          </a:p>
          <a:p>
            <a:pPr eaLnBrk="1" hangingPunct="1">
              <a:defRPr/>
            </a:pPr>
            <a:r>
              <a:rPr lang="en-US" altLang="en-US" sz="2800" dirty="0" smtClean="0">
                <a:solidFill>
                  <a:srgbClr val="0000FF"/>
                </a:solidFill>
              </a:rPr>
              <a:t>a write-back scheme is more complex to implement than write-through.</a:t>
            </a:r>
            <a:endParaRPr lang="en-AU" altLang="en-US" sz="2800" dirty="0" smtClean="0">
              <a:solidFill>
                <a:srgbClr val="0000FF"/>
              </a:solidFill>
            </a:endParaRPr>
          </a:p>
        </p:txBody>
      </p:sp>
      <p:sp>
        <p:nvSpPr>
          <p:cNvPr id="8090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0C5A8CD-B9FD-4E15-8908-BD971E60A284}" type="slidenum">
              <a:rPr lang="zh-CN" altLang="en-US" sz="1200" smtClean="0">
                <a:solidFill>
                  <a:srgbClr val="000000"/>
                </a:solidFill>
              </a:rPr>
              <a:pPr>
                <a:spcBef>
                  <a:spcPct val="0"/>
                </a:spcBef>
                <a:buClrTx/>
                <a:buSzTx/>
                <a:buFontTx/>
                <a:buNone/>
              </a:pPr>
              <a:t>60</a:t>
            </a:fld>
            <a:endParaRPr lang="zh-CN" altLang="en-US" sz="1200" smtClean="0">
              <a:solidFill>
                <a:srgbClr val="000000"/>
              </a:solidFill>
            </a:endParaRPr>
          </a:p>
        </p:txBody>
      </p:sp>
      <p:sp>
        <p:nvSpPr>
          <p:cNvPr id="5" name="文本框 4"/>
          <p:cNvSpPr txBox="1"/>
          <p:nvPr/>
        </p:nvSpPr>
        <p:spPr>
          <a:xfrm>
            <a:off x="6228184" y="188640"/>
            <a:ext cx="2664296" cy="461665"/>
          </a:xfrm>
          <a:prstGeom prst="rect">
            <a:avLst/>
          </a:prstGeom>
          <a:noFill/>
        </p:spPr>
        <p:txBody>
          <a:bodyPr wrap="square" rtlCol="0">
            <a:spAutoFit/>
          </a:bodyPr>
          <a:lstStyle/>
          <a:p>
            <a:r>
              <a:rPr lang="zh-CN" altLang="en-US" b="1" dirty="0" smtClean="0">
                <a:solidFill>
                  <a:srgbClr val="FF0000"/>
                </a:solidFill>
              </a:rPr>
              <a:t>部分内容是重复的</a:t>
            </a:r>
            <a:endParaRPr lang="zh-CN" altLang="en-US" b="1" dirty="0">
              <a:solidFill>
                <a:srgbClr val="FF0000"/>
              </a:solidFill>
            </a:endParaRPr>
          </a:p>
        </p:txBody>
      </p:sp>
    </p:spTree>
    <p:extLst>
      <p:ext uri="{BB962C8B-B14F-4D97-AF65-F5344CB8AC3E}">
        <p14:creationId xmlns:p14="http://schemas.microsoft.com/office/powerpoint/2010/main" val="36205107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a:xfrm>
            <a:off x="349250" y="222250"/>
            <a:ext cx="8928100" cy="493713"/>
          </a:xfrm>
        </p:spPr>
        <p:txBody>
          <a:bodyPr/>
          <a:lstStyle/>
          <a:p>
            <a:pPr eaLnBrk="1" hangingPunct="1"/>
            <a:r>
              <a:rPr lang="en-US" altLang="en-US" sz="2600" smtClean="0"/>
              <a:t>Write Allocation (sub-scheme under write-through)</a:t>
            </a:r>
            <a:endParaRPr lang="en-AU" altLang="en-US" sz="2600" smtClean="0"/>
          </a:p>
        </p:txBody>
      </p:sp>
      <p:sp>
        <p:nvSpPr>
          <p:cNvPr id="82947" name="Rectangle 5"/>
          <p:cNvSpPr>
            <a:spLocks noGrp="1" noChangeArrowheads="1"/>
          </p:cNvSpPr>
          <p:nvPr>
            <p:ph type="body" idx="1"/>
          </p:nvPr>
        </p:nvSpPr>
        <p:spPr>
          <a:xfrm>
            <a:off x="179388" y="712788"/>
            <a:ext cx="8775700" cy="5111750"/>
          </a:xfrm>
        </p:spPr>
        <p:txBody>
          <a:bodyPr/>
          <a:lstStyle/>
          <a:p>
            <a:pPr eaLnBrk="1" hangingPunct="1">
              <a:buClr>
                <a:schemeClr val="tx1"/>
              </a:buClr>
              <a:buSzPct val="80000"/>
              <a:buFont typeface="Wingdings" panose="05000000000000000000" pitchFamily="2" charset="2"/>
              <a:buChar char="l"/>
            </a:pPr>
            <a:r>
              <a:rPr lang="en-US" altLang="en-US" sz="2200" dirty="0" smtClean="0"/>
              <a:t>Only 2 cache schemes: write-through and write-back, write allocation is the sub-scheme under write-through.</a:t>
            </a:r>
          </a:p>
          <a:p>
            <a:pPr eaLnBrk="1" hangingPunct="1">
              <a:buClr>
                <a:schemeClr val="tx1"/>
              </a:buClr>
              <a:buSzPct val="80000"/>
              <a:buFont typeface="Wingdings" panose="05000000000000000000" pitchFamily="2" charset="2"/>
              <a:buChar char="l"/>
            </a:pPr>
            <a:r>
              <a:rPr lang="en-US" altLang="en-US" sz="2200" dirty="0" smtClean="0"/>
              <a:t>What should happen on a write miss in write-through scheme?</a:t>
            </a:r>
          </a:p>
          <a:p>
            <a:pPr eaLnBrk="1" hangingPunct="1">
              <a:buClr>
                <a:schemeClr val="tx1"/>
              </a:buClr>
              <a:buSzPct val="80000"/>
              <a:buFont typeface="Wingdings" panose="05000000000000000000" pitchFamily="2" charset="2"/>
              <a:buChar char="l"/>
            </a:pPr>
            <a:r>
              <a:rPr lang="en-US" altLang="en-US" sz="2200" dirty="0" smtClean="0"/>
              <a:t>Alternatives</a:t>
            </a:r>
            <a:r>
              <a:rPr lang="zh-CN" altLang="en-US" sz="2200" dirty="0" smtClean="0">
                <a:ea typeface="宋体" panose="02010600030101010101" pitchFamily="2" charset="-122"/>
              </a:rPr>
              <a:t>（二选一的方案）</a:t>
            </a:r>
            <a:r>
              <a:rPr lang="en-US" altLang="en-US" sz="2200" dirty="0" smtClean="0"/>
              <a:t> for write-through</a:t>
            </a:r>
          </a:p>
          <a:p>
            <a:pPr marL="685800" lvl="1" indent="-228600">
              <a:spcBef>
                <a:spcPct val="0"/>
              </a:spcBef>
              <a:buClr>
                <a:schemeClr val="tx1"/>
              </a:buClr>
              <a:buSzPct val="80000"/>
            </a:pPr>
            <a:r>
              <a:rPr lang="en-US" altLang="zh-CN" dirty="0" smtClean="0">
                <a:solidFill>
                  <a:srgbClr val="0000FF"/>
                </a:solidFill>
                <a:ea typeface="宋体" panose="02010600030101010101" pitchFamily="2" charset="-122"/>
              </a:rPr>
              <a:t>Scheme 1: Write allocate  </a:t>
            </a:r>
          </a:p>
          <a:p>
            <a:pPr lvl="2">
              <a:spcBef>
                <a:spcPct val="0"/>
              </a:spcBef>
              <a:buClr>
                <a:schemeClr val="tx1"/>
              </a:buClr>
              <a:buSzPct val="80000"/>
              <a:buFont typeface="Wingdings" panose="05000000000000000000" pitchFamily="2" charset="2"/>
              <a:buChar char="u"/>
            </a:pPr>
            <a:r>
              <a:rPr lang="en-US" altLang="zh-CN" sz="2200" b="1" dirty="0" smtClean="0">
                <a:solidFill>
                  <a:srgbClr val="0000FF"/>
                </a:solidFill>
                <a:ea typeface="宋体" panose="02010600030101010101" pitchFamily="2" charset="-122"/>
              </a:rPr>
              <a:t>Allocate a cache block ,  load memory  data into cache, then write data in cache</a:t>
            </a:r>
            <a:endParaRPr lang="en-US" altLang="en-US" sz="2200" dirty="0" smtClean="0"/>
          </a:p>
          <a:p>
            <a:pPr marL="685800" lvl="1" indent="-228600">
              <a:spcBef>
                <a:spcPct val="0"/>
              </a:spcBef>
              <a:buClr>
                <a:schemeClr val="tx1"/>
              </a:buClr>
              <a:buSzPct val="80000"/>
            </a:pPr>
            <a:r>
              <a:rPr lang="en-US" altLang="zh-CN" dirty="0" smtClean="0">
                <a:solidFill>
                  <a:srgbClr val="0000FF"/>
                </a:solidFill>
                <a:ea typeface="宋体" panose="02010600030101010101" pitchFamily="2" charset="-122"/>
              </a:rPr>
              <a:t>Scheme 2: No write allocate (aka </a:t>
            </a:r>
            <a:r>
              <a:rPr lang="en-US" altLang="en-US" dirty="0" smtClean="0">
                <a:solidFill>
                  <a:srgbClr val="0000FF"/>
                </a:solidFill>
              </a:rPr>
              <a:t>Write around</a:t>
            </a:r>
            <a:r>
              <a:rPr lang="en-US" altLang="zh-CN" dirty="0" smtClean="0">
                <a:solidFill>
                  <a:srgbClr val="0000FF"/>
                </a:solidFill>
                <a:ea typeface="宋体" panose="02010600030101010101" pitchFamily="2" charset="-122"/>
              </a:rPr>
              <a:t>)</a:t>
            </a:r>
          </a:p>
          <a:p>
            <a:pPr lvl="2">
              <a:spcBef>
                <a:spcPct val="0"/>
              </a:spcBef>
            </a:pPr>
            <a:r>
              <a:rPr lang="en-US" altLang="zh-CN" sz="2200" dirty="0">
                <a:solidFill>
                  <a:srgbClr val="0000FF"/>
                </a:solidFill>
              </a:rPr>
              <a:t>A</a:t>
            </a:r>
            <a:r>
              <a:rPr lang="en-US" altLang="zh-CN" sz="2200" dirty="0" smtClean="0">
                <a:solidFill>
                  <a:srgbClr val="0000FF"/>
                </a:solidFill>
              </a:rPr>
              <a:t> write miss occurs, but not allocating a cache block, not fetching </a:t>
            </a:r>
            <a:r>
              <a:rPr lang="en-US" altLang="zh-CN" sz="2200" dirty="0">
                <a:solidFill>
                  <a:srgbClr val="0000FF"/>
                </a:solidFill>
              </a:rPr>
              <a:t>m</a:t>
            </a:r>
            <a:r>
              <a:rPr lang="en-US" altLang="zh-CN" sz="2200" dirty="0" smtClean="0">
                <a:solidFill>
                  <a:srgbClr val="0000FF"/>
                </a:solidFill>
              </a:rPr>
              <a:t>emory block.</a:t>
            </a:r>
          </a:p>
          <a:p>
            <a:pPr lvl="2">
              <a:spcBef>
                <a:spcPct val="0"/>
              </a:spcBef>
            </a:pPr>
            <a:r>
              <a:rPr lang="en-US" altLang="zh-CN" sz="2200" dirty="0" smtClean="0">
                <a:solidFill>
                  <a:srgbClr val="0000FF"/>
                </a:solidFill>
                <a:ea typeface="宋体" panose="02010600030101010101" pitchFamily="2" charset="-122"/>
              </a:rPr>
              <a:t>The data is only written to main memory, not written into the cache. </a:t>
            </a:r>
          </a:p>
          <a:p>
            <a:pPr lvl="2">
              <a:spcBef>
                <a:spcPct val="0"/>
              </a:spcBef>
              <a:buClr>
                <a:schemeClr val="tx1"/>
              </a:buClr>
              <a:buSzPct val="80000"/>
              <a:buFont typeface="Wingdings" panose="05000000000000000000" pitchFamily="2" charset="2"/>
              <a:buChar char="u"/>
            </a:pPr>
            <a:r>
              <a:rPr lang="en-US" altLang="zh-CN" sz="2000" dirty="0" smtClean="0">
                <a:solidFill>
                  <a:srgbClr val="0000FF"/>
                </a:solidFill>
                <a:ea typeface="宋体" panose="02010600030101010101" pitchFamily="2" charset="-122"/>
              </a:rPr>
              <a:t>Reason</a:t>
            </a:r>
            <a:r>
              <a:rPr lang="zh-CN" altLang="en-US" sz="2000" dirty="0" smtClean="0">
                <a:solidFill>
                  <a:srgbClr val="0000FF"/>
                </a:solidFill>
                <a:ea typeface="宋体" panose="02010600030101010101" pitchFamily="2" charset="-122"/>
              </a:rPr>
              <a:t>：</a:t>
            </a:r>
            <a:r>
              <a:rPr lang="en-US" altLang="en-US" sz="2000" dirty="0" smtClean="0">
                <a:solidFill>
                  <a:srgbClr val="0000FF"/>
                </a:solidFill>
                <a:ea typeface="宋体" panose="02010600030101010101" pitchFamily="2" charset="-122"/>
              </a:rPr>
              <a:t> programs often write a whole block before reading it (e.g., initialization). </a:t>
            </a:r>
            <a:r>
              <a:rPr lang="zh-CN" altLang="en-US" sz="2000" dirty="0" smtClean="0">
                <a:solidFill>
                  <a:srgbClr val="0000FF"/>
                </a:solidFill>
                <a:ea typeface="宋体" panose="02010600030101010101" pitchFamily="2" charset="-122"/>
              </a:rPr>
              <a:t>这时把一个</a:t>
            </a:r>
            <a:r>
              <a:rPr lang="en-US" altLang="zh-CN" sz="2000" dirty="0" smtClean="0">
                <a:solidFill>
                  <a:srgbClr val="0000FF"/>
                </a:solidFill>
                <a:ea typeface="宋体" panose="02010600030101010101" pitchFamily="2" charset="-122"/>
              </a:rPr>
              <a:t>block</a:t>
            </a:r>
            <a:r>
              <a:rPr lang="zh-CN" altLang="en-US" sz="2000" dirty="0" smtClean="0">
                <a:solidFill>
                  <a:srgbClr val="0000FF"/>
                </a:solidFill>
                <a:ea typeface="宋体" panose="02010600030101010101" pitchFamily="2" charset="-122"/>
              </a:rPr>
              <a:t>从内存搬到</a:t>
            </a:r>
            <a:r>
              <a:rPr lang="en-US" altLang="zh-CN" sz="2000" dirty="0" smtClean="0">
                <a:solidFill>
                  <a:srgbClr val="0000FF"/>
                </a:solidFill>
                <a:ea typeface="宋体" panose="02010600030101010101" pitchFamily="2" charset="-122"/>
              </a:rPr>
              <a:t>cache</a:t>
            </a:r>
            <a:r>
              <a:rPr lang="zh-CN" altLang="en-US" sz="2000" dirty="0" smtClean="0">
                <a:solidFill>
                  <a:srgbClr val="0000FF"/>
                </a:solidFill>
                <a:ea typeface="宋体" panose="02010600030101010101" pitchFamily="2" charset="-122"/>
              </a:rPr>
              <a:t>是白费力气，</a:t>
            </a:r>
            <a:r>
              <a:rPr lang="zh-CN" altLang="en-US" dirty="0" smtClean="0">
                <a:solidFill>
                  <a:srgbClr val="0000FF"/>
                </a:solidFill>
                <a:ea typeface="宋体" panose="02010600030101010101" pitchFamily="2" charset="-122"/>
              </a:rPr>
              <a:t>因为</a:t>
            </a:r>
            <a:r>
              <a:rPr lang="en-US" altLang="zh-CN" dirty="0" smtClean="0">
                <a:solidFill>
                  <a:srgbClr val="0000FF"/>
                </a:solidFill>
                <a:ea typeface="宋体" panose="02010600030101010101" pitchFamily="2" charset="-122"/>
              </a:rPr>
              <a:t>block</a:t>
            </a:r>
            <a:r>
              <a:rPr lang="zh-CN" altLang="en-US" dirty="0" smtClean="0">
                <a:solidFill>
                  <a:srgbClr val="0000FF"/>
                </a:solidFill>
                <a:ea typeface="宋体" panose="02010600030101010101" pitchFamily="2" charset="-122"/>
              </a:rPr>
              <a:t>内的所有字都是只写不读（至少在初始化后的一段较长时间内不读取）。</a:t>
            </a:r>
            <a:endParaRPr lang="en-US" altLang="en-US" sz="2000" dirty="0" smtClean="0">
              <a:solidFill>
                <a:srgbClr val="0000FF"/>
              </a:solidFill>
              <a:ea typeface="宋体" panose="02010600030101010101" pitchFamily="2" charset="-122"/>
            </a:endParaRPr>
          </a:p>
        </p:txBody>
      </p:sp>
      <p:sp>
        <p:nvSpPr>
          <p:cNvPr id="8294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CF157D7-199B-4A6E-87AB-4074BE9CDB0F}" type="slidenum">
              <a:rPr lang="zh-CN" altLang="en-US" sz="1200" smtClean="0"/>
              <a:pPr>
                <a:spcBef>
                  <a:spcPct val="0"/>
                </a:spcBef>
                <a:buClrTx/>
                <a:buSzTx/>
                <a:buFontTx/>
                <a:buNone/>
              </a:pPr>
              <a:t>61</a:t>
            </a:fld>
            <a:endParaRPr lang="zh-CN" altLang="en-US" sz="1200" smtClean="0"/>
          </a:p>
        </p:txBody>
      </p:sp>
      <p:sp>
        <p:nvSpPr>
          <p:cNvPr id="5" name="文本框 4"/>
          <p:cNvSpPr txBox="1"/>
          <p:nvPr/>
        </p:nvSpPr>
        <p:spPr>
          <a:xfrm>
            <a:off x="6479704" y="1124744"/>
            <a:ext cx="2664296" cy="461665"/>
          </a:xfrm>
          <a:prstGeom prst="rect">
            <a:avLst/>
          </a:prstGeom>
          <a:noFill/>
        </p:spPr>
        <p:txBody>
          <a:bodyPr wrap="square" rtlCol="0">
            <a:spAutoFit/>
          </a:bodyPr>
          <a:lstStyle/>
          <a:p>
            <a:r>
              <a:rPr lang="zh-CN" altLang="en-US" b="1" dirty="0" smtClean="0">
                <a:solidFill>
                  <a:srgbClr val="FF0000"/>
                </a:solidFill>
              </a:rPr>
              <a:t>部分内容是重复的</a:t>
            </a:r>
            <a:endParaRPr lang="zh-CN" altLang="en-US" b="1" dirty="0">
              <a:solidFill>
                <a:srgbClr val="FF0000"/>
              </a:solidFill>
            </a:endParaRPr>
          </a:p>
        </p:txBody>
      </p:sp>
    </p:spTree>
    <p:extLst>
      <p:ext uri="{BB962C8B-B14F-4D97-AF65-F5344CB8AC3E}">
        <p14:creationId xmlns:p14="http://schemas.microsoft.com/office/powerpoint/2010/main" val="28110659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a:xfrm>
            <a:off x="323850" y="31750"/>
            <a:ext cx="8820150" cy="954088"/>
          </a:xfrm>
        </p:spPr>
        <p:txBody>
          <a:bodyPr/>
          <a:lstStyle/>
          <a:p>
            <a:pPr eaLnBrk="1" hangingPunct="1"/>
            <a:r>
              <a:rPr lang="en-US" altLang="zh-CN" sz="2800" smtClean="0">
                <a:solidFill>
                  <a:srgbClr val="0000FF"/>
                </a:solidFill>
                <a:ea typeface="宋体" panose="02010600030101010101" pitchFamily="2" charset="-122"/>
              </a:rPr>
              <a:t>5.3.3 Elaboration(</a:t>
            </a:r>
            <a:r>
              <a:rPr lang="zh-CN" altLang="en-US" sz="2800" smtClean="0">
                <a:solidFill>
                  <a:srgbClr val="0000FF"/>
                </a:solidFill>
                <a:ea typeface="宋体" panose="02010600030101010101" pitchFamily="2" charset="-122"/>
              </a:rPr>
              <a:t>详述</a:t>
            </a:r>
            <a:r>
              <a:rPr lang="en-US" altLang="zh-CN" sz="2800" smtClean="0">
                <a:solidFill>
                  <a:srgbClr val="0000FF"/>
                </a:solidFill>
                <a:ea typeface="宋体" panose="02010600030101010101" pitchFamily="2" charset="-122"/>
              </a:rPr>
              <a:t>): operation of </a:t>
            </a:r>
            <a:r>
              <a:rPr lang="en-US" altLang="en-US" sz="2800" smtClean="0">
                <a:solidFill>
                  <a:srgbClr val="0000FF"/>
                </a:solidFill>
              </a:rPr>
              <a:t>write-through  cache</a:t>
            </a:r>
            <a:endParaRPr lang="en-AU" altLang="en-US" sz="2800" smtClean="0"/>
          </a:p>
        </p:txBody>
      </p:sp>
      <p:sp>
        <p:nvSpPr>
          <p:cNvPr id="84995" name="Rectangle 5"/>
          <p:cNvSpPr>
            <a:spLocks noGrp="1" noChangeArrowheads="1"/>
          </p:cNvSpPr>
          <p:nvPr>
            <p:ph type="body" idx="1"/>
          </p:nvPr>
        </p:nvSpPr>
        <p:spPr>
          <a:xfrm>
            <a:off x="107950" y="908050"/>
            <a:ext cx="9036050" cy="5111750"/>
          </a:xfrm>
        </p:spPr>
        <p:txBody>
          <a:bodyPr/>
          <a:lstStyle/>
          <a:p>
            <a:pPr eaLnBrk="1" hangingPunct="1">
              <a:buClr>
                <a:schemeClr val="tx1"/>
              </a:buClr>
              <a:buSzPct val="80000"/>
              <a:buFont typeface="Wingdings" panose="05000000000000000000" pitchFamily="2" charset="2"/>
              <a:buChar char="l"/>
            </a:pPr>
            <a:r>
              <a:rPr lang="en-US" altLang="en-US" sz="2400" smtClean="0">
                <a:solidFill>
                  <a:srgbClr val="0000FF"/>
                </a:solidFill>
              </a:rPr>
              <a:t>Suppose write-through cache is used.</a:t>
            </a:r>
          </a:p>
          <a:p>
            <a:pPr eaLnBrk="1" hangingPunct="1">
              <a:buClr>
                <a:schemeClr val="tx1"/>
              </a:buClr>
              <a:buSzPct val="80000"/>
              <a:buFont typeface="Wingdings" panose="05000000000000000000" pitchFamily="2" charset="2"/>
              <a:buChar char="l"/>
            </a:pPr>
            <a:r>
              <a:rPr lang="en-US" altLang="en-US" sz="2400" smtClean="0">
                <a:solidFill>
                  <a:srgbClr val="0000FF"/>
                </a:solidFill>
              </a:rPr>
              <a:t>Step 1 in write-through cache: we write the data into the cache while reading the tag;</a:t>
            </a:r>
          </a:p>
          <a:p>
            <a:pPr lvl="1" eaLnBrk="1" hangingPunct="1">
              <a:buClr>
                <a:schemeClr val="tx1"/>
              </a:buClr>
              <a:buSzPct val="80000"/>
            </a:pPr>
            <a:r>
              <a:rPr lang="en-US" altLang="en-US" sz="2200" smtClean="0">
                <a:solidFill>
                  <a:srgbClr val="0000FF"/>
                </a:solidFill>
              </a:rPr>
              <a:t>if the tag mismatches, then a miss occurs. </a:t>
            </a:r>
          </a:p>
          <a:p>
            <a:pPr lvl="2" eaLnBrk="1" hangingPunct="1">
              <a:buClr>
                <a:schemeClr val="tx1"/>
              </a:buClr>
              <a:buSzPct val="80000"/>
              <a:buFont typeface="Wingdings" panose="05000000000000000000" pitchFamily="2" charset="2"/>
              <a:buChar char="u"/>
            </a:pPr>
            <a:r>
              <a:rPr lang="en-US" altLang="en-US" sz="2200" smtClean="0">
                <a:solidFill>
                  <a:srgbClr val="0000FF"/>
                </a:solidFill>
              </a:rPr>
              <a:t>the overwriting of the block in the cache is not catastrophic.</a:t>
            </a:r>
          </a:p>
          <a:p>
            <a:pPr lvl="3" eaLnBrk="1" hangingPunct="1">
              <a:buClr>
                <a:schemeClr val="tx1"/>
              </a:buClr>
              <a:buSzPct val="80000"/>
              <a:buFont typeface="Wingdings" panose="05000000000000000000" pitchFamily="2" charset="2"/>
              <a:buChar char="ü"/>
            </a:pPr>
            <a:r>
              <a:rPr lang="en-US" altLang="en-US" sz="2200" smtClean="0">
                <a:solidFill>
                  <a:srgbClr val="0000FF"/>
                </a:solidFill>
              </a:rPr>
              <a:t>Since memory has the correct value. </a:t>
            </a:r>
          </a:p>
          <a:p>
            <a:pPr lvl="2" eaLnBrk="1" hangingPunct="1">
              <a:buClr>
                <a:schemeClr val="tx1"/>
              </a:buClr>
              <a:buSzPct val="80000"/>
              <a:buFont typeface="Wingdings" panose="05000000000000000000" pitchFamily="2" charset="2"/>
              <a:buChar char="u"/>
            </a:pPr>
            <a:r>
              <a:rPr lang="en-US" altLang="zh-CN" sz="2200" smtClean="0">
                <a:solidFill>
                  <a:srgbClr val="0000FF"/>
                </a:solidFill>
                <a:ea typeface="宋体" panose="02010600030101010101" pitchFamily="2" charset="-122"/>
              </a:rPr>
              <a:t>Step 2: usually a memory  block will be copied into cache with </a:t>
            </a:r>
            <a:r>
              <a:rPr lang="en-US" altLang="zh-CN" sz="2200" smtClean="0">
                <a:solidFill>
                  <a:srgbClr val="FF0000"/>
                </a:solidFill>
                <a:ea typeface="宋体" panose="02010600030101010101" pitchFamily="2" charset="-122"/>
              </a:rPr>
              <a:t>10-100 cycle</a:t>
            </a:r>
            <a:r>
              <a:rPr lang="en-US" altLang="en-US" sz="2200" smtClean="0">
                <a:solidFill>
                  <a:srgbClr val="0000FF"/>
                </a:solidFill>
              </a:rPr>
              <a:t>.</a:t>
            </a:r>
          </a:p>
          <a:p>
            <a:pPr lvl="2" eaLnBrk="1" hangingPunct="1">
              <a:buClr>
                <a:schemeClr val="tx1"/>
              </a:buClr>
              <a:buSzPct val="80000"/>
              <a:buFont typeface="Wingdings" panose="05000000000000000000" pitchFamily="2" charset="2"/>
              <a:buChar char="u"/>
            </a:pPr>
            <a:r>
              <a:rPr lang="en-US" altLang="en-US" sz="2200" smtClean="0">
                <a:solidFill>
                  <a:srgbClr val="0000FF"/>
                </a:solidFill>
              </a:rPr>
              <a:t>Step 3: write a word or double words into memory (or both memory and cache).</a:t>
            </a:r>
          </a:p>
          <a:p>
            <a:pPr lvl="1" eaLnBrk="1" hangingPunct="1">
              <a:buClr>
                <a:schemeClr val="tx1"/>
              </a:buClr>
              <a:buSzPct val="80000"/>
            </a:pPr>
            <a:r>
              <a:rPr lang="en-US" altLang="en-US" sz="2200" smtClean="0">
                <a:solidFill>
                  <a:srgbClr val="0000FF"/>
                </a:solidFill>
              </a:rPr>
              <a:t>If the tag matches, i.e. write hits ,write is finished in </a:t>
            </a:r>
            <a:r>
              <a:rPr lang="en-US" altLang="en-US" sz="2200" smtClean="0">
                <a:solidFill>
                  <a:srgbClr val="FF0000"/>
                </a:solidFill>
              </a:rPr>
              <a:t>one cycle </a:t>
            </a:r>
          </a:p>
          <a:p>
            <a:pPr lvl="2" eaLnBrk="1" hangingPunct="1">
              <a:buClr>
                <a:schemeClr val="tx1"/>
              </a:buClr>
              <a:buSzPct val="80000"/>
              <a:buFont typeface="Wingdings" panose="05000000000000000000" pitchFamily="2" charset="2"/>
              <a:buChar char="u"/>
            </a:pPr>
            <a:r>
              <a:rPr lang="en-US" altLang="en-US" sz="2200" smtClean="0">
                <a:solidFill>
                  <a:srgbClr val="0000FF"/>
                </a:solidFill>
              </a:rPr>
              <a:t>correct block has been updated, the processor can continue normally, neither step 2 nor step3 is required.</a:t>
            </a:r>
          </a:p>
        </p:txBody>
      </p:sp>
      <p:sp>
        <p:nvSpPr>
          <p:cNvPr id="8499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18B2553-652F-4F9A-9932-6C024451C337}" type="slidenum">
              <a:rPr lang="zh-CN" altLang="en-US" sz="1200" smtClean="0">
                <a:solidFill>
                  <a:srgbClr val="000000"/>
                </a:solidFill>
              </a:rPr>
              <a:pPr>
                <a:spcBef>
                  <a:spcPct val="0"/>
                </a:spcBef>
                <a:buClrTx/>
                <a:buSzTx/>
                <a:buFontTx/>
                <a:buNone/>
              </a:pPr>
              <a:t>62</a:t>
            </a:fld>
            <a:endParaRPr lang="zh-CN" altLang="en-US" sz="1200" smtClean="0">
              <a:solidFill>
                <a:srgbClr val="000000"/>
              </a:solidFill>
            </a:endParaRPr>
          </a:p>
        </p:txBody>
      </p:sp>
    </p:spTree>
    <p:extLst>
      <p:ext uri="{BB962C8B-B14F-4D97-AF65-F5344CB8AC3E}">
        <p14:creationId xmlns:p14="http://schemas.microsoft.com/office/powerpoint/2010/main" val="32393513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a:xfrm>
            <a:off x="250825" y="241300"/>
            <a:ext cx="8664575" cy="523875"/>
          </a:xfrm>
        </p:spPr>
        <p:txBody>
          <a:bodyPr/>
          <a:lstStyle/>
          <a:p>
            <a:pPr eaLnBrk="1" hangingPunct="1"/>
            <a:r>
              <a:rPr lang="en-US" altLang="zh-CN" sz="2800" smtClean="0">
                <a:solidFill>
                  <a:srgbClr val="0000FF"/>
                </a:solidFill>
                <a:ea typeface="宋体" panose="02010600030101010101" pitchFamily="2" charset="-122"/>
              </a:rPr>
              <a:t>5.3.3 Elaboration: operation of </a:t>
            </a:r>
            <a:r>
              <a:rPr lang="en-US" altLang="en-US" sz="2800" smtClean="0">
                <a:solidFill>
                  <a:srgbClr val="0000FF"/>
                </a:solidFill>
              </a:rPr>
              <a:t>write-back cache</a:t>
            </a:r>
            <a:endParaRPr lang="en-AU" altLang="en-US" sz="2800" smtClean="0"/>
          </a:p>
        </p:txBody>
      </p:sp>
      <p:sp>
        <p:nvSpPr>
          <p:cNvPr id="78851" name="Rectangle 5"/>
          <p:cNvSpPr>
            <a:spLocks noGrp="1" noChangeArrowheads="1"/>
          </p:cNvSpPr>
          <p:nvPr>
            <p:ph type="body" idx="1"/>
          </p:nvPr>
        </p:nvSpPr>
        <p:spPr>
          <a:xfrm>
            <a:off x="374650" y="782638"/>
            <a:ext cx="8605838" cy="3311525"/>
          </a:xfrm>
        </p:spPr>
        <p:txBody>
          <a:bodyPr/>
          <a:lstStyle/>
          <a:p>
            <a:pPr eaLnBrk="1" hangingPunct="1">
              <a:buClr>
                <a:schemeClr val="accent4"/>
              </a:buClr>
              <a:buSzPct val="80000"/>
              <a:buFont typeface="Wingdings" panose="05000000000000000000" pitchFamily="2" charset="2"/>
              <a:buChar char="l"/>
              <a:defRPr/>
            </a:pPr>
            <a:r>
              <a:rPr lang="en-US" altLang="en-US" sz="2400" dirty="0" smtClean="0">
                <a:solidFill>
                  <a:srgbClr val="0000FF"/>
                </a:solidFill>
              </a:rPr>
              <a:t>Suppose write-back cache is used.</a:t>
            </a:r>
          </a:p>
          <a:p>
            <a:pPr eaLnBrk="1" hangingPunct="1">
              <a:buClr>
                <a:schemeClr val="accent4"/>
              </a:buClr>
              <a:buSzPct val="80000"/>
              <a:buFont typeface="Wingdings" panose="05000000000000000000" pitchFamily="2" charset="2"/>
              <a:buChar char="l"/>
              <a:defRPr/>
            </a:pPr>
            <a:r>
              <a:rPr lang="en-US" altLang="en-US" sz="2400" dirty="0">
                <a:solidFill>
                  <a:srgbClr val="FF0000"/>
                </a:solidFill>
              </a:rPr>
              <a:t>A write-back scheme is more complex to implement than </a:t>
            </a:r>
            <a:r>
              <a:rPr lang="en-US" altLang="en-US" sz="2400" dirty="0" smtClean="0">
                <a:solidFill>
                  <a:srgbClr val="FF0000"/>
                </a:solidFill>
              </a:rPr>
              <a:t>write-through</a:t>
            </a:r>
          </a:p>
          <a:p>
            <a:pPr eaLnBrk="1" hangingPunct="1">
              <a:buClr>
                <a:schemeClr val="accent4"/>
              </a:buClr>
              <a:buSzPct val="80000"/>
              <a:buFont typeface="Wingdings" panose="05000000000000000000" pitchFamily="2" charset="2"/>
              <a:buChar char="l"/>
              <a:defRPr/>
            </a:pPr>
            <a:r>
              <a:rPr lang="en-US" altLang="en-US" sz="2400" dirty="0" smtClean="0">
                <a:solidFill>
                  <a:srgbClr val="0000FF"/>
                </a:solidFill>
              </a:rPr>
              <a:t>When write miss occurs</a:t>
            </a:r>
          </a:p>
          <a:p>
            <a:pPr lvl="1" eaLnBrk="1" hangingPunct="1">
              <a:buClr>
                <a:schemeClr val="accent4"/>
              </a:buClr>
              <a:buSzPct val="80000"/>
              <a:defRPr/>
            </a:pPr>
            <a:r>
              <a:rPr lang="en-US" altLang="en-US" sz="2200" dirty="0" smtClean="0">
                <a:solidFill>
                  <a:srgbClr val="0000FF"/>
                </a:solidFill>
              </a:rPr>
              <a:t>Step1:write the dirty block back to memor</a:t>
            </a:r>
            <a:r>
              <a:rPr lang="en-US" altLang="en-US" sz="2200" dirty="0">
                <a:solidFill>
                  <a:srgbClr val="0000FF"/>
                </a:solidFill>
              </a:rPr>
              <a:t>y with 10-100 </a:t>
            </a:r>
            <a:r>
              <a:rPr lang="en-US" altLang="en-US" sz="2200" dirty="0" smtClean="0">
                <a:solidFill>
                  <a:srgbClr val="0000FF"/>
                </a:solidFill>
              </a:rPr>
              <a:t>cycle </a:t>
            </a:r>
            <a:endParaRPr lang="en-US" altLang="en-US" sz="2200" dirty="0">
              <a:solidFill>
                <a:srgbClr val="0000FF"/>
              </a:solidFill>
            </a:endParaRPr>
          </a:p>
          <a:p>
            <a:pPr lvl="2" eaLnBrk="1" hangingPunct="1">
              <a:buClr>
                <a:schemeClr val="accent4"/>
              </a:buClr>
              <a:buSzPct val="80000"/>
              <a:defRPr/>
            </a:pPr>
            <a:r>
              <a:rPr lang="en-US" altLang="en-US" sz="2000" dirty="0">
                <a:solidFill>
                  <a:srgbClr val="0000FF"/>
                </a:solidFill>
              </a:rPr>
              <a:t>If write-back buffer is used, this 10-100 cycle will decrease to minimum of 1 cycle</a:t>
            </a:r>
            <a:r>
              <a:rPr lang="en-US" altLang="en-US" sz="2000" dirty="0" smtClean="0">
                <a:solidFill>
                  <a:srgbClr val="0000FF"/>
                </a:solidFill>
              </a:rPr>
              <a:t>.</a:t>
            </a:r>
            <a:endParaRPr lang="en-US" altLang="en-US" sz="2200" dirty="0" smtClean="0">
              <a:solidFill>
                <a:srgbClr val="0000FF"/>
              </a:solidFill>
            </a:endParaRPr>
          </a:p>
          <a:p>
            <a:pPr lvl="2" eaLnBrk="1" hangingPunct="1">
              <a:buClr>
                <a:schemeClr val="accent4"/>
              </a:buClr>
              <a:buSzPct val="80000"/>
              <a:buFont typeface="Wingdings" panose="05000000000000000000" pitchFamily="2" charset="2"/>
              <a:buChar char="u"/>
              <a:defRPr/>
            </a:pPr>
            <a:r>
              <a:rPr lang="en-US" altLang="zh-CN" sz="2200" dirty="0">
                <a:solidFill>
                  <a:srgbClr val="0000FF"/>
                </a:solidFill>
              </a:rPr>
              <a:t>If dirty-bit is 0, </a:t>
            </a:r>
            <a:r>
              <a:rPr lang="en-US" altLang="en-US" sz="2200" dirty="0">
                <a:solidFill>
                  <a:srgbClr val="0000FF"/>
                </a:solidFill>
              </a:rPr>
              <a:t>step1 do nothing.</a:t>
            </a:r>
          </a:p>
          <a:p>
            <a:pPr lvl="1" eaLnBrk="1" hangingPunct="1">
              <a:buClr>
                <a:schemeClr val="accent4"/>
              </a:buClr>
              <a:buSzPct val="80000"/>
              <a:defRPr/>
            </a:pPr>
            <a:r>
              <a:rPr lang="en-US" altLang="zh-CN" sz="2200" dirty="0" smtClean="0">
                <a:solidFill>
                  <a:srgbClr val="0000FF"/>
                </a:solidFill>
              </a:rPr>
              <a:t>Step 2: a </a:t>
            </a:r>
            <a:r>
              <a:rPr lang="en-US" altLang="zh-CN" sz="2200" dirty="0">
                <a:solidFill>
                  <a:srgbClr val="0000FF"/>
                </a:solidFill>
              </a:rPr>
              <a:t>memory  block will be copied into cache with </a:t>
            </a:r>
            <a:r>
              <a:rPr lang="en-US" altLang="zh-CN" sz="2200" dirty="0">
                <a:solidFill>
                  <a:srgbClr val="FF0000"/>
                </a:solidFill>
              </a:rPr>
              <a:t>10-100 cycle</a:t>
            </a:r>
            <a:r>
              <a:rPr lang="en-US" altLang="en-US" sz="2200" dirty="0" smtClean="0">
                <a:solidFill>
                  <a:srgbClr val="0000FF"/>
                </a:solidFill>
              </a:rPr>
              <a:t>.</a:t>
            </a:r>
          </a:p>
          <a:p>
            <a:pPr lvl="1" eaLnBrk="1" hangingPunct="1">
              <a:buClr>
                <a:schemeClr val="accent4"/>
              </a:buClr>
              <a:buSzPct val="80000"/>
              <a:defRPr/>
            </a:pPr>
            <a:r>
              <a:rPr lang="en-US" altLang="zh-CN" sz="2200" dirty="0" smtClean="0">
                <a:solidFill>
                  <a:srgbClr val="0000FF"/>
                </a:solidFill>
              </a:rPr>
              <a:t>Step 3: proceed operation </a:t>
            </a:r>
            <a:r>
              <a:rPr lang="en-US" altLang="en-US" sz="2200" dirty="0" smtClean="0">
                <a:solidFill>
                  <a:srgbClr val="0000FF"/>
                </a:solidFill>
              </a:rPr>
              <a:t>when  </a:t>
            </a:r>
            <a:r>
              <a:rPr lang="en-US" altLang="en-US" sz="2200" dirty="0">
                <a:solidFill>
                  <a:srgbClr val="0000FF"/>
                </a:solidFill>
              </a:rPr>
              <a:t>cache write </a:t>
            </a:r>
            <a:r>
              <a:rPr lang="en-US" altLang="en-US" sz="2200" dirty="0" smtClean="0">
                <a:solidFill>
                  <a:srgbClr val="0000FF"/>
                </a:solidFill>
              </a:rPr>
              <a:t>hits.</a:t>
            </a:r>
            <a:endParaRPr lang="en-US" altLang="en-US" sz="2200" dirty="0">
              <a:solidFill>
                <a:srgbClr val="0000FF"/>
              </a:solidFill>
            </a:endParaRPr>
          </a:p>
          <a:p>
            <a:pPr eaLnBrk="1" hangingPunct="1">
              <a:buClr>
                <a:schemeClr val="accent4"/>
              </a:buClr>
              <a:buSzPct val="80000"/>
              <a:buFont typeface="Wingdings" panose="05000000000000000000" pitchFamily="2" charset="2"/>
              <a:buChar char="l"/>
              <a:defRPr/>
            </a:pPr>
            <a:r>
              <a:rPr lang="en-US" altLang="en-US" sz="2400" dirty="0">
                <a:solidFill>
                  <a:srgbClr val="0000FF"/>
                </a:solidFill>
              </a:rPr>
              <a:t>Overwriting cache block prior to hit tests is not allowed </a:t>
            </a:r>
          </a:p>
          <a:p>
            <a:pPr lvl="1" eaLnBrk="1" hangingPunct="1">
              <a:buClr>
                <a:schemeClr val="accent4"/>
              </a:buClr>
              <a:buSzPct val="80000"/>
              <a:defRPr/>
            </a:pPr>
            <a:r>
              <a:rPr lang="en-US" altLang="en-US" sz="2200" dirty="0" smtClean="0">
                <a:solidFill>
                  <a:srgbClr val="0000FF"/>
                </a:solidFill>
              </a:rPr>
              <a:t>This </a:t>
            </a:r>
            <a:r>
              <a:rPr lang="en-US" altLang="en-US" sz="2200" dirty="0">
                <a:solidFill>
                  <a:srgbClr val="0000FF"/>
                </a:solidFill>
              </a:rPr>
              <a:t>would destroy the cache block </a:t>
            </a:r>
            <a:r>
              <a:rPr lang="en-US" altLang="en-US" sz="2200" dirty="0" smtClean="0">
                <a:solidFill>
                  <a:srgbClr val="0000FF"/>
                </a:solidFill>
              </a:rPr>
              <a:t>(which is not </a:t>
            </a:r>
            <a:r>
              <a:rPr lang="en-US" altLang="en-US" sz="2200" dirty="0">
                <a:solidFill>
                  <a:srgbClr val="0000FF"/>
                </a:solidFill>
              </a:rPr>
              <a:t>backed up in memory)</a:t>
            </a:r>
          </a:p>
          <a:p>
            <a:pPr lvl="1" eaLnBrk="1" hangingPunct="1">
              <a:buClr>
                <a:schemeClr val="accent4"/>
              </a:buClr>
              <a:buSzPct val="80000"/>
              <a:defRPr/>
            </a:pPr>
            <a:r>
              <a:rPr lang="en-US" altLang="en-US" sz="2200" dirty="0" smtClean="0">
                <a:solidFill>
                  <a:srgbClr val="0000FF"/>
                </a:solidFill>
              </a:rPr>
              <a:t>Although </a:t>
            </a:r>
            <a:r>
              <a:rPr lang="en-US" altLang="en-US" sz="2200" dirty="0">
                <a:solidFill>
                  <a:srgbClr val="0000FF"/>
                </a:solidFill>
              </a:rPr>
              <a:t>this is allowed for a write-through </a:t>
            </a:r>
            <a:r>
              <a:rPr lang="en-US" altLang="en-US" sz="2200" dirty="0" smtClean="0">
                <a:solidFill>
                  <a:srgbClr val="0000FF"/>
                </a:solidFill>
              </a:rPr>
              <a:t>cache</a:t>
            </a:r>
            <a:endParaRPr lang="en-US" altLang="en-US" sz="2200" dirty="0">
              <a:solidFill>
                <a:srgbClr val="0000FF"/>
              </a:solidFill>
            </a:endParaRPr>
          </a:p>
        </p:txBody>
      </p:sp>
      <p:sp>
        <p:nvSpPr>
          <p:cNvPr id="8704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56DF0243-194A-4CA9-AE51-BA47A61CB561}" type="slidenum">
              <a:rPr lang="zh-CN" altLang="en-US" sz="1200" smtClean="0">
                <a:solidFill>
                  <a:srgbClr val="000000"/>
                </a:solidFill>
              </a:rPr>
              <a:pPr>
                <a:spcBef>
                  <a:spcPct val="0"/>
                </a:spcBef>
                <a:buClrTx/>
                <a:buSzTx/>
                <a:buFontTx/>
                <a:buNone/>
              </a:pPr>
              <a:t>63</a:t>
            </a:fld>
            <a:endParaRPr lang="zh-CN" altLang="en-US" sz="1200" smtClean="0">
              <a:solidFill>
                <a:srgbClr val="000000"/>
              </a:solidFill>
            </a:endParaRPr>
          </a:p>
        </p:txBody>
      </p:sp>
    </p:spTree>
    <p:extLst>
      <p:ext uri="{BB962C8B-B14F-4D97-AF65-F5344CB8AC3E}">
        <p14:creationId xmlns:p14="http://schemas.microsoft.com/office/powerpoint/2010/main" val="34343047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319088" y="358775"/>
            <a:ext cx="8415337" cy="522288"/>
          </a:xfrm>
        </p:spPr>
        <p:txBody>
          <a:bodyPr/>
          <a:lstStyle/>
          <a:p>
            <a:pPr eaLnBrk="1" hangingPunct="1"/>
            <a:r>
              <a:rPr lang="en-US" altLang="zh-CN" sz="2800" smtClean="0">
                <a:solidFill>
                  <a:srgbClr val="0000FF"/>
                </a:solidFill>
                <a:ea typeface="宋体" panose="02010600030101010101" pitchFamily="2" charset="-122"/>
              </a:rPr>
              <a:t>5.3.3 Elaboration: operation of </a:t>
            </a:r>
            <a:r>
              <a:rPr lang="en-US" altLang="en-US" sz="2800" smtClean="0">
                <a:solidFill>
                  <a:srgbClr val="0000FF"/>
                </a:solidFill>
              </a:rPr>
              <a:t>write-back cache</a:t>
            </a:r>
            <a:endParaRPr lang="en-AU" altLang="en-US" sz="2800" smtClean="0"/>
          </a:p>
        </p:txBody>
      </p:sp>
      <p:sp>
        <p:nvSpPr>
          <p:cNvPr id="78851" name="Rectangle 5"/>
          <p:cNvSpPr>
            <a:spLocks noGrp="1" noChangeArrowheads="1"/>
          </p:cNvSpPr>
          <p:nvPr>
            <p:ph type="body" idx="1"/>
          </p:nvPr>
        </p:nvSpPr>
        <p:spPr>
          <a:xfrm>
            <a:off x="288925" y="1052513"/>
            <a:ext cx="8605838" cy="5111750"/>
          </a:xfrm>
        </p:spPr>
        <p:txBody>
          <a:bodyPr/>
          <a:lstStyle/>
          <a:p>
            <a:pPr eaLnBrk="1" hangingPunct="1">
              <a:buClr>
                <a:schemeClr val="accent4"/>
              </a:buClr>
              <a:buSzPct val="80000"/>
              <a:buFont typeface="Wingdings" panose="05000000000000000000" pitchFamily="2" charset="2"/>
              <a:buChar char="l"/>
              <a:defRPr/>
            </a:pPr>
            <a:r>
              <a:rPr lang="en-US" altLang="en-US" sz="2200" dirty="0">
                <a:solidFill>
                  <a:srgbClr val="0000FF"/>
                </a:solidFill>
              </a:rPr>
              <a:t>W</a:t>
            </a:r>
            <a:r>
              <a:rPr lang="en-US" altLang="en-US" sz="2200" dirty="0" smtClean="0">
                <a:solidFill>
                  <a:srgbClr val="0000FF"/>
                </a:solidFill>
              </a:rPr>
              <a:t>hen  </a:t>
            </a:r>
            <a:r>
              <a:rPr lang="en-US" altLang="en-US" sz="2200" dirty="0">
                <a:solidFill>
                  <a:srgbClr val="0000FF"/>
                </a:solidFill>
              </a:rPr>
              <a:t>c</a:t>
            </a:r>
            <a:r>
              <a:rPr lang="en-US" altLang="en-US" sz="2200" dirty="0" smtClean="0">
                <a:solidFill>
                  <a:srgbClr val="0000FF"/>
                </a:solidFill>
              </a:rPr>
              <a:t>ache </a:t>
            </a:r>
            <a:r>
              <a:rPr lang="en-US" altLang="en-US" sz="2200" dirty="0">
                <a:solidFill>
                  <a:srgbClr val="0000FF"/>
                </a:solidFill>
              </a:rPr>
              <a:t>write </a:t>
            </a:r>
            <a:r>
              <a:rPr lang="en-US" altLang="en-US" sz="2200" dirty="0" smtClean="0">
                <a:solidFill>
                  <a:srgbClr val="0000FF"/>
                </a:solidFill>
              </a:rPr>
              <a:t>hits, </a:t>
            </a:r>
            <a:r>
              <a:rPr lang="en-US" altLang="en-US" sz="2200" dirty="0">
                <a:solidFill>
                  <a:srgbClr val="0000FF"/>
                </a:solidFill>
              </a:rPr>
              <a:t>Method 1 </a:t>
            </a:r>
            <a:r>
              <a:rPr lang="en-US" altLang="en-US" sz="2200" dirty="0" smtClean="0">
                <a:solidFill>
                  <a:srgbClr val="0000FF"/>
                </a:solidFill>
              </a:rPr>
              <a:t>:  </a:t>
            </a:r>
            <a:r>
              <a:rPr lang="en-US" altLang="en-US" sz="2200" dirty="0">
                <a:solidFill>
                  <a:srgbClr val="0000FF"/>
                </a:solidFill>
              </a:rPr>
              <a:t>memory-stores </a:t>
            </a:r>
            <a:r>
              <a:rPr lang="en-US" altLang="en-US" sz="2200" dirty="0" smtClean="0">
                <a:solidFill>
                  <a:srgbClr val="0000FF"/>
                </a:solidFill>
              </a:rPr>
              <a:t>may be finished in</a:t>
            </a:r>
            <a:r>
              <a:rPr lang="en-US" altLang="en-US" sz="2200" dirty="0" smtClean="0">
                <a:solidFill>
                  <a:srgbClr val="FF0000"/>
                </a:solidFill>
              </a:rPr>
              <a:t> 2 cycles </a:t>
            </a:r>
          </a:p>
          <a:p>
            <a:pPr lvl="1" eaLnBrk="1" hangingPunct="1">
              <a:buClr>
                <a:schemeClr val="accent4"/>
              </a:buClr>
              <a:buSzPct val="80000"/>
              <a:defRPr/>
            </a:pPr>
            <a:r>
              <a:rPr lang="en-US" altLang="en-US" sz="2000" dirty="0">
                <a:solidFill>
                  <a:srgbClr val="0000FF"/>
                </a:solidFill>
              </a:rPr>
              <a:t>a cycle to check for a hit </a:t>
            </a:r>
          </a:p>
          <a:p>
            <a:pPr lvl="1" eaLnBrk="1" hangingPunct="1">
              <a:buClr>
                <a:schemeClr val="accent4"/>
              </a:buClr>
              <a:buSzPct val="80000"/>
              <a:defRPr/>
            </a:pPr>
            <a:r>
              <a:rPr lang="en-US" altLang="en-US" sz="2000" dirty="0">
                <a:solidFill>
                  <a:srgbClr val="0000FF"/>
                </a:solidFill>
              </a:rPr>
              <a:t>followed by a cycle to actually perform the write</a:t>
            </a:r>
          </a:p>
          <a:p>
            <a:pPr eaLnBrk="1" hangingPunct="1">
              <a:buClr>
                <a:schemeClr val="accent4"/>
              </a:buClr>
              <a:buSzPct val="80000"/>
              <a:buFont typeface="Wingdings" panose="05000000000000000000" pitchFamily="2" charset="2"/>
              <a:buChar char="l"/>
              <a:defRPr/>
            </a:pPr>
            <a:r>
              <a:rPr lang="en-US" altLang="en-US" sz="2200" dirty="0" smtClean="0">
                <a:solidFill>
                  <a:srgbClr val="0000FF"/>
                </a:solidFill>
              </a:rPr>
              <a:t>When cache </a:t>
            </a:r>
            <a:r>
              <a:rPr lang="en-US" altLang="en-US" sz="2200" dirty="0">
                <a:solidFill>
                  <a:srgbClr val="0000FF"/>
                </a:solidFill>
              </a:rPr>
              <a:t>write </a:t>
            </a:r>
            <a:r>
              <a:rPr lang="en-US" altLang="en-US" sz="2200" dirty="0" smtClean="0">
                <a:solidFill>
                  <a:srgbClr val="0000FF"/>
                </a:solidFill>
              </a:rPr>
              <a:t>hits, </a:t>
            </a:r>
            <a:r>
              <a:rPr lang="en-US" altLang="en-US" sz="2200" dirty="0">
                <a:solidFill>
                  <a:srgbClr val="0000FF"/>
                </a:solidFill>
              </a:rPr>
              <a:t>Method 2 </a:t>
            </a:r>
            <a:r>
              <a:rPr lang="en-US" altLang="en-US" sz="2200" dirty="0" smtClean="0">
                <a:solidFill>
                  <a:srgbClr val="0000FF"/>
                </a:solidFill>
              </a:rPr>
              <a:t>: memory-stores  </a:t>
            </a:r>
            <a:r>
              <a:rPr lang="en-US" altLang="en-US" sz="2200" dirty="0">
                <a:solidFill>
                  <a:srgbClr val="0000FF"/>
                </a:solidFill>
              </a:rPr>
              <a:t>may be finished using </a:t>
            </a:r>
            <a:r>
              <a:rPr lang="en-US" altLang="en-US" sz="2200" dirty="0">
                <a:solidFill>
                  <a:srgbClr val="FF0000"/>
                </a:solidFill>
              </a:rPr>
              <a:t>1 normal cache </a:t>
            </a:r>
            <a:r>
              <a:rPr lang="en-US" altLang="en-US" sz="2200" dirty="0" smtClean="0">
                <a:solidFill>
                  <a:srgbClr val="FF0000"/>
                </a:solidFill>
              </a:rPr>
              <a:t>cycle plus </a:t>
            </a:r>
            <a:r>
              <a:rPr lang="en-US" altLang="en-US" sz="2200" dirty="0">
                <a:solidFill>
                  <a:srgbClr val="FF0000"/>
                </a:solidFill>
              </a:rPr>
              <a:t>1 unused cache cycle</a:t>
            </a:r>
          </a:p>
          <a:p>
            <a:pPr lvl="1" eaLnBrk="1" hangingPunct="1">
              <a:buClr>
                <a:schemeClr val="accent4"/>
              </a:buClr>
              <a:buSzPct val="80000"/>
              <a:defRPr/>
            </a:pPr>
            <a:r>
              <a:rPr lang="en-US" altLang="en-US" sz="2000" dirty="0" smtClean="0">
                <a:solidFill>
                  <a:srgbClr val="0000FF"/>
                </a:solidFill>
              </a:rPr>
              <a:t>A </a:t>
            </a:r>
            <a:r>
              <a:rPr lang="en-US" altLang="en-US" sz="2000" dirty="0">
                <a:solidFill>
                  <a:srgbClr val="0000FF"/>
                </a:solidFill>
              </a:rPr>
              <a:t>write buffer must be used to hold data</a:t>
            </a:r>
          </a:p>
          <a:p>
            <a:pPr lvl="1" eaLnBrk="1" hangingPunct="1">
              <a:buClr>
                <a:schemeClr val="accent4"/>
              </a:buClr>
              <a:buSzPct val="80000"/>
              <a:defRPr/>
            </a:pPr>
            <a:r>
              <a:rPr lang="en-US" altLang="en-US" sz="2000" dirty="0">
                <a:solidFill>
                  <a:srgbClr val="0000FF"/>
                </a:solidFill>
              </a:rPr>
              <a:t>T</a:t>
            </a:r>
            <a:r>
              <a:rPr lang="en-US" altLang="en-US" sz="2000" dirty="0" smtClean="0">
                <a:solidFill>
                  <a:srgbClr val="0000FF"/>
                </a:solidFill>
              </a:rPr>
              <a:t>he </a:t>
            </a:r>
            <a:r>
              <a:rPr lang="en-US" altLang="en-US" sz="2000" dirty="0">
                <a:solidFill>
                  <a:srgbClr val="0000FF"/>
                </a:solidFill>
              </a:rPr>
              <a:t>processor lookups cache, and places the data into </a:t>
            </a:r>
            <a:r>
              <a:rPr lang="en-US" altLang="en-US" sz="2000" dirty="0" smtClean="0">
                <a:solidFill>
                  <a:srgbClr val="0000FF"/>
                </a:solidFill>
              </a:rPr>
              <a:t>write buffer </a:t>
            </a:r>
            <a:r>
              <a:rPr lang="en-US" altLang="en-US" sz="2000" dirty="0">
                <a:solidFill>
                  <a:srgbClr val="0000FF"/>
                </a:solidFill>
              </a:rPr>
              <a:t>in </a:t>
            </a:r>
            <a:r>
              <a:rPr lang="en-US" altLang="en-US" sz="2000" dirty="0">
                <a:solidFill>
                  <a:srgbClr val="FF0000"/>
                </a:solidFill>
              </a:rPr>
              <a:t>1 normal cache cycle</a:t>
            </a:r>
            <a:r>
              <a:rPr lang="en-US" altLang="en-US" sz="2000" dirty="0">
                <a:solidFill>
                  <a:srgbClr val="0000FF"/>
                </a:solidFill>
              </a:rPr>
              <a:t>. </a:t>
            </a:r>
          </a:p>
          <a:p>
            <a:pPr lvl="2" eaLnBrk="1" hangingPunct="1">
              <a:buClr>
                <a:schemeClr val="accent4"/>
              </a:buClr>
              <a:buSzPct val="80000"/>
              <a:buFont typeface="Wingdings" panose="05000000000000000000" pitchFamily="2" charset="2"/>
              <a:buChar char="u"/>
              <a:defRPr/>
            </a:pPr>
            <a:r>
              <a:rPr lang="en-US" altLang="en-US" sz="2000" dirty="0" smtClean="0">
                <a:solidFill>
                  <a:srgbClr val="0000FF"/>
                </a:solidFill>
              </a:rPr>
              <a:t>This take </a:t>
            </a:r>
            <a:r>
              <a:rPr lang="en-US" altLang="en-US" sz="2000" dirty="0">
                <a:solidFill>
                  <a:srgbClr val="0000FF"/>
                </a:solidFill>
              </a:rPr>
              <a:t>only one normal cache cycle </a:t>
            </a:r>
            <a:r>
              <a:rPr lang="en-US" altLang="en-US" sz="2000" dirty="0" smtClean="0">
                <a:solidFill>
                  <a:srgbClr val="0000FF"/>
                </a:solidFill>
              </a:rPr>
              <a:t>based on </a:t>
            </a:r>
            <a:r>
              <a:rPr lang="en-US" altLang="en-US" sz="2000" dirty="0">
                <a:solidFill>
                  <a:srgbClr val="0000FF"/>
                </a:solidFill>
              </a:rPr>
              <a:t>pipeline.</a:t>
            </a:r>
          </a:p>
          <a:p>
            <a:pPr lvl="2" eaLnBrk="1" hangingPunct="1">
              <a:buClr>
                <a:schemeClr val="accent4"/>
              </a:buClr>
              <a:buSzPct val="80000"/>
              <a:buFont typeface="Wingdings" panose="05000000000000000000" pitchFamily="2" charset="2"/>
              <a:buChar char="u"/>
              <a:defRPr/>
            </a:pPr>
            <a:r>
              <a:rPr lang="en-US" altLang="en-US" sz="2000" dirty="0" smtClean="0">
                <a:solidFill>
                  <a:srgbClr val="0000FF"/>
                </a:solidFill>
              </a:rPr>
              <a:t>Now cache is hit</a:t>
            </a:r>
            <a:r>
              <a:rPr lang="en-US" altLang="en-US" sz="2000" dirty="0">
                <a:solidFill>
                  <a:srgbClr val="0000FF"/>
                </a:solidFill>
              </a:rPr>
              <a:t>, the new data in buffer are written into cache on </a:t>
            </a:r>
            <a:r>
              <a:rPr lang="en-US" altLang="en-US" sz="2000" dirty="0">
                <a:solidFill>
                  <a:srgbClr val="FF0000"/>
                </a:solidFill>
              </a:rPr>
              <a:t>the next unused cache cycle</a:t>
            </a:r>
            <a:r>
              <a:rPr lang="en-US" altLang="en-US" sz="2000" dirty="0" smtClean="0">
                <a:solidFill>
                  <a:srgbClr val="0000FF"/>
                </a:solidFill>
              </a:rPr>
              <a:t>.</a:t>
            </a:r>
          </a:p>
          <a:p>
            <a:pPr lvl="2" eaLnBrk="1" hangingPunct="1">
              <a:buClr>
                <a:schemeClr val="accent4"/>
              </a:buClr>
              <a:buSzPct val="80000"/>
              <a:buFont typeface="Wingdings" panose="05000000000000000000" pitchFamily="2" charset="2"/>
              <a:buChar char="u"/>
              <a:defRPr/>
            </a:pPr>
            <a:r>
              <a:rPr lang="en-US" altLang="en-US" sz="2000" dirty="0" smtClean="0">
                <a:solidFill>
                  <a:srgbClr val="0000FF"/>
                </a:solidFill>
              </a:rPr>
              <a:t>Here the </a:t>
            </a:r>
            <a:r>
              <a:rPr lang="en-US" altLang="en-US" sz="2000" dirty="0">
                <a:solidFill>
                  <a:srgbClr val="0000FF"/>
                </a:solidFill>
              </a:rPr>
              <a:t>new </a:t>
            </a:r>
            <a:r>
              <a:rPr lang="en-US" altLang="en-US" sz="2000" dirty="0" smtClean="0">
                <a:solidFill>
                  <a:srgbClr val="0000FF"/>
                </a:solidFill>
              </a:rPr>
              <a:t>data is word for LW(Load Word), or double word for LD</a:t>
            </a:r>
            <a:r>
              <a:rPr lang="en-US" altLang="en-US" sz="2000" dirty="0">
                <a:solidFill>
                  <a:srgbClr val="0000FF"/>
                </a:solidFill>
              </a:rPr>
              <a:t> </a:t>
            </a:r>
            <a:r>
              <a:rPr lang="en-US" altLang="en-US" sz="2000" dirty="0" smtClean="0">
                <a:solidFill>
                  <a:srgbClr val="0000FF"/>
                </a:solidFill>
              </a:rPr>
              <a:t>(Load Double-word</a:t>
            </a:r>
            <a:r>
              <a:rPr lang="en-US" altLang="en-US" sz="2000" dirty="0">
                <a:solidFill>
                  <a:srgbClr val="0000FF"/>
                </a:solidFill>
              </a:rPr>
              <a:t>), </a:t>
            </a:r>
          </a:p>
          <a:p>
            <a:pPr lvl="1" eaLnBrk="1" hangingPunct="1">
              <a:buClr>
                <a:schemeClr val="accent4"/>
              </a:buClr>
              <a:buSzPct val="80000"/>
              <a:defRPr/>
            </a:pPr>
            <a:r>
              <a:rPr lang="en-US" altLang="en-US" sz="2000" dirty="0" smtClean="0">
                <a:solidFill>
                  <a:srgbClr val="0000FF"/>
                </a:solidFill>
              </a:rPr>
              <a:t>If </a:t>
            </a:r>
            <a:r>
              <a:rPr lang="en-US" altLang="en-US" sz="2000" dirty="0">
                <a:solidFill>
                  <a:srgbClr val="0000FF"/>
                </a:solidFill>
              </a:rPr>
              <a:t>the next unused cache cycle is accounted, </a:t>
            </a:r>
            <a:r>
              <a:rPr lang="en-US" altLang="en-US" sz="2000" dirty="0">
                <a:solidFill>
                  <a:srgbClr val="FF0000"/>
                </a:solidFill>
              </a:rPr>
              <a:t>total 2 cycles are used</a:t>
            </a:r>
            <a:r>
              <a:rPr lang="en-US" altLang="en-US" sz="2000" dirty="0">
                <a:solidFill>
                  <a:srgbClr val="0000FF"/>
                </a:solidFill>
              </a:rPr>
              <a:t>. </a:t>
            </a:r>
          </a:p>
        </p:txBody>
      </p:sp>
      <p:sp>
        <p:nvSpPr>
          <p:cNvPr id="8909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269B84C-5626-4AD6-9935-ECA27EE4A503}" type="slidenum">
              <a:rPr lang="zh-CN" altLang="en-US" sz="1200" smtClean="0">
                <a:solidFill>
                  <a:srgbClr val="000000"/>
                </a:solidFill>
              </a:rPr>
              <a:pPr>
                <a:spcBef>
                  <a:spcPct val="0"/>
                </a:spcBef>
                <a:buClrTx/>
                <a:buSzTx/>
                <a:buFontTx/>
                <a:buNone/>
              </a:pPr>
              <a:t>64</a:t>
            </a:fld>
            <a:endParaRPr lang="zh-CN" altLang="en-US" sz="1200" smtClean="0">
              <a:solidFill>
                <a:srgbClr val="000000"/>
              </a:solidFill>
            </a:endParaRPr>
          </a:p>
        </p:txBody>
      </p:sp>
    </p:spTree>
    <p:extLst>
      <p:ext uri="{BB962C8B-B14F-4D97-AF65-F5344CB8AC3E}">
        <p14:creationId xmlns:p14="http://schemas.microsoft.com/office/powerpoint/2010/main" val="23289346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a:xfrm>
            <a:off x="550863" y="188913"/>
            <a:ext cx="8259762" cy="954087"/>
          </a:xfrm>
        </p:spPr>
        <p:txBody>
          <a:bodyPr/>
          <a:lstStyle/>
          <a:p>
            <a:pPr eaLnBrk="1" hangingPunct="1"/>
            <a:r>
              <a:rPr lang="en-US" altLang="zh-CN" sz="2800" smtClean="0">
                <a:solidFill>
                  <a:srgbClr val="0000FF"/>
                </a:solidFill>
                <a:ea typeface="宋体" panose="02010600030101010101" pitchFamily="2" charset="-122"/>
              </a:rPr>
              <a:t>5.3.3 Elaboration: </a:t>
            </a:r>
            <a:r>
              <a:rPr lang="en-US" altLang="en-US" sz="2800" smtClean="0">
                <a:solidFill>
                  <a:srgbClr val="0000FF"/>
                </a:solidFill>
              </a:rPr>
              <a:t>write-back caches also uses write buffers</a:t>
            </a:r>
            <a:endParaRPr lang="en-AU" altLang="en-US" sz="2800" smtClean="0"/>
          </a:p>
        </p:txBody>
      </p:sp>
      <p:sp>
        <p:nvSpPr>
          <p:cNvPr id="91139" name="Rectangle 5"/>
          <p:cNvSpPr>
            <a:spLocks noGrp="1" noChangeArrowheads="1"/>
          </p:cNvSpPr>
          <p:nvPr>
            <p:ph type="body" idx="1"/>
          </p:nvPr>
        </p:nvSpPr>
        <p:spPr>
          <a:xfrm>
            <a:off x="539750" y="1268413"/>
            <a:ext cx="8270875" cy="5111750"/>
          </a:xfrm>
        </p:spPr>
        <p:txBody>
          <a:bodyPr/>
          <a:lstStyle/>
          <a:p>
            <a:pPr eaLnBrk="1" hangingPunct="1">
              <a:buClr>
                <a:schemeClr val="tx1"/>
              </a:buClr>
              <a:buSzPct val="80000"/>
              <a:buFont typeface="Wingdings" panose="05000000000000000000" pitchFamily="2" charset="2"/>
              <a:buChar char="l"/>
            </a:pPr>
            <a:r>
              <a:rPr lang="en-US" altLang="en-US" sz="2400" smtClean="0">
                <a:solidFill>
                  <a:srgbClr val="0000FF"/>
                </a:solidFill>
              </a:rPr>
              <a:t>Many write-back caches also include write buffers (here also called write-back buffer )</a:t>
            </a:r>
          </a:p>
          <a:p>
            <a:pPr lvl="1" eaLnBrk="1" hangingPunct="1">
              <a:buClr>
                <a:schemeClr val="tx1"/>
              </a:buClr>
              <a:buSzPct val="80000"/>
            </a:pPr>
            <a:r>
              <a:rPr lang="en-US" altLang="en-US" sz="2200" smtClean="0">
                <a:solidFill>
                  <a:srgbClr val="0000FF"/>
                </a:solidFill>
              </a:rPr>
              <a:t>to reduce the miss penalty </a:t>
            </a:r>
          </a:p>
          <a:p>
            <a:pPr lvl="1" eaLnBrk="1" hangingPunct="1">
              <a:buClr>
                <a:schemeClr val="tx1"/>
              </a:buClr>
              <a:buSzPct val="80000"/>
            </a:pPr>
            <a:r>
              <a:rPr lang="en-US" altLang="en-US" sz="2200" smtClean="0">
                <a:solidFill>
                  <a:srgbClr val="0000FF"/>
                </a:solidFill>
              </a:rPr>
              <a:t> when a miss occurs and a modified block is replaces. </a:t>
            </a:r>
          </a:p>
          <a:p>
            <a:pPr lvl="2" eaLnBrk="1" hangingPunct="1">
              <a:buClr>
                <a:schemeClr val="tx1"/>
              </a:buClr>
              <a:buSzPct val="80000"/>
              <a:buFont typeface="Wingdings" panose="05000000000000000000" pitchFamily="2" charset="2"/>
              <a:buChar char="u"/>
            </a:pPr>
            <a:r>
              <a:rPr lang="en-US" altLang="en-US" sz="2000" smtClean="0">
                <a:solidFill>
                  <a:srgbClr val="0000FF"/>
                </a:solidFill>
              </a:rPr>
              <a:t>the modified block is moved to a write-back buffer while the requested block is read from memory.</a:t>
            </a:r>
          </a:p>
          <a:p>
            <a:pPr lvl="2" eaLnBrk="1" hangingPunct="1">
              <a:buClr>
                <a:schemeClr val="tx1"/>
              </a:buClr>
              <a:buSzPct val="80000"/>
              <a:buFont typeface="Wingdings" panose="05000000000000000000" pitchFamily="2" charset="2"/>
              <a:buChar char="u"/>
            </a:pPr>
            <a:r>
              <a:rPr lang="en-US" altLang="en-US" sz="2000" smtClean="0">
                <a:solidFill>
                  <a:srgbClr val="0000FF"/>
                </a:solidFill>
              </a:rPr>
              <a:t>The cache block in write-back buffer is later written back to memory.</a:t>
            </a:r>
          </a:p>
        </p:txBody>
      </p:sp>
      <p:sp>
        <p:nvSpPr>
          <p:cNvPr id="9114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E6781FED-BCB2-4F78-869A-225D03E60906}" type="slidenum">
              <a:rPr lang="zh-CN" altLang="en-US" sz="1200" smtClean="0">
                <a:solidFill>
                  <a:srgbClr val="000000"/>
                </a:solidFill>
              </a:rPr>
              <a:pPr>
                <a:spcBef>
                  <a:spcPct val="0"/>
                </a:spcBef>
                <a:buClrTx/>
                <a:buSzTx/>
                <a:buFontTx/>
                <a:buNone/>
              </a:pPr>
              <a:t>65</a:t>
            </a:fld>
            <a:endParaRPr lang="zh-CN" altLang="en-US" sz="1200" smtClean="0">
              <a:solidFill>
                <a:srgbClr val="000000"/>
              </a:solidFill>
            </a:endParaRPr>
          </a:p>
        </p:txBody>
      </p:sp>
    </p:spTree>
    <p:extLst>
      <p:ext uri="{BB962C8B-B14F-4D97-AF65-F5344CB8AC3E}">
        <p14:creationId xmlns:p14="http://schemas.microsoft.com/office/powerpoint/2010/main" val="29859529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a:xfrm>
            <a:off x="550863" y="188913"/>
            <a:ext cx="8259762" cy="954087"/>
          </a:xfrm>
        </p:spPr>
        <p:txBody>
          <a:bodyPr/>
          <a:lstStyle/>
          <a:p>
            <a:pPr eaLnBrk="1" hangingPunct="1"/>
            <a:r>
              <a:rPr lang="en-US" altLang="zh-CN" sz="2800" smtClean="0">
                <a:solidFill>
                  <a:srgbClr val="0000FF"/>
                </a:solidFill>
                <a:ea typeface="宋体" panose="02010600030101010101" pitchFamily="2" charset="-122"/>
              </a:rPr>
              <a:t>5.3.3 Elaboration: </a:t>
            </a:r>
            <a:r>
              <a:rPr lang="en-US" altLang="en-US" sz="2800" smtClean="0">
                <a:solidFill>
                  <a:srgbClr val="0000FF"/>
                </a:solidFill>
              </a:rPr>
              <a:t>write-back caches also uses write buffers</a:t>
            </a:r>
            <a:endParaRPr lang="en-AU" altLang="en-US" sz="2800" smtClean="0"/>
          </a:p>
        </p:txBody>
      </p:sp>
      <p:sp>
        <p:nvSpPr>
          <p:cNvPr id="93187" name="Rectangle 5"/>
          <p:cNvSpPr>
            <a:spLocks noGrp="1" noChangeArrowheads="1"/>
          </p:cNvSpPr>
          <p:nvPr>
            <p:ph type="body" idx="1"/>
          </p:nvPr>
        </p:nvSpPr>
        <p:spPr>
          <a:xfrm>
            <a:off x="539750" y="1268413"/>
            <a:ext cx="8270875" cy="3024187"/>
          </a:xfrm>
        </p:spPr>
        <p:txBody>
          <a:bodyPr/>
          <a:lstStyle/>
          <a:p>
            <a:pPr eaLnBrk="1" hangingPunct="1">
              <a:buClr>
                <a:schemeClr val="tx1"/>
              </a:buClr>
              <a:buSzPct val="80000"/>
              <a:buFont typeface="Wingdings" panose="05000000000000000000" pitchFamily="2" charset="2"/>
              <a:buChar char="l"/>
            </a:pPr>
            <a:r>
              <a:rPr lang="en-US" altLang="en-US" sz="2400" smtClean="0"/>
              <a:t>Many write-back caches also include write buffers (here also called write-back buffer )</a:t>
            </a:r>
          </a:p>
          <a:p>
            <a:pPr lvl="1" eaLnBrk="1" hangingPunct="1">
              <a:buClr>
                <a:schemeClr val="tx1"/>
              </a:buClr>
              <a:buSzPct val="80000"/>
            </a:pPr>
            <a:r>
              <a:rPr lang="en-US" altLang="en-US" sz="2200" smtClean="0"/>
              <a:t>to reduce the miss penalty </a:t>
            </a:r>
          </a:p>
          <a:p>
            <a:pPr lvl="1" eaLnBrk="1" hangingPunct="1">
              <a:buClr>
                <a:schemeClr val="tx1"/>
              </a:buClr>
              <a:buSzPct val="80000"/>
            </a:pPr>
            <a:r>
              <a:rPr lang="en-US" altLang="en-US" sz="2200" smtClean="0"/>
              <a:t> when a miss occurs and a modified block is replaces. </a:t>
            </a:r>
          </a:p>
          <a:p>
            <a:pPr lvl="2" eaLnBrk="1" hangingPunct="1">
              <a:buClr>
                <a:schemeClr val="tx1"/>
              </a:buClr>
              <a:buSzPct val="80000"/>
              <a:buFont typeface="Wingdings" panose="05000000000000000000" pitchFamily="2" charset="2"/>
              <a:buChar char="u"/>
            </a:pPr>
            <a:r>
              <a:rPr lang="en-US" altLang="en-US" sz="2000" smtClean="0"/>
              <a:t>the modified block is moved to a write-back buffer while the requested block is read from memory.</a:t>
            </a:r>
          </a:p>
          <a:p>
            <a:pPr lvl="2" eaLnBrk="1" hangingPunct="1">
              <a:buClr>
                <a:schemeClr val="tx1"/>
              </a:buClr>
              <a:buSzPct val="80000"/>
              <a:buFont typeface="Wingdings" panose="05000000000000000000" pitchFamily="2" charset="2"/>
              <a:buChar char="u"/>
            </a:pPr>
            <a:r>
              <a:rPr lang="en-US" altLang="en-US" sz="2000" smtClean="0"/>
              <a:t>The cache block in write-back buffer is later written back to memory.</a:t>
            </a:r>
          </a:p>
        </p:txBody>
      </p:sp>
      <p:sp>
        <p:nvSpPr>
          <p:cNvPr id="9318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0B5E690-A2F2-4827-88F3-17FA5CE170C6}" type="slidenum">
              <a:rPr lang="zh-CN" altLang="en-US" sz="1200" smtClean="0">
                <a:solidFill>
                  <a:srgbClr val="000000"/>
                </a:solidFill>
              </a:rPr>
              <a:pPr>
                <a:spcBef>
                  <a:spcPct val="0"/>
                </a:spcBef>
                <a:buClrTx/>
                <a:buSzTx/>
                <a:buFontTx/>
                <a:buNone/>
              </a:pPr>
              <a:t>66</a:t>
            </a:fld>
            <a:endParaRPr lang="zh-CN" altLang="en-US" sz="1200" smtClean="0">
              <a:solidFill>
                <a:srgbClr val="000000"/>
              </a:solidFill>
            </a:endParaRPr>
          </a:p>
        </p:txBody>
      </p:sp>
      <p:sp>
        <p:nvSpPr>
          <p:cNvPr id="93189" name="文本框 4"/>
          <p:cNvSpPr txBox="1">
            <a:spLocks noChangeArrowheads="1"/>
          </p:cNvSpPr>
          <p:nvPr/>
        </p:nvSpPr>
        <p:spPr bwMode="auto">
          <a:xfrm>
            <a:off x="5076825" y="5229225"/>
            <a:ext cx="3598863" cy="6461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0" lang="zh-CN" altLang="en-US" sz="1800" b="1" smtClean="0">
                <a:solidFill>
                  <a:srgbClr val="000000"/>
                </a:solidFill>
              </a:rPr>
              <a:t>本页与上页内容全同，仅用于格式刷的黑字体模板来源</a:t>
            </a:r>
          </a:p>
        </p:txBody>
      </p:sp>
    </p:spTree>
    <p:extLst>
      <p:ext uri="{BB962C8B-B14F-4D97-AF65-F5344CB8AC3E}">
        <p14:creationId xmlns:p14="http://schemas.microsoft.com/office/powerpoint/2010/main" val="9502144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762000"/>
          </a:xfrm>
          <a:noFill/>
        </p:spPr>
        <p:txBody>
          <a:bodyPr/>
          <a:lstStyle/>
          <a:p>
            <a:r>
              <a:rPr lang="en-US" altLang="zh-CN" dirty="0">
                <a:latin typeface="Comic Sans MS" panose="030F0702030302020204" pitchFamily="66" charset="0"/>
              </a:rPr>
              <a:t>5.4 Measuring and Improving Cache Performance</a:t>
            </a:r>
            <a:endParaRPr lang="en-US" altLang="zh-CN" dirty="0" smtClean="0">
              <a:latin typeface="Comic Sans MS" panose="030F0702030302020204" pitchFamily="66" charset="0"/>
            </a:endParaRPr>
          </a:p>
        </p:txBody>
      </p:sp>
      <p:sp>
        <p:nvSpPr>
          <p:cNvPr id="4100" name="AutoShape 3"/>
          <p:cNvSpPr>
            <a:spLocks noGrp="1" noChangeArrowheads="1"/>
          </p:cNvSpPr>
          <p:nvPr>
            <p:ph type="body" idx="1"/>
          </p:nvPr>
        </p:nvSpPr>
        <p:spPr>
          <a:xfrm>
            <a:off x="-180975" y="649288"/>
            <a:ext cx="9324975" cy="6308725"/>
          </a:xfrm>
        </p:spPr>
        <p:txBody>
          <a:bodyPr/>
          <a:lstStyle/>
          <a:p>
            <a:pPr>
              <a:defRPr/>
            </a:pPr>
            <a:r>
              <a:rPr lang="en-US" altLang="zh-CN" sz="1800" dirty="0"/>
              <a:t>We use CPU </a:t>
            </a:r>
            <a:r>
              <a:rPr lang="en-US" altLang="zh-CN" sz="1800" dirty="0" smtClean="0"/>
              <a:t>time to measure cache performance.</a:t>
            </a:r>
          </a:p>
          <a:p>
            <a:pPr>
              <a:buFontTx/>
              <a:buNone/>
              <a:defRPr/>
            </a:pPr>
            <a:r>
              <a:rPr lang="en-US" altLang="zh-CN" sz="1800" dirty="0" smtClean="0"/>
              <a:t>     </a:t>
            </a:r>
          </a:p>
          <a:p>
            <a:pPr>
              <a:defRPr/>
            </a:pPr>
            <a:r>
              <a:rPr lang="en-US" altLang="zh-CN" sz="1800" dirty="0"/>
              <a:t> </a:t>
            </a:r>
            <a:r>
              <a:rPr lang="en-US" altLang="zh-CN" sz="1800" dirty="0" smtClean="0"/>
              <a:t>CPU time= </a:t>
            </a:r>
            <a:br>
              <a:rPr lang="en-US" altLang="zh-CN" sz="1800" dirty="0" smtClean="0"/>
            </a:br>
            <a:r>
              <a:rPr lang="en-US" altLang="zh-CN" sz="1800" dirty="0" smtClean="0"/>
              <a:t>(CPU execution clock cycles + Memory-stall clock cycles) ×Clock cycle time</a:t>
            </a:r>
          </a:p>
          <a:p>
            <a:pPr>
              <a:defRPr/>
            </a:pPr>
            <a:r>
              <a:rPr lang="en-US" altLang="zh-CN" sz="1800" dirty="0" smtClean="0"/>
              <a:t>Memory-stall clock cycles =Read-stall cycles + Write-stall cycles</a:t>
            </a:r>
          </a:p>
          <a:p>
            <a:pPr>
              <a:defRPr/>
            </a:pPr>
            <a:r>
              <a:rPr lang="en-US" altLang="zh-CN" sz="1800" dirty="0" smtClean="0"/>
              <a:t>For Read-stall:</a:t>
            </a:r>
          </a:p>
          <a:p>
            <a:pPr>
              <a:buFontTx/>
              <a:buNone/>
              <a:defRPr/>
            </a:pPr>
            <a:r>
              <a:rPr lang="en-US" altLang="zh-CN" sz="1800" dirty="0" smtClean="0"/>
              <a:t>	Read-stall cycles =                     ×Read miss rate ×Read miss penalty</a:t>
            </a:r>
          </a:p>
          <a:p>
            <a:pPr lvl="1">
              <a:defRPr/>
            </a:pPr>
            <a:endParaRPr lang="en-US" altLang="zh-CN" sz="1800" dirty="0" smtClean="0"/>
          </a:p>
          <a:p>
            <a:pPr>
              <a:defRPr/>
            </a:pPr>
            <a:r>
              <a:rPr lang="en-US" altLang="zh-CN" sz="1800" dirty="0" smtClean="0"/>
              <a:t>For a write-through plus write buffer scheme:</a:t>
            </a:r>
            <a:br>
              <a:rPr lang="en-US" altLang="zh-CN" sz="1800" dirty="0" smtClean="0"/>
            </a:br>
            <a:endParaRPr lang="en-US" altLang="zh-CN" sz="1800" dirty="0" smtClean="0"/>
          </a:p>
          <a:p>
            <a:pPr>
              <a:buFontTx/>
              <a:buNone/>
              <a:defRPr/>
            </a:pPr>
            <a:r>
              <a:rPr lang="en-US" altLang="zh-CN" sz="1800" dirty="0" smtClean="0"/>
              <a:t>     Write-stall cycles=                       ×Write miss rate ×Write miss penalty</a:t>
            </a:r>
          </a:p>
          <a:p>
            <a:pPr>
              <a:buFontTx/>
              <a:buNone/>
              <a:defRPr/>
            </a:pPr>
            <a:r>
              <a:rPr lang="en-US" altLang="zh-CN" sz="1800" dirty="0" smtClean="0"/>
              <a:t>			</a:t>
            </a:r>
          </a:p>
          <a:p>
            <a:pPr>
              <a:buFontTx/>
              <a:buNone/>
              <a:defRPr/>
            </a:pPr>
            <a:r>
              <a:rPr lang="en-US" altLang="zh-CN" sz="1800" dirty="0" smtClean="0"/>
              <a:t>			         + Write buffer stalls</a:t>
            </a:r>
          </a:p>
          <a:p>
            <a:pPr marL="0" indent="0">
              <a:buFontTx/>
              <a:buNone/>
              <a:defRPr/>
            </a:pPr>
            <a:r>
              <a:rPr lang="en-US" altLang="zh-CN" sz="1800" dirty="0" smtClean="0"/>
              <a:t>      If the “write buffer stalls” are small, we can safely ignore them .</a:t>
            </a:r>
          </a:p>
        </p:txBody>
      </p:sp>
      <p:grpSp>
        <p:nvGrpSpPr>
          <p:cNvPr id="74756" name="Group 8"/>
          <p:cNvGrpSpPr>
            <a:grpSpLocks/>
          </p:cNvGrpSpPr>
          <p:nvPr/>
        </p:nvGrpSpPr>
        <p:grpSpPr bwMode="auto">
          <a:xfrm>
            <a:off x="2555776" y="2636912"/>
            <a:ext cx="1296987" cy="696913"/>
            <a:chOff x="1574" y="2160"/>
            <a:chExt cx="817" cy="439"/>
          </a:xfrm>
        </p:grpSpPr>
        <p:sp>
          <p:nvSpPr>
            <p:cNvPr id="74764" name="Text Box 5"/>
            <p:cNvSpPr txBox="1">
              <a:spLocks noChangeArrowheads="1"/>
            </p:cNvSpPr>
            <p:nvPr/>
          </p:nvSpPr>
          <p:spPr bwMode="auto">
            <a:xfrm>
              <a:off x="1655" y="2160"/>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Reads</a:t>
              </a:r>
            </a:p>
          </p:txBody>
        </p:sp>
        <p:sp>
          <p:nvSpPr>
            <p:cNvPr id="74765" name="Line 6"/>
            <p:cNvSpPr>
              <a:spLocks noChangeShapeType="1"/>
            </p:cNvSpPr>
            <p:nvPr/>
          </p:nvSpPr>
          <p:spPr bwMode="auto">
            <a:xfrm>
              <a:off x="1655" y="2387"/>
              <a:ext cx="68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6" name="Text Box 7"/>
            <p:cNvSpPr txBox="1">
              <a:spLocks noChangeArrowheads="1"/>
            </p:cNvSpPr>
            <p:nvPr/>
          </p:nvSpPr>
          <p:spPr bwMode="auto">
            <a:xfrm>
              <a:off x="1574" y="2368"/>
              <a:ext cx="8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Program</a:t>
              </a:r>
            </a:p>
          </p:txBody>
        </p:sp>
      </p:grpSp>
      <p:grpSp>
        <p:nvGrpSpPr>
          <p:cNvPr id="74757" name="Group 9"/>
          <p:cNvGrpSpPr>
            <a:grpSpLocks/>
          </p:cNvGrpSpPr>
          <p:nvPr/>
        </p:nvGrpSpPr>
        <p:grpSpPr bwMode="auto">
          <a:xfrm>
            <a:off x="2627784" y="3861048"/>
            <a:ext cx="1296987" cy="696913"/>
            <a:chOff x="1574" y="2160"/>
            <a:chExt cx="817" cy="439"/>
          </a:xfrm>
        </p:grpSpPr>
        <p:sp>
          <p:nvSpPr>
            <p:cNvPr id="74761" name="Text Box 10"/>
            <p:cNvSpPr txBox="1">
              <a:spLocks noChangeArrowheads="1"/>
            </p:cNvSpPr>
            <p:nvPr/>
          </p:nvSpPr>
          <p:spPr bwMode="auto">
            <a:xfrm>
              <a:off x="1655" y="2160"/>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Writes</a:t>
              </a:r>
            </a:p>
          </p:txBody>
        </p:sp>
        <p:sp>
          <p:nvSpPr>
            <p:cNvPr id="74762" name="Line 11"/>
            <p:cNvSpPr>
              <a:spLocks noChangeShapeType="1"/>
            </p:cNvSpPr>
            <p:nvPr/>
          </p:nvSpPr>
          <p:spPr bwMode="auto">
            <a:xfrm>
              <a:off x="1655" y="2387"/>
              <a:ext cx="68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3" name="Text Box 12"/>
            <p:cNvSpPr txBox="1">
              <a:spLocks noChangeArrowheads="1"/>
            </p:cNvSpPr>
            <p:nvPr/>
          </p:nvSpPr>
          <p:spPr bwMode="auto">
            <a:xfrm>
              <a:off x="1574" y="2368"/>
              <a:ext cx="8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graphicFrame>
        <p:nvGraphicFramePr>
          <p:cNvPr id="74760" name="Object 15"/>
          <p:cNvGraphicFramePr>
            <a:graphicFrameLocks noChangeAspect="1"/>
          </p:cNvGraphicFramePr>
          <p:nvPr>
            <p:extLst>
              <p:ext uri="{D42A27DB-BD31-4B8C-83A1-F6EECF244321}">
                <p14:modId xmlns:p14="http://schemas.microsoft.com/office/powerpoint/2010/main" val="2656973841"/>
              </p:ext>
            </p:extLst>
          </p:nvPr>
        </p:nvGraphicFramePr>
        <p:xfrm>
          <a:off x="1835696" y="1196752"/>
          <a:ext cx="4362450" cy="347663"/>
        </p:xfrm>
        <a:graphic>
          <a:graphicData uri="http://schemas.openxmlformats.org/presentationml/2006/ole">
            <mc:AlternateContent xmlns:mc="http://schemas.openxmlformats.org/markup-compatibility/2006">
              <mc:Choice xmlns:v="urn:schemas-microsoft-com:vml" Requires="v">
                <p:oleObj spid="_x0000_s74806" name="公式" r:id="rId4" imgW="2387600" imgH="190500" progId="Equation.3">
                  <p:embed/>
                </p:oleObj>
              </mc:Choice>
              <mc:Fallback>
                <p:oleObj name="公式" r:id="rId4" imgW="2387600" imgH="1905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196752"/>
                        <a:ext cx="4362450" cy="347663"/>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152400"/>
            <a:ext cx="9144000" cy="609600"/>
          </a:xfrm>
          <a:noFill/>
        </p:spPr>
        <p:txBody>
          <a:bodyPr/>
          <a:lstStyle/>
          <a:p>
            <a:r>
              <a:rPr lang="en-US" altLang="zh-CN" sz="3000" smtClean="0">
                <a:latin typeface="Comic Sans MS" panose="030F0702030302020204" pitchFamily="66" charset="0"/>
              </a:rPr>
              <a:t>Combine the reads and writes  </a:t>
            </a:r>
            <a:endParaRPr lang="en-US" altLang="zh-CN" sz="3000" dirty="0" smtClean="0">
              <a:latin typeface="Comic Sans MS" panose="030F0702030302020204" pitchFamily="66" charset="0"/>
            </a:endParaRPr>
          </a:p>
        </p:txBody>
      </p:sp>
      <p:sp>
        <p:nvSpPr>
          <p:cNvPr id="76803" name="AutoShape 3"/>
          <p:cNvSpPr>
            <a:spLocks noGrp="1" noChangeArrowheads="1"/>
          </p:cNvSpPr>
          <p:nvPr>
            <p:ph type="body" idx="1"/>
          </p:nvPr>
        </p:nvSpPr>
        <p:spPr>
          <a:xfrm>
            <a:off x="228600" y="1143000"/>
            <a:ext cx="9096375" cy="5454650"/>
          </a:xfrm>
          <a:noFill/>
        </p:spPr>
        <p:txBody>
          <a:bodyPr/>
          <a:lstStyle/>
          <a:p>
            <a:r>
              <a:rPr lang="en-US" altLang="zh-CN" sz="2000" dirty="0" smtClean="0">
                <a:latin typeface="Comic Sans MS" panose="030F0702030302020204" pitchFamily="66" charset="0"/>
              </a:rPr>
              <a:t>In most write-through cache organizations, the read and write miss penalties are the same</a:t>
            </a:r>
            <a:r>
              <a:rPr lang="zh-CN" altLang="en-US" sz="2000" dirty="0" smtClean="0">
                <a:latin typeface="Comic Sans MS" panose="030F0702030302020204" pitchFamily="66" charset="0"/>
              </a:rPr>
              <a:t>（假定用前面讲的</a:t>
            </a:r>
            <a:r>
              <a:rPr lang="en-US" altLang="zh-CN" sz="2000" dirty="0" smtClean="0">
                <a:latin typeface="Comic Sans MS" panose="030F0702030302020204" pitchFamily="66" charset="0"/>
              </a:rPr>
              <a:t>B1</a:t>
            </a:r>
            <a:r>
              <a:rPr lang="zh-CN" altLang="en-US" sz="2000" dirty="0" smtClean="0">
                <a:latin typeface="Comic Sans MS" panose="030F0702030302020204" pitchFamily="66" charset="0"/>
              </a:rPr>
              <a:t>方案，不用</a:t>
            </a:r>
            <a:r>
              <a:rPr lang="en-US" altLang="zh-CN" sz="2000" dirty="0" smtClean="0">
                <a:latin typeface="Comic Sans MS" panose="030F0702030302020204" pitchFamily="66" charset="0"/>
              </a:rPr>
              <a:t>B2</a:t>
            </a:r>
            <a:r>
              <a:rPr lang="zh-CN" altLang="en-US" sz="2000" dirty="0" smtClean="0">
                <a:latin typeface="Comic Sans MS" panose="030F0702030302020204" pitchFamily="66" charset="0"/>
              </a:rPr>
              <a:t>方案）</a:t>
            </a:r>
            <a:endParaRPr lang="en-US" altLang="zh-CN" sz="2000" dirty="0" smtClean="0">
              <a:latin typeface="Comic Sans MS" panose="030F0702030302020204" pitchFamily="66" charset="0"/>
            </a:endParaRPr>
          </a:p>
          <a:p>
            <a:pPr lvl="1"/>
            <a:r>
              <a:rPr lang="en-US" altLang="zh-CN" sz="2000" dirty="0" smtClean="0">
                <a:solidFill>
                  <a:srgbClr val="FF0000"/>
                </a:solidFill>
                <a:latin typeface="Comic Sans MS" panose="030F0702030302020204" pitchFamily="66" charset="0"/>
              </a:rPr>
              <a:t>the time to fetch the block from memory.</a:t>
            </a:r>
          </a:p>
          <a:p>
            <a:r>
              <a:rPr lang="en-US" altLang="zh-CN" sz="2000" dirty="0" smtClean="0">
                <a:latin typeface="Comic Sans MS" panose="030F0702030302020204" pitchFamily="66" charset="0"/>
              </a:rPr>
              <a:t>If we neglect the write buffer stalls, we get the following equation:</a:t>
            </a:r>
          </a:p>
          <a:p>
            <a:pPr>
              <a:buFontTx/>
              <a:buNone/>
            </a:pPr>
            <a:r>
              <a:rPr lang="en-US" altLang="zh-CN" sz="2000" dirty="0" smtClean="0">
                <a:latin typeface="Comic Sans MS" panose="030F0702030302020204" pitchFamily="66" charset="0"/>
              </a:rPr>
              <a:t>	Memory-stall clock cycles </a:t>
            </a:r>
            <a:r>
              <a:rPr lang="zh-CN" altLang="en-US" sz="2000" dirty="0" smtClean="0">
                <a:latin typeface="Comic Sans MS" panose="030F0702030302020204" pitchFamily="66" charset="0"/>
              </a:rPr>
              <a:t>＝</a:t>
            </a:r>
            <a:br>
              <a:rPr lang="zh-CN" altLang="en-US" sz="2000" dirty="0" smtClean="0">
                <a:latin typeface="Comic Sans MS" panose="030F0702030302020204" pitchFamily="66" charset="0"/>
              </a:rPr>
            </a:br>
            <a:endParaRPr lang="zh-CN" altLang="en-US" sz="1600" dirty="0" smtClean="0">
              <a:latin typeface="Comic Sans MS" panose="030F0702030302020204" pitchFamily="66" charset="0"/>
            </a:endParaRPr>
          </a:p>
          <a:p>
            <a:pPr>
              <a:buFontTx/>
              <a:buNone/>
            </a:pPr>
            <a:r>
              <a:rPr lang="zh-CN" altLang="en-US" sz="2000" dirty="0" smtClean="0">
                <a:latin typeface="Comic Sans MS" panose="030F0702030302020204" pitchFamily="66" charset="0"/>
              </a:rPr>
              <a:t>				           </a:t>
            </a:r>
            <a:r>
              <a:rPr lang="en-US" altLang="zh-CN" sz="2000" dirty="0" smtClean="0">
                <a:latin typeface="Comic Sans MS" panose="030F0702030302020204" pitchFamily="66" charset="0"/>
              </a:rPr>
              <a:t>× Miss rate × Miss penalty</a:t>
            </a:r>
          </a:p>
          <a:p>
            <a:pPr>
              <a:buFontTx/>
              <a:buNone/>
            </a:pPr>
            <a:r>
              <a:rPr lang="en-US" altLang="zh-CN" sz="2000" dirty="0" smtClean="0">
                <a:latin typeface="Comic Sans MS" panose="030F0702030302020204" pitchFamily="66" charset="0"/>
              </a:rPr>
              <a:t>	</a:t>
            </a:r>
          </a:p>
          <a:p>
            <a:pPr>
              <a:buFontTx/>
              <a:buNone/>
            </a:pPr>
            <a:r>
              <a:rPr lang="en-US" altLang="zh-CN" sz="2000" dirty="0" smtClean="0">
                <a:latin typeface="Comic Sans MS" panose="030F0702030302020204" pitchFamily="66" charset="0"/>
              </a:rPr>
              <a:t>We can also write this as:</a:t>
            </a:r>
          </a:p>
          <a:p>
            <a:pPr>
              <a:buFontTx/>
              <a:buNone/>
            </a:pPr>
            <a:r>
              <a:rPr lang="en-US" altLang="zh-CN" sz="2000" dirty="0" smtClean="0">
                <a:latin typeface="Comic Sans MS" panose="030F0702030302020204" pitchFamily="66" charset="0"/>
              </a:rPr>
              <a:t>	</a:t>
            </a:r>
          </a:p>
          <a:p>
            <a:pPr>
              <a:buFontTx/>
              <a:buNone/>
            </a:pPr>
            <a:r>
              <a:rPr lang="en-US" altLang="zh-CN" sz="2000" dirty="0" smtClean="0">
                <a:latin typeface="Comic Sans MS" panose="030F0702030302020204" pitchFamily="66" charset="0"/>
              </a:rPr>
              <a:t>Memory-stall clock cycles </a:t>
            </a:r>
            <a:r>
              <a:rPr lang="zh-CN" altLang="en-US" sz="2000" dirty="0" smtClean="0">
                <a:latin typeface="Comic Sans MS" panose="030F0702030302020204" pitchFamily="66" charset="0"/>
              </a:rPr>
              <a:t>＝ </a:t>
            </a:r>
          </a:p>
          <a:p>
            <a:pPr>
              <a:buFontTx/>
              <a:buNone/>
            </a:pPr>
            <a:r>
              <a:rPr lang="zh-CN" altLang="en-US" sz="2000" dirty="0" smtClean="0">
                <a:latin typeface="Comic Sans MS" panose="030F0702030302020204" pitchFamily="66" charset="0"/>
              </a:rPr>
              <a:t>	</a:t>
            </a:r>
          </a:p>
          <a:p>
            <a:pPr>
              <a:buFontTx/>
              <a:buNone/>
            </a:pPr>
            <a:r>
              <a:rPr lang="en-US" altLang="zh-CN" sz="2000" dirty="0" smtClean="0">
                <a:latin typeface="Comic Sans MS" panose="030F0702030302020204" pitchFamily="66" charset="0"/>
              </a:rPr>
              <a:t>The above </a:t>
            </a:r>
            <a:r>
              <a:rPr lang="en-US" altLang="zh-CN" sz="2000" i="1" dirty="0" smtClean="0"/>
              <a:t>Instructions</a:t>
            </a:r>
            <a:r>
              <a:rPr lang="en-US" altLang="zh-CN" sz="2000" dirty="0" smtClean="0"/>
              <a:t> is the number of memory access instructions.</a:t>
            </a:r>
          </a:p>
          <a:p>
            <a:pPr>
              <a:buFontTx/>
              <a:buNone/>
            </a:pPr>
            <a:endParaRPr lang="en-US" altLang="zh-CN" sz="2000" dirty="0" smtClean="0">
              <a:latin typeface="Comic Sans MS" panose="030F0702030302020204" pitchFamily="66" charset="0"/>
            </a:endParaRPr>
          </a:p>
        </p:txBody>
      </p:sp>
      <p:grpSp>
        <p:nvGrpSpPr>
          <p:cNvPr id="76804" name="Group 8"/>
          <p:cNvGrpSpPr>
            <a:grpSpLocks/>
          </p:cNvGrpSpPr>
          <p:nvPr/>
        </p:nvGrpSpPr>
        <p:grpSpPr bwMode="auto">
          <a:xfrm>
            <a:off x="1906588" y="3524250"/>
            <a:ext cx="2952750" cy="696913"/>
            <a:chOff x="1020" y="2069"/>
            <a:chExt cx="1860" cy="439"/>
          </a:xfrm>
        </p:grpSpPr>
        <p:sp>
          <p:nvSpPr>
            <p:cNvPr id="76815" name="Text Box 5"/>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t>Memory accesses</a:t>
              </a:r>
              <a:endParaRPr lang="en-US" altLang="zh-CN" sz="1800" dirty="0"/>
            </a:p>
          </p:txBody>
        </p:sp>
        <p:sp>
          <p:nvSpPr>
            <p:cNvPr id="76816"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6817"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grpSp>
        <p:nvGrpSpPr>
          <p:cNvPr id="76805" name="Group 9"/>
          <p:cNvGrpSpPr>
            <a:grpSpLocks/>
          </p:cNvGrpSpPr>
          <p:nvPr/>
        </p:nvGrpSpPr>
        <p:grpSpPr bwMode="auto">
          <a:xfrm>
            <a:off x="3851275" y="4964113"/>
            <a:ext cx="2016125" cy="696912"/>
            <a:chOff x="1020" y="2069"/>
            <a:chExt cx="1860" cy="439"/>
          </a:xfrm>
        </p:grpSpPr>
        <p:sp>
          <p:nvSpPr>
            <p:cNvPr id="76812" name="Text Box 10"/>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i="1"/>
                <a:t>Instructions</a:t>
              </a:r>
            </a:p>
          </p:txBody>
        </p:sp>
        <p:sp>
          <p:nvSpPr>
            <p:cNvPr id="76813" name="Line 11"/>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6814" name="Text Box 12"/>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grpSp>
        <p:nvGrpSpPr>
          <p:cNvPr id="76806" name="Group 13"/>
          <p:cNvGrpSpPr>
            <a:grpSpLocks/>
          </p:cNvGrpSpPr>
          <p:nvPr/>
        </p:nvGrpSpPr>
        <p:grpSpPr bwMode="auto">
          <a:xfrm>
            <a:off x="5724525" y="4941888"/>
            <a:ext cx="1584325" cy="696912"/>
            <a:chOff x="1020" y="2069"/>
            <a:chExt cx="1860" cy="439"/>
          </a:xfrm>
        </p:grpSpPr>
        <p:sp>
          <p:nvSpPr>
            <p:cNvPr id="76809" name="Text Box 14"/>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Misses</a:t>
              </a:r>
            </a:p>
          </p:txBody>
        </p:sp>
        <p:sp>
          <p:nvSpPr>
            <p:cNvPr id="76810" name="Line 15"/>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6811" name="Text Box 16"/>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i="1"/>
                <a:t>Instructions</a:t>
              </a:r>
            </a:p>
          </p:txBody>
        </p:sp>
      </p:grpSp>
      <p:sp>
        <p:nvSpPr>
          <p:cNvPr id="76807" name="Rectangle 18"/>
          <p:cNvSpPr>
            <a:spLocks noChangeArrowheads="1"/>
          </p:cNvSpPr>
          <p:nvPr/>
        </p:nvSpPr>
        <p:spPr bwMode="auto">
          <a:xfrm>
            <a:off x="7164388" y="5151438"/>
            <a:ext cx="1785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a:t>×</a:t>
            </a:r>
            <a:r>
              <a:rPr lang="en-US" altLang="zh-CN" sz="1800" smtClean="0"/>
              <a:t>Miss penalty</a:t>
            </a:r>
            <a:endParaRPr lang="en-US" altLang="zh-CN" sz="1800" dirty="0"/>
          </a:p>
        </p:txBody>
      </p:sp>
      <p:sp>
        <p:nvSpPr>
          <p:cNvPr id="76808" name="Rectangle 19"/>
          <p:cNvSpPr>
            <a:spLocks noChangeArrowheads="1"/>
          </p:cNvSpPr>
          <p:nvPr/>
        </p:nvSpPr>
        <p:spPr bwMode="auto">
          <a:xfrm>
            <a:off x="5508625" y="5137150"/>
            <a:ext cx="414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a:t>×</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152400"/>
            <a:ext cx="9144000" cy="609600"/>
          </a:xfrm>
          <a:noFill/>
        </p:spPr>
        <p:txBody>
          <a:bodyPr/>
          <a:lstStyle/>
          <a:p>
            <a:r>
              <a:rPr lang="en-US" altLang="zh-CN" smtClean="0">
                <a:latin typeface="Comic Sans MS" panose="030F0702030302020204" pitchFamily="66" charset="0"/>
              </a:rPr>
              <a:t>Calculating cache performance</a:t>
            </a:r>
            <a:endParaRPr lang="en-US" altLang="zh-CN" dirty="0" smtClean="0">
              <a:latin typeface="Comic Sans MS" panose="030F0702030302020204" pitchFamily="66" charset="0"/>
            </a:endParaRPr>
          </a:p>
        </p:txBody>
      </p:sp>
      <p:sp>
        <p:nvSpPr>
          <p:cNvPr id="78851" name="AutoShape 3"/>
          <p:cNvSpPr>
            <a:spLocks noGrp="1" noChangeArrowheads="1"/>
          </p:cNvSpPr>
          <p:nvPr>
            <p:ph type="body" idx="1"/>
          </p:nvPr>
        </p:nvSpPr>
        <p:spPr>
          <a:xfrm>
            <a:off x="0" y="620688"/>
            <a:ext cx="8964613" cy="5715000"/>
          </a:xfrm>
          <a:noFill/>
        </p:spPr>
        <p:txBody>
          <a:bodyPr/>
          <a:lstStyle/>
          <a:p>
            <a:r>
              <a:rPr lang="en-US" altLang="zh-CN" sz="2000" dirty="0" smtClean="0">
                <a:latin typeface="Times New Roman" panose="02020603050405020304" pitchFamily="18" charset="0"/>
                <a:cs typeface="Times New Roman" panose="02020603050405020304" pitchFamily="18" charset="0"/>
              </a:rPr>
              <a:t>Assume:</a:t>
            </a:r>
          </a:p>
          <a:p>
            <a:pPr>
              <a:buFontTx/>
              <a:buNone/>
            </a:pPr>
            <a:r>
              <a:rPr lang="en-US" altLang="zh-CN" sz="2000" dirty="0" smtClean="0">
                <a:latin typeface="Times New Roman" panose="02020603050405020304" pitchFamily="18" charset="0"/>
                <a:cs typeface="Times New Roman" panose="02020603050405020304" pitchFamily="18" charset="0"/>
              </a:rPr>
              <a:t>		Instruction </a:t>
            </a:r>
            <a:r>
              <a:rPr lang="en-US" altLang="zh-CN" sz="2000" dirty="0">
                <a:latin typeface="Times New Roman" panose="02020603050405020304" pitchFamily="18" charset="0"/>
                <a:cs typeface="Times New Roman" panose="02020603050405020304" pitchFamily="18" charset="0"/>
              </a:rPr>
              <a:t>cache miss rate 	2%</a:t>
            </a:r>
          </a:p>
          <a:p>
            <a:pPr lvl="1">
              <a:buFontTx/>
              <a:buNone/>
            </a:pPr>
            <a:r>
              <a:rPr lang="en-US" altLang="zh-CN" sz="2000" b="1" dirty="0">
                <a:latin typeface="Times New Roman" panose="02020603050405020304" pitchFamily="18" charset="0"/>
                <a:ea typeface="+mn-ea"/>
                <a:cs typeface="Times New Roman" panose="02020603050405020304" pitchFamily="18" charset="0"/>
              </a:rPr>
              <a:t>  		data cache miss rate 		4%</a:t>
            </a:r>
          </a:p>
          <a:p>
            <a:pPr lvl="1">
              <a:buFontTx/>
              <a:buNone/>
            </a:pPr>
            <a:r>
              <a:rPr lang="en-US" altLang="zh-CN" sz="2000" b="1" dirty="0">
                <a:latin typeface="Times New Roman" panose="02020603050405020304" pitchFamily="18" charset="0"/>
                <a:ea typeface="+mn-ea"/>
                <a:cs typeface="Times New Roman" panose="02020603050405020304" pitchFamily="18" charset="0"/>
              </a:rPr>
              <a:t>		CPI without any memory stalls	2 </a:t>
            </a:r>
          </a:p>
          <a:p>
            <a:pPr lvl="1">
              <a:buFontTx/>
              <a:buNone/>
            </a:pPr>
            <a:r>
              <a:rPr lang="en-US" altLang="zh-CN" sz="2000" b="1" dirty="0">
                <a:latin typeface="Times New Roman" panose="02020603050405020304" pitchFamily="18" charset="0"/>
                <a:ea typeface="+mn-ea"/>
                <a:cs typeface="Times New Roman" panose="02020603050405020304" pitchFamily="18" charset="0"/>
              </a:rPr>
              <a:t>		miss penalty			100 cycles</a:t>
            </a:r>
          </a:p>
          <a:p>
            <a:pPr lvl="1">
              <a:lnSpc>
                <a:spcPct val="80000"/>
              </a:lnSpc>
              <a:buNone/>
            </a:pPr>
            <a:r>
              <a:rPr lang="en-US" altLang="zh-CN" sz="2000" b="1" dirty="0">
                <a:latin typeface="Times New Roman" panose="02020603050405020304" pitchFamily="18" charset="0"/>
                <a:ea typeface="+mn-ea"/>
                <a:cs typeface="Times New Roman" panose="02020603050405020304" pitchFamily="18" charset="0"/>
              </a:rPr>
              <a:t>	  The </a:t>
            </a:r>
            <a:r>
              <a:rPr lang="en-US" altLang="en-US" sz="2000" b="1" dirty="0">
                <a:latin typeface="Times New Roman" panose="02020603050405020304" pitchFamily="18" charset="0"/>
                <a:ea typeface="+mn-ea"/>
                <a:cs typeface="Times New Roman" panose="02020603050405020304" pitchFamily="18" charset="0"/>
              </a:rPr>
              <a:t>Load &amp; stores are 36% of instructions</a:t>
            </a:r>
          </a:p>
          <a:p>
            <a:r>
              <a:rPr lang="en-US" altLang="zh-CN" sz="2000" dirty="0" smtClean="0">
                <a:solidFill>
                  <a:srgbClr val="FF3300"/>
                </a:solidFill>
                <a:latin typeface="Times New Roman" panose="02020603050405020304" pitchFamily="18" charset="0"/>
                <a:cs typeface="Times New Roman" panose="02020603050405020304" pitchFamily="18" charset="0"/>
              </a:rPr>
              <a:t>Question: How faster a processor would run with a perfect cache?</a:t>
            </a:r>
          </a:p>
          <a:p>
            <a:r>
              <a:rPr lang="en-US" altLang="zh-CN" sz="2000" dirty="0" smtClean="0">
                <a:latin typeface="Times New Roman" panose="02020603050405020304" pitchFamily="18" charset="0"/>
                <a:cs typeface="Times New Roman" panose="02020603050405020304" pitchFamily="18" charset="0"/>
              </a:rPr>
              <a:t>Answer: (</a:t>
            </a:r>
            <a:r>
              <a:rPr lang="zh-CN" altLang="en-US" sz="2000" dirty="0" smtClean="0">
                <a:latin typeface="Times New Roman" panose="02020603050405020304" pitchFamily="18" charset="0"/>
                <a:cs typeface="Times New Roman" panose="02020603050405020304" pitchFamily="18" charset="0"/>
              </a:rPr>
              <a:t>下面的单位都是</a:t>
            </a:r>
            <a:r>
              <a:rPr lang="en-US" altLang="zh-CN" sz="2000" dirty="0" smtClean="0">
                <a:latin typeface="Times New Roman" panose="02020603050405020304" pitchFamily="18" charset="0"/>
                <a:cs typeface="Times New Roman" panose="02020603050405020304" pitchFamily="18" charset="0"/>
              </a:rPr>
              <a:t>cycles) </a:t>
            </a:r>
          </a:p>
          <a:p>
            <a:pPr marL="457200" lvl="1" indent="0">
              <a:buNone/>
            </a:pPr>
            <a:r>
              <a:rPr lang="en-US" altLang="zh-CN" sz="2000" b="1" dirty="0">
                <a:latin typeface="Times New Roman" panose="02020603050405020304" pitchFamily="18" charset="0"/>
                <a:ea typeface="+mn-ea"/>
                <a:cs typeface="Times New Roman" panose="02020603050405020304" pitchFamily="18" charset="0"/>
              </a:rPr>
              <a:t>   Suppose total instruction count is I.</a:t>
            </a:r>
          </a:p>
          <a:p>
            <a:pPr>
              <a:buFontTx/>
              <a:buNone/>
            </a:pPr>
            <a:r>
              <a:rPr lang="en-US" altLang="zh-CN" sz="2000" dirty="0">
                <a:latin typeface="Times New Roman" panose="02020603050405020304" pitchFamily="18" charset="0"/>
                <a:cs typeface="Times New Roman" panose="02020603050405020304" pitchFamily="18" charset="0"/>
              </a:rPr>
              <a:t>	Instruction miss cycles = I×2%×100 =2.00I</a:t>
            </a:r>
          </a:p>
          <a:p>
            <a:pPr>
              <a:buFontTx/>
              <a:buNone/>
            </a:pPr>
            <a:r>
              <a:rPr lang="en-US" altLang="zh-CN" sz="2000" dirty="0">
                <a:latin typeface="Times New Roman" panose="02020603050405020304" pitchFamily="18" charset="0"/>
                <a:cs typeface="Times New Roman" panose="02020603050405020304" pitchFamily="18" charset="0"/>
              </a:rPr>
              <a:t>	Data miss cycles = I×36%×4%×100	=1.44I</a:t>
            </a:r>
          </a:p>
          <a:p>
            <a:pPr>
              <a:buFontTx/>
              <a:buNone/>
            </a:pPr>
            <a:r>
              <a:rPr lang="en-US" altLang="zh-CN" sz="2000" dirty="0">
                <a:latin typeface="Times New Roman" panose="02020603050405020304" pitchFamily="18" charset="0"/>
                <a:cs typeface="Times New Roman" panose="02020603050405020304" pitchFamily="18" charset="0"/>
              </a:rPr>
              <a:t>	Total memory-stall cycles= 2.00I+ 1.44I =3.44 I</a:t>
            </a:r>
          </a:p>
          <a:p>
            <a:pPr>
              <a:buFontTx/>
              <a:buNone/>
            </a:pPr>
            <a:r>
              <a:rPr lang="en-US" altLang="zh-CN" sz="2000" dirty="0">
                <a:latin typeface="Times New Roman" panose="02020603050405020304" pitchFamily="18" charset="0"/>
                <a:cs typeface="Times New Roman" panose="02020603050405020304" pitchFamily="18" charset="0"/>
              </a:rPr>
              <a:t>	CPI with stall = (total cycles for perfect cache + total memory-stalls) / I</a:t>
            </a:r>
          </a:p>
          <a:p>
            <a:pPr>
              <a:buFontTx/>
              <a:buNone/>
            </a:pPr>
            <a:r>
              <a:rPr lang="en-US" altLang="zh-CN" sz="2000" dirty="0">
                <a:latin typeface="Times New Roman" panose="02020603050405020304" pitchFamily="18" charset="0"/>
                <a:cs typeface="Times New Roman" panose="02020603050405020304" pitchFamily="18" charset="0"/>
              </a:rPr>
              <a:t>			 = (</a:t>
            </a:r>
            <a:r>
              <a:rPr lang="en-US" altLang="zh-CN" sz="2000" dirty="0" smtClean="0">
                <a:latin typeface="Times New Roman" panose="02020603050405020304" pitchFamily="18" charset="0"/>
                <a:cs typeface="Times New Roman" panose="02020603050405020304" pitchFamily="18" charset="0"/>
              </a:rPr>
              <a:t>2*I </a:t>
            </a:r>
            <a:r>
              <a:rPr lang="en-US" altLang="zh-CN" sz="2000" dirty="0">
                <a:latin typeface="Times New Roman" panose="02020603050405020304" pitchFamily="18" charset="0"/>
                <a:cs typeface="Times New Roman" panose="02020603050405020304" pitchFamily="18" charset="0"/>
              </a:rPr>
              <a:t>+ 3.44 </a:t>
            </a:r>
            <a:r>
              <a:rPr lang="en-US" altLang="zh-CN" sz="2000" dirty="0" smtClean="0">
                <a:latin typeface="Times New Roman" panose="02020603050405020304" pitchFamily="18" charset="0"/>
                <a:cs typeface="Times New Roman" panose="02020603050405020304" pitchFamily="18" charset="0"/>
              </a:rPr>
              <a:t>*I )/ </a:t>
            </a:r>
            <a:r>
              <a:rPr lang="en-US" altLang="zh-CN" sz="2000" dirty="0">
                <a:latin typeface="Times New Roman" panose="02020603050405020304" pitchFamily="18" charset="0"/>
                <a:cs typeface="Times New Roman" panose="02020603050405020304" pitchFamily="18" charset="0"/>
              </a:rPr>
              <a:t>I = 5.44 </a:t>
            </a:r>
            <a:endParaRPr lang="en-US" altLang="zh-CN" sz="2000" dirty="0" smtClean="0">
              <a:latin typeface="Times New Roman" panose="02020603050405020304" pitchFamily="18" charset="0"/>
              <a:cs typeface="Times New Roman" panose="02020603050405020304" pitchFamily="18" charset="0"/>
            </a:endParaRPr>
          </a:p>
          <a:p>
            <a:pPr>
              <a:buFontTx/>
              <a:buNone/>
            </a:pPr>
            <a:r>
              <a:rPr lang="en-US" altLang="zh-CN" sz="2000" dirty="0" smtClean="0">
                <a:solidFill>
                  <a:srgbClr val="0000FF"/>
                </a:solidFill>
                <a:latin typeface="Times New Roman" panose="02020603050405020304" pitchFamily="18" charset="0"/>
                <a:cs typeface="Times New Roman" panose="02020603050405020304" pitchFamily="18" charset="0"/>
              </a:rPr>
              <a:t>     Total </a:t>
            </a:r>
            <a:r>
              <a:rPr lang="en-US" altLang="zh-CN" sz="2000" dirty="0">
                <a:solidFill>
                  <a:srgbClr val="0000FF"/>
                </a:solidFill>
                <a:latin typeface="Times New Roman" panose="02020603050405020304" pitchFamily="18" charset="0"/>
                <a:cs typeface="Times New Roman" panose="02020603050405020304" pitchFamily="18" charset="0"/>
              </a:rPr>
              <a:t>memory-stall cycles / Total cycles  = 3.44 </a:t>
            </a:r>
            <a:r>
              <a:rPr lang="en-US" altLang="zh-CN" sz="2000" dirty="0" smtClean="0">
                <a:solidFill>
                  <a:srgbClr val="0000FF"/>
                </a:solidFill>
                <a:latin typeface="Times New Roman" panose="02020603050405020304" pitchFamily="18" charset="0"/>
                <a:cs typeface="Times New Roman" panose="02020603050405020304" pitchFamily="18" charset="0"/>
              </a:rPr>
              <a:t>I/5.44I= 63%</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ltLang="zh-CN" smtClean="0"/>
              <a:t>Locality---- two important concepts</a:t>
            </a:r>
            <a:endParaRPr lang="en-US" altLang="zh-CN" dirty="0" smtClean="0"/>
          </a:p>
        </p:txBody>
      </p:sp>
      <p:sp>
        <p:nvSpPr>
          <p:cNvPr id="27651" name="AutoShape 3"/>
          <p:cNvSpPr>
            <a:spLocks noGrp="1" noChangeArrowheads="1"/>
          </p:cNvSpPr>
          <p:nvPr>
            <p:ph type="body" idx="1"/>
          </p:nvPr>
        </p:nvSpPr>
        <p:spPr>
          <a:xfrm>
            <a:off x="179512" y="764704"/>
            <a:ext cx="8591550" cy="4114800"/>
          </a:xfrm>
          <a:noFill/>
        </p:spPr>
        <p:txBody>
          <a:bodyPr/>
          <a:lstStyle/>
          <a:p>
            <a:pPr eaLnBrk="1" hangingPunct="1">
              <a:buClr>
                <a:schemeClr val="tx1"/>
              </a:buClr>
              <a:buSzPct val="80000"/>
              <a:buFont typeface="Wingdings" panose="05000000000000000000" pitchFamily="2" charset="2"/>
              <a:buChar char="l"/>
            </a:pPr>
            <a:r>
              <a:rPr lang="en-US" altLang="zh-CN" sz="2400" smtClean="0"/>
              <a:t>1. temporal locality (locality in time</a:t>
            </a:r>
            <a:r>
              <a:rPr lang="en-US" altLang="zh-CN" sz="2400" dirty="0"/>
              <a:t>):</a:t>
            </a:r>
          </a:p>
          <a:p>
            <a:pPr lvl="1" eaLnBrk="1" hangingPunct="1">
              <a:buClr>
                <a:schemeClr val="tx1"/>
              </a:buClr>
              <a:buSzPct val="80000"/>
              <a:buFont typeface="Wingdings" panose="05000000000000000000" pitchFamily="2" charset="2"/>
              <a:buChar char="n"/>
            </a:pPr>
            <a:r>
              <a:rPr lang="en-US" altLang="zh-CN" sz="2200" smtClean="0">
                <a:latin typeface="+mn-lt"/>
              </a:rPr>
              <a:t>If an item is referenced, it will tend to be referenced again soon</a:t>
            </a:r>
            <a:r>
              <a:rPr lang="en-US" altLang="zh-CN" sz="2200" dirty="0">
                <a:latin typeface="+mn-lt"/>
              </a:rPr>
              <a:t>.</a:t>
            </a:r>
          </a:p>
          <a:p>
            <a:pPr eaLnBrk="1" hangingPunct="1">
              <a:buClr>
                <a:schemeClr val="tx1"/>
              </a:buClr>
              <a:buSzPct val="80000"/>
              <a:buFont typeface="Wingdings" panose="05000000000000000000" pitchFamily="2" charset="2"/>
              <a:buChar char="l"/>
            </a:pPr>
            <a:r>
              <a:rPr lang="en-US" altLang="zh-CN" sz="2400" smtClean="0"/>
              <a:t>2. spatial locality (locality in space</a:t>
            </a:r>
            <a:r>
              <a:rPr lang="en-US" altLang="zh-CN" sz="2400" dirty="0"/>
              <a:t>):</a:t>
            </a:r>
          </a:p>
          <a:p>
            <a:pPr lvl="1" eaLnBrk="1" hangingPunct="1">
              <a:buClr>
                <a:schemeClr val="tx1"/>
              </a:buClr>
              <a:buSzPct val="80000"/>
              <a:buFont typeface="Wingdings" panose="05000000000000000000" pitchFamily="2" charset="2"/>
              <a:buChar char="n"/>
            </a:pPr>
            <a:r>
              <a:rPr lang="en-US" altLang="zh-CN" sz="2200" smtClean="0">
                <a:latin typeface="+mn-lt"/>
              </a:rPr>
              <a:t>If an item is referenced, items whose addresses are close by will tend to be referenced soon</a:t>
            </a:r>
            <a:r>
              <a:rPr lang="en-US" altLang="zh-CN" sz="2200" dirty="0" smtClean="0">
                <a:latin typeface="+mn-lt"/>
              </a:rPr>
              <a:t>.</a:t>
            </a:r>
            <a:endParaRPr lang="en-US" altLang="zh-CN" sz="2400" dirty="0" smtClean="0"/>
          </a:p>
          <a:p>
            <a:pPr eaLnBrk="1" hangingPunct="1">
              <a:buClr>
                <a:schemeClr val="tx1"/>
              </a:buClr>
              <a:buSzPct val="80000"/>
              <a:buFont typeface="Wingdings" panose="05000000000000000000" pitchFamily="2" charset="2"/>
              <a:buChar char="l"/>
            </a:pPr>
            <a:r>
              <a:rPr lang="en-US" altLang="zh-CN" sz="2400" smtClean="0"/>
              <a:t>As we know, these principles actually exists in most programs</a:t>
            </a:r>
            <a:r>
              <a:rPr lang="en-US" altLang="zh-CN" sz="2400" dirty="0"/>
              <a:t>.</a:t>
            </a:r>
          </a:p>
          <a:p>
            <a:pPr lvl="1" eaLnBrk="1" hangingPunct="1">
              <a:buClr>
                <a:schemeClr val="tx1"/>
              </a:buClr>
              <a:buSzPct val="80000"/>
              <a:buFont typeface="Wingdings" panose="05000000000000000000" pitchFamily="2" charset="2"/>
              <a:buChar char="n"/>
            </a:pPr>
            <a:r>
              <a:rPr lang="en-US" altLang="zh-CN" sz="2200" smtClean="0">
                <a:latin typeface="+mn-lt"/>
              </a:rPr>
              <a:t>Why does code have locality</a:t>
            </a:r>
            <a:r>
              <a:rPr lang="en-US" altLang="zh-CN" sz="2200" dirty="0" smtClean="0">
                <a:latin typeface="+mn-lt"/>
              </a:rPr>
              <a:t>?</a:t>
            </a:r>
            <a:endParaRPr lang="en-US" altLang="zh-CN" sz="1800" i="1" dirty="0" smtClean="0">
              <a:latin typeface="Times New Roman" panose="02020603050405020304" pitchFamily="18" charset="0"/>
            </a:endParaRPr>
          </a:p>
          <a:p>
            <a:pPr eaLnBrk="1" hangingPunct="1">
              <a:buClr>
                <a:schemeClr val="tx1"/>
              </a:buClr>
              <a:buSzPct val="80000"/>
              <a:buFont typeface="Wingdings" panose="05000000000000000000" pitchFamily="2" charset="2"/>
              <a:buChar char="l"/>
            </a:pPr>
            <a:r>
              <a:rPr lang="en-US" altLang="zh-CN" sz="2400" smtClean="0"/>
              <a:t>Our initial focus:  two levels (</a:t>
            </a:r>
            <a:r>
              <a:rPr lang="en-US" altLang="zh-CN" sz="2400" err="1" smtClean="0"/>
              <a:t>upper</a:t>
            </a:r>
            <a:r>
              <a:rPr lang="en-US" altLang="zh-CN" sz="2400" smtClean="0"/>
              <a:t>, lower</a:t>
            </a:r>
            <a:r>
              <a:rPr lang="en-US" altLang="zh-CN" sz="2400" dirty="0"/>
              <a:t>)</a:t>
            </a:r>
          </a:p>
          <a:p>
            <a:pPr lvl="1" eaLnBrk="1" hangingPunct="1">
              <a:buClr>
                <a:schemeClr val="tx1"/>
              </a:buClr>
              <a:buSzPct val="80000"/>
              <a:buFont typeface="Wingdings" panose="05000000000000000000" pitchFamily="2" charset="2"/>
              <a:buChar char="n"/>
            </a:pPr>
            <a:r>
              <a:rPr lang="en-US" altLang="zh-CN" sz="2200" smtClean="0">
                <a:latin typeface="+mn-lt"/>
              </a:rPr>
              <a:t>block:   minimum unit of data (block) for transfers  </a:t>
            </a:r>
            <a:endParaRPr lang="en-US" altLang="zh-CN" sz="2200" dirty="0">
              <a:latin typeface="+mn-lt"/>
            </a:endParaRPr>
          </a:p>
          <a:p>
            <a:pPr lvl="1" eaLnBrk="1" hangingPunct="1">
              <a:buClr>
                <a:schemeClr val="tx1"/>
              </a:buClr>
              <a:buSzPct val="80000"/>
              <a:buFont typeface="Wingdings" panose="05000000000000000000" pitchFamily="2" charset="2"/>
              <a:buChar char="n"/>
            </a:pPr>
            <a:r>
              <a:rPr lang="en-US" altLang="zh-CN" sz="2200" smtClean="0">
                <a:latin typeface="+mn-lt"/>
              </a:rPr>
              <a:t>hit:  data requested is in the upper level</a:t>
            </a:r>
            <a:endParaRPr lang="en-US" altLang="zh-CN" sz="2200" dirty="0">
              <a:latin typeface="+mn-lt"/>
            </a:endParaRPr>
          </a:p>
          <a:p>
            <a:pPr lvl="1" eaLnBrk="1" hangingPunct="1">
              <a:buClr>
                <a:schemeClr val="tx1"/>
              </a:buClr>
              <a:buSzPct val="80000"/>
              <a:buFont typeface="Wingdings" panose="05000000000000000000" pitchFamily="2" charset="2"/>
              <a:buChar char="n"/>
            </a:pPr>
            <a:r>
              <a:rPr lang="en-US" altLang="zh-CN" sz="2200" smtClean="0">
                <a:latin typeface="+mn-lt"/>
              </a:rPr>
              <a:t>miss:  data requested is not in the upper level</a:t>
            </a:r>
            <a:r>
              <a:rPr lang="en-US" altLang="zh-CN" sz="1800" dirty="0" smtClean="0"/>
              <a:t/>
            </a:r>
            <a:br>
              <a:rPr lang="en-US" altLang="zh-CN" sz="1800" dirty="0" smtClean="0"/>
            </a:br>
            <a:endParaRPr lang="en-US" altLang="zh-CN" sz="1800" dirty="0" smtClean="0"/>
          </a:p>
        </p:txBody>
      </p:sp>
    </p:spTree>
  </p:cSld>
  <p:clrMapOvr>
    <a:masterClrMapping/>
  </p:clrMapOvr>
  <p:transition spd="slow" advTm="200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152400"/>
            <a:ext cx="9144000" cy="609600"/>
          </a:xfrm>
          <a:noFill/>
        </p:spPr>
        <p:txBody>
          <a:bodyPr/>
          <a:lstStyle/>
          <a:p>
            <a:r>
              <a:rPr lang="en-US" altLang="zh-CN" sz="3200" smtClean="0">
                <a:solidFill>
                  <a:srgbClr val="FF3300"/>
                </a:solidFill>
              </a:rPr>
              <a:t>How faster a processor for ideal</a:t>
            </a:r>
            <a:endParaRPr lang="en-US" altLang="zh-CN" sz="3200" dirty="0" smtClean="0">
              <a:solidFill>
                <a:srgbClr val="FF3300"/>
              </a:solidFill>
            </a:endParaRPr>
          </a:p>
        </p:txBody>
      </p:sp>
      <p:sp>
        <p:nvSpPr>
          <p:cNvPr id="80899" name="AutoShape 3"/>
          <p:cNvSpPr>
            <a:spLocks noGrp="1" noChangeArrowheads="1"/>
          </p:cNvSpPr>
          <p:nvPr>
            <p:ph type="body" idx="1"/>
          </p:nvPr>
        </p:nvSpPr>
        <p:spPr>
          <a:xfrm>
            <a:off x="179388" y="2060848"/>
            <a:ext cx="8382000" cy="2303463"/>
          </a:xfrm>
          <a:noFill/>
        </p:spPr>
        <p:txBody>
          <a:bodyPr/>
          <a:lstStyle/>
          <a:p>
            <a:r>
              <a:rPr lang="en-US" altLang="zh-CN" sz="2400" dirty="0" smtClean="0">
                <a:solidFill>
                  <a:srgbClr val="FF3300"/>
                </a:solidFill>
                <a:ea typeface="楷体_GB2312" pitchFamily="49" charset="-122"/>
              </a:rPr>
              <a:t>What happens if the processor is made faster?</a:t>
            </a:r>
          </a:p>
          <a:p>
            <a:pPr>
              <a:buFontTx/>
              <a:buNone/>
            </a:pPr>
            <a:r>
              <a:rPr lang="en-US" altLang="zh-CN" sz="2400" dirty="0" smtClean="0">
                <a:ea typeface="楷体_GB2312" pitchFamily="49" charset="-122"/>
              </a:rPr>
              <a:t>	Assume CPI reduces from 2 to 1</a:t>
            </a:r>
          </a:p>
          <a:p>
            <a:pPr>
              <a:buFontTx/>
              <a:buNone/>
            </a:pP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Total </a:t>
            </a:r>
            <a:r>
              <a:rPr lang="en-US" altLang="zh-CN" sz="2000" dirty="0">
                <a:latin typeface="Times New Roman" panose="02020603050405020304" pitchFamily="18" charset="0"/>
              </a:rPr>
              <a:t>cycles = total cycles </a:t>
            </a:r>
            <a:r>
              <a:rPr lang="en-US" altLang="zh-CN" sz="2000" dirty="0" smtClean="0">
                <a:latin typeface="Times New Roman" panose="02020603050405020304" pitchFamily="18" charset="0"/>
              </a:rPr>
              <a:t>for perfect cache + total memory-stalls</a:t>
            </a:r>
          </a:p>
          <a:p>
            <a:pPr>
              <a:buFontTx/>
              <a:buNone/>
            </a:pPr>
            <a:r>
              <a:rPr lang="en-US" altLang="zh-CN" sz="2000" dirty="0" smtClean="0">
                <a:latin typeface="Times New Roman" panose="02020603050405020304" pitchFamily="18" charset="0"/>
              </a:rPr>
              <a:t>		=1*I+3.44*I = 4.44I</a:t>
            </a:r>
          </a:p>
        </p:txBody>
      </p:sp>
      <p:grpSp>
        <p:nvGrpSpPr>
          <p:cNvPr id="80900" name="Group 4"/>
          <p:cNvGrpSpPr>
            <a:grpSpLocks/>
          </p:cNvGrpSpPr>
          <p:nvPr/>
        </p:nvGrpSpPr>
        <p:grpSpPr bwMode="auto">
          <a:xfrm>
            <a:off x="646113" y="764704"/>
            <a:ext cx="3275012" cy="696912"/>
            <a:chOff x="204" y="3612"/>
            <a:chExt cx="2063" cy="439"/>
          </a:xfrm>
        </p:grpSpPr>
        <p:sp>
          <p:nvSpPr>
            <p:cNvPr id="80944" name="Text Box 5"/>
            <p:cNvSpPr txBox="1">
              <a:spLocks noChangeArrowheads="1"/>
            </p:cNvSpPr>
            <p:nvPr/>
          </p:nvSpPr>
          <p:spPr bwMode="auto">
            <a:xfrm>
              <a:off x="521" y="3612"/>
              <a:ext cx="1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t>CPU time with stalls</a:t>
              </a:r>
              <a:endParaRPr lang="en-US" altLang="zh-CN" sz="1800" dirty="0"/>
            </a:p>
          </p:txBody>
        </p:sp>
        <p:sp>
          <p:nvSpPr>
            <p:cNvPr id="80945" name="Line 6"/>
            <p:cNvSpPr>
              <a:spLocks noChangeShapeType="1"/>
            </p:cNvSpPr>
            <p:nvPr/>
          </p:nvSpPr>
          <p:spPr bwMode="auto">
            <a:xfrm>
              <a:off x="295" y="3839"/>
              <a:ext cx="187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46" name="Text Box 7"/>
            <p:cNvSpPr txBox="1">
              <a:spLocks noChangeArrowheads="1"/>
            </p:cNvSpPr>
            <p:nvPr/>
          </p:nvSpPr>
          <p:spPr bwMode="auto">
            <a:xfrm>
              <a:off x="204" y="3820"/>
              <a:ext cx="20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t>CPU time with perfect cache</a:t>
              </a:r>
              <a:endParaRPr lang="en-US" altLang="zh-CN" sz="1800" dirty="0"/>
            </a:p>
          </p:txBody>
        </p:sp>
      </p:grpSp>
      <p:grpSp>
        <p:nvGrpSpPr>
          <p:cNvPr id="80901" name="Group 8"/>
          <p:cNvGrpSpPr>
            <a:grpSpLocks/>
          </p:cNvGrpSpPr>
          <p:nvPr/>
        </p:nvGrpSpPr>
        <p:grpSpPr bwMode="auto">
          <a:xfrm>
            <a:off x="3635375" y="764704"/>
            <a:ext cx="3816350" cy="696912"/>
            <a:chOff x="1020" y="2069"/>
            <a:chExt cx="1860" cy="439"/>
          </a:xfrm>
        </p:grpSpPr>
        <p:sp>
          <p:nvSpPr>
            <p:cNvPr id="80941" name="Text Box 9"/>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latin typeface="Times New Roman" panose="02020603050405020304" pitchFamily="18" charset="0"/>
                </a:rPr>
                <a:t>I</a:t>
              </a:r>
              <a:r>
                <a:rPr lang="en-US" altLang="zh-CN" sz="1800" smtClean="0"/>
                <a:t>×CPI</a:t>
              </a:r>
              <a:r>
                <a:rPr lang="en-US" altLang="zh-CN" sz="1800" baseline="-25000" smtClean="0"/>
                <a:t>stall</a:t>
              </a:r>
              <a:r>
                <a:rPr lang="en-US" altLang="zh-CN" sz="1800" smtClean="0"/>
                <a:t>×Clock cycle</a:t>
              </a:r>
              <a:endParaRPr lang="en-US" altLang="zh-CN" sz="1800" dirty="0"/>
            </a:p>
          </p:txBody>
        </p:sp>
        <p:sp>
          <p:nvSpPr>
            <p:cNvPr id="80942" name="Line 10"/>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Text Box 11"/>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latin typeface="Times New Roman" panose="02020603050405020304" pitchFamily="18" charset="0"/>
                </a:rPr>
                <a:t>I</a:t>
              </a:r>
              <a:r>
                <a:rPr lang="en-US" altLang="zh-CN" sz="1800" smtClean="0"/>
                <a:t>×CPI</a:t>
              </a:r>
              <a:r>
                <a:rPr lang="en-US" altLang="zh-CN" sz="1800" baseline="-25000" smtClean="0"/>
                <a:t>perfect</a:t>
              </a:r>
              <a:r>
                <a:rPr lang="en-US" altLang="zh-CN" sz="1800" smtClean="0"/>
                <a:t>×Clock cycle</a:t>
              </a:r>
              <a:endParaRPr lang="en-US" altLang="zh-CN" sz="1800" dirty="0"/>
            </a:p>
          </p:txBody>
        </p:sp>
      </p:grpSp>
      <p:grpSp>
        <p:nvGrpSpPr>
          <p:cNvPr id="80902" name="Group 12"/>
          <p:cNvGrpSpPr>
            <a:grpSpLocks/>
          </p:cNvGrpSpPr>
          <p:nvPr/>
        </p:nvGrpSpPr>
        <p:grpSpPr bwMode="auto">
          <a:xfrm>
            <a:off x="4102100" y="1555279"/>
            <a:ext cx="1117600" cy="696912"/>
            <a:chOff x="1020" y="2069"/>
            <a:chExt cx="1860" cy="439"/>
          </a:xfrm>
        </p:grpSpPr>
        <p:sp>
          <p:nvSpPr>
            <p:cNvPr id="80938" name="Text Box 13"/>
            <p:cNvSpPr txBox="1">
              <a:spLocks noChangeArrowheads="1"/>
            </p:cNvSpPr>
            <p:nvPr/>
          </p:nvSpPr>
          <p:spPr bwMode="auto">
            <a:xfrm>
              <a:off x="1205" y="2069"/>
              <a:ext cx="144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CPI</a:t>
              </a:r>
              <a:r>
                <a:rPr lang="en-US" altLang="zh-CN" sz="1800" baseline="-25000"/>
                <a:t>stall</a:t>
              </a:r>
            </a:p>
          </p:txBody>
        </p:sp>
        <p:sp>
          <p:nvSpPr>
            <p:cNvPr id="80939" name="Line 14"/>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Text Box 15"/>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CPI</a:t>
              </a:r>
              <a:r>
                <a:rPr lang="en-US" altLang="zh-CN" sz="1800" baseline="-25000"/>
                <a:t>perfect</a:t>
              </a:r>
            </a:p>
          </p:txBody>
        </p:sp>
      </p:grpSp>
      <p:grpSp>
        <p:nvGrpSpPr>
          <p:cNvPr id="80903" name="Group 16"/>
          <p:cNvGrpSpPr>
            <a:grpSpLocks/>
          </p:cNvGrpSpPr>
          <p:nvPr/>
        </p:nvGrpSpPr>
        <p:grpSpPr bwMode="auto">
          <a:xfrm>
            <a:off x="5326063" y="1555279"/>
            <a:ext cx="1117600" cy="696912"/>
            <a:chOff x="1020" y="2069"/>
            <a:chExt cx="1860" cy="439"/>
          </a:xfrm>
        </p:grpSpPr>
        <p:sp>
          <p:nvSpPr>
            <p:cNvPr id="80935" name="Text Box 17"/>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p>
          </p:txBody>
        </p:sp>
        <p:sp>
          <p:nvSpPr>
            <p:cNvPr id="80936" name="Line 18"/>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Text Box 19"/>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2</a:t>
              </a:r>
              <a:endParaRPr lang="en-US" altLang="zh-CN" sz="1800" baseline="-25000"/>
            </a:p>
          </p:txBody>
        </p:sp>
      </p:grpSp>
      <p:sp>
        <p:nvSpPr>
          <p:cNvPr id="80904" name="Text Box 20"/>
          <p:cNvSpPr txBox="1">
            <a:spLocks noChangeArrowheads="1"/>
          </p:cNvSpPr>
          <p:nvPr/>
        </p:nvSpPr>
        <p:spPr bwMode="auto">
          <a:xfrm>
            <a:off x="3706813" y="907579"/>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sp>
        <p:nvSpPr>
          <p:cNvPr id="80905" name="Text Box 21"/>
          <p:cNvSpPr txBox="1">
            <a:spLocks noChangeArrowheads="1"/>
          </p:cNvSpPr>
          <p:nvPr/>
        </p:nvSpPr>
        <p:spPr bwMode="auto">
          <a:xfrm>
            <a:off x="3708400" y="1675929"/>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sp>
        <p:nvSpPr>
          <p:cNvPr id="80906" name="Text Box 22"/>
          <p:cNvSpPr txBox="1">
            <a:spLocks noChangeArrowheads="1"/>
          </p:cNvSpPr>
          <p:nvPr/>
        </p:nvSpPr>
        <p:spPr bwMode="auto">
          <a:xfrm>
            <a:off x="5003800" y="1675929"/>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grpSp>
        <p:nvGrpSpPr>
          <p:cNvPr id="80907" name="Group 23"/>
          <p:cNvGrpSpPr>
            <a:grpSpLocks/>
          </p:cNvGrpSpPr>
          <p:nvPr/>
        </p:nvGrpSpPr>
        <p:grpSpPr bwMode="auto">
          <a:xfrm>
            <a:off x="395536" y="3932560"/>
            <a:ext cx="3275013" cy="696913"/>
            <a:chOff x="204" y="3612"/>
            <a:chExt cx="2063" cy="439"/>
          </a:xfrm>
        </p:grpSpPr>
        <p:sp>
          <p:nvSpPr>
            <p:cNvPr id="80932" name="Text Box 24"/>
            <p:cNvSpPr txBox="1">
              <a:spLocks noChangeArrowheads="1"/>
            </p:cNvSpPr>
            <p:nvPr/>
          </p:nvSpPr>
          <p:spPr bwMode="auto">
            <a:xfrm>
              <a:off x="521" y="3612"/>
              <a:ext cx="1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smtClean="0"/>
                <a:t>CPU time with stalls</a:t>
              </a:r>
              <a:endParaRPr lang="en-US" altLang="zh-CN" sz="1800" dirty="0"/>
            </a:p>
          </p:txBody>
        </p:sp>
        <p:sp>
          <p:nvSpPr>
            <p:cNvPr id="80933" name="Line 25"/>
            <p:cNvSpPr>
              <a:spLocks noChangeShapeType="1"/>
            </p:cNvSpPr>
            <p:nvPr/>
          </p:nvSpPr>
          <p:spPr bwMode="auto">
            <a:xfrm>
              <a:off x="295" y="3839"/>
              <a:ext cx="187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Text Box 26"/>
            <p:cNvSpPr txBox="1">
              <a:spLocks noChangeArrowheads="1"/>
            </p:cNvSpPr>
            <p:nvPr/>
          </p:nvSpPr>
          <p:spPr bwMode="auto">
            <a:xfrm>
              <a:off x="204" y="3820"/>
              <a:ext cx="20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t>CPU time with perfect cache</a:t>
              </a:r>
              <a:endParaRPr lang="en-US" altLang="zh-CN" sz="1800" dirty="0"/>
            </a:p>
          </p:txBody>
        </p:sp>
      </p:grpSp>
      <p:grpSp>
        <p:nvGrpSpPr>
          <p:cNvPr id="80908" name="Group 27"/>
          <p:cNvGrpSpPr>
            <a:grpSpLocks/>
          </p:cNvGrpSpPr>
          <p:nvPr/>
        </p:nvGrpSpPr>
        <p:grpSpPr bwMode="auto">
          <a:xfrm>
            <a:off x="4067944" y="3934103"/>
            <a:ext cx="1621475" cy="725489"/>
            <a:chOff x="1202" y="2069"/>
            <a:chExt cx="1860" cy="457"/>
          </a:xfrm>
        </p:grpSpPr>
        <p:sp>
          <p:nvSpPr>
            <p:cNvPr id="80929" name="Text Box 28"/>
            <p:cNvSpPr txBox="1">
              <a:spLocks noChangeArrowheads="1"/>
            </p:cNvSpPr>
            <p:nvPr/>
          </p:nvSpPr>
          <p:spPr bwMode="auto">
            <a:xfrm>
              <a:off x="1205" y="2069"/>
              <a:ext cx="15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smtClean="0">
                  <a:latin typeface="Times New Roman" panose="02020603050405020304" pitchFamily="18" charset="0"/>
                  <a:cs typeface="Times New Roman" panose="02020603050405020304" pitchFamily="18" charset="0"/>
                </a:rPr>
                <a:t>I</a:t>
              </a:r>
              <a:r>
                <a:rPr lang="en-US" altLang="zh-CN" sz="1800" dirty="0" smtClean="0"/>
                <a:t> * </a:t>
              </a:r>
              <a:r>
                <a:rPr lang="en-US" altLang="zh-CN" sz="1800" dirty="0" err="1" smtClean="0"/>
                <a:t>CPI</a:t>
              </a:r>
              <a:r>
                <a:rPr lang="en-US" altLang="zh-CN" sz="1800" baseline="-25000" dirty="0" err="1" smtClean="0"/>
                <a:t>stall</a:t>
              </a:r>
              <a:endParaRPr lang="en-US" altLang="zh-CN" sz="1800" baseline="-25000" dirty="0"/>
            </a:p>
          </p:txBody>
        </p:sp>
        <p:sp>
          <p:nvSpPr>
            <p:cNvPr id="80930" name="Line 29"/>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Text Box 30"/>
            <p:cNvSpPr txBox="1">
              <a:spLocks noChangeArrowheads="1"/>
            </p:cNvSpPr>
            <p:nvPr/>
          </p:nvSpPr>
          <p:spPr bwMode="auto">
            <a:xfrm>
              <a:off x="1202" y="2295"/>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latin typeface="Times New Roman" panose="02020603050405020304" pitchFamily="18" charset="0"/>
                  <a:cs typeface="Times New Roman" panose="02020603050405020304" pitchFamily="18" charset="0"/>
                </a:rPr>
                <a:t>I </a:t>
              </a:r>
              <a:r>
                <a:rPr lang="en-US" altLang="zh-CN" sz="1800" dirty="0" smtClean="0"/>
                <a:t>* </a:t>
              </a:r>
              <a:r>
                <a:rPr lang="en-US" altLang="zh-CN" sz="1800" dirty="0" err="1" smtClean="0"/>
                <a:t>CPI</a:t>
              </a:r>
              <a:r>
                <a:rPr lang="en-US" altLang="zh-CN" sz="1800" baseline="-25000" dirty="0" err="1" smtClean="0"/>
                <a:t>perfect</a:t>
              </a:r>
              <a:endParaRPr lang="en-US" altLang="zh-CN" sz="1800" baseline="-25000" dirty="0"/>
            </a:p>
          </p:txBody>
        </p:sp>
      </p:grpSp>
      <p:grpSp>
        <p:nvGrpSpPr>
          <p:cNvPr id="80909" name="Group 31"/>
          <p:cNvGrpSpPr>
            <a:grpSpLocks/>
          </p:cNvGrpSpPr>
          <p:nvPr/>
        </p:nvGrpSpPr>
        <p:grpSpPr bwMode="auto">
          <a:xfrm>
            <a:off x="5686425" y="3934098"/>
            <a:ext cx="1117600" cy="696913"/>
            <a:chOff x="1020" y="2069"/>
            <a:chExt cx="1860" cy="439"/>
          </a:xfrm>
        </p:grpSpPr>
        <p:sp>
          <p:nvSpPr>
            <p:cNvPr id="80926" name="Text Box 32"/>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4.44</a:t>
              </a:r>
            </a:p>
          </p:txBody>
        </p:sp>
        <p:sp>
          <p:nvSpPr>
            <p:cNvPr id="80927" name="Line 33"/>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28" name="Text Box 34"/>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a:t>
              </a:r>
              <a:endParaRPr lang="en-US" altLang="zh-CN" sz="1800" baseline="-25000"/>
            </a:p>
          </p:txBody>
        </p:sp>
      </p:grpSp>
      <p:sp>
        <p:nvSpPr>
          <p:cNvPr id="80910" name="Text Box 36"/>
          <p:cNvSpPr txBox="1">
            <a:spLocks noChangeArrowheads="1"/>
          </p:cNvSpPr>
          <p:nvPr/>
        </p:nvSpPr>
        <p:spPr bwMode="auto">
          <a:xfrm>
            <a:off x="3563888" y="4076576"/>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a:t>
            </a:r>
          </a:p>
        </p:txBody>
      </p:sp>
      <p:sp>
        <p:nvSpPr>
          <p:cNvPr id="80911" name="Text Box 37"/>
          <p:cNvSpPr txBox="1">
            <a:spLocks noChangeArrowheads="1"/>
          </p:cNvSpPr>
          <p:nvPr/>
        </p:nvSpPr>
        <p:spPr bwMode="auto">
          <a:xfrm>
            <a:off x="5364163" y="405474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smtClean="0">
                <a:latin typeface="Times New Roman" panose="02020603050405020304" pitchFamily="18" charset="0"/>
              </a:rPr>
              <a:t>=</a:t>
            </a:r>
            <a:endParaRPr lang="en-US" altLang="zh-CN" sz="2400" b="0" dirty="0">
              <a:latin typeface="Times New Roman" panose="02020603050405020304" pitchFamily="18" charset="0"/>
            </a:endParaRPr>
          </a:p>
        </p:txBody>
      </p:sp>
      <p:sp>
        <p:nvSpPr>
          <p:cNvPr id="80912" name="Text Box 38"/>
          <p:cNvSpPr txBox="1">
            <a:spLocks noChangeArrowheads="1"/>
          </p:cNvSpPr>
          <p:nvPr/>
        </p:nvSpPr>
        <p:spPr bwMode="auto">
          <a:xfrm>
            <a:off x="6443663" y="4054748"/>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=4.44</a:t>
            </a:r>
          </a:p>
        </p:txBody>
      </p:sp>
      <p:sp>
        <p:nvSpPr>
          <p:cNvPr id="80913" name="Text Box 39"/>
          <p:cNvSpPr txBox="1">
            <a:spLocks noChangeArrowheads="1"/>
          </p:cNvSpPr>
          <p:nvPr/>
        </p:nvSpPr>
        <p:spPr bwMode="auto">
          <a:xfrm>
            <a:off x="6013450" y="1674341"/>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=2.72</a:t>
            </a:r>
          </a:p>
        </p:txBody>
      </p:sp>
      <p:grpSp>
        <p:nvGrpSpPr>
          <p:cNvPr id="80914" name="Group 40"/>
          <p:cNvGrpSpPr>
            <a:grpSpLocks/>
          </p:cNvGrpSpPr>
          <p:nvPr/>
        </p:nvGrpSpPr>
        <p:grpSpPr bwMode="auto">
          <a:xfrm>
            <a:off x="2628900" y="5733256"/>
            <a:ext cx="1117600" cy="696912"/>
            <a:chOff x="1020" y="2069"/>
            <a:chExt cx="1860" cy="439"/>
          </a:xfrm>
        </p:grpSpPr>
        <p:sp>
          <p:nvSpPr>
            <p:cNvPr id="80923" name="Text Box 41"/>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3.44</a:t>
              </a:r>
            </a:p>
          </p:txBody>
        </p:sp>
        <p:sp>
          <p:nvSpPr>
            <p:cNvPr id="80924" name="Line 42"/>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25" name="Text Box 43"/>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endParaRPr lang="en-US" altLang="zh-CN" sz="1800" baseline="-25000"/>
            </a:p>
          </p:txBody>
        </p:sp>
      </p:grpSp>
      <p:grpSp>
        <p:nvGrpSpPr>
          <p:cNvPr id="80915" name="Group 44"/>
          <p:cNvGrpSpPr>
            <a:grpSpLocks/>
          </p:cNvGrpSpPr>
          <p:nvPr/>
        </p:nvGrpSpPr>
        <p:grpSpPr bwMode="auto">
          <a:xfrm>
            <a:off x="5148263" y="5733256"/>
            <a:ext cx="1117600" cy="696912"/>
            <a:chOff x="1020" y="2069"/>
            <a:chExt cx="1860" cy="439"/>
          </a:xfrm>
        </p:grpSpPr>
        <p:sp>
          <p:nvSpPr>
            <p:cNvPr id="80920" name="Text Box 4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3.44</a:t>
              </a:r>
            </a:p>
          </p:txBody>
        </p:sp>
        <p:sp>
          <p:nvSpPr>
            <p:cNvPr id="80921" name="Line 4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22" name="Text Box 4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4.44</a:t>
              </a:r>
              <a:endParaRPr lang="en-US" altLang="zh-CN" sz="1800" baseline="-25000"/>
            </a:p>
          </p:txBody>
        </p:sp>
      </p:grpSp>
      <p:sp>
        <p:nvSpPr>
          <p:cNvPr id="80916" name="Text Box 48"/>
          <p:cNvSpPr txBox="1">
            <a:spLocks noChangeArrowheads="1"/>
          </p:cNvSpPr>
          <p:nvPr/>
        </p:nvSpPr>
        <p:spPr bwMode="auto">
          <a:xfrm>
            <a:off x="3421063" y="5876131"/>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a:t>
            </a:r>
            <a:r>
              <a:rPr lang="en-US" altLang="zh-CN" sz="2400" b="0" dirty="0" smtClean="0">
                <a:latin typeface="Times New Roman" panose="02020603050405020304" pitchFamily="18" charset="0"/>
              </a:rPr>
              <a:t>63%    to</a:t>
            </a:r>
            <a:endParaRPr lang="en-US" altLang="zh-CN" sz="2400" b="0" dirty="0">
              <a:latin typeface="Times New Roman" panose="02020603050405020304" pitchFamily="18" charset="0"/>
            </a:endParaRPr>
          </a:p>
        </p:txBody>
      </p:sp>
      <p:sp>
        <p:nvSpPr>
          <p:cNvPr id="80917" name="Text Box 49"/>
          <p:cNvSpPr txBox="1">
            <a:spLocks noChangeArrowheads="1"/>
          </p:cNvSpPr>
          <p:nvPr/>
        </p:nvSpPr>
        <p:spPr bwMode="auto">
          <a:xfrm>
            <a:off x="5868988" y="5877718"/>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=77%</a:t>
            </a:r>
          </a:p>
        </p:txBody>
      </p:sp>
      <p:sp>
        <p:nvSpPr>
          <p:cNvPr id="80918" name="Text Box 50"/>
          <p:cNvSpPr txBox="1">
            <a:spLocks noChangeArrowheads="1"/>
          </p:cNvSpPr>
          <p:nvPr/>
        </p:nvSpPr>
        <p:spPr bwMode="auto">
          <a:xfrm>
            <a:off x="611560" y="4920124"/>
            <a:ext cx="777686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SzTx/>
              <a:buNone/>
            </a:pPr>
            <a:r>
              <a:rPr lang="en-US" altLang="zh-CN" sz="2000" dirty="0">
                <a:solidFill>
                  <a:srgbClr val="0000FF"/>
                </a:solidFill>
                <a:latin typeface="Times New Roman" panose="02020603050405020304" pitchFamily="18" charset="0"/>
                <a:ea typeface="+mn-ea"/>
                <a:cs typeface="Times New Roman" panose="02020603050405020304" pitchFamily="18" charset="0"/>
              </a:rPr>
              <a:t>Total memory-stall cycles / Total cycles  = 3.44 </a:t>
            </a:r>
            <a:r>
              <a:rPr lang="en-US" altLang="zh-CN" sz="2000" dirty="0" smtClean="0">
                <a:solidFill>
                  <a:srgbClr val="0000FF"/>
                </a:solidFill>
                <a:latin typeface="Times New Roman" panose="02020603050405020304" pitchFamily="18" charset="0"/>
                <a:ea typeface="+mn-ea"/>
                <a:cs typeface="Times New Roman" panose="02020603050405020304" pitchFamily="18" charset="0"/>
              </a:rPr>
              <a:t>I/4.44I</a:t>
            </a:r>
            <a:r>
              <a:rPr lang="en-US" altLang="zh-CN" sz="2000" dirty="0">
                <a:solidFill>
                  <a:srgbClr val="0000FF"/>
                </a:solidFill>
                <a:latin typeface="Times New Roman" panose="02020603050405020304" pitchFamily="18" charset="0"/>
                <a:ea typeface="+mn-ea"/>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mn-ea"/>
                <a:cs typeface="Times New Roman" panose="02020603050405020304" pitchFamily="18" charset="0"/>
              </a:rPr>
              <a:t>77%</a:t>
            </a:r>
            <a:endParaRPr lang="en-US" altLang="zh-CN" sz="2400" b="0" dirty="0">
              <a:solidFill>
                <a:srgbClr val="0000FF"/>
              </a:solidFill>
              <a:latin typeface="Times New Roman" panose="02020603050405020304" pitchFamily="18" charset="0"/>
            </a:endParaRPr>
          </a:p>
          <a:p>
            <a:pPr>
              <a:spcBef>
                <a:spcPct val="50000"/>
              </a:spcBef>
              <a:buSzTx/>
              <a:buNone/>
            </a:pPr>
            <a:r>
              <a:rPr lang="en-US" altLang="zh-CN" sz="2000" dirty="0">
                <a:latin typeface="Times New Roman" panose="02020603050405020304" pitchFamily="18" charset="0"/>
                <a:ea typeface="+mn-ea"/>
                <a:cs typeface="Times New Roman" panose="02020603050405020304" pitchFamily="18" charset="0"/>
              </a:rPr>
              <a:t>Total memory-stall cycles / Total cycles </a:t>
            </a:r>
          </a:p>
        </p:txBody>
      </p:sp>
      <p:sp>
        <p:nvSpPr>
          <p:cNvPr id="80919" name="Rectangle 51"/>
          <p:cNvSpPr>
            <a:spLocks noChangeArrowheads="1"/>
          </p:cNvSpPr>
          <p:nvPr/>
        </p:nvSpPr>
        <p:spPr bwMode="auto">
          <a:xfrm>
            <a:off x="1909763" y="5826918"/>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from</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84" y="404664"/>
            <a:ext cx="9144000" cy="609600"/>
          </a:xfrm>
          <a:noFill/>
        </p:spPr>
        <p:txBody>
          <a:bodyPr/>
          <a:lstStyle/>
          <a:p>
            <a:r>
              <a:rPr lang="en-US" altLang="zh-CN" sz="2400" dirty="0" smtClean="0">
                <a:latin typeface="Comic Sans MS" panose="030F0702030302020204" pitchFamily="66" charset="0"/>
              </a:rPr>
              <a:t>Calculating cache performance with Increased Clock Rate</a:t>
            </a:r>
          </a:p>
        </p:txBody>
      </p:sp>
      <p:sp>
        <p:nvSpPr>
          <p:cNvPr id="82947" name="AutoShape 3"/>
          <p:cNvSpPr>
            <a:spLocks noGrp="1" noChangeArrowheads="1"/>
          </p:cNvSpPr>
          <p:nvPr>
            <p:ph type="body" idx="1"/>
          </p:nvPr>
        </p:nvSpPr>
        <p:spPr>
          <a:xfrm>
            <a:off x="228600" y="765175"/>
            <a:ext cx="8382000" cy="4114800"/>
          </a:xfrm>
          <a:noFill/>
        </p:spPr>
        <p:txBody>
          <a:bodyPr/>
          <a:lstStyle/>
          <a:p>
            <a:r>
              <a:rPr lang="en-US" altLang="zh-CN" sz="2000" i="1" dirty="0" smtClean="0"/>
              <a:t>Suppose we increase the performance of the computer in the previous example</a:t>
            </a:r>
            <a:r>
              <a:rPr lang="zh-CN" altLang="en-US" sz="2000" i="1" dirty="0" smtClean="0"/>
              <a:t>：</a:t>
            </a:r>
            <a:r>
              <a:rPr lang="en-US" altLang="zh-CN" sz="2000" i="1" dirty="0" smtClean="0"/>
              <a:t>doubling CPU clock rate </a:t>
            </a:r>
            <a:r>
              <a:rPr lang="zh-CN" altLang="en-US" sz="2000" i="1" dirty="0" smtClean="0"/>
              <a:t>，</a:t>
            </a:r>
            <a:r>
              <a:rPr lang="en-US" altLang="zh-CN" sz="2000" i="1" dirty="0" smtClean="0"/>
              <a:t>while memory access time does not change.</a:t>
            </a:r>
          </a:p>
          <a:p>
            <a:r>
              <a:rPr lang="en-US" altLang="zh-CN" sz="2000" i="1" dirty="0" smtClean="0">
                <a:solidFill>
                  <a:srgbClr val="FF3300"/>
                </a:solidFill>
              </a:rPr>
              <a:t>Question : How much faster will the computer be with the faster clock to slow clock?</a:t>
            </a:r>
          </a:p>
          <a:p>
            <a:r>
              <a:rPr lang="en-US" altLang="zh-CN" sz="2000" i="1" dirty="0" smtClean="0"/>
              <a:t>Answer</a:t>
            </a:r>
          </a:p>
          <a:p>
            <a:pPr>
              <a:buFontTx/>
              <a:buNone/>
            </a:pPr>
            <a:r>
              <a:rPr lang="en-US" altLang="zh-CN" sz="2000" dirty="0" smtClean="0">
                <a:latin typeface="Times New Roman" panose="02020603050405020304" pitchFamily="18" charset="0"/>
              </a:rPr>
              <a:t>Total miss cycles per instruction = (2%</a:t>
            </a:r>
            <a:r>
              <a:rPr lang="en-US" altLang="zh-CN" sz="2000" dirty="0" smtClean="0"/>
              <a:t>×200) + 36%×(4%×200)</a:t>
            </a:r>
            <a:r>
              <a:rPr lang="en-US" altLang="zh-CN" sz="2000" dirty="0" smtClean="0">
                <a:latin typeface="Times New Roman" panose="02020603050405020304" pitchFamily="18" charset="0"/>
              </a:rPr>
              <a:t>=6.88</a:t>
            </a:r>
          </a:p>
          <a:p>
            <a:pPr algn="ctr">
              <a:buFontTx/>
              <a:buNone/>
            </a:pPr>
            <a:r>
              <a:rPr lang="en-US" altLang="zh-CN" sz="2000" dirty="0" smtClean="0">
                <a:latin typeface="Times New Roman" panose="02020603050405020304" pitchFamily="18" charset="0"/>
              </a:rPr>
              <a:t>CPI with cache misses = 2 + 6.88 =8.88</a:t>
            </a:r>
          </a:p>
          <a:p>
            <a:pPr>
              <a:buFontTx/>
              <a:buNone/>
            </a:pPr>
            <a:endParaRPr lang="en-US" altLang="zh-CN" sz="2000" dirty="0" smtClean="0">
              <a:latin typeface="Times New Roman" panose="02020603050405020304" pitchFamily="18" charset="0"/>
            </a:endParaRPr>
          </a:p>
          <a:p>
            <a:endParaRPr lang="en-US" altLang="zh-CN" sz="2000" i="1" dirty="0" smtClean="0"/>
          </a:p>
        </p:txBody>
      </p:sp>
      <p:grpSp>
        <p:nvGrpSpPr>
          <p:cNvPr id="82948" name="Group 30"/>
          <p:cNvGrpSpPr>
            <a:grpSpLocks/>
          </p:cNvGrpSpPr>
          <p:nvPr/>
        </p:nvGrpSpPr>
        <p:grpSpPr bwMode="auto">
          <a:xfrm>
            <a:off x="0" y="3789040"/>
            <a:ext cx="8099425" cy="1439863"/>
            <a:chOff x="1" y="2840"/>
            <a:chExt cx="5102" cy="907"/>
          </a:xfrm>
        </p:grpSpPr>
        <p:grpSp>
          <p:nvGrpSpPr>
            <p:cNvPr id="82951" name="Group 8"/>
            <p:cNvGrpSpPr>
              <a:grpSpLocks/>
            </p:cNvGrpSpPr>
            <p:nvPr/>
          </p:nvGrpSpPr>
          <p:grpSpPr bwMode="auto">
            <a:xfrm>
              <a:off x="1" y="2855"/>
              <a:ext cx="2834" cy="439"/>
              <a:chOff x="137" y="3173"/>
              <a:chExt cx="2834" cy="439"/>
            </a:xfrm>
          </p:grpSpPr>
          <p:sp>
            <p:nvSpPr>
              <p:cNvPr id="82968" name="Text Box 5"/>
              <p:cNvSpPr txBox="1">
                <a:spLocks noChangeArrowheads="1"/>
              </p:cNvSpPr>
              <p:nvPr/>
            </p:nvSpPr>
            <p:spPr bwMode="auto">
              <a:xfrm>
                <a:off x="572" y="3173"/>
                <a:ext cx="20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t>Performance with fast clock</a:t>
                </a:r>
                <a:endParaRPr lang="en-US" altLang="zh-CN" sz="1800" dirty="0"/>
              </a:p>
            </p:txBody>
          </p:sp>
          <p:sp>
            <p:nvSpPr>
              <p:cNvPr id="82969" name="Line 6"/>
              <p:cNvSpPr>
                <a:spLocks noChangeShapeType="1"/>
              </p:cNvSpPr>
              <p:nvPr/>
            </p:nvSpPr>
            <p:spPr bwMode="auto">
              <a:xfrm flipV="1">
                <a:off x="521" y="3385"/>
                <a:ext cx="2119"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70" name="Text Box 7"/>
              <p:cNvSpPr txBox="1">
                <a:spLocks noChangeArrowheads="1"/>
              </p:cNvSpPr>
              <p:nvPr/>
            </p:nvSpPr>
            <p:spPr bwMode="auto">
              <a:xfrm>
                <a:off x="137" y="3381"/>
                <a:ext cx="2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t>Performance with slow clock</a:t>
                </a:r>
                <a:endParaRPr lang="en-US" altLang="zh-CN" sz="1800" dirty="0"/>
              </a:p>
            </p:txBody>
          </p:sp>
        </p:grpSp>
        <p:grpSp>
          <p:nvGrpSpPr>
            <p:cNvPr id="82952" name="Group 12"/>
            <p:cNvGrpSpPr>
              <a:grpSpLocks/>
            </p:cNvGrpSpPr>
            <p:nvPr/>
          </p:nvGrpSpPr>
          <p:grpSpPr bwMode="auto">
            <a:xfrm>
              <a:off x="2517" y="2840"/>
              <a:ext cx="2449" cy="439"/>
              <a:chOff x="2880" y="3173"/>
              <a:chExt cx="2449" cy="439"/>
            </a:xfrm>
          </p:grpSpPr>
          <p:sp>
            <p:nvSpPr>
              <p:cNvPr id="82965" name="Text Box 9"/>
              <p:cNvSpPr txBox="1">
                <a:spLocks noChangeArrowheads="1"/>
              </p:cNvSpPr>
              <p:nvPr/>
            </p:nvSpPr>
            <p:spPr bwMode="auto">
              <a:xfrm>
                <a:off x="2987" y="3173"/>
                <a:ext cx="2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t>Execution time with slow clock</a:t>
                </a:r>
                <a:endParaRPr lang="en-US" altLang="zh-CN" sz="1800" dirty="0"/>
              </a:p>
            </p:txBody>
          </p:sp>
          <p:sp>
            <p:nvSpPr>
              <p:cNvPr id="82966" name="Line 10"/>
              <p:cNvSpPr>
                <a:spLocks noChangeShapeType="1"/>
              </p:cNvSpPr>
              <p:nvPr/>
            </p:nvSpPr>
            <p:spPr bwMode="auto">
              <a:xfrm flipV="1">
                <a:off x="3083" y="3385"/>
                <a:ext cx="2119"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7" name="Text Box 11"/>
              <p:cNvSpPr txBox="1">
                <a:spLocks noChangeArrowheads="1"/>
              </p:cNvSpPr>
              <p:nvPr/>
            </p:nvSpPr>
            <p:spPr bwMode="auto">
              <a:xfrm>
                <a:off x="2880" y="3381"/>
                <a:ext cx="24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smtClean="0"/>
                  <a:t>Execution time with fast clock</a:t>
                </a:r>
                <a:endParaRPr lang="en-US" altLang="zh-CN" sz="1800" dirty="0"/>
              </a:p>
            </p:txBody>
          </p:sp>
        </p:grpSp>
        <p:grpSp>
          <p:nvGrpSpPr>
            <p:cNvPr id="82953" name="Group 28"/>
            <p:cNvGrpSpPr>
              <a:grpSpLocks/>
            </p:cNvGrpSpPr>
            <p:nvPr/>
          </p:nvGrpSpPr>
          <p:grpSpPr bwMode="auto">
            <a:xfrm>
              <a:off x="1202" y="3308"/>
              <a:ext cx="2404" cy="439"/>
              <a:chOff x="748" y="3626"/>
              <a:chExt cx="2404" cy="439"/>
            </a:xfrm>
          </p:grpSpPr>
          <p:sp>
            <p:nvSpPr>
              <p:cNvPr id="82962" name="Text Box 18"/>
              <p:cNvSpPr txBox="1">
                <a:spLocks noChangeArrowheads="1"/>
              </p:cNvSpPr>
              <p:nvPr/>
            </p:nvSpPr>
            <p:spPr bwMode="auto">
              <a:xfrm>
                <a:off x="827" y="3626"/>
                <a:ext cx="21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latin typeface="Times New Roman" panose="02020603050405020304" pitchFamily="18" charset="0"/>
                  </a:rPr>
                  <a:t>I</a:t>
                </a:r>
                <a:r>
                  <a:rPr lang="en-US" altLang="zh-CN" sz="1800" smtClean="0"/>
                  <a:t>×CPI</a:t>
                </a:r>
                <a:r>
                  <a:rPr lang="en-US" altLang="zh-CN" sz="1800" baseline="-25000" smtClean="0"/>
                  <a:t>slow clock</a:t>
                </a:r>
                <a:r>
                  <a:rPr lang="en-US" altLang="zh-CN" sz="1800" smtClean="0"/>
                  <a:t>×Clock cycle</a:t>
                </a:r>
                <a:endParaRPr lang="en-US" altLang="zh-CN" sz="1800" dirty="0"/>
              </a:p>
            </p:txBody>
          </p:sp>
          <p:sp>
            <p:nvSpPr>
              <p:cNvPr id="82963" name="Line 19"/>
              <p:cNvSpPr>
                <a:spLocks noChangeShapeType="1"/>
              </p:cNvSpPr>
              <p:nvPr/>
            </p:nvSpPr>
            <p:spPr bwMode="auto">
              <a:xfrm flipV="1">
                <a:off x="886" y="3838"/>
                <a:ext cx="2016"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4" name="Text Box 20"/>
              <p:cNvSpPr txBox="1">
                <a:spLocks noChangeArrowheads="1"/>
              </p:cNvSpPr>
              <p:nvPr/>
            </p:nvSpPr>
            <p:spPr bwMode="auto">
              <a:xfrm>
                <a:off x="748" y="3834"/>
                <a:ext cx="2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smtClean="0">
                    <a:latin typeface="Times New Roman" panose="02020603050405020304" pitchFamily="18" charset="0"/>
                  </a:rPr>
                  <a:t>I</a:t>
                </a:r>
                <a:r>
                  <a:rPr lang="en-US" altLang="zh-CN" sz="1800" smtClean="0"/>
                  <a:t>×CPI</a:t>
                </a:r>
                <a:r>
                  <a:rPr lang="en-US" altLang="zh-CN" sz="1800" baseline="-25000" smtClean="0"/>
                  <a:t>fast clock</a:t>
                </a:r>
                <a:r>
                  <a:rPr lang="en-US" altLang="zh-CN" sz="1800" smtClean="0"/>
                  <a:t>×Clock cycle/2</a:t>
                </a:r>
                <a:endParaRPr lang="en-US" altLang="zh-CN" sz="1800" dirty="0"/>
              </a:p>
            </p:txBody>
          </p:sp>
        </p:grpSp>
        <p:grpSp>
          <p:nvGrpSpPr>
            <p:cNvPr id="82954" name="Group 21"/>
            <p:cNvGrpSpPr>
              <a:grpSpLocks/>
            </p:cNvGrpSpPr>
            <p:nvPr/>
          </p:nvGrpSpPr>
          <p:grpSpPr bwMode="auto">
            <a:xfrm>
              <a:off x="3561" y="3308"/>
              <a:ext cx="906" cy="411"/>
              <a:chOff x="1020" y="2069"/>
              <a:chExt cx="1860" cy="475"/>
            </a:xfrm>
          </p:grpSpPr>
          <p:sp>
            <p:nvSpPr>
              <p:cNvPr id="82959" name="Text Box 22"/>
              <p:cNvSpPr txBox="1">
                <a:spLocks noChangeArrowheads="1"/>
              </p:cNvSpPr>
              <p:nvPr/>
            </p:nvSpPr>
            <p:spPr bwMode="auto">
              <a:xfrm>
                <a:off x="1205" y="2069"/>
                <a:ext cx="144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p>
            </p:txBody>
          </p:sp>
          <p:sp>
            <p:nvSpPr>
              <p:cNvPr id="82960" name="Line 23"/>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1" name="Text Box 24"/>
              <p:cNvSpPr txBox="1">
                <a:spLocks noChangeArrowheads="1"/>
              </p:cNvSpPr>
              <p:nvPr/>
            </p:nvSpPr>
            <p:spPr bwMode="auto">
              <a:xfrm>
                <a:off x="1020" y="2277"/>
                <a:ext cx="18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8.88×1/2</a:t>
                </a:r>
              </a:p>
            </p:txBody>
          </p:sp>
        </p:grpSp>
        <p:sp>
          <p:nvSpPr>
            <p:cNvPr id="82955" name="Text Box 25"/>
            <p:cNvSpPr txBox="1">
              <a:spLocks noChangeArrowheads="1"/>
            </p:cNvSpPr>
            <p:nvPr/>
          </p:nvSpPr>
          <p:spPr bwMode="auto">
            <a:xfrm>
              <a:off x="3334" y="338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sp>
          <p:nvSpPr>
            <p:cNvPr id="82956" name="Text Box 26"/>
            <p:cNvSpPr txBox="1">
              <a:spLocks noChangeArrowheads="1"/>
            </p:cNvSpPr>
            <p:nvPr/>
          </p:nvSpPr>
          <p:spPr bwMode="auto">
            <a:xfrm>
              <a:off x="4196" y="3383"/>
              <a:ext cx="9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=1.23</a:t>
              </a:r>
            </a:p>
          </p:txBody>
        </p:sp>
        <p:sp>
          <p:nvSpPr>
            <p:cNvPr id="82957" name="Text Box 27"/>
            <p:cNvSpPr txBox="1">
              <a:spLocks noChangeArrowheads="1"/>
            </p:cNvSpPr>
            <p:nvPr/>
          </p:nvSpPr>
          <p:spPr bwMode="auto">
            <a:xfrm>
              <a:off x="1066" y="338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sp>
          <p:nvSpPr>
            <p:cNvPr id="82958" name="Text Box 29"/>
            <p:cNvSpPr txBox="1">
              <a:spLocks noChangeArrowheads="1"/>
            </p:cNvSpPr>
            <p:nvPr/>
          </p:nvSpPr>
          <p:spPr bwMode="auto">
            <a:xfrm>
              <a:off x="2426" y="2915"/>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grpSp>
      <p:sp>
        <p:nvSpPr>
          <p:cNvPr id="82949" name="Text Box 31"/>
          <p:cNvSpPr txBox="1">
            <a:spLocks noChangeArrowheads="1"/>
          </p:cNvSpPr>
          <p:nvPr/>
        </p:nvSpPr>
        <p:spPr bwMode="auto">
          <a:xfrm>
            <a:off x="395536" y="5517232"/>
            <a:ext cx="8280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SzTx/>
              <a:buFontTx/>
              <a:buNone/>
            </a:pPr>
            <a:r>
              <a:rPr lang="en-US" altLang="zh-CN" sz="2200" dirty="0" smtClean="0">
                <a:solidFill>
                  <a:srgbClr val="FF3300"/>
                </a:solidFill>
                <a:latin typeface="Comic Sans MS" panose="030F0702030302020204" pitchFamily="66" charset="0"/>
              </a:rPr>
              <a:t>This, the computer with the faster clock is about 1.2 times faster rather than 2 time faster</a:t>
            </a:r>
            <a:r>
              <a:rPr lang="en-US" altLang="zh-CN" sz="2200" dirty="0">
                <a:solidFill>
                  <a:srgbClr val="FF3300"/>
                </a:solidFill>
                <a:latin typeface="Comic Sans MS" panose="030F0702030302020204" pitchFamily="66" charset="0"/>
              </a:rPr>
              <a:t>.</a:t>
            </a:r>
          </a:p>
        </p:txBody>
      </p:sp>
      <p:sp>
        <p:nvSpPr>
          <p:cNvPr id="82950" name="文本框 1"/>
          <p:cNvSpPr txBox="1">
            <a:spLocks noChangeArrowheads="1"/>
          </p:cNvSpPr>
          <p:nvPr/>
        </p:nvSpPr>
        <p:spPr bwMode="auto">
          <a:xfrm>
            <a:off x="6372200" y="5085184"/>
            <a:ext cx="2579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000" dirty="0" smtClean="0">
                <a:solidFill>
                  <a:srgbClr val="0000FF"/>
                </a:solidFill>
                <a:latin typeface="Times New Roman" panose="02020603050405020304" pitchFamily="18" charset="0"/>
              </a:rPr>
              <a:t>I: Instruction</a:t>
            </a:r>
            <a:r>
              <a:rPr lang="en-US" altLang="zh-CN" sz="2400" dirty="0" smtClean="0">
                <a:solidFill>
                  <a:srgbClr val="0000FF"/>
                </a:solidFill>
                <a:latin typeface="Times New Roman" panose="02020603050405020304" pitchFamily="18" charset="0"/>
              </a:rPr>
              <a:t> Count</a:t>
            </a:r>
            <a:endParaRPr lang="zh-CN" altLang="en-US" sz="2400" dirty="0">
              <a:solidFill>
                <a:srgbClr val="0000FF"/>
              </a:solidFill>
              <a:latin typeface="Times New Roman" panose="02020603050405020304" pitchFamily="18" charset="0"/>
            </a:endParaRPr>
          </a:p>
        </p:txBody>
      </p:sp>
      <p:sp>
        <p:nvSpPr>
          <p:cNvPr id="2" name="文本框 1"/>
          <p:cNvSpPr txBox="1"/>
          <p:nvPr/>
        </p:nvSpPr>
        <p:spPr>
          <a:xfrm>
            <a:off x="6516226" y="116632"/>
            <a:ext cx="2592288" cy="369332"/>
          </a:xfrm>
          <a:prstGeom prst="rect">
            <a:avLst/>
          </a:prstGeom>
          <a:noFill/>
        </p:spPr>
        <p:txBody>
          <a:bodyPr wrap="square" rtlCol="0">
            <a:spAutoFit/>
          </a:bodyPr>
          <a:lstStyle/>
          <a:p>
            <a:r>
              <a:rPr lang="zh-CN" altLang="en-US" sz="1800" b="1" dirty="0" smtClean="0">
                <a:solidFill>
                  <a:srgbClr val="FF0000"/>
                </a:solidFill>
              </a:rPr>
              <a:t>本页内容书上无，不讲</a:t>
            </a:r>
            <a:endParaRPr lang="zh-CN" altLang="en-US" sz="1800" b="1" dirty="0">
              <a:solidFill>
                <a:srgbClr val="FF0000"/>
              </a:solidFill>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72813" y="123220"/>
            <a:ext cx="8259762" cy="523220"/>
          </a:xfrm>
        </p:spPr>
        <p:txBody>
          <a:bodyPr/>
          <a:lstStyle/>
          <a:p>
            <a:pPr eaLnBrk="1" hangingPunct="1"/>
            <a:r>
              <a:rPr lang="en-AU" altLang="en-US" dirty="0" smtClean="0"/>
              <a:t>Average Access Time</a:t>
            </a:r>
          </a:p>
        </p:txBody>
      </p:sp>
      <p:sp>
        <p:nvSpPr>
          <p:cNvPr id="105475" name="Rectangle 3"/>
          <p:cNvSpPr>
            <a:spLocks noGrp="1" noChangeArrowheads="1"/>
          </p:cNvSpPr>
          <p:nvPr>
            <p:ph type="body" idx="1"/>
          </p:nvPr>
        </p:nvSpPr>
        <p:spPr>
          <a:xfrm>
            <a:off x="661700" y="646440"/>
            <a:ext cx="8270875" cy="6049342"/>
          </a:xfrm>
        </p:spPr>
        <p:txBody>
          <a:bodyPr/>
          <a:lstStyle/>
          <a:p>
            <a:pPr eaLnBrk="1" hangingPunct="1">
              <a:spcBef>
                <a:spcPts val="400"/>
              </a:spcBef>
            </a:pPr>
            <a:r>
              <a:rPr lang="en-AU" altLang="en-US" sz="2200" dirty="0" smtClean="0"/>
              <a:t>Hit time is also important for performance</a:t>
            </a:r>
          </a:p>
          <a:p>
            <a:pPr lvl="1" eaLnBrk="1" hangingPunct="1">
              <a:spcBef>
                <a:spcPts val="400"/>
              </a:spcBef>
            </a:pPr>
            <a:r>
              <a:rPr lang="en-US" altLang="en-US" dirty="0" smtClean="0">
                <a:solidFill>
                  <a:srgbClr val="0000FF"/>
                </a:solidFill>
              </a:rPr>
              <a:t>Increasing the cache size will cause a bigger cache access time.</a:t>
            </a:r>
            <a:endParaRPr lang="en-AU" altLang="en-US" dirty="0" smtClean="0">
              <a:solidFill>
                <a:srgbClr val="0000FF"/>
              </a:solidFill>
            </a:endParaRPr>
          </a:p>
          <a:p>
            <a:pPr eaLnBrk="1" hangingPunct="1">
              <a:spcBef>
                <a:spcPts val="400"/>
              </a:spcBef>
            </a:pPr>
            <a:r>
              <a:rPr lang="en-US" altLang="en-US" sz="2200" dirty="0">
                <a:solidFill>
                  <a:srgbClr val="0000FF"/>
                </a:solidFill>
              </a:rPr>
              <a:t>AMAT(Average Memory Access Time): the average time to access memory considering hit time, miss penalty, and miss rate.</a:t>
            </a:r>
          </a:p>
          <a:p>
            <a:pPr lvl="1" eaLnBrk="1" hangingPunct="1">
              <a:spcBef>
                <a:spcPts val="400"/>
              </a:spcBef>
            </a:pPr>
            <a:r>
              <a:rPr lang="en-US" altLang="en-US" dirty="0" smtClean="0">
                <a:solidFill>
                  <a:srgbClr val="0000FF"/>
                </a:solidFill>
                <a:cs typeface="Arial" panose="020B0604020202020204" pitchFamily="34" charset="0"/>
              </a:rPr>
              <a:t>N memory access</a:t>
            </a:r>
          </a:p>
          <a:p>
            <a:pPr lvl="1" eaLnBrk="1" hangingPunct="1">
              <a:spcBef>
                <a:spcPts val="400"/>
              </a:spcBef>
            </a:pPr>
            <a:r>
              <a:rPr lang="en-US" altLang="en-US" dirty="0" smtClean="0">
                <a:solidFill>
                  <a:srgbClr val="0000FF"/>
                </a:solidFill>
                <a:cs typeface="Arial" panose="020B0604020202020204" pitchFamily="34" charset="0"/>
              </a:rPr>
              <a:t>Total time of memory access: N * hit-time + N * Miss-rate * Miss-penalty</a:t>
            </a:r>
          </a:p>
          <a:p>
            <a:pPr lvl="1" eaLnBrk="1" hangingPunct="1">
              <a:spcBef>
                <a:spcPts val="400"/>
              </a:spcBef>
            </a:pPr>
            <a:r>
              <a:rPr lang="en-US" altLang="en-US" dirty="0" smtClean="0">
                <a:solidFill>
                  <a:srgbClr val="0000FF"/>
                </a:solidFill>
                <a:cs typeface="Arial" panose="020B0604020202020204" pitchFamily="34" charset="0"/>
              </a:rPr>
              <a:t>AMAT = (N * hit-time + N * Miss-rate * Miss-penalty) / N </a:t>
            </a:r>
          </a:p>
          <a:p>
            <a:pPr marL="457200" lvl="1" indent="0" eaLnBrk="1" hangingPunct="1">
              <a:spcBef>
                <a:spcPts val="400"/>
              </a:spcBef>
              <a:buNone/>
            </a:pPr>
            <a:r>
              <a:rPr lang="en-US" altLang="en-US" dirty="0" smtClean="0">
                <a:solidFill>
                  <a:srgbClr val="0000FF"/>
                </a:solidFill>
                <a:cs typeface="Arial" panose="020B0604020202020204" pitchFamily="34" charset="0"/>
              </a:rPr>
              <a:t>	         = </a:t>
            </a:r>
            <a:r>
              <a:rPr lang="en-US" altLang="en-US" dirty="0">
                <a:solidFill>
                  <a:srgbClr val="0000FF"/>
                </a:solidFill>
                <a:cs typeface="Arial" panose="020B0604020202020204" pitchFamily="34" charset="0"/>
              </a:rPr>
              <a:t>hit-time + Miss-rate * Miss-penalty</a:t>
            </a:r>
          </a:p>
          <a:p>
            <a:pPr marL="457200" lvl="1" indent="0" eaLnBrk="1" hangingPunct="1">
              <a:spcBef>
                <a:spcPts val="400"/>
              </a:spcBef>
              <a:buNone/>
            </a:pPr>
            <a:r>
              <a:rPr lang="en-US" altLang="en-US" dirty="0" smtClean="0">
                <a:solidFill>
                  <a:srgbClr val="0000FF"/>
                </a:solidFill>
                <a:cs typeface="Arial" panose="020B0604020202020204" pitchFamily="34" charset="0"/>
              </a:rPr>
              <a:t>	         = </a:t>
            </a:r>
            <a:r>
              <a:rPr lang="en-US" altLang="en-US" dirty="0">
                <a:solidFill>
                  <a:srgbClr val="0000FF"/>
                </a:solidFill>
                <a:cs typeface="Arial" panose="020B0604020202020204" pitchFamily="34" charset="0"/>
              </a:rPr>
              <a:t>Time for a hit + Miss </a:t>
            </a:r>
            <a:r>
              <a:rPr lang="en-US" altLang="en-US" dirty="0" smtClean="0">
                <a:solidFill>
                  <a:srgbClr val="0000FF"/>
                </a:solidFill>
                <a:cs typeface="Arial" panose="020B0604020202020204" pitchFamily="34" charset="0"/>
              </a:rPr>
              <a:t>rate × Miss penalty</a:t>
            </a:r>
          </a:p>
          <a:p>
            <a:pPr eaLnBrk="1" hangingPunct="1">
              <a:spcBef>
                <a:spcPts val="400"/>
              </a:spcBef>
            </a:pPr>
            <a:r>
              <a:rPr lang="en-US" altLang="en-US" sz="2200" dirty="0"/>
              <a:t>Example: CPU with 1ns clock, hit time = 1 cycle, miss penalty = 20 cycles, I-cache miss rate = 5%</a:t>
            </a:r>
          </a:p>
          <a:p>
            <a:pPr lvl="1" eaLnBrk="1" hangingPunct="1">
              <a:spcBef>
                <a:spcPts val="400"/>
              </a:spcBef>
            </a:pPr>
            <a:r>
              <a:rPr lang="en-US" altLang="en-US" dirty="0" smtClean="0">
                <a:cs typeface="Arial" panose="020B0604020202020204" pitchFamily="34" charset="0"/>
              </a:rPr>
              <a:t>AMAT = 1 + 0.05 × 20 = 2ns</a:t>
            </a:r>
          </a:p>
          <a:p>
            <a:pPr lvl="2" eaLnBrk="1" hangingPunct="1">
              <a:spcBef>
                <a:spcPts val="400"/>
              </a:spcBef>
            </a:pPr>
            <a:r>
              <a:rPr lang="en-US" altLang="en-US" dirty="0" smtClean="0">
                <a:cs typeface="Arial" panose="020B0604020202020204" pitchFamily="34" charset="0"/>
              </a:rPr>
              <a:t>2 cycles per instruction</a:t>
            </a:r>
          </a:p>
        </p:txBody>
      </p:sp>
      <p:sp>
        <p:nvSpPr>
          <p:cNvPr id="10547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35BB562-0325-4D4B-9759-71B373E71E66}" type="slidenum">
              <a:rPr lang="zh-CN" altLang="en-US" sz="1200" smtClean="0">
                <a:solidFill>
                  <a:srgbClr val="000000"/>
                </a:solidFill>
              </a:rPr>
              <a:pPr>
                <a:spcBef>
                  <a:spcPct val="0"/>
                </a:spcBef>
                <a:buClrTx/>
                <a:buSzTx/>
                <a:buFontTx/>
                <a:buNone/>
              </a:pPr>
              <a:t>72</a:t>
            </a:fld>
            <a:endParaRPr lang="zh-CN" altLang="en-US" sz="1200" smtClean="0">
              <a:solidFill>
                <a:srgbClr val="000000"/>
              </a:solidFill>
            </a:endParaRPr>
          </a:p>
        </p:txBody>
      </p:sp>
    </p:spTree>
    <p:extLst>
      <p:ext uri="{BB962C8B-B14F-4D97-AF65-F5344CB8AC3E}">
        <p14:creationId xmlns:p14="http://schemas.microsoft.com/office/powerpoint/2010/main" val="28181548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1520" y="188640"/>
            <a:ext cx="8028384" cy="609600"/>
          </a:xfrm>
          <a:noFill/>
        </p:spPr>
        <p:txBody>
          <a:bodyPr/>
          <a:lstStyle/>
          <a:p>
            <a:pPr>
              <a:spcBef>
                <a:spcPts val="0"/>
              </a:spcBef>
              <a:buSzTx/>
              <a:buNone/>
            </a:pPr>
            <a:r>
              <a:rPr lang="zh-CN" altLang="en-US" sz="2400" dirty="0">
                <a:solidFill>
                  <a:srgbClr val="0000FF"/>
                </a:solidFill>
              </a:rPr>
              <a:t>说明：本页</a:t>
            </a:r>
            <a:r>
              <a:rPr lang="en-US" altLang="zh-CN" sz="2400" dirty="0">
                <a:solidFill>
                  <a:srgbClr val="0000FF"/>
                </a:solidFill>
              </a:rPr>
              <a:t>PPT</a:t>
            </a:r>
            <a:r>
              <a:rPr lang="zh-CN" altLang="en-US" sz="2400" dirty="0">
                <a:solidFill>
                  <a:srgbClr val="0000FF"/>
                </a:solidFill>
              </a:rPr>
              <a:t>从另一角度计算 </a:t>
            </a:r>
            <a:r>
              <a:rPr lang="en-US" altLang="zh-CN" sz="2400" dirty="0">
                <a:solidFill>
                  <a:srgbClr val="0000FF"/>
                </a:solidFill>
              </a:rPr>
              <a:t>Average Memory Access time</a:t>
            </a:r>
            <a:r>
              <a:rPr lang="zh-CN" altLang="en-US" sz="2400" dirty="0">
                <a:solidFill>
                  <a:srgbClr val="0000FF"/>
                </a:solidFill>
              </a:rPr>
              <a:t>，最终结果（红色的公式）</a:t>
            </a:r>
            <a:r>
              <a:rPr lang="en-US" altLang="zh-CN" sz="2400" dirty="0">
                <a:solidFill>
                  <a:srgbClr val="0000FF"/>
                </a:solidFill>
              </a:rPr>
              <a:t>  </a:t>
            </a:r>
            <a:r>
              <a:rPr lang="zh-CN" altLang="en-US" sz="2400" dirty="0">
                <a:solidFill>
                  <a:srgbClr val="0000FF"/>
                </a:solidFill>
              </a:rPr>
              <a:t>与上页</a:t>
            </a:r>
            <a:r>
              <a:rPr lang="en-US" altLang="zh-CN" sz="2400" dirty="0">
                <a:solidFill>
                  <a:srgbClr val="0000FF"/>
                </a:solidFill>
              </a:rPr>
              <a:t>PPT</a:t>
            </a:r>
            <a:r>
              <a:rPr lang="zh-CN" altLang="en-US" sz="2400" dirty="0">
                <a:solidFill>
                  <a:srgbClr val="0000FF"/>
                </a:solidFill>
              </a:rPr>
              <a:t>相同</a:t>
            </a:r>
            <a:endParaRPr lang="en-US" altLang="zh-CN" sz="2400" dirty="0">
              <a:solidFill>
                <a:srgbClr val="0000FF"/>
              </a:solidFill>
            </a:endParaRPr>
          </a:p>
        </p:txBody>
      </p:sp>
      <p:sp>
        <p:nvSpPr>
          <p:cNvPr id="72708" name="Text Box 4"/>
          <p:cNvSpPr txBox="1">
            <a:spLocks noChangeArrowheads="1"/>
          </p:cNvSpPr>
          <p:nvPr/>
        </p:nvSpPr>
        <p:spPr bwMode="auto">
          <a:xfrm>
            <a:off x="251520" y="1196752"/>
            <a:ext cx="8568952" cy="658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SzTx/>
              <a:buFontTx/>
              <a:buNone/>
            </a:pPr>
            <a:r>
              <a:rPr lang="en-US" altLang="zh-CN" sz="2000" b="0" dirty="0">
                <a:solidFill>
                  <a:srgbClr val="000000"/>
                </a:solidFill>
              </a:rPr>
              <a:t>Average Memory Access time </a:t>
            </a:r>
            <a:r>
              <a:rPr lang="en-US" altLang="zh-CN" sz="2000" b="0" dirty="0" smtClean="0">
                <a:solidFill>
                  <a:srgbClr val="000000"/>
                </a:solidFill>
              </a:rPr>
              <a:t> = (</a:t>
            </a:r>
            <a:r>
              <a:rPr lang="en-US" altLang="zh-CN" sz="2000" b="0" dirty="0">
                <a:solidFill>
                  <a:srgbClr val="000000"/>
                </a:solidFill>
              </a:rPr>
              <a:t>total-hit-time + total-miss-time) / I </a:t>
            </a:r>
            <a:endParaRPr lang="en-US" altLang="zh-CN" sz="2000" b="0" dirty="0" smtClean="0">
              <a:solidFill>
                <a:srgbClr val="000000"/>
              </a:solidFill>
            </a:endParaRPr>
          </a:p>
          <a:p>
            <a:pPr>
              <a:spcBef>
                <a:spcPct val="50000"/>
              </a:spcBef>
              <a:buSzTx/>
              <a:buFontTx/>
              <a:buNone/>
            </a:pPr>
            <a:r>
              <a:rPr lang="en-US" altLang="zh-CN" sz="2000" b="0" dirty="0" smtClean="0">
                <a:solidFill>
                  <a:srgbClr val="000000"/>
                </a:solidFill>
              </a:rPr>
              <a:t>=[</a:t>
            </a:r>
            <a:r>
              <a:rPr lang="en-US" altLang="zh-CN" sz="2000" b="0" dirty="0">
                <a:solidFill>
                  <a:srgbClr val="000000"/>
                </a:solidFill>
              </a:rPr>
              <a:t>I </a:t>
            </a:r>
            <a:r>
              <a:rPr lang="en-US" altLang="zh-CN" sz="2000" b="0" dirty="0" smtClean="0">
                <a:solidFill>
                  <a:srgbClr val="000000"/>
                </a:solidFill>
              </a:rPr>
              <a:t>* </a:t>
            </a:r>
            <a:r>
              <a:rPr lang="en-US" altLang="zh-CN" sz="2000" b="0" dirty="0">
                <a:solidFill>
                  <a:srgbClr val="000000"/>
                </a:solidFill>
              </a:rPr>
              <a:t>hit rate </a:t>
            </a:r>
            <a:r>
              <a:rPr lang="en-US" altLang="zh-CN" sz="2000" b="0" dirty="0" smtClean="0">
                <a:solidFill>
                  <a:srgbClr val="000000"/>
                </a:solidFill>
              </a:rPr>
              <a:t>* </a:t>
            </a:r>
            <a:r>
              <a:rPr lang="en-US" altLang="zh-CN" sz="2000" b="0" dirty="0">
                <a:solidFill>
                  <a:srgbClr val="000000"/>
                </a:solidFill>
              </a:rPr>
              <a:t>Cache time + </a:t>
            </a:r>
            <a:r>
              <a:rPr lang="en-US" altLang="zh-CN" sz="2000" b="0" dirty="0" smtClean="0">
                <a:solidFill>
                  <a:srgbClr val="000000"/>
                </a:solidFill>
              </a:rPr>
              <a:t>I * </a:t>
            </a:r>
            <a:r>
              <a:rPr lang="en-US" altLang="zh-CN" sz="2000" b="0" dirty="0">
                <a:solidFill>
                  <a:srgbClr val="000000"/>
                </a:solidFill>
              </a:rPr>
              <a:t>miss rate </a:t>
            </a:r>
            <a:r>
              <a:rPr lang="en-US" altLang="zh-CN" sz="2000" b="0" dirty="0" smtClean="0">
                <a:solidFill>
                  <a:srgbClr val="000000"/>
                </a:solidFill>
              </a:rPr>
              <a:t>*(</a:t>
            </a:r>
            <a:r>
              <a:rPr lang="en-US" altLang="zh-CN" sz="2000" b="0" dirty="0">
                <a:solidFill>
                  <a:srgbClr val="000000"/>
                </a:solidFill>
              </a:rPr>
              <a:t>Cache time + </a:t>
            </a:r>
            <a:r>
              <a:rPr lang="en-US" altLang="zh-CN" sz="2000" b="0" dirty="0" err="1">
                <a:solidFill>
                  <a:srgbClr val="000000"/>
                </a:solidFill>
              </a:rPr>
              <a:t>Miss_penalty</a:t>
            </a:r>
            <a:r>
              <a:rPr lang="en-US" altLang="zh-CN" sz="2000" b="0" dirty="0">
                <a:solidFill>
                  <a:srgbClr val="000000"/>
                </a:solidFill>
              </a:rPr>
              <a:t>) ] / I </a:t>
            </a:r>
            <a:endParaRPr lang="en-US" altLang="zh-CN" sz="2000" b="0" dirty="0" smtClean="0">
              <a:solidFill>
                <a:srgbClr val="000000"/>
              </a:solidFill>
            </a:endParaRPr>
          </a:p>
          <a:p>
            <a:pPr>
              <a:spcBef>
                <a:spcPct val="50000"/>
              </a:spcBef>
              <a:buSzTx/>
              <a:buFontTx/>
              <a:buNone/>
            </a:pPr>
            <a:r>
              <a:rPr lang="en-US" altLang="zh-CN" sz="2000" b="0" dirty="0" smtClean="0">
                <a:solidFill>
                  <a:srgbClr val="000000"/>
                </a:solidFill>
              </a:rPr>
              <a:t>= </a:t>
            </a:r>
            <a:r>
              <a:rPr lang="en-US" altLang="zh-CN" sz="2000" b="0" dirty="0">
                <a:solidFill>
                  <a:srgbClr val="000000"/>
                </a:solidFill>
              </a:rPr>
              <a:t>99% </a:t>
            </a:r>
            <a:r>
              <a:rPr lang="en-US" altLang="zh-CN" sz="2000" b="0" dirty="0" smtClean="0">
                <a:solidFill>
                  <a:srgbClr val="000000"/>
                </a:solidFill>
              </a:rPr>
              <a:t>* </a:t>
            </a:r>
            <a:r>
              <a:rPr lang="en-US" altLang="zh-CN" sz="2000" b="0" dirty="0">
                <a:solidFill>
                  <a:srgbClr val="000000"/>
                </a:solidFill>
              </a:rPr>
              <a:t>5 + (</a:t>
            </a:r>
            <a:r>
              <a:rPr lang="en-US" altLang="zh-CN" sz="2000" b="0" dirty="0" smtClean="0">
                <a:solidFill>
                  <a:srgbClr val="000000"/>
                </a:solidFill>
              </a:rPr>
              <a:t>100%-99</a:t>
            </a:r>
            <a:r>
              <a:rPr lang="en-US" altLang="zh-CN" sz="2000" b="0" dirty="0">
                <a:solidFill>
                  <a:srgbClr val="000000"/>
                </a:solidFill>
              </a:rPr>
              <a:t>%) </a:t>
            </a:r>
            <a:r>
              <a:rPr lang="en-US" altLang="zh-CN" sz="2000" b="0" dirty="0" smtClean="0">
                <a:solidFill>
                  <a:srgbClr val="000000"/>
                </a:solidFill>
              </a:rPr>
              <a:t>* </a:t>
            </a:r>
            <a:r>
              <a:rPr lang="en-US" altLang="zh-CN" sz="2000" b="0" dirty="0">
                <a:solidFill>
                  <a:srgbClr val="000000"/>
                </a:solidFill>
              </a:rPr>
              <a:t>45  =5.5ns </a:t>
            </a:r>
          </a:p>
          <a:p>
            <a:pPr>
              <a:spcBef>
                <a:spcPct val="50000"/>
              </a:spcBef>
              <a:buSzTx/>
              <a:buFontTx/>
              <a:buNone/>
            </a:pPr>
            <a:r>
              <a:rPr lang="en-US" altLang="zh-CN" sz="1800" b="0" dirty="0">
                <a:solidFill>
                  <a:srgbClr val="FF0000"/>
                </a:solidFill>
              </a:rPr>
              <a:t>150605</a:t>
            </a:r>
            <a:r>
              <a:rPr lang="zh-CN" altLang="en-US" sz="1800" b="0" dirty="0">
                <a:solidFill>
                  <a:srgbClr val="FF0000"/>
                </a:solidFill>
              </a:rPr>
              <a:t>标注：</a:t>
            </a:r>
            <a:r>
              <a:rPr lang="zh-CN" altLang="en-US" sz="1800" b="0" dirty="0" smtClean="0">
                <a:solidFill>
                  <a:srgbClr val="000000"/>
                </a:solidFill>
              </a:rPr>
              <a:t>这里 </a:t>
            </a:r>
            <a:r>
              <a:rPr lang="en-US" altLang="zh-CN" sz="1800" b="0" dirty="0" smtClean="0">
                <a:solidFill>
                  <a:srgbClr val="000000"/>
                </a:solidFill>
              </a:rPr>
              <a:t>I=number of total memory access, Miss penalty=40ns</a:t>
            </a:r>
            <a:r>
              <a:rPr lang="zh-CN" altLang="en-US" sz="1800" b="0" dirty="0" smtClean="0">
                <a:solidFill>
                  <a:srgbClr val="000000"/>
                </a:solidFill>
              </a:rPr>
              <a:t>，</a:t>
            </a:r>
            <a:endParaRPr lang="en-US" altLang="zh-CN" sz="1800" b="0" dirty="0" smtClean="0">
              <a:solidFill>
                <a:srgbClr val="000000"/>
              </a:solidFill>
            </a:endParaRPr>
          </a:p>
          <a:p>
            <a:pPr>
              <a:spcBef>
                <a:spcPct val="50000"/>
              </a:spcBef>
              <a:buSzTx/>
              <a:buFontTx/>
              <a:buNone/>
            </a:pPr>
            <a:r>
              <a:rPr lang="en-US" altLang="zh-CN" sz="1800" b="0" dirty="0">
                <a:solidFill>
                  <a:srgbClr val="000000"/>
                </a:solidFill>
              </a:rPr>
              <a:t>hit </a:t>
            </a:r>
            <a:r>
              <a:rPr lang="en-US" altLang="zh-CN" sz="1800" b="0" dirty="0" smtClean="0">
                <a:solidFill>
                  <a:srgbClr val="000000"/>
                </a:solidFill>
              </a:rPr>
              <a:t>rate=99%, </a:t>
            </a:r>
            <a:r>
              <a:rPr lang="en-US" altLang="zh-CN" sz="1800" b="0" dirty="0">
                <a:solidFill>
                  <a:srgbClr val="000000"/>
                </a:solidFill>
              </a:rPr>
              <a:t>miss rate </a:t>
            </a:r>
            <a:r>
              <a:rPr lang="en-US" altLang="zh-CN" sz="1800" b="0" dirty="0" smtClean="0">
                <a:solidFill>
                  <a:srgbClr val="000000"/>
                </a:solidFill>
              </a:rPr>
              <a:t>=1%</a:t>
            </a:r>
            <a:endParaRPr lang="en-US" altLang="zh-CN" sz="1800" b="0" dirty="0">
              <a:solidFill>
                <a:srgbClr val="000000"/>
              </a:solidFill>
            </a:endParaRPr>
          </a:p>
          <a:p>
            <a:pPr>
              <a:spcBef>
                <a:spcPct val="50000"/>
              </a:spcBef>
              <a:buSzTx/>
              <a:buFontTx/>
              <a:buNone/>
            </a:pPr>
            <a:r>
              <a:rPr lang="zh-CN" altLang="en-US" sz="1800" b="0" dirty="0">
                <a:solidFill>
                  <a:srgbClr val="000000"/>
                </a:solidFill>
              </a:rPr>
              <a:t>发生缺失的单条指令花时间</a:t>
            </a:r>
            <a:r>
              <a:rPr lang="en-US" altLang="zh-CN" sz="1800" b="0" dirty="0" smtClean="0">
                <a:solidFill>
                  <a:srgbClr val="000000"/>
                </a:solidFill>
              </a:rPr>
              <a:t>= Cache time +</a:t>
            </a:r>
            <a:r>
              <a:rPr lang="en-US" altLang="zh-CN" sz="1800" b="0" dirty="0" err="1" smtClean="0">
                <a:solidFill>
                  <a:srgbClr val="000000"/>
                </a:solidFill>
              </a:rPr>
              <a:t>Miss_penalty</a:t>
            </a:r>
            <a:r>
              <a:rPr lang="en-US" altLang="zh-CN" sz="1800" b="0" dirty="0" smtClean="0">
                <a:solidFill>
                  <a:srgbClr val="000000"/>
                </a:solidFill>
              </a:rPr>
              <a:t>=5+40=45ns</a:t>
            </a:r>
          </a:p>
          <a:p>
            <a:pPr>
              <a:spcBef>
                <a:spcPts val="0"/>
              </a:spcBef>
              <a:buSzTx/>
              <a:buFontTx/>
              <a:buNone/>
            </a:pPr>
            <a:r>
              <a:rPr lang="en-US" altLang="zh-CN" sz="1800" b="0" dirty="0" smtClean="0">
                <a:solidFill>
                  <a:srgbClr val="000000"/>
                </a:solidFill>
              </a:rPr>
              <a:t>Average </a:t>
            </a:r>
            <a:r>
              <a:rPr lang="en-US" altLang="zh-CN" sz="1800" b="0" dirty="0">
                <a:solidFill>
                  <a:srgbClr val="000000"/>
                </a:solidFill>
              </a:rPr>
              <a:t>Memory Access time  </a:t>
            </a:r>
            <a:endParaRPr lang="en-US" altLang="zh-CN" sz="1800" b="0" dirty="0" smtClean="0">
              <a:solidFill>
                <a:srgbClr val="000000"/>
              </a:solidFill>
            </a:endParaRPr>
          </a:p>
          <a:p>
            <a:pPr>
              <a:spcBef>
                <a:spcPts val="0"/>
              </a:spcBef>
              <a:buSzTx/>
              <a:buFontTx/>
              <a:buNone/>
            </a:pPr>
            <a:r>
              <a:rPr lang="en-US" altLang="zh-CN" sz="1800" b="0" dirty="0" smtClean="0">
                <a:solidFill>
                  <a:srgbClr val="000000"/>
                </a:solidFill>
              </a:rPr>
              <a:t>= [ I </a:t>
            </a:r>
            <a:r>
              <a:rPr lang="en-US" altLang="zh-CN" sz="1800" b="0" dirty="0">
                <a:solidFill>
                  <a:srgbClr val="000000"/>
                </a:solidFill>
              </a:rPr>
              <a:t>* hit rate * Cache time + I * miss rate *(Cache time + </a:t>
            </a:r>
            <a:r>
              <a:rPr lang="en-US" altLang="zh-CN" sz="1800" b="0" dirty="0" err="1">
                <a:solidFill>
                  <a:srgbClr val="000000"/>
                </a:solidFill>
              </a:rPr>
              <a:t>Miss_penalty</a:t>
            </a:r>
            <a:r>
              <a:rPr lang="en-US" altLang="zh-CN" sz="1800" b="0" dirty="0">
                <a:solidFill>
                  <a:srgbClr val="000000"/>
                </a:solidFill>
              </a:rPr>
              <a:t>) ] / I </a:t>
            </a:r>
            <a:endParaRPr lang="en-US" altLang="zh-CN" sz="1800" b="0" dirty="0" smtClean="0">
              <a:solidFill>
                <a:srgbClr val="000000"/>
              </a:solidFill>
            </a:endParaRPr>
          </a:p>
          <a:p>
            <a:pPr>
              <a:spcBef>
                <a:spcPts val="0"/>
              </a:spcBef>
              <a:buSzTx/>
              <a:buNone/>
            </a:pPr>
            <a:r>
              <a:rPr lang="en-US" altLang="zh-CN" sz="1800" b="0" dirty="0">
                <a:solidFill>
                  <a:srgbClr val="000000"/>
                </a:solidFill>
              </a:rPr>
              <a:t>= </a:t>
            </a:r>
            <a:r>
              <a:rPr lang="en-US" altLang="zh-CN" sz="1800" b="0" dirty="0" smtClean="0">
                <a:solidFill>
                  <a:srgbClr val="000000"/>
                </a:solidFill>
              </a:rPr>
              <a:t>[ I </a:t>
            </a:r>
            <a:r>
              <a:rPr lang="en-US" altLang="zh-CN" sz="1800" b="0" dirty="0">
                <a:solidFill>
                  <a:srgbClr val="000000"/>
                </a:solidFill>
              </a:rPr>
              <a:t>* (</a:t>
            </a:r>
            <a:r>
              <a:rPr lang="en-US" altLang="zh-CN" sz="1800" b="0" dirty="0" smtClean="0">
                <a:solidFill>
                  <a:srgbClr val="000000"/>
                </a:solidFill>
              </a:rPr>
              <a:t>hit </a:t>
            </a:r>
            <a:r>
              <a:rPr lang="en-US" altLang="zh-CN" sz="1800" b="0" dirty="0">
                <a:solidFill>
                  <a:srgbClr val="000000"/>
                </a:solidFill>
              </a:rPr>
              <a:t>rate </a:t>
            </a:r>
            <a:r>
              <a:rPr lang="en-US" altLang="zh-CN" sz="1800" b="0" dirty="0" smtClean="0">
                <a:solidFill>
                  <a:srgbClr val="000000"/>
                </a:solidFill>
              </a:rPr>
              <a:t>+</a:t>
            </a:r>
            <a:r>
              <a:rPr lang="en-US" altLang="zh-CN" sz="1800" b="0" dirty="0">
                <a:solidFill>
                  <a:srgbClr val="000000"/>
                </a:solidFill>
              </a:rPr>
              <a:t> miss rate </a:t>
            </a:r>
            <a:r>
              <a:rPr lang="en-US" altLang="zh-CN" sz="1800" b="0" dirty="0" smtClean="0">
                <a:solidFill>
                  <a:srgbClr val="000000"/>
                </a:solidFill>
              </a:rPr>
              <a:t>)* </a:t>
            </a:r>
            <a:r>
              <a:rPr lang="en-US" altLang="zh-CN" sz="1800" b="0" dirty="0">
                <a:solidFill>
                  <a:srgbClr val="000000"/>
                </a:solidFill>
              </a:rPr>
              <a:t>Cache time + I * miss rate </a:t>
            </a:r>
            <a:r>
              <a:rPr lang="en-US" altLang="zh-CN" sz="1800" b="0" dirty="0" smtClean="0">
                <a:solidFill>
                  <a:srgbClr val="000000"/>
                </a:solidFill>
              </a:rPr>
              <a:t>* </a:t>
            </a:r>
            <a:r>
              <a:rPr lang="en-US" altLang="zh-CN" sz="1800" b="0" dirty="0" err="1">
                <a:solidFill>
                  <a:srgbClr val="000000"/>
                </a:solidFill>
              </a:rPr>
              <a:t>Miss_penalty</a:t>
            </a:r>
            <a:r>
              <a:rPr lang="en-US" altLang="zh-CN" sz="1800" b="0" dirty="0">
                <a:solidFill>
                  <a:srgbClr val="000000"/>
                </a:solidFill>
              </a:rPr>
              <a:t>) ] / I </a:t>
            </a:r>
            <a:endParaRPr lang="en-US" altLang="zh-CN" sz="1800" b="0" dirty="0" smtClean="0">
              <a:solidFill>
                <a:srgbClr val="000000"/>
              </a:solidFill>
            </a:endParaRPr>
          </a:p>
          <a:p>
            <a:pPr>
              <a:spcBef>
                <a:spcPts val="0"/>
              </a:spcBef>
              <a:buSzTx/>
              <a:buNone/>
            </a:pPr>
            <a:r>
              <a:rPr lang="en-US" altLang="zh-CN" sz="1800" b="0" dirty="0">
                <a:solidFill>
                  <a:srgbClr val="000000"/>
                </a:solidFill>
              </a:rPr>
              <a:t>= [ I </a:t>
            </a:r>
            <a:r>
              <a:rPr lang="en-US" altLang="zh-CN" sz="1800" b="0" dirty="0" smtClean="0">
                <a:solidFill>
                  <a:srgbClr val="000000"/>
                </a:solidFill>
              </a:rPr>
              <a:t>* </a:t>
            </a:r>
            <a:r>
              <a:rPr lang="en-US" altLang="zh-CN" sz="1800" b="0" dirty="0">
                <a:solidFill>
                  <a:srgbClr val="000000"/>
                </a:solidFill>
              </a:rPr>
              <a:t>Cache time + I * miss rate * </a:t>
            </a:r>
            <a:r>
              <a:rPr lang="en-US" altLang="zh-CN" sz="1800" b="0" dirty="0" err="1">
                <a:solidFill>
                  <a:srgbClr val="000000"/>
                </a:solidFill>
              </a:rPr>
              <a:t>Miss_penalty</a:t>
            </a:r>
            <a:r>
              <a:rPr lang="en-US" altLang="zh-CN" sz="1800" b="0" dirty="0">
                <a:solidFill>
                  <a:srgbClr val="000000"/>
                </a:solidFill>
              </a:rPr>
              <a:t>) ] / I </a:t>
            </a:r>
            <a:endParaRPr lang="en-US" altLang="zh-CN" sz="1800" b="0" dirty="0" smtClean="0">
              <a:solidFill>
                <a:srgbClr val="000000"/>
              </a:solidFill>
            </a:endParaRPr>
          </a:p>
          <a:p>
            <a:pPr>
              <a:spcBef>
                <a:spcPts val="0"/>
              </a:spcBef>
              <a:buSzTx/>
              <a:buNone/>
            </a:pPr>
            <a:r>
              <a:rPr lang="en-US" altLang="zh-CN" sz="1800" b="0" dirty="0">
                <a:solidFill>
                  <a:srgbClr val="FF0000"/>
                </a:solidFill>
              </a:rPr>
              <a:t>= </a:t>
            </a:r>
            <a:r>
              <a:rPr lang="en-US" altLang="zh-CN" sz="1800" b="0" dirty="0" smtClean="0">
                <a:solidFill>
                  <a:srgbClr val="FF0000"/>
                </a:solidFill>
              </a:rPr>
              <a:t>Cache </a:t>
            </a:r>
            <a:r>
              <a:rPr lang="en-US" altLang="zh-CN" sz="1800" b="0" dirty="0">
                <a:solidFill>
                  <a:srgbClr val="FF0000"/>
                </a:solidFill>
              </a:rPr>
              <a:t>time + </a:t>
            </a:r>
            <a:r>
              <a:rPr lang="en-US" altLang="zh-CN" sz="1800" b="0" dirty="0" smtClean="0">
                <a:solidFill>
                  <a:srgbClr val="FF0000"/>
                </a:solidFill>
              </a:rPr>
              <a:t>miss </a:t>
            </a:r>
            <a:r>
              <a:rPr lang="en-US" altLang="zh-CN" sz="1800" b="0" dirty="0">
                <a:solidFill>
                  <a:srgbClr val="FF0000"/>
                </a:solidFill>
              </a:rPr>
              <a:t>rate * </a:t>
            </a:r>
            <a:r>
              <a:rPr lang="en-US" altLang="zh-CN" sz="1800" b="0" dirty="0" err="1" smtClean="0">
                <a:solidFill>
                  <a:srgbClr val="FF0000"/>
                </a:solidFill>
              </a:rPr>
              <a:t>Miss_penalty</a:t>
            </a:r>
            <a:endParaRPr lang="en-US" altLang="zh-CN" sz="1800" b="0" dirty="0" smtClean="0">
              <a:solidFill>
                <a:srgbClr val="FF0000"/>
              </a:solidFill>
            </a:endParaRPr>
          </a:p>
          <a:p>
            <a:pPr>
              <a:spcBef>
                <a:spcPts val="0"/>
              </a:spcBef>
              <a:buSzTx/>
              <a:buNone/>
            </a:pPr>
            <a:endParaRPr lang="en-US" altLang="zh-CN" sz="1800" b="0" dirty="0">
              <a:solidFill>
                <a:srgbClr val="000000"/>
              </a:solidFill>
            </a:endParaRPr>
          </a:p>
          <a:p>
            <a:pPr>
              <a:spcBef>
                <a:spcPts val="0"/>
              </a:spcBef>
              <a:buSzTx/>
              <a:buNone/>
            </a:pPr>
            <a:r>
              <a:rPr lang="en-US" altLang="zh-CN" sz="1800" b="0" dirty="0" smtClean="0">
                <a:solidFill>
                  <a:srgbClr val="000000"/>
                </a:solidFill>
              </a:rPr>
              <a:t>Note:  </a:t>
            </a:r>
            <a:r>
              <a:rPr lang="en-US" altLang="zh-CN" sz="1800" b="0" dirty="0">
                <a:solidFill>
                  <a:srgbClr val="000000"/>
                </a:solidFill>
              </a:rPr>
              <a:t>(hit rate + miss rate </a:t>
            </a:r>
            <a:r>
              <a:rPr lang="en-US" altLang="zh-CN" sz="1800" b="0" dirty="0" smtClean="0">
                <a:solidFill>
                  <a:srgbClr val="000000"/>
                </a:solidFill>
              </a:rPr>
              <a:t>) =100%</a:t>
            </a:r>
          </a:p>
          <a:p>
            <a:pPr>
              <a:spcBef>
                <a:spcPts val="0"/>
              </a:spcBef>
              <a:buSzTx/>
              <a:buNone/>
            </a:pPr>
            <a:endParaRPr lang="en-US" altLang="zh-CN" sz="1800" b="0" dirty="0">
              <a:solidFill>
                <a:srgbClr val="000000"/>
              </a:solidFill>
            </a:endParaRPr>
          </a:p>
          <a:p>
            <a:pPr>
              <a:spcBef>
                <a:spcPts val="0"/>
              </a:spcBef>
              <a:buSzTx/>
              <a:buNone/>
            </a:pPr>
            <a:endParaRPr lang="en-US" altLang="zh-CN" sz="1800" b="0" dirty="0">
              <a:solidFill>
                <a:srgbClr val="000000"/>
              </a:solidFill>
            </a:endParaRPr>
          </a:p>
          <a:p>
            <a:pPr>
              <a:spcBef>
                <a:spcPts val="0"/>
              </a:spcBef>
              <a:buSzTx/>
              <a:buFontTx/>
              <a:buNone/>
            </a:pPr>
            <a:endParaRPr lang="en-US" altLang="zh-CN" sz="1800" b="0" dirty="0">
              <a:solidFill>
                <a:srgbClr val="000000"/>
              </a:solidFill>
            </a:endParaRPr>
          </a:p>
          <a:p>
            <a:pPr>
              <a:spcBef>
                <a:spcPct val="50000"/>
              </a:spcBef>
              <a:buSzTx/>
              <a:buFontTx/>
              <a:buNone/>
            </a:pPr>
            <a:endParaRPr lang="en-US" altLang="zh-CN" sz="1800" b="0" dirty="0">
              <a:solidFill>
                <a:srgbClr val="000000"/>
              </a:solidFill>
            </a:endParaRPr>
          </a:p>
          <a:p>
            <a:pPr>
              <a:spcBef>
                <a:spcPct val="50000"/>
              </a:spcBef>
              <a:buSzTx/>
              <a:buFontTx/>
              <a:buNone/>
            </a:pPr>
            <a:endParaRPr lang="en-US" altLang="zh-CN" sz="1800" dirty="0">
              <a:solidFill>
                <a:srgbClr val="000000"/>
              </a:solidFill>
            </a:endParaRPr>
          </a:p>
          <a:p>
            <a:pPr>
              <a:spcBef>
                <a:spcPct val="50000"/>
              </a:spcBef>
              <a:buSzTx/>
              <a:buFontTx/>
              <a:buNone/>
            </a:pPr>
            <a:endParaRPr lang="en-US" altLang="zh-CN" sz="1800" dirty="0">
              <a:solidFill>
                <a:srgbClr val="000000"/>
              </a:solidFill>
            </a:endParaRPr>
          </a:p>
        </p:txBody>
      </p:sp>
    </p:spTree>
    <p:extLst>
      <p:ext uri="{BB962C8B-B14F-4D97-AF65-F5344CB8AC3E}">
        <p14:creationId xmlns:p14="http://schemas.microsoft.com/office/powerpoint/2010/main" val="1687657672"/>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2708920"/>
            <a:ext cx="8270875" cy="5111750"/>
          </a:xfrm>
        </p:spPr>
        <p:txBody>
          <a:bodyPr/>
          <a:lstStyle/>
          <a:p>
            <a:r>
              <a:rPr lang="en-US" altLang="zh-CN" dirty="0" err="1" smtClean="0"/>
              <a:t>Risc</a:t>
            </a:r>
            <a:r>
              <a:rPr lang="en-US" altLang="zh-CN" dirty="0" smtClean="0"/>
              <a:t>-V </a:t>
            </a:r>
            <a:r>
              <a:rPr lang="zh-CN" altLang="en-US" dirty="0" smtClean="0"/>
              <a:t>第</a:t>
            </a:r>
            <a:r>
              <a:rPr lang="en-US" altLang="zh-CN" dirty="0" smtClean="0"/>
              <a:t>5</a:t>
            </a:r>
            <a:r>
              <a:rPr lang="zh-CN" altLang="en-US" dirty="0" smtClean="0"/>
              <a:t>版 </a:t>
            </a:r>
            <a:r>
              <a:rPr lang="en-US" altLang="zh-CN" dirty="0" smtClean="0"/>
              <a:t>P394</a:t>
            </a:r>
            <a:r>
              <a:rPr lang="zh-CN" altLang="en-US" dirty="0" smtClean="0"/>
              <a:t>上面的这段文字，红线画出的</a:t>
            </a:r>
            <a:r>
              <a:rPr lang="en-US" altLang="zh-CN" dirty="0" smtClean="0"/>
              <a:t>instruction </a:t>
            </a:r>
            <a:r>
              <a:rPr lang="zh-CN" altLang="en-US" dirty="0" smtClean="0"/>
              <a:t>是否应写成 </a:t>
            </a:r>
            <a:r>
              <a:rPr lang="en-US" altLang="zh-CN" dirty="0" smtClean="0">
                <a:solidFill>
                  <a:srgbClr val="0000FF"/>
                </a:solidFill>
              </a:rPr>
              <a:t>access </a:t>
            </a:r>
            <a:r>
              <a:rPr lang="zh-CN" altLang="en-US" dirty="0" smtClean="0"/>
              <a:t>才正确？</a:t>
            </a:r>
            <a:endParaRPr lang="zh-CN" altLang="en-US" dirty="0"/>
          </a:p>
        </p:txBody>
      </p:sp>
      <p:sp>
        <p:nvSpPr>
          <p:cNvPr id="4" name="灯片编号占位符 3"/>
          <p:cNvSpPr>
            <a:spLocks noGrp="1"/>
          </p:cNvSpPr>
          <p:nvPr>
            <p:ph type="sldNum" sz="quarter" idx="10"/>
          </p:nvPr>
        </p:nvSpPr>
        <p:spPr/>
        <p:txBody>
          <a:bodyPr/>
          <a:lstStyle/>
          <a:p>
            <a:pPr>
              <a:defRPr/>
            </a:pPr>
            <a:fld id="{786EBF2D-D04C-4DEF-904D-B713AFEED5F7}" type="slidenum">
              <a:rPr lang="zh-CN" altLang="en-US" smtClean="0"/>
              <a:pPr>
                <a:defRPr/>
              </a:pPr>
              <a:t>74</a:t>
            </a:fld>
            <a:endParaRPr lang="zh-CN" altLang="en-US"/>
          </a:p>
        </p:txBody>
      </p:sp>
      <p:pic>
        <p:nvPicPr>
          <p:cNvPr id="5" name="图片 4"/>
          <p:cNvPicPr>
            <a:picLocks noChangeAspect="1"/>
          </p:cNvPicPr>
          <p:nvPr/>
        </p:nvPicPr>
        <p:blipFill>
          <a:blip r:embed="rId2"/>
          <a:stretch>
            <a:fillRect/>
          </a:stretch>
        </p:blipFill>
        <p:spPr>
          <a:xfrm>
            <a:off x="539552" y="764703"/>
            <a:ext cx="7416824" cy="1742805"/>
          </a:xfrm>
          <a:prstGeom prst="rect">
            <a:avLst/>
          </a:prstGeom>
        </p:spPr>
      </p:pic>
    </p:spTree>
    <p:extLst>
      <p:ext uri="{BB962C8B-B14F-4D97-AF65-F5344CB8AC3E}">
        <p14:creationId xmlns:p14="http://schemas.microsoft.com/office/powerpoint/2010/main" val="35683834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title"/>
          </p:nvPr>
        </p:nvSpPr>
        <p:spPr/>
        <p:txBody>
          <a:bodyPr/>
          <a:lstStyle/>
          <a:p>
            <a:pPr eaLnBrk="1" hangingPunct="1"/>
            <a:r>
              <a:rPr lang="en-US" altLang="en-US" smtClean="0"/>
              <a:t>Performance Summary</a:t>
            </a:r>
            <a:endParaRPr lang="en-AU" altLang="en-US" smtClean="0"/>
          </a:p>
        </p:txBody>
      </p:sp>
      <p:sp>
        <p:nvSpPr>
          <p:cNvPr id="107523" name="Rectangle 5"/>
          <p:cNvSpPr>
            <a:spLocks noGrp="1" noChangeArrowheads="1"/>
          </p:cNvSpPr>
          <p:nvPr>
            <p:ph type="body" idx="1"/>
          </p:nvPr>
        </p:nvSpPr>
        <p:spPr/>
        <p:txBody>
          <a:bodyPr/>
          <a:lstStyle/>
          <a:p>
            <a:pPr eaLnBrk="1" hangingPunct="1"/>
            <a:r>
              <a:rPr lang="en-US" altLang="en-US" dirty="0" smtClean="0"/>
              <a:t>Decreasing base CPI</a:t>
            </a:r>
          </a:p>
          <a:p>
            <a:pPr lvl="1" eaLnBrk="1" hangingPunct="1"/>
            <a:r>
              <a:rPr lang="en-US" altLang="en-US" dirty="0" smtClean="0"/>
              <a:t>Greater proportion of time spent on memory stalls</a:t>
            </a:r>
          </a:p>
          <a:p>
            <a:pPr eaLnBrk="1" hangingPunct="1"/>
            <a:r>
              <a:rPr lang="en-US" altLang="en-US" dirty="0" smtClean="0"/>
              <a:t>Increasing clock rate</a:t>
            </a:r>
          </a:p>
          <a:p>
            <a:pPr lvl="1" eaLnBrk="1" hangingPunct="1"/>
            <a:r>
              <a:rPr lang="en-US" altLang="en-US" dirty="0" smtClean="0"/>
              <a:t>Memory stalls account for more CPU cycles</a:t>
            </a:r>
          </a:p>
          <a:p>
            <a:pPr eaLnBrk="1" hangingPunct="1"/>
            <a:r>
              <a:rPr lang="en-US" altLang="en-US" dirty="0" smtClean="0"/>
              <a:t>Can’t neglect cache behavior when evaluating system performance</a:t>
            </a:r>
            <a:endParaRPr lang="en-AU" altLang="en-US" dirty="0" smtClean="0"/>
          </a:p>
        </p:txBody>
      </p:sp>
      <p:sp>
        <p:nvSpPr>
          <p:cNvPr id="10752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0213C55-6409-44DF-8F4C-79433D06625C}" type="slidenum">
              <a:rPr lang="zh-CN" altLang="en-US" sz="1200" smtClean="0">
                <a:solidFill>
                  <a:srgbClr val="000000"/>
                </a:solidFill>
              </a:rPr>
              <a:pPr>
                <a:spcBef>
                  <a:spcPct val="0"/>
                </a:spcBef>
                <a:buClrTx/>
                <a:buSzTx/>
                <a:buFontTx/>
                <a:buNone/>
              </a:pPr>
              <a:t>75</a:t>
            </a:fld>
            <a:endParaRPr lang="zh-CN" altLang="en-US" sz="1200" smtClean="0">
              <a:solidFill>
                <a:srgbClr val="000000"/>
              </a:solidFill>
            </a:endParaRPr>
          </a:p>
        </p:txBody>
      </p:sp>
    </p:spTree>
    <p:extLst>
      <p:ext uri="{BB962C8B-B14F-4D97-AF65-F5344CB8AC3E}">
        <p14:creationId xmlns:p14="http://schemas.microsoft.com/office/powerpoint/2010/main" val="14578364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z="2400" smtClean="0">
                <a:latin typeface="Comic Sans MS" panose="030F0702030302020204" pitchFamily="66" charset="0"/>
              </a:rPr>
              <a:t>The disadvantage of a direct-mapped cache</a:t>
            </a:r>
            <a:endParaRPr lang="en-US" altLang="zh-CN" sz="2400" dirty="0" smtClean="0">
              <a:latin typeface="Comic Sans MS" panose="030F0702030302020204" pitchFamily="66" charset="0"/>
            </a:endParaRPr>
          </a:p>
        </p:txBody>
      </p:sp>
      <p:sp>
        <p:nvSpPr>
          <p:cNvPr id="87043" name="AutoShape 3"/>
          <p:cNvSpPr>
            <a:spLocks noGrp="1" noChangeArrowheads="1"/>
          </p:cNvSpPr>
          <p:nvPr>
            <p:ph type="body" idx="1"/>
          </p:nvPr>
        </p:nvSpPr>
        <p:spPr>
          <a:xfrm>
            <a:off x="250825" y="4149725"/>
            <a:ext cx="8382000" cy="2519363"/>
          </a:xfrm>
        </p:spPr>
        <p:txBody>
          <a:bodyPr/>
          <a:lstStyle/>
          <a:p>
            <a:r>
              <a:rPr lang="en-US" altLang="zh-CN" sz="2000" smtClean="0"/>
              <a:t>If the CPU requires the following memory units sequentially: word  0,word 8 and word 0. Word  0 and  word 8 both are mapped to cache block 0, so the third access will be a miss. </a:t>
            </a:r>
            <a:endParaRPr lang="en-US" altLang="zh-CN" sz="2000" dirty="0" smtClean="0"/>
          </a:p>
          <a:p>
            <a:r>
              <a:rPr lang="en-US" altLang="zh-CN" sz="2000" smtClean="0"/>
              <a:t>But obviously, if one memory block can be placed in </a:t>
            </a:r>
            <a:r>
              <a:rPr lang="en-US" altLang="zh-CN" sz="2000" smtClean="0">
                <a:solidFill>
                  <a:srgbClr val="FF3300"/>
                </a:solidFill>
              </a:rPr>
              <a:t>any</a:t>
            </a:r>
            <a:r>
              <a:rPr lang="en-US" altLang="zh-CN" sz="2000" smtClean="0"/>
              <a:t> cache block , the miss can be avoided. So, there is possibility that the miss rate can be improved</a:t>
            </a:r>
            <a:r>
              <a:rPr lang="en-US" altLang="zh-CN" sz="2000" dirty="0" smtClean="0"/>
              <a:t>.</a:t>
            </a:r>
          </a:p>
        </p:txBody>
      </p:sp>
      <p:grpSp>
        <p:nvGrpSpPr>
          <p:cNvPr id="87044" name="Group 291"/>
          <p:cNvGrpSpPr>
            <a:grpSpLocks/>
          </p:cNvGrpSpPr>
          <p:nvPr/>
        </p:nvGrpSpPr>
        <p:grpSpPr bwMode="auto">
          <a:xfrm>
            <a:off x="1065213" y="847725"/>
            <a:ext cx="7053262" cy="3373438"/>
            <a:chOff x="671" y="708"/>
            <a:chExt cx="4443" cy="2125"/>
          </a:xfrm>
        </p:grpSpPr>
        <p:sp>
          <p:nvSpPr>
            <p:cNvPr id="87045" name="Line 149"/>
            <p:cNvSpPr>
              <a:spLocks noChangeShapeType="1"/>
            </p:cNvSpPr>
            <p:nvPr/>
          </p:nvSpPr>
          <p:spPr bwMode="auto">
            <a:xfrm>
              <a:off x="3262" y="1051"/>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6" name="Line 150"/>
            <p:cNvSpPr>
              <a:spLocks noChangeShapeType="1"/>
            </p:cNvSpPr>
            <p:nvPr/>
          </p:nvSpPr>
          <p:spPr bwMode="auto">
            <a:xfrm>
              <a:off x="2853" y="1051"/>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7" name="Line 151"/>
            <p:cNvSpPr>
              <a:spLocks noChangeShapeType="1"/>
            </p:cNvSpPr>
            <p:nvPr/>
          </p:nvSpPr>
          <p:spPr bwMode="auto">
            <a:xfrm>
              <a:off x="2713" y="1051"/>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8" name="Freeform 152"/>
            <p:cNvSpPr>
              <a:spLocks/>
            </p:cNvSpPr>
            <p:nvPr/>
          </p:nvSpPr>
          <p:spPr bwMode="auto">
            <a:xfrm>
              <a:off x="2299" y="1051"/>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49" name="Freeform 153"/>
            <p:cNvSpPr>
              <a:spLocks/>
            </p:cNvSpPr>
            <p:nvPr/>
          </p:nvSpPr>
          <p:spPr bwMode="auto">
            <a:xfrm>
              <a:off x="2989" y="1051"/>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0" name="Freeform 154"/>
            <p:cNvSpPr>
              <a:spLocks/>
            </p:cNvSpPr>
            <p:nvPr/>
          </p:nvSpPr>
          <p:spPr bwMode="auto">
            <a:xfrm>
              <a:off x="2440" y="1051"/>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51" name="Freeform 155"/>
            <p:cNvSpPr>
              <a:spLocks/>
            </p:cNvSpPr>
            <p:nvPr/>
          </p:nvSpPr>
          <p:spPr bwMode="auto">
            <a:xfrm>
              <a:off x="2440" y="1051"/>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2" name="Freeform 156"/>
            <p:cNvSpPr>
              <a:spLocks/>
            </p:cNvSpPr>
            <p:nvPr/>
          </p:nvSpPr>
          <p:spPr bwMode="auto">
            <a:xfrm>
              <a:off x="2304" y="1051"/>
              <a:ext cx="1088" cy="655"/>
            </a:xfrm>
            <a:custGeom>
              <a:avLst/>
              <a:gdLst>
                <a:gd name="T0" fmla="*/ 1088 w 1088"/>
                <a:gd name="T1" fmla="*/ 655 h 655"/>
                <a:gd name="T2" fmla="*/ 1088 w 1088"/>
                <a:gd name="T3" fmla="*/ 0 h 655"/>
                <a:gd name="T4" fmla="*/ 0 w 1088"/>
                <a:gd name="T5" fmla="*/ 0 h 655"/>
                <a:gd name="T6" fmla="*/ 0 w 1088"/>
                <a:gd name="T7" fmla="*/ 655 h 655"/>
                <a:gd name="T8" fmla="*/ 1088 w 1088"/>
                <a:gd name="T9" fmla="*/ 655 h 655"/>
                <a:gd name="T10" fmla="*/ 1088 w 1088"/>
                <a:gd name="T11" fmla="*/ 655 h 655"/>
                <a:gd name="T12" fmla="*/ 0 60000 65536"/>
                <a:gd name="T13" fmla="*/ 0 60000 65536"/>
                <a:gd name="T14" fmla="*/ 0 60000 65536"/>
                <a:gd name="T15" fmla="*/ 0 60000 65536"/>
                <a:gd name="T16" fmla="*/ 0 60000 65536"/>
                <a:gd name="T17" fmla="*/ 0 60000 65536"/>
                <a:gd name="T18" fmla="*/ 0 w 1088"/>
                <a:gd name="T19" fmla="*/ 0 h 655"/>
                <a:gd name="T20" fmla="*/ 1088 w 1088"/>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088" h="655">
                  <a:moveTo>
                    <a:pt x="1088" y="655"/>
                  </a:moveTo>
                  <a:lnTo>
                    <a:pt x="1088" y="0"/>
                  </a:lnTo>
                  <a:lnTo>
                    <a:pt x="0" y="0"/>
                  </a:lnTo>
                  <a:lnTo>
                    <a:pt x="0" y="655"/>
                  </a:lnTo>
                  <a:lnTo>
                    <a:pt x="1088"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3" name="Rectangle 157"/>
            <p:cNvSpPr>
              <a:spLocks noChangeArrowheads="1"/>
            </p:cNvSpPr>
            <p:nvPr/>
          </p:nvSpPr>
          <p:spPr bwMode="auto">
            <a:xfrm>
              <a:off x="74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54" name="Rectangle 158"/>
            <p:cNvSpPr>
              <a:spLocks noChangeArrowheads="1"/>
            </p:cNvSpPr>
            <p:nvPr/>
          </p:nvSpPr>
          <p:spPr bwMode="auto">
            <a:xfrm>
              <a:off x="80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55" name="Rectangle 159"/>
            <p:cNvSpPr>
              <a:spLocks noChangeArrowheads="1"/>
            </p:cNvSpPr>
            <p:nvPr/>
          </p:nvSpPr>
          <p:spPr bwMode="auto">
            <a:xfrm>
              <a:off x="870"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56" name="Rectangle 160"/>
            <p:cNvSpPr>
              <a:spLocks noChangeArrowheads="1"/>
            </p:cNvSpPr>
            <p:nvPr/>
          </p:nvSpPr>
          <p:spPr bwMode="auto">
            <a:xfrm>
              <a:off x="932"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57" name="Rectangle 161"/>
            <p:cNvSpPr>
              <a:spLocks noChangeArrowheads="1"/>
            </p:cNvSpPr>
            <p:nvPr/>
          </p:nvSpPr>
          <p:spPr bwMode="auto">
            <a:xfrm>
              <a:off x="99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058" name="Line 162"/>
            <p:cNvSpPr>
              <a:spLocks noChangeShapeType="1"/>
            </p:cNvSpPr>
            <p:nvPr/>
          </p:nvSpPr>
          <p:spPr bwMode="auto">
            <a:xfrm>
              <a:off x="4520"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Line 163"/>
            <p:cNvSpPr>
              <a:spLocks noChangeShapeType="1"/>
            </p:cNvSpPr>
            <p:nvPr/>
          </p:nvSpPr>
          <p:spPr bwMode="auto">
            <a:xfrm>
              <a:off x="4384"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Line 164"/>
            <p:cNvSpPr>
              <a:spLocks noChangeShapeType="1"/>
            </p:cNvSpPr>
            <p:nvPr/>
          </p:nvSpPr>
          <p:spPr bwMode="auto">
            <a:xfrm>
              <a:off x="3971"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Line 165"/>
            <p:cNvSpPr>
              <a:spLocks noChangeShapeType="1"/>
            </p:cNvSpPr>
            <p:nvPr/>
          </p:nvSpPr>
          <p:spPr bwMode="auto">
            <a:xfrm>
              <a:off x="3831" y="1896"/>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2" name="Line 166"/>
            <p:cNvSpPr>
              <a:spLocks noChangeShapeType="1"/>
            </p:cNvSpPr>
            <p:nvPr/>
          </p:nvSpPr>
          <p:spPr bwMode="auto">
            <a:xfrm>
              <a:off x="3422"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3" name="Line 167"/>
            <p:cNvSpPr>
              <a:spLocks noChangeShapeType="1"/>
            </p:cNvSpPr>
            <p:nvPr/>
          </p:nvSpPr>
          <p:spPr bwMode="auto">
            <a:xfrm>
              <a:off x="3283"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4" name="Line 168"/>
            <p:cNvSpPr>
              <a:spLocks noChangeShapeType="1"/>
            </p:cNvSpPr>
            <p:nvPr/>
          </p:nvSpPr>
          <p:spPr bwMode="auto">
            <a:xfrm>
              <a:off x="2870"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5" name="Line 169"/>
            <p:cNvSpPr>
              <a:spLocks noChangeShapeType="1"/>
            </p:cNvSpPr>
            <p:nvPr/>
          </p:nvSpPr>
          <p:spPr bwMode="auto">
            <a:xfrm>
              <a:off x="2734"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6" name="Line 170"/>
            <p:cNvSpPr>
              <a:spLocks noChangeShapeType="1"/>
            </p:cNvSpPr>
            <p:nvPr/>
          </p:nvSpPr>
          <p:spPr bwMode="auto">
            <a:xfrm>
              <a:off x="2321"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7" name="Line 171"/>
            <p:cNvSpPr>
              <a:spLocks noChangeShapeType="1"/>
            </p:cNvSpPr>
            <p:nvPr/>
          </p:nvSpPr>
          <p:spPr bwMode="auto">
            <a:xfrm>
              <a:off x="2185"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8" name="Line 172"/>
            <p:cNvSpPr>
              <a:spLocks noChangeShapeType="1"/>
            </p:cNvSpPr>
            <p:nvPr/>
          </p:nvSpPr>
          <p:spPr bwMode="auto">
            <a:xfrm>
              <a:off x="1772"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9" name="Line 173"/>
            <p:cNvSpPr>
              <a:spLocks noChangeShapeType="1"/>
            </p:cNvSpPr>
            <p:nvPr/>
          </p:nvSpPr>
          <p:spPr bwMode="auto">
            <a:xfrm>
              <a:off x="1632" y="1896"/>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0" name="Line 174"/>
            <p:cNvSpPr>
              <a:spLocks noChangeShapeType="1"/>
            </p:cNvSpPr>
            <p:nvPr/>
          </p:nvSpPr>
          <p:spPr bwMode="auto">
            <a:xfrm>
              <a:off x="1220"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1" name="Line 175"/>
            <p:cNvSpPr>
              <a:spLocks noChangeShapeType="1"/>
            </p:cNvSpPr>
            <p:nvPr/>
          </p:nvSpPr>
          <p:spPr bwMode="auto">
            <a:xfrm>
              <a:off x="1083"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2" name="Freeform 176"/>
            <p:cNvSpPr>
              <a:spLocks/>
            </p:cNvSpPr>
            <p:nvPr/>
          </p:nvSpPr>
          <p:spPr bwMode="auto">
            <a:xfrm>
              <a:off x="3969"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w 139"/>
                <a:gd name="T13" fmla="*/ 655 h 655"/>
                <a:gd name="T14" fmla="*/ 0 60000 65536"/>
                <a:gd name="T15" fmla="*/ 0 60000 65536"/>
                <a:gd name="T16" fmla="*/ 0 60000 65536"/>
                <a:gd name="T17" fmla="*/ 0 60000 65536"/>
                <a:gd name="T18" fmla="*/ 0 60000 65536"/>
                <a:gd name="T19" fmla="*/ 0 60000 65536"/>
                <a:gd name="T20" fmla="*/ 0 60000 65536"/>
                <a:gd name="T21" fmla="*/ 0 w 139"/>
                <a:gd name="T22" fmla="*/ 0 h 655"/>
                <a:gd name="T23" fmla="*/ 139 w 139"/>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655">
                  <a:moveTo>
                    <a:pt x="0" y="655"/>
                  </a:moveTo>
                  <a:lnTo>
                    <a:pt x="3" y="0"/>
                  </a:lnTo>
                  <a:lnTo>
                    <a:pt x="139" y="0"/>
                  </a:lnTo>
                  <a:lnTo>
                    <a:pt x="139" y="655"/>
                  </a:lnTo>
                  <a:lnTo>
                    <a:pt x="3"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73" name="Freeform 177"/>
            <p:cNvSpPr>
              <a:spLocks/>
            </p:cNvSpPr>
            <p:nvPr/>
          </p:nvSpPr>
          <p:spPr bwMode="auto">
            <a:xfrm>
              <a:off x="4657"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3" y="0"/>
                  </a:lnTo>
                  <a:lnTo>
                    <a:pt x="139" y="0"/>
                  </a:lnTo>
                  <a:lnTo>
                    <a:pt x="139" y="655"/>
                  </a:lnTo>
                  <a:lnTo>
                    <a:pt x="3"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4" name="Freeform 178"/>
            <p:cNvSpPr>
              <a:spLocks/>
            </p:cNvSpPr>
            <p:nvPr/>
          </p:nvSpPr>
          <p:spPr bwMode="auto">
            <a:xfrm>
              <a:off x="2880" y="1896"/>
              <a:ext cx="139" cy="655"/>
            </a:xfrm>
            <a:custGeom>
              <a:avLst/>
              <a:gdLst>
                <a:gd name="T0" fmla="*/ 0 w 139"/>
                <a:gd name="T1" fmla="*/ 655 h 655"/>
                <a:gd name="T2" fmla="*/ 0 w 139"/>
                <a:gd name="T3" fmla="*/ 0 h 655"/>
                <a:gd name="T4" fmla="*/ 139 w 139"/>
                <a:gd name="T5" fmla="*/ 0 h 655"/>
                <a:gd name="T6" fmla="*/ 139 w 139"/>
                <a:gd name="T7" fmla="*/ 655 h 655"/>
                <a:gd name="T8" fmla="*/ 0 w 139"/>
                <a:gd name="T9" fmla="*/ 655 h 655"/>
                <a:gd name="T10" fmla="*/ 0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0" y="0"/>
                  </a:lnTo>
                  <a:lnTo>
                    <a:pt x="139" y="0"/>
                  </a:lnTo>
                  <a:lnTo>
                    <a:pt x="139"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75" name="Freeform 179"/>
            <p:cNvSpPr>
              <a:spLocks/>
            </p:cNvSpPr>
            <p:nvPr/>
          </p:nvSpPr>
          <p:spPr bwMode="auto">
            <a:xfrm>
              <a:off x="3515" y="1896"/>
              <a:ext cx="139" cy="655"/>
            </a:xfrm>
            <a:custGeom>
              <a:avLst/>
              <a:gdLst>
                <a:gd name="T0" fmla="*/ 0 w 139"/>
                <a:gd name="T1" fmla="*/ 655 h 655"/>
                <a:gd name="T2" fmla="*/ 0 w 139"/>
                <a:gd name="T3" fmla="*/ 0 h 655"/>
                <a:gd name="T4" fmla="*/ 139 w 139"/>
                <a:gd name="T5" fmla="*/ 0 h 655"/>
                <a:gd name="T6" fmla="*/ 139 w 139"/>
                <a:gd name="T7" fmla="*/ 655 h 655"/>
                <a:gd name="T8" fmla="*/ 0 w 139"/>
                <a:gd name="T9" fmla="*/ 655 h 655"/>
                <a:gd name="T10" fmla="*/ 0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0" y="0"/>
                  </a:lnTo>
                  <a:lnTo>
                    <a:pt x="139" y="0"/>
                  </a:lnTo>
                  <a:lnTo>
                    <a:pt x="139"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6" name="Freeform 180"/>
            <p:cNvSpPr>
              <a:spLocks/>
            </p:cNvSpPr>
            <p:nvPr/>
          </p:nvSpPr>
          <p:spPr bwMode="auto">
            <a:xfrm>
              <a:off x="1778" y="1896"/>
              <a:ext cx="140" cy="655"/>
            </a:xfrm>
            <a:custGeom>
              <a:avLst/>
              <a:gdLst>
                <a:gd name="T0" fmla="*/ 0 w 140"/>
                <a:gd name="T1" fmla="*/ 655 h 655"/>
                <a:gd name="T2" fmla="*/ 4 w 140"/>
                <a:gd name="T3" fmla="*/ 0 h 655"/>
                <a:gd name="T4" fmla="*/ 140 w 140"/>
                <a:gd name="T5" fmla="*/ 0 h 655"/>
                <a:gd name="T6" fmla="*/ 140 w 140"/>
                <a:gd name="T7" fmla="*/ 655 h 655"/>
                <a:gd name="T8" fmla="*/ 4 w 140"/>
                <a:gd name="T9" fmla="*/ 655 h 655"/>
                <a:gd name="T10" fmla="*/ 4 w 140"/>
                <a:gd name="T11" fmla="*/ 655 h 655"/>
                <a:gd name="T12" fmla="*/ 0 w 140"/>
                <a:gd name="T13" fmla="*/ 655 h 655"/>
                <a:gd name="T14" fmla="*/ 0 60000 65536"/>
                <a:gd name="T15" fmla="*/ 0 60000 65536"/>
                <a:gd name="T16" fmla="*/ 0 60000 65536"/>
                <a:gd name="T17" fmla="*/ 0 60000 65536"/>
                <a:gd name="T18" fmla="*/ 0 60000 65536"/>
                <a:gd name="T19" fmla="*/ 0 60000 65536"/>
                <a:gd name="T20" fmla="*/ 0 60000 65536"/>
                <a:gd name="T21" fmla="*/ 0 w 140"/>
                <a:gd name="T22" fmla="*/ 0 h 655"/>
                <a:gd name="T23" fmla="*/ 140 w 140"/>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655">
                  <a:moveTo>
                    <a:pt x="0" y="655"/>
                  </a:moveTo>
                  <a:lnTo>
                    <a:pt x="4" y="0"/>
                  </a:lnTo>
                  <a:lnTo>
                    <a:pt x="140" y="0"/>
                  </a:lnTo>
                  <a:lnTo>
                    <a:pt x="140" y="655"/>
                  </a:lnTo>
                  <a:lnTo>
                    <a:pt x="4"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77" name="Freeform 181"/>
            <p:cNvSpPr>
              <a:spLocks/>
            </p:cNvSpPr>
            <p:nvPr/>
          </p:nvSpPr>
          <p:spPr bwMode="auto">
            <a:xfrm>
              <a:off x="2457" y="1896"/>
              <a:ext cx="140" cy="655"/>
            </a:xfrm>
            <a:custGeom>
              <a:avLst/>
              <a:gdLst>
                <a:gd name="T0" fmla="*/ 0 w 140"/>
                <a:gd name="T1" fmla="*/ 655 h 655"/>
                <a:gd name="T2" fmla="*/ 4 w 140"/>
                <a:gd name="T3" fmla="*/ 0 h 655"/>
                <a:gd name="T4" fmla="*/ 140 w 140"/>
                <a:gd name="T5" fmla="*/ 0 h 655"/>
                <a:gd name="T6" fmla="*/ 140 w 140"/>
                <a:gd name="T7" fmla="*/ 655 h 655"/>
                <a:gd name="T8" fmla="*/ 4 w 140"/>
                <a:gd name="T9" fmla="*/ 655 h 655"/>
                <a:gd name="T10" fmla="*/ 4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4" y="0"/>
                  </a:lnTo>
                  <a:lnTo>
                    <a:pt x="140" y="0"/>
                  </a:lnTo>
                  <a:lnTo>
                    <a:pt x="140" y="655"/>
                  </a:lnTo>
                  <a:lnTo>
                    <a:pt x="4"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8" name="Freeform 182"/>
            <p:cNvSpPr>
              <a:spLocks/>
            </p:cNvSpPr>
            <p:nvPr/>
          </p:nvSpPr>
          <p:spPr bwMode="auto">
            <a:xfrm>
              <a:off x="675" y="1888"/>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79" name="Freeform 183"/>
            <p:cNvSpPr>
              <a:spLocks/>
            </p:cNvSpPr>
            <p:nvPr/>
          </p:nvSpPr>
          <p:spPr bwMode="auto">
            <a:xfrm>
              <a:off x="1359" y="1896"/>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0" name="Freeform 184"/>
            <p:cNvSpPr>
              <a:spLocks/>
            </p:cNvSpPr>
            <p:nvPr/>
          </p:nvSpPr>
          <p:spPr bwMode="auto">
            <a:xfrm>
              <a:off x="4108"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w 139"/>
                <a:gd name="T13" fmla="*/ 655 h 655"/>
                <a:gd name="T14" fmla="*/ 0 60000 65536"/>
                <a:gd name="T15" fmla="*/ 0 60000 65536"/>
                <a:gd name="T16" fmla="*/ 0 60000 65536"/>
                <a:gd name="T17" fmla="*/ 0 60000 65536"/>
                <a:gd name="T18" fmla="*/ 0 60000 65536"/>
                <a:gd name="T19" fmla="*/ 0 60000 65536"/>
                <a:gd name="T20" fmla="*/ 0 60000 65536"/>
                <a:gd name="T21" fmla="*/ 0 w 139"/>
                <a:gd name="T22" fmla="*/ 0 h 655"/>
                <a:gd name="T23" fmla="*/ 139 w 139"/>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655">
                  <a:moveTo>
                    <a:pt x="0" y="655"/>
                  </a:moveTo>
                  <a:lnTo>
                    <a:pt x="3" y="0"/>
                  </a:lnTo>
                  <a:lnTo>
                    <a:pt x="139" y="0"/>
                  </a:lnTo>
                  <a:lnTo>
                    <a:pt x="139" y="655"/>
                  </a:lnTo>
                  <a:lnTo>
                    <a:pt x="3"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81" name="Freeform 185"/>
            <p:cNvSpPr>
              <a:spLocks/>
            </p:cNvSpPr>
            <p:nvPr/>
          </p:nvSpPr>
          <p:spPr bwMode="auto">
            <a:xfrm>
              <a:off x="4108"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3" y="0"/>
                  </a:lnTo>
                  <a:lnTo>
                    <a:pt x="139" y="0"/>
                  </a:lnTo>
                  <a:lnTo>
                    <a:pt x="139" y="655"/>
                  </a:lnTo>
                  <a:lnTo>
                    <a:pt x="3"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2" name="Freeform 186"/>
            <p:cNvSpPr>
              <a:spLocks/>
            </p:cNvSpPr>
            <p:nvPr/>
          </p:nvSpPr>
          <p:spPr bwMode="auto">
            <a:xfrm>
              <a:off x="3010" y="1896"/>
              <a:ext cx="136" cy="655"/>
            </a:xfrm>
            <a:custGeom>
              <a:avLst/>
              <a:gdLst>
                <a:gd name="T0" fmla="*/ 0 w 136"/>
                <a:gd name="T1" fmla="*/ 655 h 655"/>
                <a:gd name="T2" fmla="*/ 0 w 136"/>
                <a:gd name="T3" fmla="*/ 0 h 655"/>
                <a:gd name="T4" fmla="*/ 136 w 136"/>
                <a:gd name="T5" fmla="*/ 0 h 655"/>
                <a:gd name="T6" fmla="*/ 136 w 136"/>
                <a:gd name="T7" fmla="*/ 655 h 655"/>
                <a:gd name="T8" fmla="*/ 0 w 136"/>
                <a:gd name="T9" fmla="*/ 655 h 655"/>
                <a:gd name="T10" fmla="*/ 0 w 136"/>
                <a:gd name="T11" fmla="*/ 655 h 655"/>
                <a:gd name="T12" fmla="*/ 0 60000 65536"/>
                <a:gd name="T13" fmla="*/ 0 60000 65536"/>
                <a:gd name="T14" fmla="*/ 0 60000 65536"/>
                <a:gd name="T15" fmla="*/ 0 60000 65536"/>
                <a:gd name="T16" fmla="*/ 0 60000 65536"/>
                <a:gd name="T17" fmla="*/ 0 60000 65536"/>
                <a:gd name="T18" fmla="*/ 0 w 136"/>
                <a:gd name="T19" fmla="*/ 0 h 655"/>
                <a:gd name="T20" fmla="*/ 136 w 136"/>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6" h="655">
                  <a:moveTo>
                    <a:pt x="0" y="655"/>
                  </a:moveTo>
                  <a:lnTo>
                    <a:pt x="0" y="0"/>
                  </a:lnTo>
                  <a:lnTo>
                    <a:pt x="136" y="0"/>
                  </a:lnTo>
                  <a:lnTo>
                    <a:pt x="136"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83" name="Freeform 187"/>
            <p:cNvSpPr>
              <a:spLocks/>
            </p:cNvSpPr>
            <p:nvPr/>
          </p:nvSpPr>
          <p:spPr bwMode="auto">
            <a:xfrm>
              <a:off x="3010" y="1896"/>
              <a:ext cx="136" cy="655"/>
            </a:xfrm>
            <a:custGeom>
              <a:avLst/>
              <a:gdLst>
                <a:gd name="T0" fmla="*/ 0 w 136"/>
                <a:gd name="T1" fmla="*/ 655 h 655"/>
                <a:gd name="T2" fmla="*/ 0 w 136"/>
                <a:gd name="T3" fmla="*/ 0 h 655"/>
                <a:gd name="T4" fmla="*/ 136 w 136"/>
                <a:gd name="T5" fmla="*/ 0 h 655"/>
                <a:gd name="T6" fmla="*/ 136 w 136"/>
                <a:gd name="T7" fmla="*/ 655 h 655"/>
                <a:gd name="T8" fmla="*/ 0 w 136"/>
                <a:gd name="T9" fmla="*/ 655 h 655"/>
                <a:gd name="T10" fmla="*/ 0 w 136"/>
                <a:gd name="T11" fmla="*/ 655 h 655"/>
                <a:gd name="T12" fmla="*/ 0 60000 65536"/>
                <a:gd name="T13" fmla="*/ 0 60000 65536"/>
                <a:gd name="T14" fmla="*/ 0 60000 65536"/>
                <a:gd name="T15" fmla="*/ 0 60000 65536"/>
                <a:gd name="T16" fmla="*/ 0 60000 65536"/>
                <a:gd name="T17" fmla="*/ 0 60000 65536"/>
                <a:gd name="T18" fmla="*/ 0 w 136"/>
                <a:gd name="T19" fmla="*/ 0 h 655"/>
                <a:gd name="T20" fmla="*/ 136 w 136"/>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6" h="655">
                  <a:moveTo>
                    <a:pt x="0" y="655"/>
                  </a:moveTo>
                  <a:lnTo>
                    <a:pt x="0" y="0"/>
                  </a:lnTo>
                  <a:lnTo>
                    <a:pt x="136" y="0"/>
                  </a:lnTo>
                  <a:lnTo>
                    <a:pt x="136"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4" name="Freeform 188"/>
            <p:cNvSpPr>
              <a:spLocks/>
            </p:cNvSpPr>
            <p:nvPr/>
          </p:nvSpPr>
          <p:spPr bwMode="auto">
            <a:xfrm>
              <a:off x="1908" y="1896"/>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85" name="Freeform 189"/>
            <p:cNvSpPr>
              <a:spLocks/>
            </p:cNvSpPr>
            <p:nvPr/>
          </p:nvSpPr>
          <p:spPr bwMode="auto">
            <a:xfrm>
              <a:off x="1908" y="1896"/>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6" name="Freeform 190"/>
            <p:cNvSpPr>
              <a:spLocks/>
            </p:cNvSpPr>
            <p:nvPr/>
          </p:nvSpPr>
          <p:spPr bwMode="auto">
            <a:xfrm>
              <a:off x="807" y="1896"/>
              <a:ext cx="140" cy="655"/>
            </a:xfrm>
            <a:custGeom>
              <a:avLst/>
              <a:gdLst>
                <a:gd name="T0" fmla="*/ 0 w 140"/>
                <a:gd name="T1" fmla="*/ 655 h 655"/>
                <a:gd name="T2" fmla="*/ 3 w 140"/>
                <a:gd name="T3" fmla="*/ 0 h 655"/>
                <a:gd name="T4" fmla="*/ 140 w 140"/>
                <a:gd name="T5" fmla="*/ 0 h 655"/>
                <a:gd name="T6" fmla="*/ 140 w 140"/>
                <a:gd name="T7" fmla="*/ 655 h 655"/>
                <a:gd name="T8" fmla="*/ 3 w 140"/>
                <a:gd name="T9" fmla="*/ 655 h 655"/>
                <a:gd name="T10" fmla="*/ 3 w 140"/>
                <a:gd name="T11" fmla="*/ 655 h 655"/>
                <a:gd name="T12" fmla="*/ 0 w 140"/>
                <a:gd name="T13" fmla="*/ 655 h 655"/>
                <a:gd name="T14" fmla="*/ 0 60000 65536"/>
                <a:gd name="T15" fmla="*/ 0 60000 65536"/>
                <a:gd name="T16" fmla="*/ 0 60000 65536"/>
                <a:gd name="T17" fmla="*/ 0 60000 65536"/>
                <a:gd name="T18" fmla="*/ 0 60000 65536"/>
                <a:gd name="T19" fmla="*/ 0 60000 65536"/>
                <a:gd name="T20" fmla="*/ 0 60000 65536"/>
                <a:gd name="T21" fmla="*/ 0 w 140"/>
                <a:gd name="T22" fmla="*/ 0 h 655"/>
                <a:gd name="T23" fmla="*/ 140 w 140"/>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655">
                  <a:moveTo>
                    <a:pt x="0" y="655"/>
                  </a:moveTo>
                  <a:lnTo>
                    <a:pt x="3" y="0"/>
                  </a:lnTo>
                  <a:lnTo>
                    <a:pt x="140" y="0"/>
                  </a:lnTo>
                  <a:lnTo>
                    <a:pt x="140" y="655"/>
                  </a:lnTo>
                  <a:lnTo>
                    <a:pt x="3"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87" name="Freeform 191"/>
            <p:cNvSpPr>
              <a:spLocks/>
            </p:cNvSpPr>
            <p:nvPr/>
          </p:nvSpPr>
          <p:spPr bwMode="auto">
            <a:xfrm>
              <a:off x="807" y="1896"/>
              <a:ext cx="140" cy="655"/>
            </a:xfrm>
            <a:custGeom>
              <a:avLst/>
              <a:gdLst>
                <a:gd name="T0" fmla="*/ 0 w 140"/>
                <a:gd name="T1" fmla="*/ 655 h 655"/>
                <a:gd name="T2" fmla="*/ 3 w 140"/>
                <a:gd name="T3" fmla="*/ 0 h 655"/>
                <a:gd name="T4" fmla="*/ 140 w 140"/>
                <a:gd name="T5" fmla="*/ 0 h 655"/>
                <a:gd name="T6" fmla="*/ 140 w 140"/>
                <a:gd name="T7" fmla="*/ 655 h 655"/>
                <a:gd name="T8" fmla="*/ 3 w 140"/>
                <a:gd name="T9" fmla="*/ 655 h 655"/>
                <a:gd name="T10" fmla="*/ 3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3" y="0"/>
                  </a:lnTo>
                  <a:lnTo>
                    <a:pt x="140" y="0"/>
                  </a:lnTo>
                  <a:lnTo>
                    <a:pt x="140" y="655"/>
                  </a:lnTo>
                  <a:lnTo>
                    <a:pt x="3"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8" name="Freeform 192"/>
            <p:cNvSpPr>
              <a:spLocks/>
            </p:cNvSpPr>
            <p:nvPr/>
          </p:nvSpPr>
          <p:spPr bwMode="auto">
            <a:xfrm>
              <a:off x="671" y="1896"/>
              <a:ext cx="4443" cy="655"/>
            </a:xfrm>
            <a:custGeom>
              <a:avLst/>
              <a:gdLst>
                <a:gd name="T0" fmla="*/ 4439 w 4443"/>
                <a:gd name="T1" fmla="*/ 655 h 655"/>
                <a:gd name="T2" fmla="*/ 4443 w 4443"/>
                <a:gd name="T3" fmla="*/ 0 h 655"/>
                <a:gd name="T4" fmla="*/ 0 w 4443"/>
                <a:gd name="T5" fmla="*/ 0 h 655"/>
                <a:gd name="T6" fmla="*/ 0 w 4443"/>
                <a:gd name="T7" fmla="*/ 655 h 655"/>
                <a:gd name="T8" fmla="*/ 4443 w 4443"/>
                <a:gd name="T9" fmla="*/ 655 h 655"/>
                <a:gd name="T10" fmla="*/ 4443 w 4443"/>
                <a:gd name="T11" fmla="*/ 655 h 655"/>
                <a:gd name="T12" fmla="*/ 0 60000 65536"/>
                <a:gd name="T13" fmla="*/ 0 60000 65536"/>
                <a:gd name="T14" fmla="*/ 0 60000 65536"/>
                <a:gd name="T15" fmla="*/ 0 60000 65536"/>
                <a:gd name="T16" fmla="*/ 0 60000 65536"/>
                <a:gd name="T17" fmla="*/ 0 60000 65536"/>
                <a:gd name="T18" fmla="*/ 0 w 4443"/>
                <a:gd name="T19" fmla="*/ 0 h 655"/>
                <a:gd name="T20" fmla="*/ 4443 w 4443"/>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4443" h="655">
                  <a:moveTo>
                    <a:pt x="4439" y="655"/>
                  </a:moveTo>
                  <a:lnTo>
                    <a:pt x="4443" y="0"/>
                  </a:lnTo>
                  <a:lnTo>
                    <a:pt x="0" y="0"/>
                  </a:lnTo>
                  <a:lnTo>
                    <a:pt x="0" y="655"/>
                  </a:lnTo>
                  <a:lnTo>
                    <a:pt x="4443"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9" name="Freeform 210"/>
            <p:cNvSpPr>
              <a:spLocks/>
            </p:cNvSpPr>
            <p:nvPr/>
          </p:nvSpPr>
          <p:spPr bwMode="auto">
            <a:xfrm>
              <a:off x="690" y="2223"/>
              <a:ext cx="58" cy="40"/>
            </a:xfrm>
            <a:custGeom>
              <a:avLst/>
              <a:gdLst>
                <a:gd name="T0" fmla="*/ 28 w 58"/>
                <a:gd name="T1" fmla="*/ 40 h 40"/>
                <a:gd name="T2" fmla="*/ 34 w 58"/>
                <a:gd name="T3" fmla="*/ 40 h 40"/>
                <a:gd name="T4" fmla="*/ 38 w 58"/>
                <a:gd name="T5" fmla="*/ 40 h 40"/>
                <a:gd name="T6" fmla="*/ 45 w 58"/>
                <a:gd name="T7" fmla="*/ 38 h 40"/>
                <a:gd name="T8" fmla="*/ 48 w 58"/>
                <a:gd name="T9" fmla="*/ 35 h 40"/>
                <a:gd name="T10" fmla="*/ 51 w 58"/>
                <a:gd name="T11" fmla="*/ 35 h 40"/>
                <a:gd name="T12" fmla="*/ 51 w 58"/>
                <a:gd name="T13" fmla="*/ 33 h 40"/>
                <a:gd name="T14" fmla="*/ 55 w 58"/>
                <a:gd name="T15" fmla="*/ 28 h 40"/>
                <a:gd name="T16" fmla="*/ 58 w 58"/>
                <a:gd name="T17" fmla="*/ 26 h 40"/>
                <a:gd name="T18" fmla="*/ 58 w 58"/>
                <a:gd name="T19" fmla="*/ 23 h 40"/>
                <a:gd name="T20" fmla="*/ 58 w 58"/>
                <a:gd name="T21" fmla="*/ 21 h 40"/>
                <a:gd name="T22" fmla="*/ 58 w 58"/>
                <a:gd name="T23" fmla="*/ 16 h 40"/>
                <a:gd name="T24" fmla="*/ 58 w 58"/>
                <a:gd name="T25" fmla="*/ 14 h 40"/>
                <a:gd name="T26" fmla="*/ 55 w 58"/>
                <a:gd name="T27" fmla="*/ 12 h 40"/>
                <a:gd name="T28" fmla="*/ 51 w 58"/>
                <a:gd name="T29" fmla="*/ 9 h 40"/>
                <a:gd name="T30" fmla="*/ 51 w 58"/>
                <a:gd name="T31" fmla="*/ 7 h 40"/>
                <a:gd name="T32" fmla="*/ 48 w 58"/>
                <a:gd name="T33" fmla="*/ 4 h 40"/>
                <a:gd name="T34" fmla="*/ 45 w 58"/>
                <a:gd name="T35" fmla="*/ 2 h 40"/>
                <a:gd name="T36" fmla="*/ 38 w 58"/>
                <a:gd name="T37" fmla="*/ 2 h 40"/>
                <a:gd name="T38" fmla="*/ 34 w 58"/>
                <a:gd name="T39" fmla="*/ 0 h 40"/>
                <a:gd name="T40" fmla="*/ 31 w 58"/>
                <a:gd name="T41" fmla="*/ 0 h 40"/>
                <a:gd name="T42" fmla="*/ 24 w 58"/>
                <a:gd name="T43" fmla="*/ 0 h 40"/>
                <a:gd name="T44" fmla="*/ 21 w 58"/>
                <a:gd name="T45" fmla="*/ 2 h 40"/>
                <a:gd name="T46" fmla="*/ 17 w 58"/>
                <a:gd name="T47" fmla="*/ 2 h 40"/>
                <a:gd name="T48" fmla="*/ 14 w 58"/>
                <a:gd name="T49" fmla="*/ 4 h 40"/>
                <a:gd name="T50" fmla="*/ 11 w 58"/>
                <a:gd name="T51" fmla="*/ 7 h 40"/>
                <a:gd name="T52" fmla="*/ 7 w 58"/>
                <a:gd name="T53" fmla="*/ 9 h 40"/>
                <a:gd name="T54" fmla="*/ 4 w 58"/>
                <a:gd name="T55" fmla="*/ 12 h 40"/>
                <a:gd name="T56" fmla="*/ 4 w 58"/>
                <a:gd name="T57" fmla="*/ 14 h 40"/>
                <a:gd name="T58" fmla="*/ 0 w 58"/>
                <a:gd name="T59" fmla="*/ 16 h 40"/>
                <a:gd name="T60" fmla="*/ 0 w 58"/>
                <a:gd name="T61" fmla="*/ 21 h 40"/>
                <a:gd name="T62" fmla="*/ 0 w 58"/>
                <a:gd name="T63" fmla="*/ 23 h 40"/>
                <a:gd name="T64" fmla="*/ 4 w 58"/>
                <a:gd name="T65" fmla="*/ 26 h 40"/>
                <a:gd name="T66" fmla="*/ 4 w 58"/>
                <a:gd name="T67" fmla="*/ 28 h 40"/>
                <a:gd name="T68" fmla="*/ 7 w 58"/>
                <a:gd name="T69" fmla="*/ 33 h 40"/>
                <a:gd name="T70" fmla="*/ 11 w 58"/>
                <a:gd name="T71" fmla="*/ 35 h 40"/>
                <a:gd name="T72" fmla="*/ 14 w 58"/>
                <a:gd name="T73" fmla="*/ 35 h 40"/>
                <a:gd name="T74" fmla="*/ 17 w 58"/>
                <a:gd name="T75" fmla="*/ 38 h 40"/>
                <a:gd name="T76" fmla="*/ 21 w 58"/>
                <a:gd name="T77" fmla="*/ 40 h 40"/>
                <a:gd name="T78" fmla="*/ 24 w 58"/>
                <a:gd name="T79" fmla="*/ 40 h 40"/>
                <a:gd name="T80" fmla="*/ 31 w 58"/>
                <a:gd name="T81" fmla="*/ 40 h 40"/>
                <a:gd name="T82" fmla="*/ 31 w 58"/>
                <a:gd name="T83" fmla="*/ 40 h 40"/>
                <a:gd name="T84" fmla="*/ 28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8" y="40"/>
                  </a:moveTo>
                  <a:lnTo>
                    <a:pt x="34" y="40"/>
                  </a:lnTo>
                  <a:lnTo>
                    <a:pt x="38" y="40"/>
                  </a:lnTo>
                  <a:lnTo>
                    <a:pt x="45" y="38"/>
                  </a:lnTo>
                  <a:lnTo>
                    <a:pt x="48" y="35"/>
                  </a:lnTo>
                  <a:lnTo>
                    <a:pt x="51" y="35"/>
                  </a:lnTo>
                  <a:lnTo>
                    <a:pt x="51" y="33"/>
                  </a:lnTo>
                  <a:lnTo>
                    <a:pt x="55" y="28"/>
                  </a:lnTo>
                  <a:lnTo>
                    <a:pt x="58" y="26"/>
                  </a:lnTo>
                  <a:lnTo>
                    <a:pt x="58" y="23"/>
                  </a:lnTo>
                  <a:lnTo>
                    <a:pt x="58" y="21"/>
                  </a:lnTo>
                  <a:lnTo>
                    <a:pt x="58" y="16"/>
                  </a:lnTo>
                  <a:lnTo>
                    <a:pt x="58" y="14"/>
                  </a:lnTo>
                  <a:lnTo>
                    <a:pt x="55" y="12"/>
                  </a:lnTo>
                  <a:lnTo>
                    <a:pt x="51" y="9"/>
                  </a:lnTo>
                  <a:lnTo>
                    <a:pt x="51" y="7"/>
                  </a:lnTo>
                  <a:lnTo>
                    <a:pt x="48" y="4"/>
                  </a:lnTo>
                  <a:lnTo>
                    <a:pt x="45" y="2"/>
                  </a:lnTo>
                  <a:lnTo>
                    <a:pt x="38" y="2"/>
                  </a:lnTo>
                  <a:lnTo>
                    <a:pt x="34" y="0"/>
                  </a:lnTo>
                  <a:lnTo>
                    <a:pt x="31" y="0"/>
                  </a:lnTo>
                  <a:lnTo>
                    <a:pt x="24" y="0"/>
                  </a:lnTo>
                  <a:lnTo>
                    <a:pt x="21" y="2"/>
                  </a:lnTo>
                  <a:lnTo>
                    <a:pt x="17" y="2"/>
                  </a:lnTo>
                  <a:lnTo>
                    <a:pt x="14" y="4"/>
                  </a:lnTo>
                  <a:lnTo>
                    <a:pt x="11" y="7"/>
                  </a:lnTo>
                  <a:lnTo>
                    <a:pt x="7" y="9"/>
                  </a:lnTo>
                  <a:lnTo>
                    <a:pt x="4" y="12"/>
                  </a:lnTo>
                  <a:lnTo>
                    <a:pt x="4" y="14"/>
                  </a:lnTo>
                  <a:lnTo>
                    <a:pt x="0" y="16"/>
                  </a:lnTo>
                  <a:lnTo>
                    <a:pt x="0" y="21"/>
                  </a:lnTo>
                  <a:lnTo>
                    <a:pt x="0" y="23"/>
                  </a:lnTo>
                  <a:lnTo>
                    <a:pt x="4" y="26"/>
                  </a:lnTo>
                  <a:lnTo>
                    <a:pt x="4" y="28"/>
                  </a:lnTo>
                  <a:lnTo>
                    <a:pt x="7" y="33"/>
                  </a:lnTo>
                  <a:lnTo>
                    <a:pt x="11" y="35"/>
                  </a:lnTo>
                  <a:lnTo>
                    <a:pt x="14" y="35"/>
                  </a:lnTo>
                  <a:lnTo>
                    <a:pt x="17" y="38"/>
                  </a:lnTo>
                  <a:lnTo>
                    <a:pt x="21" y="40"/>
                  </a:lnTo>
                  <a:lnTo>
                    <a:pt x="24" y="40"/>
                  </a:lnTo>
                  <a:lnTo>
                    <a:pt x="31" y="40"/>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90" name="Freeform 212"/>
            <p:cNvSpPr>
              <a:spLocks/>
            </p:cNvSpPr>
            <p:nvPr/>
          </p:nvSpPr>
          <p:spPr bwMode="auto">
            <a:xfrm>
              <a:off x="1791" y="2296"/>
              <a:ext cx="58" cy="40"/>
            </a:xfrm>
            <a:custGeom>
              <a:avLst/>
              <a:gdLst>
                <a:gd name="T0" fmla="*/ 27 w 58"/>
                <a:gd name="T1" fmla="*/ 40 h 40"/>
                <a:gd name="T2" fmla="*/ 34 w 58"/>
                <a:gd name="T3" fmla="*/ 40 h 40"/>
                <a:gd name="T4" fmla="*/ 37 w 58"/>
                <a:gd name="T5" fmla="*/ 40 h 40"/>
                <a:gd name="T6" fmla="*/ 41 w 58"/>
                <a:gd name="T7" fmla="*/ 38 h 40"/>
                <a:gd name="T8" fmla="*/ 47 w 58"/>
                <a:gd name="T9" fmla="*/ 35 h 40"/>
                <a:gd name="T10" fmla="*/ 47 w 58"/>
                <a:gd name="T11" fmla="*/ 35 h 40"/>
                <a:gd name="T12" fmla="*/ 51 w 58"/>
                <a:gd name="T13" fmla="*/ 33 h 40"/>
                <a:gd name="T14" fmla="*/ 54 w 58"/>
                <a:gd name="T15" fmla="*/ 28 h 40"/>
                <a:gd name="T16" fmla="*/ 58 w 58"/>
                <a:gd name="T17" fmla="*/ 26 h 40"/>
                <a:gd name="T18" fmla="*/ 58 w 58"/>
                <a:gd name="T19" fmla="*/ 23 h 40"/>
                <a:gd name="T20" fmla="*/ 58 w 58"/>
                <a:gd name="T21" fmla="*/ 21 h 40"/>
                <a:gd name="T22" fmla="*/ 58 w 58"/>
                <a:gd name="T23" fmla="*/ 16 h 40"/>
                <a:gd name="T24" fmla="*/ 58 w 58"/>
                <a:gd name="T25" fmla="*/ 14 h 40"/>
                <a:gd name="T26" fmla="*/ 54 w 58"/>
                <a:gd name="T27" fmla="*/ 12 h 40"/>
                <a:gd name="T28" fmla="*/ 51 w 58"/>
                <a:gd name="T29" fmla="*/ 9 h 40"/>
                <a:gd name="T30" fmla="*/ 47 w 58"/>
                <a:gd name="T31" fmla="*/ 7 h 40"/>
                <a:gd name="T32" fmla="*/ 47 w 58"/>
                <a:gd name="T33" fmla="*/ 4 h 40"/>
                <a:gd name="T34" fmla="*/ 41 w 58"/>
                <a:gd name="T35" fmla="*/ 2 h 40"/>
                <a:gd name="T36" fmla="*/ 37 w 58"/>
                <a:gd name="T37" fmla="*/ 2 h 40"/>
                <a:gd name="T38" fmla="*/ 34 w 58"/>
                <a:gd name="T39" fmla="*/ 0 h 40"/>
                <a:gd name="T40" fmla="*/ 30 w 58"/>
                <a:gd name="T41" fmla="*/ 0 h 40"/>
                <a:gd name="T42" fmla="*/ 24 w 58"/>
                <a:gd name="T43" fmla="*/ 0 h 40"/>
                <a:gd name="T44" fmla="*/ 20 w 58"/>
                <a:gd name="T45" fmla="*/ 2 h 40"/>
                <a:gd name="T46" fmla="*/ 17 w 58"/>
                <a:gd name="T47" fmla="*/ 2 h 40"/>
                <a:gd name="T48" fmla="*/ 13 w 58"/>
                <a:gd name="T49" fmla="*/ 4 h 40"/>
                <a:gd name="T50" fmla="*/ 10 w 58"/>
                <a:gd name="T51" fmla="*/ 7 h 40"/>
                <a:gd name="T52" fmla="*/ 6 w 58"/>
                <a:gd name="T53" fmla="*/ 9 h 40"/>
                <a:gd name="T54" fmla="*/ 3 w 58"/>
                <a:gd name="T55" fmla="*/ 12 h 40"/>
                <a:gd name="T56" fmla="*/ 3 w 58"/>
                <a:gd name="T57" fmla="*/ 14 h 40"/>
                <a:gd name="T58" fmla="*/ 0 w 58"/>
                <a:gd name="T59" fmla="*/ 16 h 40"/>
                <a:gd name="T60" fmla="*/ 0 w 58"/>
                <a:gd name="T61" fmla="*/ 21 h 40"/>
                <a:gd name="T62" fmla="*/ 0 w 58"/>
                <a:gd name="T63" fmla="*/ 23 h 40"/>
                <a:gd name="T64" fmla="*/ 3 w 58"/>
                <a:gd name="T65" fmla="*/ 26 h 40"/>
                <a:gd name="T66" fmla="*/ 3 w 58"/>
                <a:gd name="T67" fmla="*/ 28 h 40"/>
                <a:gd name="T68" fmla="*/ 6 w 58"/>
                <a:gd name="T69" fmla="*/ 33 h 40"/>
                <a:gd name="T70" fmla="*/ 10 w 58"/>
                <a:gd name="T71" fmla="*/ 35 h 40"/>
                <a:gd name="T72" fmla="*/ 13 w 58"/>
                <a:gd name="T73" fmla="*/ 35 h 40"/>
                <a:gd name="T74" fmla="*/ 17 w 58"/>
                <a:gd name="T75" fmla="*/ 38 h 40"/>
                <a:gd name="T76" fmla="*/ 20 w 58"/>
                <a:gd name="T77" fmla="*/ 40 h 40"/>
                <a:gd name="T78" fmla="*/ 24 w 58"/>
                <a:gd name="T79" fmla="*/ 40 h 40"/>
                <a:gd name="T80" fmla="*/ 30 w 58"/>
                <a:gd name="T81" fmla="*/ 40 h 40"/>
                <a:gd name="T82" fmla="*/ 30 w 58"/>
                <a:gd name="T83" fmla="*/ 40 h 40"/>
                <a:gd name="T84" fmla="*/ 27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7" y="40"/>
                  </a:moveTo>
                  <a:lnTo>
                    <a:pt x="34" y="40"/>
                  </a:lnTo>
                  <a:lnTo>
                    <a:pt x="37" y="40"/>
                  </a:lnTo>
                  <a:lnTo>
                    <a:pt x="41" y="38"/>
                  </a:lnTo>
                  <a:lnTo>
                    <a:pt x="47" y="35"/>
                  </a:lnTo>
                  <a:lnTo>
                    <a:pt x="51" y="33"/>
                  </a:lnTo>
                  <a:lnTo>
                    <a:pt x="54" y="28"/>
                  </a:lnTo>
                  <a:lnTo>
                    <a:pt x="58" y="26"/>
                  </a:lnTo>
                  <a:lnTo>
                    <a:pt x="58" y="23"/>
                  </a:lnTo>
                  <a:lnTo>
                    <a:pt x="58" y="21"/>
                  </a:lnTo>
                  <a:lnTo>
                    <a:pt x="58" y="16"/>
                  </a:lnTo>
                  <a:lnTo>
                    <a:pt x="58" y="14"/>
                  </a:lnTo>
                  <a:lnTo>
                    <a:pt x="54" y="12"/>
                  </a:lnTo>
                  <a:lnTo>
                    <a:pt x="51" y="9"/>
                  </a:lnTo>
                  <a:lnTo>
                    <a:pt x="47" y="7"/>
                  </a:lnTo>
                  <a:lnTo>
                    <a:pt x="47" y="4"/>
                  </a:lnTo>
                  <a:lnTo>
                    <a:pt x="41" y="2"/>
                  </a:lnTo>
                  <a:lnTo>
                    <a:pt x="37" y="2"/>
                  </a:lnTo>
                  <a:lnTo>
                    <a:pt x="34" y="0"/>
                  </a:lnTo>
                  <a:lnTo>
                    <a:pt x="30" y="0"/>
                  </a:lnTo>
                  <a:lnTo>
                    <a:pt x="24" y="0"/>
                  </a:lnTo>
                  <a:lnTo>
                    <a:pt x="20" y="2"/>
                  </a:lnTo>
                  <a:lnTo>
                    <a:pt x="17" y="2"/>
                  </a:lnTo>
                  <a:lnTo>
                    <a:pt x="13" y="4"/>
                  </a:lnTo>
                  <a:lnTo>
                    <a:pt x="10" y="7"/>
                  </a:lnTo>
                  <a:lnTo>
                    <a:pt x="6" y="9"/>
                  </a:lnTo>
                  <a:lnTo>
                    <a:pt x="3" y="12"/>
                  </a:lnTo>
                  <a:lnTo>
                    <a:pt x="3" y="14"/>
                  </a:lnTo>
                  <a:lnTo>
                    <a:pt x="0" y="16"/>
                  </a:lnTo>
                  <a:lnTo>
                    <a:pt x="0" y="21"/>
                  </a:lnTo>
                  <a:lnTo>
                    <a:pt x="0" y="23"/>
                  </a:lnTo>
                  <a:lnTo>
                    <a:pt x="3" y="26"/>
                  </a:lnTo>
                  <a:lnTo>
                    <a:pt x="3" y="28"/>
                  </a:lnTo>
                  <a:lnTo>
                    <a:pt x="6" y="33"/>
                  </a:lnTo>
                  <a:lnTo>
                    <a:pt x="10" y="35"/>
                  </a:lnTo>
                  <a:lnTo>
                    <a:pt x="13" y="35"/>
                  </a:lnTo>
                  <a:lnTo>
                    <a:pt x="17" y="38"/>
                  </a:lnTo>
                  <a:lnTo>
                    <a:pt x="20" y="40"/>
                  </a:lnTo>
                  <a:lnTo>
                    <a:pt x="24" y="40"/>
                  </a:lnTo>
                  <a:lnTo>
                    <a:pt x="30"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91" name="Freeform 214"/>
            <p:cNvSpPr>
              <a:spLocks/>
            </p:cNvSpPr>
            <p:nvPr/>
          </p:nvSpPr>
          <p:spPr bwMode="auto">
            <a:xfrm>
              <a:off x="2924" y="2204"/>
              <a:ext cx="58" cy="40"/>
            </a:xfrm>
            <a:custGeom>
              <a:avLst/>
              <a:gdLst>
                <a:gd name="T0" fmla="*/ 27 w 58"/>
                <a:gd name="T1" fmla="*/ 40 h 40"/>
                <a:gd name="T2" fmla="*/ 34 w 58"/>
                <a:gd name="T3" fmla="*/ 40 h 40"/>
                <a:gd name="T4" fmla="*/ 38 w 58"/>
                <a:gd name="T5" fmla="*/ 40 h 40"/>
                <a:gd name="T6" fmla="*/ 41 w 58"/>
                <a:gd name="T7" fmla="*/ 38 h 40"/>
                <a:gd name="T8" fmla="*/ 44 w 58"/>
                <a:gd name="T9" fmla="*/ 35 h 40"/>
                <a:gd name="T10" fmla="*/ 48 w 58"/>
                <a:gd name="T11" fmla="*/ 35 h 40"/>
                <a:gd name="T12" fmla="*/ 51 w 58"/>
                <a:gd name="T13" fmla="*/ 33 h 40"/>
                <a:gd name="T14" fmla="*/ 55 w 58"/>
                <a:gd name="T15" fmla="*/ 28 h 40"/>
                <a:gd name="T16" fmla="*/ 55 w 58"/>
                <a:gd name="T17" fmla="*/ 26 h 40"/>
                <a:gd name="T18" fmla="*/ 58 w 58"/>
                <a:gd name="T19" fmla="*/ 23 h 40"/>
                <a:gd name="T20" fmla="*/ 58 w 58"/>
                <a:gd name="T21" fmla="*/ 21 h 40"/>
                <a:gd name="T22" fmla="*/ 58 w 58"/>
                <a:gd name="T23" fmla="*/ 16 h 40"/>
                <a:gd name="T24" fmla="*/ 55 w 58"/>
                <a:gd name="T25" fmla="*/ 14 h 40"/>
                <a:gd name="T26" fmla="*/ 55 w 58"/>
                <a:gd name="T27" fmla="*/ 12 h 40"/>
                <a:gd name="T28" fmla="*/ 51 w 58"/>
                <a:gd name="T29" fmla="*/ 9 h 40"/>
                <a:gd name="T30" fmla="*/ 48 w 58"/>
                <a:gd name="T31" fmla="*/ 7 h 40"/>
                <a:gd name="T32" fmla="*/ 44 w 58"/>
                <a:gd name="T33" fmla="*/ 4 h 40"/>
                <a:gd name="T34" fmla="*/ 41 w 58"/>
                <a:gd name="T35" fmla="*/ 2 h 40"/>
                <a:gd name="T36" fmla="*/ 38 w 58"/>
                <a:gd name="T37" fmla="*/ 2 h 40"/>
                <a:gd name="T38" fmla="*/ 34 w 58"/>
                <a:gd name="T39" fmla="*/ 0 h 40"/>
                <a:gd name="T40" fmla="*/ 31 w 58"/>
                <a:gd name="T41" fmla="*/ 0 h 40"/>
                <a:gd name="T42" fmla="*/ 24 w 58"/>
                <a:gd name="T43" fmla="*/ 0 h 40"/>
                <a:gd name="T44" fmla="*/ 20 w 58"/>
                <a:gd name="T45" fmla="*/ 2 h 40"/>
                <a:gd name="T46" fmla="*/ 17 w 58"/>
                <a:gd name="T47" fmla="*/ 2 h 40"/>
                <a:gd name="T48" fmla="*/ 14 w 58"/>
                <a:gd name="T49" fmla="*/ 4 h 40"/>
                <a:gd name="T50" fmla="*/ 10 w 58"/>
                <a:gd name="T51" fmla="*/ 7 h 40"/>
                <a:gd name="T52" fmla="*/ 7 w 58"/>
                <a:gd name="T53" fmla="*/ 9 h 40"/>
                <a:gd name="T54" fmla="*/ 3 w 58"/>
                <a:gd name="T55" fmla="*/ 12 h 40"/>
                <a:gd name="T56" fmla="*/ 3 w 58"/>
                <a:gd name="T57" fmla="*/ 14 h 40"/>
                <a:gd name="T58" fmla="*/ 0 w 58"/>
                <a:gd name="T59" fmla="*/ 16 h 40"/>
                <a:gd name="T60" fmla="*/ 0 w 58"/>
                <a:gd name="T61" fmla="*/ 21 h 40"/>
                <a:gd name="T62" fmla="*/ 0 w 58"/>
                <a:gd name="T63" fmla="*/ 23 h 40"/>
                <a:gd name="T64" fmla="*/ 3 w 58"/>
                <a:gd name="T65" fmla="*/ 26 h 40"/>
                <a:gd name="T66" fmla="*/ 3 w 58"/>
                <a:gd name="T67" fmla="*/ 28 h 40"/>
                <a:gd name="T68" fmla="*/ 7 w 58"/>
                <a:gd name="T69" fmla="*/ 33 h 40"/>
                <a:gd name="T70" fmla="*/ 10 w 58"/>
                <a:gd name="T71" fmla="*/ 35 h 40"/>
                <a:gd name="T72" fmla="*/ 14 w 58"/>
                <a:gd name="T73" fmla="*/ 35 h 40"/>
                <a:gd name="T74" fmla="*/ 17 w 58"/>
                <a:gd name="T75" fmla="*/ 38 h 40"/>
                <a:gd name="T76" fmla="*/ 20 w 58"/>
                <a:gd name="T77" fmla="*/ 40 h 40"/>
                <a:gd name="T78" fmla="*/ 24 w 58"/>
                <a:gd name="T79" fmla="*/ 40 h 40"/>
                <a:gd name="T80" fmla="*/ 31 w 58"/>
                <a:gd name="T81" fmla="*/ 40 h 40"/>
                <a:gd name="T82" fmla="*/ 31 w 58"/>
                <a:gd name="T83" fmla="*/ 40 h 40"/>
                <a:gd name="T84" fmla="*/ 27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7" y="40"/>
                  </a:moveTo>
                  <a:lnTo>
                    <a:pt x="34" y="40"/>
                  </a:lnTo>
                  <a:lnTo>
                    <a:pt x="38" y="40"/>
                  </a:lnTo>
                  <a:lnTo>
                    <a:pt x="41" y="38"/>
                  </a:lnTo>
                  <a:lnTo>
                    <a:pt x="44" y="35"/>
                  </a:lnTo>
                  <a:lnTo>
                    <a:pt x="48" y="35"/>
                  </a:lnTo>
                  <a:lnTo>
                    <a:pt x="51" y="33"/>
                  </a:lnTo>
                  <a:lnTo>
                    <a:pt x="55" y="28"/>
                  </a:lnTo>
                  <a:lnTo>
                    <a:pt x="55" y="26"/>
                  </a:lnTo>
                  <a:lnTo>
                    <a:pt x="58" y="23"/>
                  </a:lnTo>
                  <a:lnTo>
                    <a:pt x="58" y="21"/>
                  </a:lnTo>
                  <a:lnTo>
                    <a:pt x="58" y="16"/>
                  </a:lnTo>
                  <a:lnTo>
                    <a:pt x="55" y="14"/>
                  </a:lnTo>
                  <a:lnTo>
                    <a:pt x="55" y="12"/>
                  </a:lnTo>
                  <a:lnTo>
                    <a:pt x="51" y="9"/>
                  </a:lnTo>
                  <a:lnTo>
                    <a:pt x="48" y="7"/>
                  </a:lnTo>
                  <a:lnTo>
                    <a:pt x="44" y="4"/>
                  </a:lnTo>
                  <a:lnTo>
                    <a:pt x="41" y="2"/>
                  </a:lnTo>
                  <a:lnTo>
                    <a:pt x="38" y="2"/>
                  </a:lnTo>
                  <a:lnTo>
                    <a:pt x="34" y="0"/>
                  </a:lnTo>
                  <a:lnTo>
                    <a:pt x="31" y="0"/>
                  </a:lnTo>
                  <a:lnTo>
                    <a:pt x="24" y="0"/>
                  </a:lnTo>
                  <a:lnTo>
                    <a:pt x="20" y="2"/>
                  </a:lnTo>
                  <a:lnTo>
                    <a:pt x="17" y="2"/>
                  </a:lnTo>
                  <a:lnTo>
                    <a:pt x="14" y="4"/>
                  </a:lnTo>
                  <a:lnTo>
                    <a:pt x="10" y="7"/>
                  </a:lnTo>
                  <a:lnTo>
                    <a:pt x="7" y="9"/>
                  </a:lnTo>
                  <a:lnTo>
                    <a:pt x="3" y="12"/>
                  </a:lnTo>
                  <a:lnTo>
                    <a:pt x="3" y="14"/>
                  </a:lnTo>
                  <a:lnTo>
                    <a:pt x="0" y="16"/>
                  </a:lnTo>
                  <a:lnTo>
                    <a:pt x="0" y="21"/>
                  </a:lnTo>
                  <a:lnTo>
                    <a:pt x="0" y="23"/>
                  </a:lnTo>
                  <a:lnTo>
                    <a:pt x="3" y="26"/>
                  </a:lnTo>
                  <a:lnTo>
                    <a:pt x="3" y="28"/>
                  </a:lnTo>
                  <a:lnTo>
                    <a:pt x="7" y="33"/>
                  </a:lnTo>
                  <a:lnTo>
                    <a:pt x="10" y="35"/>
                  </a:lnTo>
                  <a:lnTo>
                    <a:pt x="14" y="35"/>
                  </a:lnTo>
                  <a:lnTo>
                    <a:pt x="17" y="38"/>
                  </a:lnTo>
                  <a:lnTo>
                    <a:pt x="20" y="40"/>
                  </a:lnTo>
                  <a:lnTo>
                    <a:pt x="24" y="40"/>
                  </a:lnTo>
                  <a:lnTo>
                    <a:pt x="31"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92" name="Freeform 216"/>
            <p:cNvSpPr>
              <a:spLocks/>
            </p:cNvSpPr>
            <p:nvPr/>
          </p:nvSpPr>
          <p:spPr bwMode="auto">
            <a:xfrm>
              <a:off x="4016" y="2204"/>
              <a:ext cx="58" cy="40"/>
            </a:xfrm>
            <a:custGeom>
              <a:avLst/>
              <a:gdLst>
                <a:gd name="T0" fmla="*/ 28 w 58"/>
                <a:gd name="T1" fmla="*/ 40 h 40"/>
                <a:gd name="T2" fmla="*/ 34 w 58"/>
                <a:gd name="T3" fmla="*/ 40 h 40"/>
                <a:gd name="T4" fmla="*/ 38 w 58"/>
                <a:gd name="T5" fmla="*/ 40 h 40"/>
                <a:gd name="T6" fmla="*/ 41 w 58"/>
                <a:gd name="T7" fmla="*/ 38 h 40"/>
                <a:gd name="T8" fmla="*/ 45 w 58"/>
                <a:gd name="T9" fmla="*/ 35 h 40"/>
                <a:gd name="T10" fmla="*/ 48 w 58"/>
                <a:gd name="T11" fmla="*/ 35 h 40"/>
                <a:gd name="T12" fmla="*/ 52 w 58"/>
                <a:gd name="T13" fmla="*/ 33 h 40"/>
                <a:gd name="T14" fmla="*/ 55 w 58"/>
                <a:gd name="T15" fmla="*/ 28 h 40"/>
                <a:gd name="T16" fmla="*/ 55 w 58"/>
                <a:gd name="T17" fmla="*/ 26 h 40"/>
                <a:gd name="T18" fmla="*/ 58 w 58"/>
                <a:gd name="T19" fmla="*/ 23 h 40"/>
                <a:gd name="T20" fmla="*/ 58 w 58"/>
                <a:gd name="T21" fmla="*/ 21 h 40"/>
                <a:gd name="T22" fmla="*/ 58 w 58"/>
                <a:gd name="T23" fmla="*/ 16 h 40"/>
                <a:gd name="T24" fmla="*/ 55 w 58"/>
                <a:gd name="T25" fmla="*/ 14 h 40"/>
                <a:gd name="T26" fmla="*/ 55 w 58"/>
                <a:gd name="T27" fmla="*/ 12 h 40"/>
                <a:gd name="T28" fmla="*/ 52 w 58"/>
                <a:gd name="T29" fmla="*/ 9 h 40"/>
                <a:gd name="T30" fmla="*/ 48 w 58"/>
                <a:gd name="T31" fmla="*/ 7 h 40"/>
                <a:gd name="T32" fmla="*/ 45 w 58"/>
                <a:gd name="T33" fmla="*/ 4 h 40"/>
                <a:gd name="T34" fmla="*/ 41 w 58"/>
                <a:gd name="T35" fmla="*/ 2 h 40"/>
                <a:gd name="T36" fmla="*/ 38 w 58"/>
                <a:gd name="T37" fmla="*/ 2 h 40"/>
                <a:gd name="T38" fmla="*/ 34 w 58"/>
                <a:gd name="T39" fmla="*/ 0 h 40"/>
                <a:gd name="T40" fmla="*/ 28 w 58"/>
                <a:gd name="T41" fmla="*/ 0 h 40"/>
                <a:gd name="T42" fmla="*/ 24 w 58"/>
                <a:gd name="T43" fmla="*/ 0 h 40"/>
                <a:gd name="T44" fmla="*/ 21 w 58"/>
                <a:gd name="T45" fmla="*/ 2 h 40"/>
                <a:gd name="T46" fmla="*/ 17 w 58"/>
                <a:gd name="T47" fmla="*/ 2 h 40"/>
                <a:gd name="T48" fmla="*/ 14 w 58"/>
                <a:gd name="T49" fmla="*/ 4 h 40"/>
                <a:gd name="T50" fmla="*/ 11 w 58"/>
                <a:gd name="T51" fmla="*/ 7 h 40"/>
                <a:gd name="T52" fmla="*/ 7 w 58"/>
                <a:gd name="T53" fmla="*/ 9 h 40"/>
                <a:gd name="T54" fmla="*/ 4 w 58"/>
                <a:gd name="T55" fmla="*/ 12 h 40"/>
                <a:gd name="T56" fmla="*/ 4 w 58"/>
                <a:gd name="T57" fmla="*/ 14 h 40"/>
                <a:gd name="T58" fmla="*/ 0 w 58"/>
                <a:gd name="T59" fmla="*/ 16 h 40"/>
                <a:gd name="T60" fmla="*/ 0 w 58"/>
                <a:gd name="T61" fmla="*/ 21 h 40"/>
                <a:gd name="T62" fmla="*/ 0 w 58"/>
                <a:gd name="T63" fmla="*/ 23 h 40"/>
                <a:gd name="T64" fmla="*/ 4 w 58"/>
                <a:gd name="T65" fmla="*/ 26 h 40"/>
                <a:gd name="T66" fmla="*/ 4 w 58"/>
                <a:gd name="T67" fmla="*/ 28 h 40"/>
                <a:gd name="T68" fmla="*/ 7 w 58"/>
                <a:gd name="T69" fmla="*/ 33 h 40"/>
                <a:gd name="T70" fmla="*/ 11 w 58"/>
                <a:gd name="T71" fmla="*/ 35 h 40"/>
                <a:gd name="T72" fmla="*/ 14 w 58"/>
                <a:gd name="T73" fmla="*/ 35 h 40"/>
                <a:gd name="T74" fmla="*/ 17 w 58"/>
                <a:gd name="T75" fmla="*/ 38 h 40"/>
                <a:gd name="T76" fmla="*/ 21 w 58"/>
                <a:gd name="T77" fmla="*/ 40 h 40"/>
                <a:gd name="T78" fmla="*/ 24 w 58"/>
                <a:gd name="T79" fmla="*/ 40 h 40"/>
                <a:gd name="T80" fmla="*/ 28 w 58"/>
                <a:gd name="T81" fmla="*/ 40 h 40"/>
                <a:gd name="T82" fmla="*/ 28 w 58"/>
                <a:gd name="T83" fmla="*/ 40 h 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
                <a:gd name="T127" fmla="*/ 0 h 40"/>
                <a:gd name="T128" fmla="*/ 58 w 58"/>
                <a:gd name="T129" fmla="*/ 40 h 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 h="40">
                  <a:moveTo>
                    <a:pt x="28" y="40"/>
                  </a:moveTo>
                  <a:lnTo>
                    <a:pt x="34" y="40"/>
                  </a:lnTo>
                  <a:lnTo>
                    <a:pt x="38" y="40"/>
                  </a:lnTo>
                  <a:lnTo>
                    <a:pt x="41" y="38"/>
                  </a:lnTo>
                  <a:lnTo>
                    <a:pt x="45" y="35"/>
                  </a:lnTo>
                  <a:lnTo>
                    <a:pt x="48" y="35"/>
                  </a:lnTo>
                  <a:lnTo>
                    <a:pt x="52" y="33"/>
                  </a:lnTo>
                  <a:lnTo>
                    <a:pt x="55" y="28"/>
                  </a:lnTo>
                  <a:lnTo>
                    <a:pt x="55" y="26"/>
                  </a:lnTo>
                  <a:lnTo>
                    <a:pt x="58" y="23"/>
                  </a:lnTo>
                  <a:lnTo>
                    <a:pt x="58" y="21"/>
                  </a:lnTo>
                  <a:lnTo>
                    <a:pt x="58" y="16"/>
                  </a:lnTo>
                  <a:lnTo>
                    <a:pt x="55" y="14"/>
                  </a:lnTo>
                  <a:lnTo>
                    <a:pt x="55" y="12"/>
                  </a:lnTo>
                  <a:lnTo>
                    <a:pt x="52" y="9"/>
                  </a:lnTo>
                  <a:lnTo>
                    <a:pt x="48" y="7"/>
                  </a:lnTo>
                  <a:lnTo>
                    <a:pt x="45" y="4"/>
                  </a:lnTo>
                  <a:lnTo>
                    <a:pt x="41" y="2"/>
                  </a:lnTo>
                  <a:lnTo>
                    <a:pt x="38" y="2"/>
                  </a:lnTo>
                  <a:lnTo>
                    <a:pt x="34" y="0"/>
                  </a:lnTo>
                  <a:lnTo>
                    <a:pt x="28" y="0"/>
                  </a:lnTo>
                  <a:lnTo>
                    <a:pt x="24" y="0"/>
                  </a:lnTo>
                  <a:lnTo>
                    <a:pt x="21" y="2"/>
                  </a:lnTo>
                  <a:lnTo>
                    <a:pt x="17" y="2"/>
                  </a:lnTo>
                  <a:lnTo>
                    <a:pt x="14" y="4"/>
                  </a:lnTo>
                  <a:lnTo>
                    <a:pt x="11" y="7"/>
                  </a:lnTo>
                  <a:lnTo>
                    <a:pt x="7" y="9"/>
                  </a:lnTo>
                  <a:lnTo>
                    <a:pt x="4" y="12"/>
                  </a:lnTo>
                  <a:lnTo>
                    <a:pt x="4" y="14"/>
                  </a:lnTo>
                  <a:lnTo>
                    <a:pt x="0" y="16"/>
                  </a:lnTo>
                  <a:lnTo>
                    <a:pt x="0" y="21"/>
                  </a:lnTo>
                  <a:lnTo>
                    <a:pt x="0" y="23"/>
                  </a:lnTo>
                  <a:lnTo>
                    <a:pt x="4" y="26"/>
                  </a:lnTo>
                  <a:lnTo>
                    <a:pt x="4" y="28"/>
                  </a:lnTo>
                  <a:lnTo>
                    <a:pt x="7" y="33"/>
                  </a:lnTo>
                  <a:lnTo>
                    <a:pt x="11" y="35"/>
                  </a:lnTo>
                  <a:lnTo>
                    <a:pt x="14" y="35"/>
                  </a:lnTo>
                  <a:lnTo>
                    <a:pt x="17" y="38"/>
                  </a:lnTo>
                  <a:lnTo>
                    <a:pt x="21" y="40"/>
                  </a:lnTo>
                  <a:lnTo>
                    <a:pt x="24" y="40"/>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93" name="Rectangle 217"/>
            <p:cNvSpPr>
              <a:spLocks noChangeArrowheads="1"/>
            </p:cNvSpPr>
            <p:nvPr/>
          </p:nvSpPr>
          <p:spPr bwMode="auto">
            <a:xfrm>
              <a:off x="129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94" name="Rectangle 218"/>
            <p:cNvSpPr>
              <a:spLocks noChangeArrowheads="1"/>
            </p:cNvSpPr>
            <p:nvPr/>
          </p:nvSpPr>
          <p:spPr bwMode="auto">
            <a:xfrm>
              <a:off x="135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95" name="Rectangle 219"/>
            <p:cNvSpPr>
              <a:spLocks noChangeArrowheads="1"/>
            </p:cNvSpPr>
            <p:nvPr/>
          </p:nvSpPr>
          <p:spPr bwMode="auto">
            <a:xfrm>
              <a:off x="141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096" name="Rectangle 220"/>
            <p:cNvSpPr>
              <a:spLocks noChangeArrowheads="1"/>
            </p:cNvSpPr>
            <p:nvPr/>
          </p:nvSpPr>
          <p:spPr bwMode="auto">
            <a:xfrm>
              <a:off x="148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97" name="Rectangle 221"/>
            <p:cNvSpPr>
              <a:spLocks noChangeArrowheads="1"/>
            </p:cNvSpPr>
            <p:nvPr/>
          </p:nvSpPr>
          <p:spPr bwMode="auto">
            <a:xfrm>
              <a:off x="154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098" name="Rectangle 222"/>
            <p:cNvSpPr>
              <a:spLocks noChangeArrowheads="1"/>
            </p:cNvSpPr>
            <p:nvPr/>
          </p:nvSpPr>
          <p:spPr bwMode="auto">
            <a:xfrm>
              <a:off x="1859"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99" name="Rectangle 223"/>
            <p:cNvSpPr>
              <a:spLocks noChangeArrowheads="1"/>
            </p:cNvSpPr>
            <p:nvPr/>
          </p:nvSpPr>
          <p:spPr bwMode="auto">
            <a:xfrm>
              <a:off x="1921"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0" name="Rectangle 224"/>
            <p:cNvSpPr>
              <a:spLocks noChangeArrowheads="1"/>
            </p:cNvSpPr>
            <p:nvPr/>
          </p:nvSpPr>
          <p:spPr bwMode="auto">
            <a:xfrm>
              <a:off x="1985"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01" name="Rectangle 225"/>
            <p:cNvSpPr>
              <a:spLocks noChangeArrowheads="1"/>
            </p:cNvSpPr>
            <p:nvPr/>
          </p:nvSpPr>
          <p:spPr bwMode="auto">
            <a:xfrm>
              <a:off x="2047"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02" name="Rectangle 226"/>
            <p:cNvSpPr>
              <a:spLocks noChangeArrowheads="1"/>
            </p:cNvSpPr>
            <p:nvPr/>
          </p:nvSpPr>
          <p:spPr bwMode="auto">
            <a:xfrm>
              <a:off x="2111"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3" name="Rectangle 227"/>
            <p:cNvSpPr>
              <a:spLocks noChangeArrowheads="1"/>
            </p:cNvSpPr>
            <p:nvPr/>
          </p:nvSpPr>
          <p:spPr bwMode="auto">
            <a:xfrm>
              <a:off x="239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04" name="Rectangle 228"/>
            <p:cNvSpPr>
              <a:spLocks noChangeArrowheads="1"/>
            </p:cNvSpPr>
            <p:nvPr/>
          </p:nvSpPr>
          <p:spPr bwMode="auto">
            <a:xfrm>
              <a:off x="245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5" name="Rectangle 229"/>
            <p:cNvSpPr>
              <a:spLocks noChangeArrowheads="1"/>
            </p:cNvSpPr>
            <p:nvPr/>
          </p:nvSpPr>
          <p:spPr bwMode="auto">
            <a:xfrm>
              <a:off x="252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6" name="Rectangle 230"/>
            <p:cNvSpPr>
              <a:spLocks noChangeArrowheads="1"/>
            </p:cNvSpPr>
            <p:nvPr/>
          </p:nvSpPr>
          <p:spPr bwMode="auto">
            <a:xfrm>
              <a:off x="258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07" name="Rectangle 231"/>
            <p:cNvSpPr>
              <a:spLocks noChangeArrowheads="1"/>
            </p:cNvSpPr>
            <p:nvPr/>
          </p:nvSpPr>
          <p:spPr bwMode="auto">
            <a:xfrm>
              <a:off x="264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8" name="Rectangle 232"/>
            <p:cNvSpPr>
              <a:spLocks noChangeArrowheads="1"/>
            </p:cNvSpPr>
            <p:nvPr/>
          </p:nvSpPr>
          <p:spPr bwMode="auto">
            <a:xfrm>
              <a:off x="294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9" name="Rectangle 233"/>
            <p:cNvSpPr>
              <a:spLocks noChangeArrowheads="1"/>
            </p:cNvSpPr>
            <p:nvPr/>
          </p:nvSpPr>
          <p:spPr bwMode="auto">
            <a:xfrm>
              <a:off x="300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0" name="Rectangle 234"/>
            <p:cNvSpPr>
              <a:spLocks noChangeArrowheads="1"/>
            </p:cNvSpPr>
            <p:nvPr/>
          </p:nvSpPr>
          <p:spPr bwMode="auto">
            <a:xfrm>
              <a:off x="307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1" name="Rectangle 235"/>
            <p:cNvSpPr>
              <a:spLocks noChangeArrowheads="1"/>
            </p:cNvSpPr>
            <p:nvPr/>
          </p:nvSpPr>
          <p:spPr bwMode="auto">
            <a:xfrm>
              <a:off x="313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2" name="Rectangle 236"/>
            <p:cNvSpPr>
              <a:spLocks noChangeArrowheads="1"/>
            </p:cNvSpPr>
            <p:nvPr/>
          </p:nvSpPr>
          <p:spPr bwMode="auto">
            <a:xfrm>
              <a:off x="319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3" name="Rectangle 237"/>
            <p:cNvSpPr>
              <a:spLocks noChangeArrowheads="1"/>
            </p:cNvSpPr>
            <p:nvPr/>
          </p:nvSpPr>
          <p:spPr bwMode="auto">
            <a:xfrm>
              <a:off x="349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4" name="Rectangle 238"/>
            <p:cNvSpPr>
              <a:spLocks noChangeArrowheads="1"/>
            </p:cNvSpPr>
            <p:nvPr/>
          </p:nvSpPr>
          <p:spPr bwMode="auto">
            <a:xfrm>
              <a:off x="356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5" name="Rectangle 239"/>
            <p:cNvSpPr>
              <a:spLocks noChangeArrowheads="1"/>
            </p:cNvSpPr>
            <p:nvPr/>
          </p:nvSpPr>
          <p:spPr bwMode="auto">
            <a:xfrm>
              <a:off x="3622"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6" name="Rectangle 240"/>
            <p:cNvSpPr>
              <a:spLocks noChangeArrowheads="1"/>
            </p:cNvSpPr>
            <p:nvPr/>
          </p:nvSpPr>
          <p:spPr bwMode="auto">
            <a:xfrm>
              <a:off x="368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7" name="Rectangle 241"/>
            <p:cNvSpPr>
              <a:spLocks noChangeArrowheads="1"/>
            </p:cNvSpPr>
            <p:nvPr/>
          </p:nvSpPr>
          <p:spPr bwMode="auto">
            <a:xfrm>
              <a:off x="374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8" name="Rectangle 242"/>
            <p:cNvSpPr>
              <a:spLocks noChangeArrowheads="1"/>
            </p:cNvSpPr>
            <p:nvPr/>
          </p:nvSpPr>
          <p:spPr bwMode="auto">
            <a:xfrm>
              <a:off x="404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9" name="Rectangle 243"/>
            <p:cNvSpPr>
              <a:spLocks noChangeArrowheads="1"/>
            </p:cNvSpPr>
            <p:nvPr/>
          </p:nvSpPr>
          <p:spPr bwMode="auto">
            <a:xfrm>
              <a:off x="4110"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0" name="Rectangle 244"/>
            <p:cNvSpPr>
              <a:spLocks noChangeArrowheads="1"/>
            </p:cNvSpPr>
            <p:nvPr/>
          </p:nvSpPr>
          <p:spPr bwMode="auto">
            <a:xfrm>
              <a:off x="417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21" name="Rectangle 245"/>
            <p:cNvSpPr>
              <a:spLocks noChangeArrowheads="1"/>
            </p:cNvSpPr>
            <p:nvPr/>
          </p:nvSpPr>
          <p:spPr bwMode="auto">
            <a:xfrm>
              <a:off x="423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22" name="Rectangle 246"/>
            <p:cNvSpPr>
              <a:spLocks noChangeArrowheads="1"/>
            </p:cNvSpPr>
            <p:nvPr/>
          </p:nvSpPr>
          <p:spPr bwMode="auto">
            <a:xfrm>
              <a:off x="430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3" name="Rectangle 247"/>
            <p:cNvSpPr>
              <a:spLocks noChangeArrowheads="1"/>
            </p:cNvSpPr>
            <p:nvPr/>
          </p:nvSpPr>
          <p:spPr bwMode="auto">
            <a:xfrm>
              <a:off x="459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4" name="Rectangle 248"/>
            <p:cNvSpPr>
              <a:spLocks noChangeArrowheads="1"/>
            </p:cNvSpPr>
            <p:nvPr/>
          </p:nvSpPr>
          <p:spPr bwMode="auto">
            <a:xfrm>
              <a:off x="465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5" name="Rectangle 249"/>
            <p:cNvSpPr>
              <a:spLocks noChangeArrowheads="1"/>
            </p:cNvSpPr>
            <p:nvPr/>
          </p:nvSpPr>
          <p:spPr bwMode="auto">
            <a:xfrm>
              <a:off x="472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6" name="Rectangle 250"/>
            <p:cNvSpPr>
              <a:spLocks noChangeArrowheads="1"/>
            </p:cNvSpPr>
            <p:nvPr/>
          </p:nvSpPr>
          <p:spPr bwMode="auto">
            <a:xfrm>
              <a:off x="478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27" name="Rectangle 251"/>
            <p:cNvSpPr>
              <a:spLocks noChangeArrowheads="1"/>
            </p:cNvSpPr>
            <p:nvPr/>
          </p:nvSpPr>
          <p:spPr bwMode="auto">
            <a:xfrm>
              <a:off x="484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8" name="Rectangle 252"/>
            <p:cNvSpPr>
              <a:spLocks noChangeArrowheads="1"/>
            </p:cNvSpPr>
            <p:nvPr/>
          </p:nvSpPr>
          <p:spPr bwMode="auto">
            <a:xfrm rot="-5400000">
              <a:off x="2358" y="9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29" name="Rectangle 253"/>
            <p:cNvSpPr>
              <a:spLocks noChangeArrowheads="1"/>
            </p:cNvSpPr>
            <p:nvPr/>
          </p:nvSpPr>
          <p:spPr bwMode="auto">
            <a:xfrm rot="-5400000">
              <a:off x="2358" y="8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30" name="Rectangle 254"/>
            <p:cNvSpPr>
              <a:spLocks noChangeArrowheads="1"/>
            </p:cNvSpPr>
            <p:nvPr/>
          </p:nvSpPr>
          <p:spPr bwMode="auto">
            <a:xfrm rot="-5400000">
              <a:off x="2358"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31" name="Rectangle 255"/>
            <p:cNvSpPr>
              <a:spLocks noChangeArrowheads="1"/>
            </p:cNvSpPr>
            <p:nvPr/>
          </p:nvSpPr>
          <p:spPr bwMode="auto">
            <a:xfrm>
              <a:off x="2728" y="708"/>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C</a:t>
              </a:r>
              <a:endParaRPr lang="en-US" altLang="zh-CN" sz="2400" b="0">
                <a:latin typeface="Times New Roman" panose="02020603050405020304" pitchFamily="18" charset="0"/>
              </a:endParaRPr>
            </a:p>
          </p:txBody>
        </p:sp>
        <p:sp>
          <p:nvSpPr>
            <p:cNvPr id="87132" name="Rectangle 256"/>
            <p:cNvSpPr>
              <a:spLocks noChangeArrowheads="1"/>
            </p:cNvSpPr>
            <p:nvPr/>
          </p:nvSpPr>
          <p:spPr bwMode="auto">
            <a:xfrm>
              <a:off x="2805"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a</a:t>
              </a:r>
              <a:endParaRPr lang="en-US" altLang="zh-CN" sz="2400" b="0">
                <a:latin typeface="Times New Roman" panose="02020603050405020304" pitchFamily="18" charset="0"/>
              </a:endParaRPr>
            </a:p>
          </p:txBody>
        </p:sp>
        <p:sp>
          <p:nvSpPr>
            <p:cNvPr id="87133" name="Rectangle 257"/>
            <p:cNvSpPr>
              <a:spLocks noChangeArrowheads="1"/>
            </p:cNvSpPr>
            <p:nvPr/>
          </p:nvSpPr>
          <p:spPr bwMode="auto">
            <a:xfrm>
              <a:off x="2870" y="708"/>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c</a:t>
              </a:r>
              <a:endParaRPr lang="en-US" altLang="zh-CN" sz="2400" b="0">
                <a:latin typeface="Times New Roman" panose="02020603050405020304" pitchFamily="18" charset="0"/>
              </a:endParaRPr>
            </a:p>
          </p:txBody>
        </p:sp>
        <p:sp>
          <p:nvSpPr>
            <p:cNvPr id="87134" name="Rectangle 258"/>
            <p:cNvSpPr>
              <a:spLocks noChangeArrowheads="1"/>
            </p:cNvSpPr>
            <p:nvPr/>
          </p:nvSpPr>
          <p:spPr bwMode="auto">
            <a:xfrm>
              <a:off x="2926"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h</a:t>
              </a:r>
              <a:endParaRPr lang="en-US" altLang="zh-CN" sz="2400" b="0">
                <a:latin typeface="Times New Roman" panose="02020603050405020304" pitchFamily="18" charset="0"/>
              </a:endParaRPr>
            </a:p>
          </p:txBody>
        </p:sp>
        <p:sp>
          <p:nvSpPr>
            <p:cNvPr id="87135" name="Rectangle 259"/>
            <p:cNvSpPr>
              <a:spLocks noChangeArrowheads="1"/>
            </p:cNvSpPr>
            <p:nvPr/>
          </p:nvSpPr>
          <p:spPr bwMode="auto">
            <a:xfrm>
              <a:off x="2989"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e</a:t>
              </a:r>
              <a:endParaRPr lang="en-US" altLang="zh-CN" sz="2400" b="0">
                <a:latin typeface="Times New Roman" panose="02020603050405020304" pitchFamily="18" charset="0"/>
              </a:endParaRPr>
            </a:p>
          </p:txBody>
        </p:sp>
        <p:sp>
          <p:nvSpPr>
            <p:cNvPr id="87136" name="Freeform 260"/>
            <p:cNvSpPr>
              <a:spLocks/>
            </p:cNvSpPr>
            <p:nvPr/>
          </p:nvSpPr>
          <p:spPr bwMode="auto">
            <a:xfrm>
              <a:off x="4946" y="1894"/>
              <a:ext cx="4" cy="655"/>
            </a:xfrm>
            <a:custGeom>
              <a:avLst/>
              <a:gdLst>
                <a:gd name="T0" fmla="*/ 0 w 4"/>
                <a:gd name="T1" fmla="*/ 0 h 655"/>
                <a:gd name="T2" fmla="*/ 4 w 4"/>
                <a:gd name="T3" fmla="*/ 655 h 655"/>
                <a:gd name="T4" fmla="*/ 0 w 4"/>
                <a:gd name="T5" fmla="*/ 0 h 655"/>
                <a:gd name="T6" fmla="*/ 0 60000 65536"/>
                <a:gd name="T7" fmla="*/ 0 60000 65536"/>
                <a:gd name="T8" fmla="*/ 0 60000 65536"/>
                <a:gd name="T9" fmla="*/ 0 w 4"/>
                <a:gd name="T10" fmla="*/ 0 h 655"/>
                <a:gd name="T11" fmla="*/ 4 w 4"/>
                <a:gd name="T12" fmla="*/ 655 h 655"/>
              </a:gdLst>
              <a:ahLst/>
              <a:cxnLst>
                <a:cxn ang="T6">
                  <a:pos x="T0" y="T1"/>
                </a:cxn>
                <a:cxn ang="T7">
                  <a:pos x="T2" y="T3"/>
                </a:cxn>
                <a:cxn ang="T8">
                  <a:pos x="T4" y="T5"/>
                </a:cxn>
              </a:cxnLst>
              <a:rect l="T9" t="T10" r="T11" b="T12"/>
              <a:pathLst>
                <a:path w="4" h="655">
                  <a:moveTo>
                    <a:pt x="0" y="0"/>
                  </a:moveTo>
                  <a:lnTo>
                    <a:pt x="4" y="65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137" name="Line 261"/>
            <p:cNvSpPr>
              <a:spLocks noChangeShapeType="1"/>
            </p:cNvSpPr>
            <p:nvPr/>
          </p:nvSpPr>
          <p:spPr bwMode="auto">
            <a:xfrm>
              <a:off x="4946" y="1894"/>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38" name="Rectangle 262"/>
            <p:cNvSpPr>
              <a:spLocks noChangeArrowheads="1"/>
            </p:cNvSpPr>
            <p:nvPr/>
          </p:nvSpPr>
          <p:spPr bwMode="auto">
            <a:xfrm>
              <a:off x="2689" y="2737"/>
              <a:ext cx="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M</a:t>
              </a:r>
              <a:endParaRPr lang="en-US" altLang="zh-CN" sz="2400" b="0">
                <a:latin typeface="Times New Roman" panose="02020603050405020304" pitchFamily="18" charset="0"/>
              </a:endParaRPr>
            </a:p>
          </p:txBody>
        </p:sp>
        <p:sp>
          <p:nvSpPr>
            <p:cNvPr id="87139" name="Rectangle 263"/>
            <p:cNvSpPr>
              <a:spLocks noChangeArrowheads="1"/>
            </p:cNvSpPr>
            <p:nvPr/>
          </p:nvSpPr>
          <p:spPr bwMode="auto">
            <a:xfrm>
              <a:off x="2774" y="273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e</a:t>
              </a:r>
              <a:endParaRPr lang="en-US" altLang="zh-CN" sz="2400" b="0">
                <a:latin typeface="Times New Roman" panose="02020603050405020304" pitchFamily="18" charset="0"/>
              </a:endParaRPr>
            </a:p>
          </p:txBody>
        </p:sp>
        <p:sp>
          <p:nvSpPr>
            <p:cNvPr id="87140" name="Rectangle 264"/>
            <p:cNvSpPr>
              <a:spLocks noChangeArrowheads="1"/>
            </p:cNvSpPr>
            <p:nvPr/>
          </p:nvSpPr>
          <p:spPr bwMode="auto">
            <a:xfrm>
              <a:off x="2843" y="2737"/>
              <a:ext cx="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m</a:t>
              </a:r>
              <a:endParaRPr lang="en-US" altLang="zh-CN" sz="2400" b="0">
                <a:latin typeface="Times New Roman" panose="02020603050405020304" pitchFamily="18" charset="0"/>
              </a:endParaRPr>
            </a:p>
          </p:txBody>
        </p:sp>
        <p:sp>
          <p:nvSpPr>
            <p:cNvPr id="87141" name="Rectangle 265"/>
            <p:cNvSpPr>
              <a:spLocks noChangeArrowheads="1"/>
            </p:cNvSpPr>
            <p:nvPr/>
          </p:nvSpPr>
          <p:spPr bwMode="auto">
            <a:xfrm>
              <a:off x="2935" y="273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o</a:t>
              </a:r>
              <a:endParaRPr lang="en-US" altLang="zh-CN" sz="2400" b="0">
                <a:latin typeface="Times New Roman" panose="02020603050405020304" pitchFamily="18" charset="0"/>
              </a:endParaRPr>
            </a:p>
          </p:txBody>
        </p:sp>
        <p:sp>
          <p:nvSpPr>
            <p:cNvPr id="87142" name="Rectangle 266"/>
            <p:cNvSpPr>
              <a:spLocks noChangeArrowheads="1"/>
            </p:cNvSpPr>
            <p:nvPr/>
          </p:nvSpPr>
          <p:spPr bwMode="auto">
            <a:xfrm>
              <a:off x="2993" y="2737"/>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r</a:t>
              </a:r>
              <a:endParaRPr lang="en-US" altLang="zh-CN" sz="2400" b="0">
                <a:latin typeface="Times New Roman" panose="02020603050405020304" pitchFamily="18" charset="0"/>
              </a:endParaRPr>
            </a:p>
          </p:txBody>
        </p:sp>
        <p:sp>
          <p:nvSpPr>
            <p:cNvPr id="87143" name="Rectangle 267"/>
            <p:cNvSpPr>
              <a:spLocks noChangeArrowheads="1"/>
            </p:cNvSpPr>
            <p:nvPr/>
          </p:nvSpPr>
          <p:spPr bwMode="auto">
            <a:xfrm>
              <a:off x="3033" y="2737"/>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y</a:t>
              </a:r>
              <a:endParaRPr lang="en-US" altLang="zh-CN" sz="2400" b="0">
                <a:latin typeface="Times New Roman" panose="02020603050405020304" pitchFamily="18" charset="0"/>
              </a:endParaRPr>
            </a:p>
          </p:txBody>
        </p:sp>
        <p:sp>
          <p:nvSpPr>
            <p:cNvPr id="87144" name="Rectangle 268"/>
            <p:cNvSpPr>
              <a:spLocks noChangeArrowheads="1"/>
            </p:cNvSpPr>
            <p:nvPr/>
          </p:nvSpPr>
          <p:spPr bwMode="auto">
            <a:xfrm rot="-5400000">
              <a:off x="2488" y="9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45" name="Rectangle 269"/>
            <p:cNvSpPr>
              <a:spLocks noChangeArrowheads="1"/>
            </p:cNvSpPr>
            <p:nvPr/>
          </p:nvSpPr>
          <p:spPr bwMode="auto">
            <a:xfrm rot="-5400000">
              <a:off x="2488" y="86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46" name="Rectangle 270"/>
            <p:cNvSpPr>
              <a:spLocks noChangeArrowheads="1"/>
            </p:cNvSpPr>
            <p:nvPr/>
          </p:nvSpPr>
          <p:spPr bwMode="auto">
            <a:xfrm rot="-5400000">
              <a:off x="2488"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47" name="Rectangle 271"/>
            <p:cNvSpPr>
              <a:spLocks noChangeArrowheads="1"/>
            </p:cNvSpPr>
            <p:nvPr/>
          </p:nvSpPr>
          <p:spPr bwMode="auto">
            <a:xfrm rot="-5400000">
              <a:off x="2631" y="91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48" name="Rectangle 272"/>
            <p:cNvSpPr>
              <a:spLocks noChangeArrowheads="1"/>
            </p:cNvSpPr>
            <p:nvPr/>
          </p:nvSpPr>
          <p:spPr bwMode="auto">
            <a:xfrm rot="-5400000">
              <a:off x="2631" y="8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49" name="Rectangle 273"/>
            <p:cNvSpPr>
              <a:spLocks noChangeArrowheads="1"/>
            </p:cNvSpPr>
            <p:nvPr/>
          </p:nvSpPr>
          <p:spPr bwMode="auto">
            <a:xfrm rot="-5400000">
              <a:off x="2631"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0" name="Rectangle 274"/>
            <p:cNvSpPr>
              <a:spLocks noChangeArrowheads="1"/>
            </p:cNvSpPr>
            <p:nvPr/>
          </p:nvSpPr>
          <p:spPr bwMode="auto">
            <a:xfrm rot="-5400000">
              <a:off x="2771" y="91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1" name="Rectangle 275"/>
            <p:cNvSpPr>
              <a:spLocks noChangeArrowheads="1"/>
            </p:cNvSpPr>
            <p:nvPr/>
          </p:nvSpPr>
          <p:spPr bwMode="auto">
            <a:xfrm rot="-5400000">
              <a:off x="2771"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2" name="Rectangle 276"/>
            <p:cNvSpPr>
              <a:spLocks noChangeArrowheads="1"/>
            </p:cNvSpPr>
            <p:nvPr/>
          </p:nvSpPr>
          <p:spPr bwMode="auto">
            <a:xfrm rot="-5400000">
              <a:off x="2771" y="82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3" name="Rectangle 277"/>
            <p:cNvSpPr>
              <a:spLocks noChangeArrowheads="1"/>
            </p:cNvSpPr>
            <p:nvPr/>
          </p:nvSpPr>
          <p:spPr bwMode="auto">
            <a:xfrm rot="-5400000">
              <a:off x="2904"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4" name="Rectangle 278"/>
            <p:cNvSpPr>
              <a:spLocks noChangeArrowheads="1"/>
            </p:cNvSpPr>
            <p:nvPr/>
          </p:nvSpPr>
          <p:spPr bwMode="auto">
            <a:xfrm rot="-5400000">
              <a:off x="2904"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5" name="Rectangle 279"/>
            <p:cNvSpPr>
              <a:spLocks noChangeArrowheads="1"/>
            </p:cNvSpPr>
            <p:nvPr/>
          </p:nvSpPr>
          <p:spPr bwMode="auto">
            <a:xfrm rot="-5400000">
              <a:off x="2904"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6" name="Rectangle 280"/>
            <p:cNvSpPr>
              <a:spLocks noChangeArrowheads="1"/>
            </p:cNvSpPr>
            <p:nvPr/>
          </p:nvSpPr>
          <p:spPr bwMode="auto">
            <a:xfrm rot="-5400000">
              <a:off x="3037"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7" name="Rectangle 281"/>
            <p:cNvSpPr>
              <a:spLocks noChangeArrowheads="1"/>
            </p:cNvSpPr>
            <p:nvPr/>
          </p:nvSpPr>
          <p:spPr bwMode="auto">
            <a:xfrm rot="-5400000">
              <a:off x="3037"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8" name="Rectangle 282"/>
            <p:cNvSpPr>
              <a:spLocks noChangeArrowheads="1"/>
            </p:cNvSpPr>
            <p:nvPr/>
          </p:nvSpPr>
          <p:spPr bwMode="auto">
            <a:xfrm rot="-5400000">
              <a:off x="3037"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9" name="Rectangle 283"/>
            <p:cNvSpPr>
              <a:spLocks noChangeArrowheads="1"/>
            </p:cNvSpPr>
            <p:nvPr/>
          </p:nvSpPr>
          <p:spPr bwMode="auto">
            <a:xfrm rot="-5400000">
              <a:off x="3177"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0" name="Rectangle 284"/>
            <p:cNvSpPr>
              <a:spLocks noChangeArrowheads="1"/>
            </p:cNvSpPr>
            <p:nvPr/>
          </p:nvSpPr>
          <p:spPr bwMode="auto">
            <a:xfrm rot="-5400000">
              <a:off x="3177"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1" name="Rectangle 285"/>
            <p:cNvSpPr>
              <a:spLocks noChangeArrowheads="1"/>
            </p:cNvSpPr>
            <p:nvPr/>
          </p:nvSpPr>
          <p:spPr bwMode="auto">
            <a:xfrm rot="-5400000">
              <a:off x="3177"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62" name="Rectangle 286"/>
            <p:cNvSpPr>
              <a:spLocks noChangeArrowheads="1"/>
            </p:cNvSpPr>
            <p:nvPr/>
          </p:nvSpPr>
          <p:spPr bwMode="auto">
            <a:xfrm rot="-5400000">
              <a:off x="3316"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3" name="Rectangle 287"/>
            <p:cNvSpPr>
              <a:spLocks noChangeArrowheads="1"/>
            </p:cNvSpPr>
            <p:nvPr/>
          </p:nvSpPr>
          <p:spPr bwMode="auto">
            <a:xfrm rot="-5400000">
              <a:off x="3316"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4" name="Rectangle 288"/>
            <p:cNvSpPr>
              <a:spLocks noChangeArrowheads="1"/>
            </p:cNvSpPr>
            <p:nvPr/>
          </p:nvSpPr>
          <p:spPr bwMode="auto">
            <a:xfrm rot="-5400000">
              <a:off x="3316" y="82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5" name="Line 289"/>
            <p:cNvSpPr>
              <a:spLocks noChangeShapeType="1"/>
            </p:cNvSpPr>
            <p:nvPr/>
          </p:nvSpPr>
          <p:spPr bwMode="auto">
            <a:xfrm flipV="1">
              <a:off x="703" y="1117"/>
              <a:ext cx="1678" cy="1134"/>
            </a:xfrm>
            <a:prstGeom prst="line">
              <a:avLst/>
            </a:prstGeom>
            <a:noFill/>
            <a:ln w="38100">
              <a:solidFill>
                <a:srgbClr val="1D01EB"/>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166" name="Line 290"/>
            <p:cNvSpPr>
              <a:spLocks noChangeShapeType="1"/>
            </p:cNvSpPr>
            <p:nvPr/>
          </p:nvSpPr>
          <p:spPr bwMode="auto">
            <a:xfrm flipV="1">
              <a:off x="1837" y="1298"/>
              <a:ext cx="544" cy="998"/>
            </a:xfrm>
            <a:prstGeom prst="line">
              <a:avLst/>
            </a:prstGeom>
            <a:noFill/>
            <a:ln w="38100">
              <a:solidFill>
                <a:srgbClr val="1D01EB"/>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med">
    <p:random/>
    <p:sndAc>
      <p:stSnd>
        <p:snd r:embed="rId2" name="camera.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7" name="AutoShape 3"/>
          <p:cNvSpPr>
            <a:spLocks noGrp="1" noChangeArrowheads="1"/>
          </p:cNvSpPr>
          <p:nvPr>
            <p:ph type="body" idx="1"/>
          </p:nvPr>
        </p:nvSpPr>
        <p:spPr>
          <a:xfrm>
            <a:off x="323850" y="1052513"/>
            <a:ext cx="8610600" cy="4876800"/>
          </a:xfrm>
          <a:noFill/>
        </p:spPr>
        <p:txBody>
          <a:bodyPr/>
          <a:lstStyle/>
          <a:p>
            <a:pPr eaLnBrk="1" hangingPunct="1">
              <a:buClr>
                <a:schemeClr val="tx1"/>
              </a:buClr>
            </a:pPr>
            <a:r>
              <a:rPr lang="en-US" altLang="zh-CN" dirty="0">
                <a:latin typeface="+mn-lt"/>
                <a:cs typeface="+mn-cs"/>
              </a:rPr>
              <a:t>Direct mapped </a:t>
            </a:r>
          </a:p>
          <a:p>
            <a:pPr lvl="1" eaLnBrk="1" hangingPunct="1">
              <a:buClr>
                <a:schemeClr val="tx1"/>
              </a:buClr>
            </a:pPr>
            <a:r>
              <a:rPr lang="en-US" altLang="zh-CN" dirty="0">
                <a:latin typeface="+mn-lt"/>
              </a:rPr>
              <a:t>Block can only go in one place in the cache </a:t>
            </a:r>
          </a:p>
          <a:p>
            <a:pPr lvl="2" eaLnBrk="1" hangingPunct="1">
              <a:buClr>
                <a:schemeClr val="tx1"/>
              </a:buClr>
            </a:pPr>
            <a:r>
              <a:rPr lang="en-US" altLang="zh-CN" dirty="0" smtClean="0">
                <a:solidFill>
                  <a:srgbClr val="0000FF"/>
                </a:solidFill>
                <a:latin typeface="+mn-lt"/>
              </a:rPr>
              <a:t>Memory-block-address </a:t>
            </a:r>
            <a:r>
              <a:rPr lang="en-US" altLang="zh-CN" dirty="0">
                <a:solidFill>
                  <a:srgbClr val="0000FF"/>
                </a:solidFill>
                <a:latin typeface="+mn-lt"/>
              </a:rPr>
              <a:t>MOD </a:t>
            </a:r>
            <a:r>
              <a:rPr lang="en-US" altLang="zh-CN" dirty="0" smtClean="0">
                <a:solidFill>
                  <a:srgbClr val="0000FF"/>
                </a:solidFill>
                <a:latin typeface="+mn-lt"/>
              </a:rPr>
              <a:t>Number-of-blocks-in-cache</a:t>
            </a:r>
            <a:endParaRPr lang="en-US" altLang="zh-CN" dirty="0">
              <a:solidFill>
                <a:srgbClr val="0000FF"/>
              </a:solidFill>
              <a:latin typeface="+mn-lt"/>
            </a:endParaRPr>
          </a:p>
          <a:p>
            <a:pPr eaLnBrk="1" hangingPunct="1">
              <a:buClr>
                <a:schemeClr val="tx1"/>
              </a:buClr>
            </a:pPr>
            <a:r>
              <a:rPr lang="en-US" altLang="zh-CN" dirty="0">
                <a:latin typeface="+mn-lt"/>
                <a:cs typeface="+mn-cs"/>
              </a:rPr>
              <a:t>Fully associative </a:t>
            </a:r>
            <a:r>
              <a:rPr lang="zh-CN" altLang="en-US" dirty="0">
                <a:latin typeface="+mn-lt"/>
                <a:cs typeface="+mn-cs"/>
              </a:rPr>
              <a:t>：</a:t>
            </a:r>
            <a:r>
              <a:rPr lang="en-US" altLang="zh-CN" dirty="0">
                <a:latin typeface="+mn-lt"/>
                <a:cs typeface="+mn-cs"/>
              </a:rPr>
              <a:t>Block can go anywhere in cache. </a:t>
            </a:r>
          </a:p>
          <a:p>
            <a:pPr eaLnBrk="1" hangingPunct="1">
              <a:buClr>
                <a:schemeClr val="tx1"/>
              </a:buClr>
            </a:pPr>
            <a:r>
              <a:rPr lang="en-US" altLang="zh-CN" dirty="0">
                <a:latin typeface="+mn-lt"/>
                <a:cs typeface="+mn-cs"/>
              </a:rPr>
              <a:t>Set associative </a:t>
            </a:r>
          </a:p>
          <a:p>
            <a:pPr lvl="1" eaLnBrk="1" hangingPunct="1">
              <a:buClr>
                <a:schemeClr val="tx1"/>
              </a:buClr>
            </a:pPr>
            <a:r>
              <a:rPr lang="en-US" altLang="zh-CN" dirty="0">
                <a:latin typeface="+mn-lt"/>
              </a:rPr>
              <a:t>Block can go in one of a set in the cache. </a:t>
            </a:r>
          </a:p>
          <a:p>
            <a:pPr lvl="1" eaLnBrk="1" hangingPunct="1">
              <a:buClr>
                <a:schemeClr val="tx1"/>
              </a:buClr>
            </a:pPr>
            <a:r>
              <a:rPr lang="en-US" altLang="zh-CN" dirty="0">
                <a:latin typeface="+mn-lt"/>
              </a:rPr>
              <a:t>A set is a group of blocks in the cache.</a:t>
            </a:r>
          </a:p>
          <a:p>
            <a:pPr lvl="2" eaLnBrk="1" hangingPunct="1">
              <a:buClr>
                <a:schemeClr val="tx1"/>
              </a:buClr>
            </a:pPr>
            <a:r>
              <a:rPr lang="en-US" altLang="zh-CN" dirty="0" smtClean="0">
                <a:solidFill>
                  <a:srgbClr val="0000FF"/>
                </a:solidFill>
                <a:latin typeface="+mn-lt"/>
              </a:rPr>
              <a:t>Memory-Block-address </a:t>
            </a:r>
            <a:r>
              <a:rPr lang="en-US" altLang="zh-CN" dirty="0">
                <a:solidFill>
                  <a:srgbClr val="0000FF"/>
                </a:solidFill>
                <a:latin typeface="+mn-lt"/>
              </a:rPr>
              <a:t>MOD </a:t>
            </a:r>
            <a:r>
              <a:rPr lang="en-US" altLang="zh-CN" dirty="0" smtClean="0">
                <a:solidFill>
                  <a:srgbClr val="0000FF"/>
                </a:solidFill>
                <a:latin typeface="+mn-lt"/>
              </a:rPr>
              <a:t>Number-of-sets-in-the-cache</a:t>
            </a:r>
            <a:endParaRPr lang="en-US" altLang="zh-CN" dirty="0">
              <a:solidFill>
                <a:srgbClr val="0000FF"/>
              </a:solidFill>
              <a:latin typeface="+mn-lt"/>
            </a:endParaRPr>
          </a:p>
          <a:p>
            <a:pPr lvl="1" eaLnBrk="1" hangingPunct="1">
              <a:buClr>
                <a:schemeClr val="tx1"/>
              </a:buClr>
            </a:pPr>
            <a:r>
              <a:rPr lang="en-US" altLang="zh-CN" dirty="0">
                <a:latin typeface="+mn-lt"/>
              </a:rPr>
              <a:t>If each set has n blocks, the cache is said to be n-way set associative.  </a:t>
            </a:r>
          </a:p>
        </p:txBody>
      </p:sp>
      <p:sp>
        <p:nvSpPr>
          <p:cNvPr id="354308" name="Rectangle 4"/>
          <p:cNvSpPr>
            <a:spLocks noChangeArrowheads="1"/>
          </p:cNvSpPr>
          <p:nvPr/>
        </p:nvSpPr>
        <p:spPr bwMode="auto">
          <a:xfrm>
            <a:off x="1043608" y="5373216"/>
            <a:ext cx="7416800" cy="707886"/>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pPr>
            <a:r>
              <a:rPr kumimoji="0" lang="en-US" altLang="zh-CN" sz="2000" i="1" dirty="0" smtClean="0">
                <a:solidFill>
                  <a:srgbClr val="FF3300"/>
                </a:solidFill>
                <a:latin typeface="Palatino" pitchFamily="18" charset="0"/>
              </a:rPr>
              <a:t>Note that direct mapped is the same as 1-way</a:t>
            </a:r>
            <a:r>
              <a:rPr kumimoji="0" lang="en-US" altLang="zh-CN" sz="2000" dirty="0" smtClean="0">
                <a:solidFill>
                  <a:srgbClr val="FF3300"/>
                </a:solidFill>
                <a:latin typeface="Comic Sans MS" panose="030F0702030302020204" pitchFamily="66" charset="0"/>
              </a:rPr>
              <a:t> </a:t>
            </a:r>
            <a:r>
              <a:rPr kumimoji="0" lang="en-US" altLang="zh-CN" sz="2000" i="1" dirty="0" smtClean="0">
                <a:solidFill>
                  <a:srgbClr val="FF3300"/>
                </a:solidFill>
                <a:latin typeface="Palatino" pitchFamily="18" charset="0"/>
              </a:rPr>
              <a:t>set associative, and fully associative is m-way</a:t>
            </a:r>
            <a:r>
              <a:rPr kumimoji="0" lang="en-US" altLang="zh-CN" sz="2000" dirty="0" smtClean="0">
                <a:solidFill>
                  <a:srgbClr val="FF3300"/>
                </a:solidFill>
                <a:latin typeface="Comic Sans MS" panose="030F0702030302020204" pitchFamily="66" charset="0"/>
              </a:rPr>
              <a:t> </a:t>
            </a:r>
            <a:r>
              <a:rPr kumimoji="0" lang="en-US" altLang="zh-CN" sz="2000" i="1" dirty="0" smtClean="0">
                <a:solidFill>
                  <a:srgbClr val="FF3300"/>
                </a:solidFill>
                <a:latin typeface="Palatino" pitchFamily="18" charset="0"/>
              </a:rPr>
              <a:t>set-associative (for a cache with m blocks).</a:t>
            </a:r>
            <a:r>
              <a:rPr kumimoji="0" lang="en-US" altLang="zh-CN" sz="2000" dirty="0" smtClean="0">
                <a:solidFill>
                  <a:srgbClr val="FF3300"/>
                </a:solidFill>
                <a:latin typeface="Comic Sans MS" panose="030F0702030302020204" pitchFamily="66" charset="0"/>
              </a:rPr>
              <a:t> </a:t>
            </a:r>
            <a:endParaRPr kumimoji="0" lang="en-US" altLang="zh-CN" sz="2000" dirty="0">
              <a:solidFill>
                <a:srgbClr val="FF3300"/>
              </a:solidFill>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4308"/>
                                        </p:tgtEl>
                                        <p:attrNameLst>
                                          <p:attrName>style.visibility</p:attrName>
                                        </p:attrNameLst>
                                      </p:cBhvr>
                                      <p:to>
                                        <p:strVal val="visible"/>
                                      </p:to>
                                    </p:set>
                                    <p:animEffect transition="in" filter="barn(outVertical)">
                                      <p:cBhvr>
                                        <p:cTn id="7" dur="500"/>
                                        <p:tgtEl>
                                          <p:spTgt spid="35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304800" y="1371600"/>
            <a:ext cx="8458200" cy="4876800"/>
          </a:xfrm>
        </p:spPr>
        <p:txBody>
          <a:bodyPr/>
          <a:lstStyle/>
          <a:p>
            <a:pPr marL="285750" indent="-285750">
              <a:buFontTx/>
              <a:buNone/>
            </a:pPr>
            <a:endParaRPr lang="en-US" altLang="zh-CN" sz="2400" b="0" smtClean="0"/>
          </a:p>
        </p:txBody>
      </p:sp>
      <p:pic>
        <p:nvPicPr>
          <p:cNvPr id="890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9092" name="Rectangle 4"/>
          <p:cNvSpPr>
            <a:spLocks noGrp="1" noChangeArrowheads="1"/>
          </p:cNvSpPr>
          <p:nvPr>
            <p:ph type="title"/>
          </p:nvPr>
        </p:nvSpPr>
        <p:spPr>
          <a:xfrm>
            <a:off x="990600" y="304800"/>
            <a:ext cx="7696200" cy="685800"/>
          </a:xfrm>
          <a:noFill/>
        </p:spPr>
        <p:txBody>
          <a:bodyPr/>
          <a:lstStyle/>
          <a:p>
            <a:r>
              <a:rPr lang="en-US" altLang="zh-CN" sz="2400" smtClean="0"/>
              <a:t>Figure </a:t>
            </a:r>
            <a:r>
              <a:rPr lang="en-US" altLang="zh-CN" sz="2400" b="0" smtClean="0">
                <a:solidFill>
                  <a:srgbClr val="081D58"/>
                </a:solidFill>
                <a:latin typeface="Times New Roman" panose="02020603050405020304" pitchFamily="18" charset="0"/>
              </a:rPr>
              <a:t> </a:t>
            </a:r>
            <a:r>
              <a:rPr lang="en-US" altLang="zh-CN" sz="2400" smtClean="0"/>
              <a:t>8-32 Block Placement</a:t>
            </a:r>
            <a:r>
              <a:rPr lang="en-US" altLang="zh-CN" sz="2400" dirty="0" smtClean="0"/>
              <a:t/>
            </a:r>
            <a:br>
              <a:rPr lang="en-US" altLang="zh-CN" sz="2400" dirty="0" smtClean="0"/>
            </a:br>
            <a:endParaRPr lang="en-US" altLang="zh-CN" sz="2400" dirty="0" smtClean="0"/>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Grp="1" noChangeArrowheads="1"/>
          </p:cNvSpPr>
          <p:nvPr>
            <p:ph type="body" idx="1"/>
          </p:nvPr>
        </p:nvSpPr>
        <p:spPr>
          <a:xfrm>
            <a:off x="304800" y="1371600"/>
            <a:ext cx="8458200" cy="4876800"/>
          </a:xfrm>
          <a:noFill/>
        </p:spPr>
        <p:txBody>
          <a:bodyPr/>
          <a:lstStyle/>
          <a:p>
            <a:pPr marL="285750" indent="-285750"/>
            <a:r>
              <a:rPr lang="en-US" altLang="zh-CN" sz="2000" dirty="0" smtClean="0"/>
              <a:t>Every row of cache has an </a:t>
            </a:r>
            <a:r>
              <a:rPr lang="en-US" altLang="zh-CN" sz="2000" dirty="0" smtClean="0">
                <a:solidFill>
                  <a:schemeClr val="hlink"/>
                </a:solidFill>
              </a:rPr>
              <a:t>address tag</a:t>
            </a:r>
            <a:r>
              <a:rPr lang="en-US" altLang="zh-CN" sz="2000" dirty="0" smtClean="0"/>
              <a:t> that stores the main memory address of the data stored in the block.</a:t>
            </a:r>
          </a:p>
          <a:p>
            <a:pPr marL="285750" indent="-285750"/>
            <a:r>
              <a:rPr lang="en-US" altLang="zh-CN" sz="2000" dirty="0" smtClean="0"/>
              <a:t>When checking the cache, the processor will </a:t>
            </a:r>
            <a:r>
              <a:rPr lang="en-US" altLang="zh-CN" sz="2000" dirty="0" smtClean="0">
                <a:solidFill>
                  <a:schemeClr val="hlink"/>
                </a:solidFill>
              </a:rPr>
              <a:t>compare </a:t>
            </a:r>
            <a:r>
              <a:rPr lang="en-US" altLang="zh-CN" sz="2000" dirty="0" smtClean="0"/>
              <a:t>the requested </a:t>
            </a:r>
            <a:r>
              <a:rPr lang="en-US" altLang="zh-CN" sz="2000" dirty="0" smtClean="0">
                <a:solidFill>
                  <a:schemeClr val="hlink"/>
                </a:solidFill>
              </a:rPr>
              <a:t>memory address to the cache tag</a:t>
            </a:r>
            <a:r>
              <a:rPr lang="en-US" altLang="zh-CN" sz="2000" dirty="0" smtClean="0"/>
              <a:t> -- if the two are equal, then there is a cache hit and the data is present in the cache</a:t>
            </a:r>
          </a:p>
          <a:p>
            <a:pPr marL="285750" indent="-285750"/>
            <a:r>
              <a:rPr lang="en-US" altLang="zh-CN" sz="2000" dirty="0" smtClean="0"/>
              <a:t>Often, each cache block also has a </a:t>
            </a:r>
            <a:r>
              <a:rPr lang="en-US" altLang="zh-CN" sz="2000" dirty="0" smtClean="0">
                <a:solidFill>
                  <a:schemeClr val="hlink"/>
                </a:solidFill>
              </a:rPr>
              <a:t>valid bit</a:t>
            </a:r>
            <a:r>
              <a:rPr lang="en-US" altLang="zh-CN" sz="2000" dirty="0" smtClean="0"/>
              <a:t> that tells if the contents of the cache block are valid</a:t>
            </a:r>
          </a:p>
          <a:p>
            <a:pPr marL="285750" indent="-285750">
              <a:buFontTx/>
              <a:buNone/>
            </a:pPr>
            <a:endParaRPr lang="en-US" altLang="zh-CN" sz="2000" dirty="0" smtClean="0"/>
          </a:p>
        </p:txBody>
      </p:sp>
      <p:sp>
        <p:nvSpPr>
          <p:cNvPr id="90115" name="Rectangle 3"/>
          <p:cNvSpPr>
            <a:spLocks noGrp="1" noChangeArrowheads="1"/>
          </p:cNvSpPr>
          <p:nvPr>
            <p:ph type="title"/>
          </p:nvPr>
        </p:nvSpPr>
        <p:spPr>
          <a:xfrm>
            <a:off x="990600" y="304800"/>
            <a:ext cx="7696200" cy="685800"/>
          </a:xfrm>
          <a:noFill/>
        </p:spPr>
        <p:txBody>
          <a:bodyPr/>
          <a:lstStyle/>
          <a:p>
            <a:r>
              <a:rPr lang="en-US" altLang="zh-CN" sz="2400" smtClean="0"/>
              <a:t>Q2: Block Identification</a:t>
            </a:r>
            <a:endParaRPr lang="en-US" altLang="zh-CN" sz="2400" dirty="0" smtClean="0"/>
          </a:p>
        </p:txBody>
      </p:sp>
      <p:sp>
        <p:nvSpPr>
          <p:cNvPr id="90116" name="TextBox 1"/>
          <p:cNvSpPr txBox="1">
            <a:spLocks noChangeArrowheads="1"/>
          </p:cNvSpPr>
          <p:nvPr/>
        </p:nvSpPr>
        <p:spPr bwMode="auto">
          <a:xfrm>
            <a:off x="6588125" y="188913"/>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
        <p:nvSpPr>
          <p:cNvPr id="90117" name="矩形 2"/>
          <p:cNvSpPr>
            <a:spLocks noChangeArrowheads="1"/>
          </p:cNvSpPr>
          <p:nvPr/>
        </p:nvSpPr>
        <p:spPr bwMode="auto">
          <a:xfrm>
            <a:off x="7019925" y="188913"/>
            <a:ext cx="1368425" cy="461962"/>
          </a:xfrm>
          <a:prstGeom prst="rect">
            <a:avLst/>
          </a:prstGeom>
          <a:noFill/>
          <a:ln w="25400"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25425" y="312738"/>
            <a:ext cx="428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9699" name="AutoShape 3"/>
          <p:cNvSpPr>
            <a:spLocks noGrp="1" noChangeArrowheads="1"/>
          </p:cNvSpPr>
          <p:nvPr>
            <p:ph type="body" idx="1"/>
          </p:nvPr>
        </p:nvSpPr>
        <p:spPr>
          <a:noFill/>
        </p:spPr>
        <p:txBody>
          <a:bodyPr/>
          <a:lstStyle/>
          <a:p>
            <a:r>
              <a:rPr lang="en-US" altLang="zh-CN" sz="2000" smtClean="0"/>
              <a:t>Build a memory hierarchy</a:t>
            </a:r>
            <a:endParaRPr lang="en-US" altLang="zh-CN" sz="2000" dirty="0" smtClean="0"/>
          </a:p>
        </p:txBody>
      </p:sp>
      <p:sp>
        <p:nvSpPr>
          <p:cNvPr id="29700" name="Rectangle 4"/>
          <p:cNvSpPr>
            <a:spLocks noGrp="1" noChangeArrowheads="1"/>
          </p:cNvSpPr>
          <p:nvPr>
            <p:ph type="title"/>
          </p:nvPr>
        </p:nvSpPr>
        <p:spPr>
          <a:noFill/>
        </p:spPr>
        <p:txBody>
          <a:bodyPr/>
          <a:lstStyle/>
          <a:p>
            <a:r>
              <a:rPr lang="en-US" altLang="zh-CN" smtClean="0"/>
              <a:t>Solutions </a:t>
            </a:r>
            <a:endParaRPr lang="en-US" altLang="zh-CN" dirty="0" smtClean="0"/>
          </a:p>
        </p:txBody>
      </p:sp>
      <p:grpSp>
        <p:nvGrpSpPr>
          <p:cNvPr id="29701" name="Group 103"/>
          <p:cNvGrpSpPr>
            <a:grpSpLocks/>
          </p:cNvGrpSpPr>
          <p:nvPr/>
        </p:nvGrpSpPr>
        <p:grpSpPr bwMode="auto">
          <a:xfrm>
            <a:off x="107950" y="2024063"/>
            <a:ext cx="5054600" cy="3838575"/>
            <a:chOff x="465" y="1275"/>
            <a:chExt cx="3184" cy="2418"/>
          </a:xfrm>
        </p:grpSpPr>
        <p:sp>
          <p:nvSpPr>
            <p:cNvPr id="29738" name="Freeform 11"/>
            <p:cNvSpPr>
              <a:spLocks/>
            </p:cNvSpPr>
            <p:nvPr/>
          </p:nvSpPr>
          <p:spPr bwMode="auto">
            <a:xfrm>
              <a:off x="1347" y="1858"/>
              <a:ext cx="631" cy="249"/>
            </a:xfrm>
            <a:custGeom>
              <a:avLst/>
              <a:gdLst>
                <a:gd name="T0" fmla="*/ 631 w 631"/>
                <a:gd name="T1" fmla="*/ 249 h 249"/>
                <a:gd name="T2" fmla="*/ 631 w 631"/>
                <a:gd name="T3" fmla="*/ 0 h 249"/>
                <a:gd name="T4" fmla="*/ 0 w 631"/>
                <a:gd name="T5" fmla="*/ 0 h 249"/>
                <a:gd name="T6" fmla="*/ 0 w 631"/>
                <a:gd name="T7" fmla="*/ 249 h 249"/>
                <a:gd name="T8" fmla="*/ 631 w 631"/>
                <a:gd name="T9" fmla="*/ 249 h 249"/>
                <a:gd name="T10" fmla="*/ 631 w 631"/>
                <a:gd name="T11" fmla="*/ 249 h 249"/>
                <a:gd name="T12" fmla="*/ 0 60000 65536"/>
                <a:gd name="T13" fmla="*/ 0 60000 65536"/>
                <a:gd name="T14" fmla="*/ 0 60000 65536"/>
                <a:gd name="T15" fmla="*/ 0 60000 65536"/>
                <a:gd name="T16" fmla="*/ 0 60000 65536"/>
                <a:gd name="T17" fmla="*/ 0 60000 65536"/>
                <a:gd name="T18" fmla="*/ 0 w 631"/>
                <a:gd name="T19" fmla="*/ 0 h 249"/>
                <a:gd name="T20" fmla="*/ 631 w 631"/>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631" h="249">
                  <a:moveTo>
                    <a:pt x="631" y="249"/>
                  </a:moveTo>
                  <a:lnTo>
                    <a:pt x="631" y="0"/>
                  </a:lnTo>
                  <a:lnTo>
                    <a:pt x="0" y="0"/>
                  </a:lnTo>
                  <a:lnTo>
                    <a:pt x="0" y="249"/>
                  </a:lnTo>
                  <a:lnTo>
                    <a:pt x="631" y="24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9" name="Freeform 12"/>
            <p:cNvSpPr>
              <a:spLocks/>
            </p:cNvSpPr>
            <p:nvPr/>
          </p:nvSpPr>
          <p:spPr bwMode="auto">
            <a:xfrm>
              <a:off x="1347" y="1858"/>
              <a:ext cx="631" cy="249"/>
            </a:xfrm>
            <a:custGeom>
              <a:avLst/>
              <a:gdLst>
                <a:gd name="T0" fmla="*/ 631 w 631"/>
                <a:gd name="T1" fmla="*/ 249 h 249"/>
                <a:gd name="T2" fmla="*/ 631 w 631"/>
                <a:gd name="T3" fmla="*/ 0 h 249"/>
                <a:gd name="T4" fmla="*/ 0 w 631"/>
                <a:gd name="T5" fmla="*/ 0 h 249"/>
                <a:gd name="T6" fmla="*/ 0 w 631"/>
                <a:gd name="T7" fmla="*/ 249 h 249"/>
                <a:gd name="T8" fmla="*/ 631 w 631"/>
                <a:gd name="T9" fmla="*/ 249 h 249"/>
                <a:gd name="T10" fmla="*/ 631 w 631"/>
                <a:gd name="T11" fmla="*/ 249 h 249"/>
                <a:gd name="T12" fmla="*/ 0 60000 65536"/>
                <a:gd name="T13" fmla="*/ 0 60000 65536"/>
                <a:gd name="T14" fmla="*/ 0 60000 65536"/>
                <a:gd name="T15" fmla="*/ 0 60000 65536"/>
                <a:gd name="T16" fmla="*/ 0 60000 65536"/>
                <a:gd name="T17" fmla="*/ 0 60000 65536"/>
                <a:gd name="T18" fmla="*/ 0 w 631"/>
                <a:gd name="T19" fmla="*/ 0 h 249"/>
                <a:gd name="T20" fmla="*/ 631 w 631"/>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631" h="249">
                  <a:moveTo>
                    <a:pt x="631" y="249"/>
                  </a:moveTo>
                  <a:lnTo>
                    <a:pt x="631" y="0"/>
                  </a:lnTo>
                  <a:lnTo>
                    <a:pt x="0" y="0"/>
                  </a:lnTo>
                  <a:lnTo>
                    <a:pt x="0" y="249"/>
                  </a:lnTo>
                  <a:lnTo>
                    <a:pt x="631" y="24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0" name="Rectangle 13"/>
            <p:cNvSpPr>
              <a:spLocks noChangeArrowheads="1"/>
            </p:cNvSpPr>
            <p:nvPr/>
          </p:nvSpPr>
          <p:spPr bwMode="auto">
            <a:xfrm>
              <a:off x="1480"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41" name="Rectangle 14"/>
            <p:cNvSpPr>
              <a:spLocks noChangeArrowheads="1"/>
            </p:cNvSpPr>
            <p:nvPr/>
          </p:nvSpPr>
          <p:spPr bwMode="auto">
            <a:xfrm>
              <a:off x="158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42" name="Rectangle 15"/>
            <p:cNvSpPr>
              <a:spLocks noChangeArrowheads="1"/>
            </p:cNvSpPr>
            <p:nvPr/>
          </p:nvSpPr>
          <p:spPr bwMode="auto">
            <a:xfrm>
              <a:off x="1646"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43" name="Rectangle 16"/>
            <p:cNvSpPr>
              <a:spLocks noChangeArrowheads="1"/>
            </p:cNvSpPr>
            <p:nvPr/>
          </p:nvSpPr>
          <p:spPr bwMode="auto">
            <a:xfrm>
              <a:off x="1746"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744" name="Rectangle 17"/>
            <p:cNvSpPr>
              <a:spLocks noChangeArrowheads="1"/>
            </p:cNvSpPr>
            <p:nvPr/>
          </p:nvSpPr>
          <p:spPr bwMode="auto">
            <a:xfrm>
              <a:off x="1814" y="1912"/>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sz="2400" b="0">
                <a:latin typeface="Times New Roman" panose="02020603050405020304" pitchFamily="18" charset="0"/>
              </a:endParaRPr>
            </a:p>
          </p:txBody>
        </p:sp>
        <p:sp>
          <p:nvSpPr>
            <p:cNvPr id="29745" name="Rectangle 18"/>
            <p:cNvSpPr>
              <a:spLocks noChangeArrowheads="1"/>
            </p:cNvSpPr>
            <p:nvPr/>
          </p:nvSpPr>
          <p:spPr bwMode="auto">
            <a:xfrm>
              <a:off x="1854"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sz="2400" b="0">
                <a:latin typeface="Times New Roman" panose="02020603050405020304" pitchFamily="18" charset="0"/>
              </a:endParaRPr>
            </a:p>
          </p:txBody>
        </p:sp>
        <p:sp>
          <p:nvSpPr>
            <p:cNvPr id="29746" name="Freeform 19"/>
            <p:cNvSpPr>
              <a:spLocks/>
            </p:cNvSpPr>
            <p:nvPr/>
          </p:nvSpPr>
          <p:spPr bwMode="auto">
            <a:xfrm>
              <a:off x="1193" y="1275"/>
              <a:ext cx="943" cy="403"/>
            </a:xfrm>
            <a:custGeom>
              <a:avLst/>
              <a:gdLst>
                <a:gd name="T0" fmla="*/ 943 w 943"/>
                <a:gd name="T1" fmla="*/ 403 h 403"/>
                <a:gd name="T2" fmla="*/ 943 w 943"/>
                <a:gd name="T3" fmla="*/ 0 h 403"/>
                <a:gd name="T4" fmla="*/ 0 w 943"/>
                <a:gd name="T5" fmla="*/ 0 h 403"/>
                <a:gd name="T6" fmla="*/ 0 w 943"/>
                <a:gd name="T7" fmla="*/ 403 h 403"/>
                <a:gd name="T8" fmla="*/ 943 w 943"/>
                <a:gd name="T9" fmla="*/ 403 h 403"/>
                <a:gd name="T10" fmla="*/ 943 w 943"/>
                <a:gd name="T11" fmla="*/ 403 h 403"/>
                <a:gd name="T12" fmla="*/ 0 60000 65536"/>
                <a:gd name="T13" fmla="*/ 0 60000 65536"/>
                <a:gd name="T14" fmla="*/ 0 60000 65536"/>
                <a:gd name="T15" fmla="*/ 0 60000 65536"/>
                <a:gd name="T16" fmla="*/ 0 60000 65536"/>
                <a:gd name="T17" fmla="*/ 0 60000 65536"/>
                <a:gd name="T18" fmla="*/ 0 w 943"/>
                <a:gd name="T19" fmla="*/ 0 h 403"/>
                <a:gd name="T20" fmla="*/ 943 w 943"/>
                <a:gd name="T21" fmla="*/ 403 h 403"/>
              </a:gdLst>
              <a:ahLst/>
              <a:cxnLst>
                <a:cxn ang="T12">
                  <a:pos x="T0" y="T1"/>
                </a:cxn>
                <a:cxn ang="T13">
                  <a:pos x="T2" y="T3"/>
                </a:cxn>
                <a:cxn ang="T14">
                  <a:pos x="T4" y="T5"/>
                </a:cxn>
                <a:cxn ang="T15">
                  <a:pos x="T6" y="T7"/>
                </a:cxn>
                <a:cxn ang="T16">
                  <a:pos x="T8" y="T9"/>
                </a:cxn>
                <a:cxn ang="T17">
                  <a:pos x="T10" y="T11"/>
                </a:cxn>
              </a:cxnLst>
              <a:rect l="T18" t="T19" r="T20" b="T21"/>
              <a:pathLst>
                <a:path w="943" h="403">
                  <a:moveTo>
                    <a:pt x="943" y="403"/>
                  </a:moveTo>
                  <a:lnTo>
                    <a:pt x="943" y="0"/>
                  </a:lnTo>
                  <a:lnTo>
                    <a:pt x="0" y="0"/>
                  </a:lnTo>
                  <a:lnTo>
                    <a:pt x="0" y="403"/>
                  </a:lnTo>
                  <a:lnTo>
                    <a:pt x="943" y="403"/>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7" name="Freeform 20"/>
            <p:cNvSpPr>
              <a:spLocks/>
            </p:cNvSpPr>
            <p:nvPr/>
          </p:nvSpPr>
          <p:spPr bwMode="auto">
            <a:xfrm>
              <a:off x="1193" y="1275"/>
              <a:ext cx="943" cy="403"/>
            </a:xfrm>
            <a:custGeom>
              <a:avLst/>
              <a:gdLst>
                <a:gd name="T0" fmla="*/ 943 w 943"/>
                <a:gd name="T1" fmla="*/ 403 h 403"/>
                <a:gd name="T2" fmla="*/ 943 w 943"/>
                <a:gd name="T3" fmla="*/ 0 h 403"/>
                <a:gd name="T4" fmla="*/ 0 w 943"/>
                <a:gd name="T5" fmla="*/ 0 h 403"/>
                <a:gd name="T6" fmla="*/ 0 w 943"/>
                <a:gd name="T7" fmla="*/ 403 h 403"/>
                <a:gd name="T8" fmla="*/ 943 w 943"/>
                <a:gd name="T9" fmla="*/ 403 h 403"/>
                <a:gd name="T10" fmla="*/ 943 w 943"/>
                <a:gd name="T11" fmla="*/ 403 h 403"/>
                <a:gd name="T12" fmla="*/ 0 60000 65536"/>
                <a:gd name="T13" fmla="*/ 0 60000 65536"/>
                <a:gd name="T14" fmla="*/ 0 60000 65536"/>
                <a:gd name="T15" fmla="*/ 0 60000 65536"/>
                <a:gd name="T16" fmla="*/ 0 60000 65536"/>
                <a:gd name="T17" fmla="*/ 0 60000 65536"/>
                <a:gd name="T18" fmla="*/ 0 w 943"/>
                <a:gd name="T19" fmla="*/ 0 h 403"/>
                <a:gd name="T20" fmla="*/ 943 w 943"/>
                <a:gd name="T21" fmla="*/ 403 h 403"/>
              </a:gdLst>
              <a:ahLst/>
              <a:cxnLst>
                <a:cxn ang="T12">
                  <a:pos x="T0" y="T1"/>
                </a:cxn>
                <a:cxn ang="T13">
                  <a:pos x="T2" y="T3"/>
                </a:cxn>
                <a:cxn ang="T14">
                  <a:pos x="T4" y="T5"/>
                </a:cxn>
                <a:cxn ang="T15">
                  <a:pos x="T6" y="T7"/>
                </a:cxn>
                <a:cxn ang="T16">
                  <a:pos x="T8" y="T9"/>
                </a:cxn>
                <a:cxn ang="T17">
                  <a:pos x="T10" y="T11"/>
                </a:cxn>
              </a:cxnLst>
              <a:rect l="T18" t="T19" r="T20" b="T21"/>
              <a:pathLst>
                <a:path w="943" h="403">
                  <a:moveTo>
                    <a:pt x="943" y="403"/>
                  </a:moveTo>
                  <a:lnTo>
                    <a:pt x="943" y="0"/>
                  </a:lnTo>
                  <a:lnTo>
                    <a:pt x="0" y="0"/>
                  </a:lnTo>
                  <a:lnTo>
                    <a:pt x="0" y="403"/>
                  </a:lnTo>
                  <a:lnTo>
                    <a:pt x="943" y="40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8" name="Freeform 21"/>
            <p:cNvSpPr>
              <a:spLocks/>
            </p:cNvSpPr>
            <p:nvPr/>
          </p:nvSpPr>
          <p:spPr bwMode="auto">
            <a:xfrm>
              <a:off x="1283" y="2287"/>
              <a:ext cx="763" cy="498"/>
            </a:xfrm>
            <a:custGeom>
              <a:avLst/>
              <a:gdLst>
                <a:gd name="T0" fmla="*/ 763 w 763"/>
                <a:gd name="T1" fmla="*/ 494 h 498"/>
                <a:gd name="T2" fmla="*/ 763 w 763"/>
                <a:gd name="T3" fmla="*/ 0 h 498"/>
                <a:gd name="T4" fmla="*/ 0 w 763"/>
                <a:gd name="T5" fmla="*/ 0 h 498"/>
                <a:gd name="T6" fmla="*/ 0 w 763"/>
                <a:gd name="T7" fmla="*/ 498 h 498"/>
                <a:gd name="T8" fmla="*/ 763 w 763"/>
                <a:gd name="T9" fmla="*/ 498 h 498"/>
                <a:gd name="T10" fmla="*/ 763 w 763"/>
                <a:gd name="T11" fmla="*/ 498 h 498"/>
                <a:gd name="T12" fmla="*/ 763 w 763"/>
                <a:gd name="T13" fmla="*/ 494 h 498"/>
                <a:gd name="T14" fmla="*/ 0 60000 65536"/>
                <a:gd name="T15" fmla="*/ 0 60000 65536"/>
                <a:gd name="T16" fmla="*/ 0 60000 65536"/>
                <a:gd name="T17" fmla="*/ 0 60000 65536"/>
                <a:gd name="T18" fmla="*/ 0 60000 65536"/>
                <a:gd name="T19" fmla="*/ 0 60000 65536"/>
                <a:gd name="T20" fmla="*/ 0 60000 65536"/>
                <a:gd name="T21" fmla="*/ 0 w 763"/>
                <a:gd name="T22" fmla="*/ 0 h 498"/>
                <a:gd name="T23" fmla="*/ 763 w 763"/>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3" h="498">
                  <a:moveTo>
                    <a:pt x="763" y="494"/>
                  </a:moveTo>
                  <a:lnTo>
                    <a:pt x="763" y="0"/>
                  </a:lnTo>
                  <a:lnTo>
                    <a:pt x="0" y="0"/>
                  </a:lnTo>
                  <a:lnTo>
                    <a:pt x="0" y="498"/>
                  </a:lnTo>
                  <a:lnTo>
                    <a:pt x="763" y="498"/>
                  </a:lnTo>
                  <a:lnTo>
                    <a:pt x="763" y="49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9" name="Freeform 22"/>
            <p:cNvSpPr>
              <a:spLocks/>
            </p:cNvSpPr>
            <p:nvPr/>
          </p:nvSpPr>
          <p:spPr bwMode="auto">
            <a:xfrm>
              <a:off x="1283" y="2287"/>
              <a:ext cx="763" cy="498"/>
            </a:xfrm>
            <a:custGeom>
              <a:avLst/>
              <a:gdLst>
                <a:gd name="T0" fmla="*/ 763 w 763"/>
                <a:gd name="T1" fmla="*/ 494 h 498"/>
                <a:gd name="T2" fmla="*/ 763 w 763"/>
                <a:gd name="T3" fmla="*/ 0 h 498"/>
                <a:gd name="T4" fmla="*/ 0 w 763"/>
                <a:gd name="T5" fmla="*/ 0 h 498"/>
                <a:gd name="T6" fmla="*/ 0 w 763"/>
                <a:gd name="T7" fmla="*/ 498 h 498"/>
                <a:gd name="T8" fmla="*/ 763 w 763"/>
                <a:gd name="T9" fmla="*/ 498 h 498"/>
                <a:gd name="T10" fmla="*/ 763 w 763"/>
                <a:gd name="T11" fmla="*/ 498 h 498"/>
                <a:gd name="T12" fmla="*/ 0 60000 65536"/>
                <a:gd name="T13" fmla="*/ 0 60000 65536"/>
                <a:gd name="T14" fmla="*/ 0 60000 65536"/>
                <a:gd name="T15" fmla="*/ 0 60000 65536"/>
                <a:gd name="T16" fmla="*/ 0 60000 65536"/>
                <a:gd name="T17" fmla="*/ 0 60000 65536"/>
                <a:gd name="T18" fmla="*/ 0 w 763"/>
                <a:gd name="T19" fmla="*/ 0 h 498"/>
                <a:gd name="T20" fmla="*/ 763 w 763"/>
                <a:gd name="T21" fmla="*/ 498 h 498"/>
              </a:gdLst>
              <a:ahLst/>
              <a:cxnLst>
                <a:cxn ang="T12">
                  <a:pos x="T0" y="T1"/>
                </a:cxn>
                <a:cxn ang="T13">
                  <a:pos x="T2" y="T3"/>
                </a:cxn>
                <a:cxn ang="T14">
                  <a:pos x="T4" y="T5"/>
                </a:cxn>
                <a:cxn ang="T15">
                  <a:pos x="T6" y="T7"/>
                </a:cxn>
                <a:cxn ang="T16">
                  <a:pos x="T8" y="T9"/>
                </a:cxn>
                <a:cxn ang="T17">
                  <a:pos x="T10" y="T11"/>
                </a:cxn>
              </a:cxnLst>
              <a:rect l="T18" t="T19" r="T20" b="T21"/>
              <a:pathLst>
                <a:path w="763" h="498">
                  <a:moveTo>
                    <a:pt x="763" y="494"/>
                  </a:moveTo>
                  <a:lnTo>
                    <a:pt x="763" y="0"/>
                  </a:lnTo>
                  <a:lnTo>
                    <a:pt x="0" y="0"/>
                  </a:lnTo>
                  <a:lnTo>
                    <a:pt x="0" y="498"/>
                  </a:lnTo>
                  <a:lnTo>
                    <a:pt x="763" y="4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0" name="Rectangle 23"/>
            <p:cNvSpPr>
              <a:spLocks noChangeArrowheads="1"/>
            </p:cNvSpPr>
            <p:nvPr/>
          </p:nvSpPr>
          <p:spPr bwMode="auto">
            <a:xfrm>
              <a:off x="1579"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C</a:t>
              </a:r>
              <a:endParaRPr lang="en-US" altLang="zh-CN" sz="2400" b="0">
                <a:latin typeface="Times New Roman" panose="02020603050405020304" pitchFamily="18" charset="0"/>
              </a:endParaRPr>
            </a:p>
          </p:txBody>
        </p:sp>
        <p:sp>
          <p:nvSpPr>
            <p:cNvPr id="29751" name="Rectangle 24"/>
            <p:cNvSpPr>
              <a:spLocks noChangeArrowheads="1"/>
            </p:cNvSpPr>
            <p:nvPr/>
          </p:nvSpPr>
          <p:spPr bwMode="auto">
            <a:xfrm>
              <a:off x="1665"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P</a:t>
              </a:r>
              <a:endParaRPr lang="en-US" altLang="zh-CN" sz="2400" b="0">
                <a:latin typeface="Times New Roman" panose="02020603050405020304" pitchFamily="18" charset="0"/>
              </a:endParaRPr>
            </a:p>
          </p:txBody>
        </p:sp>
        <p:sp>
          <p:nvSpPr>
            <p:cNvPr id="29752" name="Rectangle 25"/>
            <p:cNvSpPr>
              <a:spLocks noChangeArrowheads="1"/>
            </p:cNvSpPr>
            <p:nvPr/>
          </p:nvSpPr>
          <p:spPr bwMode="auto">
            <a:xfrm>
              <a:off x="1744"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U</a:t>
              </a:r>
              <a:endParaRPr lang="en-US" altLang="zh-CN" sz="2400" b="0">
                <a:latin typeface="Times New Roman" panose="02020603050405020304" pitchFamily="18" charset="0"/>
              </a:endParaRPr>
            </a:p>
          </p:txBody>
        </p:sp>
        <p:sp>
          <p:nvSpPr>
            <p:cNvPr id="29753" name="Rectangle 26"/>
            <p:cNvSpPr>
              <a:spLocks noChangeArrowheads="1"/>
            </p:cNvSpPr>
            <p:nvPr/>
          </p:nvSpPr>
          <p:spPr bwMode="auto">
            <a:xfrm>
              <a:off x="1480" y="246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54" name="Rectangle 27"/>
            <p:cNvSpPr>
              <a:spLocks noChangeArrowheads="1"/>
            </p:cNvSpPr>
            <p:nvPr/>
          </p:nvSpPr>
          <p:spPr bwMode="auto">
            <a:xfrm>
              <a:off x="1580" y="246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55" name="Rectangle 28"/>
            <p:cNvSpPr>
              <a:spLocks noChangeArrowheads="1"/>
            </p:cNvSpPr>
            <p:nvPr/>
          </p:nvSpPr>
          <p:spPr bwMode="auto">
            <a:xfrm>
              <a:off x="1646" y="246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56" name="Rectangle 29"/>
            <p:cNvSpPr>
              <a:spLocks noChangeArrowheads="1"/>
            </p:cNvSpPr>
            <p:nvPr/>
          </p:nvSpPr>
          <p:spPr bwMode="auto">
            <a:xfrm>
              <a:off x="1746" y="246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757" name="Rectangle 30"/>
            <p:cNvSpPr>
              <a:spLocks noChangeArrowheads="1"/>
            </p:cNvSpPr>
            <p:nvPr/>
          </p:nvSpPr>
          <p:spPr bwMode="auto">
            <a:xfrm>
              <a:off x="1814" y="246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sz="2400" b="0">
                <a:latin typeface="Times New Roman" panose="02020603050405020304" pitchFamily="18" charset="0"/>
              </a:endParaRPr>
            </a:p>
          </p:txBody>
        </p:sp>
        <p:sp>
          <p:nvSpPr>
            <p:cNvPr id="29758" name="Rectangle 31"/>
            <p:cNvSpPr>
              <a:spLocks noChangeArrowheads="1"/>
            </p:cNvSpPr>
            <p:nvPr/>
          </p:nvSpPr>
          <p:spPr bwMode="auto">
            <a:xfrm>
              <a:off x="1854" y="246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sz="2400" b="0">
                <a:latin typeface="Times New Roman" panose="02020603050405020304" pitchFamily="18" charset="0"/>
              </a:endParaRPr>
            </a:p>
          </p:txBody>
        </p:sp>
        <p:sp>
          <p:nvSpPr>
            <p:cNvPr id="29759" name="Rectangle 32"/>
            <p:cNvSpPr>
              <a:spLocks noChangeArrowheads="1"/>
            </p:cNvSpPr>
            <p:nvPr/>
          </p:nvSpPr>
          <p:spPr bwMode="auto">
            <a:xfrm>
              <a:off x="2412"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60" name="Rectangle 33"/>
            <p:cNvSpPr>
              <a:spLocks noChangeArrowheads="1"/>
            </p:cNvSpPr>
            <p:nvPr/>
          </p:nvSpPr>
          <p:spPr bwMode="auto">
            <a:xfrm>
              <a:off x="2492" y="1404"/>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sz="2400" b="0">
                <a:latin typeface="Times New Roman" panose="02020603050405020304" pitchFamily="18" charset="0"/>
              </a:endParaRPr>
            </a:p>
          </p:txBody>
        </p:sp>
        <p:sp>
          <p:nvSpPr>
            <p:cNvPr id="29761" name="Rectangle 34"/>
            <p:cNvSpPr>
              <a:spLocks noChangeArrowheads="1"/>
            </p:cNvSpPr>
            <p:nvPr/>
          </p:nvSpPr>
          <p:spPr bwMode="auto">
            <a:xfrm>
              <a:off x="2517" y="140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z</a:t>
              </a:r>
              <a:endParaRPr lang="en-US" altLang="zh-CN" sz="2400" b="0">
                <a:latin typeface="Times New Roman" panose="02020603050405020304" pitchFamily="18" charset="0"/>
              </a:endParaRPr>
            </a:p>
          </p:txBody>
        </p:sp>
        <p:sp>
          <p:nvSpPr>
            <p:cNvPr id="29762" name="Rectangle 35"/>
            <p:cNvSpPr>
              <a:spLocks noChangeArrowheads="1"/>
            </p:cNvSpPr>
            <p:nvPr/>
          </p:nvSpPr>
          <p:spPr bwMode="auto">
            <a:xfrm>
              <a:off x="2576"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63" name="Rectangle 36"/>
            <p:cNvSpPr>
              <a:spLocks noChangeArrowheads="1"/>
            </p:cNvSpPr>
            <p:nvPr/>
          </p:nvSpPr>
          <p:spPr bwMode="auto">
            <a:xfrm>
              <a:off x="3061"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C</a:t>
              </a:r>
              <a:endParaRPr lang="en-US" altLang="zh-CN" sz="2400" b="0">
                <a:latin typeface="Times New Roman" panose="02020603050405020304" pitchFamily="18" charset="0"/>
              </a:endParaRPr>
            </a:p>
          </p:txBody>
        </p:sp>
        <p:sp>
          <p:nvSpPr>
            <p:cNvPr id="29764" name="Rectangle 37"/>
            <p:cNvSpPr>
              <a:spLocks noChangeArrowheads="1"/>
            </p:cNvSpPr>
            <p:nvPr/>
          </p:nvSpPr>
          <p:spPr bwMode="auto">
            <a:xfrm>
              <a:off x="3145"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765" name="Rectangle 38"/>
            <p:cNvSpPr>
              <a:spLocks noChangeArrowheads="1"/>
            </p:cNvSpPr>
            <p:nvPr/>
          </p:nvSpPr>
          <p:spPr bwMode="auto">
            <a:xfrm>
              <a:off x="3213" y="140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66" name="Rectangle 39"/>
            <p:cNvSpPr>
              <a:spLocks noChangeArrowheads="1"/>
            </p:cNvSpPr>
            <p:nvPr/>
          </p:nvSpPr>
          <p:spPr bwMode="auto">
            <a:xfrm>
              <a:off x="3273"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767" name="Rectangle 40"/>
            <p:cNvSpPr>
              <a:spLocks noChangeArrowheads="1"/>
            </p:cNvSpPr>
            <p:nvPr/>
          </p:nvSpPr>
          <p:spPr bwMode="auto">
            <a:xfrm>
              <a:off x="3305"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smtClean="0">
                  <a:solidFill>
                    <a:srgbClr val="000000"/>
                  </a:solidFill>
                </a:rPr>
                <a:t> </a:t>
              </a:r>
              <a:endParaRPr lang="en-US" altLang="zh-CN" sz="2400" b="0" dirty="0">
                <a:latin typeface="Times New Roman" panose="02020603050405020304" pitchFamily="18" charset="0"/>
              </a:endParaRPr>
            </a:p>
          </p:txBody>
        </p:sp>
        <p:sp>
          <p:nvSpPr>
            <p:cNvPr id="29768" name="Rectangle 41"/>
            <p:cNvSpPr>
              <a:spLocks noChangeArrowheads="1"/>
            </p:cNvSpPr>
            <p:nvPr/>
          </p:nvSpPr>
          <p:spPr bwMode="auto">
            <a:xfrm>
              <a:off x="3342" y="140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sz="2400" b="0">
                <a:latin typeface="Times New Roman" panose="02020603050405020304" pitchFamily="18" charset="0"/>
              </a:endParaRPr>
            </a:p>
          </p:txBody>
        </p:sp>
        <p:sp>
          <p:nvSpPr>
            <p:cNvPr id="29769" name="Rectangle 42"/>
            <p:cNvSpPr>
              <a:spLocks noChangeArrowheads="1"/>
            </p:cNvSpPr>
            <p:nvPr/>
          </p:nvSpPr>
          <p:spPr bwMode="auto">
            <a:xfrm>
              <a:off x="3381"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sz="2400" b="0">
                <a:latin typeface="Times New Roman" panose="02020603050405020304" pitchFamily="18" charset="0"/>
              </a:endParaRPr>
            </a:p>
          </p:txBody>
        </p:sp>
        <p:sp>
          <p:nvSpPr>
            <p:cNvPr id="29770" name="Rectangle 43"/>
            <p:cNvSpPr>
              <a:spLocks noChangeArrowheads="1"/>
            </p:cNvSpPr>
            <p:nvPr/>
          </p:nvSpPr>
          <p:spPr bwMode="auto">
            <a:xfrm>
              <a:off x="3446"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sz="2400" b="0">
                <a:latin typeface="Times New Roman" panose="02020603050405020304" pitchFamily="18" charset="0"/>
              </a:endParaRPr>
            </a:p>
          </p:txBody>
        </p:sp>
        <p:sp>
          <p:nvSpPr>
            <p:cNvPr id="29771" name="Rectangle 44"/>
            <p:cNvSpPr>
              <a:spLocks noChangeArrowheads="1"/>
            </p:cNvSpPr>
            <p:nvPr/>
          </p:nvSpPr>
          <p:spPr bwMode="auto">
            <a:xfrm>
              <a:off x="3478"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b</a:t>
              </a:r>
              <a:endParaRPr lang="en-US" altLang="zh-CN" sz="2400" b="0">
                <a:latin typeface="Times New Roman" panose="02020603050405020304" pitchFamily="18" charset="0"/>
              </a:endParaRPr>
            </a:p>
          </p:txBody>
        </p:sp>
        <p:sp>
          <p:nvSpPr>
            <p:cNvPr id="29772" name="Rectangle 45"/>
            <p:cNvSpPr>
              <a:spLocks noChangeArrowheads="1"/>
            </p:cNvSpPr>
            <p:nvPr/>
          </p:nvSpPr>
          <p:spPr bwMode="auto">
            <a:xfrm>
              <a:off x="3547" y="1404"/>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sz="2400" b="0">
                <a:latin typeface="Times New Roman" panose="02020603050405020304" pitchFamily="18" charset="0"/>
              </a:endParaRPr>
            </a:p>
          </p:txBody>
        </p:sp>
        <p:sp>
          <p:nvSpPr>
            <p:cNvPr id="29773" name="Rectangle 46"/>
            <p:cNvSpPr>
              <a:spLocks noChangeArrowheads="1"/>
            </p:cNvSpPr>
            <p:nvPr/>
          </p:nvSpPr>
          <p:spPr bwMode="auto">
            <a:xfrm>
              <a:off x="3572"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774" name="Rectangle 47"/>
            <p:cNvSpPr>
              <a:spLocks noChangeArrowheads="1"/>
            </p:cNvSpPr>
            <p:nvPr/>
          </p:nvSpPr>
          <p:spPr bwMode="auto">
            <a:xfrm>
              <a:off x="3609" y="140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sz="2400" b="0">
                <a:latin typeface="Times New Roman" panose="02020603050405020304" pitchFamily="18" charset="0"/>
              </a:endParaRPr>
            </a:p>
          </p:txBody>
        </p:sp>
        <p:sp>
          <p:nvSpPr>
            <p:cNvPr id="29775" name="Rectangle 48"/>
            <p:cNvSpPr>
              <a:spLocks noChangeArrowheads="1"/>
            </p:cNvSpPr>
            <p:nvPr/>
          </p:nvSpPr>
          <p:spPr bwMode="auto">
            <a:xfrm>
              <a:off x="505"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76" name="Rectangle 49"/>
            <p:cNvSpPr>
              <a:spLocks noChangeArrowheads="1"/>
            </p:cNvSpPr>
            <p:nvPr/>
          </p:nvSpPr>
          <p:spPr bwMode="auto">
            <a:xfrm>
              <a:off x="584"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p</a:t>
              </a:r>
              <a:endParaRPr lang="en-US" altLang="zh-CN" sz="2400" b="0">
                <a:latin typeface="Times New Roman" panose="02020603050405020304" pitchFamily="18" charset="0"/>
              </a:endParaRPr>
            </a:p>
          </p:txBody>
        </p:sp>
        <p:sp>
          <p:nvSpPr>
            <p:cNvPr id="29777" name="Rectangle 50"/>
            <p:cNvSpPr>
              <a:spLocks noChangeArrowheads="1"/>
            </p:cNvSpPr>
            <p:nvPr/>
          </p:nvSpPr>
          <p:spPr bwMode="auto">
            <a:xfrm>
              <a:off x="650"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78" name="Rectangle 51"/>
            <p:cNvSpPr>
              <a:spLocks noChangeArrowheads="1"/>
            </p:cNvSpPr>
            <p:nvPr/>
          </p:nvSpPr>
          <p:spPr bwMode="auto">
            <a:xfrm>
              <a:off x="715"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79" name="Rectangle 52"/>
            <p:cNvSpPr>
              <a:spLocks noChangeArrowheads="1"/>
            </p:cNvSpPr>
            <p:nvPr/>
          </p:nvSpPr>
          <p:spPr bwMode="auto">
            <a:xfrm>
              <a:off x="786"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d</a:t>
              </a:r>
              <a:endParaRPr lang="en-US" altLang="zh-CN" sz="2400" b="0">
                <a:latin typeface="Times New Roman" panose="02020603050405020304" pitchFamily="18" charset="0"/>
              </a:endParaRPr>
            </a:p>
          </p:txBody>
        </p:sp>
        <p:sp>
          <p:nvSpPr>
            <p:cNvPr id="29780" name="Rectangle 53"/>
            <p:cNvSpPr>
              <a:spLocks noChangeArrowheads="1"/>
            </p:cNvSpPr>
            <p:nvPr/>
          </p:nvSpPr>
          <p:spPr bwMode="auto">
            <a:xfrm>
              <a:off x="2290" y="1912"/>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81" name="Rectangle 54"/>
            <p:cNvSpPr>
              <a:spLocks noChangeArrowheads="1"/>
            </p:cNvSpPr>
            <p:nvPr/>
          </p:nvSpPr>
          <p:spPr bwMode="auto">
            <a:xfrm>
              <a:off x="2368"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82" name="Rectangle 55"/>
            <p:cNvSpPr>
              <a:spLocks noChangeArrowheads="1"/>
            </p:cNvSpPr>
            <p:nvPr/>
          </p:nvSpPr>
          <p:spPr bwMode="auto">
            <a:xfrm>
              <a:off x="2468"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a:t>
              </a:r>
              <a:endParaRPr lang="en-US" altLang="zh-CN" sz="2400" b="0">
                <a:latin typeface="Times New Roman" panose="02020603050405020304" pitchFamily="18" charset="0"/>
              </a:endParaRPr>
            </a:p>
          </p:txBody>
        </p:sp>
        <p:sp>
          <p:nvSpPr>
            <p:cNvPr id="29783" name="Rectangle 56"/>
            <p:cNvSpPr>
              <a:spLocks noChangeArrowheads="1"/>
            </p:cNvSpPr>
            <p:nvPr/>
          </p:nvSpPr>
          <p:spPr bwMode="auto">
            <a:xfrm>
              <a:off x="2535"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sz="2400" b="0">
                <a:latin typeface="Times New Roman" panose="02020603050405020304" pitchFamily="18" charset="0"/>
              </a:endParaRPr>
            </a:p>
          </p:txBody>
        </p:sp>
        <p:sp>
          <p:nvSpPr>
            <p:cNvPr id="29784" name="Rectangle 57"/>
            <p:cNvSpPr>
              <a:spLocks noChangeArrowheads="1"/>
            </p:cNvSpPr>
            <p:nvPr/>
          </p:nvSpPr>
          <p:spPr bwMode="auto">
            <a:xfrm>
              <a:off x="2564"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sz="2400" b="0">
                <a:latin typeface="Times New Roman" panose="02020603050405020304" pitchFamily="18" charset="0"/>
              </a:endParaRPr>
            </a:p>
          </p:txBody>
        </p:sp>
        <p:sp>
          <p:nvSpPr>
            <p:cNvPr id="29785" name="Rectangle 58"/>
            <p:cNvSpPr>
              <a:spLocks noChangeArrowheads="1"/>
            </p:cNvSpPr>
            <p:nvPr/>
          </p:nvSpPr>
          <p:spPr bwMode="auto">
            <a:xfrm>
              <a:off x="2587"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86" name="Rectangle 59"/>
            <p:cNvSpPr>
              <a:spLocks noChangeArrowheads="1"/>
            </p:cNvSpPr>
            <p:nvPr/>
          </p:nvSpPr>
          <p:spPr bwMode="auto">
            <a:xfrm>
              <a:off x="2658"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87" name="Rectangle 60"/>
            <p:cNvSpPr>
              <a:spLocks noChangeArrowheads="1"/>
            </p:cNvSpPr>
            <p:nvPr/>
          </p:nvSpPr>
          <p:spPr bwMode="auto">
            <a:xfrm>
              <a:off x="2715"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788" name="Rectangle 61"/>
            <p:cNvSpPr>
              <a:spLocks noChangeArrowheads="1"/>
            </p:cNvSpPr>
            <p:nvPr/>
          </p:nvSpPr>
          <p:spPr bwMode="auto">
            <a:xfrm>
              <a:off x="2326" y="325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B</a:t>
              </a:r>
              <a:endParaRPr lang="en-US" altLang="zh-CN" sz="2400" b="0">
                <a:latin typeface="Times New Roman" panose="02020603050405020304" pitchFamily="18" charset="0"/>
              </a:endParaRPr>
            </a:p>
          </p:txBody>
        </p:sp>
        <p:sp>
          <p:nvSpPr>
            <p:cNvPr id="29789" name="Rectangle 62"/>
            <p:cNvSpPr>
              <a:spLocks noChangeArrowheads="1"/>
            </p:cNvSpPr>
            <p:nvPr/>
          </p:nvSpPr>
          <p:spPr bwMode="auto">
            <a:xfrm>
              <a:off x="2405" y="3256"/>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sz="2400" b="0">
                <a:latin typeface="Times New Roman" panose="02020603050405020304" pitchFamily="18" charset="0"/>
              </a:endParaRPr>
            </a:p>
          </p:txBody>
        </p:sp>
        <p:sp>
          <p:nvSpPr>
            <p:cNvPr id="29790" name="Rectangle 63"/>
            <p:cNvSpPr>
              <a:spLocks noChangeArrowheads="1"/>
            </p:cNvSpPr>
            <p:nvPr/>
          </p:nvSpPr>
          <p:spPr bwMode="auto">
            <a:xfrm>
              <a:off x="2430"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g</a:t>
              </a:r>
              <a:endParaRPr lang="en-US" altLang="zh-CN" sz="2400" b="0">
                <a:latin typeface="Times New Roman" panose="02020603050405020304" pitchFamily="18" charset="0"/>
              </a:endParaRPr>
            </a:p>
          </p:txBody>
        </p:sp>
        <p:sp>
          <p:nvSpPr>
            <p:cNvPr id="29791" name="Rectangle 64"/>
            <p:cNvSpPr>
              <a:spLocks noChangeArrowheads="1"/>
            </p:cNvSpPr>
            <p:nvPr/>
          </p:nvSpPr>
          <p:spPr bwMode="auto">
            <a:xfrm>
              <a:off x="2499"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g</a:t>
              </a:r>
              <a:endParaRPr lang="en-US" altLang="zh-CN" sz="2400" b="0">
                <a:latin typeface="Times New Roman" panose="02020603050405020304" pitchFamily="18" charset="0"/>
              </a:endParaRPr>
            </a:p>
          </p:txBody>
        </p:sp>
        <p:sp>
          <p:nvSpPr>
            <p:cNvPr id="29792" name="Rectangle 65"/>
            <p:cNvSpPr>
              <a:spLocks noChangeArrowheads="1"/>
            </p:cNvSpPr>
            <p:nvPr/>
          </p:nvSpPr>
          <p:spPr bwMode="auto">
            <a:xfrm>
              <a:off x="2565"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93" name="Rectangle 66"/>
            <p:cNvSpPr>
              <a:spLocks noChangeArrowheads="1"/>
            </p:cNvSpPr>
            <p:nvPr/>
          </p:nvSpPr>
          <p:spPr bwMode="auto">
            <a:xfrm>
              <a:off x="2633"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94" name="Rectangle 67"/>
            <p:cNvSpPr>
              <a:spLocks noChangeArrowheads="1"/>
            </p:cNvSpPr>
            <p:nvPr/>
          </p:nvSpPr>
          <p:spPr bwMode="auto">
            <a:xfrm>
              <a:off x="2693"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795" name="Rectangle 68"/>
            <p:cNvSpPr>
              <a:spLocks noChangeArrowheads="1"/>
            </p:cNvSpPr>
            <p:nvPr/>
          </p:nvSpPr>
          <p:spPr bwMode="auto">
            <a:xfrm>
              <a:off x="3169" y="1912"/>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H</a:t>
              </a:r>
              <a:endParaRPr lang="en-US" altLang="zh-CN" sz="2400" b="0">
                <a:latin typeface="Times New Roman" panose="02020603050405020304" pitchFamily="18" charset="0"/>
              </a:endParaRPr>
            </a:p>
          </p:txBody>
        </p:sp>
        <p:sp>
          <p:nvSpPr>
            <p:cNvPr id="29796" name="Rectangle 69"/>
            <p:cNvSpPr>
              <a:spLocks noChangeArrowheads="1"/>
            </p:cNvSpPr>
            <p:nvPr/>
          </p:nvSpPr>
          <p:spPr bwMode="auto">
            <a:xfrm>
              <a:off x="3255"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sz="2400" b="0">
                <a:latin typeface="Times New Roman" panose="02020603050405020304" pitchFamily="18" charset="0"/>
              </a:endParaRPr>
            </a:p>
          </p:txBody>
        </p:sp>
        <p:sp>
          <p:nvSpPr>
            <p:cNvPr id="29797" name="Rectangle 70"/>
            <p:cNvSpPr>
              <a:spLocks noChangeArrowheads="1"/>
            </p:cNvSpPr>
            <p:nvPr/>
          </p:nvSpPr>
          <p:spPr bwMode="auto">
            <a:xfrm>
              <a:off x="328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g</a:t>
              </a:r>
              <a:endParaRPr lang="en-US" altLang="zh-CN" sz="2400" b="0">
                <a:latin typeface="Times New Roman" panose="02020603050405020304" pitchFamily="18" charset="0"/>
              </a:endParaRPr>
            </a:p>
          </p:txBody>
        </p:sp>
        <p:sp>
          <p:nvSpPr>
            <p:cNvPr id="29798" name="Rectangle 71"/>
            <p:cNvSpPr>
              <a:spLocks noChangeArrowheads="1"/>
            </p:cNvSpPr>
            <p:nvPr/>
          </p:nvSpPr>
          <p:spPr bwMode="auto">
            <a:xfrm>
              <a:off x="3349"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h</a:t>
              </a:r>
              <a:endParaRPr lang="en-US" altLang="zh-CN" sz="2400" b="0">
                <a:latin typeface="Times New Roman" panose="02020603050405020304" pitchFamily="18" charset="0"/>
              </a:endParaRPr>
            </a:p>
          </p:txBody>
        </p:sp>
        <p:sp>
          <p:nvSpPr>
            <p:cNvPr id="29799" name="Rectangle 72"/>
            <p:cNvSpPr>
              <a:spLocks noChangeArrowheads="1"/>
            </p:cNvSpPr>
            <p:nvPr/>
          </p:nvSpPr>
          <p:spPr bwMode="auto">
            <a:xfrm>
              <a:off x="3412"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00" name="Rectangle 73"/>
            <p:cNvSpPr>
              <a:spLocks noChangeArrowheads="1"/>
            </p:cNvSpPr>
            <p:nvPr/>
          </p:nvSpPr>
          <p:spPr bwMode="auto">
            <a:xfrm>
              <a:off x="3483"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01" name="Rectangle 74"/>
            <p:cNvSpPr>
              <a:spLocks noChangeArrowheads="1"/>
            </p:cNvSpPr>
            <p:nvPr/>
          </p:nvSpPr>
          <p:spPr bwMode="auto">
            <a:xfrm>
              <a:off x="3543"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02" name="Rectangle 75"/>
            <p:cNvSpPr>
              <a:spLocks noChangeArrowheads="1"/>
            </p:cNvSpPr>
            <p:nvPr/>
          </p:nvSpPr>
          <p:spPr bwMode="auto">
            <a:xfrm>
              <a:off x="3183"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sz="2400" b="0">
                <a:latin typeface="Times New Roman" panose="02020603050405020304" pitchFamily="18" charset="0"/>
              </a:endParaRPr>
            </a:p>
          </p:txBody>
        </p:sp>
        <p:sp>
          <p:nvSpPr>
            <p:cNvPr id="29803" name="Rectangle 76"/>
            <p:cNvSpPr>
              <a:spLocks noChangeArrowheads="1"/>
            </p:cNvSpPr>
            <p:nvPr/>
          </p:nvSpPr>
          <p:spPr bwMode="auto">
            <a:xfrm>
              <a:off x="3246"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804" name="Rectangle 77"/>
            <p:cNvSpPr>
              <a:spLocks noChangeArrowheads="1"/>
            </p:cNvSpPr>
            <p:nvPr/>
          </p:nvSpPr>
          <p:spPr bwMode="auto">
            <a:xfrm>
              <a:off x="3315" y="325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w</a:t>
              </a:r>
              <a:endParaRPr lang="en-US" altLang="zh-CN" sz="2400" b="0">
                <a:latin typeface="Times New Roman" panose="02020603050405020304" pitchFamily="18" charset="0"/>
              </a:endParaRPr>
            </a:p>
          </p:txBody>
        </p:sp>
        <p:sp>
          <p:nvSpPr>
            <p:cNvPr id="29805" name="Rectangle 78"/>
            <p:cNvSpPr>
              <a:spLocks noChangeArrowheads="1"/>
            </p:cNvSpPr>
            <p:nvPr/>
          </p:nvSpPr>
          <p:spPr bwMode="auto">
            <a:xfrm>
              <a:off x="3401"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06" name="Rectangle 79"/>
            <p:cNvSpPr>
              <a:spLocks noChangeArrowheads="1"/>
            </p:cNvSpPr>
            <p:nvPr/>
          </p:nvSpPr>
          <p:spPr bwMode="auto">
            <a:xfrm>
              <a:off x="3472"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07" name="Rectangle 80"/>
            <p:cNvSpPr>
              <a:spLocks noChangeArrowheads="1"/>
            </p:cNvSpPr>
            <p:nvPr/>
          </p:nvSpPr>
          <p:spPr bwMode="auto">
            <a:xfrm>
              <a:off x="3529"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08" name="Rectangle 81"/>
            <p:cNvSpPr>
              <a:spLocks noChangeArrowheads="1"/>
            </p:cNvSpPr>
            <p:nvPr/>
          </p:nvSpPr>
          <p:spPr bwMode="auto">
            <a:xfrm>
              <a:off x="476" y="1912"/>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F</a:t>
              </a:r>
              <a:endParaRPr lang="en-US" altLang="zh-CN" sz="2400" b="0">
                <a:latin typeface="Times New Roman" panose="02020603050405020304" pitchFamily="18" charset="0"/>
              </a:endParaRPr>
            </a:p>
          </p:txBody>
        </p:sp>
        <p:sp>
          <p:nvSpPr>
            <p:cNvPr id="29809" name="Rectangle 82"/>
            <p:cNvSpPr>
              <a:spLocks noChangeArrowheads="1"/>
            </p:cNvSpPr>
            <p:nvPr/>
          </p:nvSpPr>
          <p:spPr bwMode="auto">
            <a:xfrm>
              <a:off x="55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a:t>
              </a:r>
              <a:endParaRPr lang="en-US" altLang="zh-CN" sz="2400" b="0">
                <a:latin typeface="Times New Roman" panose="02020603050405020304" pitchFamily="18" charset="0"/>
              </a:endParaRPr>
            </a:p>
          </p:txBody>
        </p:sp>
        <p:sp>
          <p:nvSpPr>
            <p:cNvPr id="29810" name="Rectangle 83"/>
            <p:cNvSpPr>
              <a:spLocks noChangeArrowheads="1"/>
            </p:cNvSpPr>
            <p:nvPr/>
          </p:nvSpPr>
          <p:spPr bwMode="auto">
            <a:xfrm>
              <a:off x="617"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11" name="Rectangle 84"/>
            <p:cNvSpPr>
              <a:spLocks noChangeArrowheads="1"/>
            </p:cNvSpPr>
            <p:nvPr/>
          </p:nvSpPr>
          <p:spPr bwMode="auto">
            <a:xfrm>
              <a:off x="678"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12" name="Rectangle 85"/>
            <p:cNvSpPr>
              <a:spLocks noChangeArrowheads="1"/>
            </p:cNvSpPr>
            <p:nvPr/>
          </p:nvSpPr>
          <p:spPr bwMode="auto">
            <a:xfrm>
              <a:off x="708"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13" name="Rectangle 86"/>
            <p:cNvSpPr>
              <a:spLocks noChangeArrowheads="1"/>
            </p:cNvSpPr>
            <p:nvPr/>
          </p:nvSpPr>
          <p:spPr bwMode="auto">
            <a:xfrm>
              <a:off x="776"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14" name="Rectangle 87"/>
            <p:cNvSpPr>
              <a:spLocks noChangeArrowheads="1"/>
            </p:cNvSpPr>
            <p:nvPr/>
          </p:nvSpPr>
          <p:spPr bwMode="auto">
            <a:xfrm>
              <a:off x="836"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15" name="Rectangle 88"/>
            <p:cNvSpPr>
              <a:spLocks noChangeArrowheads="1"/>
            </p:cNvSpPr>
            <p:nvPr/>
          </p:nvSpPr>
          <p:spPr bwMode="auto">
            <a:xfrm>
              <a:off x="465" y="325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16" name="Rectangle 89"/>
            <p:cNvSpPr>
              <a:spLocks noChangeArrowheads="1"/>
            </p:cNvSpPr>
            <p:nvPr/>
          </p:nvSpPr>
          <p:spPr bwMode="auto">
            <a:xfrm>
              <a:off x="544" y="3256"/>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sz="2400" b="0">
                <a:latin typeface="Times New Roman" panose="02020603050405020304" pitchFamily="18" charset="0"/>
              </a:endParaRPr>
            </a:p>
          </p:txBody>
        </p:sp>
        <p:sp>
          <p:nvSpPr>
            <p:cNvPr id="29817" name="Rectangle 90"/>
            <p:cNvSpPr>
              <a:spLocks noChangeArrowheads="1"/>
            </p:cNvSpPr>
            <p:nvPr/>
          </p:nvSpPr>
          <p:spPr bwMode="auto">
            <a:xfrm>
              <a:off x="568"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818" name="Rectangle 91"/>
            <p:cNvSpPr>
              <a:spLocks noChangeArrowheads="1"/>
            </p:cNvSpPr>
            <p:nvPr/>
          </p:nvSpPr>
          <p:spPr bwMode="auto">
            <a:xfrm>
              <a:off x="637" y="325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w</a:t>
              </a:r>
              <a:endParaRPr lang="en-US" altLang="zh-CN" sz="2400" b="0">
                <a:latin typeface="Times New Roman" panose="02020603050405020304" pitchFamily="18" charset="0"/>
              </a:endParaRPr>
            </a:p>
          </p:txBody>
        </p:sp>
        <p:sp>
          <p:nvSpPr>
            <p:cNvPr id="29819" name="Rectangle 92"/>
            <p:cNvSpPr>
              <a:spLocks noChangeArrowheads="1"/>
            </p:cNvSpPr>
            <p:nvPr/>
          </p:nvSpPr>
          <p:spPr bwMode="auto">
            <a:xfrm>
              <a:off x="722"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20" name="Rectangle 93"/>
            <p:cNvSpPr>
              <a:spLocks noChangeArrowheads="1"/>
            </p:cNvSpPr>
            <p:nvPr/>
          </p:nvSpPr>
          <p:spPr bwMode="auto">
            <a:xfrm>
              <a:off x="794"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21" name="Rectangle 94"/>
            <p:cNvSpPr>
              <a:spLocks noChangeArrowheads="1"/>
            </p:cNvSpPr>
            <p:nvPr/>
          </p:nvSpPr>
          <p:spPr bwMode="auto">
            <a:xfrm>
              <a:off x="851"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22" name="Freeform 95"/>
            <p:cNvSpPr>
              <a:spLocks/>
            </p:cNvSpPr>
            <p:nvPr/>
          </p:nvSpPr>
          <p:spPr bwMode="auto">
            <a:xfrm>
              <a:off x="1189" y="2965"/>
              <a:ext cx="951" cy="728"/>
            </a:xfrm>
            <a:custGeom>
              <a:avLst/>
              <a:gdLst>
                <a:gd name="T0" fmla="*/ 947 w 951"/>
                <a:gd name="T1" fmla="*/ 728 h 728"/>
                <a:gd name="T2" fmla="*/ 951 w 951"/>
                <a:gd name="T3" fmla="*/ 0 h 728"/>
                <a:gd name="T4" fmla="*/ 0 w 951"/>
                <a:gd name="T5" fmla="*/ 0 h 728"/>
                <a:gd name="T6" fmla="*/ 0 w 951"/>
                <a:gd name="T7" fmla="*/ 728 h 728"/>
                <a:gd name="T8" fmla="*/ 951 w 951"/>
                <a:gd name="T9" fmla="*/ 728 h 728"/>
                <a:gd name="T10" fmla="*/ 951 w 951"/>
                <a:gd name="T11" fmla="*/ 728 h 728"/>
                <a:gd name="T12" fmla="*/ 947 w 951"/>
                <a:gd name="T13" fmla="*/ 728 h 728"/>
                <a:gd name="T14" fmla="*/ 0 60000 65536"/>
                <a:gd name="T15" fmla="*/ 0 60000 65536"/>
                <a:gd name="T16" fmla="*/ 0 60000 65536"/>
                <a:gd name="T17" fmla="*/ 0 60000 65536"/>
                <a:gd name="T18" fmla="*/ 0 60000 65536"/>
                <a:gd name="T19" fmla="*/ 0 60000 65536"/>
                <a:gd name="T20" fmla="*/ 0 60000 65536"/>
                <a:gd name="T21" fmla="*/ 0 w 951"/>
                <a:gd name="T22" fmla="*/ 0 h 728"/>
                <a:gd name="T23" fmla="*/ 951 w 951"/>
                <a:gd name="T24" fmla="*/ 728 h 7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1" h="728">
                  <a:moveTo>
                    <a:pt x="947" y="728"/>
                  </a:moveTo>
                  <a:lnTo>
                    <a:pt x="951" y="0"/>
                  </a:lnTo>
                  <a:lnTo>
                    <a:pt x="0" y="0"/>
                  </a:lnTo>
                  <a:lnTo>
                    <a:pt x="0" y="728"/>
                  </a:lnTo>
                  <a:lnTo>
                    <a:pt x="951" y="728"/>
                  </a:lnTo>
                  <a:lnTo>
                    <a:pt x="947" y="72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3" name="Freeform 96"/>
            <p:cNvSpPr>
              <a:spLocks/>
            </p:cNvSpPr>
            <p:nvPr/>
          </p:nvSpPr>
          <p:spPr bwMode="auto">
            <a:xfrm>
              <a:off x="1189" y="2965"/>
              <a:ext cx="951" cy="728"/>
            </a:xfrm>
            <a:custGeom>
              <a:avLst/>
              <a:gdLst>
                <a:gd name="T0" fmla="*/ 947 w 951"/>
                <a:gd name="T1" fmla="*/ 728 h 728"/>
                <a:gd name="T2" fmla="*/ 951 w 951"/>
                <a:gd name="T3" fmla="*/ 0 h 728"/>
                <a:gd name="T4" fmla="*/ 0 w 951"/>
                <a:gd name="T5" fmla="*/ 0 h 728"/>
                <a:gd name="T6" fmla="*/ 0 w 951"/>
                <a:gd name="T7" fmla="*/ 728 h 728"/>
                <a:gd name="T8" fmla="*/ 951 w 951"/>
                <a:gd name="T9" fmla="*/ 728 h 728"/>
                <a:gd name="T10" fmla="*/ 951 w 951"/>
                <a:gd name="T11" fmla="*/ 728 h 728"/>
                <a:gd name="T12" fmla="*/ 0 60000 65536"/>
                <a:gd name="T13" fmla="*/ 0 60000 65536"/>
                <a:gd name="T14" fmla="*/ 0 60000 65536"/>
                <a:gd name="T15" fmla="*/ 0 60000 65536"/>
                <a:gd name="T16" fmla="*/ 0 60000 65536"/>
                <a:gd name="T17" fmla="*/ 0 60000 65536"/>
                <a:gd name="T18" fmla="*/ 0 w 951"/>
                <a:gd name="T19" fmla="*/ 0 h 728"/>
                <a:gd name="T20" fmla="*/ 951 w 951"/>
                <a:gd name="T21" fmla="*/ 728 h 728"/>
              </a:gdLst>
              <a:ahLst/>
              <a:cxnLst>
                <a:cxn ang="T12">
                  <a:pos x="T0" y="T1"/>
                </a:cxn>
                <a:cxn ang="T13">
                  <a:pos x="T2" y="T3"/>
                </a:cxn>
                <a:cxn ang="T14">
                  <a:pos x="T4" y="T5"/>
                </a:cxn>
                <a:cxn ang="T15">
                  <a:pos x="T6" y="T7"/>
                </a:cxn>
                <a:cxn ang="T16">
                  <a:pos x="T8" y="T9"/>
                </a:cxn>
                <a:cxn ang="T17">
                  <a:pos x="T10" y="T11"/>
                </a:cxn>
              </a:cxnLst>
              <a:rect l="T18" t="T19" r="T20" b="T21"/>
              <a:pathLst>
                <a:path w="951" h="728">
                  <a:moveTo>
                    <a:pt x="947" y="728"/>
                  </a:moveTo>
                  <a:lnTo>
                    <a:pt x="951" y="0"/>
                  </a:lnTo>
                  <a:lnTo>
                    <a:pt x="0" y="0"/>
                  </a:lnTo>
                  <a:lnTo>
                    <a:pt x="0" y="728"/>
                  </a:lnTo>
                  <a:lnTo>
                    <a:pt x="951" y="72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824" name="Rectangle 97"/>
            <p:cNvSpPr>
              <a:spLocks noChangeArrowheads="1"/>
            </p:cNvSpPr>
            <p:nvPr/>
          </p:nvSpPr>
          <p:spPr bwMode="auto">
            <a:xfrm>
              <a:off x="1480" y="3256"/>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825" name="Rectangle 98"/>
            <p:cNvSpPr>
              <a:spLocks noChangeArrowheads="1"/>
            </p:cNvSpPr>
            <p:nvPr/>
          </p:nvSpPr>
          <p:spPr bwMode="auto">
            <a:xfrm>
              <a:off x="1580"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26" name="Rectangle 99"/>
            <p:cNvSpPr>
              <a:spLocks noChangeArrowheads="1"/>
            </p:cNvSpPr>
            <p:nvPr/>
          </p:nvSpPr>
          <p:spPr bwMode="auto">
            <a:xfrm>
              <a:off x="1646" y="3256"/>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827" name="Rectangle 100"/>
            <p:cNvSpPr>
              <a:spLocks noChangeArrowheads="1"/>
            </p:cNvSpPr>
            <p:nvPr/>
          </p:nvSpPr>
          <p:spPr bwMode="auto">
            <a:xfrm>
              <a:off x="1746"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828" name="Rectangle 101"/>
            <p:cNvSpPr>
              <a:spLocks noChangeArrowheads="1"/>
            </p:cNvSpPr>
            <p:nvPr/>
          </p:nvSpPr>
          <p:spPr bwMode="auto">
            <a:xfrm>
              <a:off x="1814" y="3256"/>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sz="2400" b="0">
                <a:latin typeface="Times New Roman" panose="02020603050405020304" pitchFamily="18" charset="0"/>
              </a:endParaRPr>
            </a:p>
          </p:txBody>
        </p:sp>
        <p:sp>
          <p:nvSpPr>
            <p:cNvPr id="29829" name="Rectangle 102"/>
            <p:cNvSpPr>
              <a:spLocks noChangeArrowheads="1"/>
            </p:cNvSpPr>
            <p:nvPr/>
          </p:nvSpPr>
          <p:spPr bwMode="auto">
            <a:xfrm>
              <a:off x="1854"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sz="2400" b="0">
                <a:latin typeface="Times New Roman" panose="02020603050405020304" pitchFamily="18" charset="0"/>
              </a:endParaRPr>
            </a:p>
          </p:txBody>
        </p:sp>
      </p:grpSp>
      <p:sp>
        <p:nvSpPr>
          <p:cNvPr id="29702" name="Rectangle 148"/>
          <p:cNvSpPr>
            <a:spLocks noChangeArrowheads="1"/>
          </p:cNvSpPr>
          <p:nvPr/>
        </p:nvSpPr>
        <p:spPr bwMode="auto">
          <a:xfrm>
            <a:off x="5851525" y="3709988"/>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zh-CN" sz="1400" b="0">
              <a:latin typeface="Times New Roman" panose="02020603050405020304" pitchFamily="18" charset="0"/>
            </a:endParaRPr>
          </a:p>
        </p:txBody>
      </p:sp>
      <p:sp>
        <p:nvSpPr>
          <p:cNvPr id="29703" name="Rectangle 185"/>
          <p:cNvSpPr>
            <a:spLocks noChangeArrowheads="1"/>
          </p:cNvSpPr>
          <p:nvPr/>
        </p:nvSpPr>
        <p:spPr bwMode="auto">
          <a:xfrm>
            <a:off x="8901113" y="3254375"/>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zh-CN" sz="1400" b="0">
              <a:latin typeface="Times New Roman" panose="02020603050405020304" pitchFamily="18" charset="0"/>
            </a:endParaRPr>
          </a:p>
        </p:txBody>
      </p:sp>
      <p:sp>
        <p:nvSpPr>
          <p:cNvPr id="29704" name="Rectangle 202"/>
          <p:cNvSpPr>
            <a:spLocks noChangeArrowheads="1"/>
          </p:cNvSpPr>
          <p:nvPr/>
        </p:nvSpPr>
        <p:spPr bwMode="auto">
          <a:xfrm>
            <a:off x="8831263" y="3371850"/>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zh-CN" sz="1400" b="0">
              <a:latin typeface="Times New Roman" panose="02020603050405020304" pitchFamily="18" charset="0"/>
            </a:endParaRPr>
          </a:p>
        </p:txBody>
      </p:sp>
      <p:grpSp>
        <p:nvGrpSpPr>
          <p:cNvPr id="29705" name="Group 327"/>
          <p:cNvGrpSpPr>
            <a:grpSpLocks/>
          </p:cNvGrpSpPr>
          <p:nvPr/>
        </p:nvGrpSpPr>
        <p:grpSpPr bwMode="auto">
          <a:xfrm>
            <a:off x="5364163" y="2276475"/>
            <a:ext cx="3600450" cy="2938463"/>
            <a:chOff x="3878" y="1525"/>
            <a:chExt cx="2268" cy="1851"/>
          </a:xfrm>
        </p:grpSpPr>
        <p:sp>
          <p:nvSpPr>
            <p:cNvPr id="29709" name="Freeform 264"/>
            <p:cNvSpPr>
              <a:spLocks/>
            </p:cNvSpPr>
            <p:nvPr/>
          </p:nvSpPr>
          <p:spPr bwMode="auto">
            <a:xfrm>
              <a:off x="4266" y="1986"/>
              <a:ext cx="74" cy="72"/>
            </a:xfrm>
            <a:custGeom>
              <a:avLst/>
              <a:gdLst>
                <a:gd name="T0" fmla="*/ 71 w 74"/>
                <a:gd name="T1" fmla="*/ 72 h 72"/>
                <a:gd name="T2" fmla="*/ 74 w 74"/>
                <a:gd name="T3" fmla="*/ 0 h 72"/>
                <a:gd name="T4" fmla="*/ 0 w 74"/>
                <a:gd name="T5" fmla="*/ 0 h 72"/>
                <a:gd name="T6" fmla="*/ 0 w 74"/>
                <a:gd name="T7" fmla="*/ 72 h 72"/>
                <a:gd name="T8" fmla="*/ 74 w 74"/>
                <a:gd name="T9" fmla="*/ 72 h 72"/>
                <a:gd name="T10" fmla="*/ 74 w 74"/>
                <a:gd name="T11" fmla="*/ 72 h 72"/>
                <a:gd name="T12" fmla="*/ 71 w 74"/>
                <a:gd name="T13" fmla="*/ 72 h 72"/>
                <a:gd name="T14" fmla="*/ 0 60000 65536"/>
                <a:gd name="T15" fmla="*/ 0 60000 65536"/>
                <a:gd name="T16" fmla="*/ 0 60000 65536"/>
                <a:gd name="T17" fmla="*/ 0 60000 65536"/>
                <a:gd name="T18" fmla="*/ 0 60000 65536"/>
                <a:gd name="T19" fmla="*/ 0 60000 65536"/>
                <a:gd name="T20" fmla="*/ 0 60000 65536"/>
                <a:gd name="T21" fmla="*/ 0 w 74"/>
                <a:gd name="T22" fmla="*/ 0 h 72"/>
                <a:gd name="T23" fmla="*/ 74 w 74"/>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72">
                  <a:moveTo>
                    <a:pt x="71" y="72"/>
                  </a:moveTo>
                  <a:lnTo>
                    <a:pt x="74" y="0"/>
                  </a:lnTo>
                  <a:lnTo>
                    <a:pt x="0" y="0"/>
                  </a:lnTo>
                  <a:lnTo>
                    <a:pt x="0" y="72"/>
                  </a:lnTo>
                  <a:lnTo>
                    <a:pt x="74" y="72"/>
                  </a:lnTo>
                  <a:lnTo>
                    <a:pt x="71" y="72"/>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65"/>
            <p:cNvSpPr>
              <a:spLocks/>
            </p:cNvSpPr>
            <p:nvPr/>
          </p:nvSpPr>
          <p:spPr bwMode="auto">
            <a:xfrm>
              <a:off x="4642" y="3090"/>
              <a:ext cx="74" cy="72"/>
            </a:xfrm>
            <a:custGeom>
              <a:avLst/>
              <a:gdLst>
                <a:gd name="T0" fmla="*/ 71 w 74"/>
                <a:gd name="T1" fmla="*/ 72 h 72"/>
                <a:gd name="T2" fmla="*/ 74 w 74"/>
                <a:gd name="T3" fmla="*/ 0 h 72"/>
                <a:gd name="T4" fmla="*/ 0 w 74"/>
                <a:gd name="T5" fmla="*/ 0 h 72"/>
                <a:gd name="T6" fmla="*/ 0 w 74"/>
                <a:gd name="T7" fmla="*/ 72 h 72"/>
                <a:gd name="T8" fmla="*/ 74 w 74"/>
                <a:gd name="T9" fmla="*/ 72 h 72"/>
                <a:gd name="T10" fmla="*/ 74 w 74"/>
                <a:gd name="T11" fmla="*/ 72 h 72"/>
                <a:gd name="T12" fmla="*/ 71 w 74"/>
                <a:gd name="T13" fmla="*/ 72 h 72"/>
                <a:gd name="T14" fmla="*/ 0 60000 65536"/>
                <a:gd name="T15" fmla="*/ 0 60000 65536"/>
                <a:gd name="T16" fmla="*/ 0 60000 65536"/>
                <a:gd name="T17" fmla="*/ 0 60000 65536"/>
                <a:gd name="T18" fmla="*/ 0 60000 65536"/>
                <a:gd name="T19" fmla="*/ 0 60000 65536"/>
                <a:gd name="T20" fmla="*/ 0 60000 65536"/>
                <a:gd name="T21" fmla="*/ 0 w 74"/>
                <a:gd name="T22" fmla="*/ 0 h 72"/>
                <a:gd name="T23" fmla="*/ 74 w 74"/>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72">
                  <a:moveTo>
                    <a:pt x="71" y="72"/>
                  </a:moveTo>
                  <a:lnTo>
                    <a:pt x="74" y="0"/>
                  </a:lnTo>
                  <a:lnTo>
                    <a:pt x="0" y="0"/>
                  </a:lnTo>
                  <a:lnTo>
                    <a:pt x="0" y="72"/>
                  </a:lnTo>
                  <a:lnTo>
                    <a:pt x="74" y="72"/>
                  </a:lnTo>
                  <a:lnTo>
                    <a:pt x="71" y="72"/>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Line 279"/>
            <p:cNvSpPr>
              <a:spLocks noChangeShapeType="1"/>
            </p:cNvSpPr>
            <p:nvPr/>
          </p:nvSpPr>
          <p:spPr bwMode="auto">
            <a:xfrm flipV="1">
              <a:off x="4564" y="2298"/>
              <a:ext cx="8" cy="390"/>
            </a:xfrm>
            <a:prstGeom prst="line">
              <a:avLst/>
            </a:prstGeom>
            <a:noFill/>
            <a:ln w="33338">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2" name="Line 301"/>
            <p:cNvSpPr>
              <a:spLocks noChangeShapeType="1"/>
            </p:cNvSpPr>
            <p:nvPr/>
          </p:nvSpPr>
          <p:spPr bwMode="auto">
            <a:xfrm>
              <a:off x="4337"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302"/>
            <p:cNvSpPr>
              <a:spLocks noChangeShapeType="1"/>
            </p:cNvSpPr>
            <p:nvPr/>
          </p:nvSpPr>
          <p:spPr bwMode="auto">
            <a:xfrm>
              <a:off x="4412"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303"/>
            <p:cNvSpPr>
              <a:spLocks noChangeShapeType="1"/>
            </p:cNvSpPr>
            <p:nvPr/>
          </p:nvSpPr>
          <p:spPr bwMode="auto">
            <a:xfrm flipV="1">
              <a:off x="4487"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304"/>
            <p:cNvSpPr>
              <a:spLocks noChangeShapeType="1"/>
            </p:cNvSpPr>
            <p:nvPr/>
          </p:nvSpPr>
          <p:spPr bwMode="auto">
            <a:xfrm flipH="1">
              <a:off x="4266" y="2058"/>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305"/>
            <p:cNvSpPr>
              <a:spLocks noChangeShapeType="1"/>
            </p:cNvSpPr>
            <p:nvPr/>
          </p:nvSpPr>
          <p:spPr bwMode="auto">
            <a:xfrm>
              <a:off x="4263"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306"/>
            <p:cNvSpPr>
              <a:spLocks noChangeShapeType="1"/>
            </p:cNvSpPr>
            <p:nvPr/>
          </p:nvSpPr>
          <p:spPr bwMode="auto">
            <a:xfrm flipH="1">
              <a:off x="4266" y="2129"/>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307"/>
            <p:cNvSpPr>
              <a:spLocks noChangeShapeType="1"/>
            </p:cNvSpPr>
            <p:nvPr/>
          </p:nvSpPr>
          <p:spPr bwMode="auto">
            <a:xfrm flipH="1">
              <a:off x="4266" y="2200"/>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Freeform 308"/>
            <p:cNvSpPr>
              <a:spLocks/>
            </p:cNvSpPr>
            <p:nvPr/>
          </p:nvSpPr>
          <p:spPr bwMode="auto">
            <a:xfrm>
              <a:off x="4117" y="1986"/>
              <a:ext cx="895" cy="286"/>
            </a:xfrm>
            <a:custGeom>
              <a:avLst/>
              <a:gdLst>
                <a:gd name="T0" fmla="*/ 892 w 895"/>
                <a:gd name="T1" fmla="*/ 286 h 286"/>
                <a:gd name="T2" fmla="*/ 895 w 895"/>
                <a:gd name="T3" fmla="*/ 0 h 286"/>
                <a:gd name="T4" fmla="*/ 0 w 895"/>
                <a:gd name="T5" fmla="*/ 0 h 286"/>
                <a:gd name="T6" fmla="*/ 0 w 895"/>
                <a:gd name="T7" fmla="*/ 286 h 286"/>
                <a:gd name="T8" fmla="*/ 895 w 895"/>
                <a:gd name="T9" fmla="*/ 286 h 286"/>
                <a:gd name="T10" fmla="*/ 895 w 895"/>
                <a:gd name="T11" fmla="*/ 286 h 286"/>
                <a:gd name="T12" fmla="*/ 0 60000 65536"/>
                <a:gd name="T13" fmla="*/ 0 60000 65536"/>
                <a:gd name="T14" fmla="*/ 0 60000 65536"/>
                <a:gd name="T15" fmla="*/ 0 60000 65536"/>
                <a:gd name="T16" fmla="*/ 0 60000 65536"/>
                <a:gd name="T17" fmla="*/ 0 60000 65536"/>
                <a:gd name="T18" fmla="*/ 0 w 895"/>
                <a:gd name="T19" fmla="*/ 0 h 286"/>
                <a:gd name="T20" fmla="*/ 895 w 895"/>
                <a:gd name="T21" fmla="*/ 286 h 286"/>
              </a:gdLst>
              <a:ahLst/>
              <a:cxnLst>
                <a:cxn ang="T12">
                  <a:pos x="T0" y="T1"/>
                </a:cxn>
                <a:cxn ang="T13">
                  <a:pos x="T2" y="T3"/>
                </a:cxn>
                <a:cxn ang="T14">
                  <a:pos x="T4" y="T5"/>
                </a:cxn>
                <a:cxn ang="T15">
                  <a:pos x="T6" y="T7"/>
                </a:cxn>
                <a:cxn ang="T16">
                  <a:pos x="T8" y="T9"/>
                </a:cxn>
                <a:cxn ang="T17">
                  <a:pos x="T10" y="T11"/>
                </a:cxn>
              </a:cxnLst>
              <a:rect l="T18" t="T19" r="T20" b="T21"/>
              <a:pathLst>
                <a:path w="895" h="286">
                  <a:moveTo>
                    <a:pt x="892" y="286"/>
                  </a:moveTo>
                  <a:lnTo>
                    <a:pt x="895" y="0"/>
                  </a:lnTo>
                  <a:lnTo>
                    <a:pt x="0" y="0"/>
                  </a:lnTo>
                  <a:lnTo>
                    <a:pt x="0" y="286"/>
                  </a:lnTo>
                  <a:lnTo>
                    <a:pt x="895" y="28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0" name="Line 309"/>
            <p:cNvSpPr>
              <a:spLocks noChangeShapeType="1"/>
            </p:cNvSpPr>
            <p:nvPr/>
          </p:nvSpPr>
          <p:spPr bwMode="auto">
            <a:xfrm>
              <a:off x="4490"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310"/>
            <p:cNvSpPr>
              <a:spLocks noChangeShapeType="1"/>
            </p:cNvSpPr>
            <p:nvPr/>
          </p:nvSpPr>
          <p:spPr bwMode="auto">
            <a:xfrm>
              <a:off x="4564"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Line 311"/>
            <p:cNvSpPr>
              <a:spLocks noChangeShapeType="1"/>
            </p:cNvSpPr>
            <p:nvPr/>
          </p:nvSpPr>
          <p:spPr bwMode="auto">
            <a:xfrm>
              <a:off x="4639"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Line 312"/>
            <p:cNvSpPr>
              <a:spLocks noChangeShapeType="1"/>
            </p:cNvSpPr>
            <p:nvPr/>
          </p:nvSpPr>
          <p:spPr bwMode="auto">
            <a:xfrm>
              <a:off x="4713"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Line 313"/>
            <p:cNvSpPr>
              <a:spLocks noChangeShapeType="1"/>
            </p:cNvSpPr>
            <p:nvPr/>
          </p:nvSpPr>
          <p:spPr bwMode="auto">
            <a:xfrm flipV="1">
              <a:off x="4788"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314"/>
            <p:cNvSpPr>
              <a:spLocks noChangeShapeType="1"/>
            </p:cNvSpPr>
            <p:nvPr/>
          </p:nvSpPr>
          <p:spPr bwMode="auto">
            <a:xfrm flipH="1">
              <a:off x="4418" y="2805"/>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Line 315"/>
            <p:cNvSpPr>
              <a:spLocks noChangeShapeType="1"/>
            </p:cNvSpPr>
            <p:nvPr/>
          </p:nvSpPr>
          <p:spPr bwMode="auto">
            <a:xfrm>
              <a:off x="4415"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Line 316"/>
            <p:cNvSpPr>
              <a:spLocks noChangeShapeType="1"/>
            </p:cNvSpPr>
            <p:nvPr/>
          </p:nvSpPr>
          <p:spPr bwMode="auto">
            <a:xfrm flipH="1">
              <a:off x="4418" y="2876"/>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Line 317"/>
            <p:cNvSpPr>
              <a:spLocks noChangeShapeType="1"/>
            </p:cNvSpPr>
            <p:nvPr/>
          </p:nvSpPr>
          <p:spPr bwMode="auto">
            <a:xfrm flipH="1">
              <a:off x="4418" y="2947"/>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9" name="Line 318"/>
            <p:cNvSpPr>
              <a:spLocks noChangeShapeType="1"/>
            </p:cNvSpPr>
            <p:nvPr/>
          </p:nvSpPr>
          <p:spPr bwMode="auto">
            <a:xfrm flipH="1">
              <a:off x="4418" y="3019"/>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Line 319"/>
            <p:cNvSpPr>
              <a:spLocks noChangeShapeType="1"/>
            </p:cNvSpPr>
            <p:nvPr/>
          </p:nvSpPr>
          <p:spPr bwMode="auto">
            <a:xfrm flipH="1">
              <a:off x="4418" y="3090"/>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1" name="Line 320"/>
            <p:cNvSpPr>
              <a:spLocks noChangeShapeType="1"/>
            </p:cNvSpPr>
            <p:nvPr/>
          </p:nvSpPr>
          <p:spPr bwMode="auto">
            <a:xfrm flipH="1">
              <a:off x="4418" y="3162"/>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2" name="Line 321"/>
            <p:cNvSpPr>
              <a:spLocks noChangeShapeType="1"/>
            </p:cNvSpPr>
            <p:nvPr/>
          </p:nvSpPr>
          <p:spPr bwMode="auto">
            <a:xfrm flipH="1">
              <a:off x="4418" y="3233"/>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Line 322"/>
            <p:cNvSpPr>
              <a:spLocks noChangeShapeType="1"/>
            </p:cNvSpPr>
            <p:nvPr/>
          </p:nvSpPr>
          <p:spPr bwMode="auto">
            <a:xfrm flipH="1">
              <a:off x="4418" y="3304"/>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Freeform 323"/>
            <p:cNvSpPr>
              <a:spLocks/>
            </p:cNvSpPr>
            <p:nvPr/>
          </p:nvSpPr>
          <p:spPr bwMode="auto">
            <a:xfrm>
              <a:off x="3896" y="2733"/>
              <a:ext cx="1343" cy="643"/>
            </a:xfrm>
            <a:custGeom>
              <a:avLst/>
              <a:gdLst>
                <a:gd name="T0" fmla="*/ 1340 w 1343"/>
                <a:gd name="T1" fmla="*/ 643 h 643"/>
                <a:gd name="T2" fmla="*/ 1343 w 1343"/>
                <a:gd name="T3" fmla="*/ 0 h 643"/>
                <a:gd name="T4" fmla="*/ 0 w 1343"/>
                <a:gd name="T5" fmla="*/ 0 h 643"/>
                <a:gd name="T6" fmla="*/ 0 w 1343"/>
                <a:gd name="T7" fmla="*/ 643 h 643"/>
                <a:gd name="T8" fmla="*/ 1343 w 1343"/>
                <a:gd name="T9" fmla="*/ 643 h 643"/>
                <a:gd name="T10" fmla="*/ 1343 w 1343"/>
                <a:gd name="T11" fmla="*/ 643 h 643"/>
                <a:gd name="T12" fmla="*/ 0 60000 65536"/>
                <a:gd name="T13" fmla="*/ 0 60000 65536"/>
                <a:gd name="T14" fmla="*/ 0 60000 65536"/>
                <a:gd name="T15" fmla="*/ 0 60000 65536"/>
                <a:gd name="T16" fmla="*/ 0 60000 65536"/>
                <a:gd name="T17" fmla="*/ 0 60000 65536"/>
                <a:gd name="T18" fmla="*/ 0 w 1343"/>
                <a:gd name="T19" fmla="*/ 0 h 643"/>
                <a:gd name="T20" fmla="*/ 1343 w 1343"/>
                <a:gd name="T21" fmla="*/ 643 h 643"/>
              </a:gdLst>
              <a:ahLst/>
              <a:cxnLst>
                <a:cxn ang="T12">
                  <a:pos x="T0" y="T1"/>
                </a:cxn>
                <a:cxn ang="T13">
                  <a:pos x="T2" y="T3"/>
                </a:cxn>
                <a:cxn ang="T14">
                  <a:pos x="T4" y="T5"/>
                </a:cxn>
                <a:cxn ang="T15">
                  <a:pos x="T6" y="T7"/>
                </a:cxn>
                <a:cxn ang="T16">
                  <a:pos x="T8" y="T9"/>
                </a:cxn>
                <a:cxn ang="T17">
                  <a:pos x="T10" y="T11"/>
                </a:cxn>
              </a:cxnLst>
              <a:rect l="T18" t="T19" r="T20" b="T21"/>
              <a:pathLst>
                <a:path w="1343" h="643">
                  <a:moveTo>
                    <a:pt x="1340" y="643"/>
                  </a:moveTo>
                  <a:lnTo>
                    <a:pt x="1343" y="0"/>
                  </a:lnTo>
                  <a:lnTo>
                    <a:pt x="0" y="0"/>
                  </a:lnTo>
                  <a:lnTo>
                    <a:pt x="0" y="643"/>
                  </a:lnTo>
                  <a:lnTo>
                    <a:pt x="1343" y="64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5" name="Rectangle 324"/>
            <p:cNvSpPr>
              <a:spLocks noChangeArrowheads="1"/>
            </p:cNvSpPr>
            <p:nvPr/>
          </p:nvSpPr>
          <p:spPr bwMode="auto">
            <a:xfrm>
              <a:off x="3878" y="1525"/>
              <a:ext cx="1451" cy="18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processor</a:t>
              </a:r>
            </a:p>
          </p:txBody>
        </p:sp>
        <p:sp>
          <p:nvSpPr>
            <p:cNvPr id="29736" name="Text Box 325"/>
            <p:cNvSpPr txBox="1">
              <a:spLocks noChangeArrowheads="1"/>
            </p:cNvSpPr>
            <p:nvPr/>
          </p:nvSpPr>
          <p:spPr bwMode="auto">
            <a:xfrm>
              <a:off x="4785" y="2387"/>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b="0" smtClean="0">
                  <a:latin typeface="Times New Roman" panose="02020603050405020304" pitchFamily="18" charset="0"/>
                </a:rPr>
                <a:t>Data are transferred</a:t>
              </a:r>
              <a:endParaRPr lang="en-US" altLang="zh-CN" sz="1800" b="0" dirty="0">
                <a:latin typeface="Times New Roman" panose="02020603050405020304" pitchFamily="18" charset="0"/>
              </a:endParaRPr>
            </a:p>
          </p:txBody>
        </p:sp>
        <p:sp>
          <p:nvSpPr>
            <p:cNvPr id="29737" name="Line 326"/>
            <p:cNvSpPr>
              <a:spLocks noChangeShapeType="1"/>
            </p:cNvSpPr>
            <p:nvPr/>
          </p:nvSpPr>
          <p:spPr bwMode="auto">
            <a:xfrm flipV="1">
              <a:off x="4558" y="1706"/>
              <a:ext cx="0" cy="273"/>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9706" name="Oval 328"/>
          <p:cNvSpPr>
            <a:spLocks noChangeArrowheads="1"/>
          </p:cNvSpPr>
          <p:nvPr/>
        </p:nvSpPr>
        <p:spPr bwMode="auto">
          <a:xfrm>
            <a:off x="611188" y="1916113"/>
            <a:ext cx="2663825" cy="2592387"/>
          </a:xfrm>
          <a:prstGeom prst="ellipse">
            <a:avLst/>
          </a:prstGeom>
          <a:noFill/>
          <a:ln w="9525" cap="rnd">
            <a:solidFill>
              <a:srgbClr val="FF66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9707" name="Line 329"/>
          <p:cNvSpPr>
            <a:spLocks noChangeShapeType="1"/>
          </p:cNvSpPr>
          <p:nvPr/>
        </p:nvSpPr>
        <p:spPr bwMode="auto">
          <a:xfrm flipV="1">
            <a:off x="3995738" y="3213100"/>
            <a:ext cx="0" cy="2305050"/>
          </a:xfrm>
          <a:prstGeom prst="line">
            <a:avLst/>
          </a:prstGeom>
          <a:noFill/>
          <a:ln w="9525">
            <a:solidFill>
              <a:srgbClr val="FF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8" name="Rectangle 330"/>
          <p:cNvSpPr>
            <a:spLocks noChangeArrowheads="1"/>
          </p:cNvSpPr>
          <p:nvPr/>
        </p:nvSpPr>
        <p:spPr bwMode="auto">
          <a:xfrm flipH="1" flipV="1">
            <a:off x="3783013" y="2392363"/>
            <a:ext cx="4286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a:solidFill>
                  <a:srgbClr val="FF3300"/>
                </a:solidFill>
                <a:latin typeface="Times New Roman" panose="02020603050405020304" pitchFamily="18" charset="0"/>
              </a:rPr>
              <a:t>upper</a:t>
            </a:r>
          </a:p>
        </p:txBody>
      </p:sp>
      <p:sp>
        <p:nvSpPr>
          <p:cNvPr id="2" name="矩形 1"/>
          <p:cNvSpPr/>
          <p:nvPr/>
        </p:nvSpPr>
        <p:spPr>
          <a:xfrm>
            <a:off x="4355976" y="548680"/>
            <a:ext cx="4572000" cy="1138773"/>
          </a:xfrm>
          <a:prstGeom prst="rect">
            <a:avLst/>
          </a:prstGeom>
        </p:spPr>
        <p:txBody>
          <a:bodyPr>
            <a:spAutoFit/>
          </a:bodyPr>
          <a:lstStyle/>
          <a:p>
            <a:pPr marL="342900" indent="-342900" eaLnBrk="1" hangingPunct="1">
              <a:buFont typeface="Wingdings" panose="05000000000000000000" pitchFamily="2" charset="2"/>
              <a:buChar char="l"/>
            </a:pPr>
            <a:r>
              <a:rPr lang="en-US" altLang="en-US" smtClean="0"/>
              <a:t>Block (aka line): unit of copying between memory and cache</a:t>
            </a:r>
            <a:endParaRPr lang="en-US" altLang="en-US" dirty="0"/>
          </a:p>
          <a:p>
            <a:pPr marL="800100" lvl="1" indent="-342900" eaLnBrk="1" hangingPunct="1">
              <a:buFont typeface="Wingdings" panose="05000000000000000000" pitchFamily="2" charset="2"/>
              <a:buChar char="n"/>
            </a:pPr>
            <a:r>
              <a:rPr lang="en-US" altLang="en-US" sz="2000" smtClean="0"/>
              <a:t>May be multiple words</a:t>
            </a:r>
            <a:endParaRPr lang="en-US" altLang="en-US" sz="2000" dirty="0" smtClean="0"/>
          </a:p>
        </p:txBody>
      </p:sp>
    </p:spTree>
  </p:cSld>
  <p:clrMapOvr>
    <a:masterClrMapping/>
  </p:clrMapOvr>
  <p:transition spd="slow" advTm="200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28600" y="368300"/>
            <a:ext cx="7620000" cy="973138"/>
          </a:xfrm>
        </p:spPr>
        <p:txBody>
          <a:bodyPr/>
          <a:lstStyle/>
          <a:p>
            <a:r>
              <a:rPr lang="en-US" altLang="zh-CN" smtClean="0">
                <a:latin typeface="Comic Sans MS" panose="030F0702030302020204" pitchFamily="66" charset="0"/>
              </a:rPr>
              <a:t>The basics of a set-associative cache</a:t>
            </a:r>
            <a:br>
              <a:rPr lang="en-US" altLang="zh-CN" smtClean="0">
                <a:latin typeface="Comic Sans MS" panose="030F0702030302020204" pitchFamily="66" charset="0"/>
              </a:rPr>
            </a:br>
            <a:r>
              <a:rPr lang="en-US" altLang="zh-CN" smtClean="0">
                <a:latin typeface="Comic Sans MS" panose="030F0702030302020204" pitchFamily="66" charset="0"/>
              </a:rPr>
              <a:t> </a:t>
            </a:r>
            <a:r>
              <a:rPr lang="en-US" altLang="zh-CN" smtClean="0"/>
              <a:t>Decreasing miss ratio with associativity</a:t>
            </a:r>
            <a:endParaRPr lang="en-US" altLang="zh-CN" dirty="0" smtClean="0"/>
          </a:p>
        </p:txBody>
      </p:sp>
      <p:sp>
        <p:nvSpPr>
          <p:cNvPr id="91139" name="AutoShape 3"/>
          <p:cNvSpPr>
            <a:spLocks noGrp="1" noChangeArrowheads="1"/>
          </p:cNvSpPr>
          <p:nvPr>
            <p:ph type="body" idx="1"/>
          </p:nvPr>
        </p:nvSpPr>
        <p:spPr/>
        <p:txBody>
          <a:bodyPr/>
          <a:lstStyle/>
          <a:p>
            <a:r>
              <a:rPr lang="en-US" altLang="zh-CN" sz="2000" smtClean="0"/>
              <a:t>A set-associative cache is divided into some sets. A set contains several blocks</a:t>
            </a:r>
            <a:r>
              <a:rPr lang="en-US" altLang="zh-CN" sz="2000" dirty="0" smtClean="0"/>
              <a:t>.</a:t>
            </a:r>
          </a:p>
          <a:p>
            <a:r>
              <a:rPr lang="en-US" altLang="zh-CN" sz="2000" smtClean="0"/>
              <a:t>A memory block is mapped to a set in the cache through a mapping algorithm. </a:t>
            </a:r>
            <a:endParaRPr lang="en-US" altLang="zh-CN" sz="2000" dirty="0" smtClean="0"/>
          </a:p>
          <a:p>
            <a:pPr lvl="1"/>
            <a:r>
              <a:rPr lang="en-US" altLang="zh-CN" sz="2000" smtClean="0"/>
              <a:t>The memory block can be placed in any block in the corresponding set</a:t>
            </a:r>
            <a:r>
              <a:rPr lang="en-US" altLang="zh-CN" sz="2000" dirty="0" smtClean="0"/>
              <a:t>.</a:t>
            </a:r>
          </a:p>
          <a:p>
            <a:r>
              <a:rPr lang="en-US" altLang="zh-CN" sz="2000" smtClean="0"/>
              <a:t>The mapping algorithm is: </a:t>
            </a:r>
            <a:endParaRPr lang="en-US" altLang="zh-CN" sz="2000" dirty="0" smtClean="0"/>
          </a:p>
          <a:p>
            <a:pPr>
              <a:buFontTx/>
              <a:buNone/>
            </a:pPr>
            <a:r>
              <a:rPr lang="en-US" altLang="zh-CN" sz="2000" smtClean="0"/>
              <a:t>	Set number (Index) =</a:t>
            </a:r>
            <a:endParaRPr lang="en-US" altLang="zh-CN" sz="2000" dirty="0" smtClean="0"/>
          </a:p>
          <a:p>
            <a:pPr>
              <a:buFontTx/>
              <a:buNone/>
            </a:pPr>
            <a:r>
              <a:rPr lang="en-US" altLang="zh-CN" sz="2000" dirty="0" smtClean="0"/>
              <a:t>	</a:t>
            </a:r>
            <a:r>
              <a:rPr lang="en-US" altLang="zh-CN" sz="2000" smtClean="0"/>
              <a:t>(Memory block number) modulo (Number of sets in the cache</a:t>
            </a:r>
            <a:r>
              <a:rPr lang="en-US" altLang="zh-CN" sz="2000" dirty="0" smtClean="0"/>
              <a:t>)</a:t>
            </a:r>
          </a:p>
          <a:p>
            <a:endParaRPr lang="en-US" altLang="zh-CN" sz="2000" dirty="0" smtClean="0"/>
          </a:p>
        </p:txBody>
      </p:sp>
      <p:sp>
        <p:nvSpPr>
          <p:cNvPr id="91140" name="Rectangle 4"/>
          <p:cNvSpPr>
            <a:spLocks noChangeArrowheads="1"/>
          </p:cNvSpPr>
          <p:nvPr/>
        </p:nvSpPr>
        <p:spPr bwMode="auto">
          <a:xfrm>
            <a:off x="539552" y="4581128"/>
            <a:ext cx="75612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pPr>
            <a:r>
              <a:rPr lang="en-US" altLang="zh-CN" sz="2400" b="0" dirty="0" smtClean="0">
                <a:latin typeface="Times New Roman" panose="02020603050405020304" pitchFamily="18" charset="0"/>
              </a:rPr>
              <a:t>  If a set has only one block, this set-associative cache is actually a </a:t>
            </a:r>
            <a:r>
              <a:rPr lang="en-US" altLang="zh-CN" sz="2400" b="0" dirty="0" smtClean="0">
                <a:solidFill>
                  <a:srgbClr val="FF3300"/>
                </a:solidFill>
                <a:latin typeface="Times New Roman" panose="02020603050405020304" pitchFamily="18" charset="0"/>
              </a:rPr>
              <a:t>direct-mapped</a:t>
            </a:r>
            <a:r>
              <a:rPr lang="en-US" altLang="zh-CN" sz="2400" b="0" dirty="0" smtClean="0">
                <a:latin typeface="Times New Roman" panose="02020603050405020304" pitchFamily="18" charset="0"/>
              </a:rPr>
              <a:t> cache</a:t>
            </a:r>
            <a:r>
              <a:rPr lang="en-US" altLang="zh-CN" sz="2400" b="0" dirty="0">
                <a:latin typeface="Times New Roman" panose="02020603050405020304" pitchFamily="18" charset="0"/>
              </a:rPr>
              <a:t>.</a:t>
            </a:r>
          </a:p>
          <a:p>
            <a:pPr>
              <a:spcBef>
                <a:spcPct val="0"/>
              </a:spcBef>
              <a:buSzTx/>
            </a:pPr>
            <a:r>
              <a:rPr lang="en-US" altLang="zh-CN" sz="2400" b="0" dirty="0" smtClean="0">
                <a:latin typeface="Times New Roman" panose="02020603050405020304" pitchFamily="18" charset="0"/>
              </a:rPr>
              <a:t> If a set-associative cache has only one set, this </a:t>
            </a:r>
            <a:r>
              <a:rPr lang="en-US" altLang="zh-CN" sz="2400" b="0" dirty="0">
                <a:latin typeface="Times New Roman" panose="02020603050405020304" pitchFamily="18" charset="0"/>
              </a:rPr>
              <a:t/>
            </a:r>
            <a:br>
              <a:rPr lang="en-US" altLang="zh-CN" sz="2400" b="0" dirty="0">
                <a:latin typeface="Times New Roman" panose="02020603050405020304" pitchFamily="18" charset="0"/>
              </a:rPr>
            </a:br>
            <a:r>
              <a:rPr lang="en-US" altLang="zh-CN" sz="2400" b="0" dirty="0" smtClean="0">
                <a:latin typeface="Times New Roman" panose="02020603050405020304" pitchFamily="18" charset="0"/>
              </a:rPr>
              <a:t>set-associative cache is called a </a:t>
            </a:r>
            <a:r>
              <a:rPr lang="en-US" altLang="zh-CN" sz="2400" b="0" dirty="0" smtClean="0">
                <a:solidFill>
                  <a:srgbClr val="FF3300"/>
                </a:solidFill>
                <a:latin typeface="Times New Roman" panose="02020603050405020304" pitchFamily="18" charset="0"/>
              </a:rPr>
              <a:t>fully-associative</a:t>
            </a:r>
            <a:r>
              <a:rPr lang="en-US" altLang="zh-CN" sz="2400" b="0" dirty="0" smtClean="0">
                <a:latin typeface="Times New Roman" panose="02020603050405020304" pitchFamily="18" charset="0"/>
              </a:rPr>
              <a:t> cache</a:t>
            </a:r>
            <a:r>
              <a:rPr lang="en-US" altLang="zh-CN" sz="2400" b="0" dirty="0">
                <a:latin typeface="Times New Roman" panose="02020603050405020304" pitchFamily="18" charset="0"/>
              </a:rPr>
              <a:t>.</a:t>
            </a: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AutoShape 3"/>
          <p:cNvSpPr>
            <a:spLocks noGrp="1" noChangeArrowheads="1"/>
          </p:cNvSpPr>
          <p:nvPr>
            <p:ph type="body" idx="1"/>
          </p:nvPr>
        </p:nvSpPr>
        <p:spPr>
          <a:xfrm>
            <a:off x="141288" y="2197100"/>
            <a:ext cx="8534400" cy="4616450"/>
          </a:xfrm>
          <a:noFill/>
        </p:spPr>
        <p:txBody>
          <a:bodyPr/>
          <a:lstStyle/>
          <a:p>
            <a:pPr marL="285750" indent="-285750">
              <a:lnSpc>
                <a:spcPct val="80000"/>
              </a:lnSpc>
            </a:pPr>
            <a:r>
              <a:rPr lang="en-US" altLang="zh-CN" dirty="0" smtClean="0"/>
              <a:t>Th</a:t>
            </a:r>
            <a:r>
              <a:rPr lang="en-US" altLang="zh-CN" dirty="0" smtClean="0">
                <a:solidFill>
                  <a:srgbClr val="000000"/>
                </a:solidFill>
              </a:rPr>
              <a:t>e </a:t>
            </a:r>
            <a:r>
              <a:rPr lang="en-US" altLang="zh-CN" dirty="0" smtClean="0">
                <a:solidFill>
                  <a:schemeClr val="hlink"/>
                </a:solidFill>
              </a:rPr>
              <a:t>Index</a:t>
            </a:r>
            <a:r>
              <a:rPr lang="en-US" altLang="zh-CN" dirty="0" smtClean="0">
                <a:solidFill>
                  <a:srgbClr val="000000"/>
                </a:solidFill>
              </a:rPr>
              <a:t> field selects</a:t>
            </a:r>
          </a:p>
          <a:p>
            <a:pPr marL="685800" lvl="1" indent="-228600">
              <a:lnSpc>
                <a:spcPct val="80000"/>
              </a:lnSpc>
            </a:pPr>
            <a:r>
              <a:rPr lang="en-US" altLang="zh-CN" sz="2000" b="1" dirty="0" smtClean="0">
                <a:solidFill>
                  <a:srgbClr val="081D58"/>
                </a:solidFill>
              </a:rPr>
              <a:t> </a:t>
            </a:r>
            <a:r>
              <a:rPr lang="en-US" altLang="zh-CN" sz="2000" b="1" dirty="0" smtClean="0">
                <a:solidFill>
                  <a:srgbClr val="000000"/>
                </a:solidFill>
              </a:rPr>
              <a:t>The </a:t>
            </a:r>
            <a:r>
              <a:rPr lang="en-US" altLang="zh-CN" sz="2000" dirty="0" smtClean="0">
                <a:solidFill>
                  <a:srgbClr val="FD0128"/>
                </a:solidFill>
              </a:rPr>
              <a:t>set</a:t>
            </a:r>
            <a:r>
              <a:rPr lang="en-US" altLang="zh-CN" sz="2000" b="1" dirty="0" smtClean="0">
                <a:solidFill>
                  <a:srgbClr val="000000"/>
                </a:solidFill>
              </a:rPr>
              <a:t>, in case of a </a:t>
            </a:r>
            <a:r>
              <a:rPr lang="en-US" altLang="zh-CN" sz="2000" dirty="0" smtClean="0">
                <a:solidFill>
                  <a:srgbClr val="FD0128"/>
                </a:solidFill>
              </a:rPr>
              <a:t>set-associative cache</a:t>
            </a:r>
          </a:p>
          <a:p>
            <a:pPr marL="685800" lvl="1" indent="-228600">
              <a:lnSpc>
                <a:spcPct val="80000"/>
              </a:lnSpc>
            </a:pPr>
            <a:r>
              <a:rPr lang="en-US" altLang="zh-CN" sz="2000" b="1" dirty="0" smtClean="0">
                <a:solidFill>
                  <a:srgbClr val="000000"/>
                </a:solidFill>
              </a:rPr>
              <a:t> The </a:t>
            </a:r>
            <a:r>
              <a:rPr lang="en-US" altLang="zh-CN" sz="2000" dirty="0" smtClean="0">
                <a:solidFill>
                  <a:srgbClr val="FD0128"/>
                </a:solidFill>
              </a:rPr>
              <a:t>block</a:t>
            </a:r>
            <a:r>
              <a:rPr lang="en-US" altLang="zh-CN" sz="2000" b="1" dirty="0" smtClean="0">
                <a:solidFill>
                  <a:srgbClr val="000000"/>
                </a:solidFill>
              </a:rPr>
              <a:t>, in case of a </a:t>
            </a:r>
            <a:r>
              <a:rPr lang="en-US" altLang="zh-CN" sz="2000" dirty="0" smtClean="0">
                <a:solidFill>
                  <a:srgbClr val="FD0128"/>
                </a:solidFill>
              </a:rPr>
              <a:t>direct-mapped cache</a:t>
            </a:r>
          </a:p>
          <a:p>
            <a:pPr marL="685800" lvl="1" indent="-228600">
              <a:lnSpc>
                <a:spcPct val="80000"/>
              </a:lnSpc>
            </a:pPr>
            <a:r>
              <a:rPr lang="en-US" altLang="zh-CN" sz="2000" b="1" dirty="0" smtClean="0">
                <a:solidFill>
                  <a:srgbClr val="000000"/>
                </a:solidFill>
              </a:rPr>
              <a:t> Has as many bits as </a:t>
            </a:r>
            <a:r>
              <a:rPr lang="en-US" altLang="zh-CN" sz="2000" dirty="0" smtClean="0">
                <a:solidFill>
                  <a:srgbClr val="FD0128"/>
                </a:solidFill>
              </a:rPr>
              <a:t>log</a:t>
            </a:r>
            <a:r>
              <a:rPr lang="en-US" altLang="zh-CN" sz="2000" baseline="-25000" dirty="0" smtClean="0">
                <a:solidFill>
                  <a:srgbClr val="FD0128"/>
                </a:solidFill>
              </a:rPr>
              <a:t>2</a:t>
            </a:r>
            <a:r>
              <a:rPr lang="en-US" altLang="zh-CN" sz="2000" dirty="0" smtClean="0">
                <a:solidFill>
                  <a:srgbClr val="FD0128"/>
                </a:solidFill>
              </a:rPr>
              <a:t>(#sets) </a:t>
            </a:r>
            <a:r>
              <a:rPr lang="en-US" altLang="zh-CN" sz="2000" b="1" dirty="0" smtClean="0">
                <a:solidFill>
                  <a:srgbClr val="000000"/>
                </a:solidFill>
              </a:rPr>
              <a:t>for </a:t>
            </a:r>
            <a:r>
              <a:rPr lang="en-US" altLang="zh-CN" sz="2000" dirty="0" smtClean="0">
                <a:solidFill>
                  <a:srgbClr val="FD0128"/>
                </a:solidFill>
              </a:rPr>
              <a:t>set-associative caches</a:t>
            </a:r>
            <a:r>
              <a:rPr lang="en-US" altLang="zh-CN" sz="2000" b="1" dirty="0" smtClean="0">
                <a:solidFill>
                  <a:srgbClr val="000000"/>
                </a:solidFill>
              </a:rPr>
              <a:t>, or </a:t>
            </a:r>
            <a:r>
              <a:rPr lang="en-US" altLang="zh-CN" sz="2000" dirty="0" smtClean="0">
                <a:solidFill>
                  <a:srgbClr val="FD0128"/>
                </a:solidFill>
              </a:rPr>
              <a:t>log</a:t>
            </a:r>
            <a:r>
              <a:rPr lang="en-US" altLang="zh-CN" sz="2000" baseline="-25000" dirty="0" smtClean="0">
                <a:solidFill>
                  <a:srgbClr val="FD0128"/>
                </a:solidFill>
              </a:rPr>
              <a:t>2</a:t>
            </a:r>
            <a:r>
              <a:rPr lang="en-US" altLang="zh-CN" sz="2000" dirty="0" smtClean="0">
                <a:solidFill>
                  <a:srgbClr val="FD0128"/>
                </a:solidFill>
              </a:rPr>
              <a:t>(#blocks) </a:t>
            </a:r>
            <a:r>
              <a:rPr lang="en-US" altLang="zh-CN" sz="2000" b="1" dirty="0" smtClean="0">
                <a:solidFill>
                  <a:srgbClr val="000000"/>
                </a:solidFill>
              </a:rPr>
              <a:t>for </a:t>
            </a:r>
            <a:r>
              <a:rPr lang="en-US" altLang="zh-CN" sz="2000" dirty="0" smtClean="0">
                <a:solidFill>
                  <a:srgbClr val="FD0128"/>
                </a:solidFill>
              </a:rPr>
              <a:t>direct-mapped caches</a:t>
            </a:r>
          </a:p>
          <a:p>
            <a:pPr marL="285750" indent="-285750">
              <a:lnSpc>
                <a:spcPct val="80000"/>
              </a:lnSpc>
            </a:pPr>
            <a:r>
              <a:rPr lang="en-US" altLang="zh-CN" dirty="0"/>
              <a:t>The Byte Offset field selects</a:t>
            </a:r>
          </a:p>
          <a:p>
            <a:pPr marL="685800" lvl="1" indent="-228600">
              <a:lnSpc>
                <a:spcPct val="80000"/>
              </a:lnSpc>
            </a:pPr>
            <a:r>
              <a:rPr lang="en-US" altLang="zh-CN" sz="2000" b="1" dirty="0" smtClean="0">
                <a:solidFill>
                  <a:srgbClr val="081D58"/>
                </a:solidFill>
              </a:rPr>
              <a:t> </a:t>
            </a:r>
            <a:r>
              <a:rPr lang="en-US" altLang="zh-CN" sz="2000" b="1" dirty="0" smtClean="0">
                <a:solidFill>
                  <a:srgbClr val="000000"/>
                </a:solidFill>
              </a:rPr>
              <a:t>The byte within the block</a:t>
            </a:r>
          </a:p>
          <a:p>
            <a:pPr marL="685800" lvl="1" indent="-228600">
              <a:lnSpc>
                <a:spcPct val="80000"/>
              </a:lnSpc>
            </a:pPr>
            <a:r>
              <a:rPr lang="en-US" altLang="zh-CN" sz="2000" b="1" dirty="0" smtClean="0">
                <a:solidFill>
                  <a:srgbClr val="000000"/>
                </a:solidFill>
              </a:rPr>
              <a:t>Has as many bits as </a:t>
            </a:r>
            <a:r>
              <a:rPr lang="en-US" altLang="zh-CN" sz="2000" dirty="0" smtClean="0">
                <a:solidFill>
                  <a:srgbClr val="FD0128"/>
                </a:solidFill>
              </a:rPr>
              <a:t>log</a:t>
            </a:r>
            <a:r>
              <a:rPr lang="en-US" altLang="zh-CN" sz="2000" baseline="-25000" dirty="0" smtClean="0">
                <a:solidFill>
                  <a:srgbClr val="FD0128"/>
                </a:solidFill>
              </a:rPr>
              <a:t>2</a:t>
            </a:r>
            <a:r>
              <a:rPr lang="en-US" altLang="zh-CN" sz="2000" dirty="0" smtClean="0">
                <a:solidFill>
                  <a:srgbClr val="FD0128"/>
                </a:solidFill>
              </a:rPr>
              <a:t>(size of block), here </a:t>
            </a:r>
            <a:r>
              <a:rPr lang="en-US" altLang="zh-CN" sz="2000" u="sng" dirty="0" smtClean="0">
                <a:solidFill>
                  <a:srgbClr val="FD0128"/>
                </a:solidFill>
              </a:rPr>
              <a:t>the size of block </a:t>
            </a:r>
            <a:r>
              <a:rPr lang="en-US" altLang="zh-CN" sz="2000" dirty="0" smtClean="0">
                <a:solidFill>
                  <a:srgbClr val="FD0128"/>
                </a:solidFill>
              </a:rPr>
              <a:t>is total bytes in a block.</a:t>
            </a:r>
          </a:p>
          <a:p>
            <a:pPr marL="285750" indent="-285750">
              <a:lnSpc>
                <a:spcPct val="80000"/>
              </a:lnSpc>
            </a:pPr>
            <a:r>
              <a:rPr lang="en-US" altLang="zh-CN" dirty="0"/>
              <a:t>The Tag is used to find the matching block within the cache</a:t>
            </a:r>
          </a:p>
          <a:p>
            <a:pPr marL="685800" lvl="1" indent="-228600">
              <a:lnSpc>
                <a:spcPct val="80000"/>
              </a:lnSpc>
            </a:pPr>
            <a:r>
              <a:rPr lang="en-US" altLang="zh-CN" sz="2000" b="1" dirty="0" smtClean="0">
                <a:solidFill>
                  <a:srgbClr val="000000"/>
                </a:solidFill>
              </a:rPr>
              <a:t>Has as many bits as </a:t>
            </a:r>
            <a:br>
              <a:rPr lang="en-US" altLang="zh-CN" sz="2000" b="1" dirty="0" smtClean="0">
                <a:solidFill>
                  <a:srgbClr val="000000"/>
                </a:solidFill>
              </a:rPr>
            </a:br>
            <a:r>
              <a:rPr lang="en-US" altLang="zh-CN" sz="2000" b="1" dirty="0" smtClean="0">
                <a:solidFill>
                  <a:srgbClr val="000000"/>
                </a:solidFill>
              </a:rPr>
              <a:t>	</a:t>
            </a:r>
            <a:r>
              <a:rPr lang="en-US" altLang="zh-CN" sz="2000" dirty="0" err="1" smtClean="0">
                <a:solidFill>
                  <a:srgbClr val="FD0128"/>
                </a:solidFill>
              </a:rPr>
              <a:t>Address_size</a:t>
            </a:r>
            <a:r>
              <a:rPr lang="en-US" altLang="zh-CN" sz="2000" dirty="0" smtClean="0">
                <a:solidFill>
                  <a:srgbClr val="FD0128"/>
                </a:solidFill>
              </a:rPr>
              <a:t> </a:t>
            </a:r>
            <a:r>
              <a:rPr lang="en-US" altLang="zh-CN" sz="2000" dirty="0" smtClean="0">
                <a:solidFill>
                  <a:srgbClr val="FD0128"/>
                </a:solidFill>
                <a:latin typeface="Comic Sans MS" panose="030F0702030302020204" pitchFamily="66" charset="0"/>
              </a:rPr>
              <a:t>–</a:t>
            </a:r>
            <a:r>
              <a:rPr lang="en-US" altLang="zh-CN" sz="2000" dirty="0" smtClean="0">
                <a:solidFill>
                  <a:srgbClr val="FD0128"/>
                </a:solidFill>
              </a:rPr>
              <a:t> </a:t>
            </a:r>
            <a:r>
              <a:rPr lang="en-US" altLang="zh-CN" sz="2000" dirty="0" err="1" smtClean="0">
                <a:solidFill>
                  <a:srgbClr val="FD0128"/>
                </a:solidFill>
              </a:rPr>
              <a:t>Index_size</a:t>
            </a:r>
            <a:r>
              <a:rPr lang="en-US" altLang="zh-CN" sz="2000" dirty="0" smtClean="0">
                <a:solidFill>
                  <a:srgbClr val="FD0128"/>
                </a:solidFill>
              </a:rPr>
              <a:t> </a:t>
            </a:r>
            <a:r>
              <a:rPr lang="en-US" altLang="zh-CN" sz="2000" dirty="0" smtClean="0">
                <a:solidFill>
                  <a:srgbClr val="FD0128"/>
                </a:solidFill>
                <a:latin typeface="Comic Sans MS" panose="030F0702030302020204" pitchFamily="66" charset="0"/>
              </a:rPr>
              <a:t>–</a:t>
            </a:r>
            <a:r>
              <a:rPr lang="en-US" altLang="zh-CN" sz="2000" dirty="0" smtClean="0">
                <a:solidFill>
                  <a:srgbClr val="FD0128"/>
                </a:solidFill>
              </a:rPr>
              <a:t> </a:t>
            </a:r>
            <a:r>
              <a:rPr lang="en-US" altLang="zh-CN" sz="2000" dirty="0" err="1" smtClean="0">
                <a:solidFill>
                  <a:srgbClr val="FD0128"/>
                </a:solidFill>
              </a:rPr>
              <a:t>Byte_Offset_Size</a:t>
            </a:r>
            <a:endParaRPr lang="en-US" altLang="zh-CN" sz="2000" dirty="0" smtClean="0">
              <a:solidFill>
                <a:srgbClr val="FD0128"/>
              </a:solidFill>
            </a:endParaRPr>
          </a:p>
        </p:txBody>
      </p:sp>
      <p:sp>
        <p:nvSpPr>
          <p:cNvPr id="92163" name="Rectangle 4"/>
          <p:cNvSpPr>
            <a:spLocks noGrp="1" noChangeArrowheads="1"/>
          </p:cNvSpPr>
          <p:nvPr>
            <p:ph type="title"/>
          </p:nvPr>
        </p:nvSpPr>
        <p:spPr>
          <a:xfrm>
            <a:off x="971550" y="0"/>
            <a:ext cx="7696200" cy="685800"/>
          </a:xfrm>
          <a:noFill/>
        </p:spPr>
        <p:txBody>
          <a:bodyPr/>
          <a:lstStyle/>
          <a:p>
            <a:r>
              <a:rPr lang="en-US" altLang="zh-CN" sz="2400" dirty="0" smtClean="0"/>
              <a:t>The Format of the Physical Memory Address</a:t>
            </a:r>
          </a:p>
        </p:txBody>
      </p:sp>
      <p:pic>
        <p:nvPicPr>
          <p:cNvPr id="3573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20688"/>
            <a:ext cx="6957972" cy="1583779"/>
          </a:xfrm>
          <a:prstGeom prst="rect">
            <a:avLst/>
          </a:prstGeom>
          <a:solidFill>
            <a:srgbClr val="FFFFCC"/>
          </a:solidFill>
          <a:ln w="19050">
            <a:solidFill>
              <a:schemeClr val="hlink"/>
            </a:solidFill>
            <a:miter lim="800000"/>
            <a:headEnd/>
            <a:tailEnd/>
          </a:ln>
          <a:effectLst>
            <a:outerShdw dist="107763" dir="8100000" algn="ctr" rotWithShape="0">
              <a:srgbClr val="808080"/>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7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25425" y="312738"/>
            <a:ext cx="29432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94211" name="Rectangle 4"/>
          <p:cNvSpPr>
            <a:spLocks noGrp="1" noChangeArrowheads="1"/>
          </p:cNvSpPr>
          <p:nvPr>
            <p:ph type="title"/>
          </p:nvPr>
        </p:nvSpPr>
        <p:spPr>
          <a:xfrm>
            <a:off x="228600" y="152400"/>
            <a:ext cx="8664575" cy="609600"/>
          </a:xfrm>
          <a:noFill/>
        </p:spPr>
        <p:txBody>
          <a:bodyPr/>
          <a:lstStyle/>
          <a:p>
            <a:r>
              <a:rPr lang="en-US" altLang="zh-CN" smtClean="0"/>
              <a:t>An eight-block cache configured as variety-way</a:t>
            </a:r>
            <a:endParaRPr lang="en-US" altLang="zh-CN" dirty="0" smtClean="0"/>
          </a:p>
        </p:txBody>
      </p:sp>
      <p:pic>
        <p:nvPicPr>
          <p:cNvPr id="2" name="图片 1"/>
          <p:cNvPicPr>
            <a:picLocks noChangeAspect="1"/>
          </p:cNvPicPr>
          <p:nvPr/>
        </p:nvPicPr>
        <p:blipFill>
          <a:blip r:embed="rId3"/>
          <a:stretch>
            <a:fillRect/>
          </a:stretch>
        </p:blipFill>
        <p:spPr>
          <a:xfrm>
            <a:off x="395536" y="836712"/>
            <a:ext cx="8201025" cy="5505450"/>
          </a:xfrm>
          <a:prstGeom prst="rect">
            <a:avLst/>
          </a:prstGeom>
        </p:spPr>
      </p:pic>
    </p:spTree>
  </p:cSld>
  <p:clrMapOvr>
    <a:masterClrMapping/>
  </p:clrMapOvr>
  <p:transition spd="slow" advTm="200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467544" y="116632"/>
            <a:ext cx="8259762" cy="523220"/>
          </a:xfrm>
        </p:spPr>
        <p:txBody>
          <a:bodyPr/>
          <a:lstStyle/>
          <a:p>
            <a:pPr eaLnBrk="1" hangingPunct="1"/>
            <a:r>
              <a:rPr lang="en-US" altLang="en-US" sz="3200" dirty="0" smtClean="0"/>
              <a:t>Set Associative Cache Organization</a:t>
            </a:r>
            <a:endParaRPr lang="en-AU" altLang="en-US" sz="3200" dirty="0" smtClean="0"/>
          </a:p>
        </p:txBody>
      </p:sp>
      <p:pic>
        <p:nvPicPr>
          <p:cNvPr id="121860" name="Picture 4" descr="f05-1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64704"/>
            <a:ext cx="8136904" cy="600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等腰三角形 1"/>
          <p:cNvSpPr/>
          <p:nvPr/>
        </p:nvSpPr>
        <p:spPr bwMode="auto">
          <a:xfrm>
            <a:off x="10908704" y="1124744"/>
            <a:ext cx="1060704" cy="9144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8909978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28600" y="152400"/>
            <a:ext cx="8375650" cy="609600"/>
          </a:xfrm>
        </p:spPr>
        <p:txBody>
          <a:bodyPr/>
          <a:lstStyle/>
          <a:p>
            <a:r>
              <a:rPr lang="en-US" altLang="zh-CN" smtClean="0">
                <a:latin typeface="Comic Sans MS" panose="030F0702030302020204" pitchFamily="66" charset="0"/>
              </a:rPr>
              <a:t>Miss rate versus set-associativity</a:t>
            </a:r>
            <a:endParaRPr lang="en-US" altLang="zh-CN" dirty="0" smtClean="0">
              <a:latin typeface="Comic Sans MS" panose="030F0702030302020204" pitchFamily="66" charset="0"/>
            </a:endParaRPr>
          </a:p>
        </p:txBody>
      </p:sp>
      <p:sp>
        <p:nvSpPr>
          <p:cNvPr id="97283" name="AutoShape 3"/>
          <p:cNvSpPr>
            <a:spLocks noGrp="1" noChangeArrowheads="1"/>
          </p:cNvSpPr>
          <p:nvPr>
            <p:ph type="body" idx="1"/>
          </p:nvPr>
        </p:nvSpPr>
        <p:spPr>
          <a:xfrm>
            <a:off x="107504" y="620688"/>
            <a:ext cx="8382000" cy="3097213"/>
          </a:xfrm>
        </p:spPr>
        <p:txBody>
          <a:bodyPr/>
          <a:lstStyle/>
          <a:p>
            <a:pPr>
              <a:buFontTx/>
              <a:buNone/>
            </a:pPr>
            <a:r>
              <a:rPr lang="en-US" altLang="zh-CN" sz="2400" dirty="0" smtClean="0">
                <a:solidFill>
                  <a:srgbClr val="FF3300"/>
                </a:solidFill>
              </a:rPr>
              <a:t>Assume:</a:t>
            </a:r>
            <a:r>
              <a:rPr lang="en-US" altLang="zh-CN" sz="1800" dirty="0" smtClean="0"/>
              <a:t> there are three small caches, each consisting of </a:t>
            </a:r>
            <a:r>
              <a:rPr lang="en-US" altLang="zh-CN" sz="1800" dirty="0" smtClean="0">
                <a:solidFill>
                  <a:srgbClr val="FF3300"/>
                </a:solidFill>
              </a:rPr>
              <a:t>four</a:t>
            </a:r>
            <a:r>
              <a:rPr lang="en-US" altLang="zh-CN" sz="1800" dirty="0" smtClean="0"/>
              <a:t> one-word blocks. </a:t>
            </a:r>
          </a:p>
          <a:p>
            <a:pPr>
              <a:buFontTx/>
              <a:buNone/>
            </a:pPr>
            <a:r>
              <a:rPr lang="en-US" altLang="zh-CN" sz="1800" dirty="0" smtClean="0"/>
              <a:t>	One cache is direct-mapped, </a:t>
            </a:r>
          </a:p>
          <a:p>
            <a:pPr>
              <a:buFontTx/>
              <a:buNone/>
            </a:pPr>
            <a:r>
              <a:rPr lang="en-US" altLang="zh-CN" sz="1800" dirty="0" smtClean="0"/>
              <a:t>	the second is two-way set associative</a:t>
            </a:r>
          </a:p>
          <a:p>
            <a:pPr>
              <a:buFontTx/>
              <a:buNone/>
            </a:pPr>
            <a:r>
              <a:rPr lang="en-US" altLang="zh-CN" sz="1800" dirty="0" smtClean="0"/>
              <a:t>	and the third is fully associative. </a:t>
            </a:r>
          </a:p>
          <a:p>
            <a:pPr>
              <a:buFontTx/>
              <a:buNone/>
            </a:pPr>
            <a:r>
              <a:rPr lang="en-US" altLang="zh-CN" sz="2400" dirty="0" smtClean="0">
                <a:solidFill>
                  <a:srgbClr val="FF3300"/>
                </a:solidFill>
              </a:rPr>
              <a:t>Question: </a:t>
            </a:r>
            <a:r>
              <a:rPr lang="en-US" altLang="zh-CN" sz="1800" dirty="0" smtClean="0"/>
              <a:t>Given the following sequence of block addresses: 0,8,0,6,8, find the number of misses for each cache organization.</a:t>
            </a:r>
          </a:p>
          <a:p>
            <a:pPr>
              <a:buFontTx/>
              <a:buNone/>
            </a:pPr>
            <a:r>
              <a:rPr lang="en-US" altLang="zh-CN" sz="2400" dirty="0" smtClean="0">
                <a:solidFill>
                  <a:srgbClr val="FF3300"/>
                </a:solidFill>
              </a:rPr>
              <a:t>Answer:  </a:t>
            </a:r>
            <a:r>
              <a:rPr lang="en-US" altLang="zh-CN" sz="2400" dirty="0" smtClean="0"/>
              <a:t>for direct-mapped	</a:t>
            </a:r>
            <a:r>
              <a:rPr lang="en-US" altLang="zh-CN" sz="2400" dirty="0" smtClean="0">
                <a:solidFill>
                  <a:srgbClr val="FF3300"/>
                </a:solidFill>
              </a:rPr>
              <a:t>5 misses</a:t>
            </a:r>
          </a:p>
        </p:txBody>
      </p:sp>
      <p:graphicFrame>
        <p:nvGraphicFramePr>
          <p:cNvPr id="391234" name="Group 66"/>
          <p:cNvGraphicFramePr>
            <a:graphicFrameLocks noGrp="1"/>
          </p:cNvGraphicFramePr>
          <p:nvPr/>
        </p:nvGraphicFramePr>
        <p:xfrm>
          <a:off x="611188" y="3716338"/>
          <a:ext cx="8135937" cy="2954340"/>
        </p:xfrm>
        <a:graphic>
          <a:graphicData uri="http://schemas.openxmlformats.org/drawingml/2006/table">
            <a:tbl>
              <a:tblPr/>
              <a:tblGrid>
                <a:gridCol w="1441450"/>
                <a:gridCol w="1016000"/>
                <a:gridCol w="1441450"/>
                <a:gridCol w="1355725"/>
                <a:gridCol w="1439862"/>
                <a:gridCol w="1441450"/>
              </a:tblGrid>
              <a:tr h="374468">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bg1"/>
                          </a:solidFill>
                          <a:effectLst/>
                          <a:latin typeface="Arial" charset="0"/>
                          <a:ea typeface="宋体" pitchFamily="2" charset="-122"/>
                        </a:rPr>
                        <a:t>Memory block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bg1"/>
                          </a:solidFill>
                          <a:effectLst/>
                          <a:latin typeface="Arial" charset="0"/>
                          <a:ea typeface="宋体" pitchFamily="2" charset="-122"/>
                        </a:rPr>
                        <a:t>Hit or 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Contents after each reference</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5716">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Set 0</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Set 1</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Set 2</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Set 3</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r>
              <a:tr h="365716">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Block 0</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Block 1</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Block 2</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Block 3</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r>
              <a:tr h="38557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0</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M[0]</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r>
              <a:tr h="36571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8</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M[8]</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r>
              <a:tr h="36571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0</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M[0]</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r>
              <a:tr h="36571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6</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M[0]</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M[6]</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1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8</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M[8]</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M[6]</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amera.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AutoShape 3"/>
          <p:cNvSpPr>
            <a:spLocks noGrp="1" noChangeArrowheads="1"/>
          </p:cNvSpPr>
          <p:nvPr>
            <p:ph type="body" idx="1"/>
          </p:nvPr>
        </p:nvSpPr>
        <p:spPr>
          <a:xfrm>
            <a:off x="323528" y="0"/>
            <a:ext cx="8382000" cy="1152525"/>
          </a:xfrm>
        </p:spPr>
        <p:txBody>
          <a:bodyPr/>
          <a:lstStyle/>
          <a:p>
            <a:pPr>
              <a:buFontTx/>
              <a:buNone/>
            </a:pPr>
            <a:r>
              <a:rPr lang="en-US" altLang="zh-CN" sz="2000" dirty="0" smtClean="0"/>
              <a:t>Second, for the two-way set associative cache.     </a:t>
            </a:r>
            <a:r>
              <a:rPr lang="en-US" altLang="zh-CN" sz="2000" dirty="0" smtClean="0">
                <a:solidFill>
                  <a:srgbClr val="FF3300"/>
                </a:solidFill>
              </a:rPr>
              <a:t>4 misses</a:t>
            </a:r>
            <a:r>
              <a:rPr lang="en-US" altLang="zh-CN" sz="2000" dirty="0" smtClean="0"/>
              <a:t>	</a:t>
            </a:r>
          </a:p>
        </p:txBody>
      </p:sp>
      <p:graphicFrame>
        <p:nvGraphicFramePr>
          <p:cNvPr id="392316" name="Group 124"/>
          <p:cNvGraphicFramePr>
            <a:graphicFrameLocks noGrp="1"/>
          </p:cNvGraphicFramePr>
          <p:nvPr/>
        </p:nvGraphicFramePr>
        <p:xfrm>
          <a:off x="395288" y="476250"/>
          <a:ext cx="8280400" cy="2895600"/>
        </p:xfrm>
        <a:graphic>
          <a:graphicData uri="http://schemas.openxmlformats.org/drawingml/2006/table">
            <a:tbl>
              <a:tblPr/>
              <a:tblGrid>
                <a:gridCol w="1362075"/>
                <a:gridCol w="1050925"/>
                <a:gridCol w="1487487"/>
                <a:gridCol w="1401763"/>
                <a:gridCol w="1489075"/>
                <a:gridCol w="1489075"/>
              </a:tblGrid>
              <a:tr h="309563">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bg1"/>
                          </a:solidFill>
                          <a:effectLst/>
                          <a:latin typeface="Arial" charset="0"/>
                          <a:ea typeface="宋体" pitchFamily="2" charset="-122"/>
                        </a:rPr>
                        <a:t>Memory block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Hit or miss</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Contents after each reference</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9563">
                <a:tc vMerge="1">
                  <a:txBody>
                    <a:bodyPr/>
                    <a:lstStyle/>
                    <a:p>
                      <a:endParaRPr lang="zh-CN" altLang="en-US"/>
                    </a:p>
                  </a:txBody>
                  <a:tcPr/>
                </a:tc>
                <a:tc vMerge="1">
                  <a:txBody>
                    <a:bodyPr/>
                    <a:lstStyle/>
                    <a:p>
                      <a:endParaRPr lang="zh-CN" altLang="en-US"/>
                    </a:p>
                  </a:txBody>
                  <a:tcPr/>
                </a:tc>
                <a:tc gridSpan="2">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Set 0</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gridSpan="2">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Set 1</a:t>
                      </a:r>
                      <a:endParaRPr kumimoji="1" lang="en-US" altLang="zh-CN" sz="18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r>
              <a:tr h="282575">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bg1"/>
                          </a:solidFill>
                          <a:effectLst/>
                          <a:latin typeface="Arial" charset="0"/>
                          <a:ea typeface="宋体" pitchFamily="2" charset="-122"/>
                        </a:rPr>
                        <a:t>Block 0</a:t>
                      </a:r>
                      <a:endParaRPr kumimoji="1" lang="en-US" altLang="zh-CN" sz="16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bg1"/>
                          </a:solidFill>
                          <a:effectLst/>
                          <a:latin typeface="Arial" charset="0"/>
                          <a:ea typeface="宋体" pitchFamily="2" charset="-122"/>
                        </a:rPr>
                        <a:t>Block 1</a:t>
                      </a:r>
                      <a:endParaRPr kumimoji="1" lang="en-US" altLang="zh-CN" sz="16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bg1"/>
                          </a:solidFill>
                          <a:effectLst/>
                          <a:latin typeface="Arial" charset="0"/>
                          <a:ea typeface="宋体" pitchFamily="2" charset="-122"/>
                        </a:rPr>
                        <a:t>Block 2</a:t>
                      </a:r>
                      <a:endParaRPr kumimoji="1" lang="en-US" altLang="zh-CN" sz="16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bg1"/>
                          </a:solidFill>
                          <a:effectLst/>
                          <a:latin typeface="Arial" charset="0"/>
                          <a:ea typeface="宋体" pitchFamily="2" charset="-122"/>
                        </a:rPr>
                        <a:t>Block 3</a:t>
                      </a:r>
                      <a:endParaRPr kumimoji="1" lang="en-US" altLang="zh-CN" sz="16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r>
              <a:tr h="30956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30956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smtClean="0">
                          <a:ln>
                            <a:noFill/>
                          </a:ln>
                          <a:solidFill>
                            <a:schemeClr val="tx1"/>
                          </a:solidFill>
                          <a:effectLst/>
                          <a:latin typeface="Arial" charset="0"/>
                          <a:ea typeface="宋体" pitchFamily="2" charset="-122"/>
                        </a:rPr>
                        <a:t>M[6]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2320" name="Group 128"/>
          <p:cNvGraphicFramePr>
            <a:graphicFrameLocks noGrp="1"/>
          </p:cNvGraphicFramePr>
          <p:nvPr/>
        </p:nvGraphicFramePr>
        <p:xfrm>
          <a:off x="395288" y="3789363"/>
          <a:ext cx="8353425" cy="2925792"/>
        </p:xfrm>
        <a:graphic>
          <a:graphicData uri="http://schemas.openxmlformats.org/drawingml/2006/table">
            <a:tbl>
              <a:tblPr/>
              <a:tblGrid>
                <a:gridCol w="1479550"/>
                <a:gridCol w="1044575"/>
                <a:gridCol w="1477962"/>
                <a:gridCol w="1392238"/>
                <a:gridCol w="1479550"/>
                <a:gridCol w="1479550"/>
              </a:tblGrid>
              <a:tr h="365720">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Memory block </a:t>
                      </a: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Hit or miss</a:t>
                      </a: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Contents after each reference</a:t>
                      </a: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5720">
                <a:tc vMerge="1">
                  <a:txBody>
                    <a:bodyPr/>
                    <a:lstStyle/>
                    <a:p>
                      <a:endParaRPr lang="zh-CN" altLang="en-US"/>
                    </a:p>
                  </a:txBody>
                  <a:tcPr/>
                </a:tc>
                <a:tc vMerge="1">
                  <a:txBody>
                    <a:bodyPr/>
                    <a:lstStyle/>
                    <a:p>
                      <a:endParaRPr lang="zh-CN" altLang="en-US"/>
                    </a:p>
                  </a:txBody>
                  <a:tcPr/>
                </a:tc>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Only one set</a:t>
                      </a: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5720">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Block 0</a:t>
                      </a: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Block 1</a:t>
                      </a: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Block 2</a:t>
                      </a: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Block 3</a:t>
                      </a:r>
                      <a:endParaRPr kumimoji="1" lang="en-US" altLang="zh-CN" sz="1800" b="1" i="0" u="none" strike="noStrike" cap="none" normalizeH="0" baseline="0" dirty="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Hit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Miss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rgbClr val="FF3300"/>
                          </a:solidFill>
                          <a:effectLst/>
                          <a:latin typeface="Arial" charset="0"/>
                          <a:ea typeface="宋体" pitchFamily="2" charset="-122"/>
                        </a:rPr>
                        <a:t>M[6]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Hit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M[8]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M[6]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r>
            </a:tbl>
          </a:graphicData>
        </a:graphic>
      </p:graphicFrame>
      <p:sp>
        <p:nvSpPr>
          <p:cNvPr id="98419" name="AutoShape 126"/>
          <p:cNvSpPr>
            <a:spLocks noChangeArrowheads="1"/>
          </p:cNvSpPr>
          <p:nvPr/>
        </p:nvSpPr>
        <p:spPr bwMode="auto">
          <a:xfrm>
            <a:off x="250825" y="3357563"/>
            <a:ext cx="8382000" cy="1152525"/>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lIns="90488" tIns="44450" rIns="90488" bIns="44450"/>
          <a:lstStyle>
            <a:lvl1pPr marL="342900" indent="-342900">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000" smtClean="0"/>
              <a:t>Finally, for the fully associative cache.                </a:t>
            </a:r>
            <a:r>
              <a:rPr lang="en-US" altLang="zh-CN" sz="2000" smtClean="0">
                <a:solidFill>
                  <a:srgbClr val="FF3300"/>
                </a:solidFill>
              </a:rPr>
              <a:t>3 misses</a:t>
            </a:r>
            <a:r>
              <a:rPr lang="en-US" altLang="zh-CN" sz="2000" dirty="0"/>
              <a:t>	</a:t>
            </a:r>
          </a:p>
        </p:txBody>
      </p:sp>
      <p:sp>
        <p:nvSpPr>
          <p:cNvPr id="3" name="矩形 2"/>
          <p:cNvSpPr/>
          <p:nvPr/>
        </p:nvSpPr>
        <p:spPr bwMode="auto">
          <a:xfrm>
            <a:off x="323528" y="116632"/>
            <a:ext cx="8496944" cy="3312368"/>
          </a:xfrm>
          <a:prstGeom prst="rect">
            <a:avLst/>
          </a:prstGeom>
          <a:no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 name="矩形 3"/>
          <p:cNvSpPr/>
          <p:nvPr/>
        </p:nvSpPr>
        <p:spPr bwMode="auto">
          <a:xfrm>
            <a:off x="323528" y="3501008"/>
            <a:ext cx="8496944" cy="3240360"/>
          </a:xfrm>
          <a:prstGeom prst="rect">
            <a:avLst/>
          </a:prstGeom>
          <a:no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8600" y="152400"/>
            <a:ext cx="8591550" cy="609600"/>
          </a:xfrm>
        </p:spPr>
        <p:txBody>
          <a:bodyPr/>
          <a:lstStyle/>
          <a:p>
            <a:r>
              <a:rPr lang="en-US" altLang="zh-CN" sz="2400" smtClean="0"/>
              <a:t>How much of a reduction in the miss rate is achieved by associativity</a:t>
            </a:r>
            <a:r>
              <a:rPr lang="en-US" altLang="zh-CN" sz="2400" dirty="0" smtClean="0"/>
              <a:t>?</a:t>
            </a:r>
          </a:p>
        </p:txBody>
      </p:sp>
      <p:sp>
        <p:nvSpPr>
          <p:cNvPr id="99331" name="AutoShape 3"/>
          <p:cNvSpPr>
            <a:spLocks noGrp="1" noChangeArrowheads="1"/>
          </p:cNvSpPr>
          <p:nvPr>
            <p:ph type="body" idx="1"/>
          </p:nvPr>
        </p:nvSpPr>
        <p:spPr>
          <a:xfrm>
            <a:off x="366713" y="4149725"/>
            <a:ext cx="8597900" cy="1871663"/>
          </a:xfrm>
        </p:spPr>
        <p:txBody>
          <a:bodyPr/>
          <a:lstStyle/>
          <a:p>
            <a:pPr>
              <a:buFontTx/>
              <a:buNone/>
            </a:pPr>
            <a:r>
              <a:rPr lang="en-US" altLang="zh-CN" sz="2000" smtClean="0">
                <a:latin typeface="Comic Sans MS" panose="030F0702030302020204" pitchFamily="66" charset="0"/>
              </a:rPr>
              <a:t>	  The data cache miss rates for organization like the Intrinsity FastMATH processor for SPEC2000 benchmarks with associativity varying from one-way to eight-way .</a:t>
            </a:r>
            <a:endParaRPr lang="en-US" altLang="zh-CN" sz="2000" dirty="0" smtClean="0">
              <a:latin typeface="Comic Sans MS" panose="030F0702030302020204" pitchFamily="66" charset="0"/>
            </a:endParaRPr>
          </a:p>
          <a:p>
            <a:r>
              <a:rPr lang="en-US" altLang="zh-CN" sz="2000" smtClean="0">
                <a:latin typeface="Comic Sans MS" panose="030F0702030302020204" pitchFamily="66" charset="0"/>
              </a:rPr>
              <a:t>Data cache organization is 64KB data cache and 16-word block</a:t>
            </a:r>
            <a:endParaRPr lang="en-US" altLang="zh-CN" sz="2000" dirty="0" smtClean="0">
              <a:latin typeface="Comic Sans MS" panose="030F0702030302020204" pitchFamily="66" charset="0"/>
            </a:endParaRPr>
          </a:p>
        </p:txBody>
      </p:sp>
      <p:graphicFrame>
        <p:nvGraphicFramePr>
          <p:cNvPr id="393241" name="Group 25"/>
          <p:cNvGraphicFramePr>
            <a:graphicFrameLocks noGrp="1"/>
          </p:cNvGraphicFramePr>
          <p:nvPr/>
        </p:nvGraphicFramePr>
        <p:xfrm>
          <a:off x="468313" y="1397000"/>
          <a:ext cx="8424862" cy="2392364"/>
        </p:xfrm>
        <a:graphic>
          <a:graphicData uri="http://schemas.openxmlformats.org/drawingml/2006/table">
            <a:tbl>
              <a:tblPr/>
              <a:tblGrid>
                <a:gridCol w="4213225"/>
                <a:gridCol w="4211637"/>
              </a:tblGrid>
              <a:tr h="4778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bg1"/>
                          </a:solidFill>
                          <a:effectLst/>
                          <a:latin typeface="Arial" charset="0"/>
                          <a:ea typeface="宋体" pitchFamily="2" charset="-122"/>
                        </a:rPr>
                        <a:t>Associativity </a:t>
                      </a:r>
                      <a:endParaRPr kumimoji="1" lang="en-US" altLang="zh-CN" sz="2400" b="1" i="0" u="none" strike="noStrike" cap="none" normalizeH="0" baseline="0" dirty="0" smtClean="0">
                        <a:ln>
                          <a:noFill/>
                        </a:ln>
                        <a:solidFill>
                          <a:schemeClr val="bg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bg1"/>
                          </a:solidFill>
                          <a:effectLst/>
                          <a:latin typeface="Arial" charset="0"/>
                          <a:ea typeface="宋体" pitchFamily="2" charset="-122"/>
                        </a:rPr>
                        <a:t>Data miss rate</a:t>
                      </a:r>
                      <a:endParaRPr kumimoji="1" lang="en-US" altLang="zh-CN" sz="2400" b="1"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r>
              <a:tr h="4794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pitchFamily="2" charset="-122"/>
                        </a:rPr>
                        <a:t>10.3%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78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pitchFamily="2" charset="-122"/>
                        </a:rPr>
                        <a:t>8.6%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94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pitchFamily="2" charset="-122"/>
                        </a:rPr>
                        <a:t>8.3%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78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smtClean="0">
                          <a:ln>
                            <a:noFill/>
                          </a:ln>
                          <a:solidFill>
                            <a:schemeClr val="tx1"/>
                          </a:solidFill>
                          <a:effectLst/>
                          <a:latin typeface="Arial" charset="0"/>
                          <a:ea typeface="宋体" pitchFamily="2" charset="-122"/>
                        </a:rPr>
                        <a:t>8.1%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amera.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mtClean="0">
                <a:latin typeface="Comic Sans MS" panose="030F0702030302020204" pitchFamily="66" charset="0"/>
              </a:rPr>
              <a:t>Size of tags versus set associativity</a:t>
            </a:r>
            <a:endParaRPr lang="en-US" altLang="zh-CN" dirty="0" smtClean="0">
              <a:latin typeface="Comic Sans MS" panose="030F0702030302020204" pitchFamily="66" charset="0"/>
            </a:endParaRPr>
          </a:p>
        </p:txBody>
      </p:sp>
      <p:sp>
        <p:nvSpPr>
          <p:cNvPr id="100355" name="AutoShape 3"/>
          <p:cNvSpPr>
            <a:spLocks noGrp="1" noChangeArrowheads="1"/>
          </p:cNvSpPr>
          <p:nvPr>
            <p:ph type="body" idx="1"/>
          </p:nvPr>
        </p:nvSpPr>
        <p:spPr>
          <a:xfrm>
            <a:off x="0" y="639763"/>
            <a:ext cx="9144000" cy="5884862"/>
          </a:xfrm>
        </p:spPr>
        <p:txBody>
          <a:bodyPr/>
          <a:lstStyle/>
          <a:p>
            <a:pPr>
              <a:buFontTx/>
              <a:buNone/>
            </a:pPr>
            <a:r>
              <a:rPr lang="en-US" altLang="zh-CN" sz="2400" dirty="0" smtClean="0">
                <a:solidFill>
                  <a:srgbClr val="FF3300"/>
                </a:solidFill>
              </a:rPr>
              <a:t>Assume </a:t>
            </a:r>
          </a:p>
          <a:p>
            <a:pPr lvl="1">
              <a:buFontTx/>
              <a:buNone/>
            </a:pPr>
            <a:r>
              <a:rPr lang="en-US" altLang="zh-CN" sz="2000" dirty="0" smtClean="0">
                <a:latin typeface="Comic Sans MS" panose="030F0702030302020204" pitchFamily="66" charset="0"/>
              </a:rPr>
              <a:t>Cache size is 4K Block </a:t>
            </a:r>
          </a:p>
          <a:p>
            <a:pPr lvl="1">
              <a:buFontTx/>
              <a:buNone/>
            </a:pPr>
            <a:r>
              <a:rPr lang="en-US" altLang="zh-CN" sz="2000" dirty="0" smtClean="0">
                <a:latin typeface="Comic Sans MS" panose="030F0702030302020204" pitchFamily="66" charset="0"/>
              </a:rPr>
              <a:t>Block size is 4 words</a:t>
            </a:r>
          </a:p>
          <a:p>
            <a:pPr lvl="1">
              <a:buFontTx/>
              <a:buNone/>
            </a:pPr>
            <a:r>
              <a:rPr lang="en-US" altLang="zh-CN" sz="2000" dirty="0" smtClean="0">
                <a:latin typeface="Comic Sans MS" panose="030F0702030302020204" pitchFamily="66" charset="0"/>
              </a:rPr>
              <a:t>Physical address is 32bits</a:t>
            </a:r>
          </a:p>
          <a:p>
            <a:pPr>
              <a:buFontTx/>
              <a:buNone/>
            </a:pPr>
            <a:r>
              <a:rPr lang="en-US" altLang="zh-CN" sz="2400" dirty="0" smtClean="0">
                <a:solidFill>
                  <a:srgbClr val="FF3300"/>
                </a:solidFill>
                <a:latin typeface="Comic Sans MS" panose="030F0702030302020204" pitchFamily="66" charset="0"/>
              </a:rPr>
              <a:t>Question</a:t>
            </a:r>
          </a:p>
          <a:p>
            <a:pPr>
              <a:buFontTx/>
              <a:buNone/>
            </a:pPr>
            <a:r>
              <a:rPr lang="en-US" altLang="zh-CN" sz="2000" dirty="0" smtClean="0">
                <a:latin typeface="Comic Sans MS" panose="030F0702030302020204" pitchFamily="66" charset="0"/>
              </a:rPr>
              <a:t>	Find the total number of set and total number of tag bits for variety associativity</a:t>
            </a:r>
          </a:p>
          <a:p>
            <a:pPr>
              <a:buFontTx/>
              <a:buNone/>
            </a:pPr>
            <a:r>
              <a:rPr lang="en-US" altLang="zh-CN" sz="2400" dirty="0" smtClean="0">
                <a:solidFill>
                  <a:srgbClr val="FF3300"/>
                </a:solidFill>
                <a:latin typeface="Comic Sans MS" panose="030F0702030302020204" pitchFamily="66" charset="0"/>
              </a:rPr>
              <a:t>Answer</a:t>
            </a:r>
          </a:p>
          <a:p>
            <a:pPr>
              <a:buFontTx/>
              <a:buNone/>
            </a:pPr>
            <a:r>
              <a:rPr lang="en-US" altLang="zh-CN" sz="2400" dirty="0" smtClean="0">
                <a:latin typeface="Comic Sans MS" panose="030F0702030302020204" pitchFamily="66" charset="0"/>
              </a:rPr>
              <a:t>	</a:t>
            </a:r>
            <a:r>
              <a:rPr lang="en-US" altLang="zh-CN" sz="2000" dirty="0" smtClean="0">
                <a:latin typeface="Comic Sans MS" panose="030F0702030302020204" pitchFamily="66" charset="0"/>
              </a:rPr>
              <a:t>Offset size (Byte) = 16= 2</a:t>
            </a:r>
            <a:r>
              <a:rPr lang="en-US" altLang="zh-CN" sz="2000" baseline="30000" dirty="0" smtClean="0">
                <a:latin typeface="Comic Sans MS" panose="030F0702030302020204" pitchFamily="66" charset="0"/>
              </a:rPr>
              <a:t>4 </a:t>
            </a:r>
            <a:r>
              <a:rPr lang="en-US" altLang="zh-CN" sz="2000" dirty="0" smtClean="0">
                <a:latin typeface="Comic Sans MS" panose="030F0702030302020204" pitchFamily="66" charset="0"/>
              </a:rPr>
              <a:t>  		</a:t>
            </a:r>
            <a:r>
              <a:rPr lang="en-US" altLang="zh-CN" sz="2000" dirty="0" smtClean="0">
                <a:solidFill>
                  <a:srgbClr val="FF3300"/>
                </a:solidFill>
                <a:latin typeface="Comic Sans MS" panose="030F0702030302020204" pitchFamily="66" charset="0"/>
              </a:rPr>
              <a:t>4 bits for byte-offset</a:t>
            </a:r>
            <a:r>
              <a:rPr lang="en-US" altLang="zh-CN" sz="2000" dirty="0" smtClean="0">
                <a:latin typeface="Comic Sans MS" panose="030F0702030302020204" pitchFamily="66" charset="0"/>
              </a:rPr>
              <a:t>   Number of memory block = 2</a:t>
            </a:r>
            <a:r>
              <a:rPr lang="en-US" altLang="zh-CN" sz="2000" baseline="30000" dirty="0" smtClean="0">
                <a:latin typeface="Comic Sans MS" panose="030F0702030302020204" pitchFamily="66" charset="0"/>
              </a:rPr>
              <a:t>32</a:t>
            </a:r>
            <a:r>
              <a:rPr lang="en-US" altLang="zh-CN" sz="2000" dirty="0" smtClean="0">
                <a:latin typeface="Comic Sans MS" panose="030F0702030302020204" pitchFamily="66" charset="0"/>
              </a:rPr>
              <a:t>÷2</a:t>
            </a:r>
            <a:r>
              <a:rPr lang="en-US" altLang="zh-CN" sz="2000" baseline="30000" dirty="0" smtClean="0">
                <a:latin typeface="Comic Sans MS" panose="030F0702030302020204" pitchFamily="66" charset="0"/>
              </a:rPr>
              <a:t>4</a:t>
            </a:r>
            <a:r>
              <a:rPr lang="en-US" altLang="zh-CN" sz="2000" dirty="0" smtClean="0">
                <a:latin typeface="Comic Sans MS" panose="030F0702030302020204" pitchFamily="66" charset="0"/>
              </a:rPr>
              <a:t>=2</a:t>
            </a:r>
            <a:r>
              <a:rPr lang="en-US" altLang="zh-CN" sz="2000" baseline="30000" dirty="0" smtClean="0">
                <a:latin typeface="Comic Sans MS" panose="030F0702030302020204" pitchFamily="66" charset="0"/>
              </a:rPr>
              <a:t>28	</a:t>
            </a:r>
            <a:r>
              <a:rPr lang="en-US" altLang="zh-CN" sz="1600" dirty="0" smtClean="0">
                <a:solidFill>
                  <a:srgbClr val="FF3300"/>
                </a:solidFill>
                <a:latin typeface="Comic Sans MS" panose="030F0702030302020204" pitchFamily="66" charset="0"/>
              </a:rPr>
              <a:t>28 bits</a:t>
            </a:r>
            <a:r>
              <a:rPr lang="en-US" altLang="zh-CN" sz="2000" dirty="0" smtClean="0">
                <a:solidFill>
                  <a:srgbClr val="FF3300"/>
                </a:solidFill>
                <a:latin typeface="Comic Sans MS" panose="030F0702030302020204" pitchFamily="66" charset="0"/>
              </a:rPr>
              <a:t> </a:t>
            </a:r>
            <a:r>
              <a:rPr lang="en-US" altLang="zh-CN" sz="1600" dirty="0" smtClean="0">
                <a:solidFill>
                  <a:srgbClr val="FF3300"/>
                </a:solidFill>
                <a:latin typeface="Comic Sans MS" panose="030F0702030302020204" pitchFamily="66" charset="0"/>
              </a:rPr>
              <a:t>for memory Block # </a:t>
            </a:r>
            <a:r>
              <a:rPr lang="en-US" altLang="zh-CN" sz="2400" dirty="0" smtClean="0">
                <a:latin typeface="Comic Sans MS" panose="030F0702030302020204" pitchFamily="66" charset="0"/>
              </a:rPr>
              <a:t> </a:t>
            </a:r>
            <a:r>
              <a:rPr lang="en-US" altLang="zh-CN" sz="2000" dirty="0" smtClean="0">
                <a:latin typeface="Comic Sans MS" panose="030F0702030302020204" pitchFamily="66" charset="0"/>
              </a:rPr>
              <a:t>Number of cache block = 2</a:t>
            </a:r>
            <a:r>
              <a:rPr lang="en-US" altLang="zh-CN" sz="2000" baseline="30000" dirty="0" smtClean="0">
                <a:latin typeface="Comic Sans MS" panose="030F0702030302020204" pitchFamily="66" charset="0"/>
              </a:rPr>
              <a:t>12</a:t>
            </a:r>
            <a:r>
              <a:rPr lang="en-US" altLang="zh-CN" sz="2000" dirty="0" smtClean="0">
                <a:latin typeface="Comic Sans MS" panose="030F0702030302020204" pitchFamily="66" charset="0"/>
              </a:rPr>
              <a:t> 	</a:t>
            </a:r>
            <a:r>
              <a:rPr lang="en-US" altLang="zh-CN" sz="2000" baseline="30000" dirty="0" smtClean="0">
                <a:latin typeface="Comic Sans MS" panose="030F0702030302020204" pitchFamily="66" charset="0"/>
              </a:rPr>
              <a:t>	</a:t>
            </a:r>
            <a:r>
              <a:rPr lang="en-US" altLang="zh-CN" sz="1600" dirty="0" smtClean="0">
                <a:solidFill>
                  <a:srgbClr val="FF3300"/>
                </a:solidFill>
                <a:latin typeface="Comic Sans MS" panose="030F0702030302020204" pitchFamily="66" charset="0"/>
              </a:rPr>
              <a:t>12 bits</a:t>
            </a:r>
            <a:r>
              <a:rPr lang="en-US" altLang="zh-CN" sz="2000" dirty="0" smtClean="0">
                <a:solidFill>
                  <a:srgbClr val="FF3300"/>
                </a:solidFill>
                <a:latin typeface="Comic Sans MS" panose="030F0702030302020204" pitchFamily="66" charset="0"/>
              </a:rPr>
              <a:t> </a:t>
            </a:r>
            <a:r>
              <a:rPr lang="en-US" altLang="zh-CN" sz="1600" dirty="0" smtClean="0">
                <a:solidFill>
                  <a:srgbClr val="FF3300"/>
                </a:solidFill>
                <a:latin typeface="Comic Sans MS" panose="030F0702030302020204" pitchFamily="66" charset="0"/>
              </a:rPr>
              <a:t>for cache Block #</a:t>
            </a:r>
            <a:endParaRPr lang="en-US" altLang="zh-CN" sz="2400" dirty="0" smtClean="0">
              <a:latin typeface="Comic Sans MS" panose="030F0702030302020204" pitchFamily="66" charset="0"/>
            </a:endParaRPr>
          </a:p>
          <a:p>
            <a:pPr>
              <a:buFontTx/>
              <a:buNone/>
            </a:pPr>
            <a:r>
              <a:rPr lang="en-US" altLang="zh-CN" sz="2000" dirty="0" smtClean="0">
                <a:solidFill>
                  <a:srgbClr val="FF3300"/>
                </a:solidFill>
                <a:latin typeface="Comic Sans MS" panose="030F0702030302020204" pitchFamily="66" charset="0"/>
              </a:rPr>
              <a:t>For direct-mapped</a:t>
            </a:r>
          </a:p>
          <a:p>
            <a:pPr>
              <a:buFontTx/>
              <a:buNone/>
            </a:pPr>
            <a:r>
              <a:rPr lang="en-US" altLang="zh-CN" sz="2000" dirty="0" smtClean="0">
                <a:latin typeface="Comic Sans MS" panose="030F0702030302020204" pitchFamily="66" charset="0"/>
              </a:rPr>
              <a:t>	Bits of index = 12 bits</a:t>
            </a:r>
          </a:p>
          <a:p>
            <a:pPr>
              <a:buFontTx/>
              <a:buNone/>
            </a:pPr>
            <a:r>
              <a:rPr lang="en-US" altLang="zh-CN" sz="2000" dirty="0" smtClean="0">
                <a:latin typeface="Comic Sans MS" panose="030F0702030302020204" pitchFamily="66" charset="0"/>
              </a:rPr>
              <a:t>	bits of Tag   = (28-12) ×4K=16×4K=64 Kbits </a:t>
            </a: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endParaRPr lang="zh-CN" altLang="zh-CN" smtClean="0"/>
          </a:p>
        </p:txBody>
      </p:sp>
      <p:sp>
        <p:nvSpPr>
          <p:cNvPr id="101379" name="AutoShape 3"/>
          <p:cNvSpPr>
            <a:spLocks noGrp="1" noChangeArrowheads="1"/>
          </p:cNvSpPr>
          <p:nvPr>
            <p:ph type="body" idx="1"/>
          </p:nvPr>
        </p:nvSpPr>
        <p:spPr>
          <a:xfrm>
            <a:off x="228600" y="134938"/>
            <a:ext cx="8382000" cy="5526087"/>
          </a:xfrm>
          <a:solidFill>
            <a:srgbClr val="FFEDED"/>
          </a:solidFill>
        </p:spPr>
        <p:txBody>
          <a:bodyPr/>
          <a:lstStyle/>
          <a:p>
            <a:pPr>
              <a:lnSpc>
                <a:spcPct val="90000"/>
              </a:lnSpc>
              <a:buFontTx/>
              <a:buNone/>
            </a:pPr>
            <a:r>
              <a:rPr lang="en-US" altLang="zh-CN" sz="2000" smtClean="0">
                <a:solidFill>
                  <a:srgbClr val="FF3300"/>
                </a:solidFill>
                <a:latin typeface="Comic Sans MS" panose="030F0702030302020204" pitchFamily="66" charset="0"/>
              </a:rPr>
              <a:t>For two-way associative</a:t>
            </a:r>
            <a:endParaRPr lang="en-US" altLang="zh-CN" sz="2000" dirty="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Number of cache set = 2</a:t>
            </a:r>
            <a:r>
              <a:rPr lang="en-US" altLang="zh-CN" sz="2000" baseline="30000" smtClean="0">
                <a:latin typeface="Comic Sans MS" panose="030F0702030302020204" pitchFamily="66" charset="0"/>
              </a:rPr>
              <a:t>12</a:t>
            </a:r>
            <a:r>
              <a:rPr lang="en-US" altLang="zh-CN" sz="2000" smtClean="0">
                <a:latin typeface="Comic Sans MS" panose="030F0702030302020204" pitchFamily="66" charset="0"/>
              </a:rPr>
              <a:t> ÷ 2= 2</a:t>
            </a:r>
            <a:r>
              <a:rPr lang="en-US" altLang="zh-CN" sz="2000" baseline="30000" smtClean="0">
                <a:latin typeface="Comic Sans MS" panose="030F0702030302020204" pitchFamily="66" charset="0"/>
              </a:rPr>
              <a:t>11</a:t>
            </a:r>
            <a:endParaRPr lang="en-US" altLang="zh-CN" sz="2000" dirty="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Bits of index =11 bits</a:t>
            </a:r>
            <a:endParaRPr lang="en-US" altLang="zh-CN" sz="2000" dirty="0" smtClean="0">
              <a:latin typeface="Comic Sans MS" panose="030F0702030302020204" pitchFamily="66" charset="0"/>
            </a:endParaRPr>
          </a:p>
          <a:p>
            <a:pPr>
              <a:lnSpc>
                <a:spcPct val="90000"/>
              </a:lnSpc>
              <a:buFontTx/>
              <a:buNone/>
            </a:pPr>
            <a:r>
              <a:rPr lang="en-US" altLang="zh-CN" sz="2000" smtClean="0">
                <a:latin typeface="Comic Sans MS" panose="030F0702030302020204" pitchFamily="66" charset="0"/>
              </a:rPr>
              <a:t>	 Bits of Tag   = (28-11) ×4K=17×4K=68 Kbits </a:t>
            </a:r>
            <a:endParaRPr lang="en-US" altLang="zh-CN" sz="2000" dirty="0" smtClean="0">
              <a:solidFill>
                <a:srgbClr val="FF3300"/>
              </a:solidFill>
              <a:latin typeface="Comic Sans MS" panose="030F0702030302020204" pitchFamily="66" charset="0"/>
            </a:endParaRPr>
          </a:p>
          <a:p>
            <a:pPr>
              <a:lnSpc>
                <a:spcPct val="90000"/>
              </a:lnSpc>
              <a:buFontTx/>
              <a:buNone/>
            </a:pPr>
            <a:endParaRPr lang="en-US" altLang="zh-CN" sz="2000" dirty="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For four-way associative</a:t>
            </a:r>
            <a:endParaRPr lang="en-US" altLang="zh-CN" sz="2000" dirty="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Number of cache set = 2</a:t>
            </a:r>
            <a:r>
              <a:rPr lang="en-US" altLang="zh-CN" sz="2000" baseline="30000" smtClean="0">
                <a:latin typeface="Comic Sans MS" panose="030F0702030302020204" pitchFamily="66" charset="0"/>
              </a:rPr>
              <a:t>12</a:t>
            </a:r>
            <a:r>
              <a:rPr lang="en-US" altLang="zh-CN" sz="2000" smtClean="0">
                <a:latin typeface="Comic Sans MS" panose="030F0702030302020204" pitchFamily="66" charset="0"/>
              </a:rPr>
              <a:t> ÷ 4= 2</a:t>
            </a:r>
            <a:r>
              <a:rPr lang="en-US" altLang="zh-CN" sz="2000" baseline="30000" smtClean="0">
                <a:latin typeface="Comic Sans MS" panose="030F0702030302020204" pitchFamily="66" charset="0"/>
              </a:rPr>
              <a:t>10</a:t>
            </a:r>
            <a:endParaRPr lang="en-US" altLang="zh-CN" sz="2000" dirty="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Bits of index =10 bits</a:t>
            </a:r>
            <a:endParaRPr lang="en-US" altLang="zh-CN" sz="2000" dirty="0" smtClean="0">
              <a:latin typeface="Comic Sans MS" panose="030F0702030302020204" pitchFamily="66" charset="0"/>
            </a:endParaRPr>
          </a:p>
          <a:p>
            <a:pPr>
              <a:lnSpc>
                <a:spcPct val="90000"/>
              </a:lnSpc>
              <a:buFontTx/>
              <a:buNone/>
            </a:pPr>
            <a:r>
              <a:rPr lang="en-US" altLang="zh-CN" sz="2000" smtClean="0">
                <a:latin typeface="Comic Sans MS" panose="030F0702030302020204" pitchFamily="66" charset="0"/>
              </a:rPr>
              <a:t>	 Bits of Tag   = (28-10) ×4K=18×4K=72 Kbits </a:t>
            </a:r>
            <a:endParaRPr lang="en-US" altLang="zh-CN" sz="2000" dirty="0" smtClean="0">
              <a:latin typeface="Comic Sans MS" panose="030F0702030302020204" pitchFamily="66" charset="0"/>
            </a:endParaRPr>
          </a:p>
          <a:p>
            <a:pPr>
              <a:lnSpc>
                <a:spcPct val="90000"/>
              </a:lnSpc>
              <a:buFontTx/>
              <a:buNone/>
            </a:pPr>
            <a:endParaRPr lang="en-US" altLang="zh-CN" sz="2000" dirty="0" smtClean="0">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For full associative</a:t>
            </a:r>
            <a:endParaRPr lang="en-US" altLang="zh-CN" sz="2000" dirty="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Number of cache set = 1</a:t>
            </a:r>
            <a:endParaRPr lang="en-US" altLang="zh-CN" sz="2000" dirty="0" smtClean="0">
              <a:solidFill>
                <a:srgbClr val="FF3300"/>
              </a:solidFill>
              <a:latin typeface="Comic Sans MS" panose="030F0702030302020204" pitchFamily="66" charset="0"/>
            </a:endParaRPr>
          </a:p>
          <a:p>
            <a:pPr>
              <a:lnSpc>
                <a:spcPct val="90000"/>
              </a:lnSpc>
              <a:buFontTx/>
              <a:buNone/>
            </a:pPr>
            <a:r>
              <a:rPr lang="en-US" altLang="zh-CN" sz="2000" smtClean="0">
                <a:solidFill>
                  <a:srgbClr val="FF3300"/>
                </a:solidFill>
                <a:latin typeface="Comic Sans MS" panose="030F0702030302020204" pitchFamily="66" charset="0"/>
              </a:rPr>
              <a:t>	 </a:t>
            </a:r>
            <a:r>
              <a:rPr lang="en-US" altLang="zh-CN" sz="2000" smtClean="0">
                <a:latin typeface="Comic Sans MS" panose="030F0702030302020204" pitchFamily="66" charset="0"/>
              </a:rPr>
              <a:t>Bits of index = 0 bits</a:t>
            </a:r>
            <a:endParaRPr lang="en-US" altLang="zh-CN" sz="2000" dirty="0" smtClean="0">
              <a:latin typeface="Comic Sans MS" panose="030F0702030302020204" pitchFamily="66" charset="0"/>
            </a:endParaRPr>
          </a:p>
          <a:p>
            <a:pPr>
              <a:lnSpc>
                <a:spcPct val="90000"/>
              </a:lnSpc>
              <a:buFontTx/>
              <a:buNone/>
            </a:pPr>
            <a:r>
              <a:rPr lang="en-US" altLang="zh-CN" sz="2000" smtClean="0">
                <a:latin typeface="Comic Sans MS" panose="030F0702030302020204" pitchFamily="66" charset="0"/>
              </a:rPr>
              <a:t>	 Bits of Tag   = (28-0) ×4K=112 Kbits</a:t>
            </a:r>
            <a:endParaRPr lang="en-US" altLang="zh-CN" sz="2000" dirty="0" smtClean="0">
              <a:solidFill>
                <a:srgbClr val="FF3300"/>
              </a:solidFill>
              <a:latin typeface="Comic Sans MS" panose="030F0702030302020204" pitchFamily="66" charset="0"/>
            </a:endParaRPr>
          </a:p>
          <a:p>
            <a:pPr>
              <a:lnSpc>
                <a:spcPct val="90000"/>
              </a:lnSpc>
              <a:buFontTx/>
              <a:buNone/>
            </a:pPr>
            <a:endParaRPr lang="en-US" altLang="zh-CN" sz="2000" dirty="0" smtClean="0">
              <a:solidFill>
                <a:srgbClr val="FF3300"/>
              </a:solidFill>
              <a:latin typeface="Comic Sans MS" panose="030F0702030302020204" pitchFamily="66" charset="0"/>
            </a:endParaRPr>
          </a:p>
        </p:txBody>
      </p:sp>
      <p:graphicFrame>
        <p:nvGraphicFramePr>
          <p:cNvPr id="396319" name="Group 31"/>
          <p:cNvGraphicFramePr>
            <a:graphicFrameLocks noGrp="1"/>
          </p:cNvGraphicFramePr>
          <p:nvPr/>
        </p:nvGraphicFramePr>
        <p:xfrm>
          <a:off x="971550" y="5229225"/>
          <a:ext cx="6786563" cy="1096974"/>
        </p:xfrm>
        <a:graphic>
          <a:graphicData uri="http://schemas.openxmlformats.org/drawingml/2006/table">
            <a:tbl>
              <a:tblPr/>
              <a:tblGrid>
                <a:gridCol w="1357313"/>
                <a:gridCol w="1357312"/>
                <a:gridCol w="1357313"/>
                <a:gridCol w="1357312"/>
                <a:gridCol w="1357313"/>
              </a:tblGrid>
              <a:tr h="365654">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smtClean="0">
                        <a:ln>
                          <a:noFill/>
                        </a:ln>
                        <a:solidFill>
                          <a:schemeClr val="bg1"/>
                        </a:solidFill>
                        <a:effectLst/>
                        <a:latin typeface="Arial" charset="0"/>
                        <a:ea typeface="宋体" pitchFamily="2" charset="-122"/>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Direct</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2-way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4-way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bg1"/>
                          </a:solidFill>
                          <a:effectLst/>
                          <a:latin typeface="Arial" charset="0"/>
                          <a:ea typeface="宋体" pitchFamily="2" charset="-122"/>
                        </a:rPr>
                        <a:t>Fully</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r>
              <a:tr h="365654">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Index(bit)</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12</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11</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10</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0</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Tag(bit)</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16</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17</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18</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smtClean="0">
                          <a:ln>
                            <a:noFill/>
                          </a:ln>
                          <a:solidFill>
                            <a:schemeClr val="tx1"/>
                          </a:solidFill>
                          <a:effectLst/>
                          <a:latin typeface="Arial" charset="0"/>
                          <a:ea typeface="宋体" pitchFamily="2" charset="-122"/>
                        </a:rPr>
                        <a:t>28</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amera.wav"/>
      </p:stSnd>
    </p:sndAc>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68525"/>
            <a:ext cx="88392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02403" name="AutoShape 3"/>
          <p:cNvSpPr>
            <a:spLocks noGrp="1" noChangeArrowheads="1"/>
          </p:cNvSpPr>
          <p:nvPr>
            <p:ph type="body" idx="1"/>
          </p:nvPr>
        </p:nvSpPr>
        <p:spPr>
          <a:xfrm>
            <a:off x="228600" y="838200"/>
            <a:ext cx="8458200" cy="1143000"/>
          </a:xfrm>
          <a:noFill/>
        </p:spPr>
        <p:txBody>
          <a:bodyPr/>
          <a:lstStyle/>
          <a:p>
            <a:pPr marL="285750" indent="-285750">
              <a:spcBef>
                <a:spcPct val="0"/>
              </a:spcBef>
            </a:pPr>
            <a:r>
              <a:rPr lang="en-US" altLang="zh-CN" sz="2000" b="0" smtClean="0">
                <a:solidFill>
                  <a:srgbClr val="000000"/>
                </a:solidFill>
                <a:latin typeface="Comic Sans MS" panose="030F0702030302020204" pitchFamily="66" charset="0"/>
              </a:rPr>
              <a:t>In a direct-mapped cache, there is only one block that can be replaced</a:t>
            </a:r>
            <a:endParaRPr lang="en-US" altLang="zh-CN" sz="2000" b="0" dirty="0" smtClean="0">
              <a:solidFill>
                <a:srgbClr val="000000"/>
              </a:solidFill>
              <a:latin typeface="Comic Sans MS" panose="030F0702030302020204" pitchFamily="66" charset="0"/>
            </a:endParaRPr>
          </a:p>
          <a:p>
            <a:pPr marL="285750" indent="-285750">
              <a:spcBef>
                <a:spcPct val="0"/>
              </a:spcBef>
            </a:pPr>
            <a:r>
              <a:rPr lang="en-US" altLang="zh-CN" sz="2000" b="0" smtClean="0">
                <a:solidFill>
                  <a:srgbClr val="000000"/>
                </a:solidFill>
                <a:latin typeface="Comic Sans MS" panose="030F0702030302020204" pitchFamily="66" charset="0"/>
              </a:rPr>
              <a:t>In set-associative and fully-associative caches, there are N blocks (where N is the degree of associativity</a:t>
            </a:r>
            <a:endParaRPr lang="en-US" altLang="zh-CN" sz="2000" b="0" dirty="0" smtClean="0">
              <a:solidFill>
                <a:srgbClr val="000000"/>
              </a:solidFill>
              <a:latin typeface="Comic Sans MS" panose="030F0702030302020204" pitchFamily="66" charset="0"/>
            </a:endParaRPr>
          </a:p>
        </p:txBody>
      </p:sp>
      <p:sp>
        <p:nvSpPr>
          <p:cNvPr id="6" name="Rectangle 2"/>
          <p:cNvSpPr txBox="1">
            <a:spLocks noChangeArrowheads="1"/>
          </p:cNvSpPr>
          <p:nvPr/>
        </p:nvSpPr>
        <p:spPr bwMode="auto">
          <a:xfrm>
            <a:off x="381000" y="30480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lgn="l" rtl="0" eaLnBrk="0" fontAlgn="base" hangingPunct="0">
              <a:spcBef>
                <a:spcPct val="0"/>
              </a:spcBef>
              <a:spcAft>
                <a:spcPct val="0"/>
              </a:spcAft>
              <a:defRPr kumimoji="1" sz="2800" b="1">
                <a:solidFill>
                  <a:srgbClr val="FF0000"/>
                </a:solidFill>
                <a:latin typeface="+mj-lt"/>
                <a:ea typeface="+mj-ea"/>
                <a:cs typeface="+mj-cs"/>
              </a:defRPr>
            </a:lvl1pPr>
            <a:lvl2pPr algn="l" rtl="0" eaLnBrk="0" fontAlgn="base" hangingPunct="0">
              <a:spcBef>
                <a:spcPct val="0"/>
              </a:spcBef>
              <a:spcAft>
                <a:spcPct val="0"/>
              </a:spcAft>
              <a:defRPr kumimoji="1" sz="2800" b="1">
                <a:solidFill>
                  <a:srgbClr val="FF0000"/>
                </a:solidFill>
                <a:latin typeface="Arial" charset="0"/>
                <a:ea typeface="楷体_GB2312" pitchFamily="49" charset="-122"/>
              </a:defRPr>
            </a:lvl2pPr>
            <a:lvl3pPr algn="l" rtl="0" eaLnBrk="0" fontAlgn="base" hangingPunct="0">
              <a:spcBef>
                <a:spcPct val="0"/>
              </a:spcBef>
              <a:spcAft>
                <a:spcPct val="0"/>
              </a:spcAft>
              <a:defRPr kumimoji="1" sz="2800" b="1">
                <a:solidFill>
                  <a:srgbClr val="FF0000"/>
                </a:solidFill>
                <a:latin typeface="Arial" charset="0"/>
                <a:ea typeface="楷体_GB2312" pitchFamily="49" charset="-122"/>
              </a:defRPr>
            </a:lvl3pPr>
            <a:lvl4pPr algn="l" rtl="0" eaLnBrk="0" fontAlgn="base" hangingPunct="0">
              <a:spcBef>
                <a:spcPct val="0"/>
              </a:spcBef>
              <a:spcAft>
                <a:spcPct val="0"/>
              </a:spcAft>
              <a:defRPr kumimoji="1" sz="2800" b="1">
                <a:solidFill>
                  <a:srgbClr val="FF0000"/>
                </a:solidFill>
                <a:latin typeface="Arial" charset="0"/>
                <a:ea typeface="楷体_GB2312" pitchFamily="49" charset="-122"/>
              </a:defRPr>
            </a:lvl4pPr>
            <a:lvl5pPr algn="l" rtl="0" eaLnBrk="0" fontAlgn="base" hangingPunct="0">
              <a:spcBef>
                <a:spcPct val="0"/>
              </a:spcBef>
              <a:spcAft>
                <a:spcPct val="0"/>
              </a:spcAft>
              <a:defRPr kumimoji="1" sz="2800" b="1">
                <a:solidFill>
                  <a:srgbClr val="FF0000"/>
                </a:solidFill>
                <a:latin typeface="Arial" charset="0"/>
                <a:ea typeface="楷体_GB2312" pitchFamily="49" charset="-122"/>
              </a:defRPr>
            </a:lvl5pPr>
            <a:lvl6pPr marL="457200" algn="l" rtl="0" eaLnBrk="0" fontAlgn="base" hangingPunct="0">
              <a:spcBef>
                <a:spcPct val="0"/>
              </a:spcBef>
              <a:spcAft>
                <a:spcPct val="0"/>
              </a:spcAft>
              <a:defRPr kumimoji="1" sz="2800" b="1">
                <a:solidFill>
                  <a:srgbClr val="FF0000"/>
                </a:solidFill>
                <a:latin typeface="Arial" charset="0"/>
                <a:ea typeface="楷体_GB2312" pitchFamily="49" charset="-122"/>
              </a:defRPr>
            </a:lvl6pPr>
            <a:lvl7pPr marL="914400" algn="l" rtl="0" eaLnBrk="0" fontAlgn="base" hangingPunct="0">
              <a:spcBef>
                <a:spcPct val="0"/>
              </a:spcBef>
              <a:spcAft>
                <a:spcPct val="0"/>
              </a:spcAft>
              <a:defRPr kumimoji="1" sz="2800" b="1">
                <a:solidFill>
                  <a:srgbClr val="FF0000"/>
                </a:solidFill>
                <a:latin typeface="Arial" charset="0"/>
                <a:ea typeface="楷体_GB2312" pitchFamily="49" charset="-122"/>
              </a:defRPr>
            </a:lvl7pPr>
            <a:lvl8pPr marL="1371600" algn="l" rtl="0" eaLnBrk="0" fontAlgn="base" hangingPunct="0">
              <a:spcBef>
                <a:spcPct val="0"/>
              </a:spcBef>
              <a:spcAft>
                <a:spcPct val="0"/>
              </a:spcAft>
              <a:defRPr kumimoji="1" sz="2800" b="1">
                <a:solidFill>
                  <a:srgbClr val="FF0000"/>
                </a:solidFill>
                <a:latin typeface="Arial" charset="0"/>
                <a:ea typeface="楷体_GB2312" pitchFamily="49" charset="-122"/>
              </a:defRPr>
            </a:lvl8pPr>
            <a:lvl9pPr marL="1828800" algn="l" rtl="0" eaLnBrk="0" fontAlgn="base" hangingPunct="0">
              <a:spcBef>
                <a:spcPct val="0"/>
              </a:spcBef>
              <a:spcAft>
                <a:spcPct val="0"/>
              </a:spcAft>
              <a:defRPr kumimoji="1" sz="2800" b="1">
                <a:solidFill>
                  <a:srgbClr val="FF0000"/>
                </a:solidFill>
                <a:latin typeface="Arial" charset="0"/>
                <a:ea typeface="楷体_GB2312" pitchFamily="49" charset="-122"/>
              </a:defRPr>
            </a:lvl9pPr>
          </a:lstStyle>
          <a:p>
            <a:pPr>
              <a:defRPr/>
            </a:pPr>
            <a:r>
              <a:rPr lang="en-US" altLang="zh-CN" kern="0" dirty="0" smtClean="0">
                <a:latin typeface="Comic Sans MS" panose="030F0702030302020204" pitchFamily="66" charset="0"/>
              </a:rPr>
              <a:t>Choosing which block to replace</a:t>
            </a: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Some important concepts</a:t>
            </a:r>
            <a:endParaRPr lang="en-US" altLang="zh-CN" dirty="0" smtClean="0"/>
          </a:p>
        </p:txBody>
      </p:sp>
      <p:sp>
        <p:nvSpPr>
          <p:cNvPr id="31747" name="AutoShape 3"/>
          <p:cNvSpPr>
            <a:spLocks noGrp="1" noChangeArrowheads="1"/>
          </p:cNvSpPr>
          <p:nvPr>
            <p:ph type="body" idx="1"/>
          </p:nvPr>
        </p:nvSpPr>
        <p:spPr>
          <a:xfrm>
            <a:off x="228600" y="1143000"/>
            <a:ext cx="8519864" cy="4114800"/>
          </a:xfrm>
        </p:spPr>
        <p:txBody>
          <a:bodyPr/>
          <a:lstStyle/>
          <a:p>
            <a:pPr eaLnBrk="1" hangingPunct="1">
              <a:buClr>
                <a:schemeClr val="tx1"/>
              </a:buClr>
              <a:buSzPct val="80000"/>
              <a:buFont typeface="Wingdings" panose="05000000000000000000" pitchFamily="2" charset="2"/>
              <a:buChar char="l"/>
            </a:pPr>
            <a:r>
              <a:rPr lang="en-US" altLang="zh-CN" sz="2400" smtClean="0"/>
              <a:t>Hit:   The CPU accesses the upper level and succeeds</a:t>
            </a:r>
            <a:r>
              <a:rPr lang="en-US" altLang="zh-CN" sz="2400" dirty="0"/>
              <a:t>.</a:t>
            </a:r>
          </a:p>
          <a:p>
            <a:pPr eaLnBrk="1" hangingPunct="1">
              <a:buClr>
                <a:schemeClr val="tx1"/>
              </a:buClr>
              <a:buSzPct val="80000"/>
              <a:buFont typeface="Wingdings" panose="05000000000000000000" pitchFamily="2" charset="2"/>
              <a:buChar char="l"/>
            </a:pPr>
            <a:r>
              <a:rPr lang="en-US" altLang="zh-CN" sz="2400" smtClean="0"/>
              <a:t>Miss: The CPU accesses the upper level and fails</a:t>
            </a:r>
            <a:r>
              <a:rPr lang="en-US" altLang="zh-CN" sz="2400" dirty="0"/>
              <a:t>.</a:t>
            </a:r>
          </a:p>
          <a:p>
            <a:pPr eaLnBrk="1" hangingPunct="1">
              <a:buClr>
                <a:schemeClr val="tx1"/>
              </a:buClr>
              <a:buSzPct val="80000"/>
              <a:buFont typeface="Wingdings" panose="05000000000000000000" pitchFamily="2" charset="2"/>
              <a:buChar char="l"/>
            </a:pPr>
            <a:r>
              <a:rPr lang="en-US" altLang="zh-CN" sz="2400" smtClean="0"/>
              <a:t>Hit time: </a:t>
            </a:r>
            <a:endParaRPr lang="en-US" altLang="zh-CN" sz="2400" dirty="0"/>
          </a:p>
          <a:p>
            <a:pPr lvl="1" eaLnBrk="1" hangingPunct="1">
              <a:buClr>
                <a:schemeClr val="tx1"/>
              </a:buClr>
              <a:buSzPct val="80000"/>
              <a:buFont typeface="Wingdings" panose="05000000000000000000" pitchFamily="2" charset="2"/>
              <a:buChar char="n"/>
            </a:pPr>
            <a:r>
              <a:rPr lang="en-US" altLang="zh-CN" sz="2200" smtClean="0">
                <a:latin typeface="+mn-lt"/>
              </a:rPr>
              <a:t>The time to access the upper level of the memory hierarchy, which includes the time needed to determine whether the access is a hit or a miss</a:t>
            </a:r>
            <a:r>
              <a:rPr lang="en-US" altLang="zh-CN" sz="2200" dirty="0">
                <a:latin typeface="+mn-lt"/>
              </a:rPr>
              <a:t>.</a:t>
            </a:r>
          </a:p>
          <a:p>
            <a:pPr eaLnBrk="1" hangingPunct="1">
              <a:buClr>
                <a:schemeClr val="tx1"/>
              </a:buClr>
              <a:buSzPct val="80000"/>
              <a:buFont typeface="Wingdings" panose="05000000000000000000" pitchFamily="2" charset="2"/>
              <a:buChar char="l"/>
            </a:pPr>
            <a:r>
              <a:rPr lang="en-US" altLang="zh-CN" sz="2400" smtClean="0"/>
              <a:t>miss penalty</a:t>
            </a:r>
            <a:r>
              <a:rPr lang="en-US" altLang="zh-CN" sz="2400" dirty="0"/>
              <a:t>:</a:t>
            </a:r>
          </a:p>
          <a:p>
            <a:pPr lvl="1" eaLnBrk="1" hangingPunct="1">
              <a:buClr>
                <a:schemeClr val="tx1"/>
              </a:buClr>
              <a:buSzPct val="80000"/>
              <a:buFont typeface="Wingdings" panose="05000000000000000000" pitchFamily="2" charset="2"/>
              <a:buChar char="n"/>
            </a:pPr>
            <a:r>
              <a:rPr lang="en-US" altLang="zh-CN" sz="2200" smtClean="0">
                <a:latin typeface="+mn-lt"/>
              </a:rPr>
              <a:t>The time to replace a block in the upper level with the corresponding block from the lower level</a:t>
            </a:r>
            <a:endParaRPr lang="en-US" altLang="zh-CN" sz="2200" dirty="0" smtClean="0">
              <a:latin typeface="+mn-lt"/>
            </a:endParaRPr>
          </a:p>
          <a:p>
            <a:pPr lvl="1" eaLnBrk="1" hangingPunct="1">
              <a:buClr>
                <a:schemeClr val="tx1"/>
              </a:buClr>
              <a:buSzPct val="80000"/>
              <a:buFont typeface="Wingdings" panose="05000000000000000000" pitchFamily="2" charset="2"/>
              <a:buChar char="n"/>
            </a:pPr>
            <a:r>
              <a:rPr lang="zh-CN" altLang="en-US" sz="2200" dirty="0">
                <a:latin typeface="+mn-lt"/>
              </a:rPr>
              <a:t>发生缺失时，执行一条指令的时间</a:t>
            </a:r>
            <a:r>
              <a:rPr lang="en-US" altLang="zh-CN" sz="2200">
                <a:latin typeface="+mn-lt"/>
              </a:rPr>
              <a:t>=</a:t>
            </a:r>
            <a:r>
              <a:rPr lang="en-US" altLang="zh-CN" sz="2200" smtClean="0">
                <a:latin typeface="+mn-lt"/>
              </a:rPr>
              <a:t>hit_time + miss_penalty</a:t>
            </a:r>
            <a:endParaRPr lang="en-US" altLang="zh-CN" sz="2200" dirty="0">
              <a:latin typeface="+mn-lt"/>
            </a:endParaRPr>
          </a:p>
          <a:p>
            <a:endParaRPr lang="en-US" altLang="zh-CN" sz="1800" dirty="0" smtClean="0"/>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AutoShape 2"/>
          <p:cNvSpPr>
            <a:spLocks noGrp="1" noChangeArrowheads="1"/>
          </p:cNvSpPr>
          <p:nvPr>
            <p:ph type="body" idx="1"/>
          </p:nvPr>
        </p:nvSpPr>
        <p:spPr>
          <a:xfrm>
            <a:off x="228600" y="838200"/>
            <a:ext cx="8458200" cy="5791200"/>
          </a:xfrm>
          <a:noFill/>
        </p:spPr>
        <p:txBody>
          <a:bodyPr/>
          <a:lstStyle/>
          <a:p>
            <a:pPr marL="285750" indent="-285750">
              <a:spcBef>
                <a:spcPct val="0"/>
              </a:spcBef>
            </a:pPr>
            <a:r>
              <a:rPr lang="en-US" altLang="zh-CN" sz="1800" b="0" smtClean="0">
                <a:solidFill>
                  <a:srgbClr val="000000"/>
                </a:solidFill>
              </a:rPr>
              <a:t>Several different replacement policies can be used</a:t>
            </a:r>
            <a:endParaRPr lang="en-US" altLang="zh-CN" sz="1800" b="0" dirty="0" smtClean="0">
              <a:solidFill>
                <a:srgbClr val="000000"/>
              </a:solidFill>
            </a:endParaRPr>
          </a:p>
          <a:p>
            <a:pPr marL="685800" lvl="1" indent="-228600">
              <a:spcBef>
                <a:spcPct val="0"/>
              </a:spcBef>
            </a:pPr>
            <a:r>
              <a:rPr lang="en-US" altLang="zh-CN" sz="2400" b="1" smtClean="0">
                <a:solidFill>
                  <a:srgbClr val="FD0128"/>
                </a:solidFill>
              </a:rPr>
              <a:t>Random replacement </a:t>
            </a:r>
            <a:r>
              <a:rPr lang="en-US" altLang="zh-CN" sz="2400" b="1" smtClean="0">
                <a:solidFill>
                  <a:srgbClr val="000000"/>
                </a:solidFill>
              </a:rPr>
              <a:t>- </a:t>
            </a:r>
            <a:r>
              <a:rPr lang="en-US" altLang="zh-CN" sz="2400" i="1" smtClean="0">
                <a:solidFill>
                  <a:srgbClr val="000000"/>
                </a:solidFill>
              </a:rPr>
              <a:t>randomly pick any block</a:t>
            </a:r>
            <a:endParaRPr lang="en-US" altLang="zh-CN" sz="2400" i="1" dirty="0" smtClean="0">
              <a:solidFill>
                <a:srgbClr val="000000"/>
              </a:solidFill>
            </a:endParaRPr>
          </a:p>
          <a:p>
            <a:pPr lvl="2">
              <a:spcBef>
                <a:spcPct val="0"/>
              </a:spcBef>
            </a:pPr>
            <a:r>
              <a:rPr lang="en-US" altLang="zh-CN" b="1" smtClean="0">
                <a:solidFill>
                  <a:srgbClr val="081D58"/>
                </a:solidFill>
              </a:rPr>
              <a:t> </a:t>
            </a:r>
            <a:r>
              <a:rPr lang="en-US" altLang="zh-CN" b="1" smtClean="0">
                <a:solidFill>
                  <a:srgbClr val="000000"/>
                </a:solidFill>
              </a:rPr>
              <a:t>Easy to implement in hardware, just requires a random number generator</a:t>
            </a:r>
            <a:endParaRPr lang="en-US" altLang="zh-CN" b="1" dirty="0" smtClean="0">
              <a:solidFill>
                <a:srgbClr val="000000"/>
              </a:solidFill>
            </a:endParaRPr>
          </a:p>
          <a:p>
            <a:pPr lvl="2">
              <a:spcBef>
                <a:spcPct val="0"/>
              </a:spcBef>
            </a:pPr>
            <a:r>
              <a:rPr lang="en-US" altLang="zh-CN" b="1" smtClean="0">
                <a:solidFill>
                  <a:srgbClr val="000000"/>
                </a:solidFill>
              </a:rPr>
              <a:t>Spreads allocation uniformly</a:t>
            </a:r>
            <a:r>
              <a:rPr lang="en-US" altLang="zh-CN" b="1" dirty="0" smtClean="0">
                <a:solidFill>
                  <a:srgbClr val="000000"/>
                </a:solidFill>
              </a:rPr>
              <a:t>(</a:t>
            </a:r>
            <a:r>
              <a:rPr lang="zh-CN" altLang="en-US" b="1" dirty="0" smtClean="0">
                <a:solidFill>
                  <a:srgbClr val="000000"/>
                </a:solidFill>
              </a:rPr>
              <a:t>均衡</a:t>
            </a:r>
            <a:r>
              <a:rPr lang="zh-CN" altLang="en-US" b="1" smtClean="0">
                <a:solidFill>
                  <a:srgbClr val="000000"/>
                </a:solidFill>
              </a:rPr>
              <a:t>地</a:t>
            </a:r>
            <a:r>
              <a:rPr lang="en-US" altLang="zh-CN" b="1" smtClean="0">
                <a:solidFill>
                  <a:srgbClr val="000000"/>
                </a:solidFill>
              </a:rPr>
              <a:t>) across cache</a:t>
            </a:r>
            <a:endParaRPr lang="en-US" altLang="zh-CN" b="1" dirty="0" smtClean="0">
              <a:solidFill>
                <a:srgbClr val="000000"/>
              </a:solidFill>
            </a:endParaRPr>
          </a:p>
          <a:p>
            <a:pPr lvl="2">
              <a:spcBef>
                <a:spcPct val="0"/>
              </a:spcBef>
            </a:pPr>
            <a:r>
              <a:rPr lang="en-US" altLang="zh-CN" b="1" smtClean="0">
                <a:solidFill>
                  <a:srgbClr val="000000"/>
                </a:solidFill>
              </a:rPr>
              <a:t>May evict a block that is about to be accessed</a:t>
            </a:r>
            <a:endParaRPr lang="en-US" altLang="zh-CN" b="1" dirty="0" smtClean="0">
              <a:solidFill>
                <a:srgbClr val="000000"/>
              </a:solidFill>
            </a:endParaRPr>
          </a:p>
          <a:p>
            <a:pPr marL="685800" lvl="1" indent="-228600">
              <a:spcBef>
                <a:spcPct val="0"/>
              </a:spcBef>
            </a:pPr>
            <a:r>
              <a:rPr lang="en-US" altLang="zh-CN" sz="2400" b="1" smtClean="0">
                <a:solidFill>
                  <a:srgbClr val="FD0128"/>
                </a:solidFill>
              </a:rPr>
              <a:t>Least-recently used (LRU) </a:t>
            </a:r>
            <a:r>
              <a:rPr lang="en-US" altLang="zh-CN" sz="2400" b="1" smtClean="0">
                <a:solidFill>
                  <a:srgbClr val="000000"/>
                </a:solidFill>
              </a:rPr>
              <a:t>- </a:t>
            </a:r>
            <a:r>
              <a:rPr lang="en-US" altLang="zh-CN" sz="2400" i="1" smtClean="0">
                <a:solidFill>
                  <a:srgbClr val="000000"/>
                </a:solidFill>
              </a:rPr>
              <a:t>pick the block in the set which was least recently accessed</a:t>
            </a:r>
            <a:endParaRPr lang="en-US" altLang="zh-CN" sz="2400" i="1" dirty="0" smtClean="0">
              <a:solidFill>
                <a:srgbClr val="000000"/>
              </a:solidFill>
            </a:endParaRPr>
          </a:p>
          <a:p>
            <a:pPr lvl="2">
              <a:spcBef>
                <a:spcPct val="0"/>
              </a:spcBef>
            </a:pPr>
            <a:r>
              <a:rPr lang="en-US" altLang="zh-CN" b="1" smtClean="0">
                <a:solidFill>
                  <a:srgbClr val="000000"/>
                </a:solidFill>
              </a:rPr>
              <a:t>Assumed more recently accessed blocks more likely to be referenced again</a:t>
            </a:r>
            <a:endParaRPr lang="en-US" altLang="zh-CN" b="1" dirty="0" smtClean="0">
              <a:solidFill>
                <a:srgbClr val="000000"/>
              </a:solidFill>
            </a:endParaRPr>
          </a:p>
          <a:p>
            <a:pPr lvl="2">
              <a:spcBef>
                <a:spcPct val="0"/>
              </a:spcBef>
            </a:pPr>
            <a:r>
              <a:rPr lang="en-US" altLang="zh-CN" b="1" smtClean="0">
                <a:solidFill>
                  <a:srgbClr val="000000"/>
                </a:solidFill>
              </a:rPr>
              <a:t>This requires extra bits in the cache to keep track of accesses. </a:t>
            </a:r>
            <a:endParaRPr lang="en-US" altLang="zh-CN" b="1" dirty="0" smtClean="0">
              <a:solidFill>
                <a:srgbClr val="000000"/>
              </a:solidFill>
            </a:endParaRPr>
          </a:p>
          <a:p>
            <a:pPr marL="685800" lvl="1" indent="-228600">
              <a:spcBef>
                <a:spcPct val="0"/>
              </a:spcBef>
            </a:pPr>
            <a:r>
              <a:rPr lang="en-US" altLang="zh-CN" sz="2400" b="1" smtClean="0">
                <a:solidFill>
                  <a:srgbClr val="FD0128"/>
                </a:solidFill>
              </a:rPr>
              <a:t>First in,first out(FIFO)</a:t>
            </a:r>
            <a:r>
              <a:rPr lang="en-US" altLang="zh-CN" sz="2400" b="1" i="1" smtClean="0">
                <a:solidFill>
                  <a:srgbClr val="000000"/>
                </a:solidFill>
              </a:rPr>
              <a:t>-</a:t>
            </a:r>
            <a:r>
              <a:rPr lang="en-US" altLang="zh-CN" sz="2400" i="1" smtClean="0">
                <a:solidFill>
                  <a:srgbClr val="000000"/>
                </a:solidFill>
                <a:ea typeface="宋体" panose="02010600030101010101" pitchFamily="2" charset="-122"/>
              </a:rPr>
              <a:t>Choose a block from the set </a:t>
            </a:r>
            <a:r>
              <a:rPr lang="en-US" altLang="zh-CN" sz="2400" i="1" smtClean="0">
                <a:solidFill>
                  <a:srgbClr val="000000"/>
                </a:solidFill>
              </a:rPr>
              <a:t>which was first came into the cache</a:t>
            </a:r>
            <a:endParaRPr lang="en-US" altLang="zh-CN" sz="2400" i="1" dirty="0" smtClean="0">
              <a:solidFill>
                <a:srgbClr val="000000"/>
              </a:solidFill>
            </a:endParaRPr>
          </a:p>
        </p:txBody>
      </p:sp>
      <p:sp>
        <p:nvSpPr>
          <p:cNvPr id="103427" name="Rectangle 3"/>
          <p:cNvSpPr>
            <a:spLocks noGrp="1" noChangeArrowheads="1"/>
          </p:cNvSpPr>
          <p:nvPr>
            <p:ph type="title"/>
          </p:nvPr>
        </p:nvSpPr>
        <p:spPr>
          <a:xfrm>
            <a:off x="762000" y="228600"/>
            <a:ext cx="8153400" cy="685800"/>
          </a:xfrm>
          <a:noFill/>
        </p:spPr>
        <p:txBody>
          <a:bodyPr/>
          <a:lstStyle/>
          <a:p>
            <a:r>
              <a:rPr lang="en-US" altLang="zh-CN" sz="2000" smtClean="0"/>
              <a:t>Strategy of block Replacement</a:t>
            </a:r>
            <a:endParaRPr lang="en-US" altLang="zh-CN"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 calcmode="lin" valueType="num">
                                      <p:cBhvr additive="base">
                                        <p:cTn id="7" dur="500" fill="hold"/>
                                        <p:tgtEl>
                                          <p:spTgt spid="3624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2498">
                                            <p:txEl>
                                              <p:pRg st="1" end="1"/>
                                            </p:txEl>
                                          </p:spTgt>
                                        </p:tgtEl>
                                        <p:attrNameLst>
                                          <p:attrName>style.visibility</p:attrName>
                                        </p:attrNameLst>
                                      </p:cBhvr>
                                      <p:to>
                                        <p:strVal val="visible"/>
                                      </p:to>
                                    </p:set>
                                    <p:anim calcmode="lin" valueType="num">
                                      <p:cBhvr additive="base">
                                        <p:cTn id="13" dur="500" fill="hold"/>
                                        <p:tgtEl>
                                          <p:spTgt spid="3624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2498">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62498">
                                            <p:txEl>
                                              <p:pRg st="2" end="2"/>
                                            </p:txEl>
                                          </p:spTgt>
                                        </p:tgtEl>
                                        <p:attrNameLst>
                                          <p:attrName>style.visibility</p:attrName>
                                        </p:attrNameLst>
                                      </p:cBhvr>
                                      <p:to>
                                        <p:strVal val="visible"/>
                                      </p:to>
                                    </p:set>
                                    <p:anim calcmode="lin" valueType="num">
                                      <p:cBhvr additive="base">
                                        <p:cTn id="17" dur="500" fill="hold"/>
                                        <p:tgtEl>
                                          <p:spTgt spid="36249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249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62498">
                                            <p:txEl>
                                              <p:pRg st="3" end="3"/>
                                            </p:txEl>
                                          </p:spTgt>
                                        </p:tgtEl>
                                        <p:attrNameLst>
                                          <p:attrName>style.visibility</p:attrName>
                                        </p:attrNameLst>
                                      </p:cBhvr>
                                      <p:to>
                                        <p:strVal val="visible"/>
                                      </p:to>
                                    </p:set>
                                    <p:anim calcmode="lin" valueType="num">
                                      <p:cBhvr additive="base">
                                        <p:cTn id="21" dur="500" fill="hold"/>
                                        <p:tgtEl>
                                          <p:spTgt spid="36249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62498">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62498">
                                            <p:txEl>
                                              <p:pRg st="4" end="4"/>
                                            </p:txEl>
                                          </p:spTgt>
                                        </p:tgtEl>
                                        <p:attrNameLst>
                                          <p:attrName>style.visibility</p:attrName>
                                        </p:attrNameLst>
                                      </p:cBhvr>
                                      <p:to>
                                        <p:strVal val="visible"/>
                                      </p:to>
                                    </p:set>
                                    <p:anim calcmode="lin" valueType="num">
                                      <p:cBhvr additive="base">
                                        <p:cTn id="25" dur="500" fill="hold"/>
                                        <p:tgtEl>
                                          <p:spTgt spid="36249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24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2498">
                                            <p:txEl>
                                              <p:pRg st="5" end="5"/>
                                            </p:txEl>
                                          </p:spTgt>
                                        </p:tgtEl>
                                        <p:attrNameLst>
                                          <p:attrName>style.visibility</p:attrName>
                                        </p:attrNameLst>
                                      </p:cBhvr>
                                      <p:to>
                                        <p:strVal val="visible"/>
                                      </p:to>
                                    </p:set>
                                    <p:anim calcmode="lin" valueType="num">
                                      <p:cBhvr additive="base">
                                        <p:cTn id="31" dur="500" fill="hold"/>
                                        <p:tgtEl>
                                          <p:spTgt spid="36249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2498">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62498">
                                            <p:txEl>
                                              <p:pRg st="6" end="6"/>
                                            </p:txEl>
                                          </p:spTgt>
                                        </p:tgtEl>
                                        <p:attrNameLst>
                                          <p:attrName>style.visibility</p:attrName>
                                        </p:attrNameLst>
                                      </p:cBhvr>
                                      <p:to>
                                        <p:strVal val="visible"/>
                                      </p:to>
                                    </p:set>
                                    <p:anim calcmode="lin" valueType="num">
                                      <p:cBhvr additive="base">
                                        <p:cTn id="35" dur="500" fill="hold"/>
                                        <p:tgtEl>
                                          <p:spTgt spid="362498">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2498">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62498">
                                            <p:txEl>
                                              <p:pRg st="7" end="7"/>
                                            </p:txEl>
                                          </p:spTgt>
                                        </p:tgtEl>
                                        <p:attrNameLst>
                                          <p:attrName>style.visibility</p:attrName>
                                        </p:attrNameLst>
                                      </p:cBhvr>
                                      <p:to>
                                        <p:strVal val="visible"/>
                                      </p:to>
                                    </p:set>
                                    <p:anim calcmode="lin" valueType="num">
                                      <p:cBhvr additive="base">
                                        <p:cTn id="39" dur="500" fill="hold"/>
                                        <p:tgtEl>
                                          <p:spTgt spid="362498">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6249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62498">
                                            <p:txEl>
                                              <p:pRg st="8" end="8"/>
                                            </p:txEl>
                                          </p:spTgt>
                                        </p:tgtEl>
                                        <p:attrNameLst>
                                          <p:attrName>style.visibility</p:attrName>
                                        </p:attrNameLst>
                                      </p:cBhvr>
                                      <p:to>
                                        <p:strVal val="visible"/>
                                      </p:to>
                                    </p:set>
                                    <p:anim calcmode="lin" valueType="num">
                                      <p:cBhvr additive="base">
                                        <p:cTn id="45" dur="500" fill="hold"/>
                                        <p:tgtEl>
                                          <p:spTgt spid="362498">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6249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bldLvl="2"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smtClean="0">
                <a:latin typeface="Comic Sans MS" panose="030F0702030302020204" pitchFamily="66" charset="0"/>
              </a:rPr>
              <a:t>5.4.3 Choosing which block to replace</a:t>
            </a:r>
          </a:p>
        </p:txBody>
      </p:sp>
      <p:sp>
        <p:nvSpPr>
          <p:cNvPr id="104451" name="AutoShape 3"/>
          <p:cNvSpPr>
            <a:spLocks noGrp="1" noChangeArrowheads="1"/>
          </p:cNvSpPr>
          <p:nvPr>
            <p:ph type="body" idx="1"/>
          </p:nvPr>
        </p:nvSpPr>
        <p:spPr>
          <a:xfrm>
            <a:off x="-19422" y="908720"/>
            <a:ext cx="8820150" cy="5383212"/>
          </a:xfrm>
        </p:spPr>
        <p:txBody>
          <a:bodyPr/>
          <a:lstStyle/>
          <a:p>
            <a:r>
              <a:rPr lang="en-US" altLang="zh-CN" sz="2200" dirty="0" smtClean="0">
                <a:latin typeface="Comic Sans MS" panose="030F0702030302020204" pitchFamily="66" charset="0"/>
              </a:rPr>
              <a:t>In an associative cache, we must decide which block to replace when a miss happens and the corresponding set is full.</a:t>
            </a:r>
          </a:p>
          <a:p>
            <a:r>
              <a:rPr lang="en-US" altLang="zh-CN" sz="2200" dirty="0" smtClean="0">
                <a:latin typeface="Comic Sans MS" panose="030F0702030302020204" pitchFamily="66" charset="0"/>
              </a:rPr>
              <a:t>The most commonly used scheme is </a:t>
            </a:r>
            <a:r>
              <a:rPr lang="en-US" altLang="zh-CN" sz="2200" dirty="0" smtClean="0">
                <a:solidFill>
                  <a:srgbClr val="FF3300"/>
                </a:solidFill>
                <a:latin typeface="Comic Sans MS" panose="030F0702030302020204" pitchFamily="66" charset="0"/>
              </a:rPr>
              <a:t>least recently used</a:t>
            </a:r>
            <a:r>
              <a:rPr lang="en-US" altLang="zh-CN" sz="2200" b="0" dirty="0" smtClean="0">
                <a:latin typeface="Comic Sans MS" panose="030F0702030302020204" pitchFamily="66" charset="0"/>
              </a:rPr>
              <a:t> (LRU), </a:t>
            </a:r>
            <a:r>
              <a:rPr lang="en-US" altLang="zh-CN" sz="2200" dirty="0" smtClean="0">
                <a:latin typeface="Comic Sans MS" panose="030F0702030302020204" pitchFamily="66" charset="0"/>
              </a:rPr>
              <a:t>which we used in the previous example. In an LRU scheme, the block replaced is the one that has been unused for the longest time.</a:t>
            </a:r>
          </a:p>
          <a:p>
            <a:r>
              <a:rPr lang="en-US" altLang="zh-CN" sz="2200" dirty="0" smtClean="0">
                <a:latin typeface="Comic Sans MS" panose="030F0702030302020204" pitchFamily="66" charset="0"/>
              </a:rPr>
              <a:t>For a two-way set associative cache, the LRU can be implemented easily. We could keep a single bit in each set. We set the bit whenever a specific block in the set is referenced, and reset the bit whenever another block is referenced.</a:t>
            </a:r>
          </a:p>
          <a:p>
            <a:r>
              <a:rPr lang="en-US" altLang="zh-CN" sz="2200" dirty="0" smtClean="0">
                <a:latin typeface="Comic Sans MS" panose="030F0702030302020204" pitchFamily="66" charset="0"/>
              </a:rPr>
              <a:t>As associativity increases, implementing LRU gets harder.</a:t>
            </a:r>
          </a:p>
          <a:p>
            <a:endParaRPr lang="en-US" altLang="zh-CN" sz="2200" dirty="0" smtClean="0">
              <a:latin typeface="Comic Sans MS" panose="030F0702030302020204" pitchFamily="66" charset="0"/>
            </a:endParaRP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28600" y="152400"/>
            <a:ext cx="8591550" cy="609600"/>
          </a:xfrm>
          <a:noFill/>
        </p:spPr>
        <p:txBody>
          <a:bodyPr/>
          <a:lstStyle/>
          <a:p>
            <a:r>
              <a:rPr lang="en-US" altLang="zh-CN" sz="2400" dirty="0" smtClean="0"/>
              <a:t>5.4.4 Decreasing miss penalty with multilevel caches</a:t>
            </a:r>
          </a:p>
        </p:txBody>
      </p:sp>
      <p:sp>
        <p:nvSpPr>
          <p:cNvPr id="105475" name="AutoShape 3"/>
          <p:cNvSpPr>
            <a:spLocks noGrp="1" noChangeArrowheads="1"/>
          </p:cNvSpPr>
          <p:nvPr>
            <p:ph type="body" idx="1"/>
          </p:nvPr>
        </p:nvSpPr>
        <p:spPr>
          <a:xfrm>
            <a:off x="0" y="836613"/>
            <a:ext cx="8964613" cy="5832475"/>
          </a:xfrm>
          <a:noFill/>
        </p:spPr>
        <p:txBody>
          <a:bodyPr/>
          <a:lstStyle/>
          <a:p>
            <a:pPr>
              <a:lnSpc>
                <a:spcPct val="90000"/>
              </a:lnSpc>
            </a:pPr>
            <a:r>
              <a:rPr lang="en-US" altLang="zh-CN" sz="1800" dirty="0" smtClean="0"/>
              <a:t>Add a second level cache:</a:t>
            </a:r>
          </a:p>
          <a:p>
            <a:pPr lvl="1">
              <a:lnSpc>
                <a:spcPct val="90000"/>
              </a:lnSpc>
            </a:pPr>
            <a:r>
              <a:rPr lang="en-US" altLang="zh-CN" sz="1800" dirty="0" smtClean="0"/>
              <a:t>often primary cache is on the same chip as the processor</a:t>
            </a:r>
          </a:p>
          <a:p>
            <a:pPr lvl="1">
              <a:lnSpc>
                <a:spcPct val="90000"/>
              </a:lnSpc>
            </a:pPr>
            <a:r>
              <a:rPr lang="en-US" altLang="zh-CN" sz="1800" dirty="0" smtClean="0"/>
              <a:t>use SRAMs to add another cache above primary memory (DRAM)</a:t>
            </a:r>
          </a:p>
          <a:p>
            <a:pPr lvl="1">
              <a:lnSpc>
                <a:spcPct val="90000"/>
              </a:lnSpc>
            </a:pPr>
            <a:r>
              <a:rPr lang="en-US" altLang="zh-CN" sz="1800" dirty="0" smtClean="0"/>
              <a:t>miss penalty goes down if data is in 2nd level cache</a:t>
            </a:r>
          </a:p>
          <a:p>
            <a:pPr>
              <a:lnSpc>
                <a:spcPct val="90000"/>
              </a:lnSpc>
            </a:pPr>
            <a:r>
              <a:rPr lang="en-US" altLang="zh-CN" sz="1600" dirty="0" smtClean="0"/>
              <a:t>Example:</a:t>
            </a:r>
          </a:p>
          <a:p>
            <a:pPr lvl="1">
              <a:lnSpc>
                <a:spcPct val="90000"/>
              </a:lnSpc>
            </a:pPr>
            <a:r>
              <a:rPr lang="en-US" altLang="zh-CN" sz="1800" dirty="0" smtClean="0"/>
              <a:t>Part1: </a:t>
            </a:r>
            <a:r>
              <a:rPr lang="en-US" altLang="en-US" sz="1800" dirty="0"/>
              <a:t>With just primary cache, </a:t>
            </a:r>
            <a:r>
              <a:rPr lang="en-US" altLang="zh-CN" sz="1800" dirty="0" smtClean="0"/>
              <a:t>CPI of 1.0 on a 5GHz machine with a 2% miss rate, 100ns DRAM access</a:t>
            </a:r>
          </a:p>
          <a:p>
            <a:pPr lvl="1">
              <a:lnSpc>
                <a:spcPct val="90000"/>
              </a:lnSpc>
            </a:pPr>
            <a:r>
              <a:rPr lang="en-US" altLang="zh-CN" sz="1800" dirty="0" smtClean="0"/>
              <a:t>Miss penalty to main memory is</a:t>
            </a:r>
          </a:p>
          <a:p>
            <a:pPr lvl="1">
              <a:lnSpc>
                <a:spcPct val="90000"/>
              </a:lnSpc>
            </a:pPr>
            <a:endParaRPr lang="en-US" altLang="zh-CN" sz="1200" dirty="0" smtClean="0"/>
          </a:p>
          <a:p>
            <a:pPr lvl="1">
              <a:lnSpc>
                <a:spcPct val="90000"/>
              </a:lnSpc>
            </a:pPr>
            <a:r>
              <a:rPr lang="en-US" altLang="zh-CN" sz="1800" dirty="0" smtClean="0"/>
              <a:t>The CPI with one level of caching</a:t>
            </a:r>
          </a:p>
          <a:p>
            <a:pPr>
              <a:lnSpc>
                <a:spcPct val="90000"/>
              </a:lnSpc>
              <a:buFontTx/>
              <a:buNone/>
            </a:pPr>
            <a:r>
              <a:rPr lang="en-US" altLang="zh-CN" sz="1600" dirty="0" smtClean="0"/>
              <a:t>	</a:t>
            </a:r>
            <a:r>
              <a:rPr lang="en-US" altLang="zh-CN" sz="1600" b="0" dirty="0" smtClean="0"/>
              <a:t>	</a:t>
            </a:r>
            <a:r>
              <a:rPr lang="en-US" altLang="zh-CN" sz="1800" b="0" dirty="0" smtClean="0">
                <a:latin typeface="幼圆" panose="02010509060101010101" pitchFamily="49" charset="-122"/>
                <a:ea typeface="幼圆" panose="02010509060101010101" pitchFamily="49" charset="-122"/>
              </a:rPr>
              <a:t>Total CPI = 1.0 + Memory-stall cycles per instruction</a:t>
            </a:r>
          </a:p>
          <a:p>
            <a:pPr lvl="2">
              <a:lnSpc>
                <a:spcPct val="90000"/>
              </a:lnSpc>
              <a:buFontTx/>
              <a:buNone/>
            </a:pPr>
            <a:r>
              <a:rPr lang="en-US" altLang="zh-CN" sz="1600" dirty="0" smtClean="0"/>
              <a:t>   		   </a:t>
            </a:r>
            <a:r>
              <a:rPr lang="en-US" altLang="zh-CN" sz="1800" dirty="0" smtClean="0"/>
              <a:t> =( 1.0 *I+ 2%*I × 500 ) / I = 1.0 + 2% × 500 = 11.0</a:t>
            </a:r>
          </a:p>
          <a:p>
            <a:pPr lvl="2">
              <a:lnSpc>
                <a:spcPct val="90000"/>
              </a:lnSpc>
              <a:buFontTx/>
              <a:buNone/>
            </a:pPr>
            <a:endParaRPr lang="en-US" altLang="zh-CN" sz="1800" dirty="0" smtClean="0"/>
          </a:p>
          <a:p>
            <a:pPr lvl="1">
              <a:lnSpc>
                <a:spcPct val="90000"/>
              </a:lnSpc>
            </a:pPr>
            <a:r>
              <a:rPr lang="en-US" altLang="zh-CN" sz="1800" dirty="0" smtClean="0"/>
              <a:t>Part2: Adding 2nd level cache with 5ns access time, decreases miss rate to 0.5%</a:t>
            </a:r>
            <a:r>
              <a:rPr lang="zh-CN" altLang="en-US" sz="1800" dirty="0" smtClean="0"/>
              <a:t>（</a:t>
            </a:r>
            <a:r>
              <a:rPr lang="en-US" altLang="zh-CN" sz="1800" dirty="0" smtClean="0"/>
              <a:t>That is</a:t>
            </a:r>
            <a:r>
              <a:rPr lang="zh-CN" altLang="en-US" sz="1800" dirty="0" smtClean="0"/>
              <a:t>，</a:t>
            </a:r>
            <a:r>
              <a:rPr lang="en-US" altLang="zh-CN" sz="1800" dirty="0" smtClean="0"/>
              <a:t>for n instructions( not n memory accesses)</a:t>
            </a:r>
            <a:r>
              <a:rPr lang="zh-CN" altLang="en-US" sz="1800" dirty="0" smtClean="0"/>
              <a:t>，</a:t>
            </a:r>
            <a:r>
              <a:rPr lang="en-US" altLang="zh-CN" sz="1800" dirty="0" smtClean="0"/>
              <a:t>total 0.5%*n access to DRAM</a:t>
            </a:r>
            <a:r>
              <a:rPr lang="zh-CN" altLang="en-US" sz="1800" dirty="0" smtClean="0"/>
              <a:t>，</a:t>
            </a:r>
            <a:r>
              <a:rPr lang="en-US" altLang="zh-CN" sz="1800" dirty="0" smtClean="0"/>
              <a:t> total 2%*n access to the 2nd level cache </a:t>
            </a:r>
            <a:r>
              <a:rPr lang="zh-CN" altLang="en-US" sz="1800" dirty="0" smtClean="0"/>
              <a:t>）</a:t>
            </a:r>
            <a:r>
              <a:rPr lang="en-US" altLang="zh-CN" sz="1600" dirty="0" smtClean="0"/>
              <a:t/>
            </a:r>
            <a:br>
              <a:rPr lang="en-US" altLang="zh-CN" sz="1600" dirty="0" smtClean="0"/>
            </a:br>
            <a:endParaRPr lang="en-US" altLang="zh-CN" sz="1600" dirty="0" smtClean="0"/>
          </a:p>
          <a:p>
            <a:pPr lvl="2">
              <a:lnSpc>
                <a:spcPct val="90000"/>
              </a:lnSpc>
              <a:buFontTx/>
              <a:buNone/>
            </a:pPr>
            <a:endParaRPr lang="en-US" altLang="zh-CN" sz="1600" dirty="0" smtClean="0"/>
          </a:p>
          <a:p>
            <a:pPr lvl="1">
              <a:lnSpc>
                <a:spcPct val="90000"/>
              </a:lnSpc>
            </a:pPr>
            <a:r>
              <a:rPr lang="en-US" altLang="zh-CN" sz="1800" dirty="0" smtClean="0">
                <a:solidFill>
                  <a:srgbClr val="FF0000"/>
                </a:solidFill>
              </a:rPr>
              <a:t>Suppose: no double miss (both instruction cache and data cache miss )  occurs during each one-instruction execution.(</a:t>
            </a:r>
            <a:r>
              <a:rPr lang="zh-CN" altLang="en-US" sz="1800" dirty="0" smtClean="0">
                <a:solidFill>
                  <a:srgbClr val="FF0000"/>
                </a:solidFill>
              </a:rPr>
              <a:t>书上没说，但这条很重要</a:t>
            </a:r>
            <a:r>
              <a:rPr lang="en-US" altLang="zh-CN" sz="1800" dirty="0" smtClean="0">
                <a:solidFill>
                  <a:srgbClr val="FF0000"/>
                </a:solidFill>
              </a:rPr>
              <a:t>)</a:t>
            </a:r>
          </a:p>
        </p:txBody>
      </p:sp>
      <p:grpSp>
        <p:nvGrpSpPr>
          <p:cNvPr id="105476" name="组合 1"/>
          <p:cNvGrpSpPr>
            <a:grpSpLocks/>
          </p:cNvGrpSpPr>
          <p:nvPr/>
        </p:nvGrpSpPr>
        <p:grpSpPr bwMode="auto">
          <a:xfrm>
            <a:off x="4500563" y="2924175"/>
            <a:ext cx="3671887" cy="696913"/>
            <a:chOff x="3779838" y="4100513"/>
            <a:chExt cx="3671887" cy="696912"/>
          </a:xfrm>
        </p:grpSpPr>
        <p:grpSp>
          <p:nvGrpSpPr>
            <p:cNvPr id="105483" name="Group 4"/>
            <p:cNvGrpSpPr>
              <a:grpSpLocks/>
            </p:cNvGrpSpPr>
            <p:nvPr/>
          </p:nvGrpSpPr>
          <p:grpSpPr bwMode="auto">
            <a:xfrm>
              <a:off x="3779838" y="4100513"/>
              <a:ext cx="1117600" cy="696912"/>
              <a:chOff x="1020" y="2069"/>
              <a:chExt cx="1860" cy="439"/>
            </a:xfrm>
          </p:grpSpPr>
          <p:sp>
            <p:nvSpPr>
              <p:cNvPr id="105485"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100ns</a:t>
                </a:r>
              </a:p>
            </p:txBody>
          </p:sp>
          <p:sp>
            <p:nvSpPr>
              <p:cNvPr id="105486"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7"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0.2</a:t>
                </a:r>
                <a:endParaRPr lang="en-US" altLang="zh-CN" sz="1800" baseline="-25000"/>
              </a:p>
            </p:txBody>
          </p:sp>
        </p:grpSp>
        <p:sp>
          <p:nvSpPr>
            <p:cNvPr id="105484" name="Text Box 8"/>
            <p:cNvSpPr txBox="1">
              <a:spLocks noChangeArrowheads="1"/>
            </p:cNvSpPr>
            <p:nvPr/>
          </p:nvSpPr>
          <p:spPr bwMode="auto">
            <a:xfrm>
              <a:off x="4500563" y="4244975"/>
              <a:ext cx="295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smtClean="0">
                  <a:latin typeface="Times New Roman" panose="02020603050405020304" pitchFamily="18" charset="0"/>
                </a:rPr>
                <a:t>= 500 clock cycles</a:t>
              </a:r>
              <a:endParaRPr lang="en-US" altLang="zh-CN" sz="2400" b="0" dirty="0">
                <a:latin typeface="Times New Roman" panose="02020603050405020304" pitchFamily="18" charset="0"/>
              </a:endParaRPr>
            </a:p>
          </p:txBody>
        </p:sp>
      </p:grpSp>
      <p:grpSp>
        <p:nvGrpSpPr>
          <p:cNvPr id="105477" name="组合 2"/>
          <p:cNvGrpSpPr>
            <a:grpSpLocks/>
          </p:cNvGrpSpPr>
          <p:nvPr/>
        </p:nvGrpSpPr>
        <p:grpSpPr bwMode="auto">
          <a:xfrm>
            <a:off x="1043608" y="5468393"/>
            <a:ext cx="7344816" cy="696912"/>
            <a:chOff x="3490913" y="5876925"/>
            <a:chExt cx="6139877" cy="696913"/>
          </a:xfrm>
        </p:grpSpPr>
        <p:grpSp>
          <p:nvGrpSpPr>
            <p:cNvPr id="105478" name="Group 9"/>
            <p:cNvGrpSpPr>
              <a:grpSpLocks/>
            </p:cNvGrpSpPr>
            <p:nvPr/>
          </p:nvGrpSpPr>
          <p:grpSpPr bwMode="auto">
            <a:xfrm>
              <a:off x="3490913" y="5876925"/>
              <a:ext cx="1117600" cy="696913"/>
              <a:chOff x="1020" y="2069"/>
              <a:chExt cx="1860" cy="439"/>
            </a:xfrm>
          </p:grpSpPr>
          <p:sp>
            <p:nvSpPr>
              <p:cNvPr id="105480" name="Text Box 10"/>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5ns</a:t>
                </a:r>
              </a:p>
            </p:txBody>
          </p:sp>
          <p:sp>
            <p:nvSpPr>
              <p:cNvPr id="105481" name="Line 11"/>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2" name="Text Box 12"/>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0.2</a:t>
                </a:r>
                <a:endParaRPr lang="en-US" altLang="zh-CN" sz="1800" baseline="-25000" dirty="0"/>
              </a:p>
            </p:txBody>
          </p:sp>
        </p:grpSp>
        <p:sp>
          <p:nvSpPr>
            <p:cNvPr id="105479" name="Text Box 13"/>
            <p:cNvSpPr txBox="1">
              <a:spLocks noChangeArrowheads="1"/>
            </p:cNvSpPr>
            <p:nvPr/>
          </p:nvSpPr>
          <p:spPr bwMode="auto">
            <a:xfrm>
              <a:off x="4211638" y="6021390"/>
              <a:ext cx="5419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smtClean="0">
                  <a:latin typeface="Times New Roman" panose="02020603050405020304" pitchFamily="18" charset="0"/>
                </a:rPr>
                <a:t>= </a:t>
              </a:r>
              <a:r>
                <a:rPr lang="en-US" altLang="zh-CN" sz="2200" b="0" dirty="0" smtClean="0">
                  <a:latin typeface="Times New Roman" panose="02020603050405020304" pitchFamily="18" charset="0"/>
                </a:rPr>
                <a:t>25 clock cycles</a:t>
              </a:r>
              <a:r>
                <a:rPr lang="en-US" altLang="zh-CN" sz="2200" dirty="0" smtClean="0"/>
                <a:t>=</a:t>
              </a:r>
              <a:r>
                <a:rPr lang="en-US" altLang="zh-CN" sz="2200" b="0" dirty="0" smtClean="0">
                  <a:latin typeface="Times New Roman" panose="02020603050405020304" pitchFamily="18" charset="0"/>
                </a:rPr>
                <a:t>Miss </a:t>
              </a:r>
              <a:r>
                <a:rPr lang="en-US" altLang="zh-CN" sz="2200" b="0" dirty="0">
                  <a:latin typeface="Times New Roman" panose="02020603050405020304" pitchFamily="18" charset="0"/>
                </a:rPr>
                <a:t>penalty </a:t>
              </a:r>
              <a:r>
                <a:rPr lang="en-US" altLang="zh-CN" sz="2200" b="0" dirty="0" smtClean="0">
                  <a:latin typeface="Times New Roman" panose="02020603050405020304" pitchFamily="18" charset="0"/>
                </a:rPr>
                <a:t>of </a:t>
              </a:r>
              <a:r>
                <a:rPr lang="en-US" altLang="zh-CN" sz="2200" b="0" dirty="0">
                  <a:latin typeface="Times New Roman" panose="02020603050405020304" pitchFamily="18" charset="0"/>
                </a:rPr>
                <a:t>2nd level cache </a:t>
              </a:r>
            </a:p>
          </p:txBody>
        </p:sp>
      </p:grpSp>
      <p:sp>
        <p:nvSpPr>
          <p:cNvPr id="16" name="文本框 15"/>
          <p:cNvSpPr txBox="1"/>
          <p:nvPr/>
        </p:nvSpPr>
        <p:spPr>
          <a:xfrm>
            <a:off x="4932040" y="692696"/>
            <a:ext cx="4032448" cy="830997"/>
          </a:xfrm>
          <a:prstGeom prst="rect">
            <a:avLst/>
          </a:prstGeom>
          <a:noFill/>
        </p:spPr>
        <p:txBody>
          <a:bodyPr wrap="square" rtlCol="0">
            <a:spAutoFit/>
          </a:bodyPr>
          <a:lstStyle/>
          <a:p>
            <a:r>
              <a:rPr lang="zh-CN" altLang="en-US" b="1" dirty="0" smtClean="0">
                <a:solidFill>
                  <a:srgbClr val="FF0000"/>
                </a:solidFill>
              </a:rPr>
              <a:t>本页及后</a:t>
            </a:r>
            <a:r>
              <a:rPr lang="en-US" altLang="zh-CN" b="1" dirty="0" smtClean="0">
                <a:solidFill>
                  <a:srgbClr val="FF0000"/>
                </a:solidFill>
              </a:rPr>
              <a:t>4</a:t>
            </a:r>
            <a:r>
              <a:rPr lang="zh-CN" altLang="en-US" b="1" dirty="0" smtClean="0">
                <a:solidFill>
                  <a:srgbClr val="FF0000"/>
                </a:solidFill>
              </a:rPr>
              <a:t>页</a:t>
            </a:r>
            <a:r>
              <a:rPr lang="en-US" altLang="zh-CN" b="1" dirty="0" smtClean="0">
                <a:solidFill>
                  <a:srgbClr val="FF0000"/>
                </a:solidFill>
              </a:rPr>
              <a:t>PPT</a:t>
            </a:r>
            <a:r>
              <a:rPr lang="zh-CN" altLang="en-US" b="1" dirty="0" smtClean="0">
                <a:solidFill>
                  <a:srgbClr val="FF0000"/>
                </a:solidFill>
              </a:rPr>
              <a:t>来自</a:t>
            </a:r>
            <a:r>
              <a:rPr lang="en-US" altLang="zh-CN" b="1" dirty="0" smtClean="0">
                <a:solidFill>
                  <a:srgbClr val="FF0000"/>
                </a:solidFill>
              </a:rPr>
              <a:t>MIPS</a:t>
            </a:r>
            <a:r>
              <a:rPr lang="zh-CN" altLang="en-US" b="1" dirty="0" smtClean="0">
                <a:solidFill>
                  <a:srgbClr val="FF0000"/>
                </a:solidFill>
              </a:rPr>
              <a:t>教材</a:t>
            </a:r>
            <a:endParaRPr lang="zh-CN" altLang="en-US" b="1" dirty="0">
              <a:solidFill>
                <a:srgbClr val="FF0000"/>
              </a:solidFill>
            </a:endParaRP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endParaRPr lang="zh-CN" altLang="zh-CN" smtClean="0"/>
          </a:p>
        </p:txBody>
      </p:sp>
      <p:sp>
        <p:nvSpPr>
          <p:cNvPr id="107523" name="AutoShape 3"/>
          <p:cNvSpPr>
            <a:spLocks noGrp="1" noChangeArrowheads="1"/>
          </p:cNvSpPr>
          <p:nvPr>
            <p:ph type="body" idx="1"/>
          </p:nvPr>
        </p:nvSpPr>
        <p:spPr>
          <a:xfrm>
            <a:off x="107950" y="1143000"/>
            <a:ext cx="8915400" cy="5310188"/>
          </a:xfrm>
        </p:spPr>
        <p:txBody>
          <a:bodyPr/>
          <a:lstStyle/>
          <a:p>
            <a:r>
              <a:rPr lang="en-US" altLang="zh-CN" sz="1800" dirty="0" smtClean="0"/>
              <a:t>The CPI with Two level of cache with 0.5% miss rate for main memory</a:t>
            </a:r>
          </a:p>
          <a:p>
            <a:endParaRPr lang="en-US" altLang="zh-CN" sz="1800" dirty="0" smtClean="0"/>
          </a:p>
          <a:p>
            <a:pPr>
              <a:lnSpc>
                <a:spcPct val="90000"/>
              </a:lnSpc>
              <a:buFontTx/>
              <a:buNone/>
            </a:pPr>
            <a:r>
              <a:rPr lang="en-US" altLang="zh-CN" sz="1600" dirty="0" smtClean="0"/>
              <a:t>Total CPI = 1.0 + Primary stalls per instruction +  Secondary stalls per instruction</a:t>
            </a:r>
          </a:p>
          <a:p>
            <a:pPr>
              <a:lnSpc>
                <a:spcPct val="90000"/>
              </a:lnSpc>
              <a:buFontTx/>
              <a:buNone/>
            </a:pPr>
            <a:r>
              <a:rPr lang="en-US" altLang="zh-CN" sz="1600" dirty="0" smtClean="0"/>
              <a:t>		= 1 + 2% ×25 + 0.5% × 500 </a:t>
            </a:r>
          </a:p>
          <a:p>
            <a:pPr>
              <a:lnSpc>
                <a:spcPct val="90000"/>
              </a:lnSpc>
              <a:buFontTx/>
              <a:buNone/>
            </a:pPr>
            <a:r>
              <a:rPr lang="en-US" altLang="zh-CN" sz="1600" dirty="0" smtClean="0"/>
              <a:t>		= 1.0 + 0. 5 +2.5  = 4.0</a:t>
            </a:r>
          </a:p>
          <a:p>
            <a:r>
              <a:rPr lang="en-US" altLang="zh-CN" sz="1800" dirty="0" smtClean="0"/>
              <a:t>The processor with secondary cache is faster, the faster factor(</a:t>
            </a:r>
            <a:r>
              <a:rPr lang="zh-CN" altLang="en-US" sz="1800" dirty="0" smtClean="0"/>
              <a:t>倍数</a:t>
            </a:r>
            <a:r>
              <a:rPr lang="en-US" altLang="zh-CN" sz="1800" dirty="0" smtClean="0"/>
              <a:t>) is</a:t>
            </a:r>
          </a:p>
          <a:p>
            <a:endParaRPr lang="en-US" altLang="zh-CN" sz="1800" dirty="0" smtClean="0"/>
          </a:p>
          <a:p>
            <a:endParaRPr lang="en-US" altLang="zh-CN" sz="1800" dirty="0" smtClean="0"/>
          </a:p>
          <a:p>
            <a:endParaRPr lang="en-US" altLang="zh-CN" sz="1800" dirty="0" smtClean="0"/>
          </a:p>
          <a:p>
            <a:r>
              <a:rPr lang="en-US" altLang="zh-CN" sz="1800" dirty="0" smtClean="0"/>
              <a:t>Using multilevel caches:</a:t>
            </a:r>
          </a:p>
          <a:p>
            <a:pPr lvl="1"/>
            <a:r>
              <a:rPr lang="en-US" altLang="zh-CN" sz="1800" dirty="0" smtClean="0"/>
              <a:t>try and optimize the hit time on the 1st level cache</a:t>
            </a:r>
          </a:p>
          <a:p>
            <a:pPr lvl="1"/>
            <a:r>
              <a:rPr lang="en-US" altLang="zh-CN" sz="1800" dirty="0" smtClean="0"/>
              <a:t>try and optimize the miss rate on the 2nd level cache</a:t>
            </a:r>
          </a:p>
          <a:p>
            <a:endParaRPr lang="en-US" altLang="zh-CN" sz="1800" dirty="0" smtClean="0"/>
          </a:p>
        </p:txBody>
      </p:sp>
      <p:grpSp>
        <p:nvGrpSpPr>
          <p:cNvPr id="107524" name="Group 4"/>
          <p:cNvGrpSpPr>
            <a:grpSpLocks/>
          </p:cNvGrpSpPr>
          <p:nvPr/>
        </p:nvGrpSpPr>
        <p:grpSpPr bwMode="auto">
          <a:xfrm>
            <a:off x="2482850" y="3524250"/>
            <a:ext cx="1117600" cy="696913"/>
            <a:chOff x="1020" y="2069"/>
            <a:chExt cx="1860" cy="439"/>
          </a:xfrm>
        </p:grpSpPr>
        <p:sp>
          <p:nvSpPr>
            <p:cNvPr id="107526"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11.0</a:t>
              </a:r>
            </a:p>
          </p:txBody>
        </p:sp>
        <p:sp>
          <p:nvSpPr>
            <p:cNvPr id="107527"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28"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4.0</a:t>
              </a:r>
              <a:endParaRPr lang="en-US" altLang="zh-CN" sz="1800" baseline="-25000"/>
            </a:p>
          </p:txBody>
        </p:sp>
      </p:grpSp>
      <p:sp>
        <p:nvSpPr>
          <p:cNvPr id="107525" name="Text Box 8"/>
          <p:cNvSpPr txBox="1">
            <a:spLocks noChangeArrowheads="1"/>
          </p:cNvSpPr>
          <p:nvPr/>
        </p:nvSpPr>
        <p:spPr bwMode="auto">
          <a:xfrm>
            <a:off x="3419475" y="3668713"/>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=2.8</a:t>
            </a:r>
          </a:p>
        </p:txBody>
      </p:sp>
    </p:spTree>
  </p:cSld>
  <p:clrMapOvr>
    <a:masterClrMapping/>
  </p:clrMapOvr>
  <p:transition spd="med">
    <p:random/>
    <p:sndAc>
      <p:stSnd>
        <p:snd r:embed="rId2" name="camera.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188640"/>
            <a:ext cx="9227378" cy="4348934"/>
          </a:xfrm>
          <a:prstGeom prst="rect">
            <a:avLst/>
          </a:prstGeom>
        </p:spPr>
      </p:pic>
      <p:sp>
        <p:nvSpPr>
          <p:cNvPr id="3" name="文本框 2"/>
          <p:cNvSpPr txBox="1"/>
          <p:nvPr/>
        </p:nvSpPr>
        <p:spPr>
          <a:xfrm>
            <a:off x="467544" y="4797152"/>
            <a:ext cx="8136904" cy="132343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t>while L1 cache hit test is operating, we process L1 cache data fetching simultaneously</a:t>
            </a:r>
            <a:r>
              <a:rPr lang="en-US" altLang="zh-CN" sz="2000" dirty="0" smtClean="0"/>
              <a:t>, these </a:t>
            </a:r>
            <a:r>
              <a:rPr lang="en-US" altLang="zh-CN" sz="2000" dirty="0"/>
              <a:t>2 operations begin at the same time and cost </a:t>
            </a:r>
            <a:r>
              <a:rPr lang="en-US" altLang="zh-CN" sz="2000" dirty="0" smtClean="0"/>
              <a:t>same </a:t>
            </a:r>
            <a:r>
              <a:rPr lang="en-US" altLang="zh-CN" sz="2000" dirty="0"/>
              <a:t>time. </a:t>
            </a:r>
          </a:p>
          <a:p>
            <a:pPr marL="342900" indent="-342900">
              <a:buFont typeface="Wingdings" panose="05000000000000000000" pitchFamily="2" charset="2"/>
              <a:buChar char="l"/>
            </a:pPr>
            <a:r>
              <a:rPr lang="en-US" altLang="zh-CN" sz="2000" dirty="0"/>
              <a:t>L2 cache operates so.</a:t>
            </a:r>
            <a:endParaRPr lang="zh-CN" altLang="en-US" sz="2000" dirty="0"/>
          </a:p>
        </p:txBody>
      </p:sp>
      <p:sp>
        <p:nvSpPr>
          <p:cNvPr id="4" name="文本框 3"/>
          <p:cNvSpPr txBox="1"/>
          <p:nvPr/>
        </p:nvSpPr>
        <p:spPr>
          <a:xfrm>
            <a:off x="611560" y="4365104"/>
            <a:ext cx="8676456" cy="338554"/>
          </a:xfrm>
          <a:prstGeom prst="rect">
            <a:avLst/>
          </a:prstGeom>
          <a:noFill/>
        </p:spPr>
        <p:txBody>
          <a:bodyPr wrap="square" rtlCol="0">
            <a:spAutoFit/>
          </a:bodyPr>
          <a:lstStyle/>
          <a:p>
            <a:r>
              <a:rPr lang="en-US" altLang="zh-CN" sz="1600" dirty="0" smtClean="0"/>
              <a:t>Fig.  Total time of an instruction  reading memory with both miss of L1 and L2 cache: 526 cycles </a:t>
            </a:r>
            <a:endParaRPr lang="zh-CN" altLang="en-US" sz="1600" dirty="0"/>
          </a:p>
        </p:txBody>
      </p:sp>
    </p:spTree>
    <p:extLst>
      <p:ext uri="{BB962C8B-B14F-4D97-AF65-F5344CB8AC3E}">
        <p14:creationId xmlns:p14="http://schemas.microsoft.com/office/powerpoint/2010/main" val="887349638"/>
      </p:ext>
    </p:extLst>
  </p:cSld>
  <p:clrMapOvr>
    <a:masterClrMapping/>
  </p:clrMapOvr>
  <p:transition spd="med">
    <p:random/>
    <p:sndAc>
      <p:stSnd>
        <p:snd r:embed="rId2" name="camera.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 y="152400"/>
            <a:ext cx="8591550" cy="609600"/>
          </a:xfrm>
          <a:noFill/>
        </p:spPr>
        <p:txBody>
          <a:bodyPr/>
          <a:lstStyle/>
          <a:p>
            <a:r>
              <a:rPr lang="en-US" altLang="zh-CN" sz="2400" dirty="0" smtClean="0"/>
              <a:t>Decreasing miss penalty with multilevel caches</a:t>
            </a:r>
          </a:p>
        </p:txBody>
      </p:sp>
      <p:sp>
        <p:nvSpPr>
          <p:cNvPr id="91139" name="AutoShape 3"/>
          <p:cNvSpPr>
            <a:spLocks noGrp="1" noChangeArrowheads="1"/>
          </p:cNvSpPr>
          <p:nvPr>
            <p:ph type="body" idx="1"/>
          </p:nvPr>
        </p:nvSpPr>
        <p:spPr>
          <a:xfrm>
            <a:off x="0" y="836613"/>
            <a:ext cx="8964613" cy="5832475"/>
          </a:xfrm>
        </p:spPr>
        <p:txBody>
          <a:bodyPr/>
          <a:lstStyle/>
          <a:p>
            <a:pPr>
              <a:lnSpc>
                <a:spcPct val="90000"/>
              </a:lnSpc>
              <a:defRPr/>
            </a:pPr>
            <a:r>
              <a:rPr lang="en-US" altLang="zh-CN" sz="2000" dirty="0" smtClean="0"/>
              <a:t>Total N instructions (e.g.  N=10000, 4000 memory access instructions, 6000 other instructions such as ADD</a:t>
            </a:r>
            <a:r>
              <a:rPr lang="zh-CN" altLang="en-US" sz="2000" dirty="0" smtClean="0"/>
              <a:t>、</a:t>
            </a:r>
            <a:r>
              <a:rPr lang="en-US" altLang="zh-CN" sz="2000" dirty="0" smtClean="0"/>
              <a:t>SUB</a:t>
            </a:r>
            <a:r>
              <a:rPr lang="zh-CN" altLang="en-US" sz="2000" dirty="0" smtClean="0"/>
              <a:t>、</a:t>
            </a:r>
            <a:r>
              <a:rPr lang="en-US" altLang="zh-CN" sz="2000" dirty="0" smtClean="0"/>
              <a:t>AND</a:t>
            </a:r>
            <a:r>
              <a:rPr lang="zh-CN" altLang="en-US" sz="2000" dirty="0" smtClean="0"/>
              <a:t>、</a:t>
            </a:r>
            <a:r>
              <a:rPr lang="en-US" altLang="zh-CN" sz="2000" dirty="0" smtClean="0"/>
              <a:t>BEQ</a:t>
            </a:r>
            <a:r>
              <a:rPr lang="zh-CN" altLang="en-US" sz="2000" dirty="0" smtClean="0"/>
              <a:t>、</a:t>
            </a:r>
            <a:r>
              <a:rPr lang="en-US" altLang="zh-CN" sz="2000" dirty="0" smtClean="0"/>
              <a:t>J……, total memory access number: </a:t>
            </a:r>
            <a:r>
              <a:rPr lang="en-US" altLang="zh-CN" sz="2000" dirty="0" smtClean="0">
                <a:solidFill>
                  <a:srgbClr val="FF0000"/>
                </a:solidFill>
              </a:rPr>
              <a:t>14000(not N) </a:t>
            </a:r>
            <a:r>
              <a:rPr lang="en-US" altLang="zh-CN" sz="2000" dirty="0" smtClean="0"/>
              <a:t>)</a:t>
            </a:r>
          </a:p>
          <a:p>
            <a:pPr lvl="1">
              <a:lnSpc>
                <a:spcPct val="90000"/>
              </a:lnSpc>
              <a:defRPr/>
            </a:pPr>
            <a:r>
              <a:rPr lang="en-US" altLang="zh-CN" sz="1800" dirty="0" smtClean="0"/>
              <a:t>N*98% instructions without any miss penalty, time A=N*98%*H1 cycle</a:t>
            </a:r>
          </a:p>
          <a:p>
            <a:pPr lvl="1">
              <a:lnSpc>
                <a:spcPct val="90000"/>
              </a:lnSpc>
              <a:defRPr/>
            </a:pPr>
            <a:r>
              <a:rPr lang="en-US" altLang="zh-CN" sz="1800" dirty="0" smtClean="0"/>
              <a:t>N*2% </a:t>
            </a:r>
            <a:r>
              <a:rPr lang="en-US" altLang="zh-CN" sz="1800" dirty="0" smtClean="0">
                <a:solidFill>
                  <a:srgbClr val="FF0000"/>
                </a:solidFill>
              </a:rPr>
              <a:t>instructions</a:t>
            </a:r>
            <a:r>
              <a:rPr lang="en-US" altLang="zh-CN" sz="1800" dirty="0" smtClean="0"/>
              <a:t> with miss of first level cache, time:  B+C= N*2%*(H1+H2) + N*0.5% *M2</a:t>
            </a:r>
          </a:p>
          <a:p>
            <a:pPr lvl="2">
              <a:lnSpc>
                <a:spcPct val="90000"/>
              </a:lnSpc>
              <a:defRPr/>
            </a:pPr>
            <a:r>
              <a:rPr lang="en-US" altLang="zh-CN" sz="1800" dirty="0" smtClean="0"/>
              <a:t>N*1.5% access with hit of 2nd level cache, time B=N*1.5% *(H1+H2)</a:t>
            </a:r>
          </a:p>
          <a:p>
            <a:pPr lvl="2">
              <a:lnSpc>
                <a:spcPct val="90000"/>
              </a:lnSpc>
              <a:defRPr/>
            </a:pPr>
            <a:r>
              <a:rPr lang="en-US" altLang="zh-CN" sz="1800" dirty="0" smtClean="0"/>
              <a:t>N*0.5% access with miss of 2nd level cache, Time C= N*0.5% *(H1+H2+M2)</a:t>
            </a:r>
          </a:p>
          <a:p>
            <a:pPr lvl="1">
              <a:lnSpc>
                <a:spcPct val="90000"/>
              </a:lnSpc>
              <a:defRPr/>
            </a:pPr>
            <a:r>
              <a:rPr lang="en-US" altLang="zh-CN" sz="2200" dirty="0" smtClean="0"/>
              <a:t>3 kinds of access time </a:t>
            </a:r>
            <a:endParaRPr lang="en-US" altLang="zh-CN" sz="2200" dirty="0"/>
          </a:p>
          <a:p>
            <a:pPr lvl="2">
              <a:lnSpc>
                <a:spcPct val="90000"/>
              </a:lnSpc>
              <a:defRPr/>
            </a:pPr>
            <a:r>
              <a:rPr lang="en-US" altLang="zh-CN" sz="1800" dirty="0" smtClean="0"/>
              <a:t>H1: 1 cycle,  access none of  2nd level cache and DRAM</a:t>
            </a:r>
          </a:p>
          <a:p>
            <a:pPr lvl="2">
              <a:lnSpc>
                <a:spcPct val="90000"/>
              </a:lnSpc>
              <a:defRPr/>
            </a:pPr>
            <a:r>
              <a:rPr lang="en-US" altLang="zh-CN" sz="1800" dirty="0" smtClean="0"/>
              <a:t>H2:  25 cycles to access  2nd level cache</a:t>
            </a:r>
          </a:p>
          <a:p>
            <a:pPr lvl="2">
              <a:lnSpc>
                <a:spcPct val="90000"/>
              </a:lnSpc>
              <a:defRPr/>
            </a:pPr>
            <a:r>
              <a:rPr lang="en-US" altLang="zh-CN" sz="1800" dirty="0" smtClean="0"/>
              <a:t>M2:  500 cycles, miss penalty to access 2nd level cache (i.e.  time to access DRAM)</a:t>
            </a:r>
          </a:p>
          <a:p>
            <a:pPr marL="457200">
              <a:lnSpc>
                <a:spcPct val="90000"/>
              </a:lnSpc>
              <a:defRPr/>
            </a:pPr>
            <a:r>
              <a:rPr lang="en-US" altLang="zh-CN" sz="2200" dirty="0" smtClean="0"/>
              <a:t>Total time of N instructions:    A+B+C </a:t>
            </a:r>
          </a:p>
          <a:p>
            <a:pPr marL="514350" lvl="1" indent="0">
              <a:lnSpc>
                <a:spcPct val="90000"/>
              </a:lnSpc>
              <a:buFontTx/>
              <a:buNone/>
              <a:defRPr/>
            </a:pPr>
            <a:r>
              <a:rPr lang="en-US" altLang="zh-CN" sz="1800" dirty="0" smtClean="0"/>
              <a:t>    = N*98</a:t>
            </a:r>
            <a:r>
              <a:rPr lang="en-US" altLang="zh-CN" sz="1800" dirty="0"/>
              <a:t>%*</a:t>
            </a:r>
            <a:r>
              <a:rPr lang="en-US" altLang="zh-CN" sz="1800" dirty="0" smtClean="0"/>
              <a:t>H1 + N*2%*(H1+H2) + N*0.5% *M2 </a:t>
            </a:r>
          </a:p>
          <a:p>
            <a:pPr marL="514350" lvl="1" indent="0">
              <a:lnSpc>
                <a:spcPct val="90000"/>
              </a:lnSpc>
              <a:buFontTx/>
              <a:buNone/>
              <a:defRPr/>
            </a:pPr>
            <a:r>
              <a:rPr lang="en-US" altLang="zh-CN" sz="1800" dirty="0" smtClean="0"/>
              <a:t>    = N*H1 + N*2%*H2 + N*0.5% *M2 = N*(1+2%*25+0.5%*500) = 4*N</a:t>
            </a:r>
          </a:p>
          <a:p>
            <a:pPr marL="400050">
              <a:lnSpc>
                <a:spcPct val="90000"/>
              </a:lnSpc>
              <a:defRPr/>
            </a:pPr>
            <a:r>
              <a:rPr lang="en-US" altLang="zh-CN" sz="2200" dirty="0" smtClean="0">
                <a:latin typeface="Times New Roman" pitchFamily="18" charset="0"/>
              </a:rPr>
              <a:t>average CPI=4N/N=4</a:t>
            </a:r>
            <a:endParaRPr lang="en-US" altLang="zh-CN" sz="2200" dirty="0">
              <a:latin typeface="Times New Roman" pitchFamily="18" charset="0"/>
            </a:endParaRPr>
          </a:p>
          <a:p>
            <a:pPr marL="857250" lvl="1" indent="-342900">
              <a:lnSpc>
                <a:spcPct val="90000"/>
              </a:lnSpc>
              <a:defRPr/>
            </a:pPr>
            <a:endParaRPr lang="en-US" altLang="zh-CN" sz="1800" dirty="0"/>
          </a:p>
          <a:p>
            <a:pPr marL="914400" lvl="2" indent="0">
              <a:lnSpc>
                <a:spcPct val="90000"/>
              </a:lnSpc>
              <a:buFontTx/>
              <a:buNone/>
              <a:defRPr/>
            </a:pPr>
            <a:endParaRPr lang="en-US" altLang="zh-CN" sz="1800" dirty="0" smtClean="0"/>
          </a:p>
          <a:p>
            <a:pPr lvl="2">
              <a:lnSpc>
                <a:spcPct val="90000"/>
              </a:lnSpc>
              <a:defRPr/>
            </a:pPr>
            <a:endParaRPr lang="en-US" altLang="zh-CN" sz="1800" dirty="0" smtClean="0"/>
          </a:p>
          <a:p>
            <a:pPr lvl="1">
              <a:lnSpc>
                <a:spcPct val="90000"/>
              </a:lnSpc>
              <a:defRPr/>
            </a:pPr>
            <a:endParaRPr lang="en-US" altLang="zh-CN" sz="1800" dirty="0"/>
          </a:p>
          <a:p>
            <a:pPr lvl="1">
              <a:lnSpc>
                <a:spcPct val="90000"/>
              </a:lnSpc>
              <a:defRPr/>
            </a:pPr>
            <a:endParaRPr lang="en-US" altLang="zh-CN" sz="1800" dirty="0" smtClean="0"/>
          </a:p>
          <a:p>
            <a:pPr lvl="1">
              <a:lnSpc>
                <a:spcPct val="90000"/>
              </a:lnSpc>
              <a:defRPr/>
            </a:pPr>
            <a:r>
              <a:rPr lang="en-US" altLang="zh-CN" sz="1800" dirty="0" smtClean="0"/>
              <a:t>often primary cache is on the same chip as the processor</a:t>
            </a:r>
          </a:p>
          <a:p>
            <a:pPr lvl="1">
              <a:lnSpc>
                <a:spcPct val="90000"/>
              </a:lnSpc>
              <a:defRPr/>
            </a:pPr>
            <a:r>
              <a:rPr lang="en-US" altLang="zh-CN" sz="1800" dirty="0" smtClean="0"/>
              <a:t>use SRAMs to add another cache above primary memory (DRAM)</a:t>
            </a:r>
          </a:p>
          <a:p>
            <a:pPr lvl="1">
              <a:lnSpc>
                <a:spcPct val="90000"/>
              </a:lnSpc>
              <a:defRPr/>
            </a:pPr>
            <a:r>
              <a:rPr lang="en-US" altLang="zh-CN" sz="1800" dirty="0" smtClean="0"/>
              <a:t>miss penalty goes down if data is in 2nd level cache</a:t>
            </a:r>
          </a:p>
          <a:p>
            <a:pPr>
              <a:lnSpc>
                <a:spcPct val="90000"/>
              </a:lnSpc>
              <a:defRPr/>
            </a:pPr>
            <a:r>
              <a:rPr lang="en-US" altLang="zh-CN" sz="1600" dirty="0" smtClean="0"/>
              <a:t>Example:</a:t>
            </a:r>
          </a:p>
          <a:p>
            <a:pPr lvl="1">
              <a:lnSpc>
                <a:spcPct val="90000"/>
              </a:lnSpc>
              <a:defRPr/>
            </a:pPr>
            <a:r>
              <a:rPr lang="en-US" altLang="zh-CN" sz="1800" dirty="0" smtClean="0"/>
              <a:t>CPI of 1.0 on a 5GHz machine with a 2% miss rate, 100ns DRAM access</a:t>
            </a:r>
          </a:p>
          <a:p>
            <a:pPr lvl="1">
              <a:lnSpc>
                <a:spcPct val="90000"/>
              </a:lnSpc>
              <a:defRPr/>
            </a:pPr>
            <a:r>
              <a:rPr lang="en-US" altLang="zh-CN" sz="1800" dirty="0" smtClean="0"/>
              <a:t>Adding 2nd level cache with 5ns access time decreases miss rate to 0.5%</a:t>
            </a:r>
            <a:r>
              <a:rPr lang="zh-CN" altLang="en-US" sz="1800" dirty="0" smtClean="0"/>
              <a:t>（</a:t>
            </a:r>
            <a:r>
              <a:rPr lang="en-US" altLang="zh-CN" sz="1800" dirty="0" smtClean="0"/>
              <a:t>That is</a:t>
            </a:r>
            <a:r>
              <a:rPr lang="zh-CN" altLang="en-US" sz="1800" dirty="0" smtClean="0"/>
              <a:t>，</a:t>
            </a:r>
            <a:r>
              <a:rPr lang="en-US" altLang="zh-CN" sz="1800" dirty="0" smtClean="0"/>
              <a:t>for n memory access instructions </a:t>
            </a:r>
            <a:r>
              <a:rPr lang="zh-CN" altLang="en-US" sz="1800" dirty="0" smtClean="0"/>
              <a:t>，</a:t>
            </a:r>
            <a:r>
              <a:rPr lang="en-US" altLang="zh-CN" sz="1800" dirty="0" smtClean="0"/>
              <a:t>total 0.5%*n access to RAM</a:t>
            </a:r>
            <a:r>
              <a:rPr lang="zh-CN" altLang="en-US" sz="1800" dirty="0" smtClean="0"/>
              <a:t>，</a:t>
            </a:r>
            <a:r>
              <a:rPr lang="en-US" altLang="zh-CN" sz="1800" dirty="0" smtClean="0"/>
              <a:t> total 2%*n access to the 2nd level cache </a:t>
            </a:r>
            <a:r>
              <a:rPr lang="zh-CN" altLang="en-US" sz="1800" dirty="0" smtClean="0"/>
              <a:t>）</a:t>
            </a:r>
            <a:r>
              <a:rPr lang="en-US" altLang="zh-CN" sz="1400" dirty="0" smtClean="0"/>
              <a:t/>
            </a:r>
            <a:br>
              <a:rPr lang="en-US" altLang="zh-CN" sz="1400" dirty="0" smtClean="0"/>
            </a:br>
            <a:endParaRPr lang="en-US" altLang="zh-CN" sz="1400" dirty="0" smtClean="0"/>
          </a:p>
          <a:p>
            <a:pPr>
              <a:lnSpc>
                <a:spcPct val="90000"/>
              </a:lnSpc>
              <a:defRPr/>
            </a:pPr>
            <a:r>
              <a:rPr lang="en-US" altLang="zh-CN" sz="1600" dirty="0" smtClean="0"/>
              <a:t>Miss penalty to main memory is</a:t>
            </a:r>
          </a:p>
          <a:p>
            <a:pPr>
              <a:lnSpc>
                <a:spcPct val="90000"/>
              </a:lnSpc>
              <a:defRPr/>
            </a:pPr>
            <a:endParaRPr lang="en-US" altLang="zh-CN" sz="1600" dirty="0" smtClean="0"/>
          </a:p>
          <a:p>
            <a:pPr>
              <a:lnSpc>
                <a:spcPct val="90000"/>
              </a:lnSpc>
              <a:defRPr/>
            </a:pPr>
            <a:endParaRPr lang="en-US" altLang="zh-CN" sz="1600" dirty="0" smtClean="0"/>
          </a:p>
          <a:p>
            <a:pPr>
              <a:lnSpc>
                <a:spcPct val="90000"/>
              </a:lnSpc>
              <a:defRPr/>
            </a:pPr>
            <a:r>
              <a:rPr lang="en-US" altLang="zh-CN" sz="1600" dirty="0" smtClean="0"/>
              <a:t>Miss penalty to 2nd level cache is</a:t>
            </a:r>
            <a:endParaRPr lang="en-US" altLang="zh-CN" sz="1400" dirty="0" smtClean="0"/>
          </a:p>
        </p:txBody>
      </p:sp>
    </p:spTree>
    <p:extLst>
      <p:ext uri="{BB962C8B-B14F-4D97-AF65-F5344CB8AC3E}">
        <p14:creationId xmlns:p14="http://schemas.microsoft.com/office/powerpoint/2010/main" val="228081952"/>
      </p:ext>
    </p:extLst>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28600" y="152400"/>
            <a:ext cx="8591550" cy="609600"/>
          </a:xfrm>
          <a:noFill/>
        </p:spPr>
        <p:txBody>
          <a:bodyPr/>
          <a:lstStyle/>
          <a:p>
            <a:r>
              <a:rPr lang="en-US" altLang="zh-CN" sz="2400" dirty="0" smtClean="0"/>
              <a:t>Decreasing miss penalty with multilevel caches</a:t>
            </a:r>
          </a:p>
        </p:txBody>
      </p:sp>
      <p:sp>
        <p:nvSpPr>
          <p:cNvPr id="91139" name="AutoShape 3"/>
          <p:cNvSpPr>
            <a:spLocks noGrp="1" noChangeArrowheads="1"/>
          </p:cNvSpPr>
          <p:nvPr>
            <p:ph type="body" idx="1"/>
          </p:nvPr>
        </p:nvSpPr>
        <p:spPr>
          <a:xfrm>
            <a:off x="0" y="836613"/>
            <a:ext cx="8964613" cy="5832475"/>
          </a:xfrm>
        </p:spPr>
        <p:txBody>
          <a:bodyPr/>
          <a:lstStyle/>
          <a:p>
            <a:pPr>
              <a:lnSpc>
                <a:spcPct val="90000"/>
              </a:lnSpc>
              <a:defRPr/>
            </a:pPr>
            <a:r>
              <a:rPr lang="en-US" altLang="zh-CN" sz="2000" dirty="0" smtClean="0"/>
              <a:t>Total N instructions (</a:t>
            </a:r>
            <a:r>
              <a:rPr lang="en-US" altLang="zh-CN" sz="2000" dirty="0"/>
              <a:t>e.g</a:t>
            </a:r>
            <a:r>
              <a:rPr lang="en-US" altLang="zh-CN" sz="2000" dirty="0" smtClean="0"/>
              <a:t>.  N=10000, 4000 memory access instructions, 6000 other instructions such as ADD</a:t>
            </a:r>
            <a:r>
              <a:rPr lang="zh-CN" altLang="en-US" sz="2000" dirty="0" smtClean="0"/>
              <a:t>、</a:t>
            </a:r>
            <a:r>
              <a:rPr lang="en-US" altLang="zh-CN" sz="2000" dirty="0" smtClean="0"/>
              <a:t>SUB</a:t>
            </a:r>
            <a:r>
              <a:rPr lang="zh-CN" altLang="en-US" sz="2000" dirty="0" smtClean="0"/>
              <a:t>、</a:t>
            </a:r>
            <a:r>
              <a:rPr lang="en-US" altLang="zh-CN" sz="2000" dirty="0" smtClean="0"/>
              <a:t>AND</a:t>
            </a:r>
            <a:r>
              <a:rPr lang="zh-CN" altLang="en-US" sz="2000" dirty="0" smtClean="0"/>
              <a:t>、</a:t>
            </a:r>
            <a:r>
              <a:rPr lang="en-US" altLang="zh-CN" sz="2000" dirty="0" smtClean="0"/>
              <a:t>BEQ</a:t>
            </a:r>
            <a:r>
              <a:rPr lang="zh-CN" altLang="en-US" sz="2000" dirty="0" smtClean="0"/>
              <a:t>、</a:t>
            </a:r>
            <a:r>
              <a:rPr lang="en-US" altLang="zh-CN" sz="2000" dirty="0" smtClean="0"/>
              <a:t>J……, </a:t>
            </a:r>
            <a:r>
              <a:rPr lang="en-US" altLang="zh-CN" sz="2000" dirty="0"/>
              <a:t>total memory access number: </a:t>
            </a:r>
            <a:r>
              <a:rPr lang="en-US" altLang="zh-CN" sz="2000" dirty="0">
                <a:solidFill>
                  <a:srgbClr val="FF0000"/>
                </a:solidFill>
              </a:rPr>
              <a:t>14000(not N) </a:t>
            </a:r>
            <a:r>
              <a:rPr lang="en-US" altLang="zh-CN" sz="2000" dirty="0" smtClean="0"/>
              <a:t>)</a:t>
            </a:r>
          </a:p>
          <a:p>
            <a:pPr lvl="1">
              <a:lnSpc>
                <a:spcPct val="90000"/>
              </a:lnSpc>
              <a:defRPr/>
            </a:pPr>
            <a:r>
              <a:rPr lang="en-US" altLang="zh-CN" sz="1800" dirty="0" smtClean="0"/>
              <a:t>N*98% </a:t>
            </a:r>
            <a:r>
              <a:rPr lang="en-US" altLang="zh-CN" sz="1800" dirty="0" smtClean="0">
                <a:solidFill>
                  <a:srgbClr val="FF0000"/>
                </a:solidFill>
              </a:rPr>
              <a:t>accesses </a:t>
            </a:r>
            <a:r>
              <a:rPr lang="en-US" altLang="zh-CN" sz="1800" dirty="0" smtClean="0"/>
              <a:t>without any miss penalty, time A=N*98%*H1 cycle</a:t>
            </a:r>
          </a:p>
          <a:p>
            <a:pPr lvl="1">
              <a:lnSpc>
                <a:spcPct val="90000"/>
              </a:lnSpc>
              <a:defRPr/>
            </a:pPr>
            <a:r>
              <a:rPr lang="en-US" altLang="zh-CN" sz="1800" dirty="0" smtClean="0"/>
              <a:t>N*2% </a:t>
            </a:r>
            <a:r>
              <a:rPr lang="en-US" altLang="zh-CN" sz="1800" dirty="0" smtClean="0">
                <a:solidFill>
                  <a:srgbClr val="FF0000"/>
                </a:solidFill>
              </a:rPr>
              <a:t>accesses</a:t>
            </a:r>
            <a:r>
              <a:rPr lang="en-US" altLang="zh-CN" sz="1800" dirty="0" smtClean="0"/>
              <a:t> with miss of first level cache, time:  B+C= N*2%*(H1+H2) + N*0.5% *M2</a:t>
            </a:r>
          </a:p>
          <a:p>
            <a:pPr lvl="2">
              <a:lnSpc>
                <a:spcPct val="90000"/>
              </a:lnSpc>
              <a:defRPr/>
            </a:pPr>
            <a:r>
              <a:rPr lang="en-US" altLang="zh-CN" sz="1800" dirty="0" smtClean="0"/>
              <a:t>N*1.5% instructions with hit of 2nd level cache, time B=N*1.5% *(H1+H2)</a:t>
            </a:r>
          </a:p>
          <a:p>
            <a:pPr lvl="2">
              <a:lnSpc>
                <a:spcPct val="90000"/>
              </a:lnSpc>
              <a:defRPr/>
            </a:pPr>
            <a:r>
              <a:rPr lang="en-US" altLang="zh-CN" sz="1800" dirty="0" smtClean="0"/>
              <a:t>N*0.5% instructions with miss of 2nd level cache, Time C= N*0.5% *(H1+H2+M2)</a:t>
            </a:r>
          </a:p>
          <a:p>
            <a:pPr lvl="1">
              <a:lnSpc>
                <a:spcPct val="90000"/>
              </a:lnSpc>
              <a:defRPr/>
            </a:pPr>
            <a:r>
              <a:rPr lang="en-US" altLang="zh-CN" sz="2200" dirty="0" smtClean="0"/>
              <a:t>3 kinds of access time </a:t>
            </a:r>
            <a:endParaRPr lang="en-US" altLang="zh-CN" sz="2200" dirty="0"/>
          </a:p>
          <a:p>
            <a:pPr lvl="2">
              <a:lnSpc>
                <a:spcPct val="90000"/>
              </a:lnSpc>
              <a:defRPr/>
            </a:pPr>
            <a:r>
              <a:rPr lang="en-US" altLang="zh-CN" sz="1800" dirty="0" smtClean="0"/>
              <a:t>H1: 1 cycle, hit time to access  first level cache</a:t>
            </a:r>
          </a:p>
          <a:p>
            <a:pPr lvl="2">
              <a:lnSpc>
                <a:spcPct val="90000"/>
              </a:lnSpc>
              <a:defRPr/>
            </a:pPr>
            <a:r>
              <a:rPr lang="en-US" altLang="zh-CN" sz="1800" dirty="0" smtClean="0"/>
              <a:t>H2:  25 cycles, hit time to access  2nd level cache</a:t>
            </a:r>
          </a:p>
          <a:p>
            <a:pPr lvl="2">
              <a:lnSpc>
                <a:spcPct val="90000"/>
              </a:lnSpc>
              <a:defRPr/>
            </a:pPr>
            <a:r>
              <a:rPr lang="en-US" altLang="zh-CN" sz="1800" dirty="0" smtClean="0"/>
              <a:t>M2:  500 cycles, miss penalty to access 2nd level cache (time to access DRAM)</a:t>
            </a:r>
          </a:p>
          <a:p>
            <a:pPr marL="457200">
              <a:lnSpc>
                <a:spcPct val="90000"/>
              </a:lnSpc>
              <a:defRPr/>
            </a:pPr>
            <a:r>
              <a:rPr lang="en-US" altLang="zh-CN" sz="2200" dirty="0" smtClean="0"/>
              <a:t>Total time of N instructions:    A+B+C </a:t>
            </a:r>
          </a:p>
          <a:p>
            <a:pPr marL="514350" lvl="1" indent="0">
              <a:lnSpc>
                <a:spcPct val="90000"/>
              </a:lnSpc>
              <a:buFontTx/>
              <a:buNone/>
              <a:defRPr/>
            </a:pPr>
            <a:r>
              <a:rPr lang="en-US" altLang="zh-CN" sz="1800" dirty="0" smtClean="0"/>
              <a:t>    = N*98</a:t>
            </a:r>
            <a:r>
              <a:rPr lang="en-US" altLang="zh-CN" sz="1800" dirty="0"/>
              <a:t>%*</a:t>
            </a:r>
            <a:r>
              <a:rPr lang="en-US" altLang="zh-CN" sz="1800" dirty="0" smtClean="0"/>
              <a:t>H1 + N*2%*(H1+H2) + N*0.5% *M2 </a:t>
            </a:r>
          </a:p>
          <a:p>
            <a:pPr marL="514350" lvl="1" indent="0">
              <a:lnSpc>
                <a:spcPct val="90000"/>
              </a:lnSpc>
              <a:buFontTx/>
              <a:buNone/>
              <a:defRPr/>
            </a:pPr>
            <a:r>
              <a:rPr lang="en-US" altLang="zh-CN" sz="1800" dirty="0" smtClean="0"/>
              <a:t>    = N*H1 + N*2%*H2 + N*0.5% *M2 = N*(1+2%*25+0.5%*500) = 4*N</a:t>
            </a:r>
          </a:p>
          <a:p>
            <a:pPr marL="400050">
              <a:lnSpc>
                <a:spcPct val="90000"/>
              </a:lnSpc>
              <a:defRPr/>
            </a:pPr>
            <a:r>
              <a:rPr lang="en-US" altLang="zh-CN" sz="2200" dirty="0" smtClean="0">
                <a:latin typeface="Times New Roman" pitchFamily="18" charset="0"/>
              </a:rPr>
              <a:t>average CPI=4N/N=4</a:t>
            </a:r>
            <a:endParaRPr lang="en-US" altLang="zh-CN" sz="2200" dirty="0">
              <a:latin typeface="Times New Roman" pitchFamily="18" charset="0"/>
            </a:endParaRPr>
          </a:p>
          <a:p>
            <a:pPr marL="857250" lvl="1" indent="-342900">
              <a:lnSpc>
                <a:spcPct val="90000"/>
              </a:lnSpc>
              <a:defRPr/>
            </a:pPr>
            <a:endParaRPr lang="en-US" altLang="zh-CN" sz="1800" dirty="0"/>
          </a:p>
          <a:p>
            <a:pPr marL="914400" lvl="2" indent="0">
              <a:lnSpc>
                <a:spcPct val="90000"/>
              </a:lnSpc>
              <a:buFontTx/>
              <a:buNone/>
              <a:defRPr/>
            </a:pPr>
            <a:endParaRPr lang="en-US" altLang="zh-CN" sz="1800" dirty="0" smtClean="0"/>
          </a:p>
          <a:p>
            <a:pPr lvl="2">
              <a:lnSpc>
                <a:spcPct val="90000"/>
              </a:lnSpc>
              <a:defRPr/>
            </a:pPr>
            <a:endParaRPr lang="en-US" altLang="zh-CN" sz="1800" dirty="0" smtClean="0"/>
          </a:p>
          <a:p>
            <a:pPr lvl="1">
              <a:lnSpc>
                <a:spcPct val="90000"/>
              </a:lnSpc>
              <a:defRPr/>
            </a:pPr>
            <a:endParaRPr lang="en-US" altLang="zh-CN" sz="1800" dirty="0"/>
          </a:p>
          <a:p>
            <a:pPr lvl="1">
              <a:lnSpc>
                <a:spcPct val="90000"/>
              </a:lnSpc>
              <a:defRPr/>
            </a:pPr>
            <a:endParaRPr lang="en-US" altLang="zh-CN" sz="1800" dirty="0" smtClean="0"/>
          </a:p>
          <a:p>
            <a:pPr lvl="1">
              <a:lnSpc>
                <a:spcPct val="90000"/>
              </a:lnSpc>
              <a:defRPr/>
            </a:pPr>
            <a:r>
              <a:rPr lang="en-US" altLang="zh-CN" sz="1800" dirty="0" smtClean="0"/>
              <a:t>often primary cache is on the same chip as the processor</a:t>
            </a:r>
          </a:p>
          <a:p>
            <a:pPr lvl="1">
              <a:lnSpc>
                <a:spcPct val="90000"/>
              </a:lnSpc>
              <a:defRPr/>
            </a:pPr>
            <a:r>
              <a:rPr lang="en-US" altLang="zh-CN" sz="1800" dirty="0" smtClean="0"/>
              <a:t>use SRAMs to add another cache above primary memory (DRAM)</a:t>
            </a:r>
          </a:p>
          <a:p>
            <a:pPr lvl="1">
              <a:lnSpc>
                <a:spcPct val="90000"/>
              </a:lnSpc>
              <a:defRPr/>
            </a:pPr>
            <a:r>
              <a:rPr lang="en-US" altLang="zh-CN" sz="1800" dirty="0" smtClean="0"/>
              <a:t>miss penalty goes down if data is in 2nd level cache</a:t>
            </a:r>
          </a:p>
          <a:p>
            <a:pPr>
              <a:lnSpc>
                <a:spcPct val="90000"/>
              </a:lnSpc>
              <a:defRPr/>
            </a:pPr>
            <a:r>
              <a:rPr lang="en-US" altLang="zh-CN" sz="1600" dirty="0" smtClean="0"/>
              <a:t>Example:</a:t>
            </a:r>
          </a:p>
          <a:p>
            <a:pPr lvl="1">
              <a:lnSpc>
                <a:spcPct val="90000"/>
              </a:lnSpc>
              <a:defRPr/>
            </a:pPr>
            <a:r>
              <a:rPr lang="en-US" altLang="zh-CN" sz="1800" dirty="0" smtClean="0"/>
              <a:t>CPI of 1.0 on a 5GHz machine with a 2% miss rate, 100ns DRAM access</a:t>
            </a:r>
          </a:p>
          <a:p>
            <a:pPr lvl="1">
              <a:lnSpc>
                <a:spcPct val="90000"/>
              </a:lnSpc>
              <a:defRPr/>
            </a:pPr>
            <a:r>
              <a:rPr lang="en-US" altLang="zh-CN" sz="1800" dirty="0" smtClean="0"/>
              <a:t>Adding 2nd level cache with 5ns access time decreases miss rate to 0.5%</a:t>
            </a:r>
            <a:r>
              <a:rPr lang="zh-CN" altLang="en-US" sz="1800" dirty="0" smtClean="0"/>
              <a:t>（</a:t>
            </a:r>
            <a:r>
              <a:rPr lang="en-US" altLang="zh-CN" sz="1800" dirty="0" smtClean="0"/>
              <a:t>That is</a:t>
            </a:r>
            <a:r>
              <a:rPr lang="zh-CN" altLang="en-US" sz="1800" dirty="0" smtClean="0"/>
              <a:t>，</a:t>
            </a:r>
            <a:r>
              <a:rPr lang="en-US" altLang="zh-CN" sz="1800" dirty="0" smtClean="0"/>
              <a:t>for n memory access instructions </a:t>
            </a:r>
            <a:r>
              <a:rPr lang="zh-CN" altLang="en-US" sz="1800" dirty="0" smtClean="0"/>
              <a:t>，</a:t>
            </a:r>
            <a:r>
              <a:rPr lang="en-US" altLang="zh-CN" sz="1800" dirty="0" smtClean="0"/>
              <a:t>total 0.5%*n access to RAM</a:t>
            </a:r>
            <a:r>
              <a:rPr lang="zh-CN" altLang="en-US" sz="1800" dirty="0" smtClean="0"/>
              <a:t>，</a:t>
            </a:r>
            <a:r>
              <a:rPr lang="en-US" altLang="zh-CN" sz="1800" dirty="0" smtClean="0"/>
              <a:t> total 2%*n access to the 2nd level cache </a:t>
            </a:r>
            <a:r>
              <a:rPr lang="zh-CN" altLang="en-US" sz="1800" dirty="0" smtClean="0"/>
              <a:t>）</a:t>
            </a:r>
            <a:r>
              <a:rPr lang="en-US" altLang="zh-CN" sz="1400" dirty="0" smtClean="0"/>
              <a:t/>
            </a:r>
            <a:br>
              <a:rPr lang="en-US" altLang="zh-CN" sz="1400" dirty="0" smtClean="0"/>
            </a:br>
            <a:endParaRPr lang="en-US" altLang="zh-CN" sz="1400" dirty="0" smtClean="0"/>
          </a:p>
          <a:p>
            <a:pPr>
              <a:lnSpc>
                <a:spcPct val="90000"/>
              </a:lnSpc>
              <a:defRPr/>
            </a:pPr>
            <a:r>
              <a:rPr lang="en-US" altLang="zh-CN" sz="1600" dirty="0" smtClean="0"/>
              <a:t>Miss penalty to main memory is</a:t>
            </a:r>
          </a:p>
          <a:p>
            <a:pPr>
              <a:lnSpc>
                <a:spcPct val="90000"/>
              </a:lnSpc>
              <a:defRPr/>
            </a:pPr>
            <a:endParaRPr lang="en-US" altLang="zh-CN" sz="1600" dirty="0" smtClean="0"/>
          </a:p>
          <a:p>
            <a:pPr>
              <a:lnSpc>
                <a:spcPct val="90000"/>
              </a:lnSpc>
              <a:defRPr/>
            </a:pPr>
            <a:endParaRPr lang="en-US" altLang="zh-CN" sz="1600" dirty="0" smtClean="0"/>
          </a:p>
          <a:p>
            <a:pPr>
              <a:lnSpc>
                <a:spcPct val="90000"/>
              </a:lnSpc>
              <a:defRPr/>
            </a:pPr>
            <a:r>
              <a:rPr lang="en-US" altLang="zh-CN" sz="1600" dirty="0" smtClean="0"/>
              <a:t>Miss penalty to 2nd level cache is</a:t>
            </a:r>
            <a:endParaRPr lang="en-US" altLang="zh-CN" sz="1400" dirty="0" smtClean="0"/>
          </a:p>
        </p:txBody>
      </p:sp>
      <p:sp>
        <p:nvSpPr>
          <p:cNvPr id="110596" name="文本框 1"/>
          <p:cNvSpPr txBox="1">
            <a:spLocks noChangeArrowheads="1"/>
          </p:cNvSpPr>
          <p:nvPr/>
        </p:nvSpPr>
        <p:spPr bwMode="auto">
          <a:xfrm>
            <a:off x="6264275" y="3357563"/>
            <a:ext cx="2879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zh-CN" altLang="en-US" sz="2400">
                <a:solidFill>
                  <a:srgbClr val="FF0000"/>
                </a:solidFill>
                <a:latin typeface="Times New Roman" panose="02020603050405020304" pitchFamily="18" charset="0"/>
              </a:rPr>
              <a:t>本页是一种错误的解题思路，要引起注意</a:t>
            </a: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28600" y="152400"/>
            <a:ext cx="8591550" cy="609600"/>
          </a:xfrm>
          <a:noFill/>
        </p:spPr>
        <p:txBody>
          <a:bodyPr/>
          <a:lstStyle/>
          <a:p>
            <a:r>
              <a:rPr lang="en-US" altLang="zh-CN" sz="2400" dirty="0" smtClean="0"/>
              <a:t>5.4.4 Decreasing miss penalty with multilevel caches</a:t>
            </a:r>
          </a:p>
        </p:txBody>
      </p:sp>
      <p:sp>
        <p:nvSpPr>
          <p:cNvPr id="105475" name="AutoShape 3"/>
          <p:cNvSpPr>
            <a:spLocks noGrp="1" noChangeArrowheads="1"/>
          </p:cNvSpPr>
          <p:nvPr>
            <p:ph type="body" idx="1"/>
          </p:nvPr>
        </p:nvSpPr>
        <p:spPr>
          <a:xfrm>
            <a:off x="0" y="836613"/>
            <a:ext cx="8964613" cy="5832475"/>
          </a:xfrm>
          <a:noFill/>
        </p:spPr>
        <p:txBody>
          <a:bodyPr/>
          <a:lstStyle/>
          <a:p>
            <a:pPr>
              <a:lnSpc>
                <a:spcPct val="90000"/>
              </a:lnSpc>
            </a:pPr>
            <a:r>
              <a:rPr lang="en-US" altLang="zh-CN" sz="1800" dirty="0" smtClean="0"/>
              <a:t>Add a second level cache:</a:t>
            </a:r>
          </a:p>
          <a:p>
            <a:pPr lvl="1">
              <a:lnSpc>
                <a:spcPct val="90000"/>
              </a:lnSpc>
            </a:pPr>
            <a:r>
              <a:rPr lang="en-US" altLang="zh-CN" sz="1800" dirty="0" smtClean="0"/>
              <a:t>often primary cache is on the same chip as the processor</a:t>
            </a:r>
          </a:p>
          <a:p>
            <a:pPr lvl="1">
              <a:lnSpc>
                <a:spcPct val="90000"/>
              </a:lnSpc>
            </a:pPr>
            <a:r>
              <a:rPr lang="en-US" altLang="zh-CN" sz="1800" dirty="0" smtClean="0"/>
              <a:t>use SRAMs to add another cache above primary memory (DRAM)</a:t>
            </a:r>
          </a:p>
          <a:p>
            <a:pPr lvl="1">
              <a:lnSpc>
                <a:spcPct val="90000"/>
              </a:lnSpc>
            </a:pPr>
            <a:r>
              <a:rPr lang="en-US" altLang="zh-CN" sz="1800" dirty="0" smtClean="0"/>
              <a:t>miss penalty goes down if data is in 2nd level cache</a:t>
            </a:r>
          </a:p>
          <a:p>
            <a:pPr>
              <a:lnSpc>
                <a:spcPct val="90000"/>
              </a:lnSpc>
            </a:pPr>
            <a:r>
              <a:rPr lang="en-US" altLang="zh-CN" sz="1600" dirty="0" smtClean="0"/>
              <a:t>Example:</a:t>
            </a:r>
          </a:p>
          <a:p>
            <a:pPr lvl="1">
              <a:lnSpc>
                <a:spcPct val="90000"/>
              </a:lnSpc>
            </a:pPr>
            <a:r>
              <a:rPr lang="en-US" altLang="zh-CN" sz="1800" dirty="0" smtClean="0"/>
              <a:t>Part1: </a:t>
            </a:r>
            <a:r>
              <a:rPr lang="en-US" altLang="en-US" sz="1800" dirty="0"/>
              <a:t>With just primary </a:t>
            </a:r>
            <a:r>
              <a:rPr lang="en-US" altLang="en-US" sz="1800" dirty="0" smtClean="0"/>
              <a:t>cache, </a:t>
            </a:r>
            <a:r>
              <a:rPr lang="en-US" altLang="zh-CN" sz="1800" dirty="0" smtClean="0"/>
              <a:t>CPI of 1.0 on a </a:t>
            </a:r>
            <a:r>
              <a:rPr lang="en-US" altLang="zh-CN" sz="1800" dirty="0" smtClean="0">
                <a:solidFill>
                  <a:srgbClr val="0000FF"/>
                </a:solidFill>
              </a:rPr>
              <a:t>4GHz</a:t>
            </a:r>
            <a:r>
              <a:rPr lang="en-US" altLang="zh-CN" sz="1800" dirty="0" smtClean="0"/>
              <a:t> machine with a 2% miss rate, 100ns DRAM access</a:t>
            </a:r>
          </a:p>
          <a:p>
            <a:pPr lvl="1">
              <a:lnSpc>
                <a:spcPct val="90000"/>
              </a:lnSpc>
            </a:pPr>
            <a:r>
              <a:rPr lang="en-US" altLang="zh-CN" sz="1800" dirty="0" smtClean="0"/>
              <a:t>Miss penalty to main memory is</a:t>
            </a:r>
          </a:p>
          <a:p>
            <a:pPr lvl="1">
              <a:lnSpc>
                <a:spcPct val="90000"/>
              </a:lnSpc>
            </a:pPr>
            <a:endParaRPr lang="en-US" altLang="zh-CN" sz="1200" dirty="0" smtClean="0"/>
          </a:p>
          <a:p>
            <a:pPr lvl="1">
              <a:lnSpc>
                <a:spcPct val="90000"/>
              </a:lnSpc>
            </a:pPr>
            <a:r>
              <a:rPr lang="en-US" altLang="zh-CN" sz="1800" dirty="0" smtClean="0"/>
              <a:t>The CPI with one level of caching</a:t>
            </a:r>
          </a:p>
          <a:p>
            <a:pPr>
              <a:lnSpc>
                <a:spcPct val="90000"/>
              </a:lnSpc>
              <a:buFontTx/>
              <a:buNone/>
            </a:pPr>
            <a:r>
              <a:rPr lang="en-US" altLang="zh-CN" sz="1600" dirty="0" smtClean="0"/>
              <a:t>	</a:t>
            </a:r>
            <a:r>
              <a:rPr lang="en-US" altLang="zh-CN" sz="1600" b="0" dirty="0" smtClean="0"/>
              <a:t>	</a:t>
            </a:r>
            <a:r>
              <a:rPr lang="en-US" altLang="zh-CN" sz="1800" b="0" dirty="0" smtClean="0">
                <a:latin typeface="幼圆" panose="02010509060101010101" pitchFamily="49" charset="-122"/>
                <a:ea typeface="幼圆" panose="02010509060101010101" pitchFamily="49" charset="-122"/>
              </a:rPr>
              <a:t>Total CPI = 1.0 + Memory-stall cycles per instruction</a:t>
            </a:r>
          </a:p>
          <a:p>
            <a:pPr lvl="2">
              <a:lnSpc>
                <a:spcPct val="90000"/>
              </a:lnSpc>
              <a:buFontTx/>
              <a:buNone/>
            </a:pPr>
            <a:r>
              <a:rPr lang="en-US" altLang="zh-CN" sz="1600" dirty="0" smtClean="0"/>
              <a:t>   		   </a:t>
            </a:r>
            <a:r>
              <a:rPr lang="en-US" altLang="zh-CN" sz="1800" dirty="0" smtClean="0"/>
              <a:t> =( 1.0 *I+ 2%*I × 400 ) / I = 1.0 + 2% × 400 = 9</a:t>
            </a:r>
          </a:p>
          <a:p>
            <a:pPr lvl="2">
              <a:lnSpc>
                <a:spcPct val="90000"/>
              </a:lnSpc>
              <a:buFontTx/>
              <a:buNone/>
            </a:pPr>
            <a:endParaRPr lang="en-US" altLang="zh-CN" sz="1800" dirty="0" smtClean="0"/>
          </a:p>
          <a:p>
            <a:pPr lvl="1">
              <a:lnSpc>
                <a:spcPct val="90000"/>
              </a:lnSpc>
            </a:pPr>
            <a:r>
              <a:rPr lang="en-US" altLang="zh-CN" sz="1800" dirty="0" smtClean="0"/>
              <a:t>Part2: Adding L-2 cache with 5ns access time, decreases miss rate to 0.5%</a:t>
            </a:r>
            <a:r>
              <a:rPr lang="zh-CN" altLang="en-US" sz="1800" dirty="0" smtClean="0"/>
              <a:t>（</a:t>
            </a:r>
            <a:r>
              <a:rPr lang="en-US" altLang="zh-CN" sz="1800" dirty="0" smtClean="0"/>
              <a:t>That is</a:t>
            </a:r>
            <a:r>
              <a:rPr lang="zh-CN" altLang="en-US" sz="1800" dirty="0" smtClean="0"/>
              <a:t>，</a:t>
            </a:r>
            <a:r>
              <a:rPr lang="en-US" altLang="zh-CN" sz="1800" dirty="0" smtClean="0"/>
              <a:t>for n instructions( not n memory accesses)</a:t>
            </a:r>
            <a:r>
              <a:rPr lang="zh-CN" altLang="en-US" sz="1800" dirty="0" smtClean="0"/>
              <a:t>，</a:t>
            </a:r>
            <a:r>
              <a:rPr lang="en-US" altLang="zh-CN" sz="1800" dirty="0" smtClean="0"/>
              <a:t>total 0.5%*n access to DRAM</a:t>
            </a:r>
            <a:r>
              <a:rPr lang="zh-CN" altLang="en-US" sz="1800" dirty="0" smtClean="0"/>
              <a:t>，</a:t>
            </a:r>
            <a:r>
              <a:rPr lang="en-US" altLang="zh-CN" sz="1800" dirty="0" smtClean="0"/>
              <a:t> total 2%*n access to the 2nd level cache </a:t>
            </a:r>
            <a:r>
              <a:rPr lang="zh-CN" altLang="en-US" sz="1800" dirty="0" smtClean="0"/>
              <a:t>）</a:t>
            </a:r>
            <a:r>
              <a:rPr lang="en-US" altLang="zh-CN" sz="1600" dirty="0" smtClean="0"/>
              <a:t/>
            </a:r>
            <a:br>
              <a:rPr lang="en-US" altLang="zh-CN" sz="1600" dirty="0" smtClean="0"/>
            </a:br>
            <a:endParaRPr lang="en-US" altLang="zh-CN" sz="1600" dirty="0" smtClean="0"/>
          </a:p>
          <a:p>
            <a:pPr lvl="2">
              <a:lnSpc>
                <a:spcPct val="90000"/>
              </a:lnSpc>
              <a:buFontTx/>
              <a:buNone/>
            </a:pPr>
            <a:endParaRPr lang="en-US" altLang="zh-CN" sz="1600" dirty="0" smtClean="0"/>
          </a:p>
          <a:p>
            <a:pPr lvl="1">
              <a:lnSpc>
                <a:spcPct val="90000"/>
              </a:lnSpc>
            </a:pPr>
            <a:r>
              <a:rPr lang="en-US" altLang="zh-CN" sz="1800" dirty="0" smtClean="0">
                <a:solidFill>
                  <a:srgbClr val="FF0000"/>
                </a:solidFill>
              </a:rPr>
              <a:t>Suppose: no double miss (both instruction cache and data cache miss )  occurs during each one-instruction execution.(</a:t>
            </a:r>
            <a:r>
              <a:rPr lang="zh-CN" altLang="en-US" sz="1800" dirty="0" smtClean="0">
                <a:solidFill>
                  <a:srgbClr val="FF0000"/>
                </a:solidFill>
              </a:rPr>
              <a:t>书上没说，但这条很重要</a:t>
            </a:r>
            <a:r>
              <a:rPr lang="en-US" altLang="zh-CN" sz="1800" dirty="0" smtClean="0">
                <a:solidFill>
                  <a:srgbClr val="FF0000"/>
                </a:solidFill>
              </a:rPr>
              <a:t>)</a:t>
            </a:r>
          </a:p>
        </p:txBody>
      </p:sp>
      <p:grpSp>
        <p:nvGrpSpPr>
          <p:cNvPr id="105476" name="组合 1"/>
          <p:cNvGrpSpPr>
            <a:grpSpLocks/>
          </p:cNvGrpSpPr>
          <p:nvPr/>
        </p:nvGrpSpPr>
        <p:grpSpPr bwMode="auto">
          <a:xfrm>
            <a:off x="4500563" y="2924175"/>
            <a:ext cx="3671887" cy="696913"/>
            <a:chOff x="3779838" y="4100513"/>
            <a:chExt cx="3671887" cy="696912"/>
          </a:xfrm>
        </p:grpSpPr>
        <p:grpSp>
          <p:nvGrpSpPr>
            <p:cNvPr id="105483" name="Group 4"/>
            <p:cNvGrpSpPr>
              <a:grpSpLocks/>
            </p:cNvGrpSpPr>
            <p:nvPr/>
          </p:nvGrpSpPr>
          <p:grpSpPr bwMode="auto">
            <a:xfrm>
              <a:off x="3779838" y="4100513"/>
              <a:ext cx="1117600" cy="696912"/>
              <a:chOff x="1020" y="2069"/>
              <a:chExt cx="1860" cy="439"/>
            </a:xfrm>
          </p:grpSpPr>
          <p:sp>
            <p:nvSpPr>
              <p:cNvPr id="105485"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100ns</a:t>
                </a:r>
              </a:p>
            </p:txBody>
          </p:sp>
          <p:sp>
            <p:nvSpPr>
              <p:cNvPr id="105486"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7"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smtClean="0"/>
                  <a:t>0.25</a:t>
                </a:r>
                <a:endParaRPr lang="en-US" altLang="zh-CN" sz="1800" baseline="-25000" dirty="0"/>
              </a:p>
            </p:txBody>
          </p:sp>
        </p:grpSp>
        <p:sp>
          <p:nvSpPr>
            <p:cNvPr id="105484" name="Text Box 8"/>
            <p:cNvSpPr txBox="1">
              <a:spLocks noChangeArrowheads="1"/>
            </p:cNvSpPr>
            <p:nvPr/>
          </p:nvSpPr>
          <p:spPr bwMode="auto">
            <a:xfrm>
              <a:off x="4500563" y="4244975"/>
              <a:ext cx="295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smtClean="0">
                  <a:latin typeface="Times New Roman" panose="02020603050405020304" pitchFamily="18" charset="0"/>
                </a:rPr>
                <a:t>= 400 clock cycles</a:t>
              </a:r>
              <a:endParaRPr lang="en-US" altLang="zh-CN" sz="2400" b="0" dirty="0">
                <a:latin typeface="Times New Roman" panose="02020603050405020304" pitchFamily="18" charset="0"/>
              </a:endParaRPr>
            </a:p>
          </p:txBody>
        </p:sp>
      </p:grpSp>
      <p:grpSp>
        <p:nvGrpSpPr>
          <p:cNvPr id="105477" name="组合 2"/>
          <p:cNvGrpSpPr>
            <a:grpSpLocks/>
          </p:cNvGrpSpPr>
          <p:nvPr/>
        </p:nvGrpSpPr>
        <p:grpSpPr bwMode="auto">
          <a:xfrm>
            <a:off x="1043608" y="5468393"/>
            <a:ext cx="7344816" cy="696912"/>
            <a:chOff x="3490913" y="5876925"/>
            <a:chExt cx="6139877" cy="696913"/>
          </a:xfrm>
        </p:grpSpPr>
        <p:grpSp>
          <p:nvGrpSpPr>
            <p:cNvPr id="105478" name="Group 9"/>
            <p:cNvGrpSpPr>
              <a:grpSpLocks/>
            </p:cNvGrpSpPr>
            <p:nvPr/>
          </p:nvGrpSpPr>
          <p:grpSpPr bwMode="auto">
            <a:xfrm>
              <a:off x="3490913" y="5876925"/>
              <a:ext cx="1117600" cy="696913"/>
              <a:chOff x="1020" y="2069"/>
              <a:chExt cx="1860" cy="439"/>
            </a:xfrm>
          </p:grpSpPr>
          <p:sp>
            <p:nvSpPr>
              <p:cNvPr id="105480" name="Text Box 10"/>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5ns</a:t>
                </a:r>
              </a:p>
            </p:txBody>
          </p:sp>
          <p:sp>
            <p:nvSpPr>
              <p:cNvPr id="105481" name="Line 11"/>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2" name="Text Box 12"/>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smtClean="0"/>
                  <a:t>0.25</a:t>
                </a:r>
                <a:endParaRPr lang="en-US" altLang="zh-CN" sz="1800" baseline="-25000" dirty="0"/>
              </a:p>
            </p:txBody>
          </p:sp>
        </p:grpSp>
        <p:sp>
          <p:nvSpPr>
            <p:cNvPr id="105479" name="Text Box 13"/>
            <p:cNvSpPr txBox="1">
              <a:spLocks noChangeArrowheads="1"/>
            </p:cNvSpPr>
            <p:nvPr/>
          </p:nvSpPr>
          <p:spPr bwMode="auto">
            <a:xfrm>
              <a:off x="4211638" y="6021390"/>
              <a:ext cx="5419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smtClean="0">
                  <a:latin typeface="Times New Roman" panose="02020603050405020304" pitchFamily="18" charset="0"/>
                </a:rPr>
                <a:t>= </a:t>
              </a:r>
              <a:r>
                <a:rPr lang="en-US" altLang="zh-CN" sz="2200" b="0" dirty="0" smtClean="0">
                  <a:latin typeface="Times New Roman" panose="02020603050405020304" pitchFamily="18" charset="0"/>
                </a:rPr>
                <a:t>20 clock cycles</a:t>
              </a:r>
              <a:r>
                <a:rPr lang="en-US" altLang="zh-CN" sz="2200" dirty="0" smtClean="0"/>
                <a:t>=</a:t>
              </a:r>
              <a:r>
                <a:rPr lang="en-US" altLang="zh-CN" sz="2200" b="0" dirty="0" smtClean="0">
                  <a:latin typeface="Times New Roman" panose="02020603050405020304" pitchFamily="18" charset="0"/>
                </a:rPr>
                <a:t>Miss </a:t>
              </a:r>
              <a:r>
                <a:rPr lang="en-US" altLang="zh-CN" sz="2200" b="0" dirty="0">
                  <a:latin typeface="Times New Roman" panose="02020603050405020304" pitchFamily="18" charset="0"/>
                </a:rPr>
                <a:t>penalty </a:t>
              </a:r>
              <a:r>
                <a:rPr lang="en-US" altLang="zh-CN" sz="2200" b="0" dirty="0" smtClean="0">
                  <a:latin typeface="Times New Roman" panose="02020603050405020304" pitchFamily="18" charset="0"/>
                </a:rPr>
                <a:t>of </a:t>
              </a:r>
              <a:r>
                <a:rPr lang="en-US" altLang="zh-CN" sz="2200" b="0" dirty="0">
                  <a:latin typeface="Times New Roman" panose="02020603050405020304" pitchFamily="18" charset="0"/>
                </a:rPr>
                <a:t>2nd level cache </a:t>
              </a:r>
            </a:p>
          </p:txBody>
        </p:sp>
      </p:grpSp>
      <p:sp>
        <p:nvSpPr>
          <p:cNvPr id="2" name="文本框 1"/>
          <p:cNvSpPr txBox="1"/>
          <p:nvPr/>
        </p:nvSpPr>
        <p:spPr>
          <a:xfrm>
            <a:off x="6876256" y="692696"/>
            <a:ext cx="2592288" cy="461665"/>
          </a:xfrm>
          <a:prstGeom prst="rect">
            <a:avLst/>
          </a:prstGeom>
          <a:noFill/>
        </p:spPr>
        <p:txBody>
          <a:bodyPr wrap="square" rtlCol="0">
            <a:spAutoFit/>
          </a:bodyPr>
          <a:lstStyle/>
          <a:p>
            <a:r>
              <a:rPr lang="zh-CN" altLang="en-US" b="1" dirty="0" smtClean="0">
                <a:solidFill>
                  <a:srgbClr val="FF0000"/>
                </a:solidFill>
              </a:rPr>
              <a:t>同</a:t>
            </a:r>
            <a:r>
              <a:rPr lang="en-US" altLang="zh-CN" b="1" dirty="0" smtClean="0">
                <a:solidFill>
                  <a:srgbClr val="FF0000"/>
                </a:solidFill>
              </a:rPr>
              <a:t>RISC-V</a:t>
            </a:r>
            <a:r>
              <a:rPr lang="zh-CN" altLang="en-US" b="1" dirty="0" smtClean="0">
                <a:solidFill>
                  <a:srgbClr val="FF0000"/>
                </a:solidFill>
              </a:rPr>
              <a:t>教材</a:t>
            </a:r>
            <a:endParaRPr lang="zh-CN" altLang="en-US" b="1" dirty="0">
              <a:solidFill>
                <a:srgbClr val="FF0000"/>
              </a:solidFill>
            </a:endParaRPr>
          </a:p>
        </p:txBody>
      </p:sp>
    </p:spTree>
    <p:extLst>
      <p:ext uri="{BB962C8B-B14F-4D97-AF65-F5344CB8AC3E}">
        <p14:creationId xmlns:p14="http://schemas.microsoft.com/office/powerpoint/2010/main" val="875962688"/>
      </p:ext>
    </p:extLst>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AutoShape 3"/>
          <p:cNvSpPr>
            <a:spLocks noGrp="1" noChangeArrowheads="1"/>
          </p:cNvSpPr>
          <p:nvPr>
            <p:ph type="body" idx="1"/>
          </p:nvPr>
        </p:nvSpPr>
        <p:spPr>
          <a:xfrm>
            <a:off x="107950" y="1143000"/>
            <a:ext cx="8915400" cy="5310188"/>
          </a:xfrm>
        </p:spPr>
        <p:txBody>
          <a:bodyPr/>
          <a:lstStyle/>
          <a:p>
            <a:r>
              <a:rPr lang="en-US" altLang="zh-CN" sz="1800" dirty="0" smtClean="0"/>
              <a:t>The CPI with Two level of cache with 0.5% miss rate for main memory</a:t>
            </a:r>
          </a:p>
          <a:p>
            <a:endParaRPr lang="en-US" altLang="zh-CN" sz="1800" dirty="0" smtClean="0"/>
          </a:p>
          <a:p>
            <a:pPr>
              <a:lnSpc>
                <a:spcPct val="90000"/>
              </a:lnSpc>
              <a:buFontTx/>
              <a:buNone/>
            </a:pPr>
            <a:r>
              <a:rPr lang="en-US" altLang="zh-CN" sz="1600" dirty="0" smtClean="0"/>
              <a:t>Total CPI = 1.0 + Primary stalls per instruction +  Secondary stalls per instruction</a:t>
            </a:r>
          </a:p>
          <a:p>
            <a:pPr>
              <a:lnSpc>
                <a:spcPct val="90000"/>
              </a:lnSpc>
              <a:buFontTx/>
              <a:buNone/>
            </a:pPr>
            <a:r>
              <a:rPr lang="en-US" altLang="zh-CN" sz="1600" dirty="0" smtClean="0"/>
              <a:t>		= 1 + 2% ×20 + 0.5% × 400 </a:t>
            </a:r>
          </a:p>
          <a:p>
            <a:pPr>
              <a:lnSpc>
                <a:spcPct val="90000"/>
              </a:lnSpc>
              <a:buFontTx/>
              <a:buNone/>
            </a:pPr>
            <a:r>
              <a:rPr lang="en-US" altLang="zh-CN" sz="1600" dirty="0" smtClean="0"/>
              <a:t>		= 1.0 + 0. 4 +2  = 3.4</a:t>
            </a:r>
          </a:p>
          <a:p>
            <a:r>
              <a:rPr lang="en-US" altLang="zh-CN" sz="1800" dirty="0" smtClean="0"/>
              <a:t>The processor with secondary cache is faster,</a:t>
            </a:r>
            <a:r>
              <a:rPr lang="en-US" altLang="en-US" sz="1800" dirty="0" smtClean="0"/>
              <a:t> performance </a:t>
            </a:r>
            <a:r>
              <a:rPr lang="en-US" altLang="en-US" sz="1800" dirty="0"/>
              <a:t>ratio </a:t>
            </a:r>
            <a:r>
              <a:rPr lang="en-US" altLang="zh-CN" sz="1800" dirty="0" smtClean="0"/>
              <a:t>is</a:t>
            </a:r>
          </a:p>
          <a:p>
            <a:endParaRPr lang="en-US" altLang="zh-CN" sz="1800" dirty="0" smtClean="0"/>
          </a:p>
          <a:p>
            <a:endParaRPr lang="en-US" altLang="zh-CN" sz="1800" dirty="0" smtClean="0"/>
          </a:p>
          <a:p>
            <a:endParaRPr lang="en-US" altLang="zh-CN" sz="1800" dirty="0" smtClean="0"/>
          </a:p>
          <a:p>
            <a:r>
              <a:rPr lang="en-US" altLang="zh-CN" sz="1800" dirty="0" smtClean="0"/>
              <a:t>Using multilevel caches:</a:t>
            </a:r>
          </a:p>
          <a:p>
            <a:pPr lvl="1"/>
            <a:r>
              <a:rPr lang="en-US" altLang="zh-CN" sz="1800" dirty="0" smtClean="0"/>
              <a:t>try and optimize the hit time on the 1st level cache</a:t>
            </a:r>
          </a:p>
          <a:p>
            <a:pPr lvl="1"/>
            <a:r>
              <a:rPr lang="en-US" altLang="zh-CN" sz="1800" dirty="0" smtClean="0"/>
              <a:t>try and optimize the miss rate on the 2nd level cache</a:t>
            </a:r>
          </a:p>
          <a:p>
            <a:endParaRPr lang="en-US" altLang="zh-CN" sz="1800" dirty="0" smtClean="0"/>
          </a:p>
        </p:txBody>
      </p:sp>
      <p:grpSp>
        <p:nvGrpSpPr>
          <p:cNvPr id="107524" name="Group 4"/>
          <p:cNvGrpSpPr>
            <a:grpSpLocks/>
          </p:cNvGrpSpPr>
          <p:nvPr/>
        </p:nvGrpSpPr>
        <p:grpSpPr bwMode="auto">
          <a:xfrm>
            <a:off x="2482850" y="3524250"/>
            <a:ext cx="1117600" cy="700088"/>
            <a:chOff x="1020" y="2069"/>
            <a:chExt cx="1860" cy="441"/>
          </a:xfrm>
        </p:grpSpPr>
        <p:sp>
          <p:nvSpPr>
            <p:cNvPr id="107526"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9</a:t>
              </a:r>
              <a:r>
                <a:rPr lang="en-US" altLang="zh-CN" sz="1800" dirty="0" smtClean="0"/>
                <a:t>.0</a:t>
              </a:r>
              <a:endParaRPr lang="en-US" altLang="zh-CN" sz="1800" dirty="0"/>
            </a:p>
          </p:txBody>
        </p:sp>
        <p:sp>
          <p:nvSpPr>
            <p:cNvPr id="107527"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28" name="Text Box 7"/>
            <p:cNvSpPr txBox="1">
              <a:spLocks noChangeArrowheads="1"/>
            </p:cNvSpPr>
            <p:nvPr/>
          </p:nvSpPr>
          <p:spPr bwMode="auto">
            <a:xfrm>
              <a:off x="1020" y="2277"/>
              <a:ext cx="18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smtClean="0"/>
                <a:t>3.4</a:t>
              </a:r>
              <a:endParaRPr lang="en-US" altLang="zh-CN" sz="1800" baseline="-25000" dirty="0"/>
            </a:p>
          </p:txBody>
        </p:sp>
      </p:grpSp>
      <p:sp>
        <p:nvSpPr>
          <p:cNvPr id="107525" name="Text Box 8"/>
          <p:cNvSpPr txBox="1">
            <a:spLocks noChangeArrowheads="1"/>
          </p:cNvSpPr>
          <p:nvPr/>
        </p:nvSpPr>
        <p:spPr bwMode="auto">
          <a:xfrm>
            <a:off x="3419475" y="3668713"/>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a:t>
            </a:r>
            <a:r>
              <a:rPr lang="en-US" altLang="zh-CN" sz="2400" b="0" dirty="0" smtClean="0">
                <a:latin typeface="Times New Roman" panose="02020603050405020304" pitchFamily="18" charset="0"/>
              </a:rPr>
              <a:t>2.6</a:t>
            </a:r>
            <a:endParaRPr lang="en-US" altLang="zh-CN" sz="2400" b="0" dirty="0">
              <a:latin typeface="Times New Roman" panose="02020603050405020304" pitchFamily="18" charset="0"/>
            </a:endParaRPr>
          </a:p>
        </p:txBody>
      </p:sp>
    </p:spTree>
    <p:extLst>
      <p:ext uri="{BB962C8B-B14F-4D97-AF65-F5344CB8AC3E}">
        <p14:creationId xmlns:p14="http://schemas.microsoft.com/office/powerpoint/2010/main" val="3723522784"/>
      </p:ext>
    </p:extLst>
  </p:cSld>
  <p:clrMapOvr>
    <a:masterClrMapping/>
  </p:clrMapOvr>
  <p:transition spd="med">
    <p:random/>
    <p:sndAc>
      <p:stSnd>
        <p:snd r:embed="rId2" name="camera.wav"/>
      </p:stSnd>
    </p:sndAc>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title"/>
          </p:nvPr>
        </p:nvSpPr>
        <p:spPr>
          <a:xfrm>
            <a:off x="990600" y="304800"/>
            <a:ext cx="6245225" cy="685800"/>
          </a:xfrm>
          <a:noFill/>
        </p:spPr>
        <p:txBody>
          <a:bodyPr/>
          <a:lstStyle/>
          <a:p>
            <a:r>
              <a:rPr lang="en-US" altLang="zh-CN" sz="2000" smtClean="0"/>
              <a:t>Direct-mapped Cache Example (1-word Blocks</a:t>
            </a:r>
            <a:r>
              <a:rPr lang="en-US" altLang="zh-CN" sz="2000" dirty="0" smtClean="0"/>
              <a:t>)</a:t>
            </a:r>
          </a:p>
        </p:txBody>
      </p:sp>
      <p:sp>
        <p:nvSpPr>
          <p:cNvPr id="112646" name="TextBox 1"/>
          <p:cNvSpPr txBox="1">
            <a:spLocks noChangeArrowheads="1"/>
          </p:cNvSpPr>
          <p:nvPr/>
        </p:nvSpPr>
        <p:spPr bwMode="auto">
          <a:xfrm>
            <a:off x="6588125" y="188913"/>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总结和回顾</a:t>
            </a:r>
          </a:p>
        </p:txBody>
      </p:sp>
      <p:pic>
        <p:nvPicPr>
          <p:cNvPr id="2" name="图片 1"/>
          <p:cNvPicPr>
            <a:picLocks noChangeAspect="1"/>
          </p:cNvPicPr>
          <p:nvPr/>
        </p:nvPicPr>
        <p:blipFill>
          <a:blip r:embed="rId3"/>
          <a:stretch>
            <a:fillRect/>
          </a:stretch>
        </p:blipFill>
        <p:spPr>
          <a:xfrm>
            <a:off x="152400" y="947737"/>
            <a:ext cx="8839200" cy="4962525"/>
          </a:xfrm>
          <a:prstGeom prst="rect">
            <a:avLst/>
          </a:prstGeom>
        </p:spPr>
      </p:pic>
    </p:spTree>
  </p:cSld>
  <p:clrMapOvr>
    <a:masterClrMapping/>
  </p:clrMapOvr>
  <p:transition spd="med">
    <p:random/>
    <p:sndAc>
      <p:stSnd>
        <p:snd r:embed="rId2" name="camera.wav"/>
      </p:stSnd>
    </p:sndAc>
  </p:transition>
  <p:timing>
    <p:tnLst>
      <p:par>
        <p:cTn id="1" dur="indefinite" restart="never" nodeType="tmRoot"/>
      </p:par>
    </p:tnLst>
  </p:timing>
</p:sld>
</file>

<file path=ppt/theme/theme1.xml><?xml version="1.0" encoding="utf-8"?>
<a:theme xmlns:a="http://schemas.openxmlformats.org/drawingml/2006/main" name="CS3339">
  <a:themeElements>
    <a:clrScheme name="">
      <a:dk1>
        <a:srgbClr val="000000"/>
      </a:dk1>
      <a:lt1>
        <a:srgbClr val="FFFFFF"/>
      </a:lt1>
      <a:dk2>
        <a:srgbClr val="000000"/>
      </a:dk2>
      <a:lt2>
        <a:srgbClr val="000000"/>
      </a:lt2>
      <a:accent1>
        <a:srgbClr val="000000"/>
      </a:accent1>
      <a:accent2>
        <a:srgbClr val="553E00"/>
      </a:accent2>
      <a:accent3>
        <a:srgbClr val="FFFFFF"/>
      </a:accent3>
      <a:accent4>
        <a:srgbClr val="000000"/>
      </a:accent4>
      <a:accent5>
        <a:srgbClr val="AAAAAA"/>
      </a:accent5>
      <a:accent6>
        <a:srgbClr val="4C3700"/>
      </a:accent6>
      <a:hlink>
        <a:srgbClr val="3D5500"/>
      </a:hlink>
      <a:folHlink>
        <a:srgbClr val="005528"/>
      </a:folHlink>
    </a:clrScheme>
    <a:fontScheme name="CS3339">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S3339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333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3339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3339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333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333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333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17291</TotalTime>
  <Pages>48</Pages>
  <Words>10626</Words>
  <Application>Microsoft Office PowerPoint</Application>
  <PresentationFormat>全屏显示(4:3)</PresentationFormat>
  <Paragraphs>1930</Paragraphs>
  <Slides>124</Slides>
  <Notes>68</Notes>
  <HiddenSlides>0</HiddenSlides>
  <MMClips>0</MMClips>
  <ScaleCrop>false</ScaleCrop>
  <HeadingPairs>
    <vt:vector size="8" baseType="variant">
      <vt:variant>
        <vt:lpstr>已用的字体</vt:lpstr>
      </vt:variant>
      <vt:variant>
        <vt:i4>20</vt:i4>
      </vt:variant>
      <vt:variant>
        <vt:lpstr>主题</vt:lpstr>
      </vt:variant>
      <vt:variant>
        <vt:i4>17</vt:i4>
      </vt:variant>
      <vt:variant>
        <vt:lpstr>嵌入 OLE 服务器</vt:lpstr>
      </vt:variant>
      <vt:variant>
        <vt:i4>4</vt:i4>
      </vt:variant>
      <vt:variant>
        <vt:lpstr>幻灯片标题</vt:lpstr>
      </vt:variant>
      <vt:variant>
        <vt:i4>124</vt:i4>
      </vt:variant>
    </vt:vector>
  </HeadingPairs>
  <TitlesOfParts>
    <vt:vector size="165" baseType="lpstr">
      <vt:lpstr>CG Omega</vt:lpstr>
      <vt:lpstr>Palatino</vt:lpstr>
      <vt:lpstr>方正舒体</vt:lpstr>
      <vt:lpstr>黑体</vt:lpstr>
      <vt:lpstr>华文楷体</vt:lpstr>
      <vt:lpstr>华文隶书</vt:lpstr>
      <vt:lpstr>楷体_GB2312</vt:lpstr>
      <vt:lpstr>宋体</vt:lpstr>
      <vt:lpstr>微软雅黑</vt:lpstr>
      <vt:lpstr>幼圆</vt:lpstr>
      <vt:lpstr>Arial</vt:lpstr>
      <vt:lpstr>Arial Black</vt:lpstr>
      <vt:lpstr>Calibri</vt:lpstr>
      <vt:lpstr>Century Gothic</vt:lpstr>
      <vt:lpstr>Comic Sans MS</vt:lpstr>
      <vt:lpstr>Corbel</vt:lpstr>
      <vt:lpstr>Symbol</vt:lpstr>
      <vt:lpstr>Times</vt:lpstr>
      <vt:lpstr>Times New Roman</vt:lpstr>
      <vt:lpstr>Wingdings</vt:lpstr>
      <vt:lpstr>CS3339</vt:lpstr>
      <vt:lpstr>cod4e</vt:lpstr>
      <vt:lpstr>1_cod4e</vt:lpstr>
      <vt:lpstr>2_cod4e</vt:lpstr>
      <vt:lpstr>3_cod4e</vt:lpstr>
      <vt:lpstr>4_cod4e</vt:lpstr>
      <vt:lpstr>5_cod4e</vt:lpstr>
      <vt:lpstr>6_cod4e</vt:lpstr>
      <vt:lpstr>7_cod4e</vt:lpstr>
      <vt:lpstr>8_cod4e</vt:lpstr>
      <vt:lpstr>9_cod4e</vt:lpstr>
      <vt:lpstr>10_cod4e</vt:lpstr>
      <vt:lpstr>11_cod4e</vt:lpstr>
      <vt:lpstr>12_cod4e</vt:lpstr>
      <vt:lpstr>13_cod4e</vt:lpstr>
      <vt:lpstr>14_cod4e</vt:lpstr>
      <vt:lpstr>Office 主题</vt:lpstr>
      <vt:lpstr>Chart</vt:lpstr>
      <vt:lpstr>公式</vt:lpstr>
      <vt:lpstr>位图图像</vt:lpstr>
      <vt:lpstr>Worksheet</vt:lpstr>
      <vt:lpstr>Chapter 5   Large and Fast:  Exploiting Memory Hierarchy   </vt:lpstr>
      <vt:lpstr>5.1 Introduction</vt:lpstr>
      <vt:lpstr>Memories:  Review</vt:lpstr>
      <vt:lpstr>DRAM logical organization (256 Mbit) 1位数据读出</vt:lpstr>
      <vt:lpstr>DRAM logical organization (256 Mbit) 1位数据写入</vt:lpstr>
      <vt:lpstr>Problems in memory designing</vt:lpstr>
      <vt:lpstr>Locality---- two important concepts</vt:lpstr>
      <vt:lpstr>Solutions </vt:lpstr>
      <vt:lpstr>Some important concepts</vt:lpstr>
      <vt:lpstr>Exploiting Memory Hierarchy</vt:lpstr>
      <vt:lpstr>PowerPoint 演示文稿</vt:lpstr>
      <vt:lpstr>There has been exploited Memory Hierarchy</vt:lpstr>
      <vt:lpstr>5.2 Memory Technology</vt:lpstr>
      <vt:lpstr>DRAM Technology</vt:lpstr>
      <vt:lpstr>PowerPoint 演示文稿</vt:lpstr>
      <vt:lpstr>PowerPoint 演示文稿</vt:lpstr>
      <vt:lpstr>Advanced DRAM Organization</vt:lpstr>
      <vt:lpstr>DRAM Generations</vt:lpstr>
      <vt:lpstr>DRAM Performance Factors</vt:lpstr>
      <vt:lpstr>Increasing Memory Bandwidth</vt:lpstr>
      <vt:lpstr>Flash Storage</vt:lpstr>
      <vt:lpstr>Flash Types</vt:lpstr>
      <vt:lpstr>Disk Storage</vt:lpstr>
      <vt:lpstr>Disk Sectors and Access</vt:lpstr>
      <vt:lpstr>Disk Access Example</vt:lpstr>
      <vt:lpstr>Disk Performance Issues</vt:lpstr>
      <vt:lpstr>5.3 Cache Memory</vt:lpstr>
      <vt:lpstr>Direct Mapped Cache</vt:lpstr>
      <vt:lpstr>The basics of Cache</vt:lpstr>
      <vt:lpstr>Tags and Valid Bits</vt:lpstr>
      <vt:lpstr>Accessing a cache---how do we find it? </vt:lpstr>
      <vt:lpstr>Access sequence: figure b,c,d,e,  f,g,h,i</vt:lpstr>
      <vt:lpstr>Access sequence</vt:lpstr>
      <vt:lpstr>Direct Mapped Cache construction </vt:lpstr>
      <vt:lpstr>Direct Mapped Cache construction </vt:lpstr>
      <vt:lpstr>Larger blocks exploit spatial locality</vt:lpstr>
      <vt:lpstr>Example: Intrinsity FastMATH</vt:lpstr>
      <vt:lpstr>Example: Intrinsity FastMATH</vt:lpstr>
      <vt:lpstr>How many total number of bits needed for a cache in direct-mapped cache?</vt:lpstr>
      <vt:lpstr>How many total number of bits needed for a cache in direct-mapped cache?</vt:lpstr>
      <vt:lpstr>Bits in Cache</vt:lpstr>
      <vt:lpstr>Bits in Cache</vt:lpstr>
      <vt:lpstr>Mapping an Address to Multiword Cache Block</vt:lpstr>
      <vt:lpstr>Block Size Considerations</vt:lpstr>
      <vt:lpstr>PowerPoint 演示文稿</vt:lpstr>
      <vt:lpstr>Handling Cache reads hit and Miss</vt:lpstr>
      <vt:lpstr>PowerPoint 演示文稿</vt:lpstr>
      <vt:lpstr>Handling Cache reads hit and Miss</vt:lpstr>
      <vt:lpstr>Handling Cache Writes hit and Miss</vt:lpstr>
      <vt:lpstr>PowerPoint 演示文稿</vt:lpstr>
      <vt:lpstr>PowerPoint 演示文稿</vt:lpstr>
      <vt:lpstr>Write-through scheme VS write-back scheme</vt:lpstr>
      <vt:lpstr>Write stall</vt:lpstr>
      <vt:lpstr>Write buffers</vt:lpstr>
      <vt:lpstr>Cache总结（SW指令）</vt:lpstr>
      <vt:lpstr>Cache总结（SW指令）</vt:lpstr>
      <vt:lpstr>Cache Misses</vt:lpstr>
      <vt:lpstr>Operating on an instruction cache miss</vt:lpstr>
      <vt:lpstr>Write-Through</vt:lpstr>
      <vt:lpstr>Write-Back</vt:lpstr>
      <vt:lpstr>Write Allocation (sub-scheme under write-through)</vt:lpstr>
      <vt:lpstr>5.3.3 Elaboration(详述): operation of write-through  cache</vt:lpstr>
      <vt:lpstr>5.3.3 Elaboration: operation of write-back cache</vt:lpstr>
      <vt:lpstr>5.3.3 Elaboration: operation of write-back cache</vt:lpstr>
      <vt:lpstr>5.3.3 Elaboration: write-back caches also uses write buffers</vt:lpstr>
      <vt:lpstr>5.3.3 Elaboration: write-back caches also uses write buffers</vt:lpstr>
      <vt:lpstr>5.4 Measuring and Improving Cache Performance</vt:lpstr>
      <vt:lpstr>Combine the reads and writes  </vt:lpstr>
      <vt:lpstr>Calculating cache performance</vt:lpstr>
      <vt:lpstr>How faster a processor for ideal</vt:lpstr>
      <vt:lpstr>Calculating cache performance with Increased Clock Rate</vt:lpstr>
      <vt:lpstr>Average Access Time</vt:lpstr>
      <vt:lpstr>说明：本页PPT从另一角度计算 Average Memory Access time，最终结果（红色的公式）  与上页PPT相同</vt:lpstr>
      <vt:lpstr>PowerPoint 演示文稿</vt:lpstr>
      <vt:lpstr>Performance Summary</vt:lpstr>
      <vt:lpstr>The disadvantage of a direct-mapped cache</vt:lpstr>
      <vt:lpstr>PowerPoint 演示文稿</vt:lpstr>
      <vt:lpstr>Figure  8-32 Block Placement </vt:lpstr>
      <vt:lpstr>Q2: Block Identification</vt:lpstr>
      <vt:lpstr>The basics of a set-associative cache  Decreasing miss ratio with associativity</vt:lpstr>
      <vt:lpstr>The Format of the Physical Memory Address</vt:lpstr>
      <vt:lpstr>An eight-block cache configured as variety-way</vt:lpstr>
      <vt:lpstr>Set Associative Cache Organization</vt:lpstr>
      <vt:lpstr>Miss rate versus set-associativity</vt:lpstr>
      <vt:lpstr>PowerPoint 演示文稿</vt:lpstr>
      <vt:lpstr>How much of a reduction in the miss rate is achieved by associativity?</vt:lpstr>
      <vt:lpstr>Size of tags versus set associativity</vt:lpstr>
      <vt:lpstr>PowerPoint 演示文稿</vt:lpstr>
      <vt:lpstr>PowerPoint 演示文稿</vt:lpstr>
      <vt:lpstr>Strategy of block Replacement</vt:lpstr>
      <vt:lpstr>5.4.3 Choosing which block to replace</vt:lpstr>
      <vt:lpstr>5.4.4 Decreasing miss penalty with multilevel caches</vt:lpstr>
      <vt:lpstr>PowerPoint 演示文稿</vt:lpstr>
      <vt:lpstr>PowerPoint 演示文稿</vt:lpstr>
      <vt:lpstr>Decreasing miss penalty with multilevel caches</vt:lpstr>
      <vt:lpstr>Decreasing miss penalty with multilevel caches</vt:lpstr>
      <vt:lpstr>5.4.4 Decreasing miss penalty with multilevel caches</vt:lpstr>
      <vt:lpstr>PowerPoint 演示文稿</vt:lpstr>
      <vt:lpstr>Direct-mapped Cache Example (1-word Blocks)</vt:lpstr>
      <vt:lpstr>Fully-Associative Cache example (1-word Blocks)</vt:lpstr>
      <vt:lpstr>2-Way Set-Associative Cache</vt:lpstr>
      <vt:lpstr>Deep concept in Cache</vt:lpstr>
      <vt:lpstr>5.7 Virtual Memory</vt:lpstr>
      <vt:lpstr>5.7 Virtual Memory</vt:lpstr>
      <vt:lpstr>Pages:  virtual memory blocks</vt:lpstr>
      <vt:lpstr>Page Fault Penalty</vt:lpstr>
      <vt:lpstr>Page Tables</vt:lpstr>
      <vt:lpstr>Mapping Pages to Storage</vt:lpstr>
      <vt:lpstr>5.7.1  Placing a page and finding it again ----Page Tables</vt:lpstr>
      <vt:lpstr>5.7.2 Page faults</vt:lpstr>
      <vt:lpstr>Replacement and Writes</vt:lpstr>
      <vt:lpstr>5.7.5 Making Address Translation Fast----TLB </vt:lpstr>
      <vt:lpstr>5.7.5 Making Address Translation Fast----TLB</vt:lpstr>
      <vt:lpstr>TLB Misses (virtual page number Not found in TLB)</vt:lpstr>
      <vt:lpstr>TLB Miss Handler</vt:lpstr>
      <vt:lpstr>Page Fault Handler</vt:lpstr>
      <vt:lpstr>PowerPoint 演示文稿</vt:lpstr>
      <vt:lpstr>TLBs and caches using Write Through cache </vt:lpstr>
      <vt:lpstr>TLBs and caches</vt:lpstr>
      <vt:lpstr>TLBs and caches</vt:lpstr>
      <vt:lpstr>PowerPoint 演示文稿</vt:lpstr>
      <vt:lpstr>Possible combinations of Event</vt:lpstr>
      <vt:lpstr>Modern Systems</vt:lpstr>
      <vt:lpstr>Some Issues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Seven</dc:title>
  <dc:creator>sqs</dc:creator>
  <cp:lastModifiedBy>lukj</cp:lastModifiedBy>
  <cp:revision>488</cp:revision>
  <cp:lastPrinted>1997-09-04T16:36:12Z</cp:lastPrinted>
  <dcterms:created xsi:type="dcterms:W3CDTF">1997-08-29T18:22:54Z</dcterms:created>
  <dcterms:modified xsi:type="dcterms:W3CDTF">2021-06-09T17:46:08Z</dcterms:modified>
</cp:coreProperties>
</file>