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3"/>
  </p:notesMasterIdLst>
  <p:sldIdLst>
    <p:sldId id="256" r:id="rId5"/>
    <p:sldId id="270" r:id="rId6"/>
    <p:sldId id="271" r:id="rId7"/>
    <p:sldId id="272" r:id="rId8"/>
    <p:sldId id="273" r:id="rId9"/>
    <p:sldId id="313" r:id="rId10"/>
    <p:sldId id="314" r:id="rId11"/>
    <p:sldId id="315" r:id="rId12"/>
    <p:sldId id="337" r:id="rId13"/>
    <p:sldId id="274" r:id="rId14"/>
    <p:sldId id="401" r:id="rId15"/>
    <p:sldId id="402" r:id="rId16"/>
    <p:sldId id="357" r:id="rId17"/>
    <p:sldId id="358" r:id="rId18"/>
    <p:sldId id="363" r:id="rId19"/>
    <p:sldId id="361" r:id="rId20"/>
    <p:sldId id="317" r:id="rId21"/>
    <p:sldId id="304" r:id="rId22"/>
    <p:sldId id="305" r:id="rId24"/>
    <p:sldId id="338" r:id="rId25"/>
    <p:sldId id="323" r:id="rId26"/>
    <p:sldId id="307" r:id="rId27"/>
    <p:sldId id="306" r:id="rId28"/>
    <p:sldId id="322" r:id="rId29"/>
    <p:sldId id="284" r:id="rId30"/>
    <p:sldId id="318" r:id="rId31"/>
    <p:sldId id="320" r:id="rId32"/>
    <p:sldId id="321" r:id="rId33"/>
    <p:sldId id="285" r:id="rId34"/>
    <p:sldId id="310" r:id="rId35"/>
    <p:sldId id="312" r:id="rId36"/>
    <p:sldId id="359" r:id="rId37"/>
    <p:sldId id="360" r:id="rId38"/>
    <p:sldId id="311" r:id="rId39"/>
    <p:sldId id="319" r:id="rId40"/>
    <p:sldId id="427" r:id="rId41"/>
    <p:sldId id="428" r:id="rId42"/>
    <p:sldId id="269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14"/>
            <p14:sldId id="315"/>
            <p14:sldId id="337"/>
            <p14:sldId id="274"/>
            <p14:sldId id="401"/>
            <p14:sldId id="402"/>
            <p14:sldId id="357"/>
            <p14:sldId id="358"/>
            <p14:sldId id="363"/>
            <p14:sldId id="361"/>
            <p14:sldId id="317"/>
            <p14:sldId id="304"/>
            <p14:sldId id="305"/>
            <p14:sldId id="338"/>
            <p14:sldId id="323"/>
            <p14:sldId id="307"/>
            <p14:sldId id="306"/>
            <p14:sldId id="322"/>
            <p14:sldId id="284"/>
            <p14:sldId id="318"/>
            <p14:sldId id="320"/>
            <p14:sldId id="321"/>
            <p14:sldId id="285"/>
            <p14:sldId id="310"/>
            <p14:sldId id="312"/>
            <p14:sldId id="359"/>
            <p14:sldId id="360"/>
            <p14:sldId id="311"/>
            <p14:sldId id="319"/>
            <p14:sldId id="427"/>
            <p14:sldId id="42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9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9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22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png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961" y="69269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23528" y="2929609"/>
            <a:ext cx="8640960" cy="3404119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ISE14.7:ftp://10.78.18.201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 marL="0" lvl="1">
              <a:spcBef>
                <a:spcPct val="0"/>
              </a:spcBef>
            </a:pP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28</a:t>
            </a:r>
            <a:r>
              <a:rPr lang="zh-CN" altLang="zh-CN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zh-CN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3431" y="228327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7.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多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路选择器设计及应用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</a:t>
            </a:r>
            <a:r>
              <a:rPr lang="zh-CN" altLang="en-US" dirty="0"/>
              <a:t>扫描</a:t>
            </a:r>
            <a:r>
              <a:rPr lang="zh-CN" altLang="en-US" dirty="0" smtClean="0"/>
              <a:t>显示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动态扫描显示方案</a:t>
            </a:r>
            <a:endParaRPr lang="zh-CN" altLang="en-US" sz="2400" dirty="0"/>
          </a:p>
          <a:p>
            <a:pPr lvl="1"/>
            <a:r>
              <a:rPr lang="zh-CN" altLang="en-US" sz="2000" dirty="0"/>
              <a:t>扫描信号来自计数器：</a:t>
            </a:r>
            <a:r>
              <a:rPr lang="zh-CN" altLang="en-US" sz="2000" dirty="0">
                <a:solidFill>
                  <a:srgbClr val="FF0000"/>
                </a:solidFill>
              </a:rPr>
              <a:t>时序转化为组合电路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/>
              <a:t>由板载时钟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(100MHz)</a:t>
            </a:r>
            <a:r>
              <a:rPr lang="zh-CN" altLang="en-US" sz="2000" dirty="0"/>
              <a:t>作为计数器时钟，分频后输入到数据选择器的控制端，作为数码管扫描信号</a:t>
            </a:r>
            <a:endParaRPr lang="zh-CN" altLang="en-US" sz="2000" dirty="0"/>
          </a:p>
          <a:p>
            <a:pPr lvl="1"/>
            <a:r>
              <a:rPr lang="zh-CN" altLang="en-US" sz="2000" dirty="0"/>
              <a:t>计数器的分频系数要适当，眼睛舒适即可</a:t>
            </a:r>
            <a:endParaRPr lang="zh-CN" altLang="en-US" sz="2000" dirty="0"/>
          </a:p>
          <a:p>
            <a:r>
              <a:rPr lang="zh-CN" altLang="en-US" sz="2400" dirty="0"/>
              <a:t>条件语句实现</a:t>
            </a:r>
            <a:endParaRPr lang="zh-CN" altLang="en-US" sz="2400" dirty="0"/>
          </a:p>
          <a:p>
            <a:pPr lvl="1"/>
            <a:r>
              <a:rPr lang="en-US" altLang="zh-CN" sz="2000" dirty="0" err="1"/>
              <a:t>if_then</a:t>
            </a:r>
            <a:r>
              <a:rPr lang="en-US" altLang="zh-CN" sz="2000" dirty="0"/>
              <a:t> </a:t>
            </a:r>
            <a:r>
              <a:rPr lang="zh-CN" altLang="en-US" sz="2000" dirty="0"/>
              <a:t>或</a:t>
            </a:r>
            <a:r>
              <a:rPr lang="en-US" altLang="zh-CN" sz="2000" dirty="0"/>
              <a:t>case</a:t>
            </a:r>
            <a:r>
              <a:rPr lang="zh-CN" altLang="en-US" sz="2000" dirty="0"/>
              <a:t>语句实现条件输出电路</a:t>
            </a:r>
            <a:endParaRPr lang="zh-CN" altLang="en-US" sz="2000" dirty="0"/>
          </a:p>
          <a:p>
            <a:endParaRPr lang="zh-CN" altLang="en-US" sz="2400" dirty="0"/>
          </a:p>
        </p:txBody>
      </p:sp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485996" y="3429000"/>
          <a:ext cx="8334476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Visio" r:id="rId1" imgW="3390900" imgH="1515745" progId="Visio.Drawing.11">
                  <p:embed/>
                </p:oleObj>
              </mc:Choice>
              <mc:Fallback>
                <p:oleObj name="Visio" r:id="rId1" imgW="3390900" imgH="1515745" progId="Visio.Drawing.11">
                  <p:embed/>
                  <p:pic>
                    <p:nvPicPr>
                      <p:cNvPr id="0" name="图片 8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96" y="3429000"/>
                        <a:ext cx="8334476" cy="3384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任意多边形 7"/>
          <p:cNvSpPr/>
          <p:nvPr/>
        </p:nvSpPr>
        <p:spPr>
          <a:xfrm>
            <a:off x="3548725" y="4296001"/>
            <a:ext cx="2282510" cy="970241"/>
          </a:xfrm>
          <a:custGeom>
            <a:avLst/>
            <a:gdLst>
              <a:gd name="connsiteX0" fmla="*/ 0 w 2282510"/>
              <a:gd name="connsiteY0" fmla="*/ 970241 h 970241"/>
              <a:gd name="connsiteX1" fmla="*/ 160544 w 2282510"/>
              <a:gd name="connsiteY1" fmla="*/ 718955 h 970241"/>
              <a:gd name="connsiteX2" fmla="*/ 328067 w 2282510"/>
              <a:gd name="connsiteY2" fmla="*/ 649154 h 970241"/>
              <a:gd name="connsiteX3" fmla="*/ 523511 w 2282510"/>
              <a:gd name="connsiteY3" fmla="*/ 656134 h 970241"/>
              <a:gd name="connsiteX4" fmla="*/ 886479 w 2282510"/>
              <a:gd name="connsiteY4" fmla="*/ 642174 h 970241"/>
              <a:gd name="connsiteX5" fmla="*/ 1416971 w 2282510"/>
              <a:gd name="connsiteY5" fmla="*/ 460690 h 970241"/>
              <a:gd name="connsiteX6" fmla="*/ 1814840 w 2282510"/>
              <a:gd name="connsiteY6" fmla="*/ 335047 h 970241"/>
              <a:gd name="connsiteX7" fmla="*/ 2101026 w 2282510"/>
              <a:gd name="connsiteY7" fmla="*/ 104702 h 970241"/>
              <a:gd name="connsiteX8" fmla="*/ 2282510 w 2282510"/>
              <a:gd name="connsiteY8" fmla="*/ 0 h 97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2510" h="970241">
                <a:moveTo>
                  <a:pt x="0" y="970241"/>
                </a:moveTo>
                <a:cubicBezTo>
                  <a:pt x="52933" y="871355"/>
                  <a:pt x="105866" y="772470"/>
                  <a:pt x="160544" y="718955"/>
                </a:cubicBezTo>
                <a:cubicBezTo>
                  <a:pt x="215222" y="665440"/>
                  <a:pt x="267572" y="659624"/>
                  <a:pt x="328067" y="649154"/>
                </a:cubicBezTo>
                <a:cubicBezTo>
                  <a:pt x="388562" y="638684"/>
                  <a:pt x="430442" y="657297"/>
                  <a:pt x="523511" y="656134"/>
                </a:cubicBezTo>
                <a:cubicBezTo>
                  <a:pt x="616580" y="654971"/>
                  <a:pt x="737569" y="674748"/>
                  <a:pt x="886479" y="642174"/>
                </a:cubicBezTo>
                <a:cubicBezTo>
                  <a:pt x="1035389" y="609600"/>
                  <a:pt x="1262244" y="511878"/>
                  <a:pt x="1416971" y="460690"/>
                </a:cubicBezTo>
                <a:cubicBezTo>
                  <a:pt x="1571698" y="409502"/>
                  <a:pt x="1700831" y="394378"/>
                  <a:pt x="1814840" y="335047"/>
                </a:cubicBezTo>
                <a:cubicBezTo>
                  <a:pt x="1928849" y="275716"/>
                  <a:pt x="2023081" y="160543"/>
                  <a:pt x="2101026" y="104702"/>
                </a:cubicBezTo>
                <a:cubicBezTo>
                  <a:pt x="2178971" y="48861"/>
                  <a:pt x="2230740" y="24430"/>
                  <a:pt x="2282510" y="0"/>
                </a:cubicBezTo>
              </a:path>
            </a:pathLst>
          </a:custGeom>
          <a:noFill/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 rot="20297482">
            <a:off x="3967923" y="4530189"/>
            <a:ext cx="914400" cy="4450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同步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0992" y="120472"/>
            <a:ext cx="8445624" cy="954360"/>
          </a:xfrm>
        </p:spPr>
        <p:txBody>
          <a:bodyPr>
            <a:normAutofit fontScale="90000"/>
          </a:bodyPr>
          <a:lstStyle/>
          <a:p>
            <a:r>
              <a:rPr lang="en-US" dirty="0"/>
              <a:t>   MC14495</a:t>
            </a:r>
            <a:r>
              <a:rPr lang="zh-CN" altLang="en-US" dirty="0">
                <a:sym typeface="+mn-ea"/>
              </a:rPr>
              <a:t>数码管显示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兼容</a:t>
            </a:r>
            <a:r>
              <a:rPr lang="en-US" altLang="zh-CN" sz="2400" dirty="0"/>
              <a:t>MC14495</a:t>
            </a:r>
            <a:endParaRPr lang="en-US" altLang="zh-CN" sz="2400" dirty="0"/>
          </a:p>
          <a:p>
            <a:pPr lvl="1"/>
            <a:r>
              <a:rPr lang="zh-CN" altLang="en-US" sz="2000" dirty="0"/>
              <a:t>省略</a:t>
            </a:r>
            <a:r>
              <a:rPr lang="en-US" altLang="zh-CN" sz="2000" dirty="0"/>
              <a:t>VCR(Pin11)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h+i</a:t>
            </a:r>
            <a:r>
              <a:rPr lang="en-US" altLang="zh-CN" sz="2000" dirty="0"/>
              <a:t>(Pin4)</a:t>
            </a:r>
            <a:r>
              <a:rPr lang="zh-CN" altLang="en-US" sz="2000" dirty="0"/>
              <a:t>功能</a:t>
            </a:r>
            <a:endParaRPr lang="zh-CN" altLang="en-US" sz="2000" dirty="0"/>
          </a:p>
          <a:p>
            <a:endParaRPr lang="zh-CN" altLang="en-US" sz="2400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2348880"/>
            <a:ext cx="9144000" cy="3941655"/>
            <a:chOff x="-25326" y="1988840"/>
            <a:chExt cx="9144000" cy="394165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326" y="1988840"/>
              <a:ext cx="9144000" cy="3941655"/>
            </a:xfrm>
            <a:prstGeom prst="rect">
              <a:avLst/>
            </a:prstGeom>
          </p:spPr>
        </p:pic>
        <p:sp>
          <p:nvSpPr>
            <p:cNvPr id="7" name="圆角矩形 6"/>
            <p:cNvSpPr/>
            <p:nvPr/>
          </p:nvSpPr>
          <p:spPr>
            <a:xfrm>
              <a:off x="7278112" y="2762144"/>
              <a:ext cx="172819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5528711" y="2762144"/>
              <a:ext cx="1665604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736623" y="2780929"/>
              <a:ext cx="729500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872527" y="2780929"/>
              <a:ext cx="792088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767010" y="2762143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703986" y="2780929"/>
              <a:ext cx="1008111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4135" y="2780929"/>
              <a:ext cx="1287843" cy="2304256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F3030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6183" y="5085185"/>
              <a:ext cx="8208912" cy="432048"/>
            </a:xfrm>
            <a:prstGeom prst="roundRect">
              <a:avLst>
                <a:gd name="adj" fmla="val 8736"/>
              </a:avLst>
            </a:prstGeom>
            <a:noFill/>
            <a:ln>
              <a:solidFill>
                <a:srgbClr val="0000CC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6"/>
            <p:cNvSpPr txBox="1"/>
            <p:nvPr/>
          </p:nvSpPr>
          <p:spPr>
            <a:xfrm>
              <a:off x="7447346" y="452463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a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本框 17"/>
            <p:cNvSpPr txBox="1"/>
            <p:nvPr/>
          </p:nvSpPr>
          <p:spPr>
            <a:xfrm>
              <a:off x="5719154" y="458053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b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7" name="文本框 18"/>
            <p:cNvSpPr txBox="1"/>
            <p:nvPr/>
          </p:nvSpPr>
          <p:spPr>
            <a:xfrm>
              <a:off x="4833849" y="46087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c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8" name="文本框 19"/>
            <p:cNvSpPr txBox="1"/>
            <p:nvPr/>
          </p:nvSpPr>
          <p:spPr>
            <a:xfrm>
              <a:off x="393383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d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9" name="文本框 20"/>
            <p:cNvSpPr txBox="1"/>
            <p:nvPr/>
          </p:nvSpPr>
          <p:spPr>
            <a:xfrm>
              <a:off x="2878794" y="460871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e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21"/>
            <p:cNvSpPr txBox="1"/>
            <p:nvPr/>
          </p:nvSpPr>
          <p:spPr>
            <a:xfrm>
              <a:off x="1942567" y="460871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>
              <a:off x="543556" y="445907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3"/>
            <p:cNvSpPr txBox="1"/>
            <p:nvPr/>
          </p:nvSpPr>
          <p:spPr>
            <a:xfrm>
              <a:off x="1173603" y="5042199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CC"/>
                  </a:solidFill>
                </a:rPr>
                <a:t>enable</a:t>
              </a:r>
              <a:endParaRPr lang="zh-CN" altLang="en-US" sz="2400" dirty="0">
                <a:solidFill>
                  <a:srgbClr val="0000CC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714" y="1268759"/>
            <a:ext cx="2459622" cy="16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5" y="174625"/>
            <a:ext cx="9117330" cy="10223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实现数码管显示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（四个数码管显示相同数值）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调用</a:t>
            </a:r>
            <a:r>
              <a:rPr lang="en-US" altLang="zh-CN" dirty="0" smtClean="0"/>
              <a:t>MyMC14495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20027"/>
            <a:ext cx="704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1323" y="1429471"/>
          <a:ext cx="7488828" cy="518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  <a:gridCol w="41604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05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>
                      <a:noFill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H2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H1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39621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Scan(0)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2077543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Scan(1)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3483" y="286963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AN(0)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4516" y="358971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AN(1)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483" y="4381799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AN(2)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53483" y="51738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AN(3)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9370" y="587412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HEX(3:0)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20077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4886908" y="1636591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段码选择电路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线形标注 1 2"/>
          <p:cNvSpPr/>
          <p:nvPr/>
        </p:nvSpPr>
        <p:spPr>
          <a:xfrm>
            <a:off x="273769" y="1474730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43614"/>
              <a:gd name="adj4" fmla="val 1328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0" name="线形标注 1 9"/>
          <p:cNvSpPr/>
          <p:nvPr/>
        </p:nvSpPr>
        <p:spPr>
          <a:xfrm>
            <a:off x="273769" y="2425467"/>
            <a:ext cx="914400" cy="1464949"/>
          </a:xfrm>
          <a:prstGeom prst="borderCallout1">
            <a:avLst>
              <a:gd name="adj1" fmla="val 13009"/>
              <a:gd name="adj2" fmla="val 108975"/>
              <a:gd name="adj3" fmla="val 29312"/>
              <a:gd name="adj4" fmla="val 1462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需要显示的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sp>
        <p:nvSpPr>
          <p:cNvPr id="11" name="线形标注 1 10"/>
          <p:cNvSpPr/>
          <p:nvPr/>
        </p:nvSpPr>
        <p:spPr>
          <a:xfrm>
            <a:off x="7740352" y="1991129"/>
            <a:ext cx="914400" cy="1464949"/>
          </a:xfrm>
          <a:prstGeom prst="borderCallout1">
            <a:avLst>
              <a:gd name="adj1" fmla="val 13009"/>
              <a:gd name="adj2" fmla="val -10256"/>
              <a:gd name="adj3" fmla="val 20910"/>
              <a:gd name="adj4" fmla="val -59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当前需要显示的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</a:t>
            </a:r>
            <a:endParaRPr lang="zh-CN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90417"/>
            <a:ext cx="4104286" cy="277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线形标注 1 13"/>
          <p:cNvSpPr/>
          <p:nvPr/>
        </p:nvSpPr>
        <p:spPr>
          <a:xfrm>
            <a:off x="5897935" y="3953551"/>
            <a:ext cx="1842417" cy="744868"/>
          </a:xfrm>
          <a:prstGeom prst="borderCallout1">
            <a:avLst>
              <a:gd name="adj1" fmla="val 13009"/>
              <a:gd name="adj2" fmla="val -10256"/>
              <a:gd name="adj3" fmla="val 246220"/>
              <a:gd name="adj4" fmla="val -46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当前显示的数据管的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段码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00149" y="5279889"/>
          <a:ext cx="3498249" cy="1295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Visio" r:id="rId3" imgW="3378200" imgH="1257300" progId="Visio.Drawing.11">
                  <p:embed/>
                </p:oleObj>
              </mc:Choice>
              <mc:Fallback>
                <p:oleObj name="Visio" r:id="rId3" imgW="3378200" imgH="1257300" progId="Visio.Drawing.11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149" y="5279889"/>
                        <a:ext cx="3498249" cy="1295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1140" y="406463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840" y="4500245"/>
            <a:ext cx="720725" cy="72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1528763"/>
            <a:ext cx="578167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sp>
        <p:nvSpPr>
          <p:cNvPr id="5" name="椭圆 4"/>
          <p:cNvSpPr/>
          <p:nvPr/>
        </p:nvSpPr>
        <p:spPr>
          <a:xfrm>
            <a:off x="3923928" y="1528763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线形标注 1 10"/>
          <p:cNvSpPr/>
          <p:nvPr/>
        </p:nvSpPr>
        <p:spPr>
          <a:xfrm>
            <a:off x="1907704" y="1246744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7873"/>
              <a:gd name="adj4" fmla="val 192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6372200" y="1126918"/>
            <a:ext cx="1368152" cy="732474"/>
          </a:xfrm>
          <a:prstGeom prst="borderCallout1">
            <a:avLst>
              <a:gd name="adj1" fmla="val 13009"/>
              <a:gd name="adj2" fmla="val -10256"/>
              <a:gd name="adj3" fmla="val 55720"/>
              <a:gd name="adj4" fmla="val -80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小数点控制</a:t>
            </a:r>
            <a:endParaRPr lang="zh-CN" altLang="en-US" dirty="0"/>
          </a:p>
        </p:txBody>
      </p:sp>
      <p:sp>
        <p:nvSpPr>
          <p:cNvPr id="13" name="线形标注 1 12"/>
          <p:cNvSpPr/>
          <p:nvPr/>
        </p:nvSpPr>
        <p:spPr>
          <a:xfrm>
            <a:off x="6094856" y="5335318"/>
            <a:ext cx="2066856" cy="732474"/>
          </a:xfrm>
          <a:prstGeom prst="borderCallout1">
            <a:avLst>
              <a:gd name="adj1" fmla="val 13009"/>
              <a:gd name="adj2" fmla="val -10256"/>
              <a:gd name="adj3" fmla="val -45111"/>
              <a:gd name="adj4" fmla="val -25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数码管位消隐控制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3923927" y="3284984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线形标注 1 14"/>
          <p:cNvSpPr/>
          <p:nvPr/>
        </p:nvSpPr>
        <p:spPr>
          <a:xfrm>
            <a:off x="7308304" y="2276872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23504"/>
              <a:gd name="adj4" fmla="val -21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接到数码管的小数点段</a:t>
            </a:r>
            <a:endParaRPr lang="zh-CN" altLang="en-US" dirty="0"/>
          </a:p>
        </p:txBody>
      </p:sp>
      <p:sp>
        <p:nvSpPr>
          <p:cNvPr id="16" name="线形标注 1 15"/>
          <p:cNvSpPr/>
          <p:nvPr/>
        </p:nvSpPr>
        <p:spPr>
          <a:xfrm>
            <a:off x="7286056" y="4233515"/>
            <a:ext cx="1706816" cy="732474"/>
          </a:xfrm>
          <a:prstGeom prst="borderCallout1">
            <a:avLst>
              <a:gd name="adj1" fmla="val 13009"/>
              <a:gd name="adj2" fmla="val -10256"/>
              <a:gd name="adj3" fmla="val -61916"/>
              <a:gd name="adj4" fmla="val -177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接到</a:t>
            </a:r>
            <a:r>
              <a:rPr lang="en-US" altLang="zh-CN" dirty="0" smtClean="0"/>
              <a:t>MC14495</a:t>
            </a:r>
            <a:r>
              <a:rPr lang="zh-CN" altLang="en-US" dirty="0" smtClean="0"/>
              <a:t>的</a:t>
            </a:r>
            <a:r>
              <a:rPr lang="en-US" altLang="zh-CN" dirty="0" smtClean="0"/>
              <a:t>LE</a:t>
            </a:r>
            <a:r>
              <a:rPr lang="zh-CN" altLang="en-US" dirty="0" smtClean="0"/>
              <a:t>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5282108" cy="18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圆角矩形 9"/>
          <p:cNvSpPr/>
          <p:nvPr/>
        </p:nvSpPr>
        <p:spPr>
          <a:xfrm>
            <a:off x="3828678" y="3509835"/>
            <a:ext cx="1872208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位选择电路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线形标注 1 10"/>
          <p:cNvSpPr/>
          <p:nvPr/>
        </p:nvSpPr>
        <p:spPr>
          <a:xfrm>
            <a:off x="670630" y="1550257"/>
            <a:ext cx="914400" cy="612648"/>
          </a:xfrm>
          <a:prstGeom prst="borderCallout1">
            <a:avLst>
              <a:gd name="adj1" fmla="val 13009"/>
              <a:gd name="adj2" fmla="val 108975"/>
              <a:gd name="adj3" fmla="val 32133"/>
              <a:gd name="adj4" fmla="val 177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扫描控制信号</a:t>
            </a:r>
            <a:endParaRPr lang="zh-CN" altLang="en-US" dirty="0"/>
          </a:p>
        </p:txBody>
      </p:sp>
      <p:sp>
        <p:nvSpPr>
          <p:cNvPr id="12" name="线形标注 1 11"/>
          <p:cNvSpPr/>
          <p:nvPr/>
        </p:nvSpPr>
        <p:spPr>
          <a:xfrm>
            <a:off x="7740352" y="1991129"/>
            <a:ext cx="914400" cy="1663168"/>
          </a:xfrm>
          <a:prstGeom prst="borderCallout1">
            <a:avLst>
              <a:gd name="adj1" fmla="val 13009"/>
              <a:gd name="adj2" fmla="val -10256"/>
              <a:gd name="adj3" fmla="val 78527"/>
              <a:gd name="adj4" fmla="val -76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低电平有效的</a:t>
            </a:r>
            <a:r>
              <a:rPr lang="zh-CN" altLang="en-US" dirty="0"/>
              <a:t>数码管</a:t>
            </a:r>
            <a:r>
              <a:rPr lang="zh-CN" altLang="en-US" dirty="0" smtClean="0"/>
              <a:t>位使能信号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753363" y="355027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Visio" r:id="rId2" imgW="2959100" imgH="1600200" progId="Visio.Drawing.11">
                  <p:embed/>
                </p:oleObj>
              </mc:Choice>
              <mc:Fallback>
                <p:oleObj name="Visio" r:id="rId2" imgW="2959100" imgH="1600200" progId="Visio.Drawing.11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3363" y="355027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06575" y="2589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aphicFrame>
        <p:nvGraphicFramePr>
          <p:cNvPr id="5" name="对象 4"/>
          <p:cNvGraphicFramePr/>
          <p:nvPr/>
        </p:nvGraphicFramePr>
        <p:xfrm>
          <a:off x="5753100" y="5278755"/>
          <a:ext cx="3241675" cy="136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4" imgW="3838575" imgH="1362075" progId="Paint.Picture">
                  <p:embed/>
                </p:oleObj>
              </mc:Choice>
              <mc:Fallback>
                <p:oleObj name="" r:id="rId4" imgW="3838575" imgH="13620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53100" y="5278755"/>
                        <a:ext cx="3241675" cy="136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5100" y="3910330"/>
          <a:ext cx="5351145" cy="194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6686550" imgH="2847975" progId="Paint.Picture">
                  <p:embed/>
                </p:oleObj>
              </mc:Choice>
              <mc:Fallback>
                <p:oleObj name="" r:id="rId6" imgW="6686550" imgH="2847975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0" y="3910330"/>
                        <a:ext cx="5351145" cy="194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86956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多路选择器应用：</a:t>
            </a:r>
            <a:r>
              <a:rPr lang="en-US" altLang="zh-CN" sz="3600" dirty="0"/>
              <a:t>4</a:t>
            </a:r>
            <a:r>
              <a:rPr lang="zh-CN" altLang="en-US" sz="3600" dirty="0"/>
              <a:t>位七段显示扫描控制</a:t>
            </a:r>
            <a:endParaRPr lang="zh-CN" altLang="en-US" sz="36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433" y="1290955"/>
            <a:ext cx="5256584" cy="535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31140" y="1364615"/>
            <a:ext cx="18923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r>
              <a:rPr lang="zh-CN" altLang="zh-CN" sz="2800" dirty="0" err="1" smtClean="0">
                <a:solidFill>
                  <a:srgbClr val="FF0000"/>
                </a:solidFill>
                <a:sym typeface="+mn-ea"/>
              </a:rPr>
              <a:t>原理图</a:t>
            </a:r>
            <a:endParaRPr lang="zh-CN" altLang="zh-CN" sz="2800" dirty="0" err="1" smtClean="0">
              <a:solidFill>
                <a:srgbClr val="FF0000"/>
              </a:solidFill>
              <a:sym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2617470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010" y="5589905"/>
            <a:ext cx="2489200" cy="87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908165" y="4792980"/>
            <a:ext cx="2041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AN[3:0] </a:t>
            </a:r>
            <a:r>
              <a:rPr lang="zh-CN" altLang="en-US">
                <a:solidFill>
                  <a:srgbClr val="FF0000"/>
                </a:solidFill>
              </a:rPr>
              <a:t>四个位选两种方法都可以。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25500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使用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>
                <a:ea typeface="黑体" panose="02010609060101010101" pitchFamily="49" charset="-122"/>
              </a:rPr>
              <a:t>语句实现条件输出</a:t>
            </a:r>
            <a:r>
              <a:rPr lang="en-US" altLang="zh-CN" dirty="0">
                <a:ea typeface="黑体" panose="02010609060101010101" pitchFamily="49" charset="-122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dispsync</a:t>
            </a:r>
            <a:r>
              <a:rPr lang="en-US" altLang="zh-CN" dirty="0">
                <a:ea typeface="黑体" panose="02010609060101010101" pitchFamily="49" charset="-122"/>
              </a:rPr>
              <a:t>)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4048" y="1052736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ea typeface="黑体" panose="02010609060101010101" pitchFamily="49" charset="-122"/>
              </a:rPr>
              <a:t>四位七段动态显示实现</a:t>
            </a:r>
            <a:endParaRPr lang="zh-CN" altLang="en-US" sz="2800" b="1" dirty="0">
              <a:solidFill>
                <a:schemeClr val="accent5">
                  <a:lumMod val="7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5" name="Rectangle 29"/>
          <p:cNvSpPr>
            <a:spLocks noChangeArrowheads="1"/>
          </p:cNvSpPr>
          <p:nvPr/>
        </p:nvSpPr>
        <p:spPr bwMode="auto">
          <a:xfrm>
            <a:off x="395536" y="1734438"/>
            <a:ext cx="7992888" cy="381508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266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8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module</a:t>
            </a:r>
            <a:r>
              <a:rPr lang="en-US" altLang="zh-CN" sz="1600" b="1" dirty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dispsync</a:t>
            </a:r>
            <a:r>
              <a:rPr lang="en-US" altLang="zh-CN" sz="1600" dirty="0" smtClean="0">
                <a:latin typeface="Arial" panose="020B0604020202020204" pitchFamily="34" charset="0"/>
              </a:rPr>
              <a:t>(input   [15:0</a:t>
            </a:r>
            <a:r>
              <a:rPr lang="en-US" altLang="zh-CN" sz="1600" dirty="0">
                <a:latin typeface="Arial" panose="020B0604020202020204" pitchFamily="34" charset="0"/>
              </a:rPr>
              <a:t>]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,		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端口变量说明与定义合并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1:0] </a:t>
            </a:r>
            <a:r>
              <a:rPr lang="en-US" altLang="zh-CN" sz="1600" dirty="0" smtClean="0">
                <a:latin typeface="Arial" panose="020B0604020202020204" pitchFamily="34" charset="0"/>
              </a:rPr>
              <a:t>Scan,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input   [</a:t>
            </a:r>
            <a:r>
              <a:rPr lang="en-US" altLang="zh-CN" sz="1600" dirty="0">
                <a:latin typeface="Arial" panose="020B0604020202020204" pitchFamily="34" charset="0"/>
              </a:rPr>
              <a:t>3:0] </a:t>
            </a:r>
            <a:r>
              <a:rPr lang="en-US" altLang="zh-CN" sz="1600" dirty="0" smtClean="0">
                <a:latin typeface="Arial" panose="020B0604020202020204" pitchFamily="34" charset="0"/>
              </a:rPr>
              <a:t>Point,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 smtClean="0">
                <a:latin typeface="Arial" panose="020B0604020202020204" pitchFamily="34" charset="0"/>
              </a:rPr>
              <a:t>		 input   [3:0] Les,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</a:rPr>
              <a:t>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[3:0]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Hex,</a:t>
            </a:r>
            <a:endParaRPr lang="en-US" altLang="zh-CN" sz="16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	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p,LE</a:t>
            </a:r>
            <a:r>
              <a:rPr lang="en-US" altLang="zh-CN" sz="1600" dirty="0" smtClean="0">
                <a:latin typeface="Arial" panose="020B0604020202020204" pitchFamily="34" charset="0"/>
              </a:rPr>
              <a:t>,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	</a:t>
            </a:r>
            <a:r>
              <a:rPr lang="en-US" altLang="zh-CN" sz="1600" dirty="0" smtClean="0">
                <a:latin typeface="Arial" panose="020B0604020202020204" pitchFamily="34" charset="0"/>
              </a:rPr>
              <a:t> output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reg</a:t>
            </a:r>
            <a:r>
              <a:rPr lang="en-US" altLang="zh-CN" sz="1600" dirty="0" smtClean="0">
                <a:latin typeface="Arial" panose="020B0604020202020204" pitchFamily="34" charset="0"/>
              </a:rPr>
              <a:t>[3:0</a:t>
            </a:r>
            <a:r>
              <a:rPr lang="en-US" altLang="zh-CN" sz="1600" dirty="0">
                <a:latin typeface="Arial" panose="020B0604020202020204" pitchFamily="34" charset="0"/>
              </a:rPr>
              <a:t>] AN</a:t>
            </a:r>
            <a:r>
              <a:rPr lang="en-US" altLang="zh-CN" sz="1600" dirty="0" smtClean="0">
                <a:latin typeface="Arial" panose="020B0604020202020204" pitchFamily="34" charset="0"/>
              </a:rPr>
              <a:t>);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always @* begin		      //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 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组合电路不用时钟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触发</a:t>
            </a:r>
            <a:r>
              <a:rPr lang="en-US" altLang="zh-CN" sz="1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case (</a:t>
            </a:r>
            <a:r>
              <a:rPr lang="en-US" altLang="zh-CN" sz="1600" dirty="0">
                <a:latin typeface="Arial" panose="020B0604020202020204" pitchFamily="34" charset="0"/>
              </a:rPr>
              <a:t>Scan</a:t>
            </a:r>
            <a:r>
              <a:rPr lang="en-US" altLang="zh-CN" sz="1600" dirty="0" smtClean="0">
                <a:latin typeface="Arial" panose="020B0604020202020204" pitchFamily="34" charset="0"/>
              </a:rPr>
              <a:t>)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2‘b00 : </a:t>
            </a:r>
            <a:r>
              <a:rPr lang="en-US" altLang="zh-CN" sz="1600" b="1" dirty="0" smtClean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 smtClean="0">
                <a:latin typeface="Arial" panose="020B0604020202020204" pitchFamily="34" charset="0"/>
              </a:rPr>
              <a:t> Hex 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[3</a:t>
            </a:r>
            <a:r>
              <a:rPr lang="en-US" altLang="zh-CN" sz="1600" dirty="0">
                <a:latin typeface="Arial" panose="020B0604020202020204" pitchFamily="34" charset="0"/>
              </a:rPr>
              <a:t>:</a:t>
            </a:r>
            <a:r>
              <a:rPr lang="en-US" altLang="zh-CN" sz="1600" dirty="0" smtClean="0">
                <a:latin typeface="Arial" panose="020B0604020202020204" pitchFamily="34" charset="0"/>
              </a:rPr>
              <a:t>0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&lt;= 4’b 1110; …	//</a:t>
            </a:r>
            <a:r>
              <a:rPr lang="zh-CN" altLang="en-US" sz="1600" dirty="0" smtClean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2'b01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 smtClean="0">
                <a:latin typeface="Arial" panose="020B0604020202020204" pitchFamily="34" charset="0"/>
              </a:rPr>
              <a:t>[7:4</a:t>
            </a:r>
            <a:r>
              <a:rPr lang="en-US" altLang="zh-CN" sz="1600" dirty="0">
                <a:latin typeface="Arial" panose="020B0604020202020204" pitchFamily="34" charset="0"/>
              </a:rPr>
              <a:t>]; </a:t>
            </a:r>
            <a:r>
              <a:rPr lang="en-US" altLang="zh-CN" sz="1600" dirty="0" smtClean="0">
                <a:latin typeface="Arial" panose="020B0604020202020204" pitchFamily="34" charset="0"/>
              </a:rPr>
              <a:t>  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1101;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2'b10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[11:8]; </a:t>
            </a:r>
            <a:r>
              <a:rPr lang="en-US" altLang="zh-CN" sz="1600" dirty="0" smtClean="0">
                <a:latin typeface="Arial" panose="020B0604020202020204" pitchFamily="34" charset="0"/>
              </a:rPr>
              <a:t>  AN </a:t>
            </a:r>
            <a:r>
              <a:rPr lang="en-US" altLang="zh-CN" sz="1600" dirty="0">
                <a:latin typeface="Arial" panose="020B0604020202020204" pitchFamily="34" charset="0"/>
              </a:rPr>
              <a:t>&lt;= 4’b </a:t>
            </a:r>
            <a:r>
              <a:rPr lang="en-US" altLang="zh-CN" sz="1600" dirty="0" smtClean="0">
                <a:latin typeface="Arial" panose="020B0604020202020204" pitchFamily="34" charset="0"/>
              </a:rPr>
              <a:t>1011; …	//</a:t>
            </a:r>
            <a:r>
              <a:rPr lang="zh-CN" altLang="en-US" sz="1600" dirty="0">
                <a:latin typeface="Arial" panose="020B0604020202020204" pitchFamily="34" charset="0"/>
              </a:rPr>
              <a:t>同步</a:t>
            </a:r>
            <a:r>
              <a:rPr lang="zh-CN" altLang="en-US" sz="1600" dirty="0" smtClean="0">
                <a:latin typeface="Arial" panose="020B0604020202020204" pitchFamily="34" charset="0"/>
              </a:rPr>
              <a:t>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smtClean="0">
                <a:latin typeface="Arial" panose="020B0604020202020204" pitchFamily="34" charset="0"/>
              </a:rPr>
              <a:t>        </a:t>
            </a:r>
            <a:r>
              <a:rPr lang="en-US" altLang="zh-CN" sz="1600" dirty="0">
                <a:latin typeface="Arial" panose="020B0604020202020204" pitchFamily="34" charset="0"/>
              </a:rPr>
              <a:t>2'b11 : </a:t>
            </a:r>
            <a:r>
              <a:rPr lang="en-US" altLang="zh-CN" sz="1600" b="1" dirty="0">
                <a:solidFill>
                  <a:srgbClr val="0000CC"/>
                </a:solidFill>
                <a:latin typeface="Arial" panose="020B0604020202020204" pitchFamily="34" charset="0"/>
              </a:rPr>
              <a:t>begin</a:t>
            </a:r>
            <a:r>
              <a:rPr lang="en-US" altLang="zh-CN" sz="1600" dirty="0">
                <a:latin typeface="Arial" panose="020B0604020202020204" pitchFamily="34" charset="0"/>
              </a:rPr>
              <a:t> </a:t>
            </a:r>
            <a:r>
              <a:rPr lang="en-US" altLang="zh-CN" sz="1600" dirty="0" smtClean="0">
                <a:latin typeface="Arial" panose="020B0604020202020204" pitchFamily="34" charset="0"/>
              </a:rPr>
              <a:t>Hex </a:t>
            </a:r>
            <a:r>
              <a:rPr lang="en-US" altLang="zh-CN" sz="1600" dirty="0">
                <a:latin typeface="Arial" panose="020B0604020202020204" pitchFamily="34" charset="0"/>
              </a:rPr>
              <a:t>&lt;= 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Hexs</a:t>
            </a:r>
            <a:r>
              <a:rPr lang="en-US" altLang="zh-CN" sz="1600" dirty="0">
                <a:latin typeface="Arial" panose="020B0604020202020204" pitchFamily="34" charset="0"/>
              </a:rPr>
              <a:t>[15:12]; AN &lt;= 4’b 0</a:t>
            </a:r>
            <a:r>
              <a:rPr lang="en-US" altLang="zh-CN" sz="1600" dirty="0" smtClean="0">
                <a:latin typeface="Arial" panose="020B0604020202020204" pitchFamily="34" charset="0"/>
              </a:rPr>
              <a:t>111; …	//</a:t>
            </a:r>
            <a:r>
              <a:rPr lang="zh-CN" altLang="en-US" sz="1600" dirty="0">
                <a:latin typeface="Arial" panose="020B0604020202020204" pitchFamily="34" charset="0"/>
              </a:rPr>
              <a:t>同步输出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lnSpc>
                <a:spcPts val="1800"/>
              </a:lnSpc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Arial" panose="020B0604020202020204" pitchFamily="34" charset="0"/>
              </a:rPr>
              <a:t>	</a:t>
            </a:r>
            <a:r>
              <a:rPr lang="en-US" altLang="zh-CN" sz="1600" dirty="0" err="1" smtClean="0">
                <a:latin typeface="Arial" panose="020B0604020202020204" pitchFamily="34" charset="0"/>
              </a:rPr>
              <a:t>endcase</a:t>
            </a:r>
            <a:endParaRPr lang="en-US" altLang="zh-CN" sz="1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   end</a:t>
            </a:r>
            <a:endParaRPr lang="en-US" altLang="zh-CN" sz="16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endmodule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5595" y="4787900"/>
            <a:ext cx="4210685" cy="18783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5605" y="1130300"/>
            <a:ext cx="392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只需要了解无需写代码，要画图实现</a:t>
            </a:r>
            <a:endParaRPr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065" y="5042535"/>
            <a:ext cx="2049145" cy="1623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辅助模块：</a:t>
            </a:r>
            <a:r>
              <a:rPr lang="zh-CN" altLang="en-US" dirty="0">
                <a:ea typeface="黑体" panose="02010609060101010101" pitchFamily="49" charset="-122"/>
              </a:rPr>
              <a:t>时钟计数分频器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32</a:t>
            </a:r>
            <a:r>
              <a:rPr lang="zh-CN" altLang="en-US" sz="2800" dirty="0"/>
              <a:t>位时钟计数分频器</a:t>
            </a:r>
            <a:endParaRPr lang="zh-CN" altLang="en-US" sz="2800" dirty="0"/>
          </a:p>
          <a:p>
            <a:pPr lvl="1"/>
            <a:r>
              <a:rPr lang="zh-CN" altLang="en-US" sz="2400" dirty="0"/>
              <a:t>可输出</a:t>
            </a:r>
            <a:r>
              <a:rPr lang="en-US" altLang="zh-CN" sz="2400" dirty="0"/>
              <a:t>2-2</a:t>
            </a:r>
            <a:r>
              <a:rPr lang="en-US" altLang="zh-CN" sz="2400" baseline="30000" dirty="0"/>
              <a:t>32</a:t>
            </a:r>
            <a:r>
              <a:rPr lang="zh-CN" altLang="en-US" sz="2400" dirty="0"/>
              <a:t>分频信号，可用于一般非同步类时钟信号</a:t>
            </a:r>
            <a:endParaRPr lang="zh-CN" altLang="en-US" sz="2400" dirty="0"/>
          </a:p>
          <a:p>
            <a:pPr lvl="1"/>
            <a:r>
              <a:rPr lang="zh-CN" altLang="en-US" sz="2400" dirty="0"/>
              <a:t>延时较高，要求不高的时钟也可以用</a:t>
            </a:r>
            <a:endParaRPr lang="zh-CN" altLang="en-US" sz="2400" dirty="0"/>
          </a:p>
          <a:p>
            <a:pPr lvl="1"/>
            <a:r>
              <a:rPr lang="zh-CN" altLang="en-US" sz="2400" dirty="0"/>
              <a:t>本实验多位七段显示器动态扫描可用</a:t>
            </a:r>
            <a:endParaRPr lang="zh-CN" altLang="en-US" sz="2400" dirty="0"/>
          </a:p>
          <a:p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3236861"/>
            <a:ext cx="6534324" cy="3504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626968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 smtClean="0"/>
              <a:t>Div</a:t>
            </a:r>
            <a:r>
              <a:rPr lang="en-US" altLang="zh-CN" dirty="0" smtClean="0"/>
              <a:t>[3] div[2] div[1] div[0]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0  0  0  0     1  0  0  0      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0  0  0  1     1  0  0  1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0  0  1  0     1  0  1  0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0  0  1  1     1  0  1  1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0  1  0  0     1  1  0  0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0  1  0  1     1  1  0  1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0  1  1  0     1  1  1  0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en-US" altLang="zh-CN" baseline="30000" dirty="0"/>
              <a:t>3</a:t>
            </a:r>
            <a:r>
              <a:rPr lang="en-US" altLang="zh-CN" dirty="0" smtClean="0"/>
              <a:t> 2</a:t>
            </a:r>
            <a:r>
              <a:rPr lang="en-US" altLang="zh-CN" baseline="30000" dirty="0" smtClean="0"/>
              <a:t>2 </a:t>
            </a:r>
            <a:r>
              <a:rPr lang="en-US" altLang="zh-CN" dirty="0" smtClean="0"/>
              <a:t>2</a:t>
            </a:r>
            <a:r>
              <a:rPr lang="en-US" altLang="zh-CN" baseline="300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CN" dirty="0" smtClean="0"/>
              <a:t>  2</a:t>
            </a:r>
            <a:r>
              <a:rPr lang="en-US" altLang="zh-CN" baseline="30000" dirty="0" smtClean="0"/>
              <a:t>0</a:t>
            </a: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6444208" y="1268760"/>
            <a:ext cx="2699792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648" y="4788012"/>
            <a:ext cx="4670866" cy="18783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相关模块</a:t>
            </a:r>
            <a:r>
              <a:rPr lang="zh-CN" altLang="en-US" dirty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zh-CN" altLang="en-US" dirty="0"/>
              <a:t>设计动态扫描同步输出模块</a:t>
            </a:r>
            <a:endParaRPr lang="zh-CN" altLang="en-US" dirty="0"/>
          </a:p>
          <a:p>
            <a:pPr lvl="1"/>
            <a:r>
              <a:rPr lang="zh-CN" altLang="en-US" dirty="0"/>
              <a:t>模块名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DisplaySync.sch</a:t>
            </a:r>
            <a:endParaRPr lang="en-US" altLang="zh-CN" dirty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/>
              <a:t>原理图</a:t>
            </a:r>
            <a:r>
              <a:rPr lang="zh-CN" altLang="en-US" dirty="0" smtClean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</a:t>
            </a:r>
            <a:r>
              <a:rPr lang="zh-CN" altLang="en-US" dirty="0" smtClean="0"/>
              <a:t>：</a:t>
            </a:r>
            <a:r>
              <a:rPr lang="en-US" altLang="zh-CN" dirty="0" err="1"/>
              <a:t>DisplaySync.sym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/>
              <a:t>设计通用计数分频模块</a:t>
            </a:r>
            <a:endParaRPr lang="zh-CN" altLang="en-US" dirty="0"/>
          </a:p>
          <a:p>
            <a:pPr lvl="1"/>
            <a:r>
              <a:rPr lang="zh-CN" altLang="en-US" dirty="0"/>
              <a:t>模块名：</a:t>
            </a:r>
            <a:r>
              <a:rPr lang="en-US" altLang="zh-CN" dirty="0" err="1"/>
              <a:t>clkdiv.v</a:t>
            </a:r>
            <a:endParaRPr lang="en-US" altLang="zh-CN" dirty="0"/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Verilog HDL</a:t>
            </a:r>
            <a:r>
              <a:rPr lang="zh-CN" altLang="en-US" dirty="0"/>
              <a:t>设计</a:t>
            </a:r>
            <a:endParaRPr lang="zh-CN" altLang="en-US" dirty="0"/>
          </a:p>
          <a:p>
            <a:pPr lvl="1"/>
            <a:r>
              <a:rPr lang="zh-CN" altLang="en-US" dirty="0"/>
              <a:t>制作逻辑符号并修改：</a:t>
            </a:r>
            <a:r>
              <a:rPr lang="en-US" altLang="zh-CN" dirty="0" err="1"/>
              <a:t>clkdiv.sym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050127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17916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</a:t>
            </a:r>
            <a:r>
              <a:rPr lang="en-US" altLang="zh-CN" dirty="0" err="1" smtClean="0"/>
              <a:t>disp_num</a:t>
            </a:r>
            <a:r>
              <a:rPr lang="zh-CN" altLang="en-US" dirty="0" smtClean="0"/>
              <a:t>显示模块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：记分板设计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Mux4to1b4_sch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/>
              <a:t>Mux4to14b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</a:t>
            </a:r>
            <a:r>
              <a:rPr lang="zh-CN" altLang="en-US" dirty="0" smtClean="0"/>
              <a:t>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57132"/>
            <a:ext cx="7200800" cy="5441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数据选择器设计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仿真波形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28" y="2505075"/>
            <a:ext cx="83550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新建工程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工程名称用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ScoreBoard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new source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solidFill>
                  <a:srgbClr val="FF0000"/>
                </a:solidFill>
                <a:sym typeface="+mn-ea"/>
              </a:rPr>
              <a:t>DisplaySync.sch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动态扫描同步输出模块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  </a:t>
            </a:r>
            <a:r>
              <a:rPr lang="zh-CN" altLang="en-US" dirty="0">
                <a:sym typeface="+mn-ea"/>
              </a:rPr>
              <a:t>文件名称</a:t>
            </a:r>
            <a:r>
              <a:rPr lang="en-US" altLang="zh-CN" dirty="0">
                <a:sym typeface="+mn-ea"/>
              </a:rPr>
              <a:t>: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clkdiv.v</a:t>
            </a:r>
            <a:endParaRPr lang="en-US" altLang="zh-CN" dirty="0" err="1" smtClean="0">
              <a:solidFill>
                <a:srgbClr val="FF0000"/>
              </a:solidFill>
              <a:sym typeface="+mn-ea"/>
            </a:endParaRPr>
          </a:p>
          <a:p>
            <a:r>
              <a:rPr lang="zh-CN" altLang="en-US" dirty="0" smtClean="0"/>
              <a:t>根据原理设计</a:t>
            </a:r>
            <a:r>
              <a:rPr lang="zh-CN" altLang="en-US" dirty="0"/>
              <a:t>通用计数分频模块</a:t>
            </a:r>
            <a:endParaRPr lang="en-US" altLang="zh-CN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196812"/>
            <a:ext cx="2434010" cy="192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68390"/>
            <a:ext cx="2542648" cy="131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数据选择器的工作原理和逻辑功能</a:t>
            </a:r>
            <a:endParaRPr lang="zh-CN" altLang="en-US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掌握数据选择器的使用方法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4</a:t>
            </a:r>
            <a:r>
              <a:rPr lang="zh-CN" altLang="en-US" sz="2800" dirty="0"/>
              <a:t>位数码管扫描显示</a:t>
            </a:r>
            <a:r>
              <a:rPr lang="zh-CN" altLang="en-US" sz="2800" dirty="0" smtClean="0"/>
              <a:t>方法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800" dirty="0" smtClean="0"/>
              <a:t>4</a:t>
            </a:r>
            <a:r>
              <a:rPr lang="zh-CN" altLang="en-US" sz="2800" dirty="0" smtClean="0"/>
              <a:t>位数码管显示应用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记分板设计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err="1" smtClean="0">
                <a:solidFill>
                  <a:srgbClr val="FF0000"/>
                </a:solidFill>
              </a:rPr>
              <a:t>disp_num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原理图方式进行设计显示模块</a:t>
            </a:r>
            <a:endParaRPr lang="en-US" altLang="zh-CN" dirty="0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785" y="4027805"/>
            <a:ext cx="6812280" cy="265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记分板应用设计（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新建源文件</a:t>
            </a:r>
            <a:r>
              <a:rPr lang="en-US" altLang="zh-CN" sz="2800" dirty="0" smtClean="0"/>
              <a:t>top</a:t>
            </a:r>
            <a:r>
              <a:rPr lang="zh-CN" altLang="en-US" sz="2800" dirty="0" smtClean="0"/>
              <a:t>，并右键设为“</a:t>
            </a:r>
            <a:r>
              <a:rPr lang="en-US" altLang="zh-CN" sz="2800" dirty="0" smtClean="0"/>
              <a:t>Top Module</a:t>
            </a:r>
            <a:r>
              <a:rPr lang="zh-CN" altLang="en-US" sz="2800" dirty="0" smtClean="0"/>
              <a:t>”</a:t>
            </a:r>
            <a:endParaRPr lang="en-US" altLang="zh-CN" sz="2800" dirty="0" smtClean="0"/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208912" cy="4092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module top(input wire 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input wire [7:0] SW,</a:t>
            </a:r>
            <a:endParaRPr lang="en-US" altLang="zh-CN" sz="2000" dirty="0"/>
          </a:p>
          <a:p>
            <a:r>
              <a:rPr lang="en-US" altLang="zh-CN" sz="2000" dirty="0"/>
              <a:t>	input wire [3:0] 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,</a:t>
            </a:r>
            <a:endParaRPr lang="en-US" altLang="zh-CN" sz="2000" dirty="0"/>
          </a:p>
          <a:p>
            <a:r>
              <a:rPr lang="en-US" altLang="zh-CN" sz="2000" dirty="0"/>
              <a:t>	output wire [3:0] AN,</a:t>
            </a:r>
            <a:endParaRPr lang="en-US" altLang="zh-CN" sz="2000" dirty="0"/>
          </a:p>
          <a:p>
            <a:r>
              <a:rPr lang="en-US" altLang="zh-CN" sz="2000" dirty="0"/>
              <a:t>	output wire [7:0] SEGMENT,</a:t>
            </a:r>
            <a:endParaRPr lang="en-US" altLang="zh-CN" sz="2000" dirty="0"/>
          </a:p>
          <a:p>
            <a:r>
              <a:rPr lang="en-US" altLang="zh-CN" sz="2000" dirty="0" smtClean="0"/>
              <a:t>);</a:t>
            </a:r>
            <a:endParaRPr lang="en-US" altLang="zh-CN" sz="2000" dirty="0"/>
          </a:p>
          <a:p>
            <a:r>
              <a:rPr lang="en-US" altLang="zh-CN" sz="2000" dirty="0"/>
              <a:t>	wire [15:0]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>
                <a:solidFill>
                  <a:schemeClr val="accent2">
                    <a:lumMod val="75000"/>
                  </a:schemeClr>
                </a:solidFill>
              </a:rPr>
              <a:t>CreateNumber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c0(</a:t>
            </a:r>
            <a:r>
              <a:rPr lang="en-US" altLang="zh-CN" sz="2000" dirty="0" err="1" smtClean="0"/>
              <a:t>btn,num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b="1" dirty="0" err="1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disp_num</a:t>
            </a:r>
            <a:r>
              <a:rPr lang="en-US" altLang="zh-CN" sz="2000" dirty="0"/>
              <a:t> d0(</a:t>
            </a:r>
            <a:r>
              <a:rPr lang="en-US" altLang="zh-CN" sz="2000" dirty="0" err="1"/>
              <a:t>clk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, SW[7:4], SW[3:0], 1'b0, AN, SEGMENT);</a:t>
            </a:r>
            <a:endParaRPr lang="en-US" altLang="zh-CN" sz="2000" dirty="0"/>
          </a:p>
          <a:p>
            <a:r>
              <a:rPr lang="en-US" altLang="zh-CN" sz="2000" dirty="0"/>
              <a:t>	 </a:t>
            </a:r>
            <a:endParaRPr lang="en-US" altLang="zh-CN" sz="2000" dirty="0"/>
          </a:p>
          <a:p>
            <a:r>
              <a:rPr lang="en-US" altLang="zh-CN" sz="2000" dirty="0" err="1" smtClean="0"/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CreateNumber</a:t>
            </a:r>
            <a:r>
              <a:rPr lang="zh-CN" altLang="zh-CN" b="1" dirty="0" err="1">
                <a:solidFill>
                  <a:schemeClr val="accent5">
                    <a:lumMod val="75000"/>
                  </a:schemeClr>
                </a:solidFill>
                <a:sym typeface="+mn-ea"/>
              </a:rPr>
              <a:t>代码</a:t>
            </a:r>
            <a:endParaRPr lang="zh-CN" altLang="zh-CN" b="1" dirty="0" err="1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/>
              <a:t>四</a:t>
            </a:r>
            <a:r>
              <a:rPr lang="zh-CN" altLang="en-US" dirty="0" smtClean="0"/>
              <a:t>个按键，</a:t>
            </a:r>
            <a:r>
              <a:rPr lang="zh-CN" altLang="en-US" dirty="0"/>
              <a:t>各</a:t>
            </a:r>
            <a:r>
              <a:rPr lang="zh-CN" altLang="en-US" dirty="0" smtClean="0"/>
              <a:t>按一下，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进制数分别加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43" y="2492896"/>
            <a:ext cx="7011065" cy="419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disp_num</a:t>
            </a:r>
            <a:r>
              <a:rPr lang="zh-CN" altLang="en-US" dirty="0" err="1" smtClean="0"/>
              <a:t>原理图</a:t>
            </a:r>
            <a:endParaRPr lang="zh-CN" altLang="en-US" dirty="0" err="1" smtClean="0"/>
          </a:p>
        </p:txBody>
      </p:sp>
      <p:sp>
        <p:nvSpPr>
          <p:cNvPr id="4" name="矩形 3"/>
          <p:cNvSpPr/>
          <p:nvPr/>
        </p:nvSpPr>
        <p:spPr>
          <a:xfrm>
            <a:off x="467544" y="4423171"/>
            <a:ext cx="856895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/>
              <a:t>module </a:t>
            </a:r>
            <a:r>
              <a:rPr lang="en-US" altLang="zh-CN" sz="2200" dirty="0" err="1" smtClean="0"/>
              <a:t>disp_num</a:t>
            </a:r>
            <a:r>
              <a:rPr lang="en-US" altLang="zh-CN" sz="2200" dirty="0" smtClean="0"/>
              <a:t>(input </a:t>
            </a:r>
            <a:r>
              <a:rPr lang="en-US" altLang="zh-CN" sz="2200" dirty="0"/>
              <a:t>wire </a:t>
            </a:r>
            <a:r>
              <a:rPr lang="en-US" altLang="zh-CN" sz="2200" dirty="0" err="1" smtClean="0"/>
              <a:t>clk</a:t>
            </a:r>
            <a:r>
              <a:rPr lang="en-US" altLang="zh-CN" sz="2200" dirty="0" smtClean="0"/>
              <a:t>, RST,</a:t>
            </a:r>
            <a:endParaRPr lang="zh-CN" altLang="zh-CN" sz="2200" dirty="0"/>
          </a:p>
          <a:p>
            <a:r>
              <a:rPr lang="en-US" altLang="zh-CN" sz="2200" dirty="0"/>
              <a:t>    input wire [15:0] </a:t>
            </a:r>
            <a:r>
              <a:rPr lang="en-US" altLang="zh-CN" sz="2200" dirty="0" smtClean="0"/>
              <a:t>HEXS,  </a:t>
            </a:r>
            <a:r>
              <a:rPr lang="zh-CN" altLang="en-US" sz="2200" dirty="0" smtClean="0"/>
              <a:t> </a:t>
            </a:r>
            <a:r>
              <a:rPr lang="en-US" altLang="zh-CN" sz="2200" dirty="0"/>
              <a:t>// hex digits</a:t>
            </a:r>
            <a:endParaRPr lang="zh-CN" altLang="zh-CN" sz="2200" dirty="0"/>
          </a:p>
          <a:p>
            <a:r>
              <a:rPr lang="en-US" altLang="zh-CN" sz="2200" dirty="0"/>
              <a:t>    input wire [3:0] </a:t>
            </a:r>
            <a:r>
              <a:rPr lang="en-US" altLang="zh-CN" sz="2200" dirty="0" smtClean="0"/>
              <a:t>points,             // 4 </a:t>
            </a:r>
            <a:r>
              <a:rPr lang="en-US" altLang="zh-CN" sz="2200" dirty="0"/>
              <a:t>decimal </a:t>
            </a:r>
            <a:r>
              <a:rPr lang="en-US" altLang="zh-CN" sz="2200" dirty="0" smtClean="0"/>
              <a:t>points</a:t>
            </a:r>
            <a:endParaRPr lang="en-US" altLang="zh-CN" sz="2200" dirty="0" smtClean="0"/>
          </a:p>
          <a:p>
            <a:r>
              <a:rPr lang="en-US" altLang="zh-CN" sz="2200" dirty="0"/>
              <a:t> </a:t>
            </a:r>
            <a:r>
              <a:rPr lang="en-US" altLang="zh-CN" sz="2200" dirty="0" smtClean="0"/>
              <a:t>   input wire[3:0] LES,	    	   // 4 led enable signals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[3:0] </a:t>
            </a:r>
            <a:r>
              <a:rPr lang="en-US" altLang="zh-CN" sz="2200" dirty="0" smtClean="0"/>
              <a:t>AN,  </a:t>
            </a:r>
            <a:r>
              <a:rPr lang="zh-CN" altLang="en-US" sz="2200" dirty="0" smtClean="0"/>
              <a:t>               </a:t>
            </a:r>
            <a:r>
              <a:rPr lang="en-US" altLang="zh-CN" sz="2200" dirty="0"/>
              <a:t>// enable 1-out-of-4 asserted low</a:t>
            </a:r>
            <a:endParaRPr lang="zh-CN" altLang="zh-CN" sz="2200" dirty="0"/>
          </a:p>
          <a:p>
            <a:r>
              <a:rPr lang="en-US" altLang="zh-CN" sz="2200" dirty="0"/>
              <a:t>    output </a:t>
            </a:r>
            <a:r>
              <a:rPr lang="en-US" altLang="zh-CN" sz="2200" dirty="0" err="1"/>
              <a:t>reg</a:t>
            </a:r>
            <a:r>
              <a:rPr lang="en-US" altLang="zh-CN" sz="2200" dirty="0"/>
              <a:t> [7:0] </a:t>
            </a:r>
            <a:r>
              <a:rPr lang="en-US" altLang="zh-CN" sz="2200" dirty="0" smtClean="0"/>
              <a:t>Segment </a:t>
            </a:r>
            <a:r>
              <a:rPr lang="zh-CN" altLang="en-US" sz="2200" dirty="0" smtClean="0"/>
              <a:t>             </a:t>
            </a:r>
            <a:r>
              <a:rPr lang="en-US" altLang="zh-CN" sz="2200" dirty="0"/>
              <a:t>// led segments</a:t>
            </a:r>
            <a:endParaRPr lang="en-US" altLang="zh-CN" sz="2200" dirty="0"/>
          </a:p>
          <a:p>
            <a:r>
              <a:rPr lang="en-US" altLang="zh-CN" sz="2200" dirty="0"/>
              <a:t>);</a:t>
            </a:r>
            <a:endParaRPr lang="en-US" altLang="zh-CN" sz="22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4" y="1194196"/>
            <a:ext cx="6811963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lnSpcReduction="2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使</a:t>
            </a:r>
            <a:r>
              <a:rPr lang="zh-CN" altLang="en-US" sz="2000" dirty="0"/>
              <a:t>能控制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[7:4]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les[3:0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pPr lvl="2"/>
            <a:r>
              <a:rPr lang="zh-CN" altLang="en-US" sz="2000" dirty="0"/>
              <a:t>小数点输入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为</a:t>
            </a:r>
            <a:r>
              <a:rPr lang="en-US" altLang="zh-CN" sz="2000" dirty="0" smtClean="0"/>
              <a:t>point[3:0]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按键输入数字：</a:t>
            </a:r>
            <a:r>
              <a:rPr lang="en-US" altLang="zh-CN" sz="2000" dirty="0" err="1" smtClean="0"/>
              <a:t>sw</a:t>
            </a:r>
            <a:r>
              <a:rPr lang="en-US" altLang="zh-CN" sz="2000" dirty="0" smtClean="0"/>
              <a:t>[15:12]</a:t>
            </a:r>
            <a:r>
              <a:rPr lang="zh-CN" altLang="en-US" sz="2000" dirty="0" smtClean="0"/>
              <a:t>为</a:t>
            </a:r>
            <a:r>
              <a:rPr lang="en-US" altLang="zh-CN" sz="2000" dirty="0" err="1" smtClean="0"/>
              <a:t>btn</a:t>
            </a:r>
            <a:r>
              <a:rPr lang="en-US" altLang="zh-CN" sz="2000" dirty="0" smtClean="0"/>
              <a:t>[3:0]</a:t>
            </a:r>
            <a:endParaRPr lang="en-US" altLang="zh-CN" sz="2000" dirty="0"/>
          </a:p>
          <a:p>
            <a:pPr lvl="1"/>
            <a:r>
              <a:rPr lang="zh-CN" altLang="en-US" sz="2400" dirty="0" smtClean="0"/>
              <a:t>输出</a:t>
            </a:r>
            <a:endParaRPr lang="zh-CN" altLang="en-US" sz="2400" dirty="0"/>
          </a:p>
          <a:p>
            <a:pPr lvl="2"/>
            <a:r>
              <a:rPr lang="en-US" altLang="zh-CN" sz="2000" dirty="0" err="1"/>
              <a:t>a~g</a:t>
            </a:r>
            <a:r>
              <a:rPr lang="zh-CN" altLang="en-US" sz="2000" dirty="0"/>
              <a:t>，</a:t>
            </a:r>
            <a:r>
              <a:rPr lang="en-US" altLang="zh-CN" sz="2000" dirty="0" smtClean="0"/>
              <a:t>p=segment</a:t>
            </a:r>
            <a:endParaRPr lang="en-US" altLang="zh-CN" sz="2000" dirty="0"/>
          </a:p>
          <a:p>
            <a:pPr lvl="2"/>
            <a:r>
              <a:rPr lang="en-US" altLang="zh-CN" sz="2000" dirty="0" smtClean="0"/>
              <a:t>an[3:0</a:t>
            </a:r>
            <a:r>
              <a:rPr lang="en-US" altLang="zh-CN" sz="2000" dirty="0"/>
              <a:t>]</a:t>
            </a:r>
            <a:endParaRPr lang="en-US" altLang="zh-CN" sz="2000" dirty="0"/>
          </a:p>
          <a:p>
            <a:r>
              <a:rPr lang="zh-CN" altLang="en-US" sz="2800" dirty="0"/>
              <a:t>根据设计修改</a:t>
            </a:r>
            <a:r>
              <a:rPr lang="en-US" altLang="zh-CN" sz="2800" dirty="0"/>
              <a:t>UCF</a:t>
            </a:r>
            <a:endParaRPr lang="en-US" altLang="zh-CN" sz="2800" dirty="0"/>
          </a:p>
          <a:p>
            <a:r>
              <a:rPr lang="zh-CN" altLang="en-US" sz="3600" dirty="0" smtClean="0">
                <a:solidFill>
                  <a:srgbClr val="C00000"/>
                </a:solidFill>
                <a:sym typeface="+mn-ea"/>
              </a:rPr>
              <a:t>说明：</a:t>
            </a:r>
            <a:r>
              <a:rPr lang="en-US" altLang="zh-CN" sz="3600" dirty="0" smtClean="0">
                <a:solidFill>
                  <a:srgbClr val="C00000"/>
                </a:solidFill>
                <a:sym typeface="+mn-ea"/>
              </a:rPr>
              <a:t>sym,</a:t>
            </a:r>
            <a:r>
              <a:rPr lang="en-US" altLang="zh-CN" sz="3600" dirty="0" err="1" smtClean="0">
                <a:solidFill>
                  <a:srgbClr val="C00000"/>
                </a:solidFill>
                <a:sym typeface="+mn-ea"/>
              </a:rPr>
              <a:t>vf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{</a:t>
            </a:r>
            <a:r>
              <a:rPr lang="zh-CN" altLang="zh-CN" sz="2800" dirty="0">
                <a:solidFill>
                  <a:srgbClr val="FF0000"/>
                </a:solidFill>
                <a:sym typeface="+mn-ea"/>
              </a:rPr>
              <a:t>添加到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工程中，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ADD NEW SCOURE}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270" y="1660406"/>
            <a:ext cx="3304884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引脚约束</a:t>
            </a:r>
            <a:r>
              <a:rPr lang="en-US" altLang="zh-CN" dirty="0" smtClean="0"/>
              <a:t>UCF</a:t>
            </a: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929411"/>
          </a:xfrm>
        </p:spPr>
        <p:txBody>
          <a:bodyPr>
            <a:normAutofit/>
          </a:bodyPr>
          <a:lstStyle/>
          <a:p>
            <a:r>
              <a:rPr lang="fr-FR" altLang="zh-CN" sz="2400" dirty="0"/>
              <a:t>NET "clk" LOC = </a:t>
            </a:r>
            <a:r>
              <a:rPr lang="fr-FR" altLang="zh-CN" sz="2400" dirty="0" smtClean="0"/>
              <a:t>AC18 | IOSTANDARD </a:t>
            </a:r>
            <a:r>
              <a:rPr lang="fr-FR" altLang="zh-CN" sz="2400" dirty="0"/>
              <a:t>= LVCMOS18 ;</a:t>
            </a:r>
            <a:endParaRPr lang="en-US" altLang="zh-CN" sz="2400" dirty="0" smtClean="0"/>
          </a:p>
          <a:p>
            <a:r>
              <a:rPr lang="en-US" altLang="zh-CN" sz="2400" dirty="0" smtClean="0"/>
              <a:t>NET“</a:t>
            </a:r>
            <a:r>
              <a:rPr lang="en-US" altLang="zh-CN" sz="2400" dirty="0" err="1" smtClean="0"/>
              <a:t>btn[0]</a:t>
            </a:r>
            <a:r>
              <a:rPr lang="en-US" altLang="zh-CN" sz="2400" dirty="0" smtClean="0"/>
              <a:t>” LOC = AE13 | IOSTANDARD = LVCMOS15; </a:t>
            </a:r>
            <a:endParaRPr lang="en-US" altLang="zh-CN" sz="2400" dirty="0" smtClean="0"/>
          </a:p>
          <a:p>
            <a:r>
              <a:rPr lang="en-US" altLang="zh-CN" sz="2400" smtClean="0"/>
              <a:t>NET "btn[0]" clock_dedicated_route = false; </a:t>
            </a:r>
            <a:endParaRPr lang="en-US" altLang="zh-CN" sz="2400" smtClean="0"/>
          </a:p>
          <a:p>
            <a:r>
              <a:rPr lang="en-US" altLang="zh-CN" sz="2400" dirty="0" smtClean="0"/>
              <a:t>...btn[1]   btn[2]  btn[3]</a:t>
            </a:r>
            <a:endParaRPr lang="en-US" altLang="zh-CN" sz="2400" dirty="0" smtClean="0"/>
          </a:p>
          <a:p>
            <a:r>
              <a:rPr lang="en-US" altLang="zh-CN" sz="2400" dirty="0"/>
              <a:t>NET "AN[0]" LOC = AC21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"AN[1]" LOC = AD21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"AN[2]" LOC = AB21 | IOSTANDARD = LVCMOS33 ;</a:t>
            </a:r>
            <a:endParaRPr lang="en-US" altLang="zh-CN" sz="2400" dirty="0"/>
          </a:p>
          <a:p>
            <a:r>
              <a:rPr lang="en-US" altLang="zh-CN" sz="2400" dirty="0"/>
              <a:t>NET "AN[3]" LOC = AC22 | IOSTANDARD = LVCMOS33 ;</a:t>
            </a:r>
            <a:endParaRPr lang="en-US" altLang="zh-CN" sz="24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50" y="4640823"/>
            <a:ext cx="4914900" cy="221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实验室规章制度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不能在实验室内吃零食和就餐。订餐请到走道上就餐。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实验结束时请关闭电脑主机电源，勿关显示器电源，后面实验同学以为电脑坏了。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</a:t>
            </a:r>
            <a:r>
              <a:rPr lang="zh-CN" altLang="en-US"/>
              <a:t>的盖子不要合上，</a:t>
            </a:r>
            <a:r>
              <a:rPr lang="zh-CN" altLang="en-US">
                <a:sym typeface="+mn-ea"/>
              </a:rPr>
              <a:t>关闭各种仪器的电源。导线放实验箱内。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>
                <a:sym typeface="+mn-ea"/>
              </a:rPr>
              <a:t>实验结束后请整理好</a:t>
            </a:r>
            <a:r>
              <a:rPr lang="zh-CN" altLang="en-US" sz="4000">
                <a:solidFill>
                  <a:srgbClr val="FF0000"/>
                </a:solidFill>
                <a:sym typeface="+mn-ea"/>
              </a:rPr>
              <a:t>椅子</a:t>
            </a:r>
            <a:r>
              <a:rPr lang="zh-CN" altLang="en-US">
                <a:sym typeface="+mn-ea"/>
              </a:rPr>
              <a:t>，实验签到需写上</a:t>
            </a:r>
            <a:r>
              <a:rPr lang="en-US" altLang="zh-CN">
                <a:sym typeface="+mn-ea"/>
              </a:rPr>
              <a:t>Sword</a:t>
            </a:r>
            <a:r>
              <a:rPr lang="zh-CN" altLang="en-US">
                <a:sym typeface="+mn-ea"/>
              </a:rPr>
              <a:t>实验箱号。</a:t>
            </a:r>
            <a:endParaRPr lang="zh-CN" altLang="en-US"/>
          </a:p>
        </p:txBody>
      </p:sp>
      <p:pic>
        <p:nvPicPr>
          <p:cNvPr id="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4627880"/>
            <a:ext cx="2421890" cy="2178050"/>
          </a:xfrm>
          <a:prstGeom prst="rect">
            <a:avLst/>
          </a:prstGeom>
        </p:spPr>
      </p:pic>
      <p:pic>
        <p:nvPicPr>
          <p:cNvPr id="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635"/>
            <a:ext cx="2440940" cy="2134870"/>
          </a:xfrm>
          <a:prstGeom prst="rect">
            <a:avLst/>
          </a:prstGeom>
        </p:spPr>
      </p:pic>
      <p:pic>
        <p:nvPicPr>
          <p:cNvPr id="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455"/>
            <a:ext cx="2849245" cy="21374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笔记本</a:t>
            </a:r>
            <a:r>
              <a:rPr lang="zh-CN" altLang="en-US">
                <a:sym typeface="+mn-ea"/>
              </a:rPr>
              <a:t>无法驱动解决方法</a:t>
            </a:r>
            <a:endParaRPr lang="zh-CN" altLang="en-US"/>
          </a:p>
        </p:txBody>
      </p:sp>
      <p:pic>
        <p:nvPicPr>
          <p:cNvPr id="4" name="内容占位符 3" descr="微信图片_201910161824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905" y="1197610"/>
            <a:ext cx="6570980" cy="4928870"/>
          </a:xfrm>
          <a:prstGeom prst="rect">
            <a:avLst/>
          </a:prstGeom>
        </p:spPr>
      </p:pic>
      <p:pic>
        <p:nvPicPr>
          <p:cNvPr id="3" name="图片 2" descr="cable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1197610"/>
            <a:ext cx="8723630" cy="105664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3" name="图片 2" descr="cable说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1548765"/>
            <a:ext cx="8723630" cy="1056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 smtClean="0"/>
              <a:t>：数据选择器设计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 smtClean="0"/>
              <a:t>：记分板设计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/>
              <a:t>选一多路选择器：</a:t>
            </a:r>
            <a:r>
              <a:rPr lang="en-US" altLang="zh-CN" sz="2800" dirty="0" smtClean="0"/>
              <a:t>MUX4to1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根据事件简化真值表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输出是控制信号</a:t>
            </a:r>
            <a:br>
              <a:rPr lang="en-US" altLang="zh-CN" sz="2400" dirty="0"/>
            </a:br>
            <a:r>
              <a:rPr lang="zh-CN" altLang="en-US" sz="2400" dirty="0"/>
              <a:t>全部最小项与或结构</a:t>
            </a:r>
            <a:endParaRPr lang="en-US" altLang="zh-CN" sz="2400" dirty="0"/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75497"/>
            <a:ext cx="5962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333255" y="1844824"/>
          <a:ext cx="3767137" cy="221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522"/>
                <a:gridCol w="886318"/>
                <a:gridCol w="553982"/>
                <a:gridCol w="1102315"/>
              </a:tblGrid>
              <a:tr h="365707"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信息输入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控制端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选择输出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707"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S1   S0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 o      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输出项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cPr/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I0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0      1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I1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1      0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I2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I2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7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I0 I1 I2 I3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1       1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 I3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S1S0  </a:t>
                      </a:r>
                      <a:r>
                        <a:rPr lang="en-US" altLang="zh-CN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I3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58" marR="91458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7087567" y="2614761"/>
            <a:ext cx="504825" cy="13684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线形标注 2 6"/>
          <p:cNvSpPr/>
          <p:nvPr/>
        </p:nvSpPr>
        <p:spPr>
          <a:xfrm>
            <a:off x="7656438" y="4999434"/>
            <a:ext cx="1368425" cy="431800"/>
          </a:xfrm>
          <a:prstGeom prst="borderCallout2">
            <a:avLst>
              <a:gd name="adj1" fmla="val -16544"/>
              <a:gd name="adj2" fmla="val 16168"/>
              <a:gd name="adj3" fmla="val -136544"/>
              <a:gd name="adj4" fmla="val -2189"/>
              <a:gd name="adj5" fmla="val -229835"/>
              <a:gd name="adj6" fmla="val -1606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3805164" y="3907234"/>
            <a:ext cx="3282403" cy="366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/>
          <p:nvPr/>
        </p:nvGraphicFramePr>
        <p:xfrm>
          <a:off x="654685" y="2800985"/>
          <a:ext cx="6158230" cy="321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" imgW="6153150" imgH="3209925" progId="Paint.Picture">
                  <p:embed/>
                </p:oleObj>
              </mc:Choice>
              <mc:Fallback>
                <p:oleObj name="" r:id="rId1" imgW="6153150" imgH="3209925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654685" y="2800985"/>
                        <a:ext cx="6158230" cy="3212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多路选择器位扩展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zh-CN" altLang="en-US" dirty="0"/>
              <a:t>控制结构</a:t>
            </a:r>
            <a:r>
              <a:rPr lang="zh-CN" altLang="en-US" dirty="0" smtClean="0"/>
              <a:t>不变，</a:t>
            </a:r>
            <a:r>
              <a:rPr lang="zh-CN" altLang="en-US" dirty="0"/>
              <a:t>每路输入向量化</a:t>
            </a:r>
            <a:endParaRPr lang="zh-CN" altLang="en-US" dirty="0"/>
          </a:p>
        </p:txBody>
      </p:sp>
      <p:sp>
        <p:nvSpPr>
          <p:cNvPr id="5" name="线形标注 2 4"/>
          <p:cNvSpPr/>
          <p:nvPr/>
        </p:nvSpPr>
        <p:spPr>
          <a:xfrm>
            <a:off x="7263180" y="2170856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9927"/>
              <a:gd name="adj4" fmla="val -18459"/>
              <a:gd name="adj5" fmla="val 283501"/>
              <a:gd name="adj6" fmla="val -13784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2 5"/>
          <p:cNvSpPr/>
          <p:nvPr/>
        </p:nvSpPr>
        <p:spPr>
          <a:xfrm>
            <a:off x="7263180" y="2743944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32867"/>
              <a:gd name="adj4" fmla="val -14875"/>
              <a:gd name="adj5" fmla="val 260672"/>
              <a:gd name="adj6" fmla="val -14106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线形标注 2 6"/>
          <p:cNvSpPr/>
          <p:nvPr/>
        </p:nvSpPr>
        <p:spPr>
          <a:xfrm>
            <a:off x="7264971" y="3284984"/>
            <a:ext cx="1699517" cy="431800"/>
          </a:xfrm>
          <a:prstGeom prst="borderCallout2">
            <a:avLst>
              <a:gd name="adj1" fmla="val 18750"/>
              <a:gd name="adj2" fmla="val -8333"/>
              <a:gd name="adj3" fmla="val 25808"/>
              <a:gd name="adj4" fmla="val -13080"/>
              <a:gd name="adj5" fmla="val 247060"/>
              <a:gd name="adj6" fmla="val -14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7263180" y="3861048"/>
            <a:ext cx="1701308" cy="431800"/>
          </a:xfrm>
          <a:prstGeom prst="borderCallout2">
            <a:avLst>
              <a:gd name="adj1" fmla="val 18750"/>
              <a:gd name="adj2" fmla="val -8333"/>
              <a:gd name="adj3" fmla="val 25809"/>
              <a:gd name="adj4" fmla="val -13980"/>
              <a:gd name="adj5" fmla="val 215644"/>
              <a:gd name="adj6" fmla="val -14701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通道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多位复制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1835150" y="2514600"/>
            <a:ext cx="2592388" cy="25669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线形标注 2 9"/>
          <p:cNvSpPr/>
          <p:nvPr/>
        </p:nvSpPr>
        <p:spPr>
          <a:xfrm>
            <a:off x="5678142" y="5805488"/>
            <a:ext cx="2336800" cy="431800"/>
          </a:xfrm>
          <a:prstGeom prst="borderCallout2">
            <a:avLst>
              <a:gd name="adj1" fmla="val 18750"/>
              <a:gd name="adj2" fmla="val -8333"/>
              <a:gd name="adj3" fmla="val -5956"/>
              <a:gd name="adj4" fmla="val -16015"/>
              <a:gd name="adj5" fmla="val -271997"/>
              <a:gd name="adj6" fmla="val -10158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变量译码器共享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MUX4to1b4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79500"/>
            <a:ext cx="7488238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1115171" y="908050"/>
            <a:ext cx="1990725" cy="18970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332658" y="2965450"/>
            <a:ext cx="13446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共享控制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923458" y="1341438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5434758" y="1412875"/>
            <a:ext cx="925513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434758" y="2868613"/>
            <a:ext cx="925513" cy="290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34758" y="4246563"/>
            <a:ext cx="925513" cy="28892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455396" y="5661025"/>
            <a:ext cx="925512" cy="29051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复制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3910758" y="2708275"/>
            <a:ext cx="1368425" cy="12969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923458" y="4097338"/>
            <a:ext cx="1368425" cy="12969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923458" y="5473700"/>
            <a:ext cx="1368425" cy="1295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284" y="1168855"/>
            <a:ext cx="2134212" cy="2032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902450" y="4752340"/>
          <a:ext cx="1969770" cy="185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686050" imgH="2257425" progId="Paint.Picture">
                  <p:embed/>
                </p:oleObj>
              </mc:Choice>
              <mc:Fallback>
                <p:oleObj name="" r:id="rId3" imgW="2686050" imgH="2257425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2450" y="4752340"/>
                        <a:ext cx="1969770" cy="185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973570" y="4377055"/>
            <a:ext cx="1734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BUS Tap </a:t>
            </a:r>
            <a:r>
              <a:rPr lang="zh-CN" altLang="en-US" sz="2000" b="1">
                <a:solidFill>
                  <a:srgbClr val="FF0000"/>
                </a:solidFill>
              </a:rPr>
              <a:t>画法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180" y="56432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6078855"/>
            <a:ext cx="720725" cy="72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位四选一扩展：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MUX4to1b4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95300" y="1295400"/>
          <a:ext cx="8095615" cy="538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334375" imgH="6429375" progId="Paint.Picture">
                  <p:embed/>
                </p:oleObj>
              </mc:Choice>
              <mc:Fallback>
                <p:oleObj name="" r:id="rId1" imgW="8334375" imgH="64293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" y="1295400"/>
                        <a:ext cx="8095615" cy="5382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433310" y="5465445"/>
            <a:ext cx="1468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0000"/>
                </a:solidFill>
              </a:rPr>
              <a:t>Bus tap</a:t>
            </a:r>
            <a:endParaRPr lang="en-US" altLang="zh-CN" sz="280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010" y="5901055"/>
            <a:ext cx="720725" cy="727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4709</Words>
  <Application>WPS 演示</Application>
  <PresentationFormat>全屏显示(4:3)</PresentationFormat>
  <Paragraphs>471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10</vt:i4>
      </vt:variant>
      <vt:variant>
        <vt:lpstr>幻灯片标题</vt:lpstr>
      </vt:variant>
      <vt:variant>
        <vt:i4>38</vt:i4>
      </vt:variant>
    </vt:vector>
  </HeadingPairs>
  <TitlesOfParts>
    <vt:vector size="65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Courier New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多路选择器位扩展</vt:lpstr>
      <vt:lpstr>4位四选一扩展：MUX4to1b4</vt:lpstr>
      <vt:lpstr>4位四选一扩展：MUX4to1b4</vt:lpstr>
      <vt:lpstr>动态扫描显示</vt:lpstr>
      <vt:lpstr>   MC14495数码管显示 （四个数码管显示相同数值）</vt:lpstr>
      <vt:lpstr>实现数码管显示（四个数码管显示相同数值）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多路选择器应用：4位七段显示扫描控制</vt:lpstr>
      <vt:lpstr>使用Case语句实现条件输出(dispsync)</vt:lpstr>
      <vt:lpstr>辅助模块：时钟计数分频器</vt:lpstr>
      <vt:lpstr>辅助模块：时钟计数分频器</vt:lpstr>
      <vt:lpstr>时钟计数分频器 –clkdiv[3:0]</vt:lpstr>
      <vt:lpstr>相关模块设计</vt:lpstr>
      <vt:lpstr>设计disp_num显示模块</vt:lpstr>
      <vt:lpstr>设计按键数据输入模块</vt:lpstr>
      <vt:lpstr>实验内容与步骤</vt:lpstr>
      <vt:lpstr>数据选择器设计（1）</vt:lpstr>
      <vt:lpstr>数据选择器设计（2）</vt:lpstr>
      <vt:lpstr>数据选择器设计（3）</vt:lpstr>
      <vt:lpstr>记分板应用设计（1）</vt:lpstr>
      <vt:lpstr>记分板应用设计（2）</vt:lpstr>
      <vt:lpstr>记分板应用设计（3）</vt:lpstr>
      <vt:lpstr>CreateNumber代码</vt:lpstr>
      <vt:lpstr>disp_num原理图</vt:lpstr>
      <vt:lpstr>物理验证</vt:lpstr>
      <vt:lpstr>引脚约束UCF说明</vt:lpstr>
      <vt:lpstr>实验室规章制度</vt:lpstr>
      <vt:lpstr>笔记本无法驱动解决方法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TLT3620</cp:lastModifiedBy>
  <cp:revision>348</cp:revision>
  <dcterms:created xsi:type="dcterms:W3CDTF">2011-08-03T07:44:00Z</dcterms:created>
  <dcterms:modified xsi:type="dcterms:W3CDTF">2020-10-28T07:46:02Z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