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39"/>
  </p:notesMasterIdLst>
  <p:sldIdLst>
    <p:sldId id="256" r:id="rId5"/>
    <p:sldId id="270" r:id="rId6"/>
    <p:sldId id="271" r:id="rId7"/>
    <p:sldId id="272" r:id="rId8"/>
    <p:sldId id="273" r:id="rId9"/>
    <p:sldId id="274" r:id="rId10"/>
    <p:sldId id="296" r:id="rId11"/>
    <p:sldId id="297" r:id="rId12"/>
    <p:sldId id="303" r:id="rId13"/>
    <p:sldId id="298" r:id="rId14"/>
    <p:sldId id="310" r:id="rId15"/>
    <p:sldId id="299" r:id="rId16"/>
    <p:sldId id="311" r:id="rId17"/>
    <p:sldId id="300" r:id="rId18"/>
    <p:sldId id="326" r:id="rId19"/>
    <p:sldId id="327" r:id="rId20"/>
    <p:sldId id="301" r:id="rId21"/>
    <p:sldId id="304" r:id="rId22"/>
    <p:sldId id="342" r:id="rId23"/>
    <p:sldId id="341" r:id="rId24"/>
    <p:sldId id="312" r:id="rId25"/>
    <p:sldId id="302" r:id="rId26"/>
    <p:sldId id="313" r:id="rId27"/>
    <p:sldId id="284" r:id="rId28"/>
    <p:sldId id="305" r:id="rId29"/>
    <p:sldId id="306" r:id="rId30"/>
    <p:sldId id="307" r:id="rId31"/>
    <p:sldId id="308" r:id="rId32"/>
    <p:sldId id="309" r:id="rId33"/>
    <p:sldId id="357" r:id="rId34"/>
    <p:sldId id="358" r:id="rId35"/>
    <p:sldId id="356" r:id="rId36"/>
    <p:sldId id="354" r:id="rId37"/>
    <p:sldId id="269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96"/>
            <p14:sldId id="297"/>
            <p14:sldId id="303"/>
            <p14:sldId id="298"/>
            <p14:sldId id="310"/>
            <p14:sldId id="299"/>
            <p14:sldId id="311"/>
            <p14:sldId id="300"/>
            <p14:sldId id="326"/>
            <p14:sldId id="327"/>
            <p14:sldId id="301"/>
            <p14:sldId id="304"/>
            <p14:sldId id="342"/>
            <p14:sldId id="341"/>
            <p14:sldId id="312"/>
            <p14:sldId id="302"/>
            <p14:sldId id="313"/>
            <p14:sldId id="284"/>
            <p14:sldId id="305"/>
            <p14:sldId id="306"/>
            <p14:sldId id="307"/>
            <p14:sldId id="308"/>
            <p14:sldId id="309"/>
            <p14:sldId id="357"/>
            <p14:sldId id="358"/>
            <p14:sldId id="356"/>
            <p14:sldId id="354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62" d="100"/>
          <a:sy n="62" d="100"/>
        </p:scale>
        <p:origin x="-14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Master" Target="slideMasters/slideMaster3.xml"/><Relationship Id="rId39" Type="http://schemas.openxmlformats.org/officeDocument/2006/relationships/notesMaster" Target="notesMasters/notesMaster1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4.emf"/><Relationship Id="rId6" Type="http://schemas.openxmlformats.org/officeDocument/2006/relationships/oleObject" Target="../embeddings/oleObject8.bin"/><Relationship Id="rId5" Type="http://schemas.openxmlformats.org/officeDocument/2006/relationships/tags" Target="../tags/tag1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0.bin"/><Relationship Id="rId3" Type="http://schemas.openxmlformats.org/officeDocument/2006/relationships/tags" Target="../tags/tag2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21.wmf"/><Relationship Id="rId2" Type="http://schemas.openxmlformats.org/officeDocument/2006/relationships/oleObject" Target="../embeddings/oleObject12.bin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6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1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3871" y="746031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0260" y="3093085"/>
            <a:ext cx="8163560" cy="31089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32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zh-CN" altLang="en-US" sz="32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32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32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2020</a:t>
            </a:r>
            <a:r>
              <a:rPr lang="zh-CN" altLang="en-US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11</a:t>
            </a:r>
            <a:r>
              <a:rPr lang="zh-CN" altLang="en-US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5</a:t>
            </a:r>
            <a:r>
              <a:rPr lang="zh-CN" altLang="en-US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en-US" sz="32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716" y="2218368"/>
            <a:ext cx="8280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9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.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锁存器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与触发器基本原理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/>
          <p:nvPr/>
        </p:nvGraphicFramePr>
        <p:xfrm>
          <a:off x="346710" y="4183380"/>
          <a:ext cx="7845425" cy="2659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839075" imgH="2657475" progId="Paint.Picture">
                  <p:embed/>
                </p:oleObj>
              </mc:Choice>
              <mc:Fallback>
                <p:oleObj name="" r:id="rId1" imgW="7839075" imgH="26574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710" y="4183380"/>
                        <a:ext cx="7845425" cy="2659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</a:t>
            </a:r>
            <a:r>
              <a:rPr lang="zh-CN" altLang="en-US" dirty="0" smtClean="0"/>
              <a:t>控</a:t>
            </a:r>
            <a:r>
              <a:rPr lang="en-US" altLang="zh-CN" dirty="0" smtClean="0"/>
              <a:t>SR</a:t>
            </a:r>
            <a:r>
              <a:rPr lang="zh-CN" altLang="en-US" dirty="0" smtClean="0"/>
              <a:t>锁存器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1200" y="1229122"/>
          <a:ext cx="4101187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Visio" r:id="rId3" imgW="1270635" imgH="895350" progId="Visio.Drawing.11">
                  <p:embed/>
                </p:oleObj>
              </mc:Choice>
              <mc:Fallback>
                <p:oleObj name="Visio" r:id="rId3" imgW="1270635" imgH="895350" progId="Visio.Drawing.11">
                  <p:embed/>
                  <p:pic>
                    <p:nvPicPr>
                      <p:cNvPr id="0" name="带有使能的RS触发器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00" y="1229122"/>
                        <a:ext cx="4101187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带有使能的RS触发器表格 8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4455031" y="707797"/>
          <a:ext cx="4164977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81864"/>
                <a:gridCol w="1109509"/>
                <a:gridCol w="15736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0××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602604" y="2933159"/>
          <a:ext cx="4118717" cy="173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Visio" r:id="rId6" imgW="1155065" imgH="490855" progId="Visio.Drawing.11">
                  <p:embed/>
                </p:oleObj>
              </mc:Choice>
              <mc:Fallback>
                <p:oleObj name="Visio" r:id="rId6" imgW="1155065" imgH="490855" progId="Visio.Drawing.11">
                  <p:embed/>
                  <p:pic>
                    <p:nvPicPr>
                      <p:cNvPr id="0" name="带有使能的RS触发器符号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604" y="2933159"/>
                        <a:ext cx="4118717" cy="173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3754760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altLang="zh-CN" sz="2400" dirty="0" smtClean="0"/>
              <a:t>C=1;R=1;S=1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R=0;S=1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R=0;S=0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	</a:t>
            </a:r>
            <a:r>
              <a:rPr lang="pt-BR" altLang="zh-CN" sz="2400" dirty="0" smtClean="0"/>
              <a:t> 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C=0;R=1;S=1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R=0;S=1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R=0;S=0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	</a:t>
            </a:r>
            <a:endParaRPr lang="zh-CN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43441"/>
            <a:ext cx="6216744" cy="193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500" dirty="0" smtClean="0"/>
              <a:t>基本</a:t>
            </a:r>
            <a:r>
              <a:rPr lang="en-US" altLang="zh-CN" sz="3500" dirty="0" smtClean="0"/>
              <a:t>SR</a:t>
            </a:r>
            <a:r>
              <a:rPr lang="zh-CN" altLang="en-US" sz="3500" dirty="0" smtClean="0"/>
              <a:t>锁存器</a:t>
            </a:r>
            <a:r>
              <a:rPr lang="zh-CN" altLang="en-US" sz="3500" dirty="0"/>
              <a:t>缺点：存在不确定状态 </a:t>
            </a:r>
            <a:endParaRPr lang="zh-CN" altLang="en-US" sz="3500" dirty="0"/>
          </a:p>
          <a:p>
            <a:pPr>
              <a:lnSpc>
                <a:spcPct val="120000"/>
              </a:lnSpc>
            </a:pPr>
            <a:r>
              <a:rPr lang="zh-CN" altLang="en-US" sz="3500" dirty="0"/>
              <a:t>解决方法：消除不确定状态</a:t>
            </a:r>
            <a:endParaRPr lang="zh-CN" altLang="en-US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500" dirty="0"/>
              <a:t>只需</a:t>
            </a:r>
            <a:r>
              <a:rPr lang="en-US" altLang="zh-CN" sz="3500" dirty="0"/>
              <a:t>1</a:t>
            </a:r>
            <a:r>
              <a:rPr lang="zh-CN" altLang="en-US" sz="3500" dirty="0"/>
              <a:t>个数据输入端 </a:t>
            </a:r>
            <a:r>
              <a:rPr lang="en-US" altLang="zh-CN" sz="3500" dirty="0"/>
              <a:t>D</a:t>
            </a:r>
            <a:endParaRPr lang="en-US" altLang="zh-CN" sz="3500" dirty="0"/>
          </a:p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500" dirty="0"/>
              <a:t>输出端</a:t>
            </a:r>
            <a:r>
              <a:rPr lang="en-US" altLang="zh-CN" sz="3500" dirty="0"/>
              <a:t>Q</a:t>
            </a:r>
            <a:r>
              <a:rPr lang="zh-CN" altLang="en-US" sz="3500" dirty="0"/>
              <a:t>等于输入端</a:t>
            </a:r>
            <a:r>
              <a:rPr lang="en-US" altLang="zh-CN" sz="3500" dirty="0"/>
              <a:t>D</a:t>
            </a:r>
            <a:endParaRPr lang="en-US" altLang="zh-CN" sz="3500" dirty="0"/>
          </a:p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500" dirty="0"/>
              <a:t>采用电平控制 </a:t>
            </a:r>
            <a:r>
              <a:rPr lang="en-US" altLang="zh-CN" sz="3500" dirty="0"/>
              <a:t>C</a:t>
            </a:r>
            <a:endParaRPr lang="zh-CN" altLang="en-US" sz="3500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4" name="D锁存器电路图 7"/>
          <p:cNvGraphicFramePr>
            <a:graphicFrameLocks noChangeAspect="1"/>
          </p:cNvGraphicFramePr>
          <p:nvPr/>
        </p:nvGraphicFramePr>
        <p:xfrm>
          <a:off x="260350" y="2623170"/>
          <a:ext cx="31019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Visio" r:id="rId1" imgW="1491615" imgH="914400" progId="">
                  <p:embed/>
                </p:oleObj>
              </mc:Choice>
              <mc:Fallback>
                <p:oleObj name="Visio" r:id="rId1" imgW="1491615" imgH="914400" progId="">
                  <p:embed/>
                  <p:pic>
                    <p:nvPicPr>
                      <p:cNvPr id="0" name="图片 10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2623170"/>
                        <a:ext cx="3101975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D锁存器真值表 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502660" y="2800970"/>
          <a:ext cx="222504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6430"/>
                <a:gridCol w="885190"/>
                <a:gridCol w="6934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D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</a:t>
                      </a:r>
                      <a:r>
                        <a:rPr lang="en-US" altLang="zh-CN" b="1" i="1" baseline="0" dirty="0" err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Qn</a:t>
                      </a:r>
                      <a:endParaRPr lang="zh-CN" altLang="en-US" b="1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D锁存器符号 9"/>
          <p:cNvGraphicFramePr>
            <a:graphicFrameLocks noChangeAspect="1"/>
          </p:cNvGraphicFramePr>
          <p:nvPr/>
        </p:nvGraphicFramePr>
        <p:xfrm>
          <a:off x="5795842" y="2845420"/>
          <a:ext cx="326560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Visio" r:id="rId4" imgW="870585" imgH="370205" progId="Visio.Drawing.11">
                  <p:embed/>
                </p:oleObj>
              </mc:Choice>
              <mc:Fallback>
                <p:oleObj name="Visio" r:id="rId4" imgW="870585" imgH="370205" progId="Visio.Drawing.11">
                  <p:embed/>
                  <p:pic>
                    <p:nvPicPr>
                      <p:cNvPr id="0" name="图片 10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842" y="2845420"/>
                        <a:ext cx="3265608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24259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C</a:t>
            </a:r>
            <a:r>
              <a:rPr lang="pt-BR" altLang="zh-CN" sz="2400" dirty="0" smtClean="0"/>
              <a:t>=1;</a:t>
            </a:r>
            <a:r>
              <a:rPr lang="en-US" altLang="zh-CN" sz="2400" dirty="0" smtClean="0"/>
              <a:t>D</a:t>
            </a:r>
            <a:r>
              <a:rPr lang="pt-BR" altLang="zh-CN" sz="2400" dirty="0" smtClean="0"/>
              <a:t>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D=0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C=0;D=1; </a:t>
            </a:r>
            <a:r>
              <a:rPr lang="pt-BR" altLang="zh-CN" sz="2400" dirty="0"/>
              <a:t>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D=0</a:t>
            </a:r>
            <a:endParaRPr lang="zh-CN" alt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32856"/>
            <a:ext cx="546407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</a:t>
            </a:r>
            <a:r>
              <a:rPr lang="zh-CN" altLang="en-US" sz="2800" dirty="0"/>
              <a:t>锁存器的缺点：存在</a:t>
            </a:r>
            <a:r>
              <a:rPr lang="zh-CN" altLang="en-US" sz="2800" dirty="0">
                <a:solidFill>
                  <a:srgbClr val="FF0000"/>
                </a:solidFill>
              </a:rPr>
              <a:t>空翻</a:t>
            </a:r>
            <a:r>
              <a:rPr lang="zh-CN" altLang="en-US" sz="2800" dirty="0"/>
              <a:t>现象</a:t>
            </a:r>
            <a:r>
              <a:rPr lang="en-US" altLang="zh-CN" sz="2800" dirty="0"/>
              <a:t>——</a:t>
            </a:r>
            <a:r>
              <a:rPr lang="zh-CN" altLang="en-US" sz="2800" dirty="0"/>
              <a:t>如果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锁存器直接用在时序电路中作为状态存储元件，当使能控制信号有效时，会导致该元件内部的状态值随时多次改变，而不是保持所需的原始状态值</a:t>
            </a:r>
            <a:endParaRPr lang="zh-CN" altLang="en-US" sz="2800" dirty="0"/>
          </a:p>
          <a:p>
            <a:r>
              <a:rPr lang="zh-CN" altLang="en-US" sz="2800" dirty="0"/>
              <a:t>解决方法：消除空翻现象，使每次触发仅使锁存器的内部状态仅改变一次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触发</a:t>
            </a:r>
            <a:r>
              <a:rPr lang="zh-CN" altLang="en-US" sz="2800" dirty="0"/>
              <a:t>：外部输入使锁存器状态改变的瞬间状态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触发器</a:t>
            </a:r>
            <a:r>
              <a:rPr lang="zh-CN" altLang="en-US" sz="2800" dirty="0"/>
              <a:t>：在锁存器的基础上使每次触发仅使状态改变一次的锁存电路（双稳态）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空翻现象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5415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2800"/>
              <a:t>空翻现象</a:t>
            </a:r>
            <a:r>
              <a:rPr lang="en-US" altLang="zh-CN" sz="2800"/>
              <a:t>:</a:t>
            </a:r>
            <a:r>
              <a:rPr lang="zh-CN" altLang="en-US" sz="2800"/>
              <a:t>又称为竞态现象，是数字电路中的一个术语，指在同一个时钟脉冲信号作用区间内，由于时钟脉冲的宽度过大，触发器出现在“0”“1”两逻辑信号中多次翻转的现象。它限制了同步RS触发器在实际工作中的正常应用</a:t>
            </a:r>
            <a:r>
              <a:rPr lang="en-US" altLang="zh-CN" sz="2800"/>
              <a:t>.</a:t>
            </a:r>
            <a:endParaRPr lang="en-US" altLang="zh-CN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RS时钟触发器空翻现象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5085"/>
            <a:ext cx="8229600" cy="4811395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同步RS时钟触发器有空翻现象。空翻是在基本RS触发器的基础上构造时钟触发器时，因导引电路C门和D门功能不完善而造成的一种现象，即在一次时钟来到期间，触发器多次翻转的现象称为空翻，如图所示。这违背了构造时钟触发器的初衷，</a:t>
            </a:r>
            <a:r>
              <a:rPr lang="zh-CN" altLang="en-US" sz="2400">
                <a:solidFill>
                  <a:schemeClr val="accent2"/>
                </a:solidFill>
              </a:rPr>
              <a:t>每来一次时钟，最多允许触发器翻转一次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chemeClr val="accent6">
                    <a:lumMod val="75000"/>
                  </a:schemeClr>
                </a:solidFill>
              </a:rPr>
              <a:t>若多次翻转，电路也会发生状态的差错，因而是不允许的</a:t>
            </a:r>
            <a:r>
              <a:rPr lang="zh-CN" altLang="en-US" sz="2400"/>
              <a:t>。因为在CP=1期间，时钟对C门和D门的封锁作用消失，数据端R和S端的多次变化就会通过C门和D门到达基本RS触发器的输入端，造成触发器在一次时钟期间的多次翻转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3090" y="4688840"/>
            <a:ext cx="3496945" cy="195834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8265" y="4856480"/>
          <a:ext cx="270256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Visio" r:id="rId2" imgW="1270635" imgH="895350" progId="Visio.Drawing.11">
                  <p:embed/>
                </p:oleObj>
              </mc:Choice>
              <mc:Fallback>
                <p:oleObj name="Visio" r:id="rId2" imgW="1270635" imgH="895350" progId="Visio.Drawing.11">
                  <p:embed/>
                  <p:pic>
                    <p:nvPicPr>
                      <p:cNvPr id="0" name="带有使能的RS触发器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" y="4856480"/>
                        <a:ext cx="270256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带有使能的RS触发器表格 8"/>
          <p:cNvGraphicFramePr>
            <a:graphicFrameLocks noGrp="1"/>
          </p:cNvGraphicFramePr>
          <p:nvPr/>
        </p:nvGraphicFramePr>
        <p:xfrm>
          <a:off x="2846705" y="4629785"/>
          <a:ext cx="2946400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48385"/>
                <a:gridCol w="784860"/>
                <a:gridCol w="1113155"/>
              </a:tblGrid>
              <a:tr h="365760">
                <a:tc>
                  <a:txBody>
                    <a:bodyPr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0××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100" y="3022823"/>
            <a:ext cx="12255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触发器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8350" y="2489423"/>
            <a:ext cx="22669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主从触发器</a:t>
            </a:r>
            <a:endParaRPr lang="zh-CN" altLang="en-US" sz="2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8350" y="3558843"/>
            <a:ext cx="1866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边沿触发器</a:t>
            </a:r>
            <a:endParaRPr lang="zh-CN" altLang="en-US" sz="2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50" y="3183637"/>
            <a:ext cx="39560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利用直流反馈原理（维持阻塞）</a:t>
            </a:r>
            <a:endParaRPr lang="zh-CN" altLang="en-US" sz="22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0850" y="4024814"/>
            <a:ext cx="353376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利用内部电路延迟时间不同</a:t>
            </a:r>
            <a:endParaRPr lang="zh-CN" altLang="en-US" sz="22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71900" y="1340768"/>
            <a:ext cx="4311650" cy="1145459"/>
          </a:xfrm>
          <a:prstGeom prst="wedgeRoundRectCallout">
            <a:avLst>
              <a:gd name="adj1" fmla="val -42029"/>
              <a:gd name="adj2" fmla="val 64738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用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两个锁存器</a:t>
            </a:r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，主锁存器在脉冲控制下</a:t>
            </a:r>
            <a:r>
              <a:rPr lang="zh-CN" altLang="en-US" sz="2200" b="1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接收</a:t>
            </a:r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输入数据，从锁存器在脉冲结束后</a:t>
            </a:r>
            <a:r>
              <a:rPr lang="zh-CN" altLang="en-US" sz="2200" b="1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改变并保持状态</a:t>
            </a:r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。</a:t>
            </a:r>
            <a:endParaRPr lang="zh-CN" altLang="en-US" sz="22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57200" y="4274468"/>
            <a:ext cx="2825750" cy="1341450"/>
          </a:xfrm>
          <a:prstGeom prst="wedgeRoundRectCallout">
            <a:avLst>
              <a:gd name="adj1" fmla="val 36990"/>
              <a:gd name="adj2" fmla="val -72771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>
            <a:noAutofit/>
          </a:bodyPr>
          <a:lstStyle/>
          <a:p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利用时钟上升沿或下降沿变换状态，其他时间保持状态</a:t>
            </a:r>
            <a:endParaRPr lang="zh-CN" altLang="en-US" sz="22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366" y="5801091"/>
            <a:ext cx="822960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常见的触发器有：主从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SR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触发器、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D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触发器、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JK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触发器、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T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触发器</a:t>
            </a:r>
            <a:endParaRPr lang="zh-CN" altLang="en-US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1691680" y="2708920"/>
            <a:ext cx="266700" cy="533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0800000">
            <a:off x="1691680" y="3242320"/>
            <a:ext cx="266700" cy="5360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3882648" y="3372232"/>
            <a:ext cx="355600" cy="4213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0800000">
            <a:off x="3882648" y="3793605"/>
            <a:ext cx="355600" cy="4198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</a:t>
            </a:r>
            <a:r>
              <a:rPr lang="zh-CN" altLang="en-US" dirty="0" smtClean="0"/>
              <a:t>主从触发器</a:t>
            </a:r>
            <a:endParaRPr lang="zh-CN" altLang="en-US" dirty="0"/>
          </a:p>
        </p:txBody>
      </p:sp>
      <p:grpSp>
        <p:nvGrpSpPr>
          <p:cNvPr id="4" name="Group 45"/>
          <p:cNvGrpSpPr/>
          <p:nvPr/>
        </p:nvGrpSpPr>
        <p:grpSpPr bwMode="auto">
          <a:xfrm>
            <a:off x="570089" y="4433423"/>
            <a:ext cx="3901819" cy="2061823"/>
            <a:chOff x="2745" y="832"/>
            <a:chExt cx="2527" cy="1240"/>
          </a:xfrm>
        </p:grpSpPr>
        <p:sp>
          <p:nvSpPr>
            <p:cNvPr id="5" name="Freeform 46"/>
            <p:cNvSpPr/>
            <p:nvPr/>
          </p:nvSpPr>
          <p:spPr bwMode="auto">
            <a:xfrm>
              <a:off x="3847" y="99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47"/>
            <p:cNvSpPr/>
            <p:nvPr/>
          </p:nvSpPr>
          <p:spPr bwMode="auto">
            <a:xfrm>
              <a:off x="4887" y="102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8"/>
            <p:cNvSpPr/>
            <p:nvPr/>
          </p:nvSpPr>
          <p:spPr bwMode="auto">
            <a:xfrm>
              <a:off x="2882" y="97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9"/>
            <p:cNvSpPr/>
            <p:nvPr/>
          </p:nvSpPr>
          <p:spPr bwMode="auto">
            <a:xfrm>
              <a:off x="2873" y="1449"/>
              <a:ext cx="390" cy="16"/>
            </a:xfrm>
            <a:custGeom>
              <a:avLst/>
              <a:gdLst>
                <a:gd name="T0" fmla="*/ 8 w 390"/>
                <a:gd name="T1" fmla="*/ 0 h 16"/>
                <a:gd name="T2" fmla="*/ 5 w 390"/>
                <a:gd name="T3" fmla="*/ 0 h 16"/>
                <a:gd name="T4" fmla="*/ 3 w 390"/>
                <a:gd name="T5" fmla="*/ 3 h 16"/>
                <a:gd name="T6" fmla="*/ 0 w 390"/>
                <a:gd name="T7" fmla="*/ 6 h 16"/>
                <a:gd name="T8" fmla="*/ 0 w 390"/>
                <a:gd name="T9" fmla="*/ 11 h 16"/>
                <a:gd name="T10" fmla="*/ 3 w 390"/>
                <a:gd name="T11" fmla="*/ 14 h 16"/>
                <a:gd name="T12" fmla="*/ 5 w 390"/>
                <a:gd name="T13" fmla="*/ 16 h 16"/>
                <a:gd name="T14" fmla="*/ 385 w 390"/>
                <a:gd name="T15" fmla="*/ 16 h 16"/>
                <a:gd name="T16" fmla="*/ 388 w 390"/>
                <a:gd name="T17" fmla="*/ 14 h 16"/>
                <a:gd name="T18" fmla="*/ 390 w 390"/>
                <a:gd name="T19" fmla="*/ 11 h 16"/>
                <a:gd name="T20" fmla="*/ 390 w 390"/>
                <a:gd name="T21" fmla="*/ 6 h 16"/>
                <a:gd name="T22" fmla="*/ 388 w 390"/>
                <a:gd name="T23" fmla="*/ 3 h 16"/>
                <a:gd name="T24" fmla="*/ 385 w 390"/>
                <a:gd name="T25" fmla="*/ 0 h 16"/>
                <a:gd name="T26" fmla="*/ 382 w 390"/>
                <a:gd name="T27" fmla="*/ 0 h 16"/>
                <a:gd name="T28" fmla="*/ 8 w 39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385" y="16"/>
                  </a:lnTo>
                  <a:lnTo>
                    <a:pt x="388" y="14"/>
                  </a:lnTo>
                  <a:lnTo>
                    <a:pt x="390" y="11"/>
                  </a:lnTo>
                  <a:lnTo>
                    <a:pt x="390" y="6"/>
                  </a:lnTo>
                  <a:lnTo>
                    <a:pt x="388" y="3"/>
                  </a:lnTo>
                  <a:lnTo>
                    <a:pt x="385" y="0"/>
                  </a:lnTo>
                  <a:lnTo>
                    <a:pt x="38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0"/>
            <p:cNvSpPr/>
            <p:nvPr/>
          </p:nvSpPr>
          <p:spPr bwMode="auto">
            <a:xfrm>
              <a:off x="2873" y="1224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51"/>
            <p:cNvSpPr/>
            <p:nvPr/>
          </p:nvSpPr>
          <p:spPr bwMode="auto">
            <a:xfrm>
              <a:off x="3123" y="1224"/>
              <a:ext cx="16" cy="767"/>
            </a:xfrm>
            <a:custGeom>
              <a:avLst/>
              <a:gdLst>
                <a:gd name="T0" fmla="*/ 16 w 16"/>
                <a:gd name="T1" fmla="*/ 8 h 767"/>
                <a:gd name="T2" fmla="*/ 16 w 16"/>
                <a:gd name="T3" fmla="*/ 5 h 767"/>
                <a:gd name="T4" fmla="*/ 14 w 16"/>
                <a:gd name="T5" fmla="*/ 3 h 767"/>
                <a:gd name="T6" fmla="*/ 11 w 16"/>
                <a:gd name="T7" fmla="*/ 0 h 767"/>
                <a:gd name="T8" fmla="*/ 6 w 16"/>
                <a:gd name="T9" fmla="*/ 0 h 767"/>
                <a:gd name="T10" fmla="*/ 3 w 16"/>
                <a:gd name="T11" fmla="*/ 3 h 767"/>
                <a:gd name="T12" fmla="*/ 0 w 16"/>
                <a:gd name="T13" fmla="*/ 5 h 767"/>
                <a:gd name="T14" fmla="*/ 0 w 16"/>
                <a:gd name="T15" fmla="*/ 762 h 767"/>
                <a:gd name="T16" fmla="*/ 3 w 16"/>
                <a:gd name="T17" fmla="*/ 764 h 767"/>
                <a:gd name="T18" fmla="*/ 6 w 16"/>
                <a:gd name="T19" fmla="*/ 767 h 767"/>
                <a:gd name="T20" fmla="*/ 11 w 16"/>
                <a:gd name="T21" fmla="*/ 767 h 767"/>
                <a:gd name="T22" fmla="*/ 14 w 16"/>
                <a:gd name="T23" fmla="*/ 764 h 767"/>
                <a:gd name="T24" fmla="*/ 16 w 16"/>
                <a:gd name="T25" fmla="*/ 762 h 767"/>
                <a:gd name="T26" fmla="*/ 16 w 16"/>
                <a:gd name="T27" fmla="*/ 759 h 767"/>
                <a:gd name="T28" fmla="*/ 16 w 16"/>
                <a:gd name="T29" fmla="*/ 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67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762"/>
                  </a:lnTo>
                  <a:lnTo>
                    <a:pt x="3" y="764"/>
                  </a:lnTo>
                  <a:lnTo>
                    <a:pt x="6" y="767"/>
                  </a:lnTo>
                  <a:lnTo>
                    <a:pt x="11" y="767"/>
                  </a:lnTo>
                  <a:lnTo>
                    <a:pt x="14" y="764"/>
                  </a:lnTo>
                  <a:lnTo>
                    <a:pt x="16" y="762"/>
                  </a:lnTo>
                  <a:lnTo>
                    <a:pt x="16" y="75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52"/>
            <p:cNvSpPr/>
            <p:nvPr/>
          </p:nvSpPr>
          <p:spPr bwMode="auto">
            <a:xfrm>
              <a:off x="3123" y="197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3"/>
            <p:cNvSpPr/>
            <p:nvPr/>
          </p:nvSpPr>
          <p:spPr bwMode="auto">
            <a:xfrm flipV="1">
              <a:off x="3829" y="1973"/>
              <a:ext cx="259" cy="21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4"/>
            <p:cNvSpPr/>
            <p:nvPr/>
          </p:nvSpPr>
          <p:spPr bwMode="auto">
            <a:xfrm>
              <a:off x="4072" y="124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5"/>
            <p:cNvSpPr/>
            <p:nvPr/>
          </p:nvSpPr>
          <p:spPr bwMode="auto">
            <a:xfrm>
              <a:off x="4072" y="124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56"/>
            <p:cNvSpPr/>
            <p:nvPr/>
          </p:nvSpPr>
          <p:spPr bwMode="auto">
            <a:xfrm>
              <a:off x="4280" y="85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57"/>
            <p:cNvSpPr>
              <a:spLocks noChangeArrowheads="1"/>
            </p:cNvSpPr>
            <p:nvPr/>
          </p:nvSpPr>
          <p:spPr bwMode="auto">
            <a:xfrm>
              <a:off x="4340" y="1171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17" name="Rectangle 58"/>
            <p:cNvSpPr>
              <a:spLocks noChangeArrowheads="1"/>
            </p:cNvSpPr>
            <p:nvPr/>
          </p:nvSpPr>
          <p:spPr bwMode="auto">
            <a:xfrm>
              <a:off x="4340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4348" y="1437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4739" y="971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4739" y="14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1" name="Freeform 62"/>
            <p:cNvSpPr/>
            <p:nvPr/>
          </p:nvSpPr>
          <p:spPr bwMode="auto">
            <a:xfrm>
              <a:off x="3251" y="83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3303" y="1155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3" name="Rectangle 64"/>
            <p:cNvSpPr>
              <a:spLocks noChangeArrowheads="1"/>
            </p:cNvSpPr>
            <p:nvPr/>
          </p:nvSpPr>
          <p:spPr bwMode="auto">
            <a:xfrm>
              <a:off x="3319" y="1380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4" name="Rectangle 65"/>
            <p:cNvSpPr>
              <a:spLocks noChangeArrowheads="1"/>
            </p:cNvSpPr>
            <p:nvPr/>
          </p:nvSpPr>
          <p:spPr bwMode="auto">
            <a:xfrm>
              <a:off x="3710" y="945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3710" y="1420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6" name="Freeform 67"/>
            <p:cNvSpPr/>
            <p:nvPr/>
          </p:nvSpPr>
          <p:spPr bwMode="auto">
            <a:xfrm>
              <a:off x="3123" y="1224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68"/>
            <p:cNvSpPr>
              <a:spLocks noChangeArrowheads="1"/>
            </p:cNvSpPr>
            <p:nvPr/>
          </p:nvSpPr>
          <p:spPr bwMode="auto">
            <a:xfrm>
              <a:off x="2745" y="1139"/>
              <a:ext cx="7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2753" y="899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2753" y="1373"/>
              <a:ext cx="7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30" name="Rectangle 71"/>
            <p:cNvSpPr>
              <a:spLocks noChangeArrowheads="1"/>
            </p:cNvSpPr>
            <p:nvPr/>
          </p:nvSpPr>
          <p:spPr bwMode="auto">
            <a:xfrm>
              <a:off x="5178" y="964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31" name="Rectangle 72"/>
            <p:cNvSpPr>
              <a:spLocks noChangeArrowheads="1"/>
            </p:cNvSpPr>
            <p:nvPr/>
          </p:nvSpPr>
          <p:spPr bwMode="auto">
            <a:xfrm>
              <a:off x="3305" y="923"/>
              <a:ext cx="6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32" name="Line 73"/>
            <p:cNvSpPr>
              <a:spLocks noChangeShapeType="1"/>
            </p:cNvSpPr>
            <p:nvPr/>
          </p:nvSpPr>
          <p:spPr bwMode="auto">
            <a:xfrm>
              <a:off x="3936" y="152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>
              <a:off x="4968" y="1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" name="Group 75"/>
            <p:cNvGrpSpPr/>
            <p:nvPr/>
          </p:nvGrpSpPr>
          <p:grpSpPr bwMode="auto">
            <a:xfrm>
              <a:off x="5170" y="1439"/>
              <a:ext cx="102" cy="165"/>
              <a:chOff x="5162" y="1559"/>
              <a:chExt cx="102" cy="165"/>
            </a:xfrm>
          </p:grpSpPr>
          <p:sp>
            <p:nvSpPr>
              <p:cNvPr id="41" name="Rectangle 76"/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93" cy="1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700" i="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Q</a:t>
                </a:r>
                <a:endParaRPr lang="en-US" altLang="zh-CN" sz="3200" b="0">
                  <a:ea typeface="宋体" panose="02010600030101010101" pitchFamily="2" charset="-122"/>
                </a:endParaRPr>
              </a:p>
            </p:txBody>
          </p:sp>
          <p:sp>
            <p:nvSpPr>
              <p:cNvPr id="42" name="Line 77"/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Group 78"/>
            <p:cNvGrpSpPr>
              <a:grpSpLocks noChangeAspect="1"/>
            </p:cNvGrpSpPr>
            <p:nvPr/>
          </p:nvGrpSpPr>
          <p:grpSpPr bwMode="auto">
            <a:xfrm>
              <a:off x="3603" y="1871"/>
              <a:ext cx="226" cy="201"/>
              <a:chOff x="1969" y="1598"/>
              <a:chExt cx="326" cy="289"/>
            </a:xfrm>
          </p:grpSpPr>
          <p:sp>
            <p:nvSpPr>
              <p:cNvPr id="39" name="AutoShape 79"/>
              <p:cNvSpPr>
                <a:spLocks noChangeAspect="1" noChangeArrowheads="1"/>
              </p:cNvSpPr>
              <p:nvPr/>
            </p:nvSpPr>
            <p:spPr bwMode="auto">
              <a:xfrm rot="5400000">
                <a:off x="1939" y="1628"/>
                <a:ext cx="289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80"/>
              <p:cNvSpPr>
                <a:spLocks noChangeAspect="1" noChangeArrowheads="1"/>
              </p:cNvSpPr>
              <p:nvPr/>
            </p:nvSpPr>
            <p:spPr bwMode="auto">
              <a:xfrm>
                <a:off x="2199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Oval 81"/>
            <p:cNvSpPr>
              <a:spLocks noChangeAspect="1" noChangeArrowheads="1"/>
            </p:cNvSpPr>
            <p:nvPr/>
          </p:nvSpPr>
          <p:spPr bwMode="auto">
            <a:xfrm>
              <a:off x="3856" y="148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82"/>
            <p:cNvSpPr>
              <a:spLocks noChangeAspect="1" noChangeArrowheads="1"/>
            </p:cNvSpPr>
            <p:nvPr/>
          </p:nvSpPr>
          <p:spPr bwMode="auto">
            <a:xfrm>
              <a:off x="4896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83"/>
            <p:cNvSpPr>
              <a:spLocks noChangeArrowheads="1"/>
            </p:cNvSpPr>
            <p:nvPr/>
          </p:nvSpPr>
          <p:spPr bwMode="auto">
            <a:xfrm>
              <a:off x="3104" y="120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" name="内容占位符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9294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由两个钟控</a:t>
            </a:r>
            <a:r>
              <a:rPr lang="en-US" altLang="zh-CN" sz="2800" dirty="0"/>
              <a:t>S-R</a:t>
            </a:r>
            <a:r>
              <a:rPr lang="zh-CN" altLang="en-US" sz="2800" dirty="0"/>
              <a:t>锁存器串联构成，第二个锁存器的时钟通过反相器取反</a:t>
            </a:r>
            <a:endParaRPr lang="zh-CN" altLang="en-US" sz="2800" dirty="0"/>
          </a:p>
          <a:p>
            <a:r>
              <a:rPr lang="zh-CN" altLang="en-US" sz="2800" dirty="0"/>
              <a:t>当</a:t>
            </a:r>
            <a:r>
              <a:rPr lang="en-US" altLang="zh-CN" sz="2800" dirty="0"/>
              <a:t>C=1</a:t>
            </a:r>
            <a:r>
              <a:rPr lang="zh-CN" altLang="en-US" sz="2800" dirty="0"/>
              <a:t>时，输入信号进入第一个锁存器（主锁存器）</a:t>
            </a:r>
            <a:endParaRPr lang="en-US" altLang="zh-CN" sz="2800" dirty="0" smtClean="0"/>
          </a:p>
          <a:p>
            <a:r>
              <a:rPr lang="zh-CN" altLang="en-US" sz="2800" dirty="0" smtClean="0"/>
              <a:t>当</a:t>
            </a:r>
            <a:r>
              <a:rPr lang="en-US" altLang="zh-CN" sz="2800" dirty="0"/>
              <a:t>C=0</a:t>
            </a:r>
            <a:r>
              <a:rPr lang="zh-CN" altLang="en-US" sz="2800" dirty="0" smtClean="0"/>
              <a:t>时，第二</a:t>
            </a:r>
            <a:r>
              <a:rPr lang="zh-CN" altLang="en-US" sz="2800" dirty="0"/>
              <a:t>个锁存器（从锁存器）改变输出</a:t>
            </a:r>
            <a:endParaRPr lang="zh-CN" altLang="en-US" sz="2800" dirty="0"/>
          </a:p>
          <a:p>
            <a:r>
              <a:rPr lang="zh-CN" altLang="en-US" sz="2800" dirty="0"/>
              <a:t>从输入到输出的通路被不同的时钟信号值</a:t>
            </a:r>
            <a:r>
              <a:rPr lang="en-US" altLang="zh-CN" sz="2800" dirty="0"/>
              <a:t>(C = 1 </a:t>
            </a:r>
            <a:r>
              <a:rPr lang="zh-CN" altLang="en-US" sz="2800" dirty="0"/>
              <a:t>和 </a:t>
            </a:r>
            <a:r>
              <a:rPr lang="en-US" altLang="zh-CN" sz="2800" dirty="0"/>
              <a:t>C = 0)</a:t>
            </a:r>
            <a:r>
              <a:rPr lang="zh-CN" altLang="en-US" sz="2800" dirty="0"/>
              <a:t>所断开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9521" y="4426446"/>
            <a:ext cx="15144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对象 2"/>
          <p:cNvGraphicFramePr/>
          <p:nvPr/>
        </p:nvGraphicFramePr>
        <p:xfrm>
          <a:off x="6788785" y="4300855"/>
          <a:ext cx="2087245" cy="1706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" imgW="2085975" imgH="1704975" progId="Paint.Picture">
                  <p:embed/>
                </p:oleObj>
              </mc:Choice>
              <mc:Fallback>
                <p:oleObj name="" r:id="rId2" imgW="2085975" imgH="1704975" progId="Paint.Picture">
                  <p:embed/>
                  <p:pic>
                    <p:nvPicPr>
                      <p:cNvPr id="0" name="图片 4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88785" y="4300855"/>
                        <a:ext cx="2087245" cy="1706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620" y="161290"/>
            <a:ext cx="9159240" cy="71570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0480" y="19050"/>
            <a:ext cx="9237345" cy="69386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  <a:endParaRPr lang="zh-CN" altLang="en-US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492896"/>
            <a:ext cx="5436096" cy="206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/>
          <p:cNvSpPr/>
          <p:nvPr/>
        </p:nvSpPr>
        <p:spPr>
          <a:xfrm>
            <a:off x="179512" y="1124744"/>
            <a:ext cx="4572000" cy="569386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begin</a:t>
            </a:r>
            <a:endParaRPr lang="en-US" altLang="zh-CN" sz="2800" dirty="0"/>
          </a:p>
          <a:p>
            <a:r>
              <a:rPr lang="en-US" altLang="zh-CN" sz="2800" dirty="0"/>
              <a:t>	R=1;S=1; #50;</a:t>
            </a:r>
            <a:endParaRPr lang="en-US" altLang="zh-CN" sz="2800" dirty="0"/>
          </a:p>
          <a:p>
            <a:r>
              <a:rPr lang="en-US" altLang="zh-CN" sz="2800" dirty="0"/>
              <a:t>	R=1;S=0; #50;</a:t>
            </a:r>
            <a:endParaRPr lang="en-US" altLang="zh-CN" sz="2800" dirty="0"/>
          </a:p>
          <a:p>
            <a:r>
              <a:rPr lang="en-US" altLang="zh-CN" sz="2800" dirty="0"/>
              <a:t>	R=1;S=1; #50;</a:t>
            </a:r>
            <a:endParaRPr lang="en-US" altLang="zh-CN" sz="2800" dirty="0"/>
          </a:p>
          <a:p>
            <a:r>
              <a:rPr lang="en-US" altLang="zh-CN" sz="2800" dirty="0"/>
              <a:t>	R=0;S=1; #50;</a:t>
            </a:r>
            <a:endParaRPr lang="en-US" altLang="zh-CN" sz="2800" dirty="0"/>
          </a:p>
          <a:p>
            <a:r>
              <a:rPr lang="en-US" altLang="zh-CN" sz="2800" dirty="0"/>
              <a:t>	R=1;S=1; #50;</a:t>
            </a:r>
            <a:endParaRPr lang="en-US" altLang="zh-CN" sz="2800" dirty="0"/>
          </a:p>
          <a:p>
            <a:r>
              <a:rPr lang="en-US" altLang="zh-CN" sz="2800" dirty="0"/>
              <a:t>	R=0;S=0; #50;</a:t>
            </a:r>
            <a:endParaRPr lang="en-US" altLang="zh-CN" sz="2800" dirty="0"/>
          </a:p>
          <a:p>
            <a:r>
              <a:rPr lang="en-US" altLang="zh-CN" sz="2800" dirty="0"/>
              <a:t>	R=1;S=1; #50;	 </a:t>
            </a:r>
            <a:endParaRPr lang="en-US" altLang="zh-CN" sz="2800" dirty="0"/>
          </a:p>
          <a:p>
            <a:r>
              <a:rPr lang="en-US" altLang="zh-CN" sz="2800" dirty="0"/>
              <a:t>end</a:t>
            </a:r>
            <a:endParaRPr lang="en-US" altLang="zh-CN" sz="2800" dirty="0"/>
          </a:p>
          <a:p>
            <a:r>
              <a:rPr lang="en-US" altLang="zh-CN" sz="2800" dirty="0"/>
              <a:t>always begin</a:t>
            </a:r>
            <a:endParaRPr lang="en-US" altLang="zh-CN" sz="2800" dirty="0"/>
          </a:p>
          <a:p>
            <a:r>
              <a:rPr lang="en-US" altLang="zh-CN" sz="2800" dirty="0"/>
              <a:t>	C=0;#20;</a:t>
            </a:r>
            <a:endParaRPr lang="en-US" altLang="zh-CN" sz="2800" dirty="0"/>
          </a:p>
          <a:p>
            <a:r>
              <a:rPr lang="en-US" altLang="zh-CN" sz="2800" dirty="0"/>
              <a:t>	C=1;#20;</a:t>
            </a:r>
            <a:endParaRPr lang="en-US" altLang="zh-CN" sz="2800" dirty="0"/>
          </a:p>
          <a:p>
            <a:r>
              <a:rPr lang="en-US" altLang="zh-CN" sz="2800" dirty="0"/>
              <a:t>end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正边沿维持阻塞型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1520" y="1844824"/>
          <a:ext cx="4422087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Visio" r:id="rId1" imgW="2030730" imgH="1847850" progId="Visio.Drawing.11">
                  <p:embed/>
                </p:oleObj>
              </mc:Choice>
              <mc:Fallback>
                <p:oleObj name="Visio" r:id="rId1" imgW="2030730" imgH="1847850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44824"/>
                        <a:ext cx="4422087" cy="403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5868144" y="4077072"/>
          <a:ext cx="1776412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Visio" r:id="rId3" imgW="1049020" imgH="1328420" progId="Visio.Drawing.11">
                  <p:embed/>
                </p:oleObj>
              </mc:Choice>
              <mc:Fallback>
                <p:oleObj name="Visio" r:id="rId3" imgW="1049020" imgH="1328420" progId="Visio.Drawing.11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077072"/>
                        <a:ext cx="1776412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8"/>
          <p:cNvGraphicFramePr>
            <a:graphicFrameLocks noGrp="1"/>
          </p:cNvGraphicFramePr>
          <p:nvPr/>
        </p:nvGraphicFramePr>
        <p:xfrm>
          <a:off x="4980304" y="1628800"/>
          <a:ext cx="3840168" cy="22383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3542"/>
                <a:gridCol w="827500"/>
                <a:gridCol w="620206"/>
                <a:gridCol w="620206"/>
                <a:gridCol w="534357"/>
                <a:gridCol w="534357"/>
              </a:tblGrid>
              <a:tr h="38418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i="0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异步控制</a:t>
                      </a:r>
                      <a:endParaRPr lang="zh-CN" altLang="en-US" i="0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上升沿触发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R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S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</a:t>
                      </a:r>
                      <a:r>
                        <a:rPr lang="en-US" altLang="zh-CN" b="1" i="1" baseline="-2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P</a:t>
                      </a:r>
                      <a:endParaRPr lang="zh-CN" altLang="en-US" b="1" i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D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i="0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↑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↑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12474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begin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D </a:t>
            </a:r>
            <a:r>
              <a:rPr lang="en-US" altLang="zh-CN" sz="2800" dirty="0"/>
              <a:t>= 0; </a:t>
            </a:r>
            <a:r>
              <a:rPr lang="en-US" altLang="zh-CN" sz="2800" dirty="0" smtClean="0"/>
              <a:t>#150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D </a:t>
            </a:r>
            <a:r>
              <a:rPr lang="en-US" altLang="zh-CN" sz="2800" dirty="0"/>
              <a:t>= 1; </a:t>
            </a:r>
            <a:r>
              <a:rPr lang="en-US" altLang="zh-CN" sz="2800" dirty="0" smtClean="0"/>
              <a:t>#150</a:t>
            </a:r>
            <a:r>
              <a:rPr lang="en-US" altLang="zh-CN" sz="2800" dirty="0"/>
              <a:t>;	 </a:t>
            </a:r>
            <a:endParaRPr lang="en-US" altLang="zh-CN" sz="2800" dirty="0"/>
          </a:p>
          <a:p>
            <a:r>
              <a:rPr lang="en-US" altLang="zh-CN" sz="2800" dirty="0" smtClean="0"/>
              <a:t>end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always begin</a:t>
            </a:r>
            <a:endParaRPr lang="en-US" altLang="zh-CN" sz="2800" dirty="0"/>
          </a:p>
          <a:p>
            <a:r>
              <a:rPr lang="en-US" altLang="zh-CN" sz="2800" dirty="0"/>
              <a:t>	C=0</a:t>
            </a:r>
            <a:r>
              <a:rPr lang="en-US" altLang="zh-CN" sz="2800" dirty="0" smtClean="0"/>
              <a:t>; #50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r>
              <a:rPr lang="en-US" altLang="zh-CN" sz="2800" dirty="0"/>
              <a:t>	C=1</a:t>
            </a:r>
            <a:r>
              <a:rPr lang="en-US" altLang="zh-CN" sz="2800" dirty="0" smtClean="0"/>
              <a:t>; #50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r>
              <a:rPr lang="en-US" altLang="zh-CN" sz="2800" dirty="0"/>
              <a:t>end</a:t>
            </a:r>
            <a:endParaRPr lang="en-US" altLang="zh-CN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581895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实现门控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/>
              <a:t>主从触发器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触发器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基本</a:t>
            </a:r>
            <a:r>
              <a:rPr lang="en-US" altLang="zh-CN" dirty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新建工程</a:t>
            </a:r>
            <a:r>
              <a:rPr lang="en-US" altLang="zh-CN" dirty="0" err="1" smtClean="0"/>
              <a:t>MyLATCHS</a:t>
            </a:r>
            <a:endParaRPr lang="en-US" altLang="zh-CN" dirty="0" smtClean="0"/>
          </a:p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SR_LATCH.sch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NAND2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门控</a:t>
            </a:r>
            <a:r>
              <a:rPr lang="en-US" altLang="zh-CN" dirty="0" smtClean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CSR_LATCH.sch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NAND2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</a:t>
            </a:r>
            <a:r>
              <a:rPr lang="zh-CN" altLang="en-US" dirty="0"/>
              <a:t>（包含空翻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生成自定义符号的</a:t>
            </a:r>
            <a:r>
              <a:rPr lang="en-US" altLang="zh-CN" dirty="0" err="1" smtClean="0"/>
              <a:t>CSR_LATCH.sym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zh-CN" altLang="zh-CN" dirty="0" smtClean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D_LATCH.sch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NAND2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仿真（包含空翻）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SR</a:t>
            </a:r>
            <a:r>
              <a:rPr lang="zh-CN" altLang="en-US" dirty="0" smtClean="0"/>
              <a:t>主从触发</a:t>
            </a:r>
            <a:r>
              <a:rPr lang="zh-CN" altLang="zh-CN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MS_FLIPFLOP.sch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CSR_LATCH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仿真（包含一次性采样）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触发</a:t>
            </a:r>
            <a:r>
              <a:rPr lang="zh-CN" altLang="zh-CN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D_</a:t>
            </a:r>
            <a:r>
              <a:rPr lang="en-US" altLang="zh-CN" dirty="0" err="1"/>
              <a:t>FLIPFLOP</a:t>
            </a:r>
            <a:r>
              <a:rPr lang="en-US" altLang="zh-CN" dirty="0" err="1" smtClean="0"/>
              <a:t>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NAND3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770"/>
              </a:spcBef>
            </a:pPr>
            <a:r>
              <a:rPr lang="zh-CN" altLang="en-US" sz="2800" dirty="0"/>
              <a:t>掌握锁存器与触发器构成的条件和工作原理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770"/>
              </a:spcBef>
            </a:pPr>
            <a:r>
              <a:rPr lang="zh-CN" altLang="en-US" sz="2800" dirty="0"/>
              <a:t>掌握锁存器与触发器的区别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770"/>
              </a:spcBef>
            </a:pPr>
            <a:r>
              <a:rPr lang="zh-CN" altLang="en-US" sz="2800" dirty="0" smtClean="0"/>
              <a:t>掌握</a:t>
            </a:r>
            <a:r>
              <a:rPr lang="zh-CN" altLang="zh-CN" sz="2800" dirty="0" smtClean="0"/>
              <a:t>基本</a:t>
            </a:r>
            <a:r>
              <a:rPr lang="en-US" altLang="zh-CN" sz="2800" dirty="0" smtClean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 smtClean="0"/>
              <a:t>、门控</a:t>
            </a:r>
            <a:r>
              <a:rPr lang="en-US" altLang="zh-CN" sz="2800" dirty="0"/>
              <a:t>SR</a:t>
            </a:r>
            <a:r>
              <a:rPr lang="zh-CN" altLang="en-US" sz="2800" dirty="0" smtClean="0"/>
              <a:t>锁存器、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锁存器、</a:t>
            </a:r>
            <a:r>
              <a:rPr lang="en-US" altLang="zh-CN" sz="2800" dirty="0" smtClean="0"/>
              <a:t>SR</a:t>
            </a:r>
            <a:r>
              <a:rPr lang="zh-CN" altLang="en-US" sz="2800" dirty="0" smtClean="0"/>
              <a:t>锁存器、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触发器</a:t>
            </a:r>
            <a:r>
              <a:rPr lang="zh-CN" altLang="en-US" sz="2800" dirty="0"/>
              <a:t>的基本功</a:t>
            </a:r>
            <a:r>
              <a:rPr lang="zh-CN" altLang="en-US" sz="2800" dirty="0" smtClean="0"/>
              <a:t>能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770"/>
              </a:spcBef>
            </a:pPr>
            <a:r>
              <a:rPr lang="zh-CN" altLang="en-US" sz="2800" dirty="0" smtClean="0"/>
              <a:t>掌握</a:t>
            </a:r>
            <a:r>
              <a:rPr lang="zh-CN" altLang="zh-CN" sz="2800" dirty="0" smtClean="0"/>
              <a:t>基本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/>
              <a:t>、门</a:t>
            </a:r>
            <a:r>
              <a:rPr lang="zh-CN" altLang="en-US" sz="2800" dirty="0" smtClean="0"/>
              <a:t>控</a:t>
            </a:r>
            <a:r>
              <a:rPr lang="en-US" altLang="zh-CN" sz="2800" dirty="0"/>
              <a:t>SR</a:t>
            </a:r>
            <a:r>
              <a:rPr lang="zh-CN" altLang="en-US" sz="2800" dirty="0" smtClean="0"/>
              <a:t>锁存器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SR</a:t>
            </a:r>
            <a:r>
              <a:rPr lang="zh-CN" altLang="en-US" sz="2800" dirty="0" smtClean="0"/>
              <a:t>锁存器</a:t>
            </a:r>
            <a:r>
              <a:rPr lang="zh-CN" altLang="zh-CN" sz="2800" dirty="0" smtClean="0"/>
              <a:t>存在</a:t>
            </a:r>
            <a:r>
              <a:rPr lang="zh-CN" altLang="zh-CN" sz="2800" dirty="0"/>
              <a:t>的时序问题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770"/>
              </a:spcBef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物理验证：顶层模块设计</a:t>
            </a:r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965" y="1521460"/>
            <a:ext cx="8687435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clkdiv_pulse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6270" y="1788795"/>
            <a:ext cx="7621270" cy="32029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4371222" y="5439435"/>
            <a:ext cx="4319588" cy="8588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03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物理验证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04" name="内容占位符 2"/>
          <p:cNvSpPr>
            <a:spLocks noGrp="1"/>
          </p:cNvSpPr>
          <p:nvPr>
            <p:ph idx="1"/>
          </p:nvPr>
        </p:nvSpPr>
        <p:spPr>
          <a:xfrm>
            <a:off x="291871" y="822665"/>
            <a:ext cx="8730829" cy="3495848"/>
          </a:xfrm>
        </p:spPr>
        <p:txBody>
          <a:bodyPr/>
          <a:lstStyle/>
          <a:p>
            <a:pPr marL="457200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UCF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引脚定义</a:t>
            </a:r>
            <a:endParaRPr lang="zh-CN" altLang="en-US" sz="28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sym typeface="+mn-ea"/>
              </a:rPr>
              <a:t>门</a:t>
            </a:r>
            <a:r>
              <a:rPr lang="zh-CN" altLang="en-US" sz="2200" dirty="0" smtClean="0">
                <a:sym typeface="+mn-ea"/>
              </a:rPr>
              <a:t>控</a:t>
            </a:r>
            <a:r>
              <a:rPr lang="en-US" altLang="zh-CN" sz="2200" dirty="0" smtClean="0">
                <a:sym typeface="+mn-ea"/>
              </a:rPr>
              <a:t>SR</a:t>
            </a:r>
            <a:r>
              <a:rPr lang="zh-CN" altLang="en-US" sz="2200" dirty="0" smtClean="0">
                <a:sym typeface="+mn-ea"/>
              </a:rPr>
              <a:t>锁存器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 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RS=SW[1:0]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}=LED[1:0]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D_Trig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  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D=SW[2]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}=LED[3:2]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主从触发器 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输入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RS=SW[4:3]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     输出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{Y,Q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}=LED[6:4]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MB_DFF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}=SW[5]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；输出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LED[8:7]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公共控制接口信号</a:t>
            </a:r>
            <a:endParaRPr lang="en-US" altLang="zh-CN" sz="2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时钟选择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SW_OK[2]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：单步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，连续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使能控制选用时钟：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divclk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[26]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_out[0]</a:t>
            </a: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560195" y="3571240"/>
          <a:ext cx="6434455" cy="317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429375" imgH="3714750" progId="Paint.Picture">
                  <p:embed/>
                </p:oleObj>
              </mc:Choice>
              <mc:Fallback>
                <p:oleObj name="" r:id="rId1" imgW="6429375" imgH="37147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0195" y="3571240"/>
                        <a:ext cx="6434455" cy="317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p>
            <a:pPr fontAlgn="auto"/>
            <a:r>
              <a:rPr lang="zh-CN" altLang="en-US" strike="noStrike" noProof="1"/>
              <a:t>实验室规章制度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fontScale="90000" lnSpcReduction="20000"/>
          </a:bodyPr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实验结束后请整理好</a:t>
            </a:r>
            <a:r>
              <a:rPr lang="zh-CN" altLang="en-US" sz="4800" strike="noStrike" noProof="1">
                <a:solidFill>
                  <a:srgbClr val="FF0000"/>
                </a:solidFill>
                <a:sym typeface="+mn-ea"/>
              </a:rPr>
              <a:t>椅子</a:t>
            </a:r>
            <a:r>
              <a:rPr lang="zh-CN" altLang="en-US" strike="noStrike" noProof="1">
                <a:sym typeface="+mn-ea"/>
              </a:rPr>
              <a:t>，实验签到需写上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实验箱号。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实验设备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 smtClean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 smtClean="0"/>
              <a:t>，验证功能和存在的时序问题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zh-CN" altLang="zh-CN" sz="2800" dirty="0" smtClean="0"/>
              <a:t>门控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r>
              <a:rPr lang="zh-CN" altLang="en-US" sz="2800" dirty="0"/>
              <a:t>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 smtClean="0"/>
              <a:t>D</a:t>
            </a:r>
            <a:r>
              <a:rPr lang="zh-CN" altLang="zh-CN" sz="2800" dirty="0" smtClean="0"/>
              <a:t>锁存器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r>
              <a:rPr lang="zh-CN" altLang="en-US" sz="2800" dirty="0"/>
              <a:t>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主从触发器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r>
              <a:rPr lang="zh-CN" altLang="en-US" sz="2800" dirty="0"/>
              <a:t>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 smtClean="0"/>
              <a:t>D</a:t>
            </a:r>
            <a:r>
              <a:rPr lang="zh-CN" altLang="zh-CN" sz="2800" dirty="0" smtClean="0"/>
              <a:t>触发器</a:t>
            </a:r>
            <a:r>
              <a:rPr lang="zh-CN" altLang="en-US" sz="2800" dirty="0"/>
              <a:t>，并验证功能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构成锁存器的充分条件</a:t>
            </a:r>
            <a:endParaRPr lang="zh-CN" altLang="en-US" dirty="0"/>
          </a:p>
          <a:p>
            <a:pPr lvl="1"/>
            <a:r>
              <a:rPr lang="zh-CN" altLang="en-US" dirty="0"/>
              <a:t>能长期保持给定的某个稳定状态</a:t>
            </a:r>
            <a:endParaRPr lang="zh-CN" altLang="en-US" dirty="0"/>
          </a:p>
          <a:p>
            <a:pPr lvl="1"/>
            <a:r>
              <a:rPr lang="zh-CN" altLang="en-US" dirty="0"/>
              <a:t>有两个稳定状态：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在一定条件下能随时改变逻辑状态，即：置</a:t>
            </a:r>
            <a:r>
              <a:rPr lang="en-US" altLang="zh-CN" dirty="0"/>
              <a:t>1</a:t>
            </a:r>
            <a:r>
              <a:rPr lang="zh-CN" altLang="en-US" dirty="0"/>
              <a:t>或置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</a:t>
            </a:r>
            <a:r>
              <a:rPr lang="zh-CN" altLang="en-US" dirty="0"/>
              <a:t>基本的锁存器有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SR</a:t>
            </a:r>
            <a:r>
              <a:rPr lang="zh-CN" altLang="en-US" dirty="0" smtClean="0"/>
              <a:t>锁存器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锁存器 </a:t>
            </a:r>
            <a:endParaRPr lang="zh-CN" altLang="en-US" dirty="0"/>
          </a:p>
          <a:p>
            <a:r>
              <a:rPr lang="zh-CN" altLang="en-US" dirty="0"/>
              <a:t>锁存器有两个稳定状态，又称双稳态电路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 smtClean="0"/>
              <a:t>锁存器（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525963"/>
          </a:xfrm>
        </p:spPr>
        <p:txBody>
          <a:bodyPr/>
          <a:lstStyle/>
          <a:p>
            <a:r>
              <a:rPr lang="zh-CN" altLang="en-US" dirty="0"/>
              <a:t>将两个具有</a:t>
            </a:r>
            <a:r>
              <a:rPr lang="en-US" altLang="zh-CN" dirty="0"/>
              <a:t>2</a:t>
            </a:r>
            <a:r>
              <a:rPr lang="zh-CN" altLang="en-US" dirty="0"/>
              <a:t>输入端的反向逻辑器件的输出与输入端交叉连起来，另一个输入端作为外部信息输出端，就构成最简单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SR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锁存器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/>
        </p:nvGraphicFramePr>
        <p:xfrm>
          <a:off x="4948881" y="5085184"/>
          <a:ext cx="3583559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Visio" r:id="rId1" imgW="870585" imgH="370205" progId="Visio.Drawing.11">
                  <p:embed/>
                </p:oleObj>
              </mc:Choice>
              <mc:Fallback>
                <p:oleObj name="Visio" r:id="rId1" imgW="870585" imgH="370205" progId="Visio.Drawing.11">
                  <p:embed/>
                  <p:pic>
                    <p:nvPicPr>
                      <p:cNvPr id="0" name="图片 7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881" y="5085184"/>
                        <a:ext cx="3583559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39553" y="3429000"/>
          <a:ext cx="3600400" cy="234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Visio" r:id="rId3" imgW="1116330" imgH="731520" progId="Visio.Drawing.11">
                  <p:embed/>
                </p:oleObj>
              </mc:Choice>
              <mc:Fallback>
                <p:oleObj name="Visio" r:id="rId3" imgW="1116330" imgH="731520" progId="Visio.Drawing.11">
                  <p:embed/>
                  <p:pic>
                    <p:nvPicPr>
                      <p:cNvPr id="0" name="或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3" y="3429000"/>
                        <a:ext cx="3600400" cy="2345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或非表格 8"/>
          <p:cNvGraphicFramePr>
            <a:graphicFrameLocks noGrp="1"/>
          </p:cNvGraphicFramePr>
          <p:nvPr/>
        </p:nvGraphicFramePr>
        <p:xfrm>
          <a:off x="4886251" y="3011770"/>
          <a:ext cx="3286149" cy="18573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54709"/>
                <a:gridCol w="964087"/>
                <a:gridCol w="1367353"/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/>
          <p:nvPr/>
        </p:nvGraphicFramePr>
        <p:xfrm>
          <a:off x="304165" y="4004945"/>
          <a:ext cx="8131175" cy="263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124825" imgH="2628900" progId="Paint.Picture">
                  <p:embed/>
                </p:oleObj>
              </mc:Choice>
              <mc:Fallback>
                <p:oleObj name="" r:id="rId1" imgW="8124825" imgH="26289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165" y="4004945"/>
                        <a:ext cx="8131175" cy="263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 smtClean="0"/>
              <a:t>锁存器（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/>
        </p:nvGraphicFramePr>
        <p:xfrm>
          <a:off x="4674746" y="2756907"/>
          <a:ext cx="4460007" cy="188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Visio" r:id="rId3" imgW="870585" imgH="370205" progId="Visio.Drawing.11">
                  <p:embed/>
                </p:oleObj>
              </mc:Choice>
              <mc:Fallback>
                <p:oleObj name="Visio" r:id="rId3" imgW="870585" imgH="370205" progId="Visio.Drawing.11">
                  <p:embed/>
                  <p:pic>
                    <p:nvPicPr>
                      <p:cNvPr id="0" name="图片 8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746" y="2756907"/>
                        <a:ext cx="4460007" cy="1882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1140" y="1397000"/>
          <a:ext cx="355663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Visio" r:id="rId5" imgW="1116330" imgH="731520" progId="Visio.Drawing.11">
                  <p:embed/>
                </p:oleObj>
              </mc:Choice>
              <mc:Fallback>
                <p:oleObj name="Visio" r:id="rId5" imgW="1116330" imgH="731520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" y="1397000"/>
                        <a:ext cx="3556635" cy="23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与非表格 8"/>
          <p:cNvGraphicFramePr>
            <a:graphicFrameLocks noGrp="1"/>
          </p:cNvGraphicFramePr>
          <p:nvPr/>
        </p:nvGraphicFramePr>
        <p:xfrm>
          <a:off x="5006464" y="902995"/>
          <a:ext cx="3429025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96218"/>
                <a:gridCol w="1006004"/>
                <a:gridCol w="14268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 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R=0;S=1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R=0;S=0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zh-CN" alt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67" y="2420888"/>
            <a:ext cx="611212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710074b-5c18-4213-877d-7630df50bb0f}"/>
</p:tagLst>
</file>

<file path=ppt/tags/tag2.xml><?xml version="1.0" encoding="utf-8"?>
<p:tagLst xmlns:p="http://schemas.openxmlformats.org/presentationml/2006/main">
  <p:tag name="KSO_WM_UNIT_TABLE_BEAUTIFY" val="smartTable{c2bfd931-4f82-4033-a49b-df10c9f17dbb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3106</Words>
  <Application>WPS 演示</Application>
  <PresentationFormat>全屏显示(4:3)</PresentationFormat>
  <Paragraphs>514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34</vt:i4>
      </vt:variant>
    </vt:vector>
  </HeadingPairs>
  <TitlesOfParts>
    <vt:vector size="64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新宋体</vt:lpstr>
      <vt:lpstr>Helvetica</vt:lpstr>
      <vt:lpstr>Times New Roman</vt:lpstr>
      <vt:lpstr>Calibri</vt:lpstr>
      <vt:lpstr>Arial Unicode MS</vt:lpstr>
      <vt:lpstr>Verdana</vt:lpstr>
      <vt:lpstr>自定义设计方案</vt:lpstr>
      <vt:lpstr>实验室PPT模版2013 beta1</vt:lpstr>
      <vt:lpstr>1_自定义设计方案</vt:lpstr>
      <vt:lpstr>Visio.Drawing.11</vt:lpstr>
      <vt:lpstr>Visio.Drawing.11</vt:lpstr>
      <vt:lpstr>Visio.Drawing.11</vt:lpstr>
      <vt:lpstr>Paint.Picture</vt:lpstr>
      <vt:lpstr>Visio.Drawing.11</vt:lpstr>
      <vt:lpstr>Visio.Drawing.11</vt:lpstr>
      <vt:lpstr>Paint.Picture</vt:lpstr>
      <vt:lpstr>Visio.Drawing.11</vt:lpstr>
      <vt:lpstr>Paint.Picture</vt:lpstr>
      <vt:lpstr>Visio.Drawing.11</vt:lpstr>
      <vt:lpstr>Visio.Drawing.11</vt:lpstr>
      <vt:lpstr>Paint.Picture</vt:lpstr>
      <vt:lpstr>Visio.Drawing.11</vt:lpstr>
      <vt:lpstr>Visio.Drawing.11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SR锁存器（1）</vt:lpstr>
      <vt:lpstr>SR锁存器（2）</vt:lpstr>
      <vt:lpstr>仿真</vt:lpstr>
      <vt:lpstr>门控SR锁存器</vt:lpstr>
      <vt:lpstr>仿真</vt:lpstr>
      <vt:lpstr>D锁存器</vt:lpstr>
      <vt:lpstr>仿真</vt:lpstr>
      <vt:lpstr>触发器</vt:lpstr>
      <vt:lpstr>空翻现象</vt:lpstr>
      <vt:lpstr>RS时钟触发器空翻现象</vt:lpstr>
      <vt:lpstr>触发器</vt:lpstr>
      <vt:lpstr>SR主从触发器</vt:lpstr>
      <vt:lpstr>PowerPoint 演示文稿</vt:lpstr>
      <vt:lpstr>PowerPoint 演示文稿</vt:lpstr>
      <vt:lpstr>仿真</vt:lpstr>
      <vt:lpstr>正边沿维持阻塞型D触发器</vt:lpstr>
      <vt:lpstr>仿真</vt:lpstr>
      <vt:lpstr>实验内容与步骤</vt:lpstr>
      <vt:lpstr>基本SR锁存器</vt:lpstr>
      <vt:lpstr>门控SR锁存器</vt:lpstr>
      <vt:lpstr>D锁存器</vt:lpstr>
      <vt:lpstr>SR主从触发器</vt:lpstr>
      <vt:lpstr>D触发器</vt:lpstr>
      <vt:lpstr>物理验证：顶层模块设计</vt:lpstr>
      <vt:lpstr>clkdiv_pulse</vt:lpstr>
      <vt:lpstr>物理验证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TLT3620</cp:lastModifiedBy>
  <cp:revision>293</cp:revision>
  <dcterms:created xsi:type="dcterms:W3CDTF">2011-08-03T07:44:00Z</dcterms:created>
  <dcterms:modified xsi:type="dcterms:W3CDTF">2020-11-05T12:43:28Z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