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6" r:id="rId3"/>
    <p:sldId id="329" r:id="rId5"/>
    <p:sldId id="302" r:id="rId6"/>
    <p:sldId id="322" r:id="rId7"/>
    <p:sldId id="376" r:id="rId8"/>
    <p:sldId id="366" r:id="rId9"/>
    <p:sldId id="369" r:id="rId10"/>
    <p:sldId id="367" r:id="rId11"/>
    <p:sldId id="370" r:id="rId12"/>
    <p:sldId id="371" r:id="rId13"/>
    <p:sldId id="368" r:id="rId14"/>
    <p:sldId id="379" r:id="rId15"/>
    <p:sldId id="372" r:id="rId16"/>
    <p:sldId id="380" r:id="rId17"/>
    <p:sldId id="373" r:id="rId18"/>
    <p:sldId id="381" r:id="rId19"/>
    <p:sldId id="374" r:id="rId20"/>
    <p:sldId id="382" r:id="rId21"/>
    <p:sldId id="384" r:id="rId22"/>
    <p:sldId id="383" r:id="rId23"/>
    <p:sldId id="375" r:id="rId24"/>
    <p:sldId id="338" r:id="rId25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34"/>
    <a:srgbClr val="1D3E6B"/>
    <a:srgbClr val="F2F2F2"/>
    <a:srgbClr val="3B2213"/>
    <a:srgbClr val="FEDA5B"/>
    <a:srgbClr val="FEE600"/>
    <a:srgbClr val="464646"/>
    <a:srgbClr val="72BEA0"/>
    <a:srgbClr val="70B4B7"/>
    <a:srgbClr val="C753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74657" autoAdjust="0"/>
  </p:normalViewPr>
  <p:slideViewPr>
    <p:cSldViewPr snapToGrid="0" showGuides="1">
      <p:cViewPr varScale="1">
        <p:scale>
          <a:sx n="163" d="100"/>
          <a:sy n="163" d="100"/>
        </p:scale>
        <p:origin x="1212" y="84"/>
      </p:cViewPr>
      <p:guideLst>
        <p:guide orient="horz" pos="2161"/>
        <p:guide pos="2880"/>
        <p:guide orient="horz" pos="2483"/>
        <p:guide pos="113"/>
        <p:guide orient="horz" pos="2638"/>
        <p:guide pos="5646"/>
        <p:guide orient="horz" pos="1096"/>
        <p:guide orient="horz" pos="2601"/>
        <p:guide orient="horz" pos="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编写语法规则其实已经构建出了语法树，还需要我们将这个语法树保存下来并输出。考虑到树的特点以及OOP的编程思想，我们为语法树的每一种节点定义一个对象，用指针来维护树的结构。</a:t>
            </a:r>
            <a:endParaRPr lang="en-US" altLang="zh-CN" dirty="0"/>
          </a:p>
          <a:p>
            <a:r>
              <a:rPr lang="zh-CN" altLang="en-US" dirty="0"/>
              <a:t>在选择定义哪一些结点对象以及 如何输出语法树时，我们借鉴了clang输出的语法树，并尝试在维护语法树及输出语法树的时候模仿其风格，我们定义了一个名为BaseAST的对象作为所有节点的基类，避免了复杂的继承关系。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所有出现在语法树中的类均是BaseAST 的子类。基类成员包括一个向量children，其保存着指向子节点的指针，使得我们可以通过根节点访问到整个树的结 构。每个对象需要做的就是保存其本身的信息以及子结点的指针。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讲一下设计，然后根据</a:t>
            </a:r>
            <a:r>
              <a:rPr lang="en-US" altLang="zh-CN" dirty="0"/>
              <a:t>ppt</a:t>
            </a:r>
            <a:r>
              <a:rPr lang="zh-CN" altLang="en-US" dirty="0"/>
              <a:t>上的例子解释一下，最后是我们的做出来的效果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5.1+5.3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简单概述一下符号修饰和链接，展示一下我们可以通过链接使用输入输出即可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Maggot在实现AST的基础上即可开始生成中间代码（LLVM IR），具体的方式是基于AST使用llvm的函数为每一个节 点编写函数codeGen。基于Maggot的AST实现方式，并且考虑到语法中涉及的语法属性均为综合属性，因此可以用递 归的方式由program根节点调用codeGen（实际是先序遍历），最后完成整体的中间代码生成。</a:t>
            </a:r>
            <a:endParaRPr lang="zh-CN" altLang="en-US" dirty="0"/>
          </a:p>
          <a:p>
            <a:r>
              <a:rPr lang="zh-CN" altLang="en-US" dirty="0"/>
              <a:t>核心函数codeGen的返回值是LLVM Value类型的指针，这个类型表示 SSA（Static Single Assignment静态一次赋值）， 即类似于寄存器的机制，一经赋值就不会再变化，直至为其赋值的语句再次执行。</a:t>
            </a:r>
            <a:endParaRPr lang="zh-CN" altLang="en-US" dirty="0"/>
          </a:p>
          <a:p>
            <a:r>
              <a:rPr lang="zh-CN" altLang="en-US" dirty="0"/>
              <a:t>Maggot自底向上地构建AST，其后自上向下调用codeGen，并递归返回从而生成中间代码。</a:t>
            </a:r>
            <a:endParaRPr lang="en-US" altLang="zh-CN" dirty="0"/>
          </a:p>
          <a:p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在目标代码方面，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Maggot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直接采用了系统调用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llvm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-as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命令的方式生成最终代码，并指定架构为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x86 64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位架构。是否要生成目标代码根据用户是否输入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bitcode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选项确定。</a:t>
            </a:r>
            <a:endParaRPr lang="en-US" altLang="zh-CN" b="0" i="0" dirty="0">
              <a:solidFill>
                <a:srgbClr val="333333"/>
              </a:solidFill>
              <a:effectLst/>
              <a:latin typeface="Latin Modern Roman"/>
            </a:endParaRPr>
          </a:p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Latin Modern Roman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在此基础上，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Maggot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可以生成汇编代码以及可执行文件。具体实现方法为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system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函数调用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llvm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-as,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llc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clang++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等工具链进行编译</a:t>
            </a:r>
            <a:endParaRPr lang="zh-CN" altLang="en-US" b="0" i="0" dirty="0">
              <a:solidFill>
                <a:srgbClr val="333333"/>
              </a:solidFill>
              <a:effectLst/>
              <a:latin typeface="Latin Modern Roman"/>
            </a:endParaRPr>
          </a:p>
          <a:p>
            <a:endParaRPr lang="zh-CN" altLang="en-US" dirty="0"/>
          </a:p>
          <a:p>
            <a:r>
              <a:rPr lang="en-US" altLang="zh-CN" dirty="0"/>
              <a:t>----------------------------------------------</a:t>
            </a:r>
            <a:endParaRPr lang="en-US" altLang="zh-CN" dirty="0"/>
          </a:p>
          <a:p>
            <a:r>
              <a:rPr lang="zh-CN" altLang="en-US" dirty="0"/>
              <a:t>我觉得这部分前面的人肯定有讲过的，所以直接</a:t>
            </a:r>
            <a:r>
              <a:rPr lang="en-US" altLang="zh-CN" dirty="0"/>
              <a:t>ppt</a:t>
            </a:r>
            <a:r>
              <a:rPr lang="zh-CN" altLang="en-US" dirty="0"/>
              <a:t>放代码片段，讲稿就用报告的内容来讲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变量作用域的实现上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本工具并没有采用常见的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symbol table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的实现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设计上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采用一个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compound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栈来规范变量的作用域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当每个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compound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开始时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将该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compound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的指针压入一个该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compound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栈中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每当变量声明时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取出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compound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栈中的栈顶对象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即该变量的作用域位于该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compound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的范围内。</a:t>
            </a:r>
            <a:endParaRPr lang="en-US" altLang="zh-CN" b="0" i="0" dirty="0">
              <a:solidFill>
                <a:srgbClr val="333333"/>
              </a:solidFill>
              <a:effectLst/>
              <a:latin typeface="Latin Modern Roman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Latin Modern Roman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变量声明时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会将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NamedValues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中相同变量名的对象存放在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oldBindings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中暂存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compound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中所有子节点的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codeGen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执行结束之后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compound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内声明的变量的作用域结束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Latin Modern Roman"/>
              </a:rPr>
              <a:t>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使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oldBinds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中存放的变量重新放回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Latin Modern Roman"/>
              </a:rPr>
              <a:t>NamedValues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进入作用域</a:t>
            </a:r>
            <a:endParaRPr lang="en-US" altLang="zh-CN" b="0" i="0" dirty="0">
              <a:solidFill>
                <a:srgbClr val="333333"/>
              </a:solidFill>
              <a:effectLst/>
              <a:latin typeface="Latin Modern Roman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Latin Modern Roman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Latin Modern Roman"/>
              </a:rPr>
              <a:t>另外变量声明中同样需要对数组类型和指针类型进行处理。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放那几个单独测试的即可，不要放</a:t>
            </a:r>
            <a:r>
              <a:rPr lang="en-US" altLang="zh-CN"/>
              <a:t>sample</a:t>
            </a:r>
            <a:r>
              <a:rPr lang="zh-CN" altLang="en-US"/>
              <a:t>的（太长太复杂）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简介：</a:t>
            </a:r>
            <a:endParaRPr lang="zh-CN" altLang="en-US" dirty="0"/>
          </a:p>
          <a:p>
            <a:r>
              <a:rPr lang="zh-CN" altLang="en-US" dirty="0"/>
              <a:t>我们的语法支持的数据类型：</a:t>
            </a:r>
            <a:endParaRPr lang="zh-CN" altLang="en-US" dirty="0"/>
          </a:p>
          <a:p>
            <a:r>
              <a:rPr lang="zh-CN" altLang="en-US" dirty="0"/>
              <a:t>我们的语法具有的特性：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工具的用法</a:t>
            </a:r>
            <a:r>
              <a:rPr lang="en-US" altLang="zh-CN" dirty="0"/>
              <a:t>, </a:t>
            </a:r>
            <a:r>
              <a:rPr lang="zh-CN" altLang="en-US" dirty="0"/>
              <a:t>以及各级输出的信息</a:t>
            </a:r>
            <a:r>
              <a:rPr lang="en-US" altLang="zh-CN" dirty="0"/>
              <a:t>,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词法分析只需要编写一个</a:t>
            </a:r>
            <a:r>
              <a:rPr lang="en-US" altLang="zh-CN" dirty="0"/>
              <a:t>flex</a:t>
            </a:r>
            <a:r>
              <a:rPr lang="zh-CN" altLang="en-US" dirty="0"/>
              <a:t>文件。我们需要做的是把标记识别出来，其中包括以下一系列重要的标记。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我们的语法在教材提供的C-语法规则的基础上进行改 进，与C-语法规则的区别有：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071EB-4DA8-49B8-8B4E-7B0F1E5DFA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A8EC-1E49-424C-BCFA-572FFAE717E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B1135-D26A-4F8E-9CC5-4D04C5CB626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60BCF-A029-48C8-8958-0A70B38BB1D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1568-A7D1-4636-BB09-7CF4AFFADB8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E55BC-2BD3-49CF-BEF5-18391091E8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1F93-42D3-4309-BA09-285A4B9DE9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F185-AD91-4D38-93DB-EA459E1C84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98C12-413D-45C0-9AD9-C72A6D11CD6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AF178-7028-46B8-B227-1B7A5FDAC3B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FC36B-FEB6-4842-88BA-8D822531BFD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4BC2-D1DD-4487-BC9B-263F1385394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BF5D-1EA0-43A9-8B73-E8769F776C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hyperlink" Target="http://www.rapidesign.c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9235" y="595293"/>
            <a:ext cx="8851889" cy="3954390"/>
            <a:chOff x="149236" y="598468"/>
            <a:chExt cx="8834372" cy="39465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8" b="20218"/>
            <a:stretch>
              <a:fillRect/>
            </a:stretch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52730" y="2035810"/>
            <a:ext cx="8636000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Calibri" panose="020F0502020204030204" pitchFamily="34" charset="0"/>
              </a:rPr>
              <a:t>Maggot : A C-minus Compiler</a:t>
            </a:r>
            <a:endParaRPr lang="zh-CN" altLang="en-US" sz="4000" b="1" dirty="0">
              <a:solidFill>
                <a:schemeClr val="accent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35592" y="2831221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515258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804217" y="3120209"/>
            <a:ext cx="2071900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2022.05.23</a:t>
            </a:r>
            <a:endParaRPr lang="en-US" altLang="zh-CN" sz="14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计算机科学与技术学院</a:t>
            </a:r>
            <a:endParaRPr lang="en-US" altLang="zh-CN" sz="14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88080" y="3130987"/>
            <a:ext cx="2396345" cy="737235"/>
            <a:chOff x="4753617" y="3130987"/>
            <a:chExt cx="2396345" cy="737235"/>
          </a:xfrm>
        </p:grpSpPr>
        <p:sp>
          <p:nvSpPr>
            <p:cNvPr id="69" name="椭圆 68"/>
            <p:cNvSpPr/>
            <p:nvPr/>
          </p:nvSpPr>
          <p:spPr>
            <a:xfrm>
              <a:off x="4753617" y="3264859"/>
              <a:ext cx="351052" cy="3510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078062" y="3130987"/>
              <a:ext cx="2071900" cy="737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en-US" sz="14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Group 6</a:t>
              </a:r>
              <a:endParaRPr lang="en-US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  <a:p>
              <a:pPr defTabSz="5143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endParaRPr lang="en-US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579390" y="3319230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5072958" y="3323138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"/>
          <p:cNvSpPr txBox="1">
            <a:spLocks noChangeArrowheads="1"/>
          </p:cNvSpPr>
          <p:nvPr/>
        </p:nvSpPr>
        <p:spPr bwMode="auto">
          <a:xfrm>
            <a:off x="3769361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语法分析</a:t>
            </a:r>
            <a:endParaRPr lang="zh-CN" altLang="en-US" sz="28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93700" y="746125"/>
            <a:ext cx="8357235" cy="3883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class </a:t>
            </a:r>
            <a:r>
              <a:rPr lang="zh-CN" alt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BaseAST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 {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public: 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std::vector&lt;BaseAST*&gt; </a:t>
            </a:r>
            <a:r>
              <a:rPr lang="zh-CN" alt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children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virtual void </a:t>
            </a:r>
            <a:r>
              <a:rPr lang="zh-CN" altLang="en-US" sz="160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(int level){ 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padding(level);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std::cout &lt;&lt; "BASE" &lt;&lt; std::endl; 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6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60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 sz="16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3065" y="746125"/>
            <a:ext cx="8357235" cy="388302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class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Program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: public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BaseAST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{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public: 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virtual void </a:t>
            </a:r>
            <a:r>
              <a:rPr lang="zh-CN" altLang="en-US" sz="1600" dirty="0">
                <a:solidFill>
                  <a:srgbClr val="00B050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(int level = 0){ 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std::cout &lt;&lt; "AST: " &lt;&lt; std::endl; 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for (size_t i = 0; i &lt; children.size(); i++) { 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			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children[i]-&gt;print(0); 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		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} 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 sz="1600" dirty="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600" dirty="0">
              <a:latin typeface="Consolas" panose="020B0609020204030204" charset="0"/>
              <a:cs typeface="Consolas" panose="020B06090202040302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zh-CN" sz="1600" dirty="0"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70013" y="690332"/>
            <a:ext cx="6124233" cy="42137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1" grpId="1" animBg="1"/>
      <p:bldP spid="7" grpId="0" bldLvl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语义分析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圆角 26"/>
          <p:cNvSpPr/>
          <p:nvPr/>
        </p:nvSpPr>
        <p:spPr>
          <a:xfrm>
            <a:off x="6709881" y="4215111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类型检查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2" y="87313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</a:rPr>
              <a:t>语义分析</a:t>
            </a:r>
            <a:endParaRPr lang="zh-CN" altLang="en-US" sz="2800" b="1" dirty="0">
              <a:solidFill>
                <a:schemeClr val="accent1"/>
              </a:solidFill>
              <a:latin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838402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20" name="矩形: 圆角 19"/>
          <p:cNvSpPr/>
          <p:nvPr/>
        </p:nvSpPr>
        <p:spPr>
          <a:xfrm>
            <a:off x="525149" y="838402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类型相关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2117" y="3747423"/>
            <a:ext cx="5242148" cy="5576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52" y="1223343"/>
            <a:ext cx="4250317" cy="235595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310" y="1829352"/>
            <a:ext cx="9144000" cy="1202827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525149" y="1868556"/>
            <a:ext cx="4075043" cy="161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定义隐式类型转化规则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明确每一个表达式的声明类型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判定每一个字面量的类型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判断赋值与传参的时候，是否需要隐式类型转换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判断表达式中是否存在类型引起的非法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0" grpId="0" animBg="1"/>
      <p:bldP spid="20" grpId="1" animBg="1"/>
      <p:bldP spid="15" grpId="0"/>
      <p:bldP spid="1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优化考虑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9361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优化考虑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/>
          <p:cNvSpPr/>
          <p:nvPr/>
        </p:nvSpPr>
        <p:spPr>
          <a:xfrm>
            <a:off x="180022" y="697238"/>
            <a:ext cx="8783955" cy="1389470"/>
          </a:xfrm>
          <a:prstGeom prst="roundRect">
            <a:avLst>
              <a:gd name="adj" fmla="val 13471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为了防止编程语言生成的中间代码 与 其引用的库文件中的中间代码中出现 </a:t>
            </a:r>
            <a:r>
              <a:rPr lang="zh-CN" alt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变量</a:t>
            </a:r>
            <a:r>
              <a:rPr lang="en-US" altLang="zh-CN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函数的命名冲突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，各平台下的编程语言规定了各自的符号生成语法。如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UNIX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下在函数名和变量前加下划线作为符号名。这种给函数名增加特定符号来使其符号名唯一的方式就是</a:t>
            </a:r>
            <a:r>
              <a:rPr lang="zh-CN" alt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符号修饰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180021" y="2277553"/>
            <a:ext cx="8783955" cy="498516"/>
          </a:xfrm>
          <a:prstGeom prst="roundRect">
            <a:avLst>
              <a:gd name="adj" fmla="val 38925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maggot: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采用原始函数名 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不能利用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clang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等其他编译器编译的其他文件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: 圆角 19"/>
          <p:cNvSpPr/>
          <p:nvPr/>
        </p:nvSpPr>
        <p:spPr>
          <a:xfrm>
            <a:off x="180021" y="2873130"/>
            <a:ext cx="8783955" cy="1741854"/>
          </a:xfrm>
          <a:prstGeom prst="roundRect">
            <a:avLst>
              <a:gd name="adj" fmla="val 12901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C++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可以使用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extern “C”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的关键字来声明或者定义一个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的符号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使用这种的方法可以将对应的</a:t>
            </a:r>
            <a:r>
              <a:rPr lang="zh-CN" alt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变量</a:t>
            </a:r>
            <a:r>
              <a:rPr lang="en-US" altLang="zh-CN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sz="1400" b="1" i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函数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加入函数表中。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Maggot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允许通过编写库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通过自行编写的库使用标准库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再由源代码文件自动链接库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从而调用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C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标准库的相关函数，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3344" y="697238"/>
            <a:ext cx="2673787" cy="2160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3565"/>
          <a:stretch>
            <a:fillRect/>
          </a:stretch>
        </p:blipFill>
        <p:spPr>
          <a:xfrm>
            <a:off x="4521555" y="797705"/>
            <a:ext cx="3493121" cy="19836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9" grpId="0" animBg="1"/>
      <p:bldP spid="19" grpId="1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代码生成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57" y="769816"/>
            <a:ext cx="7680485" cy="3901898"/>
          </a:xfrm>
          <a:prstGeom prst="rect">
            <a:avLst/>
          </a:prstGeom>
        </p:spPr>
      </p:pic>
      <p:sp>
        <p:nvSpPr>
          <p:cNvPr id="7" name="矩形: 圆角 6"/>
          <p:cNvSpPr/>
          <p:nvPr/>
        </p:nvSpPr>
        <p:spPr>
          <a:xfrm>
            <a:off x="216441" y="111571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符号表实现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5"/>
          <p:cNvSpPr txBox="1">
            <a:spLocks noChangeArrowheads="1"/>
          </p:cNvSpPr>
          <p:nvPr/>
        </p:nvSpPr>
        <p:spPr bwMode="auto">
          <a:xfrm>
            <a:off x="3769361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代码生成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测试结果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6" y="873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测试结果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329764" y="649807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数组测试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19" idx="3"/>
          </p:cNvCxnSpPr>
          <p:nvPr/>
        </p:nvCxnSpPr>
        <p:spPr>
          <a:xfrm>
            <a:off x="1961662" y="2321443"/>
            <a:ext cx="672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3785" y="754184"/>
            <a:ext cx="1758224" cy="387740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17" y="1398296"/>
            <a:ext cx="1725145" cy="1846293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4374748" y="2348796"/>
            <a:ext cx="672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871" y="872767"/>
            <a:ext cx="3658155" cy="2176705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24" idx="2"/>
          </p:cNvCxnSpPr>
          <p:nvPr/>
        </p:nvCxnSpPr>
        <p:spPr>
          <a:xfrm>
            <a:off x="6875949" y="3049472"/>
            <a:ext cx="0" cy="490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4"/>
          <a:srcRect t="9810"/>
          <a:stretch>
            <a:fillRect/>
          </a:stretch>
        </p:blipFill>
        <p:spPr>
          <a:xfrm>
            <a:off x="5866863" y="3583354"/>
            <a:ext cx="1841595" cy="3951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6" y="873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测试结果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329764" y="649807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if-while</a:t>
            </a:r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嵌套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19" idx="3"/>
          </p:cNvCxnSpPr>
          <p:nvPr/>
        </p:nvCxnSpPr>
        <p:spPr>
          <a:xfrm>
            <a:off x="1873912" y="2321443"/>
            <a:ext cx="7598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6706" y="1023051"/>
            <a:ext cx="1758224" cy="265148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4266" y="1398296"/>
            <a:ext cx="1549646" cy="1846293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4374748" y="2348796"/>
            <a:ext cx="1007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82484" y="649807"/>
            <a:ext cx="2944808" cy="29954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447" y="4063080"/>
            <a:ext cx="1574881" cy="958899"/>
          </a:xfrm>
          <a:prstGeom prst="rect">
            <a:avLst/>
          </a:prstGeom>
        </p:spPr>
      </p:pic>
      <p:cxnSp>
        <p:nvCxnSpPr>
          <p:cNvPr id="21" name="直接箭头连接符 20"/>
          <p:cNvCxnSpPr>
            <a:stCxn id="24" idx="2"/>
            <a:endCxn id="12" idx="0"/>
          </p:cNvCxnSpPr>
          <p:nvPr/>
        </p:nvCxnSpPr>
        <p:spPr>
          <a:xfrm>
            <a:off x="6854888" y="3645305"/>
            <a:ext cx="0" cy="417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直角三角形 18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8" b="20218"/>
            <a:stretch>
              <a:fillRect/>
            </a:stretch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6"/>
          <p:cNvSpPr txBox="1">
            <a:spLocks noChangeArrowheads="1"/>
          </p:cNvSpPr>
          <p:nvPr/>
        </p:nvSpPr>
        <p:spPr bwMode="auto">
          <a:xfrm>
            <a:off x="2931689" y="1660266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项目简介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椭圆 82"/>
          <p:cNvSpPr/>
          <p:nvPr/>
        </p:nvSpPr>
        <p:spPr>
          <a:xfrm>
            <a:off x="2538407" y="1637622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5" name="文本框 6"/>
          <p:cNvSpPr txBox="1">
            <a:spLocks noChangeArrowheads="1"/>
          </p:cNvSpPr>
          <p:nvPr/>
        </p:nvSpPr>
        <p:spPr bwMode="auto">
          <a:xfrm>
            <a:off x="5620576" y="1655071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词法分析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5227294" y="1638777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9" name="文本框 6"/>
          <p:cNvSpPr txBox="1">
            <a:spLocks noChangeArrowheads="1"/>
          </p:cNvSpPr>
          <p:nvPr/>
        </p:nvSpPr>
        <p:spPr bwMode="auto">
          <a:xfrm>
            <a:off x="2931689" y="2431417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语法分析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538407" y="241067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93" name="文本框 6"/>
          <p:cNvSpPr txBox="1">
            <a:spLocks noChangeArrowheads="1"/>
          </p:cNvSpPr>
          <p:nvPr/>
        </p:nvSpPr>
        <p:spPr bwMode="auto">
          <a:xfrm>
            <a:off x="5607241" y="2432052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语义分析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227294" y="241067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97" name="文本框 96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03130" y="1159762"/>
            <a:ext cx="1937739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600" dirty="0">
                <a:solidFill>
                  <a:schemeClr val="accent1"/>
                </a:solidFill>
                <a:latin typeface="+mj-lt"/>
                <a:ea typeface="+mj-ea"/>
                <a:sym typeface="Calibri" panose="020F0502020204030204" pitchFamily="34" charset="0"/>
              </a:rPr>
              <a:t>CONTENTS</a:t>
            </a:r>
            <a:endParaRPr lang="en-US" altLang="zh-CN" sz="1600" dirty="0">
              <a:solidFill>
                <a:schemeClr val="accent1"/>
              </a:solidFill>
              <a:latin typeface="+mj-lt"/>
              <a:ea typeface="+mj-ea"/>
              <a:sym typeface="Calibri" panose="020F0502020204030204" pitchFamily="34" charset="0"/>
            </a:endParaRPr>
          </a:p>
        </p:txBody>
      </p:sp>
      <p:sp>
        <p:nvSpPr>
          <p:cNvPr id="156" name="文本框 15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668152" y="596225"/>
            <a:ext cx="1807694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3600" dirty="0">
                <a:solidFill>
                  <a:schemeClr val="accent1"/>
                </a:solidFill>
                <a:latin typeface="+mj-ea"/>
                <a:ea typeface="+mj-ea"/>
                <a:sym typeface="Calibri" panose="020F0502020204030204" pitchFamily="34" charset="0"/>
              </a:rPr>
              <a:t>目 录</a:t>
            </a:r>
            <a:endParaRPr lang="en-US" altLang="zh-CN" sz="3600" dirty="0">
              <a:solidFill>
                <a:schemeClr val="accent1"/>
              </a:solidFill>
              <a:latin typeface="+mj-ea"/>
              <a:ea typeface="+mj-ea"/>
              <a:sym typeface="Calibri" panose="020F0502020204030204" pitchFamily="34" charset="0"/>
            </a:endParaRPr>
          </a:p>
        </p:txBody>
      </p:sp>
      <p:cxnSp>
        <p:nvCxnSpPr>
          <p:cNvPr id="157" name="直接连接符 156"/>
          <p:cNvCxnSpPr/>
          <p:nvPr/>
        </p:nvCxnSpPr>
        <p:spPr>
          <a:xfrm>
            <a:off x="4428836" y="1498316"/>
            <a:ext cx="2863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6"/>
          <p:cNvSpPr txBox="1">
            <a:spLocks noChangeArrowheads="1"/>
          </p:cNvSpPr>
          <p:nvPr/>
        </p:nvSpPr>
        <p:spPr bwMode="auto">
          <a:xfrm>
            <a:off x="2931689" y="3202307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优化考虑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538407" y="318156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4" name="文本框 6"/>
          <p:cNvSpPr txBox="1">
            <a:spLocks noChangeArrowheads="1"/>
          </p:cNvSpPr>
          <p:nvPr/>
        </p:nvSpPr>
        <p:spPr bwMode="auto">
          <a:xfrm>
            <a:off x="5607241" y="3202942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代码生成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227294" y="318156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6</a:t>
            </a:r>
            <a:endParaRPr lang="zh-CN" altLang="en-US"/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2945024" y="3973197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测试结果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551742" y="395245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7</a:t>
            </a:r>
            <a:endParaRPr lang="zh-CN" altLang="en-US"/>
          </a:p>
        </p:txBody>
      </p:sp>
      <p:sp>
        <p:nvSpPr>
          <p:cNvPr id="8" name="文本框 6"/>
          <p:cNvSpPr txBox="1">
            <a:spLocks noChangeArrowheads="1"/>
          </p:cNvSpPr>
          <p:nvPr/>
        </p:nvSpPr>
        <p:spPr bwMode="auto">
          <a:xfrm>
            <a:off x="5620576" y="3973832"/>
            <a:ext cx="99568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分工情况</a:t>
            </a:r>
            <a:endParaRPr lang="zh-CN" altLang="en-US" sz="1600" b="1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40629" y="3952458"/>
            <a:ext cx="379869" cy="37986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/>
              <a:t>8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1526" y="87313"/>
            <a:ext cx="162095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测试结果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: 圆角 7"/>
          <p:cNvSpPr/>
          <p:nvPr/>
        </p:nvSpPr>
        <p:spPr>
          <a:xfrm>
            <a:off x="329764" y="649807"/>
            <a:ext cx="2002413" cy="4459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数组参数</a:t>
            </a:r>
            <a:endParaRPr lang="zh-CN" altLang="en-US" sz="2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>
            <a:stCxn id="19" idx="3"/>
          </p:cNvCxnSpPr>
          <p:nvPr/>
        </p:nvCxnSpPr>
        <p:spPr>
          <a:xfrm>
            <a:off x="1961662" y="2321443"/>
            <a:ext cx="672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3785" y="1300532"/>
            <a:ext cx="1758224" cy="228282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517" y="1533659"/>
            <a:ext cx="1725145" cy="1575566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4374748" y="2348796"/>
            <a:ext cx="6721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46871" y="1095728"/>
            <a:ext cx="3984224" cy="1599851"/>
          </a:xfrm>
          <a:prstGeom prst="rect">
            <a:avLst/>
          </a:prstGeom>
        </p:spPr>
      </p:pic>
      <p:cxnSp>
        <p:nvCxnSpPr>
          <p:cNvPr id="27" name="直接箭头连接符 26"/>
          <p:cNvCxnSpPr>
            <a:stCxn id="24" idx="2"/>
          </p:cNvCxnSpPr>
          <p:nvPr/>
        </p:nvCxnSpPr>
        <p:spPr>
          <a:xfrm>
            <a:off x="7038983" y="2695579"/>
            <a:ext cx="0" cy="829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2" y="3528153"/>
            <a:ext cx="419122" cy="393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分工情况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371600" y="1809750"/>
          <a:ext cx="639953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9765"/>
                <a:gridCol w="31997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姓名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主要工作</a:t>
                      </a:r>
                      <a:endParaRPr lang="zh-CN" altLang="en-US" sz="1400" b="1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语法，AST，中间代码，目标代码</a:t>
                      </a:r>
                      <a:endParaRPr lang="zh-CN" altLang="en-US" sz="14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/>
                        <a:t>词法，语法，AST，中间代码</a:t>
                      </a:r>
                      <a:endParaRPr lang="zh-CN" alt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400" dirty="0"/>
                        <a:t>AST，中间代码，最终代码</a:t>
                      </a:r>
                      <a:endParaRPr lang="zh-CN" altLang="en-US" sz="14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直角三角形 346"/>
          <p:cNvSpPr/>
          <p:nvPr/>
        </p:nvSpPr>
        <p:spPr>
          <a:xfrm rot="16200000">
            <a:off x="6427481" y="2409082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 rot="5400000">
            <a:off x="-28260" y="0"/>
            <a:ext cx="2751138" cy="2751138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49235" y="598468"/>
            <a:ext cx="8851889" cy="3954390"/>
            <a:chOff x="149236" y="598468"/>
            <a:chExt cx="8834372" cy="3946565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18" b="20218"/>
            <a:stretch>
              <a:fillRect/>
            </a:stretch>
          </p:blipFill>
          <p:spPr>
            <a:xfrm>
              <a:off x="149236" y="598469"/>
              <a:ext cx="8834372" cy="3946564"/>
            </a:xfrm>
            <a:prstGeom prst="rect">
              <a:avLst/>
            </a:prstGeom>
          </p:spPr>
        </p:pic>
        <p:sp>
          <p:nvSpPr>
            <p:cNvPr id="93" name="矩形 92"/>
            <p:cNvSpPr/>
            <p:nvPr/>
          </p:nvSpPr>
          <p:spPr>
            <a:xfrm>
              <a:off x="149236" y="598468"/>
              <a:ext cx="8834372" cy="3946564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  <a:effectLst>
              <a:outerShdw blurRad="254000" dist="2540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894687" y="1959857"/>
            <a:ext cx="5393600" cy="7067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4000" b="1" dirty="0">
                <a:solidFill>
                  <a:schemeClr val="accent1"/>
                </a:solidFill>
                <a:latin typeface="+mj-ea"/>
                <a:sym typeface="Calibri" panose="020F0502020204030204" pitchFamily="34" charset="0"/>
              </a:rPr>
              <a:t>敬请指正</a:t>
            </a:r>
            <a:endParaRPr lang="zh-CN" altLang="en-US" sz="4000" b="1" dirty="0">
              <a:solidFill>
                <a:schemeClr val="accent1"/>
              </a:solidFill>
              <a:latin typeface="+mj-ea"/>
              <a:sym typeface="Calibri" panose="020F0502020204030204" pitchFamily="34" charset="0"/>
            </a:endParaRP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271882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3302807" y="1034911"/>
            <a:ext cx="2457878" cy="799669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278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79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0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1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2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3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4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5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6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7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8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89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0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1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2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3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4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5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6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7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8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99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0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1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2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3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4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5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6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7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8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09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0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1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3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4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5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6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7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8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9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0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1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2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3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4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5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6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7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8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9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0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1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2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3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4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5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6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7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8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9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0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1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2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3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4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5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91" name="椭圆 90"/>
          <p:cNvSpPr/>
          <p:nvPr/>
        </p:nvSpPr>
        <p:spPr>
          <a:xfrm>
            <a:off x="2515258" y="326791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2" name="文本框 91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2804217" y="3120209"/>
            <a:ext cx="2071900" cy="7005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2022.05.23</a:t>
            </a:r>
            <a:endParaRPr lang="en-US" altLang="zh-CN" sz="14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  <a:p>
            <a:pPr defTabSz="5143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计算机科学与技术学院</a:t>
            </a:r>
            <a:endParaRPr lang="en-US" altLang="zh-CN" sz="14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  <a:sym typeface="Calibri" panose="020F0502020204030204" pitchFamily="34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4988080" y="3130987"/>
            <a:ext cx="2396345" cy="737235"/>
            <a:chOff x="4753617" y="3130987"/>
            <a:chExt cx="2396345" cy="737235"/>
          </a:xfrm>
        </p:grpSpPr>
        <p:sp>
          <p:nvSpPr>
            <p:cNvPr id="95" name="椭圆 94"/>
            <p:cNvSpPr/>
            <p:nvPr/>
          </p:nvSpPr>
          <p:spPr>
            <a:xfrm>
              <a:off x="4753617" y="3264859"/>
              <a:ext cx="351052" cy="3510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6" name="文本框 95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  <p:cNvSpPr txBox="1">
              <a:spLocks noChangeArrowheads="1"/>
            </p:cNvSpPr>
            <p:nvPr/>
          </p:nvSpPr>
          <p:spPr bwMode="auto">
            <a:xfrm>
              <a:off x="5078062" y="3130987"/>
              <a:ext cx="2071900" cy="7372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defTabSz="5143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r>
                <a:rPr lang="en-US" sz="14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Calibri" panose="020F0502020204030204" pitchFamily="34" charset="0"/>
                </a:rPr>
                <a:t>Group 6</a:t>
              </a:r>
              <a:endParaRPr lang="en-US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  <a:p>
              <a:pPr defTabSz="51435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tabLst>
                  <a:tab pos="2149475" algn="l"/>
                </a:tabLst>
              </a:pPr>
              <a:endParaRPr lang="en-US" sz="14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endParaRPr>
            </a:p>
          </p:txBody>
        </p:sp>
      </p:grpSp>
      <p:grpSp>
        <p:nvGrpSpPr>
          <p:cNvPr id="97" name="Group 59"/>
          <p:cNvGrpSpPr>
            <a:grpSpLocks noChangeAspect="1"/>
          </p:cNvGrpSpPr>
          <p:nvPr/>
        </p:nvGrpSpPr>
        <p:grpSpPr bwMode="auto">
          <a:xfrm>
            <a:off x="2579390" y="3319230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98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99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0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1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102" name="Group 66"/>
          <p:cNvGrpSpPr>
            <a:grpSpLocks noChangeAspect="1"/>
          </p:cNvGrpSpPr>
          <p:nvPr/>
        </p:nvGrpSpPr>
        <p:grpSpPr bwMode="auto">
          <a:xfrm>
            <a:off x="5072958" y="3323138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103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4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105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9361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项目简介</a:t>
            </a:r>
            <a:endParaRPr lang="zh-CN" altLang="en-US" sz="28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310580" y="2966499"/>
            <a:ext cx="224522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one-dimensional array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180022" y="697238"/>
            <a:ext cx="8783955" cy="2115390"/>
          </a:xfrm>
          <a:prstGeom prst="roundRect">
            <a:avLst>
              <a:gd name="adj" fmla="val 8539"/>
            </a:avLst>
          </a:prstGeom>
          <a:solidFill>
            <a:schemeClr val="accent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本项目是基于flex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bison以及LLVM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使用c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++11实现的类C语言语法编译器前端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可以将输入的源代码文件,使用</a:t>
            </a:r>
            <a:r>
              <a:rPr lang="en-US" altLang="zh-CN" sz="1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flex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结合</a:t>
            </a:r>
            <a:r>
              <a:rPr lang="en-US" altLang="zh-CN" sz="1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yacc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对源代码进行词法语法分析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根据parsing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tree生成整个源代码文件对应的</a:t>
            </a:r>
            <a:r>
              <a:rPr lang="en-US" altLang="zh-CN" sz="1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抽象语法树AST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(Abstract Syntax Tree),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再根据生成的AST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调用LLVM相应的接口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最终生成符合LLVM中间语言语法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机器无关的中间代码</a:t>
            </a: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LLVM IR(intermediate representation)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最后, 本项目依靠llvm-as, llc, clang++工具, 可以选择输出源代码解析结果的机器无关的</a:t>
            </a:r>
            <a:r>
              <a:rPr lang="zh-CN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IR代码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以及 </a:t>
            </a:r>
            <a:r>
              <a:rPr lang="zh-CN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BitCode代码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, 以及机器有关的的</a:t>
            </a:r>
            <a:r>
              <a:rPr lang="zh-CN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汇编代码文件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或者</a:t>
            </a:r>
            <a:r>
              <a:rPr lang="zh-CN" altLang="en-US" sz="1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可执行文件</a:t>
            </a: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1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4737" y="3072941"/>
            <a:ext cx="4412771" cy="1384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变量的声明以及初始化（暂不支持数组的初始化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）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字符数组初始化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函数原型声明，函数定义和函数调用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, </a:t>
            </a: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数组函数传参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控制流语句if-else和while以及任意层级的嵌套使用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行注释和块注释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二元运算符、赋值以及表达式的隐式类型转换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 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marL="171450" indent="-171450" fontAlgn="auto"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全局变量的使用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7108" y="3512162"/>
            <a:ext cx="284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3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b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–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zh-CN" altLang="en-US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7108" y="3512162"/>
            <a:ext cx="3805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char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ZJU[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125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</a:t>
            </a:r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“Happy Birthday!”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;</a:t>
            </a:r>
            <a:endParaRPr lang="zh-CN" altLang="en-US" sz="1400" dirty="0">
              <a:solidFill>
                <a:schemeClr val="accent3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40215" y="3296718"/>
            <a:ext cx="3602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void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sort(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arr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[]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;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……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sort(</a:t>
            </a:r>
            <a:r>
              <a:rPr lang="en-US" altLang="zh-CN" sz="1400" dirty="0" err="1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inputArr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inputN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); </a:t>
            </a:r>
            <a:endParaRPr lang="zh-CN" altLang="en-US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40215" y="3019719"/>
            <a:ext cx="26025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while (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high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{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if (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x[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y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{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y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x[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];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k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endParaRPr lang="zh-CN" altLang="en-US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32399" y="2966499"/>
            <a:ext cx="2594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// find the min number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/* while (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 high)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{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if (x[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&lt; y)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{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y = x[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];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k =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}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+ 1;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} */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87108" y="3349938"/>
            <a:ext cx="1660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float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3.5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b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-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a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/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b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zh-CN" altLang="en-US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87108" y="3235163"/>
            <a:ext cx="21726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count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main() {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	…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	return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0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endParaRPr lang="zh-CN" altLang="en-US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11" grpId="0" animBg="1"/>
      <p:bldP spid="4" grpId="0"/>
      <p:bldP spid="2" grpId="0"/>
      <p:bldP spid="2" grpId="1"/>
      <p:bldP spid="8" grpId="0"/>
      <p:bldP spid="8" grpId="1"/>
      <p:bldP spid="9" grpId="0"/>
      <p:bldP spid="9" grpId="1"/>
      <p:bldP spid="14" grpId="0"/>
      <p:bldP spid="14" grpId="1"/>
      <p:bldP spid="15" grpId="0"/>
      <p:bldP spid="15" grpId="1"/>
      <p:bldP spid="16" grpId="0"/>
      <p:bldP spid="16" grpId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157196" y="87313"/>
            <a:ext cx="28296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j-ea"/>
                <a:ea typeface="+mj-ea"/>
              </a:rPr>
              <a:t>Maggot --help</a:t>
            </a:r>
            <a:endParaRPr lang="zh-CN" altLang="en-US" sz="28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340" y="529563"/>
            <a:ext cx="3099284" cy="408437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613" y="689082"/>
            <a:ext cx="6276774" cy="41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767" y="1901269"/>
            <a:ext cx="4450466" cy="4343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词法分析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9361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词法分析</a:t>
            </a:r>
            <a:endParaRPr lang="zh-CN" altLang="en-US" sz="28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29435" y="749911"/>
            <a:ext cx="5485130" cy="37437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保留关键字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运算符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自定义标识符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数字常量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628650"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十进制整数、八进制整数、十六进制整数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628650" lvl="1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小数表示的浮点数、指数表示的浮点数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171450" lvl="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字符串常量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171450" lvl="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布尔值常量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171450" lvl="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  <a:sym typeface="+mn-ea"/>
              </a:rPr>
              <a:t>注释</a:t>
            </a:r>
            <a:endParaRPr lang="zh-CN" altLang="en-US" sz="1600" dirty="0">
              <a:latin typeface="+mn-ea"/>
              <a:cs typeface="Times New Roman" panose="02020603050405020304" pitchFamily="18" charset="0"/>
              <a:sym typeface="+mn-ea"/>
            </a:endParaRPr>
          </a:p>
          <a:p>
            <a:pPr marL="171450" lvl="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+mn-ea"/>
                <a:cs typeface="Times New Roman" panose="02020603050405020304" pitchFamily="18" charset="0"/>
                <a:sym typeface="+mn-ea"/>
              </a:rPr>
              <a:t>...</a:t>
            </a:r>
            <a:endParaRPr lang="en-US" altLang="zh-CN" sz="1600" dirty="0"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557477" y="4451637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 err="1">
                <a:latin typeface="Cascadia Code Light" panose="020B0609020000020004" pitchFamily="49" charset="0"/>
                <a:cs typeface="Cascadia Code Light" panose="020B0609020000020004" pitchFamily="49" charset="0"/>
              </a:rPr>
              <a:t>maggot.l</a:t>
            </a:r>
            <a:endParaRPr lang="zh-CN" altLang="en-US" sz="1600" i="1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9144000" cy="28101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8503" y="749128"/>
            <a:ext cx="8587946" cy="364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566161" y="1888069"/>
            <a:ext cx="20116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语法分析</a:t>
            </a:r>
            <a:endParaRPr lang="zh-CN" altLang="en-US" sz="36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4463537" y="2630574"/>
            <a:ext cx="21692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3800715" y="3447261"/>
            <a:ext cx="1542570" cy="501874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7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7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8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9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0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31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hlinkClick r:id="rId1"/>
          </p:cNvPr>
          <p:cNvSpPr/>
          <p:nvPr/>
        </p:nvSpPr>
        <p:spPr>
          <a:xfrm>
            <a:off x="2772000" y="705915"/>
            <a:ext cx="3600000" cy="900000"/>
          </a:xfrm>
          <a:prstGeom prst="roundRect">
            <a:avLst>
              <a:gd name="adj" fmla="val 1189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1" forceAA="0" compatLnSpc="1">
            <a:no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zh-CN" sz="3200" b="1" dirty="0">
                <a:solidFill>
                  <a:schemeClr val="bg1"/>
                </a:solidFill>
                <a:sym typeface="+mn-ea"/>
              </a:rPr>
              <a:t>以</a:t>
            </a:r>
            <a:r>
              <a:rPr lang="en-US" altLang="zh-CN" sz="3200" b="1" dirty="0">
                <a:solidFill>
                  <a:schemeClr val="bg1"/>
                </a:solidFill>
                <a:sym typeface="+mn-ea"/>
              </a:rPr>
              <a:t>C-</a:t>
            </a:r>
            <a:r>
              <a:rPr lang="zh-CN" altLang="en-US" sz="3200" b="1" dirty="0">
                <a:solidFill>
                  <a:schemeClr val="bg1"/>
                </a:solidFill>
                <a:sym typeface="+mn-ea"/>
              </a:rPr>
              <a:t>为基础</a:t>
            </a:r>
            <a:endParaRPr lang="zh-CN" altLang="en-US" sz="3200" b="1" dirty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54430" y="1604743"/>
            <a:ext cx="3036570" cy="351790"/>
            <a:chOff x="3009900" y="1557605"/>
            <a:chExt cx="3036570" cy="351790"/>
          </a:xfrm>
        </p:grpSpPr>
        <p:sp>
          <p:nvSpPr>
            <p:cNvPr id="91" name="TextBox 34"/>
            <p:cNvSpPr txBox="1"/>
            <p:nvPr/>
          </p:nvSpPr>
          <p:spPr>
            <a:xfrm>
              <a:off x="3405505" y="1602055"/>
              <a:ext cx="2640965" cy="2838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400" b="1" dirty="0">
                  <a:solidFill>
                    <a:srgbClr val="2F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支持使用布尔类型和浮点类型</a:t>
              </a:r>
              <a:endParaRPr lang="zh-CN" altLang="en-US" sz="1400" b="1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3009900" y="1557605"/>
              <a:ext cx="358775" cy="351790"/>
              <a:chOff x="4740" y="2317"/>
              <a:chExt cx="565" cy="554"/>
            </a:xfrm>
          </p:grpSpPr>
          <p:sp>
            <p:nvSpPr>
              <p:cNvPr id="107" name="Oval 9"/>
              <p:cNvSpPr>
                <a:spLocks noChangeArrowheads="1"/>
              </p:cNvSpPr>
              <p:nvPr/>
            </p:nvSpPr>
            <p:spPr bwMode="auto">
              <a:xfrm>
                <a:off x="4740" y="2317"/>
                <a:ext cx="565" cy="5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111" name="Freeform 17"/>
              <p:cNvSpPr/>
              <p:nvPr/>
            </p:nvSpPr>
            <p:spPr bwMode="auto">
              <a:xfrm>
                <a:off x="4850" y="2429"/>
                <a:ext cx="325" cy="294"/>
              </a:xfrm>
              <a:custGeom>
                <a:avLst/>
                <a:gdLst>
                  <a:gd name="T0" fmla="*/ 124 w 133"/>
                  <a:gd name="T1" fmla="*/ 84 h 123"/>
                  <a:gd name="T2" fmla="*/ 133 w 133"/>
                  <a:gd name="T3" fmla="*/ 75 h 123"/>
                  <a:gd name="T4" fmla="*/ 124 w 133"/>
                  <a:gd name="T5" fmla="*/ 67 h 123"/>
                  <a:gd name="T6" fmla="*/ 113 w 133"/>
                  <a:gd name="T7" fmla="*/ 67 h 123"/>
                  <a:gd name="T8" fmla="*/ 113 w 133"/>
                  <a:gd name="T9" fmla="*/ 64 h 123"/>
                  <a:gd name="T10" fmla="*/ 124 w 133"/>
                  <a:gd name="T11" fmla="*/ 64 h 123"/>
                  <a:gd name="T12" fmla="*/ 132 w 133"/>
                  <a:gd name="T13" fmla="*/ 56 h 123"/>
                  <a:gd name="T14" fmla="*/ 124 w 133"/>
                  <a:gd name="T15" fmla="*/ 47 h 123"/>
                  <a:gd name="T16" fmla="*/ 90 w 133"/>
                  <a:gd name="T17" fmla="*/ 47 h 123"/>
                  <a:gd name="T18" fmla="*/ 74 w 133"/>
                  <a:gd name="T19" fmla="*/ 23 h 123"/>
                  <a:gd name="T20" fmla="*/ 64 w 133"/>
                  <a:gd name="T21" fmla="*/ 0 h 123"/>
                  <a:gd name="T22" fmla="*/ 54 w 133"/>
                  <a:gd name="T23" fmla="*/ 5 h 123"/>
                  <a:gd name="T24" fmla="*/ 48 w 133"/>
                  <a:gd name="T25" fmla="*/ 33 h 123"/>
                  <a:gd name="T26" fmla="*/ 29 w 133"/>
                  <a:gd name="T27" fmla="*/ 57 h 123"/>
                  <a:gd name="T28" fmla="*/ 0 w 133"/>
                  <a:gd name="T29" fmla="*/ 57 h 123"/>
                  <a:gd name="T30" fmla="*/ 0 w 133"/>
                  <a:gd name="T31" fmla="*/ 114 h 123"/>
                  <a:gd name="T32" fmla="*/ 31 w 133"/>
                  <a:gd name="T33" fmla="*/ 114 h 123"/>
                  <a:gd name="T34" fmla="*/ 54 w 133"/>
                  <a:gd name="T35" fmla="*/ 122 h 123"/>
                  <a:gd name="T36" fmla="*/ 76 w 133"/>
                  <a:gd name="T37" fmla="*/ 123 h 123"/>
                  <a:gd name="T38" fmla="*/ 79 w 133"/>
                  <a:gd name="T39" fmla="*/ 123 h 123"/>
                  <a:gd name="T40" fmla="*/ 105 w 133"/>
                  <a:gd name="T41" fmla="*/ 123 h 123"/>
                  <a:gd name="T42" fmla="*/ 114 w 133"/>
                  <a:gd name="T43" fmla="*/ 114 h 123"/>
                  <a:gd name="T44" fmla="*/ 105 w 133"/>
                  <a:gd name="T45" fmla="*/ 105 h 123"/>
                  <a:gd name="T46" fmla="*/ 103 w 133"/>
                  <a:gd name="T47" fmla="*/ 105 h 123"/>
                  <a:gd name="T48" fmla="*/ 104 w 133"/>
                  <a:gd name="T49" fmla="*/ 103 h 123"/>
                  <a:gd name="T50" fmla="*/ 117 w 133"/>
                  <a:gd name="T51" fmla="*/ 103 h 123"/>
                  <a:gd name="T52" fmla="*/ 125 w 133"/>
                  <a:gd name="T53" fmla="*/ 95 h 123"/>
                  <a:gd name="T54" fmla="*/ 117 w 133"/>
                  <a:gd name="T55" fmla="*/ 86 h 123"/>
                  <a:gd name="T56" fmla="*/ 109 w 133"/>
                  <a:gd name="T57" fmla="*/ 86 h 123"/>
                  <a:gd name="T58" fmla="*/ 110 w 133"/>
                  <a:gd name="T59" fmla="*/ 84 h 123"/>
                  <a:gd name="T60" fmla="*/ 124 w 133"/>
                  <a:gd name="T61" fmla="*/ 8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123">
                    <a:moveTo>
                      <a:pt x="124" y="84"/>
                    </a:moveTo>
                    <a:cubicBezTo>
                      <a:pt x="129" y="84"/>
                      <a:pt x="133" y="80"/>
                      <a:pt x="133" y="75"/>
                    </a:cubicBezTo>
                    <a:cubicBezTo>
                      <a:pt x="133" y="71"/>
                      <a:pt x="129" y="67"/>
                      <a:pt x="124" y="67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3" y="66"/>
                      <a:pt x="113" y="65"/>
                      <a:pt x="113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9" y="64"/>
                      <a:pt x="132" y="61"/>
                      <a:pt x="132" y="56"/>
                    </a:cubicBezTo>
                    <a:cubicBezTo>
                      <a:pt x="132" y="51"/>
                      <a:pt x="129" y="47"/>
                      <a:pt x="124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66" y="45"/>
                      <a:pt x="73" y="31"/>
                      <a:pt x="74" y="23"/>
                    </a:cubicBezTo>
                    <a:cubicBezTo>
                      <a:pt x="75" y="8"/>
                      <a:pt x="69" y="0"/>
                      <a:pt x="64" y="0"/>
                    </a:cubicBezTo>
                    <a:cubicBezTo>
                      <a:pt x="63" y="0"/>
                      <a:pt x="53" y="1"/>
                      <a:pt x="54" y="5"/>
                    </a:cubicBezTo>
                    <a:cubicBezTo>
                      <a:pt x="54" y="8"/>
                      <a:pt x="56" y="24"/>
                      <a:pt x="48" y="33"/>
                    </a:cubicBezTo>
                    <a:cubicBezTo>
                      <a:pt x="42" y="40"/>
                      <a:pt x="33" y="52"/>
                      <a:pt x="29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8" y="119"/>
                      <a:pt x="46" y="121"/>
                      <a:pt x="54" y="122"/>
                    </a:cubicBezTo>
                    <a:cubicBezTo>
                      <a:pt x="61" y="122"/>
                      <a:pt x="69" y="122"/>
                      <a:pt x="76" y="123"/>
                    </a:cubicBezTo>
                    <a:cubicBezTo>
                      <a:pt x="77" y="123"/>
                      <a:pt x="78" y="123"/>
                      <a:pt x="7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0" y="123"/>
                      <a:pt x="114" y="119"/>
                      <a:pt x="114" y="114"/>
                    </a:cubicBezTo>
                    <a:cubicBezTo>
                      <a:pt x="114" y="109"/>
                      <a:pt x="110" y="105"/>
                      <a:pt x="105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05"/>
                      <a:pt x="103" y="104"/>
                      <a:pt x="104" y="103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22" y="103"/>
                      <a:pt x="125" y="99"/>
                      <a:pt x="125" y="95"/>
                    </a:cubicBezTo>
                    <a:cubicBezTo>
                      <a:pt x="125" y="90"/>
                      <a:pt x="122" y="86"/>
                      <a:pt x="117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85"/>
                      <a:pt x="110" y="85"/>
                      <a:pt x="110" y="84"/>
                    </a:cubicBezTo>
                    <a:lnTo>
                      <a:pt x="124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 defTabSz="514350"/>
                <a:endParaRPr lang="zh-CN" altLang="en-US" sz="10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3" name="文本框 5"/>
          <p:cNvSpPr txBox="1">
            <a:spLocks noChangeArrowheads="1"/>
          </p:cNvSpPr>
          <p:nvPr/>
        </p:nvSpPr>
        <p:spPr bwMode="auto">
          <a:xfrm>
            <a:off x="3769361" y="87313"/>
            <a:ext cx="16052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</a:rPr>
              <a:t>语法分析</a:t>
            </a:r>
            <a:endParaRPr lang="zh-CN" altLang="en-US" sz="28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5" name="直接连接符 74"/>
          <p:cNvCxnSpPr/>
          <p:nvPr/>
        </p:nvCxnSpPr>
        <p:spPr>
          <a:xfrm>
            <a:off x="4433191" y="649807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732791" y="2097356"/>
            <a:ext cx="3036570" cy="499110"/>
            <a:chOff x="3009900" y="1887220"/>
            <a:chExt cx="3036570" cy="499110"/>
          </a:xfrm>
        </p:grpSpPr>
        <p:sp>
          <p:nvSpPr>
            <p:cNvPr id="3" name="TextBox 34"/>
            <p:cNvSpPr txBox="1"/>
            <p:nvPr/>
          </p:nvSpPr>
          <p:spPr>
            <a:xfrm>
              <a:off x="3405505" y="1887220"/>
              <a:ext cx="2640965" cy="49911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400" b="1" dirty="0">
                  <a:solidFill>
                    <a:srgbClr val="2F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支持在一条声明语句中声明多个变量或数组</a:t>
              </a:r>
              <a:endParaRPr lang="zh-CN" altLang="en-US" sz="1400" b="1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009900" y="1962785"/>
              <a:ext cx="358140" cy="351790"/>
              <a:chOff x="4740" y="3312"/>
              <a:chExt cx="564" cy="554"/>
            </a:xfrm>
          </p:grpSpPr>
          <p:sp>
            <p:nvSpPr>
              <p:cNvPr id="2" name="Oval 9"/>
              <p:cNvSpPr>
                <a:spLocks noChangeArrowheads="1"/>
              </p:cNvSpPr>
              <p:nvPr/>
            </p:nvSpPr>
            <p:spPr bwMode="auto">
              <a:xfrm>
                <a:off x="4740" y="3312"/>
                <a:ext cx="565" cy="5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Freeform 17"/>
              <p:cNvSpPr/>
              <p:nvPr/>
            </p:nvSpPr>
            <p:spPr bwMode="auto">
              <a:xfrm>
                <a:off x="4857" y="3441"/>
                <a:ext cx="325" cy="294"/>
              </a:xfrm>
              <a:custGeom>
                <a:avLst/>
                <a:gdLst>
                  <a:gd name="T0" fmla="*/ 124 w 133"/>
                  <a:gd name="T1" fmla="*/ 84 h 123"/>
                  <a:gd name="T2" fmla="*/ 133 w 133"/>
                  <a:gd name="T3" fmla="*/ 75 h 123"/>
                  <a:gd name="T4" fmla="*/ 124 w 133"/>
                  <a:gd name="T5" fmla="*/ 67 h 123"/>
                  <a:gd name="T6" fmla="*/ 113 w 133"/>
                  <a:gd name="T7" fmla="*/ 67 h 123"/>
                  <a:gd name="T8" fmla="*/ 113 w 133"/>
                  <a:gd name="T9" fmla="*/ 64 h 123"/>
                  <a:gd name="T10" fmla="*/ 124 w 133"/>
                  <a:gd name="T11" fmla="*/ 64 h 123"/>
                  <a:gd name="T12" fmla="*/ 132 w 133"/>
                  <a:gd name="T13" fmla="*/ 56 h 123"/>
                  <a:gd name="T14" fmla="*/ 124 w 133"/>
                  <a:gd name="T15" fmla="*/ 47 h 123"/>
                  <a:gd name="T16" fmla="*/ 90 w 133"/>
                  <a:gd name="T17" fmla="*/ 47 h 123"/>
                  <a:gd name="T18" fmla="*/ 74 w 133"/>
                  <a:gd name="T19" fmla="*/ 23 h 123"/>
                  <a:gd name="T20" fmla="*/ 64 w 133"/>
                  <a:gd name="T21" fmla="*/ 0 h 123"/>
                  <a:gd name="T22" fmla="*/ 54 w 133"/>
                  <a:gd name="T23" fmla="*/ 5 h 123"/>
                  <a:gd name="T24" fmla="*/ 48 w 133"/>
                  <a:gd name="T25" fmla="*/ 33 h 123"/>
                  <a:gd name="T26" fmla="*/ 29 w 133"/>
                  <a:gd name="T27" fmla="*/ 57 h 123"/>
                  <a:gd name="T28" fmla="*/ 0 w 133"/>
                  <a:gd name="T29" fmla="*/ 57 h 123"/>
                  <a:gd name="T30" fmla="*/ 0 w 133"/>
                  <a:gd name="T31" fmla="*/ 114 h 123"/>
                  <a:gd name="T32" fmla="*/ 31 w 133"/>
                  <a:gd name="T33" fmla="*/ 114 h 123"/>
                  <a:gd name="T34" fmla="*/ 54 w 133"/>
                  <a:gd name="T35" fmla="*/ 122 h 123"/>
                  <a:gd name="T36" fmla="*/ 76 w 133"/>
                  <a:gd name="T37" fmla="*/ 123 h 123"/>
                  <a:gd name="T38" fmla="*/ 79 w 133"/>
                  <a:gd name="T39" fmla="*/ 123 h 123"/>
                  <a:gd name="T40" fmla="*/ 105 w 133"/>
                  <a:gd name="T41" fmla="*/ 123 h 123"/>
                  <a:gd name="T42" fmla="*/ 114 w 133"/>
                  <a:gd name="T43" fmla="*/ 114 h 123"/>
                  <a:gd name="T44" fmla="*/ 105 w 133"/>
                  <a:gd name="T45" fmla="*/ 105 h 123"/>
                  <a:gd name="T46" fmla="*/ 103 w 133"/>
                  <a:gd name="T47" fmla="*/ 105 h 123"/>
                  <a:gd name="T48" fmla="*/ 104 w 133"/>
                  <a:gd name="T49" fmla="*/ 103 h 123"/>
                  <a:gd name="T50" fmla="*/ 117 w 133"/>
                  <a:gd name="T51" fmla="*/ 103 h 123"/>
                  <a:gd name="T52" fmla="*/ 125 w 133"/>
                  <a:gd name="T53" fmla="*/ 95 h 123"/>
                  <a:gd name="T54" fmla="*/ 117 w 133"/>
                  <a:gd name="T55" fmla="*/ 86 h 123"/>
                  <a:gd name="T56" fmla="*/ 109 w 133"/>
                  <a:gd name="T57" fmla="*/ 86 h 123"/>
                  <a:gd name="T58" fmla="*/ 110 w 133"/>
                  <a:gd name="T59" fmla="*/ 84 h 123"/>
                  <a:gd name="T60" fmla="*/ 124 w 133"/>
                  <a:gd name="T61" fmla="*/ 8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123">
                    <a:moveTo>
                      <a:pt x="124" y="84"/>
                    </a:moveTo>
                    <a:cubicBezTo>
                      <a:pt x="129" y="84"/>
                      <a:pt x="133" y="80"/>
                      <a:pt x="133" y="75"/>
                    </a:cubicBezTo>
                    <a:cubicBezTo>
                      <a:pt x="133" y="71"/>
                      <a:pt x="129" y="67"/>
                      <a:pt x="124" y="67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3" y="66"/>
                      <a:pt x="113" y="65"/>
                      <a:pt x="113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9" y="64"/>
                      <a:pt x="132" y="61"/>
                      <a:pt x="132" y="56"/>
                    </a:cubicBezTo>
                    <a:cubicBezTo>
                      <a:pt x="132" y="51"/>
                      <a:pt x="129" y="47"/>
                      <a:pt x="124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66" y="45"/>
                      <a:pt x="73" y="31"/>
                      <a:pt x="74" y="23"/>
                    </a:cubicBezTo>
                    <a:cubicBezTo>
                      <a:pt x="75" y="8"/>
                      <a:pt x="69" y="0"/>
                      <a:pt x="64" y="0"/>
                    </a:cubicBezTo>
                    <a:cubicBezTo>
                      <a:pt x="63" y="0"/>
                      <a:pt x="53" y="1"/>
                      <a:pt x="54" y="5"/>
                    </a:cubicBezTo>
                    <a:cubicBezTo>
                      <a:pt x="54" y="8"/>
                      <a:pt x="56" y="24"/>
                      <a:pt x="48" y="33"/>
                    </a:cubicBezTo>
                    <a:cubicBezTo>
                      <a:pt x="42" y="40"/>
                      <a:pt x="33" y="52"/>
                      <a:pt x="29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8" y="119"/>
                      <a:pt x="46" y="121"/>
                      <a:pt x="54" y="122"/>
                    </a:cubicBezTo>
                    <a:cubicBezTo>
                      <a:pt x="61" y="122"/>
                      <a:pt x="69" y="122"/>
                      <a:pt x="76" y="123"/>
                    </a:cubicBezTo>
                    <a:cubicBezTo>
                      <a:pt x="77" y="123"/>
                      <a:pt x="78" y="123"/>
                      <a:pt x="7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0" y="123"/>
                      <a:pt x="114" y="119"/>
                      <a:pt x="114" y="114"/>
                    </a:cubicBezTo>
                    <a:cubicBezTo>
                      <a:pt x="114" y="109"/>
                      <a:pt x="110" y="105"/>
                      <a:pt x="105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05"/>
                      <a:pt x="103" y="104"/>
                      <a:pt x="104" y="103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22" y="103"/>
                      <a:pt x="125" y="99"/>
                      <a:pt x="125" y="95"/>
                    </a:cubicBezTo>
                    <a:cubicBezTo>
                      <a:pt x="125" y="90"/>
                      <a:pt x="122" y="86"/>
                      <a:pt x="117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85"/>
                      <a:pt x="110" y="85"/>
                      <a:pt x="110" y="84"/>
                    </a:cubicBezTo>
                    <a:lnTo>
                      <a:pt x="124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32791" y="2816811"/>
            <a:ext cx="3036570" cy="351790"/>
            <a:chOff x="3009900" y="2360344"/>
            <a:chExt cx="3036570" cy="351790"/>
          </a:xfrm>
        </p:grpSpPr>
        <p:sp>
          <p:nvSpPr>
            <p:cNvPr id="8" name="TextBox 34"/>
            <p:cNvSpPr txBox="1"/>
            <p:nvPr/>
          </p:nvSpPr>
          <p:spPr>
            <a:xfrm>
              <a:off x="3405505" y="2404794"/>
              <a:ext cx="2640965" cy="2838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400" b="1" dirty="0">
                  <a:solidFill>
                    <a:srgbClr val="2F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支持声明函数原型</a:t>
              </a:r>
              <a:endParaRPr lang="zh-CN" altLang="en-US" sz="1400" b="1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009900" y="2360344"/>
              <a:ext cx="358775" cy="351790"/>
              <a:chOff x="4740" y="4295"/>
              <a:chExt cx="565" cy="554"/>
            </a:xfrm>
          </p:grpSpPr>
          <p:sp>
            <p:nvSpPr>
              <p:cNvPr id="7" name="Oval 9"/>
              <p:cNvSpPr>
                <a:spLocks noChangeArrowheads="1"/>
              </p:cNvSpPr>
              <p:nvPr/>
            </p:nvSpPr>
            <p:spPr bwMode="auto">
              <a:xfrm>
                <a:off x="4740" y="4295"/>
                <a:ext cx="565" cy="5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17"/>
              <p:cNvSpPr/>
              <p:nvPr/>
            </p:nvSpPr>
            <p:spPr bwMode="auto">
              <a:xfrm>
                <a:off x="4857" y="4424"/>
                <a:ext cx="325" cy="294"/>
              </a:xfrm>
              <a:custGeom>
                <a:avLst/>
                <a:gdLst>
                  <a:gd name="T0" fmla="*/ 124 w 133"/>
                  <a:gd name="T1" fmla="*/ 84 h 123"/>
                  <a:gd name="T2" fmla="*/ 133 w 133"/>
                  <a:gd name="T3" fmla="*/ 75 h 123"/>
                  <a:gd name="T4" fmla="*/ 124 w 133"/>
                  <a:gd name="T5" fmla="*/ 67 h 123"/>
                  <a:gd name="T6" fmla="*/ 113 w 133"/>
                  <a:gd name="T7" fmla="*/ 67 h 123"/>
                  <a:gd name="T8" fmla="*/ 113 w 133"/>
                  <a:gd name="T9" fmla="*/ 64 h 123"/>
                  <a:gd name="T10" fmla="*/ 124 w 133"/>
                  <a:gd name="T11" fmla="*/ 64 h 123"/>
                  <a:gd name="T12" fmla="*/ 132 w 133"/>
                  <a:gd name="T13" fmla="*/ 56 h 123"/>
                  <a:gd name="T14" fmla="*/ 124 w 133"/>
                  <a:gd name="T15" fmla="*/ 47 h 123"/>
                  <a:gd name="T16" fmla="*/ 90 w 133"/>
                  <a:gd name="T17" fmla="*/ 47 h 123"/>
                  <a:gd name="T18" fmla="*/ 74 w 133"/>
                  <a:gd name="T19" fmla="*/ 23 h 123"/>
                  <a:gd name="T20" fmla="*/ 64 w 133"/>
                  <a:gd name="T21" fmla="*/ 0 h 123"/>
                  <a:gd name="T22" fmla="*/ 54 w 133"/>
                  <a:gd name="T23" fmla="*/ 5 h 123"/>
                  <a:gd name="T24" fmla="*/ 48 w 133"/>
                  <a:gd name="T25" fmla="*/ 33 h 123"/>
                  <a:gd name="T26" fmla="*/ 29 w 133"/>
                  <a:gd name="T27" fmla="*/ 57 h 123"/>
                  <a:gd name="T28" fmla="*/ 0 w 133"/>
                  <a:gd name="T29" fmla="*/ 57 h 123"/>
                  <a:gd name="T30" fmla="*/ 0 w 133"/>
                  <a:gd name="T31" fmla="*/ 114 h 123"/>
                  <a:gd name="T32" fmla="*/ 31 w 133"/>
                  <a:gd name="T33" fmla="*/ 114 h 123"/>
                  <a:gd name="T34" fmla="*/ 54 w 133"/>
                  <a:gd name="T35" fmla="*/ 122 h 123"/>
                  <a:gd name="T36" fmla="*/ 76 w 133"/>
                  <a:gd name="T37" fmla="*/ 123 h 123"/>
                  <a:gd name="T38" fmla="*/ 79 w 133"/>
                  <a:gd name="T39" fmla="*/ 123 h 123"/>
                  <a:gd name="T40" fmla="*/ 105 w 133"/>
                  <a:gd name="T41" fmla="*/ 123 h 123"/>
                  <a:gd name="T42" fmla="*/ 114 w 133"/>
                  <a:gd name="T43" fmla="*/ 114 h 123"/>
                  <a:gd name="T44" fmla="*/ 105 w 133"/>
                  <a:gd name="T45" fmla="*/ 105 h 123"/>
                  <a:gd name="T46" fmla="*/ 103 w 133"/>
                  <a:gd name="T47" fmla="*/ 105 h 123"/>
                  <a:gd name="T48" fmla="*/ 104 w 133"/>
                  <a:gd name="T49" fmla="*/ 103 h 123"/>
                  <a:gd name="T50" fmla="*/ 117 w 133"/>
                  <a:gd name="T51" fmla="*/ 103 h 123"/>
                  <a:gd name="T52" fmla="*/ 125 w 133"/>
                  <a:gd name="T53" fmla="*/ 95 h 123"/>
                  <a:gd name="T54" fmla="*/ 117 w 133"/>
                  <a:gd name="T55" fmla="*/ 86 h 123"/>
                  <a:gd name="T56" fmla="*/ 109 w 133"/>
                  <a:gd name="T57" fmla="*/ 86 h 123"/>
                  <a:gd name="T58" fmla="*/ 110 w 133"/>
                  <a:gd name="T59" fmla="*/ 84 h 123"/>
                  <a:gd name="T60" fmla="*/ 124 w 133"/>
                  <a:gd name="T61" fmla="*/ 8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123">
                    <a:moveTo>
                      <a:pt x="124" y="84"/>
                    </a:moveTo>
                    <a:cubicBezTo>
                      <a:pt x="129" y="84"/>
                      <a:pt x="133" y="80"/>
                      <a:pt x="133" y="75"/>
                    </a:cubicBezTo>
                    <a:cubicBezTo>
                      <a:pt x="133" y="71"/>
                      <a:pt x="129" y="67"/>
                      <a:pt x="124" y="67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3" y="66"/>
                      <a:pt x="113" y="65"/>
                      <a:pt x="113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9" y="64"/>
                      <a:pt x="132" y="61"/>
                      <a:pt x="132" y="56"/>
                    </a:cubicBezTo>
                    <a:cubicBezTo>
                      <a:pt x="132" y="51"/>
                      <a:pt x="129" y="47"/>
                      <a:pt x="124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66" y="45"/>
                      <a:pt x="73" y="31"/>
                      <a:pt x="74" y="23"/>
                    </a:cubicBezTo>
                    <a:cubicBezTo>
                      <a:pt x="75" y="8"/>
                      <a:pt x="69" y="0"/>
                      <a:pt x="64" y="0"/>
                    </a:cubicBezTo>
                    <a:cubicBezTo>
                      <a:pt x="63" y="0"/>
                      <a:pt x="53" y="1"/>
                      <a:pt x="54" y="5"/>
                    </a:cubicBezTo>
                    <a:cubicBezTo>
                      <a:pt x="54" y="8"/>
                      <a:pt x="56" y="24"/>
                      <a:pt x="48" y="33"/>
                    </a:cubicBezTo>
                    <a:cubicBezTo>
                      <a:pt x="42" y="40"/>
                      <a:pt x="33" y="52"/>
                      <a:pt x="29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8" y="119"/>
                      <a:pt x="46" y="121"/>
                      <a:pt x="54" y="122"/>
                    </a:cubicBezTo>
                    <a:cubicBezTo>
                      <a:pt x="61" y="122"/>
                      <a:pt x="69" y="122"/>
                      <a:pt x="76" y="123"/>
                    </a:cubicBezTo>
                    <a:cubicBezTo>
                      <a:pt x="77" y="123"/>
                      <a:pt x="78" y="123"/>
                      <a:pt x="7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0" y="123"/>
                      <a:pt x="114" y="119"/>
                      <a:pt x="114" y="114"/>
                    </a:cubicBezTo>
                    <a:cubicBezTo>
                      <a:pt x="114" y="109"/>
                      <a:pt x="110" y="105"/>
                      <a:pt x="105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05"/>
                      <a:pt x="103" y="104"/>
                      <a:pt x="104" y="103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22" y="103"/>
                      <a:pt x="125" y="99"/>
                      <a:pt x="125" y="95"/>
                    </a:cubicBezTo>
                    <a:cubicBezTo>
                      <a:pt x="125" y="90"/>
                      <a:pt x="122" y="86"/>
                      <a:pt x="117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85"/>
                      <a:pt x="110" y="85"/>
                      <a:pt x="110" y="84"/>
                    </a:cubicBezTo>
                    <a:lnTo>
                      <a:pt x="124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732791" y="3433641"/>
            <a:ext cx="3036570" cy="351790"/>
            <a:chOff x="3009900" y="3115945"/>
            <a:chExt cx="3036570" cy="351790"/>
          </a:xfrm>
        </p:grpSpPr>
        <p:sp>
          <p:nvSpPr>
            <p:cNvPr id="11" name="TextBox 34"/>
            <p:cNvSpPr txBox="1"/>
            <p:nvPr/>
          </p:nvSpPr>
          <p:spPr>
            <a:xfrm>
              <a:off x="3405505" y="3160395"/>
              <a:ext cx="2640965" cy="2838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400" b="1" dirty="0">
                  <a:solidFill>
                    <a:srgbClr val="2F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支持编写行注释和块注释</a:t>
              </a:r>
              <a:endParaRPr lang="zh-CN" altLang="en-US" sz="1400" b="1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3009900" y="3115945"/>
              <a:ext cx="358140" cy="351790"/>
              <a:chOff x="4740" y="5314"/>
              <a:chExt cx="564" cy="554"/>
            </a:xfrm>
          </p:grpSpPr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4740" y="5314"/>
                <a:ext cx="565" cy="5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17"/>
              <p:cNvSpPr/>
              <p:nvPr/>
            </p:nvSpPr>
            <p:spPr bwMode="auto">
              <a:xfrm>
                <a:off x="4857" y="5443"/>
                <a:ext cx="325" cy="294"/>
              </a:xfrm>
              <a:custGeom>
                <a:avLst/>
                <a:gdLst>
                  <a:gd name="T0" fmla="*/ 124 w 133"/>
                  <a:gd name="T1" fmla="*/ 84 h 123"/>
                  <a:gd name="T2" fmla="*/ 133 w 133"/>
                  <a:gd name="T3" fmla="*/ 75 h 123"/>
                  <a:gd name="T4" fmla="*/ 124 w 133"/>
                  <a:gd name="T5" fmla="*/ 67 h 123"/>
                  <a:gd name="T6" fmla="*/ 113 w 133"/>
                  <a:gd name="T7" fmla="*/ 67 h 123"/>
                  <a:gd name="T8" fmla="*/ 113 w 133"/>
                  <a:gd name="T9" fmla="*/ 64 h 123"/>
                  <a:gd name="T10" fmla="*/ 124 w 133"/>
                  <a:gd name="T11" fmla="*/ 64 h 123"/>
                  <a:gd name="T12" fmla="*/ 132 w 133"/>
                  <a:gd name="T13" fmla="*/ 56 h 123"/>
                  <a:gd name="T14" fmla="*/ 124 w 133"/>
                  <a:gd name="T15" fmla="*/ 47 h 123"/>
                  <a:gd name="T16" fmla="*/ 90 w 133"/>
                  <a:gd name="T17" fmla="*/ 47 h 123"/>
                  <a:gd name="T18" fmla="*/ 74 w 133"/>
                  <a:gd name="T19" fmla="*/ 23 h 123"/>
                  <a:gd name="T20" fmla="*/ 64 w 133"/>
                  <a:gd name="T21" fmla="*/ 0 h 123"/>
                  <a:gd name="T22" fmla="*/ 54 w 133"/>
                  <a:gd name="T23" fmla="*/ 5 h 123"/>
                  <a:gd name="T24" fmla="*/ 48 w 133"/>
                  <a:gd name="T25" fmla="*/ 33 h 123"/>
                  <a:gd name="T26" fmla="*/ 29 w 133"/>
                  <a:gd name="T27" fmla="*/ 57 h 123"/>
                  <a:gd name="T28" fmla="*/ 0 w 133"/>
                  <a:gd name="T29" fmla="*/ 57 h 123"/>
                  <a:gd name="T30" fmla="*/ 0 w 133"/>
                  <a:gd name="T31" fmla="*/ 114 h 123"/>
                  <a:gd name="T32" fmla="*/ 31 w 133"/>
                  <a:gd name="T33" fmla="*/ 114 h 123"/>
                  <a:gd name="T34" fmla="*/ 54 w 133"/>
                  <a:gd name="T35" fmla="*/ 122 h 123"/>
                  <a:gd name="T36" fmla="*/ 76 w 133"/>
                  <a:gd name="T37" fmla="*/ 123 h 123"/>
                  <a:gd name="T38" fmla="*/ 79 w 133"/>
                  <a:gd name="T39" fmla="*/ 123 h 123"/>
                  <a:gd name="T40" fmla="*/ 105 w 133"/>
                  <a:gd name="T41" fmla="*/ 123 h 123"/>
                  <a:gd name="T42" fmla="*/ 114 w 133"/>
                  <a:gd name="T43" fmla="*/ 114 h 123"/>
                  <a:gd name="T44" fmla="*/ 105 w 133"/>
                  <a:gd name="T45" fmla="*/ 105 h 123"/>
                  <a:gd name="T46" fmla="*/ 103 w 133"/>
                  <a:gd name="T47" fmla="*/ 105 h 123"/>
                  <a:gd name="T48" fmla="*/ 104 w 133"/>
                  <a:gd name="T49" fmla="*/ 103 h 123"/>
                  <a:gd name="T50" fmla="*/ 117 w 133"/>
                  <a:gd name="T51" fmla="*/ 103 h 123"/>
                  <a:gd name="T52" fmla="*/ 125 w 133"/>
                  <a:gd name="T53" fmla="*/ 95 h 123"/>
                  <a:gd name="T54" fmla="*/ 117 w 133"/>
                  <a:gd name="T55" fmla="*/ 86 h 123"/>
                  <a:gd name="T56" fmla="*/ 109 w 133"/>
                  <a:gd name="T57" fmla="*/ 86 h 123"/>
                  <a:gd name="T58" fmla="*/ 110 w 133"/>
                  <a:gd name="T59" fmla="*/ 84 h 123"/>
                  <a:gd name="T60" fmla="*/ 124 w 133"/>
                  <a:gd name="T61" fmla="*/ 8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123">
                    <a:moveTo>
                      <a:pt x="124" y="84"/>
                    </a:moveTo>
                    <a:cubicBezTo>
                      <a:pt x="129" y="84"/>
                      <a:pt x="133" y="80"/>
                      <a:pt x="133" y="75"/>
                    </a:cubicBezTo>
                    <a:cubicBezTo>
                      <a:pt x="133" y="71"/>
                      <a:pt x="129" y="67"/>
                      <a:pt x="124" y="67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3" y="66"/>
                      <a:pt x="113" y="65"/>
                      <a:pt x="113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9" y="64"/>
                      <a:pt x="132" y="61"/>
                      <a:pt x="132" y="56"/>
                    </a:cubicBezTo>
                    <a:cubicBezTo>
                      <a:pt x="132" y="51"/>
                      <a:pt x="129" y="47"/>
                      <a:pt x="124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66" y="45"/>
                      <a:pt x="73" y="31"/>
                      <a:pt x="74" y="23"/>
                    </a:cubicBezTo>
                    <a:cubicBezTo>
                      <a:pt x="75" y="8"/>
                      <a:pt x="69" y="0"/>
                      <a:pt x="64" y="0"/>
                    </a:cubicBezTo>
                    <a:cubicBezTo>
                      <a:pt x="63" y="0"/>
                      <a:pt x="53" y="1"/>
                      <a:pt x="54" y="5"/>
                    </a:cubicBezTo>
                    <a:cubicBezTo>
                      <a:pt x="54" y="8"/>
                      <a:pt x="56" y="24"/>
                      <a:pt x="48" y="33"/>
                    </a:cubicBezTo>
                    <a:cubicBezTo>
                      <a:pt x="42" y="40"/>
                      <a:pt x="33" y="52"/>
                      <a:pt x="29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8" y="119"/>
                      <a:pt x="46" y="121"/>
                      <a:pt x="54" y="122"/>
                    </a:cubicBezTo>
                    <a:cubicBezTo>
                      <a:pt x="61" y="122"/>
                      <a:pt x="69" y="122"/>
                      <a:pt x="76" y="123"/>
                    </a:cubicBezTo>
                    <a:cubicBezTo>
                      <a:pt x="77" y="123"/>
                      <a:pt x="78" y="123"/>
                      <a:pt x="7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0" y="123"/>
                      <a:pt x="114" y="119"/>
                      <a:pt x="114" y="114"/>
                    </a:cubicBezTo>
                    <a:cubicBezTo>
                      <a:pt x="114" y="109"/>
                      <a:pt x="110" y="105"/>
                      <a:pt x="105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05"/>
                      <a:pt x="103" y="104"/>
                      <a:pt x="104" y="103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22" y="103"/>
                      <a:pt x="125" y="99"/>
                      <a:pt x="125" y="95"/>
                    </a:cubicBezTo>
                    <a:cubicBezTo>
                      <a:pt x="125" y="90"/>
                      <a:pt x="122" y="86"/>
                      <a:pt x="117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85"/>
                      <a:pt x="110" y="85"/>
                      <a:pt x="110" y="84"/>
                    </a:cubicBezTo>
                    <a:lnTo>
                      <a:pt x="124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763955" y="4098488"/>
            <a:ext cx="3021330" cy="499110"/>
            <a:chOff x="2988310" y="3689350"/>
            <a:chExt cx="3021330" cy="499110"/>
          </a:xfrm>
        </p:grpSpPr>
        <p:sp>
          <p:nvSpPr>
            <p:cNvPr id="14" name="TextBox 34"/>
            <p:cNvSpPr txBox="1"/>
            <p:nvPr/>
          </p:nvSpPr>
          <p:spPr>
            <a:xfrm>
              <a:off x="3368675" y="3689350"/>
              <a:ext cx="2640965" cy="499110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400" b="1" dirty="0">
                  <a:solidFill>
                    <a:srgbClr val="2F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支持在复合语句中任意进行变量声明和编写语句</a:t>
              </a:r>
              <a:endParaRPr lang="zh-CN" altLang="en-US" sz="1400" b="1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988310" y="3756025"/>
              <a:ext cx="358140" cy="351790"/>
              <a:chOff x="4764" y="6254"/>
              <a:chExt cx="564" cy="554"/>
            </a:xfrm>
          </p:grpSpPr>
          <p:sp>
            <p:nvSpPr>
              <p:cNvPr id="13" name="Oval 9"/>
              <p:cNvSpPr>
                <a:spLocks noChangeArrowheads="1"/>
              </p:cNvSpPr>
              <p:nvPr/>
            </p:nvSpPr>
            <p:spPr bwMode="auto">
              <a:xfrm>
                <a:off x="4764" y="6254"/>
                <a:ext cx="565" cy="5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 bwMode="auto">
              <a:xfrm>
                <a:off x="4881" y="6383"/>
                <a:ext cx="325" cy="294"/>
              </a:xfrm>
              <a:custGeom>
                <a:avLst/>
                <a:gdLst>
                  <a:gd name="T0" fmla="*/ 124 w 133"/>
                  <a:gd name="T1" fmla="*/ 84 h 123"/>
                  <a:gd name="T2" fmla="*/ 133 w 133"/>
                  <a:gd name="T3" fmla="*/ 75 h 123"/>
                  <a:gd name="T4" fmla="*/ 124 w 133"/>
                  <a:gd name="T5" fmla="*/ 67 h 123"/>
                  <a:gd name="T6" fmla="*/ 113 w 133"/>
                  <a:gd name="T7" fmla="*/ 67 h 123"/>
                  <a:gd name="T8" fmla="*/ 113 w 133"/>
                  <a:gd name="T9" fmla="*/ 64 h 123"/>
                  <a:gd name="T10" fmla="*/ 124 w 133"/>
                  <a:gd name="T11" fmla="*/ 64 h 123"/>
                  <a:gd name="T12" fmla="*/ 132 w 133"/>
                  <a:gd name="T13" fmla="*/ 56 h 123"/>
                  <a:gd name="T14" fmla="*/ 124 w 133"/>
                  <a:gd name="T15" fmla="*/ 47 h 123"/>
                  <a:gd name="T16" fmla="*/ 90 w 133"/>
                  <a:gd name="T17" fmla="*/ 47 h 123"/>
                  <a:gd name="T18" fmla="*/ 74 w 133"/>
                  <a:gd name="T19" fmla="*/ 23 h 123"/>
                  <a:gd name="T20" fmla="*/ 64 w 133"/>
                  <a:gd name="T21" fmla="*/ 0 h 123"/>
                  <a:gd name="T22" fmla="*/ 54 w 133"/>
                  <a:gd name="T23" fmla="*/ 5 h 123"/>
                  <a:gd name="T24" fmla="*/ 48 w 133"/>
                  <a:gd name="T25" fmla="*/ 33 h 123"/>
                  <a:gd name="T26" fmla="*/ 29 w 133"/>
                  <a:gd name="T27" fmla="*/ 57 h 123"/>
                  <a:gd name="T28" fmla="*/ 0 w 133"/>
                  <a:gd name="T29" fmla="*/ 57 h 123"/>
                  <a:gd name="T30" fmla="*/ 0 w 133"/>
                  <a:gd name="T31" fmla="*/ 114 h 123"/>
                  <a:gd name="T32" fmla="*/ 31 w 133"/>
                  <a:gd name="T33" fmla="*/ 114 h 123"/>
                  <a:gd name="T34" fmla="*/ 54 w 133"/>
                  <a:gd name="T35" fmla="*/ 122 h 123"/>
                  <a:gd name="T36" fmla="*/ 76 w 133"/>
                  <a:gd name="T37" fmla="*/ 123 h 123"/>
                  <a:gd name="T38" fmla="*/ 79 w 133"/>
                  <a:gd name="T39" fmla="*/ 123 h 123"/>
                  <a:gd name="T40" fmla="*/ 105 w 133"/>
                  <a:gd name="T41" fmla="*/ 123 h 123"/>
                  <a:gd name="T42" fmla="*/ 114 w 133"/>
                  <a:gd name="T43" fmla="*/ 114 h 123"/>
                  <a:gd name="T44" fmla="*/ 105 w 133"/>
                  <a:gd name="T45" fmla="*/ 105 h 123"/>
                  <a:gd name="T46" fmla="*/ 103 w 133"/>
                  <a:gd name="T47" fmla="*/ 105 h 123"/>
                  <a:gd name="T48" fmla="*/ 104 w 133"/>
                  <a:gd name="T49" fmla="*/ 103 h 123"/>
                  <a:gd name="T50" fmla="*/ 117 w 133"/>
                  <a:gd name="T51" fmla="*/ 103 h 123"/>
                  <a:gd name="T52" fmla="*/ 125 w 133"/>
                  <a:gd name="T53" fmla="*/ 95 h 123"/>
                  <a:gd name="T54" fmla="*/ 117 w 133"/>
                  <a:gd name="T55" fmla="*/ 86 h 123"/>
                  <a:gd name="T56" fmla="*/ 109 w 133"/>
                  <a:gd name="T57" fmla="*/ 86 h 123"/>
                  <a:gd name="T58" fmla="*/ 110 w 133"/>
                  <a:gd name="T59" fmla="*/ 84 h 123"/>
                  <a:gd name="T60" fmla="*/ 124 w 133"/>
                  <a:gd name="T61" fmla="*/ 8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123">
                    <a:moveTo>
                      <a:pt x="124" y="84"/>
                    </a:moveTo>
                    <a:cubicBezTo>
                      <a:pt x="129" y="84"/>
                      <a:pt x="133" y="80"/>
                      <a:pt x="133" y="75"/>
                    </a:cubicBezTo>
                    <a:cubicBezTo>
                      <a:pt x="133" y="71"/>
                      <a:pt x="129" y="67"/>
                      <a:pt x="124" y="67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3" y="66"/>
                      <a:pt x="113" y="65"/>
                      <a:pt x="113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9" y="64"/>
                      <a:pt x="132" y="61"/>
                      <a:pt x="132" y="56"/>
                    </a:cubicBezTo>
                    <a:cubicBezTo>
                      <a:pt x="132" y="51"/>
                      <a:pt x="129" y="47"/>
                      <a:pt x="124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66" y="45"/>
                      <a:pt x="73" y="31"/>
                      <a:pt x="74" y="23"/>
                    </a:cubicBezTo>
                    <a:cubicBezTo>
                      <a:pt x="75" y="8"/>
                      <a:pt x="69" y="0"/>
                      <a:pt x="64" y="0"/>
                    </a:cubicBezTo>
                    <a:cubicBezTo>
                      <a:pt x="63" y="0"/>
                      <a:pt x="53" y="1"/>
                      <a:pt x="54" y="5"/>
                    </a:cubicBezTo>
                    <a:cubicBezTo>
                      <a:pt x="54" y="8"/>
                      <a:pt x="56" y="24"/>
                      <a:pt x="48" y="33"/>
                    </a:cubicBezTo>
                    <a:cubicBezTo>
                      <a:pt x="42" y="40"/>
                      <a:pt x="33" y="52"/>
                      <a:pt x="29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8" y="119"/>
                      <a:pt x="46" y="121"/>
                      <a:pt x="54" y="122"/>
                    </a:cubicBezTo>
                    <a:cubicBezTo>
                      <a:pt x="61" y="122"/>
                      <a:pt x="69" y="122"/>
                      <a:pt x="76" y="123"/>
                    </a:cubicBezTo>
                    <a:cubicBezTo>
                      <a:pt x="77" y="123"/>
                      <a:pt x="78" y="123"/>
                      <a:pt x="7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0" y="123"/>
                      <a:pt x="114" y="119"/>
                      <a:pt x="114" y="114"/>
                    </a:cubicBezTo>
                    <a:cubicBezTo>
                      <a:pt x="114" y="109"/>
                      <a:pt x="110" y="105"/>
                      <a:pt x="105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05"/>
                      <a:pt x="103" y="104"/>
                      <a:pt x="104" y="103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22" y="103"/>
                      <a:pt x="125" y="99"/>
                      <a:pt x="125" y="95"/>
                    </a:cubicBezTo>
                    <a:cubicBezTo>
                      <a:pt x="125" y="90"/>
                      <a:pt x="122" y="86"/>
                      <a:pt x="117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85"/>
                      <a:pt x="110" y="85"/>
                      <a:pt x="110" y="84"/>
                    </a:cubicBezTo>
                    <a:lnTo>
                      <a:pt x="124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54430" y="4781993"/>
            <a:ext cx="3036570" cy="351790"/>
            <a:chOff x="3009900" y="4389120"/>
            <a:chExt cx="3036570" cy="351790"/>
          </a:xfrm>
        </p:grpSpPr>
        <p:sp>
          <p:nvSpPr>
            <p:cNvPr id="21" name="TextBox 34"/>
            <p:cNvSpPr txBox="1"/>
            <p:nvPr/>
          </p:nvSpPr>
          <p:spPr>
            <a:xfrm>
              <a:off x="3405505" y="4433570"/>
              <a:ext cx="2640965" cy="28384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r>
                <a:rPr lang="zh-CN" altLang="en-US" sz="1400" b="1" dirty="0">
                  <a:solidFill>
                    <a:srgbClr val="2F2F2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支持使用负数</a:t>
              </a:r>
              <a:endParaRPr lang="zh-CN" altLang="en-US" sz="1400" b="1" dirty="0">
                <a:solidFill>
                  <a:srgbClr val="2F2F2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3009900" y="4389120"/>
              <a:ext cx="358140" cy="351790"/>
              <a:chOff x="4740" y="7183"/>
              <a:chExt cx="564" cy="554"/>
            </a:xfrm>
          </p:grpSpPr>
          <p:sp>
            <p:nvSpPr>
              <p:cNvPr id="16" name="Oval 9"/>
              <p:cNvSpPr>
                <a:spLocks noChangeArrowheads="1"/>
              </p:cNvSpPr>
              <p:nvPr/>
            </p:nvSpPr>
            <p:spPr bwMode="auto">
              <a:xfrm>
                <a:off x="4740" y="7183"/>
                <a:ext cx="565" cy="554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7"/>
              <p:cNvSpPr/>
              <p:nvPr/>
            </p:nvSpPr>
            <p:spPr bwMode="auto">
              <a:xfrm>
                <a:off x="4857" y="7312"/>
                <a:ext cx="325" cy="294"/>
              </a:xfrm>
              <a:custGeom>
                <a:avLst/>
                <a:gdLst>
                  <a:gd name="T0" fmla="*/ 124 w 133"/>
                  <a:gd name="T1" fmla="*/ 84 h 123"/>
                  <a:gd name="T2" fmla="*/ 133 w 133"/>
                  <a:gd name="T3" fmla="*/ 75 h 123"/>
                  <a:gd name="T4" fmla="*/ 124 w 133"/>
                  <a:gd name="T5" fmla="*/ 67 h 123"/>
                  <a:gd name="T6" fmla="*/ 113 w 133"/>
                  <a:gd name="T7" fmla="*/ 67 h 123"/>
                  <a:gd name="T8" fmla="*/ 113 w 133"/>
                  <a:gd name="T9" fmla="*/ 64 h 123"/>
                  <a:gd name="T10" fmla="*/ 124 w 133"/>
                  <a:gd name="T11" fmla="*/ 64 h 123"/>
                  <a:gd name="T12" fmla="*/ 132 w 133"/>
                  <a:gd name="T13" fmla="*/ 56 h 123"/>
                  <a:gd name="T14" fmla="*/ 124 w 133"/>
                  <a:gd name="T15" fmla="*/ 47 h 123"/>
                  <a:gd name="T16" fmla="*/ 90 w 133"/>
                  <a:gd name="T17" fmla="*/ 47 h 123"/>
                  <a:gd name="T18" fmla="*/ 74 w 133"/>
                  <a:gd name="T19" fmla="*/ 23 h 123"/>
                  <a:gd name="T20" fmla="*/ 64 w 133"/>
                  <a:gd name="T21" fmla="*/ 0 h 123"/>
                  <a:gd name="T22" fmla="*/ 54 w 133"/>
                  <a:gd name="T23" fmla="*/ 5 h 123"/>
                  <a:gd name="T24" fmla="*/ 48 w 133"/>
                  <a:gd name="T25" fmla="*/ 33 h 123"/>
                  <a:gd name="T26" fmla="*/ 29 w 133"/>
                  <a:gd name="T27" fmla="*/ 57 h 123"/>
                  <a:gd name="T28" fmla="*/ 0 w 133"/>
                  <a:gd name="T29" fmla="*/ 57 h 123"/>
                  <a:gd name="T30" fmla="*/ 0 w 133"/>
                  <a:gd name="T31" fmla="*/ 114 h 123"/>
                  <a:gd name="T32" fmla="*/ 31 w 133"/>
                  <a:gd name="T33" fmla="*/ 114 h 123"/>
                  <a:gd name="T34" fmla="*/ 54 w 133"/>
                  <a:gd name="T35" fmla="*/ 122 h 123"/>
                  <a:gd name="T36" fmla="*/ 76 w 133"/>
                  <a:gd name="T37" fmla="*/ 123 h 123"/>
                  <a:gd name="T38" fmla="*/ 79 w 133"/>
                  <a:gd name="T39" fmla="*/ 123 h 123"/>
                  <a:gd name="T40" fmla="*/ 105 w 133"/>
                  <a:gd name="T41" fmla="*/ 123 h 123"/>
                  <a:gd name="T42" fmla="*/ 114 w 133"/>
                  <a:gd name="T43" fmla="*/ 114 h 123"/>
                  <a:gd name="T44" fmla="*/ 105 w 133"/>
                  <a:gd name="T45" fmla="*/ 105 h 123"/>
                  <a:gd name="T46" fmla="*/ 103 w 133"/>
                  <a:gd name="T47" fmla="*/ 105 h 123"/>
                  <a:gd name="T48" fmla="*/ 104 w 133"/>
                  <a:gd name="T49" fmla="*/ 103 h 123"/>
                  <a:gd name="T50" fmla="*/ 117 w 133"/>
                  <a:gd name="T51" fmla="*/ 103 h 123"/>
                  <a:gd name="T52" fmla="*/ 125 w 133"/>
                  <a:gd name="T53" fmla="*/ 95 h 123"/>
                  <a:gd name="T54" fmla="*/ 117 w 133"/>
                  <a:gd name="T55" fmla="*/ 86 h 123"/>
                  <a:gd name="T56" fmla="*/ 109 w 133"/>
                  <a:gd name="T57" fmla="*/ 86 h 123"/>
                  <a:gd name="T58" fmla="*/ 110 w 133"/>
                  <a:gd name="T59" fmla="*/ 84 h 123"/>
                  <a:gd name="T60" fmla="*/ 124 w 133"/>
                  <a:gd name="T61" fmla="*/ 84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33" h="123">
                    <a:moveTo>
                      <a:pt x="124" y="84"/>
                    </a:moveTo>
                    <a:cubicBezTo>
                      <a:pt x="129" y="84"/>
                      <a:pt x="133" y="80"/>
                      <a:pt x="133" y="75"/>
                    </a:cubicBezTo>
                    <a:cubicBezTo>
                      <a:pt x="133" y="71"/>
                      <a:pt x="129" y="67"/>
                      <a:pt x="124" y="67"/>
                    </a:cubicBezTo>
                    <a:cubicBezTo>
                      <a:pt x="113" y="67"/>
                      <a:pt x="113" y="67"/>
                      <a:pt x="113" y="67"/>
                    </a:cubicBezTo>
                    <a:cubicBezTo>
                      <a:pt x="113" y="66"/>
                      <a:pt x="113" y="65"/>
                      <a:pt x="113" y="64"/>
                    </a:cubicBezTo>
                    <a:cubicBezTo>
                      <a:pt x="124" y="64"/>
                      <a:pt x="124" y="64"/>
                      <a:pt x="124" y="64"/>
                    </a:cubicBezTo>
                    <a:cubicBezTo>
                      <a:pt x="129" y="64"/>
                      <a:pt x="132" y="61"/>
                      <a:pt x="132" y="56"/>
                    </a:cubicBezTo>
                    <a:cubicBezTo>
                      <a:pt x="132" y="51"/>
                      <a:pt x="129" y="47"/>
                      <a:pt x="124" y="47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66" y="45"/>
                      <a:pt x="73" y="31"/>
                      <a:pt x="74" y="23"/>
                    </a:cubicBezTo>
                    <a:cubicBezTo>
                      <a:pt x="75" y="8"/>
                      <a:pt x="69" y="0"/>
                      <a:pt x="64" y="0"/>
                    </a:cubicBezTo>
                    <a:cubicBezTo>
                      <a:pt x="63" y="0"/>
                      <a:pt x="53" y="1"/>
                      <a:pt x="54" y="5"/>
                    </a:cubicBezTo>
                    <a:cubicBezTo>
                      <a:pt x="54" y="8"/>
                      <a:pt x="56" y="24"/>
                      <a:pt x="48" y="33"/>
                    </a:cubicBezTo>
                    <a:cubicBezTo>
                      <a:pt x="42" y="40"/>
                      <a:pt x="33" y="52"/>
                      <a:pt x="29" y="57"/>
                    </a:cubicBezTo>
                    <a:cubicBezTo>
                      <a:pt x="0" y="57"/>
                      <a:pt x="0" y="57"/>
                      <a:pt x="0" y="57"/>
                    </a:cubicBezTo>
                    <a:cubicBezTo>
                      <a:pt x="0" y="114"/>
                      <a:pt x="0" y="114"/>
                      <a:pt x="0" y="114"/>
                    </a:cubicBezTo>
                    <a:cubicBezTo>
                      <a:pt x="31" y="114"/>
                      <a:pt x="31" y="114"/>
                      <a:pt x="31" y="114"/>
                    </a:cubicBezTo>
                    <a:cubicBezTo>
                      <a:pt x="38" y="119"/>
                      <a:pt x="46" y="121"/>
                      <a:pt x="54" y="122"/>
                    </a:cubicBezTo>
                    <a:cubicBezTo>
                      <a:pt x="61" y="122"/>
                      <a:pt x="69" y="122"/>
                      <a:pt x="76" y="123"/>
                    </a:cubicBezTo>
                    <a:cubicBezTo>
                      <a:pt x="77" y="123"/>
                      <a:pt x="78" y="123"/>
                      <a:pt x="79" y="123"/>
                    </a:cubicBezTo>
                    <a:cubicBezTo>
                      <a:pt x="105" y="123"/>
                      <a:pt x="105" y="123"/>
                      <a:pt x="105" y="123"/>
                    </a:cubicBezTo>
                    <a:cubicBezTo>
                      <a:pt x="110" y="123"/>
                      <a:pt x="114" y="119"/>
                      <a:pt x="114" y="114"/>
                    </a:cubicBezTo>
                    <a:cubicBezTo>
                      <a:pt x="114" y="109"/>
                      <a:pt x="110" y="105"/>
                      <a:pt x="105" y="105"/>
                    </a:cubicBezTo>
                    <a:cubicBezTo>
                      <a:pt x="103" y="105"/>
                      <a:pt x="103" y="105"/>
                      <a:pt x="103" y="105"/>
                    </a:cubicBezTo>
                    <a:cubicBezTo>
                      <a:pt x="103" y="105"/>
                      <a:pt x="103" y="104"/>
                      <a:pt x="104" y="103"/>
                    </a:cubicBezTo>
                    <a:cubicBezTo>
                      <a:pt x="117" y="103"/>
                      <a:pt x="117" y="103"/>
                      <a:pt x="117" y="103"/>
                    </a:cubicBezTo>
                    <a:cubicBezTo>
                      <a:pt x="122" y="103"/>
                      <a:pt x="125" y="99"/>
                      <a:pt x="125" y="95"/>
                    </a:cubicBezTo>
                    <a:cubicBezTo>
                      <a:pt x="125" y="90"/>
                      <a:pt x="122" y="86"/>
                      <a:pt x="117" y="86"/>
                    </a:cubicBezTo>
                    <a:cubicBezTo>
                      <a:pt x="109" y="86"/>
                      <a:pt x="109" y="86"/>
                      <a:pt x="109" y="86"/>
                    </a:cubicBezTo>
                    <a:cubicBezTo>
                      <a:pt x="109" y="85"/>
                      <a:pt x="110" y="85"/>
                      <a:pt x="110" y="84"/>
                    </a:cubicBezTo>
                    <a:lnTo>
                      <a:pt x="124" y="8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80" tIns="34290" rIns="68580" bIns="34290" rtlCol="0" anchor="ctr"/>
              <a:lstStyle/>
              <a:p>
                <a:pPr algn="ctr" defTabSz="514350"/>
                <a:endParaRPr lang="zh-CN" altLang="en-US" sz="10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文本框 39"/>
          <p:cNvSpPr txBox="1"/>
          <p:nvPr/>
        </p:nvSpPr>
        <p:spPr>
          <a:xfrm>
            <a:off x="5564809" y="1622715"/>
            <a:ext cx="217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bool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flag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false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float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pi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3.1415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562501" y="2193022"/>
            <a:ext cx="284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3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b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c[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16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zh-CN" altLang="en-US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562501" y="2627901"/>
            <a:ext cx="36028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void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sort(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arr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[]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;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376447" y="2092794"/>
            <a:ext cx="25947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// find the min number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/* while (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&lt; high)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{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if (x[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&lt; y)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{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y = x[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];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k =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}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 err="1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+ 1;</a:t>
            </a:r>
            <a:endParaRPr lang="en-US" altLang="zh-CN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chemeClr val="accent6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} */</a:t>
            </a:r>
            <a:endParaRPr lang="zh-CN" altLang="en-US" sz="1400" dirty="0">
              <a:solidFill>
                <a:schemeClr val="accent6">
                  <a:lumMod val="75000"/>
                </a:schemeClr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088985" y="1556204"/>
            <a:ext cx="32910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void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sort(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arr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[]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,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solidFill>
                  <a:schemeClr val="accent3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n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;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{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{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	</a:t>
            </a:r>
            <a:r>
              <a:rPr lang="en-US" altLang="zh-CN" sz="1400" dirty="0">
                <a:solidFill>
                  <a:schemeClr val="accent5">
                    <a:lumMod val="50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233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 </a:t>
            </a:r>
            <a:r>
              <a:rPr lang="en-US" altLang="zh-CN" sz="1400" dirty="0" err="1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= 0;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while (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high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{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if (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x[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]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&lt;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y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)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{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y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x[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];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    k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    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=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 err="1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+</a:t>
            </a:r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1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;</a:t>
            </a:r>
            <a:endParaRPr lang="en-US" altLang="zh-CN" sz="1400" dirty="0"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0070C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    </a:t>
            </a:r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  <a:p>
            <a:r>
              <a:rPr lang="en-US" altLang="zh-CN" sz="1400" dirty="0">
                <a:solidFill>
                  <a:srgbClr val="7030A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}</a:t>
            </a:r>
            <a:endParaRPr lang="en-US" altLang="zh-CN" sz="1400" dirty="0">
              <a:solidFill>
                <a:srgbClr val="7030A0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88985" y="4781993"/>
            <a:ext cx="28487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accent5">
                    <a:lumMod val="75000"/>
                  </a:schemeClr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int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</a:t>
            </a:r>
            <a:r>
              <a:rPr lang="en-US" altLang="zh-CN" sz="1400" dirty="0">
                <a:solidFill>
                  <a:srgbClr val="00B0F0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a</a:t>
            </a:r>
            <a:r>
              <a:rPr lang="en-US" altLang="zh-CN" sz="1400" dirty="0">
                <a:latin typeface="Cascadia Code Light" panose="020B0609020000020004" pitchFamily="49" charset="0"/>
                <a:cs typeface="Cascadia Code Light" panose="020B0609020000020004" pitchFamily="49" charset="0"/>
              </a:rPr>
              <a:t> = </a:t>
            </a:r>
            <a:r>
              <a:rPr lang="en-US" altLang="zh-CN" sz="1400" dirty="0">
                <a:solidFill>
                  <a:schemeClr val="accent6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-3</a:t>
            </a:r>
            <a:r>
              <a:rPr lang="zh-CN" altLang="en-US" sz="1400" dirty="0">
                <a:solidFill>
                  <a:schemeClr val="accent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rPr>
              <a:t>；</a:t>
            </a:r>
            <a:endParaRPr lang="zh-CN" altLang="en-US" sz="1400" dirty="0">
              <a:solidFill>
                <a:schemeClr val="accent1"/>
              </a:solidFill>
              <a:latin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0" grpId="0"/>
      <p:bldP spid="40" grpId="1"/>
      <p:bldP spid="41" grpId="0"/>
      <p:bldP spid="41" grpId="1"/>
      <p:bldP spid="42" grpId="0"/>
      <p:bldP spid="42" grpId="1"/>
      <p:bldP spid="44" grpId="0"/>
      <p:bldP spid="44" grpId="1"/>
      <p:bldP spid="45" grpId="0"/>
      <p:bldP spid="45" grpId="1"/>
      <p:bldP spid="46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7190,&quot;width&quot;:10450}"/>
</p:tagLst>
</file>

<file path=ppt/tags/tag2.xml><?xml version="1.0" encoding="utf-8"?>
<p:tagLst xmlns:p="http://schemas.openxmlformats.org/presentationml/2006/main">
  <p:tag name="KSO_WM_UNIT_TABLE_BEAUTIFY" val="smartTable{ccb008bf-329d-4760-b9e2-6c001136b55d}"/>
</p:tagLst>
</file>

<file path=ppt/tags/tag3.xml><?xml version="1.0" encoding="utf-8"?>
<p:tagLst xmlns:p="http://schemas.openxmlformats.org/presentationml/2006/main">
  <p:tag name="ISPRING_ULTRA_SCORM_COURSE_ID" val="34BB296F-8C5D-4E22-9F65-747105BCB538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fb18e64b-9ce1-f854-bea8-6b5e138156dc"/>
  <p:tag name="COMMONDATA" val="eyJoZGlkIjoiNTkyYjU2ZTdjOTExNjM4NDZkMzI2YzNlNzlhZjc1OGMifQ==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1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2543</Words>
  <Application>WPS 演示</Application>
  <PresentationFormat>全屏显示(16:9)</PresentationFormat>
  <Paragraphs>279</Paragraphs>
  <Slides>22</Slides>
  <Notes>22</Notes>
  <HiddenSlides>1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Calibri</vt:lpstr>
      <vt:lpstr>黑体</vt:lpstr>
      <vt:lpstr>Calibri Light</vt:lpstr>
      <vt:lpstr>方正宋刻本秀楷简体</vt:lpstr>
      <vt:lpstr>Cascadia Code Light</vt:lpstr>
      <vt:lpstr>Consolas</vt:lpstr>
      <vt:lpstr>Arial Unicode MS</vt:lpstr>
      <vt:lpstr>微软雅黑 Light</vt:lpstr>
      <vt:lpstr>Latin Modern Roman</vt:lpstr>
      <vt:lpstr>Segoe Print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敏兒</cp:lastModifiedBy>
  <cp:revision>446</cp:revision>
  <dcterms:created xsi:type="dcterms:W3CDTF">2017-06-30T01:20:00Z</dcterms:created>
  <dcterms:modified xsi:type="dcterms:W3CDTF">2022-06-24T02:07:39Z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C5405EEBDB3B41A48CAE0A5611CAE188</vt:lpwstr>
  </property>
  <property fmtid="{D5CDD505-2E9C-101B-9397-08002B2CF9AE}" pid="3" name="KSOProductBuildVer">
    <vt:lpwstr>2052-11.1.0.11830</vt:lpwstr>
  </property>
</Properties>
</file>