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0"/>
  </p:notesMasterIdLst>
  <p:handoutMasterIdLst>
    <p:handoutMasterId r:id="rId81"/>
  </p:handoutMasterIdLst>
  <p:sldIdLst>
    <p:sldId id="1148" r:id="rId2"/>
    <p:sldId id="1057" r:id="rId3"/>
    <p:sldId id="1042" r:id="rId4"/>
    <p:sldId id="1041" r:id="rId5"/>
    <p:sldId id="1064" r:id="rId6"/>
    <p:sldId id="1043" r:id="rId7"/>
    <p:sldId id="1044" r:id="rId8"/>
    <p:sldId id="1045" r:id="rId9"/>
    <p:sldId id="1140" r:id="rId10"/>
    <p:sldId id="1053" r:id="rId11"/>
    <p:sldId id="1054" r:id="rId12"/>
    <p:sldId id="1065" r:id="rId13"/>
    <p:sldId id="1055" r:id="rId14"/>
    <p:sldId id="1056" r:id="rId15"/>
    <p:sldId id="1124" r:id="rId16"/>
    <p:sldId id="1125" r:id="rId17"/>
    <p:sldId id="1070" r:id="rId18"/>
    <p:sldId id="1127" r:id="rId19"/>
    <p:sldId id="1071" r:id="rId20"/>
    <p:sldId id="1126" r:id="rId21"/>
    <p:sldId id="1138" r:id="rId22"/>
    <p:sldId id="1066" r:id="rId23"/>
    <p:sldId id="749" r:id="rId24"/>
    <p:sldId id="1134" r:id="rId25"/>
    <p:sldId id="1175" r:id="rId26"/>
    <p:sldId id="1176" r:id="rId27"/>
    <p:sldId id="1149" r:id="rId28"/>
    <p:sldId id="1196" r:id="rId29"/>
    <p:sldId id="719" r:id="rId30"/>
    <p:sldId id="1153" r:id="rId31"/>
    <p:sldId id="1154" r:id="rId32"/>
    <p:sldId id="1184" r:id="rId33"/>
    <p:sldId id="1185" r:id="rId34"/>
    <p:sldId id="1177" r:id="rId35"/>
    <p:sldId id="1178" r:id="rId36"/>
    <p:sldId id="1179" r:id="rId37"/>
    <p:sldId id="1180" r:id="rId38"/>
    <p:sldId id="1186" r:id="rId39"/>
    <p:sldId id="1182" r:id="rId40"/>
    <p:sldId id="1183" r:id="rId41"/>
    <p:sldId id="1165" r:id="rId42"/>
    <p:sldId id="1188" r:id="rId43"/>
    <p:sldId id="1189" r:id="rId44"/>
    <p:sldId id="1190" r:id="rId45"/>
    <p:sldId id="1191" r:id="rId46"/>
    <p:sldId id="1192" r:id="rId47"/>
    <p:sldId id="1195" r:id="rId48"/>
    <p:sldId id="881" r:id="rId49"/>
    <p:sldId id="890" r:id="rId50"/>
    <p:sldId id="1147" r:id="rId51"/>
    <p:sldId id="1135" r:id="rId52"/>
    <p:sldId id="750" r:id="rId53"/>
    <p:sldId id="1007" r:id="rId54"/>
    <p:sldId id="751" r:id="rId55"/>
    <p:sldId id="755" r:id="rId56"/>
    <p:sldId id="721" r:id="rId57"/>
    <p:sldId id="722" r:id="rId58"/>
    <p:sldId id="797" r:id="rId59"/>
    <p:sldId id="723" r:id="rId60"/>
    <p:sldId id="724" r:id="rId61"/>
    <p:sldId id="1114" r:id="rId62"/>
    <p:sldId id="1136" r:id="rId63"/>
    <p:sldId id="1121" r:id="rId64"/>
    <p:sldId id="1067" r:id="rId65"/>
    <p:sldId id="1119" r:id="rId66"/>
    <p:sldId id="1000" r:id="rId67"/>
    <p:sldId id="995" r:id="rId68"/>
    <p:sldId id="1142" r:id="rId69"/>
    <p:sldId id="991" r:id="rId70"/>
    <p:sldId id="992" r:id="rId71"/>
    <p:sldId id="1144" r:id="rId72"/>
    <p:sldId id="1145" r:id="rId73"/>
    <p:sldId id="1059" r:id="rId74"/>
    <p:sldId id="1061" r:id="rId75"/>
    <p:sldId id="1062" r:id="rId76"/>
    <p:sldId id="1069" r:id="rId77"/>
    <p:sldId id="737" r:id="rId78"/>
    <p:sldId id="738" r:id="rId7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8504" autoAdjust="0"/>
  </p:normalViewPr>
  <p:slideViewPr>
    <p:cSldViewPr>
      <p:cViewPr varScale="1">
        <p:scale>
          <a:sx n="103" d="100"/>
          <a:sy n="103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CB9AB5-10A3-4FCA-BFCA-336DBFF99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155DBE-43CC-4EB2-831F-769653B4A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F01EED-33FA-4BD4-BCC7-CABC00EA0E66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FBB6C13-5423-B443-889A-3C5C1F08F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CD7B2D-81DE-774F-A0C8-BF1DCE370169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66E98C-7B79-0D46-A467-A2A815BAD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A1FF319-CE24-DB43-BDB4-9BB440ECA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391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D83CA4-4B47-114B-8440-01113E05C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7DD6F4-FE0E-8C47-8F13-E68B8FF21968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B4CABEB-2F60-CA49-8E38-33FC38988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0BFADB3-83D4-CD4B-8031-C1FAA56B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18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90360B8E-09C1-4B43-89E9-A4C11DFAB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8EC7D2-F642-134A-8E04-A58FC3AB02E6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1E14A8C-7D94-DE4A-9A22-CC17605CC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726E893-E343-D042-ADDE-420462834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3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35684DF9-5C68-6741-AB72-32C37C417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372EFA-4CA1-2A43-8536-E2CBE1234F46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645D2FD-8D41-D248-BBE0-202CDB0DB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42D57E-6074-214F-8223-1C1AE27F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83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DA6DC545-DA82-7046-8B19-ADC2B271E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BF7F6F-8E50-1044-B925-1DC9085D53A6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D45D219-9830-0A45-8B00-7CFFB0737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F9AEFEB-6EF1-6C4F-98B3-620A1730D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202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5B9F296-AEB3-F740-9B70-A504F5B86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BB51472-81C0-7947-AEC3-ABFFC5DA0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6605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1BDA3D68-0A6D-1C49-846D-025AE5377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AC6346F-835C-924E-A72D-8AC756B5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1276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5BE4D623-22DA-8B4A-8B05-7E6FBFC29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E7691785-0426-B34C-B21E-CBADD600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015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1FBF079-6307-F64D-A5F1-0E75D465E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E77F726-2266-2A4D-B45F-D68FFED43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5781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2E9B8E9-F9B3-AA4C-84F9-0226C4C39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C76ED436-C1C9-A847-B52F-F9BE83188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722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68304198-D2CA-2347-9B0C-6BA2D1F59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685AC2-AD53-1B4D-99C2-5D252ECE64A2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3194C60-4040-3845-A06B-29B7C7905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D3D2314-404C-0B41-AEFB-6E0079D1B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5DCB1791-4619-7D4C-A2C7-1BCC05D5F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492A009D-509A-2741-904B-4B7291A7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804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A82EA669-FEC1-D64C-9765-6D1F88B8F1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70A80CB-5B52-7F47-BCDC-3049D4BF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E3A9DB3-0E78-3B4C-BA47-84CC6BABF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A779A6-A491-734A-B5FD-6F24CD3055BC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550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87F6BCC-E204-4000-8A8B-0A1B7D588986}" type="slidenum">
              <a:rPr lang="en-US" altLang="zh-CN"/>
              <a:pPr algn="r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F4232A-392C-47BC-A991-EC827F79645E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4131D24-DC8F-44E9-A32F-BB9638D14E80}" type="slidenum">
              <a:rPr lang="en-US" altLang="zh-CN"/>
              <a:pPr algn="r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CD93BB-F76E-49CE-BEFA-B471F443C1E4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43D16F-79DA-4EF0-A4EA-F1FCA4E66A71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Covariance of two random variables = 0</a:t>
            </a: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A0FBDA-79B3-46A7-81DF-A817001A2001}" type="slidenum">
              <a:rPr lang="zh-CN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7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3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297A930A-1F03-4040-B9C6-7E2EB3794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1465AF-6D7E-4946-BF30-205C7DAFCB0C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E92DB6C-916B-C048-80E6-9A4923330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BB199E-0CF6-0341-8F93-12F9342F1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8239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44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50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81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这里要讲下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separation</a:t>
            </a:r>
            <a:r>
              <a:rPr kumimoji="1" lang="zh-CN" altLang="en-US" dirty="0"/>
              <a:t>的概念，类间最开和类内最聚都一样重要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55DBE-43CC-4EB2-831F-769653B4AA4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3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Suppose that we have a set of </a:t>
                </a:r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 p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-dimensional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altLang="zh-CN" sz="1200" b="0" i="0" u="none" strike="noStrike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in the subset</a:t>
                </a:r>
              </a:p>
              <a:p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</a:t>
                </a:r>
                <a:r>
                  <a:rPr lang="en-US" altLang="zh-CN" sz="1200" b="0" i="0" u="none" strike="noStrike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altLang="zh-CN" sz="1200" b="0" i="0" u="none" strike="noStrike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in the subset </a:t>
                </a:r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</a:t>
                </a:r>
                <a:r>
                  <a:rPr lang="en-US" altLang="zh-CN" sz="1200" b="0" i="0" u="none" strike="noStrike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en-US" altLang="zh-CN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Of course, to obtain good separation of the projected data we really want the difference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between the means to be large relative to some measure of the standard deviations for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each class. Rather than forming sample variances, we define the </a:t>
                </a:r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scatter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for projected scatter</a:t>
                </a:r>
              </a:p>
              <a:p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samples </a:t>
                </a:r>
                <a:r>
                  <a:rPr lang="en-US" altLang="zh-CN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b="0" i="1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Suppose that we have a set of 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 p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-dimensional samples </a:t>
                </a:r>
                <a:r>
                  <a:rPr lang="en-US" altLang="zh-CN" b="1" i="0" smtClean="0">
                    <a:latin typeface="Cambria Math"/>
                  </a:rPr>
                  <a:t>𝒙_𝟏,⋯𝒙_𝒏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in the subset</a:t>
                </a:r>
              </a:p>
              <a:p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b="0" i="0" smtClean="0">
                    <a:latin typeface="Cambria Math"/>
                  </a:rPr>
                  <a:t>𝜔</a:t>
                </a:r>
                <a:r>
                  <a:rPr lang="en-US" altLang="zh-CN" b="0" i="0" smtClean="0">
                    <a:latin typeface="Cambria Math"/>
                  </a:rPr>
                  <a:t>_</a:t>
                </a:r>
                <a:r>
                  <a:rPr lang="en-US" altLang="zh-CN" b="0" i="0" smtClean="0">
                    <a:latin typeface="Cambria Math"/>
                  </a:rPr>
                  <a:t>1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in the subset 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</a:t>
                </a:r>
                <a:r>
                  <a:rPr lang="en-US" altLang="zh-CN" sz="1200" b="0" i="0" u="none" strike="noStrike" kern="1200" baseline="-25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b="0" i="0" smtClean="0">
                    <a:latin typeface="Cambria Math"/>
                  </a:rPr>
                  <a:t>𝜔</a:t>
                </a:r>
                <a:r>
                  <a:rPr lang="en-US" altLang="zh-CN" b="0" i="0" smtClean="0">
                    <a:latin typeface="Cambria Math"/>
                  </a:rPr>
                  <a:t>_2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en-US" altLang="zh-CN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Of course, to obtain good separation of the projected data we really want the difference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between the means to be large relative to some measure of the standard deviations for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each class. Rather than forming sample variances, we define the 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scatter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for projected scatter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samples </a:t>
                </a:r>
                <a:r>
                  <a:rPr lang="en-US" altLang="zh-CN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labelled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b="0" i="0" smtClean="0">
                    <a:latin typeface="Cambria Math"/>
                  </a:rPr>
                  <a:t>𝜔</a:t>
                </a:r>
                <a:r>
                  <a:rPr lang="en-US" altLang="zh-CN" b="0" i="0" smtClean="0">
                    <a:latin typeface="Cambria Math"/>
                  </a:rPr>
                  <a:t>_𝑖</a:t>
                </a:r>
                <a:r>
                  <a:rPr lang="en-US" altLang="zh-CN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by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59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0" i="1" u="none" strike="noStrike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within-class scatter matrix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proportional to the sample covariance matrix for the pooled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-dimensional data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symmetric and positive semi-definite, and is usually nonsingular if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&gt; p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0" i="1" u="none" strike="noStrike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the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between-class scatter matrix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also symmetric and positive semi-definite,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because it is the outer product of two vectors, its rank is at most one.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6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that remains is to find the threshold, i.e., the point along the one-dimensional subspace separating the projected points.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不妨设分母为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，则优化目标变成了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分子，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分母为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。再使用拉格朗日即可得到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我们只关心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的方向，不关心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的大小，因此所有的常数项或者标量项都可以忽略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04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S</a:t>
            </a:r>
            <a:r>
              <a:rPr lang="en-US" altLang="zh-CN" i="1" baseline="-25000" dirty="0"/>
              <a:t>W</a:t>
            </a:r>
            <a:r>
              <a:rPr lang="en-US" altLang="zh-CN" i="1" dirty="0"/>
              <a:t> S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 </a:t>
            </a:r>
            <a:r>
              <a:rPr lang="en-US" altLang="zh-CN" dirty="0"/>
              <a:t>non-singular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47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DA1771-9971-48A4-9B7C-1460A77BF836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72242A-5AA9-4648-9137-99B5300650C4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75897A4-ECA2-B84B-964A-647F89314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B17B02-27A4-924C-8DA0-BF99C783E61C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90A10DD-5AA1-EE4A-B934-91DA8D456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49B29FB-BAB4-F74E-947D-D10FD54B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590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5B53628-8F23-408B-8B76-192BCB721950}" type="slidenum">
              <a:rPr lang="en-US" altLang="zh-CN"/>
              <a:pPr algn="r"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D7D8A6-85A1-4DD8-B74C-BB04737DACC9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481F67-BA16-41B4-8DDF-D9F296F2C73B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BF3056-EBA0-4CCD-A0CB-8C80CE69930E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7F9AC2-78B4-4072-A4E0-80537ABB2F44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008496-F416-4347-BB9A-69F27300504C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83B175-280E-4F49-9468-784AD057AA73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F66209-0FAA-4BE5-9664-8BEE03013693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A90379-364F-4185-9894-4980F3339DBE}" type="slidenum">
              <a:rPr lang="en-US" altLang="zh-CN" smtClean="0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D3D103-9BE4-49E4-8D4E-70C5FE000E1E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37DBE28-86FC-7242-8C73-7F3A80F46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8857C5-E154-0444-9E99-93F174A83DCB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88DAAA2-EB6F-E746-88D8-944CBF294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68D214B-B5E3-4347-A44F-96FCC4A8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363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58C173-3156-4346-AB5E-EAB61CA81FC0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84808F1-C0E6-4F79-9D2C-C24E9CFB2FAA}" type="slidenum">
              <a:rPr lang="en-US" altLang="zh-CN"/>
              <a:pPr algn="r"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BE086C8-7444-4E42-A186-21820DA300B1}" type="slidenum">
              <a:rPr lang="en-US" altLang="zh-CN"/>
              <a:pPr algn="r"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05941E6-6FDC-4381-AB90-B98E025248C4}" type="slidenum">
              <a:rPr lang="en-US" altLang="zh-CN"/>
              <a:pPr algn="r"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F6E3ED2-A003-435E-9EBC-906F2C75E23D}" type="slidenum">
              <a:rPr lang="en-US" altLang="zh-CN"/>
              <a:pPr algn="r"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8162042-5368-4CE0-9503-6A6EB598CADD}" type="slidenum">
              <a:rPr lang="en-US" altLang="zh-CN"/>
              <a:pPr algn="r"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97189E-A9B5-42D4-911D-D2C166D90558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62D7F5-1EF3-44CC-B81A-255E7DCE5F2D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3F0CB99-CCEF-4930-B60B-75F30D0921D0}" type="slidenum">
              <a:rPr lang="en-US" altLang="zh-CN"/>
              <a:pPr algn="r"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94293A-6A5F-4D5C-B6C1-EFC734AF1CDC}" type="slidenum">
              <a:rPr lang="en-US" altLang="zh-CN" smtClean="0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D963A1F-1A94-214D-967D-D01CBDB2C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995C78-DF79-014B-A200-4D4C2A3910E4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F50680C-AACE-A24C-A289-5B05C3AF4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0CA2C4A-D4F0-3646-A768-08D5F79A5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825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FD7666-4BE6-4D62-96C7-38A890807C3D}" type="slidenum">
              <a:rPr lang="en-US" altLang="zh-CN" smtClean="0"/>
              <a:pPr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32C13A6-B1B3-4A3F-B9DB-5509A72BDDE4}" type="slidenum">
              <a:rPr lang="en-US" altLang="zh-CN"/>
              <a:pPr algn="r"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835DBD3-0523-455B-B061-E14404F1A511}" type="slidenum">
              <a:rPr lang="en-US" altLang="zh-CN"/>
              <a:pPr algn="r"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F7737D-01A0-4A82-8F53-30432EF00D8E}" type="slidenum">
              <a:rPr lang="en-US" altLang="zh-CN" smtClean="0"/>
              <a:pPr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12C0A5-EF65-4107-96F7-F8F7323874A3}" type="slidenum">
              <a:rPr lang="en-US" altLang="zh-CN" smtClean="0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8504A0-A869-41BC-9860-407E0F854DD3}" type="slidenum">
              <a:rPr lang="en-US" altLang="zh-CN" smtClean="0"/>
              <a:pPr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C5C4F02-24D9-414D-A327-FC0507FA7E6A}" type="slidenum">
              <a:rPr lang="en-US" altLang="zh-CN"/>
              <a:pPr algn="r"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6B37BA-1D94-4249-8C29-080984AF5B78}" type="slidenum">
              <a:rPr lang="en-US" altLang="zh-CN" smtClean="0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A4BCE8-B349-47AE-8E46-60E283029B5E}" type="slidenum">
              <a:rPr lang="en-US" altLang="zh-CN" smtClean="0"/>
              <a:pPr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48CBF873-FB9A-3342-998B-BAC7DCC85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02FC58-E523-D641-9814-CAEDA9926321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C509367-BD70-AD40-B92B-C4A2DA3BD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3F7209-55E3-C04D-9570-D0D61E5F0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613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1C503950-FF41-B74C-8786-554B83849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C7EC18-F3DA-F841-B0D3-006EDC67DCE2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6ABAFE3-F3EC-5042-B686-D0F803CF2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5BD6C7F-4783-E647-A2C5-3F817B474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44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E03272F4-EF1A-7948-8F07-E4DF78A6CF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87637D-42C7-054F-A14F-7356C140146B}" type="slidenum">
              <a:rPr lang="en-US" altLang="zh-CN"/>
              <a:pPr algn="r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B1A06E2-8AE7-7649-A42A-C9E3B3ADF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1617EE9-D5E9-9D45-BE4F-3E08364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9AFC6DE-F5DF-4300-BB75-C198F94EA5BD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4045C2-13BF-4F1A-9244-E545E35A7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9568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4764-E51A-4501-B083-A75DBAE7E30D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6FEE8-7D4D-4036-AB4B-359819887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720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A9A4-15F8-4FF6-9A3A-62AD9C46DAF9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F2275-309F-411B-BE05-CE6670009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6936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1517-3D5C-4383-AE1C-5FD5AE5E2186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FFCE9-A30D-485E-8EC9-4F09A2EDF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9055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889F7-94FD-43D0-A524-800B05C0BCB3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7E942-532E-4B8A-8526-E3F71416C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1379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E02C8-768C-45A0-9135-34A14F6D1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37278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FE22D-20D3-4CC4-B319-F91053A425CE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081A4-E749-4AE5-978E-A389699AA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61983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C8A5-0963-4FB8-925F-EE35A2F26BDB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171A-8125-4F74-90BC-17AC7B59F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2993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554BA-B6AA-4A55-B345-169378F435BE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B75C-B8E8-4BDA-B827-B6E8F1880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02397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FF868-DBAE-42EE-AE37-D9A340BFA3F6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B9FE-6F81-4B6B-A70D-4408F8A1E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75763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40150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B89A-56E8-49DE-A759-15FB1D0EC31F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D1FEB-5D2E-4780-A1A2-AF4D03073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73534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A89FC-5269-4F74-8010-1A53C93CDB34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B745-BE22-4435-A5A4-18163EFD6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991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zh-CN" altLang="zh-CN">
              <a:ea typeface="宋体" panose="02010600030101010101" pitchFamily="2" charset="-122"/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9AD63E-4793-4EDA-9A76-50511C46D437}" type="datetime1">
              <a:rPr lang="en-US" altLang="zh-CN"/>
              <a:pPr>
                <a:defRPr/>
              </a:pPr>
              <a:t>10/11/2023</a:t>
            </a:fld>
            <a:endParaRPr lang="en-US" altLang="zh-CN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C6169F-F16F-4C74-A509-4459043E2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5" r:id="rId3"/>
    <p:sldLayoutId id="2147483806" r:id="rId4"/>
    <p:sldLayoutId id="2147483807" r:id="rId5"/>
    <p:sldLayoutId id="2147483808" r:id="rId6"/>
    <p:sldLayoutId id="2147483817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can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fchern@zj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1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7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A3ED4-7F28-458B-BD94-377472C1DD02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3657600"/>
          </a:xfrm>
        </p:spPr>
        <p:txBody>
          <a:bodyPr/>
          <a:lstStyle/>
          <a:p>
            <a:pPr eaLnBrk="1" hangingPunct="1"/>
            <a:r>
              <a:rPr lang="en-US" altLang="zh-CN" sz="6000">
                <a:solidFill>
                  <a:srgbClr val="D1D1F0"/>
                </a:solidFill>
                <a:ea typeface="宋体" panose="02010600030101010101" pitchFamily="2" charset="-122"/>
              </a:rPr>
              <a:t>Data Mining: </a:t>
            </a:r>
            <a:br>
              <a:rPr lang="en-US" altLang="zh-CN" sz="6000">
                <a:solidFill>
                  <a:srgbClr val="D1D1F0"/>
                </a:solidFill>
                <a:ea typeface="宋体" panose="02010600030101010101" pitchFamily="2" charset="-122"/>
              </a:rPr>
            </a:br>
            <a:r>
              <a:rPr lang="en-US" altLang="zh-CN" sz="6000">
                <a:solidFill>
                  <a:srgbClr val="D1D1F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800">
                <a:solidFill>
                  <a:srgbClr val="D1D1F0"/>
                </a:solidFill>
                <a:ea typeface="宋体" panose="02010600030101010101" pitchFamily="2" charset="-122"/>
              </a:rPr>
              <a:t>Concepts and Techniques</a:t>
            </a:r>
            <a:r>
              <a:rPr lang="en-US" altLang="zh-CN" sz="6000">
                <a:solidFill>
                  <a:srgbClr val="D1D1F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6000">
                <a:ea typeface="宋体" panose="02010600030101010101" pitchFamily="2" charset="-122"/>
              </a:rPr>
            </a:br>
            <a:br>
              <a:rPr lang="en-US" altLang="zh-CN" sz="6000">
                <a:ea typeface="宋体" panose="02010600030101010101" pitchFamily="2" charset="-122"/>
              </a:rPr>
            </a:br>
            <a:r>
              <a:rPr lang="en-US" altLang="zh-CN" sz="4400">
                <a:ea typeface="宋体" panose="02010600030101010101" pitchFamily="2" charset="-122"/>
              </a:rPr>
              <a:t>Data Preprocessing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966121-EF5E-8347-8304-363DB5D6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08450"/>
            <a:ext cx="85344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主讲教师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王灿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hlinkClick r:id="rId3"/>
              </a:rPr>
              <a:t>wcan@zju.edu.cn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TA: </a:t>
            </a:r>
            <a:r>
              <a:rPr lang="zh-CN" altLang="en-US" dirty="0">
                <a:ea typeface="宋体" panose="02010600030101010101" pitchFamily="2" charset="-122"/>
              </a:rPr>
              <a:t>陈德仿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hlinkClick r:id="rId4"/>
              </a:rPr>
              <a:t>defchern@zju.edu.cn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061">
            <a:extLst>
              <a:ext uri="{FF2B5EF4-FFF2-40B4-BE49-F238E27FC236}">
                <a16:creationId xmlns:a16="http://schemas.microsoft.com/office/drawing/2014/main" id="{3F35B8B2-22A2-824C-AA1A-2E87988A6F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889DE2-0C4C-854F-ACB2-4E88D1E7DFC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8053792-9DD7-2340-A565-31E7BC684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to Handle Noisy Data?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AFC6009-DD64-A642-9BF5-A4E1A3087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Binning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first sort data and partition into (equal-frequency) bins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then one can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smooth by bin means,  smooth by bin median, smooth by bin boundaries</a:t>
            </a:r>
            <a:r>
              <a:rPr lang="en-US" altLang="zh-CN" sz="2400">
                <a:ea typeface="宋体" panose="02010600030101010101" pitchFamily="2" charset="-122"/>
              </a:rPr>
              <a:t>, etc.</a:t>
            </a:r>
          </a:p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Regression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smooth by fitting the data into regression functions</a:t>
            </a:r>
          </a:p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Clustering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detect and remove outliers</a:t>
            </a:r>
          </a:p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Combined computer and human inspection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val="22208972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061">
            <a:extLst>
              <a:ext uri="{FF2B5EF4-FFF2-40B4-BE49-F238E27FC236}">
                <a16:creationId xmlns:a16="http://schemas.microsoft.com/office/drawing/2014/main" id="{24858019-BE19-4841-A45C-3357DE19C2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0068A-722C-3248-B74E-7CDDEB3D766D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41E1F18-A0D8-0B4C-98FB-A9F0202D8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Data Cleaning as a Process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67E771D-7100-B943-B4C4-BD04A4FC5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Iterative and interactive (e.g., Potter’s Wheels)</a:t>
            </a:r>
          </a:p>
        </p:txBody>
      </p:sp>
    </p:spTree>
    <p:extLst>
      <p:ext uri="{BB962C8B-B14F-4D97-AF65-F5344CB8AC3E}">
        <p14:creationId xmlns:p14="http://schemas.microsoft.com/office/powerpoint/2010/main" val="36366345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061">
            <a:extLst>
              <a:ext uri="{FF2B5EF4-FFF2-40B4-BE49-F238E27FC236}">
                <a16:creationId xmlns:a16="http://schemas.microsoft.com/office/drawing/2014/main" id="{1451CF2E-D758-5843-A1A6-3AFE6E929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5D2A59-83A4-3A41-A25B-4464A776DB11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38914" name="Slide Number Placeholder 6">
            <a:extLst>
              <a:ext uri="{FF2B5EF4-FFF2-40B4-BE49-F238E27FC236}">
                <a16:creationId xmlns:a16="http://schemas.microsoft.com/office/drawing/2014/main" id="{1FA15834-902E-1F49-8607-8F054F244CD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DD1AAD-51E0-EC4E-A937-AE0ACB0B1A23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2ACBF41-E703-004F-9542-D54099DF5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ECD10C4-617D-1F44-9C50-D8DEE6A083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Summary</a:t>
            </a:r>
          </a:p>
        </p:txBody>
      </p:sp>
      <p:sp>
        <p:nvSpPr>
          <p:cNvPr id="38917" name="AutoShape 4">
            <a:extLst>
              <a:ext uri="{FF2B5EF4-FFF2-40B4-BE49-F238E27FC236}">
                <a16:creationId xmlns:a16="http://schemas.microsoft.com/office/drawing/2014/main" id="{8776EC10-845C-D940-AADB-EAC72E95241B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33904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061">
            <a:extLst>
              <a:ext uri="{FF2B5EF4-FFF2-40B4-BE49-F238E27FC236}">
                <a16:creationId xmlns:a16="http://schemas.microsoft.com/office/drawing/2014/main" id="{FC586238-D3B7-0D45-BF16-BA193C2924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58C8C-FFDD-A14C-AB26-387547BB3C54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F1AE79B5-8954-D749-B239-C721948301D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DDBE272-1233-2744-9C55-7F2B13B5EE81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5757340-AB34-C943-A431-EF249F25C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Data Integration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CB119F5-C632-D34E-BF14-50ABD7CB2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integration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Schema integration: e.g., A.cust-id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 B.</a:t>
            </a:r>
            <a:r>
              <a:rPr lang="en-US" altLang="zh-CN" sz="2000">
                <a:ea typeface="宋体" panose="02010600030101010101" pitchFamily="2" charset="-122"/>
              </a:rPr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Entity identification problem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Possible reasons: different representations, different scales, e.g., metric vs. British units</a:t>
            </a:r>
          </a:p>
        </p:txBody>
      </p:sp>
    </p:spTree>
    <p:extLst>
      <p:ext uri="{BB962C8B-B14F-4D97-AF65-F5344CB8AC3E}">
        <p14:creationId xmlns:p14="http://schemas.microsoft.com/office/powerpoint/2010/main" val="286655959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061">
            <a:extLst>
              <a:ext uri="{FF2B5EF4-FFF2-40B4-BE49-F238E27FC236}">
                <a16:creationId xmlns:a16="http://schemas.microsoft.com/office/drawing/2014/main" id="{490CD22D-3843-744B-9F35-0F1370CCB7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A35C2-2A73-C642-9C99-A3726CFDC0DB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AE6C5F52-6B15-7540-8420-7A48607B2D8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F89AD7-EBE8-CA4F-A247-12A52A8596CD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F5B95C0-74C3-4241-99BB-D8954069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Handling Redundancy in Data Integration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A536A34-0B38-B24C-AE4A-D72817C53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i="1">
                <a:ea typeface="宋体" panose="02010600030101010101" pitchFamily="2" charset="-122"/>
              </a:rPr>
              <a:t>Object identification</a:t>
            </a:r>
            <a:r>
              <a:rPr lang="en-US" altLang="zh-CN" sz="2400">
                <a:ea typeface="宋体" panose="02010600030101010101" pitchFamily="2" charset="-122"/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i="1">
                <a:ea typeface="宋体" panose="02010600030101010101" pitchFamily="2" charset="-122"/>
              </a:rPr>
              <a:t>Derivable data:</a:t>
            </a:r>
            <a:r>
              <a:rPr lang="en-US" altLang="zh-CN" sz="2400">
                <a:ea typeface="宋体" panose="02010600030101010101" pitchFamily="2" charset="-122"/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Redundant attributes may be able to be detected by </a:t>
            </a:r>
            <a:r>
              <a:rPr lang="en-US" altLang="zh-CN" sz="2400" i="1">
                <a:solidFill>
                  <a:schemeClr val="folHlink"/>
                </a:solidFill>
                <a:ea typeface="宋体" panose="02010600030101010101" pitchFamily="2" charset="-122"/>
              </a:rPr>
              <a:t>correlation analysis </a:t>
            </a:r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and</a:t>
            </a:r>
            <a:r>
              <a:rPr lang="en-US" altLang="zh-CN" sz="2400" i="1">
                <a:solidFill>
                  <a:schemeClr val="folHlink"/>
                </a:solidFill>
                <a:ea typeface="宋体" panose="02010600030101010101" pitchFamily="2" charset="-122"/>
              </a:rPr>
              <a:t> covariance analysis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Careful integration of the data from multiple sources may help reduce/avoid redundancies and inconsistencies and improve mining speed and quality</a:t>
            </a:r>
          </a:p>
        </p:txBody>
      </p:sp>
    </p:spTree>
    <p:extLst>
      <p:ext uri="{BB962C8B-B14F-4D97-AF65-F5344CB8AC3E}">
        <p14:creationId xmlns:p14="http://schemas.microsoft.com/office/powerpoint/2010/main" val="129866894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061">
            <a:extLst>
              <a:ext uri="{FF2B5EF4-FFF2-40B4-BE49-F238E27FC236}">
                <a16:creationId xmlns:a16="http://schemas.microsoft.com/office/drawing/2014/main" id="{FD060B3E-E344-FE45-B240-A1FC8A92B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546D3-99DE-6A4F-8AB3-49C7A67B181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A423619-D765-634C-BA58-74C236C75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Correlation Analysis (Nominal Data)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8C82A80-6F90-7148-B374-AA242FD83A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zh-CN" sz="2400" b="1">
                <a:solidFill>
                  <a:schemeClr val="folHlink"/>
                </a:solidFill>
              </a:rPr>
              <a:t>Χ</a:t>
            </a:r>
            <a:r>
              <a:rPr lang="en-US" altLang="zh-CN" sz="2400" b="1" baseline="30000">
                <a:solidFill>
                  <a:schemeClr val="fol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folHlink"/>
                </a:solidFill>
                <a:ea typeface="宋体" panose="02010600030101010101" pitchFamily="2" charset="-122"/>
              </a:rPr>
              <a:t> (chi-square) test</a:t>
            </a:r>
            <a:endParaRPr lang="el-GR" altLang="zh-CN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larger the </a:t>
            </a:r>
            <a:r>
              <a:rPr lang="el-GR" altLang="zh-CN" sz="2400"/>
              <a:t>Χ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cells that contribute the most to the </a:t>
            </a:r>
            <a:r>
              <a:rPr lang="el-GR" altLang="zh-CN" sz="2400"/>
              <a:t>Χ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Both are causally linked to the third variable: population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AC7C2138-4532-6448-9B2A-DC782C8B06E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98200" imgH="5118100" progId="Equation.3">
                  <p:embed/>
                </p:oleObj>
              </mc:Choice>
              <mc:Fallback>
                <p:oleObj name="Equation" r:id="rId3" imgW="23698200" imgH="5118100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AC7C2138-4532-6448-9B2A-DC782C8B0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10929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061">
            <a:extLst>
              <a:ext uri="{FF2B5EF4-FFF2-40B4-BE49-F238E27FC236}">
                <a16:creationId xmlns:a16="http://schemas.microsoft.com/office/drawing/2014/main" id="{BB7FB89D-500F-BF4B-B0C5-B0AF6252D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EDFCF-2BD2-E548-9862-39BAF10B6647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A5F11A2-B327-F24E-A4A8-2EFD17A87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Chi-Square Calculation: An 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72A621-0D69-2043-9431-683A7EBF0A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l-GR" altLang="zh-CN" sz="2400"/>
              <a:t>Χ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(chi-square) calculation (numbers in parenthesis are expected counts calculated based on the data distribution in the two categories)</a:t>
            </a:r>
            <a:endParaRPr lang="el-GR" altLang="zh-CN" sz="2400"/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It shows that like_science_fiction and play_chess are correlated in the group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B52576BF-2B91-7440-822F-2C52D49D9E2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69800" imgH="4826000" progId="Equation.3">
                  <p:embed/>
                </p:oleObj>
              </mc:Choice>
              <mc:Fallback>
                <p:oleObj name="Equation" r:id="rId3" imgW="50469800" imgH="482600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B52576BF-2B91-7440-822F-2C52D49D9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014C893D-2CC9-A340-8A26-D0E6C2CB58C3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6527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061">
            <a:extLst>
              <a:ext uri="{FF2B5EF4-FFF2-40B4-BE49-F238E27FC236}">
                <a16:creationId xmlns:a16="http://schemas.microsoft.com/office/drawing/2014/main" id="{87C88923-E276-C54A-915B-30CB6645C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BE183-1907-7043-B80B-147B9FA0D3F3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E2CF3E-68FE-2D4F-B9B6-994DA4DBD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Correlation Analysis (Numeric Data)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6415FC5-D82C-3442-9856-6199BB0EBF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Correlation coefficient (also called </a:t>
            </a:r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Pearson’s product moment coefficient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where n is the number of tuples,       and      are the respective means of A and B, </a:t>
            </a:r>
            <a:r>
              <a:rPr lang="el-GR" altLang="zh-CN" sz="2000"/>
              <a:t>σ</a:t>
            </a:r>
            <a:r>
              <a:rPr lang="en-US" altLang="zh-CN" sz="2000" baseline="-25000">
                <a:ea typeface="宋体" panose="02010600030101010101" pitchFamily="2" charset="-122"/>
              </a:rPr>
              <a:t>A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l-GR" altLang="zh-CN" sz="2000"/>
              <a:t>σ</a:t>
            </a:r>
            <a:r>
              <a:rPr lang="en-US" altLang="zh-CN" sz="2000" baseline="-25000">
                <a:ea typeface="宋体" panose="02010600030101010101" pitchFamily="2" charset="-122"/>
              </a:rPr>
              <a:t>B </a:t>
            </a:r>
            <a:r>
              <a:rPr lang="en-US" altLang="zh-CN" sz="2000">
                <a:ea typeface="宋体" panose="02010600030101010101" pitchFamily="2" charset="-122"/>
              </a:rPr>
              <a:t>are the respective standard deviation of A and B, and </a:t>
            </a:r>
            <a:r>
              <a:rPr lang="el-GR" altLang="zh-CN" sz="2000"/>
              <a:t>Σ</a:t>
            </a:r>
            <a:r>
              <a:rPr lang="en-US" altLang="zh-CN" sz="2000">
                <a:ea typeface="宋体" panose="02010600030101010101" pitchFamily="2" charset="-122"/>
              </a:rPr>
              <a:t>(a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b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If r</a:t>
            </a:r>
            <a:r>
              <a:rPr lang="en-US" altLang="zh-CN" sz="2400" baseline="-25000">
                <a:ea typeface="宋体" panose="02010600030101010101" pitchFamily="2" charset="-122"/>
              </a:rPr>
              <a:t>A,B</a:t>
            </a:r>
            <a:r>
              <a:rPr lang="en-US" altLang="zh-CN" sz="2400">
                <a:ea typeface="宋体" panose="02010600030101010101" pitchFamily="2" charset="-122"/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A,B</a:t>
            </a:r>
            <a:r>
              <a:rPr lang="en-US" altLang="zh-CN" sz="2400">
                <a:ea typeface="宋体" panose="02010600030101010101" pitchFamily="2" charset="-122"/>
              </a:rPr>
              <a:t> = 0: independent;  r</a:t>
            </a:r>
            <a:r>
              <a:rPr lang="en-US" altLang="zh-CN" sz="2400" baseline="-25000">
                <a:ea typeface="宋体" panose="02010600030101010101" pitchFamily="2" charset="-122"/>
              </a:rPr>
              <a:t>AB</a:t>
            </a:r>
            <a:r>
              <a:rPr lang="en-US" altLang="zh-CN" sz="2400">
                <a:ea typeface="宋体" panose="02010600030101010101" pitchFamily="2" charset="-122"/>
              </a:rPr>
              <a:t> &lt; 0: negatively correlated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85B97E2C-6E02-524B-ABA9-84C82867B00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58100" imgH="5848350" progId="Equation.3">
                  <p:embed/>
                </p:oleObj>
              </mc:Choice>
              <mc:Fallback>
                <p:oleObj name="Equation" r:id="rId3" imgW="33058100" imgH="5848350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85B97E2C-6E02-524B-ABA9-84C82867B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5F230AD4-54D2-4243-AF5D-DDC17DA1FC8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343150" progId="Equation.3">
                  <p:embed/>
                </p:oleObj>
              </mc:Choice>
              <mc:Fallback>
                <p:oleObj name="Equation" r:id="rId5" imgW="1752600" imgH="2343150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5F230AD4-54D2-4243-AF5D-DDC17DA1F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9C1298A0-6275-7B4E-A352-7F9F30308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2600" imgH="2343150" progId="Equation.3">
                  <p:embed/>
                </p:oleObj>
              </mc:Choice>
              <mc:Fallback>
                <p:oleObj name="Equation" r:id="rId7" imgW="1752600" imgH="234315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9C1298A0-6275-7B4E-A352-7F9F30308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78471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061">
            <a:extLst>
              <a:ext uri="{FF2B5EF4-FFF2-40B4-BE49-F238E27FC236}">
                <a16:creationId xmlns:a16="http://schemas.microsoft.com/office/drawing/2014/main" id="{7733155C-3797-094D-9C56-922D44730C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A7FF5-8350-3744-AF6F-0404A598DAAB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07BBE25-739A-4446-8AB4-3D788844A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Visually Evaluating Correlation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8B3522C9-38FC-1241-AE4A-56C8CC464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29200" imgH="4819650" progId="Paint.Picture">
                  <p:embed/>
                </p:oleObj>
              </mc:Choice>
              <mc:Fallback>
                <p:oleObj name="Bitmap Image" r:id="rId3" imgW="5029200" imgH="4819650" progId="Paint.Picture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8B3522C9-38FC-1241-AE4A-56C8CC464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9BE8A50-1B3E-D84C-B6D3-650B387C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84409986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061">
            <a:extLst>
              <a:ext uri="{FF2B5EF4-FFF2-40B4-BE49-F238E27FC236}">
                <a16:creationId xmlns:a16="http://schemas.microsoft.com/office/drawing/2014/main" id="{585ED25B-C893-7048-B573-F85D6C90D1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A43DB-0B19-DA44-A4EB-B4AADCB24BD0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B7A299B-E94F-DF46-8DD9-26581C9EB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Correlation (viewed as linear relationship)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36C5E26-7475-344D-8DD4-545865C3A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Correlation measures the linear relationship between objects</a:t>
            </a:r>
          </a:p>
          <a:p>
            <a:r>
              <a:rPr lang="en-US" altLang="zh-CN">
                <a:ea typeface="宋体" panose="02010600030101010101" pitchFamily="2" charset="-122"/>
              </a:rPr>
              <a:t>To compute correlation, we standardize data objects, A and B, and then take their dot product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A3407A10-D260-794C-8C27-A8C4B3C89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78750" imgH="2635250" progId="Equation.3">
                  <p:embed/>
                </p:oleObj>
              </mc:Choice>
              <mc:Fallback>
                <p:oleObj name="Equation" r:id="rId3" imgW="20478750" imgH="263525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A3407A10-D260-794C-8C27-A8C4B3C89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0070E226-434D-684F-A0D7-1EFD52F79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86650" imgH="2635250" progId="Equation.3">
                  <p:embed/>
                </p:oleObj>
              </mc:Choice>
              <mc:Fallback>
                <p:oleObj name="Equation" r:id="rId5" imgW="20186650" imgH="263525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0070E226-434D-684F-A0D7-1EFD52F79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42B4E5FF-57B0-1D4A-8F3D-6C2ADAF38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141950" imgH="2343150" progId="Equation.3">
                  <p:embed/>
                </p:oleObj>
              </mc:Choice>
              <mc:Fallback>
                <p:oleObj name="Equation" r:id="rId7" imgW="18141950" imgH="2343150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id="{42B4E5FF-57B0-1D4A-8F3D-6C2ADAF38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981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061">
            <a:extLst>
              <a:ext uri="{FF2B5EF4-FFF2-40B4-BE49-F238E27FC236}">
                <a16:creationId xmlns:a16="http://schemas.microsoft.com/office/drawing/2014/main" id="{AAC0CF9A-D8B1-B24B-BE16-49F74F2A3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F153FF-B6FA-0549-8632-2E4360F8B03A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0AD759C5-DCD0-6D46-BC20-0DE6458D852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36974F-6F4F-9D48-AD44-F35556ADED26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BD494E3-3A2C-B148-8E6F-AE9442CB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6878D79-AAC5-8F4B-B7DE-83FEF964C5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Summary</a:t>
            </a: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F4CB08D1-33C2-374C-999B-4D975E29BD45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5559425" y="13779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12558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4">
            <a:extLst>
              <a:ext uri="{FF2B5EF4-FFF2-40B4-BE49-F238E27FC236}">
                <a16:creationId xmlns:a16="http://schemas.microsoft.com/office/drawing/2014/main" id="{EDA4BE45-4AD6-E249-9F3C-5FAAE672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6083" name="Picture 13">
            <a:extLst>
              <a:ext uri="{FF2B5EF4-FFF2-40B4-BE49-F238E27FC236}">
                <a16:creationId xmlns:a16="http://schemas.microsoft.com/office/drawing/2014/main" id="{E86C7BAB-B4C2-DD4F-8169-D8517BFE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299" name="Rectangle 2061">
            <a:extLst>
              <a:ext uri="{FF2B5EF4-FFF2-40B4-BE49-F238E27FC236}">
                <a16:creationId xmlns:a16="http://schemas.microsoft.com/office/drawing/2014/main" id="{D3608809-7569-BF45-B52A-08F250694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5B71DB-B39E-CF47-9B89-043F0D7E1B48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56650128-F0F3-AA47-8502-341938EF3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Covariance (Numeric Data)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639C551-8C8E-9040-826C-7DE1812C65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8392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where n is the number of tuples,      and      are the respective mean or </a:t>
            </a:r>
            <a:r>
              <a:rPr lang="en-US" altLang="zh-CN" sz="2000" b="1">
                <a:ea typeface="宋体" panose="02010600030101010101" pitchFamily="2" charset="-122"/>
              </a:rPr>
              <a:t>expected values</a:t>
            </a:r>
            <a:r>
              <a:rPr lang="en-US" altLang="zh-CN" sz="2000">
                <a:ea typeface="宋体" panose="02010600030101010101" pitchFamily="2" charset="-122"/>
              </a:rPr>
              <a:t> of A and B, </a:t>
            </a:r>
            <a:r>
              <a:rPr lang="el-GR" altLang="zh-CN" sz="2000"/>
              <a:t>σ</a:t>
            </a:r>
            <a:r>
              <a:rPr lang="en-US" altLang="zh-CN" sz="2000" baseline="-25000">
                <a:ea typeface="宋体" panose="02010600030101010101" pitchFamily="2" charset="-122"/>
              </a:rPr>
              <a:t>A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l-GR" altLang="zh-CN" sz="2000"/>
              <a:t>σ</a:t>
            </a:r>
            <a:r>
              <a:rPr lang="en-US" altLang="zh-CN" sz="2000" baseline="-25000">
                <a:ea typeface="宋体" panose="02010600030101010101" pitchFamily="2" charset="-122"/>
              </a:rPr>
              <a:t>B </a:t>
            </a:r>
            <a:r>
              <a:rPr lang="en-US" altLang="zh-CN" sz="2000">
                <a:ea typeface="宋体" panose="02010600030101010101" pitchFamily="2" charset="-122"/>
              </a:rPr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Positive covariance</a:t>
            </a:r>
            <a:r>
              <a:rPr lang="en-US" altLang="zh-CN" sz="2000">
                <a:ea typeface="宋体" panose="02010600030101010101" pitchFamily="2" charset="-122"/>
              </a:rPr>
              <a:t>: If Cov</a:t>
            </a:r>
            <a:r>
              <a:rPr lang="en-US" altLang="zh-CN" sz="2000" baseline="-25000">
                <a:ea typeface="宋体" panose="02010600030101010101" pitchFamily="2" charset="-122"/>
              </a:rPr>
              <a:t>A,B </a:t>
            </a:r>
            <a:r>
              <a:rPr lang="en-US" altLang="zh-CN" sz="2000">
                <a:ea typeface="宋体" panose="02010600030101010101" pitchFamily="2" charset="-122"/>
              </a:rPr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Negative covariance</a:t>
            </a:r>
            <a:r>
              <a:rPr lang="en-US" altLang="zh-CN" sz="2000">
                <a:ea typeface="宋体" panose="02010600030101010101" pitchFamily="2" charset="-122"/>
              </a:rPr>
              <a:t>: If Cov</a:t>
            </a:r>
            <a:r>
              <a:rPr lang="en-US" altLang="zh-CN" sz="2000" baseline="-25000">
                <a:ea typeface="宋体" panose="02010600030101010101" pitchFamily="2" charset="-122"/>
              </a:rPr>
              <a:t>A,B </a:t>
            </a:r>
            <a:r>
              <a:rPr lang="en-US" altLang="zh-CN" sz="2000">
                <a:ea typeface="宋体" panose="02010600030101010101" pitchFamily="2" charset="-122"/>
              </a:rPr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Independence</a:t>
            </a:r>
            <a:r>
              <a:rPr lang="en-US" altLang="zh-CN" sz="2000">
                <a:ea typeface="宋体" panose="02010600030101010101" pitchFamily="2" charset="-122"/>
              </a:rPr>
              <a:t>: Cov</a:t>
            </a:r>
            <a:r>
              <a:rPr lang="en-US" altLang="zh-CN" sz="2000" baseline="-25000">
                <a:ea typeface="宋体" panose="02010600030101010101" pitchFamily="2" charset="-122"/>
              </a:rPr>
              <a:t>A,B</a:t>
            </a:r>
            <a:r>
              <a:rPr lang="en-US" altLang="zh-CN" sz="2000">
                <a:ea typeface="宋体" panose="02010600030101010101" pitchFamily="2" charset="-122"/>
              </a:rPr>
              <a:t> = 0 but the converse is not true: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55302" name="Object 13">
            <a:extLst>
              <a:ext uri="{FF2B5EF4-FFF2-40B4-BE49-F238E27FC236}">
                <a16:creationId xmlns:a16="http://schemas.microsoft.com/office/drawing/2014/main" id="{CE1472ED-02AE-1940-BF7A-312F43772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343150" progId="Equation.3">
                  <p:embed/>
                </p:oleObj>
              </mc:Choice>
              <mc:Fallback>
                <p:oleObj name="Equation" r:id="rId5" imgW="1752600" imgH="2343150" progId="Equation.3">
                  <p:embed/>
                  <p:pic>
                    <p:nvPicPr>
                      <p:cNvPr id="55302" name="Object 13">
                        <a:extLst>
                          <a:ext uri="{FF2B5EF4-FFF2-40B4-BE49-F238E27FC236}">
                            <a16:creationId xmlns:a16="http://schemas.microsoft.com/office/drawing/2014/main" id="{CE1472ED-02AE-1940-BF7A-312F43772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4">
            <a:extLst>
              <a:ext uri="{FF2B5EF4-FFF2-40B4-BE49-F238E27FC236}">
                <a16:creationId xmlns:a16="http://schemas.microsoft.com/office/drawing/2014/main" id="{FF7BECEC-8A95-9E4F-9735-73BCEBD7D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2600" imgH="2343150" progId="Equation.3">
                  <p:embed/>
                </p:oleObj>
              </mc:Choice>
              <mc:Fallback>
                <p:oleObj name="Equation" r:id="rId7" imgW="1752600" imgH="2343150" progId="Equation.3">
                  <p:embed/>
                  <p:pic>
                    <p:nvPicPr>
                      <p:cNvPr id="55303" name="Object 14">
                        <a:extLst>
                          <a:ext uri="{FF2B5EF4-FFF2-40B4-BE49-F238E27FC236}">
                            <a16:creationId xmlns:a16="http://schemas.microsoft.com/office/drawing/2014/main" id="{FF7BECEC-8A95-9E4F-9735-73BCEBD7D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Box 2">
            <a:extLst>
              <a:ext uri="{FF2B5EF4-FFF2-40B4-BE49-F238E27FC236}">
                <a16:creationId xmlns:a16="http://schemas.microsoft.com/office/drawing/2014/main" id="{98EB1198-E770-8541-A7B6-1B2115B8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391875006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>
            <a:extLst>
              <a:ext uri="{FF2B5EF4-FFF2-40B4-BE49-F238E27FC236}">
                <a16:creationId xmlns:a16="http://schemas.microsoft.com/office/drawing/2014/main" id="{5C844DDA-9878-104D-9276-15E4C3D4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itle 1">
            <a:extLst>
              <a:ext uri="{FF2B5EF4-FFF2-40B4-BE49-F238E27FC236}">
                <a16:creationId xmlns:a16="http://schemas.microsoft.com/office/drawing/2014/main" id="{2A53446D-ABF5-7548-A30F-D6B4C637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Co-Variance: An Example</a:t>
            </a:r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612E1A69-7D57-144C-9CDF-50F915D823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It can be simplified in computation as</a:t>
            </a:r>
          </a:p>
          <a:p>
            <a:pPr>
              <a:lnSpc>
                <a:spcPct val="15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E(A) = (2 + 3 + 5 + 4 + 6)/ 5 = 20/5 = 4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E(B) = (5 + 8 + 10 + 11 + 14) /5 = 48/5 = 9.6</a:t>
            </a:r>
          </a:p>
          <a:p>
            <a:pPr lvl="1"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Cov(A,B) = (2×5+3×8+5×10+4×11+6×14)/5 − 4 × 9.6 = 4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Thus, A and B rise together since Cov(A, B) &gt; 0.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1024514B-0F56-954D-A329-0D8A09B1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83707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F01A9C26-7C55-4D29-A944-AC28C254555D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5017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D0431F-CC7D-4C6E-8B35-0258F4DA0169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0182" name="AutoShape 4"/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BFB666-650F-40B8-9B03-095ADDAFDEC9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Data Reduction Strategies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reduction</a:t>
            </a:r>
            <a:r>
              <a:rPr lang="en-US" altLang="zh-CN" sz="2000">
                <a:ea typeface="宋体" panose="02010600030101010101" pitchFamily="2" charset="-122"/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Why data reduction? </a:t>
            </a: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— </a:t>
            </a:r>
            <a:r>
              <a:rPr lang="en-US" altLang="zh-CN" sz="2000">
                <a:ea typeface="宋体" panose="02010600030101010101" pitchFamily="2" charset="-122"/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Dimensionality reduction</a:t>
            </a: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>
                <a:ea typeface="宋体" panose="02010600030101010101" pitchFamily="2" charset="-122"/>
              </a:rPr>
              <a:t>e.g.,</a:t>
            </a: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Numerosity reduction</a:t>
            </a: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Data compression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C0DFD84-1C62-4B99-AFC7-44C287F8E15C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Reduction 1: Dimensionality Reduction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Allow easier visualization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Dimensionality Reduction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7924800" cy="4497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charset="-122"/>
              </a:rPr>
              <a:t>Unsupervised</a:t>
            </a:r>
          </a:p>
          <a:p>
            <a:pPr lvl="1"/>
            <a:r>
              <a:rPr lang="en-US" altLang="zh-CN" dirty="0">
                <a:ea typeface="宋体" charset="-122"/>
              </a:rPr>
              <a:t>Latent Semantic Indexing (LSI): truncated SVD</a:t>
            </a:r>
          </a:p>
          <a:p>
            <a:pPr lvl="1"/>
            <a:r>
              <a:rPr lang="en-US" altLang="zh-CN" b="1" dirty="0">
                <a:ea typeface="宋体" charset="-122"/>
              </a:rPr>
              <a:t>Principal Component Analysis (PCA)</a:t>
            </a:r>
          </a:p>
          <a:p>
            <a:pPr lvl="1"/>
            <a:r>
              <a:rPr lang="en-US" altLang="zh-CN" dirty="0">
                <a:ea typeface="宋体" charset="-122"/>
              </a:rPr>
              <a:t>Independent Component Analysis (ICA)</a:t>
            </a:r>
          </a:p>
          <a:p>
            <a:pPr lvl="1"/>
            <a:r>
              <a:rPr lang="en-US" altLang="zh-CN" dirty="0">
                <a:ea typeface="宋体" charset="-122"/>
              </a:rPr>
              <a:t>Canonical Correlation Analysis (CCA)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Supervised </a:t>
            </a:r>
          </a:p>
          <a:p>
            <a:pPr lvl="1"/>
            <a:r>
              <a:rPr lang="en-US" altLang="zh-CN" b="1" dirty="0">
                <a:ea typeface="宋体" charset="-122"/>
              </a:rPr>
              <a:t>Linear Discriminant Analysis (LDA)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Semi-supervised </a:t>
            </a:r>
          </a:p>
          <a:p>
            <a:pPr lvl="1"/>
            <a:r>
              <a:rPr lang="en-US" altLang="zh-CN" dirty="0">
                <a:ea typeface="宋体" charset="-122"/>
              </a:rPr>
              <a:t>Semi-supervised Discriminant Analysis (SDA)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0421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Dimensionality Reduction Algorithms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3232" cy="4525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charset="-122"/>
              </a:rPr>
              <a:t>Linear </a:t>
            </a:r>
          </a:p>
          <a:p>
            <a:pPr lvl="1"/>
            <a:r>
              <a:rPr lang="en-US" altLang="zh-CN" dirty="0">
                <a:ea typeface="宋体" charset="-122"/>
              </a:rPr>
              <a:t>Latent Semantic Indexing (LSI): truncated SVD</a:t>
            </a:r>
          </a:p>
          <a:p>
            <a:pPr lvl="1"/>
            <a:r>
              <a:rPr lang="en-US" altLang="zh-CN" b="1" dirty="0">
                <a:ea typeface="宋体" charset="-122"/>
              </a:rPr>
              <a:t>Principal Component Analysis (PCA)</a:t>
            </a:r>
          </a:p>
          <a:p>
            <a:pPr lvl="1"/>
            <a:r>
              <a:rPr lang="en-US" altLang="zh-CN" b="1" dirty="0">
                <a:ea typeface="宋体" charset="-122"/>
              </a:rPr>
              <a:t>Linear Discriminant Analysis (LDA)</a:t>
            </a:r>
          </a:p>
          <a:p>
            <a:pPr lvl="1"/>
            <a:r>
              <a:rPr lang="en-US" altLang="zh-CN" dirty="0">
                <a:ea typeface="宋体" charset="-122"/>
              </a:rPr>
              <a:t>Canonical Correlation Analysis (CCA)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Nonlinear</a:t>
            </a:r>
          </a:p>
          <a:p>
            <a:pPr lvl="1"/>
            <a:r>
              <a:rPr lang="en-US" altLang="zh-CN" dirty="0">
                <a:ea typeface="宋体" charset="-122"/>
              </a:rPr>
              <a:t>Nonlinear feature reduction using kernels</a:t>
            </a:r>
          </a:p>
          <a:p>
            <a:pPr lvl="1"/>
            <a:r>
              <a:rPr lang="en-US" altLang="zh-CN" dirty="0">
                <a:ea typeface="宋体" charset="-122"/>
              </a:rPr>
              <a:t>Manifold learning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4203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FFE78-E6BB-4E72-B8CE-56FDCF3372EA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56323" name="Rectangle 40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Linear Dimensionality Reduction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" y="2471738"/>
            <a:ext cx="2667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505200" y="1557338"/>
            <a:ext cx="1524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696200" y="2395538"/>
            <a:ext cx="152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886200" y="2700338"/>
            <a:ext cx="3657600" cy="304800"/>
          </a:xfrm>
          <a:prstGeom prst="rightArrow">
            <a:avLst>
              <a:gd name="adj1" fmla="val 50000"/>
              <a:gd name="adj2" fmla="val 300000"/>
            </a:avLst>
          </a:prstGeom>
          <a:solidFill>
            <a:srgbClr val="FB19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860800" y="2276475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Linear transformation</a:t>
            </a:r>
          </a:p>
        </p:txBody>
      </p:sp>
      <p:sp>
        <p:nvSpPr>
          <p:cNvPr id="37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8142" y="3563888"/>
            <a:ext cx="1684564" cy="46820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1800" y="4412055"/>
            <a:ext cx="1782604" cy="830997"/>
          </a:xfrm>
          <a:prstGeom prst="rect">
            <a:avLst/>
          </a:prstGeom>
          <a:blipFill>
            <a:blip r:embed="rId4"/>
            <a:stretch>
              <a:fillRect l="-5479" t="-5882" r="-1198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7788" y="5733256"/>
            <a:ext cx="5676619" cy="53091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03085" y="3563888"/>
            <a:ext cx="1891030" cy="837537"/>
          </a:xfrm>
          <a:prstGeom prst="rect">
            <a:avLst/>
          </a:prstGeom>
          <a:blipFill>
            <a:blip r:embed="rId6"/>
            <a:stretch>
              <a:fillRect l="-4823" t="-5839" r="-11897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Feature Extraction </a:t>
            </a:r>
            <a:r>
              <a:rPr lang="en-US" altLang="zh-CN" dirty="0" err="1">
                <a:ea typeface="宋体" charset="-122"/>
              </a:rPr>
              <a:t>vs</a:t>
            </a:r>
            <a:r>
              <a:rPr lang="en-US" altLang="zh-CN" dirty="0">
                <a:ea typeface="宋体" charset="-122"/>
              </a:rPr>
              <a:t>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85528"/>
                <a:ext cx="8424936" cy="542007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ea typeface="宋体" charset="-122"/>
                  </a:rPr>
                  <a:t>Dimensionality reduction (Feature reduction)</a:t>
                </a:r>
              </a:p>
              <a:p>
                <a:pPr lvl="1"/>
                <a:r>
                  <a:rPr lang="en-US" altLang="zh-CN" dirty="0">
                    <a:ea typeface="宋体" charset="-122"/>
                  </a:rPr>
                  <a:t>Feature extraction</a:t>
                </a:r>
              </a:p>
              <a:p>
                <a:pPr lvl="1"/>
                <a:r>
                  <a:rPr lang="en-US" altLang="zh-CN" dirty="0">
                    <a:ea typeface="宋体" charset="-122"/>
                  </a:rPr>
                  <a:t>Feature selection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Selection</a:t>
                </a:r>
                <a:r>
                  <a:rPr lang="en-US" altLang="zh-CN" dirty="0">
                    <a:ea typeface="宋体" charset="-122"/>
                  </a:rPr>
                  <a:t>: choose a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best subset </a:t>
                </a:r>
                <a:r>
                  <a:rPr lang="en-US" altLang="zh-CN" dirty="0">
                    <a:ea typeface="宋体" charset="-122"/>
                  </a:rPr>
                  <a:t>of size </a:t>
                </a:r>
                <a:r>
                  <a:rPr lang="en-US" altLang="zh-CN" i="1" dirty="0">
                    <a:ea typeface="宋体" charset="-12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 from the available </a:t>
                </a:r>
                <a:r>
                  <a:rPr lang="en-US" altLang="zh-CN" i="1" dirty="0">
                    <a:ea typeface="宋体" charset="-122"/>
                  </a:rPr>
                  <a:t>p</a:t>
                </a:r>
                <a:r>
                  <a:rPr lang="en-US" altLang="zh-CN" dirty="0">
                    <a:ea typeface="宋体" charset="-122"/>
                  </a:rPr>
                  <a:t> features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Extraction</a:t>
                </a:r>
                <a:r>
                  <a:rPr lang="en-US" altLang="zh-CN" dirty="0">
                    <a:ea typeface="宋体" charset="-122"/>
                  </a:rPr>
                  <a:t>: given </a:t>
                </a:r>
                <a:r>
                  <a:rPr lang="en-US" altLang="zh-CN" i="1" dirty="0">
                    <a:ea typeface="宋体" charset="-122"/>
                  </a:rPr>
                  <a:t>p</a:t>
                </a:r>
                <a:r>
                  <a:rPr lang="en-US" altLang="zh-CN" dirty="0">
                    <a:ea typeface="宋体" charset="-122"/>
                  </a:rPr>
                  <a:t> features (set X),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extract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i="1" dirty="0">
                    <a:ea typeface="宋体" charset="-12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 new features (set Z) by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linear or non-linear combination</a:t>
                </a:r>
                <a:r>
                  <a:rPr lang="en-US" altLang="zh-CN" dirty="0">
                    <a:ea typeface="宋体" charset="-122"/>
                  </a:rPr>
                  <a:t> of all the p features </a:t>
                </a:r>
              </a:p>
              <a:p>
                <a:endParaRPr lang="en-US" altLang="zh-CN" dirty="0">
                  <a:ea typeface="宋体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宋体" charset="-122"/>
                        </a:rPr>
                        <m:t>𝐴</m:t>
                      </m:r>
                      <m:r>
                        <a:rPr lang="en-US" altLang="zh-CN" i="1">
                          <a:latin typeface="Cambria Math"/>
                          <a:ea typeface="宋体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宋体" charset="-122"/>
                        </a:rPr>
                        <m:t>:</m:t>
                      </m:r>
                      <m:r>
                        <a:rPr lang="en-US" altLang="zh-CN" b="1" i="1">
                          <a:latin typeface="Cambria Math"/>
                          <a:ea typeface="宋体" charset="-122"/>
                        </a:rPr>
                        <m:t>𝒙</m:t>
                      </m:r>
                      <m:r>
                        <a:rPr lang="en-US" altLang="zh-CN" i="1">
                          <a:latin typeface="Cambria Math"/>
                          <a:ea typeface="宋体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宋体" charset="-122"/>
                            </a:rPr>
                            <m:t>𝑝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宋体" charset="-122"/>
                </a:endParaRPr>
              </a:p>
              <a:p>
                <a:r>
                  <a:rPr lang="en-US" altLang="zh-CN" dirty="0">
                    <a:ea typeface="宋体" charset="-122"/>
                  </a:rPr>
                  <a:t>Selection: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宋体" charset="-122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宋体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宋体" charset="-12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</a:rPr>
                  <a:t>, every column of </a:t>
                </a:r>
                <a:r>
                  <a:rPr lang="en-US" altLang="zh-CN" i="1" dirty="0">
                    <a:ea typeface="宋体" charset="-122"/>
                  </a:rPr>
                  <a:t>A</a:t>
                </a:r>
                <a:r>
                  <a:rPr lang="en-US" altLang="zh-CN" dirty="0">
                    <a:ea typeface="宋体" charset="-122"/>
                  </a:rPr>
                  <a:t> has only one 1.</a:t>
                </a:r>
              </a:p>
              <a:p>
                <a:r>
                  <a:rPr lang="en-US" altLang="zh-CN">
                    <a:ea typeface="宋体" charset="-122"/>
                  </a:rPr>
                  <a:t>Linear Extraction</a:t>
                </a:r>
                <a:r>
                  <a:rPr lang="en-US" altLang="zh-CN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宋体" charset="-122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宋体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宋体" charset="-122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/>
                <a:r>
                  <a:rPr lang="en-US" altLang="zh-CN" dirty="0">
                    <a:ea typeface="宋体" charset="-122"/>
                  </a:rPr>
                  <a:t>Non-linear: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5528"/>
                <a:ext cx="8424936" cy="5420072"/>
              </a:xfrm>
              <a:blipFill>
                <a:blip r:embed="rId2"/>
                <a:stretch>
                  <a:fillRect l="-289" t="-2475" r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6183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92256A-8530-41BE-B359-1A62B4AB526B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/>
          </a:p>
        </p:txBody>
      </p:sp>
      <p:grpSp>
        <p:nvGrpSpPr>
          <p:cNvPr id="62467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</p:grpSpPr>
        <p:sp>
          <p:nvSpPr>
            <p:cNvPr id="62470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471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5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6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7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8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79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0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1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2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3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4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5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6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7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8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89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90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91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124 h 968"/>
                <a:gd name="T2" fmla="*/ 212 w 1457"/>
                <a:gd name="T3" fmla="*/ 548 h 968"/>
                <a:gd name="T4" fmla="*/ 716 w 1457"/>
                <a:gd name="T5" fmla="*/ 187 h 968"/>
                <a:gd name="T6" fmla="*/ 1356 w 1457"/>
                <a:gd name="T7" fmla="*/ 29 h 968"/>
                <a:gd name="T8" fmla="*/ 1324 w 1457"/>
                <a:gd name="T9" fmla="*/ 356 h 968"/>
                <a:gd name="T10" fmla="*/ 940 w 1457"/>
                <a:gd name="T11" fmla="*/ 990 h 968"/>
                <a:gd name="T12" fmla="*/ 188 w 1457"/>
                <a:gd name="T13" fmla="*/ 1341 h 968"/>
                <a:gd name="T14" fmla="*/ 4 w 1457"/>
                <a:gd name="T15" fmla="*/ 1124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2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62493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494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68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Principal Component Analysis (PCA)</a:t>
            </a:r>
          </a:p>
        </p:txBody>
      </p:sp>
      <p:sp>
        <p:nvSpPr>
          <p:cNvPr id="6246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061">
            <a:extLst>
              <a:ext uri="{FF2B5EF4-FFF2-40B4-BE49-F238E27FC236}">
                <a16:creationId xmlns:a16="http://schemas.microsoft.com/office/drawing/2014/main" id="{1E103799-64FF-A74B-81BC-44D785803F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94AC40-E18F-CA4E-9855-77A913C86CDD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501D2EC-DFE2-EE48-A45A-273F26971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Data Quality: Why Preprocess the Data?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66CBDD7-7CB5-1F44-93FA-D0276F378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2804655267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Principal Component Analysis (PCA)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00000">
            <a:off x="2735263" y="3235325"/>
            <a:ext cx="3019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195513" y="4941888"/>
            <a:ext cx="4321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627313" y="1773238"/>
            <a:ext cx="0" cy="38163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92275" y="3213100"/>
            <a:ext cx="2374900" cy="2879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68538" y="2608263"/>
            <a:ext cx="3979862" cy="2981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982913" y="2581275"/>
            <a:ext cx="2921000" cy="2157413"/>
            <a:chOff x="2983267" y="2580717"/>
            <a:chExt cx="2921185" cy="2158169"/>
          </a:xfrm>
        </p:grpSpPr>
        <p:sp>
          <p:nvSpPr>
            <p:cNvPr id="64525" name="矩形 2"/>
            <p:cNvSpPr>
              <a:spLocks noChangeArrowheads="1"/>
            </p:cNvSpPr>
            <p:nvPr/>
          </p:nvSpPr>
          <p:spPr bwMode="auto">
            <a:xfrm rot="-2198680">
              <a:off x="3155634" y="3767452"/>
              <a:ext cx="2748818" cy="249584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64526" name="直接连接符 5"/>
            <p:cNvCxnSpPr>
              <a:cxnSpLocks noChangeShapeType="1"/>
              <a:endCxn id="64525" idx="3"/>
            </p:cNvCxnSpPr>
            <p:nvPr/>
          </p:nvCxnSpPr>
          <p:spPr bwMode="auto">
            <a:xfrm>
              <a:off x="5227049" y="2580717"/>
              <a:ext cx="405754" cy="491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</p:cxnSp>
        <p:cxnSp>
          <p:nvCxnSpPr>
            <p:cNvPr id="64527" name="直接连接符 12"/>
            <p:cNvCxnSpPr>
              <a:cxnSpLocks noChangeShapeType="1"/>
            </p:cNvCxnSpPr>
            <p:nvPr/>
          </p:nvCxnSpPr>
          <p:spPr bwMode="auto">
            <a:xfrm>
              <a:off x="2983267" y="4191000"/>
              <a:ext cx="445733" cy="54788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655888" y="3286125"/>
            <a:ext cx="1763712" cy="1549400"/>
            <a:chOff x="2655429" y="3286823"/>
            <a:chExt cx="1764171" cy="1548986"/>
          </a:xfrm>
        </p:grpSpPr>
        <p:sp>
          <p:nvSpPr>
            <p:cNvPr id="14" name="矩形 13"/>
            <p:cNvSpPr/>
            <p:nvPr/>
          </p:nvSpPr>
          <p:spPr bwMode="auto">
            <a:xfrm rot="3150191" flipV="1">
              <a:off x="2586486" y="4509624"/>
              <a:ext cx="496754" cy="155615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64523" name="直接连接符 14"/>
            <p:cNvCxnSpPr>
              <a:cxnSpLocks noChangeShapeType="1"/>
              <a:stCxn id="64515" idx="0"/>
            </p:cNvCxnSpPr>
            <p:nvPr/>
          </p:nvCxnSpPr>
          <p:spPr bwMode="auto">
            <a:xfrm flipH="1">
              <a:off x="2655429" y="3286823"/>
              <a:ext cx="1425064" cy="111242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</p:cxnSp>
        <p:cxnSp>
          <p:nvCxnSpPr>
            <p:cNvPr id="64524" name="直接连接符 16"/>
            <p:cNvCxnSpPr>
              <a:cxnSpLocks noChangeShapeType="1"/>
            </p:cNvCxnSpPr>
            <p:nvPr/>
          </p:nvCxnSpPr>
          <p:spPr bwMode="auto">
            <a:xfrm flipH="1">
              <a:off x="2994536" y="3688172"/>
              <a:ext cx="1425064" cy="111242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What is PCA?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Principal component analysis (PCA) </a:t>
            </a:r>
          </a:p>
          <a:p>
            <a:pPr lvl="1"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Reduce the dimensionality of a data set  by finding a new set of variables, smaller than the original set of variables</a:t>
            </a:r>
          </a:p>
          <a:p>
            <a:pPr lvl="1"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Retains most of the sample's information.</a:t>
            </a:r>
          </a:p>
          <a:p>
            <a:pPr lvl="1"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Useful for the compression and classification of data. </a:t>
            </a:r>
          </a:p>
          <a:p>
            <a:pPr>
              <a:lnSpc>
                <a:spcPct val="80000"/>
              </a:lnSpc>
            </a:pPr>
            <a:endParaRPr lang="en-US" altLang="zh-CN" sz="2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By information we mean the variation present in the sample.  </a:t>
            </a:r>
          </a:p>
          <a:p>
            <a:pPr lvl="1"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The new variables, called principal components (PCs), are </a:t>
            </a:r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uncorrelated</a:t>
            </a:r>
            <a:r>
              <a:rPr lang="en-US" altLang="zh-CN" sz="2600">
                <a:ea typeface="宋体" panose="02010600030101010101" pitchFamily="2" charset="-122"/>
              </a:rPr>
              <a:t>, and are ordered by the fraction of the total information each retains.</a:t>
            </a:r>
          </a:p>
          <a:p>
            <a:pPr>
              <a:lnSpc>
                <a:spcPct val="80000"/>
              </a:lnSpc>
            </a:pPr>
            <a:endParaRPr lang="zh-CN" altLang="en-US" sz="2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Geometric Picture of Principal Components (PCs)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944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The 1</a:t>
            </a:r>
            <a:r>
              <a:rPr lang="en-US" altLang="zh-CN" baseline="30000" dirty="0"/>
              <a:t>st</a:t>
            </a:r>
            <a:r>
              <a:rPr lang="en-US" altLang="zh-CN" dirty="0"/>
              <a:t> PC </a:t>
            </a: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 is a minimum distance fit to a line in </a:t>
            </a:r>
            <a:r>
              <a:rPr lang="en-US" altLang="zh-CN" i="1" dirty="0"/>
              <a:t>X</a:t>
            </a:r>
            <a:r>
              <a:rPr lang="en-US" altLang="zh-CN" dirty="0"/>
              <a:t> space</a:t>
            </a:r>
          </a:p>
          <a:p>
            <a:r>
              <a:rPr lang="en-US" altLang="zh-CN" dirty="0"/>
              <a:t>The 2</a:t>
            </a:r>
            <a:r>
              <a:rPr lang="en-US" altLang="zh-CN" baseline="30000" dirty="0"/>
              <a:t>nd</a:t>
            </a:r>
            <a:r>
              <a:rPr lang="en-US" altLang="zh-CN" dirty="0"/>
              <a:t> PC </a:t>
            </a:r>
            <a:r>
              <a:rPr lang="en-US" altLang="zh-CN" i="1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 is a minimum distance fit to a line in the plane perpendicular to the 1</a:t>
            </a:r>
            <a:r>
              <a:rPr lang="en-US" altLang="zh-CN" baseline="30000" dirty="0"/>
              <a:t>st</a:t>
            </a:r>
            <a:r>
              <a:rPr lang="en-US" altLang="zh-CN" dirty="0"/>
              <a:t> PC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PCs are a series of linear least squares fits to a line, each orthogonal to all the previous.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 descr="fig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28" y="1628800"/>
            <a:ext cx="2819400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ig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28" y="1701825"/>
            <a:ext cx="2743200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355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a sample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observations on a vector of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ℛ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Define the first principal component of the sample by the linear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𝑖</m:t>
                      </m:r>
                      <m:r>
                        <a:rPr lang="en-US" altLang="zh-CN" b="0" i="1" smtClean="0">
                          <a:latin typeface="Cambria Math"/>
                        </a:rPr>
                        <m:t>=1,⋯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is chosen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is maximum.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779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covariance matrix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>
                <a:blip r:embed="rId2"/>
                <a:stretch>
                  <a:fillRect l="-133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2760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    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Let λ be a 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therefor,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is an eigenvector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corresponding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/>
                  <a:t> eigenvalue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zh-CN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 smtClean="0"/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>
                <a:blip r:embed="rId3"/>
                <a:stretch>
                  <a:fillRect l="-1481" r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5484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    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𝜆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an eigenvector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corresponding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second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/>
                  <a:t> eigenvalue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120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 general:</a:t>
                </a:r>
                <a:endParaRPr lang="en-US" altLang="zh-CN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i="1" dirty="0" err="1"/>
                  <a:t>k</a:t>
                </a:r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largest eigenvalue of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 is the variance of </a:t>
                </a:r>
                <a:r>
                  <a:rPr lang="en-US" altLang="zh-CN" i="1" dirty="0" err="1"/>
                  <a:t>k</a:t>
                </a:r>
                <a:r>
                  <a:rPr lang="en-US" altLang="zh-CN" baseline="30000" dirty="0" err="1"/>
                  <a:t>th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PC.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i="1" dirty="0" err="1"/>
                  <a:t>k</a:t>
                </a:r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PC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retains the </a:t>
                </a:r>
                <a:r>
                  <a:rPr lang="en-US" altLang="zh-CN" i="1" dirty="0"/>
                  <a:t>k</a:t>
                </a:r>
                <a:r>
                  <a:rPr lang="en-US" altLang="zh-CN" baseline="30000" dirty="0"/>
                  <a:t>th</a:t>
                </a:r>
                <a:r>
                  <a:rPr lang="en-US" altLang="zh-CN" dirty="0"/>
                  <a:t> greatest fraction of the variation in the sample.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896544"/>
              </a:xfrm>
              <a:blipFill rotWithShape="1">
                <a:blip r:embed="rId3"/>
                <a:stretch>
                  <a:fillRect l="-1630" t="-1494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795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 Component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Main steps for computing PCs:</a:t>
                </a:r>
              </a:p>
              <a:p>
                <a:pPr lvl="1"/>
                <a:r>
                  <a:rPr lang="en-US" altLang="zh-CN" dirty="0"/>
                  <a:t>Form the covariance matrix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Compute its eigenvectors: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 the first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 eigenvectors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dirty="0"/>
                  <a:t> to form the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 PCs.</a:t>
                </a:r>
              </a:p>
              <a:p>
                <a:pPr lvl="1"/>
                <a:r>
                  <a:rPr lang="en-US" altLang="zh-CN" dirty="0"/>
                  <a:t>The transformation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A test point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>
                <a:blip r:embed="rId3"/>
                <a:stretch>
                  <a:fillRect l="-370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969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Property of 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40768"/>
                <a:ext cx="8193088" cy="125273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Dimension reduction: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Original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8"/>
                <a:ext cx="8193088" cy="1252736"/>
              </a:xfrm>
              <a:blipFill rotWithShape="1">
                <a:blip r:embed="rId2"/>
                <a:stretch>
                  <a:fillRect t="-3415" b="-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23528" y="3276600"/>
            <a:ext cx="198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667000" y="2743200"/>
            <a:ext cx="162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34200" y="3200400"/>
            <a:ext cx="162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427984" y="3505200"/>
            <a:ext cx="2277616" cy="3048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B192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934200" y="5257800"/>
            <a:ext cx="162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2667000" y="5562600"/>
            <a:ext cx="2424113" cy="304800"/>
          </a:xfrm>
          <a:prstGeom prst="leftArrow">
            <a:avLst>
              <a:gd name="adj1" fmla="val 50000"/>
              <a:gd name="adj2" fmla="val 198828"/>
            </a:avLst>
          </a:prstGeom>
          <a:solidFill>
            <a:srgbClr val="FB192F"/>
          </a:solidFill>
          <a:ln w="9525">
            <a:solidFill>
              <a:srgbClr val="FB192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91760" y="4724400"/>
            <a:ext cx="162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10200" y="4724400"/>
            <a:ext cx="90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953980" y="155583"/>
            <a:ext cx="3960440" cy="2539444"/>
            <a:chOff x="5076056" y="97468"/>
            <a:chExt cx="3960440" cy="2539444"/>
          </a:xfrm>
        </p:grpSpPr>
        <p:sp>
          <p:nvSpPr>
            <p:cNvPr id="15" name="椭圆 14"/>
            <p:cNvSpPr/>
            <p:nvPr/>
          </p:nvSpPr>
          <p:spPr>
            <a:xfrm>
              <a:off x="5076056" y="1772816"/>
              <a:ext cx="3744416" cy="86409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2958" y="97468"/>
              <a:ext cx="2383538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Reconstruction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6" idx="2"/>
              <a:endCxn id="15" idx="0"/>
            </p:cNvCxnSpPr>
            <p:nvPr/>
          </p:nvCxnSpPr>
          <p:spPr>
            <a:xfrm flipH="1">
              <a:off x="6948264" y="620688"/>
              <a:ext cx="896463" cy="1152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7973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061">
            <a:extLst>
              <a:ext uri="{FF2B5EF4-FFF2-40B4-BE49-F238E27FC236}">
                <a16:creationId xmlns:a16="http://schemas.microsoft.com/office/drawing/2014/main" id="{865676AD-727E-2C40-8094-35BD6206E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DE8A76-5526-9A46-BD2B-1C8BD04CDAC9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E22509E-4A2B-BB44-9CC7-D10C346E2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Major Tasks in Data Preprocessing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183B7B6-9315-1441-B992-FC79A0E56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val="4079963222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Property of 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Main theoretical result</a:t>
                </a:r>
                <a:r>
                  <a:rPr lang="en-US" altLang="zh-CN" sz="2800" dirty="0"/>
                  <a:t>:</a:t>
                </a:r>
              </a:p>
              <a:p>
                <a:r>
                  <a:rPr lang="en-US" altLang="zh-CN" sz="2800" dirty="0"/>
                  <a:t>The matrix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 consisting of the first </a:t>
                </a:r>
                <a:r>
                  <a:rPr lang="en-US" altLang="zh-CN" sz="2800" i="1" dirty="0"/>
                  <a:t>d</a:t>
                </a:r>
                <a:r>
                  <a:rPr lang="en-US" altLang="zh-CN" sz="2800" dirty="0"/>
                  <a:t> eigenvectors of the covariance matrix 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 solves the following optimization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×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PCA projection minimizes the reconstruction error among all linear projections of size </a:t>
                </a:r>
                <a:r>
                  <a:rPr lang="en-US" altLang="zh-CN" sz="2800" i="1" dirty="0"/>
                  <a:t>d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2915816" y="3212976"/>
            <a:ext cx="2736304" cy="7200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4407495"/>
            <a:ext cx="302433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Reconstruction error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05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recLargeF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7559" r="11023" b="8398"/>
          <a:stretch>
            <a:fillRect/>
          </a:stretch>
        </p:blipFill>
        <p:spPr bwMode="auto">
          <a:xfrm>
            <a:off x="228600" y="1733550"/>
            <a:ext cx="63373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400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PCA for Image Compression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8262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d=1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33997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d=2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995738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d=4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580063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d=8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8421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d=16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34156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d=32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997325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d=64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435600" y="44846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d=100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7380288" y="4221163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Original Image</a:t>
            </a:r>
          </a:p>
        </p:txBody>
      </p:sp>
      <p:pic>
        <p:nvPicPr>
          <p:cNvPr id="80909" name="Picture 13" descr="LargeFac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5435600" y="4995863"/>
            <a:ext cx="14414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0" name="Picture 14" descr="LargeFac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7307263" y="5013325"/>
            <a:ext cx="144145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sz="3200" dirty="0"/>
              <a:t>Linear Discriminant Analysis </a:t>
            </a:r>
            <a:br>
              <a:rPr lang="en-US" altLang="zh-CN" sz="3200" dirty="0"/>
            </a:br>
            <a:r>
              <a:rPr lang="en-US" altLang="zh-CN" sz="3200" dirty="0"/>
              <a:t>(Fisher Linear Discriminant)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9208" y="4941168"/>
                <a:ext cx="8003232" cy="1689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Find a transformation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altLang="zh-CN" dirty="0"/>
                  <a:t>, such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are maximally separated &amp; each class is minimally dispersed (maximum separation)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208" y="4941168"/>
                <a:ext cx="8003232" cy="1689051"/>
              </a:xfrm>
              <a:blipFill rotWithShape="1">
                <a:blip r:embed="rId4"/>
                <a:stretch>
                  <a:fillRect l="-1599" t="-4332" r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71800" y="1818471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86683" y="2057959"/>
            <a:ext cx="3305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828800" y="1905000"/>
            <a:ext cx="2088232" cy="30243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006513" y="1569740"/>
            <a:ext cx="4104456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058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8003232" cy="46413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Perform dimensionality reduction “while preserving as much of the class discriminatory information as possible”.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Seeks to find directions along which the classes are best separated.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Takes into consideration the </a:t>
            </a:r>
            <a:r>
              <a:rPr lang="en-US" altLang="zh-CN" sz="2400" i="1" dirty="0"/>
              <a:t>scatter within-classes </a:t>
            </a:r>
            <a:r>
              <a:rPr lang="en-US" altLang="zh-CN" sz="2400" dirty="0"/>
              <a:t>but also the </a:t>
            </a:r>
            <a:r>
              <a:rPr lang="en-US" altLang="zh-CN" sz="2400" i="1" dirty="0"/>
              <a:t>scatter between-classes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5702297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27984" y="1268760"/>
                <a:ext cx="4258816" cy="52855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b="1" dirty="0"/>
                  <a:t>Two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dirty="0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dirty="0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4" y="1268760"/>
                <a:ext cx="4258816" cy="5285522"/>
              </a:xfrm>
              <a:blipFill>
                <a:blip r:embed="rId3"/>
                <a:stretch>
                  <a:fillRect l="-143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456384" cy="485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5" y="1700808"/>
            <a:ext cx="3464762" cy="486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 rot="18948301">
            <a:off x="958193" y="3866057"/>
            <a:ext cx="386854" cy="738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8948301">
            <a:off x="2339005" y="5221381"/>
            <a:ext cx="386854" cy="774699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51620" y="4235245"/>
            <a:ext cx="1380812" cy="1373485"/>
          </a:xfrm>
          <a:prstGeom prst="line">
            <a:avLst/>
          </a:prstGeom>
          <a:ln w="38100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824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91"/>
            <a:ext cx="8229600" cy="747213"/>
          </a:xfrm>
        </p:spPr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49" y="1325408"/>
            <a:ext cx="8229600" cy="560945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Classes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916832"/>
                <a:ext cx="2296911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2296911" cy="8792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3768" y="1916832"/>
                <a:ext cx="2561599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2561599" cy="8792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7784" y="2837817"/>
                <a:ext cx="3397725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>
                              <a:latin typeface="Cambria Math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37817"/>
                <a:ext cx="3397725" cy="879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1916832"/>
                <a:ext cx="4226157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916832"/>
                <a:ext cx="4226157" cy="8792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27784" y="2837817"/>
                <a:ext cx="3440494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1" dirty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37817"/>
                <a:ext cx="3440494" cy="8792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3275856" y="2636912"/>
            <a:ext cx="2448272" cy="115212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082457" y="3789040"/>
            <a:ext cx="1962910" cy="542927"/>
            <a:chOff x="3082457" y="3789040"/>
            <a:chExt cx="1962910" cy="542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82457" y="3931857"/>
                  <a:ext cx="1962910" cy="400110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2000" dirty="0"/>
                    <a:t>: </a:t>
                  </a:r>
                  <a:r>
                    <a:rPr lang="en-US" altLang="zh-CN" sz="2000" i="1" dirty="0"/>
                    <a:t>scatter matrix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457" y="3931857"/>
                  <a:ext cx="19629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225" r="-1835" b="-19718"/>
                  </a:stretch>
                </a:blipFill>
                <a:ln w="317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11" idx="0"/>
              <a:endCxn id="10" idx="4"/>
            </p:cNvCxnSpPr>
            <p:nvPr/>
          </p:nvCxnSpPr>
          <p:spPr>
            <a:xfrm flipV="1">
              <a:off x="4063912" y="3789040"/>
              <a:ext cx="436080" cy="14281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12160" y="3028890"/>
                <a:ext cx="116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28890"/>
                <a:ext cx="116281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1821" y="4469050"/>
                <a:ext cx="4560672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within-class scatter matrix</a:t>
                </a:r>
                <a:r>
                  <a:rPr lang="en-US" altLang="zh-CN" sz="2000" b="0" i="1" dirty="0"/>
                  <a:t>: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1" y="4469050"/>
                <a:ext cx="456067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337" t="-7576" b="-2575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4600" y="4475926"/>
                <a:ext cx="2151871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475926"/>
                <a:ext cx="2151871" cy="404213"/>
              </a:xfrm>
              <a:prstGeom prst="rect">
                <a:avLst/>
              </a:prstGeom>
              <a:blipFill>
                <a:blip r:embed="rId11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04253" y="998959"/>
                <a:ext cx="2205925" cy="78374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53" y="998959"/>
                <a:ext cx="2205925" cy="78374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0072" y="1011004"/>
                <a:ext cx="1278683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011004"/>
                <a:ext cx="1278683" cy="7618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5013176"/>
                <a:ext cx="1396728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6"/>
                <a:ext cx="1396728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454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63688" y="5045114"/>
                <a:ext cx="234852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045114"/>
                <a:ext cx="2348527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51920" y="5053940"/>
                <a:ext cx="323620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53940"/>
                <a:ext cx="3236207" cy="400110"/>
              </a:xfrm>
              <a:prstGeom prst="rect">
                <a:avLst/>
              </a:prstGeom>
              <a:blipFill rotWithShape="1">
                <a:blip r:embed="rId16"/>
                <a:stretch>
                  <a:fillRect b="-454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/>
          <p:cNvSpPr/>
          <p:nvPr/>
        </p:nvSpPr>
        <p:spPr>
          <a:xfrm>
            <a:off x="4499992" y="5013176"/>
            <a:ext cx="2232248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9552" y="5733256"/>
                <a:ext cx="6258701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FF0000"/>
                    </a:solidFill>
                  </a:rPr>
                  <a:t>between-class scatter matrix</a:t>
                </a:r>
                <a:r>
                  <a:rPr lang="en-US" altLang="zh-CN" sz="2000" b="0" i="1" dirty="0"/>
                  <a:t>: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6258701" cy="400110"/>
              </a:xfrm>
              <a:prstGeom prst="rect">
                <a:avLst/>
              </a:prstGeom>
              <a:blipFill rotWithShape="1">
                <a:blip r:embed="rId17"/>
                <a:stretch>
                  <a:fillRect l="-1072" t="-7576" b="-2575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48264" y="5045114"/>
                <a:ext cx="1222322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045114"/>
                <a:ext cx="1222322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153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582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9" grpId="0"/>
      <p:bldP spid="10" grpId="0" animBg="1"/>
      <p:bldP spid="17" grpId="0"/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91"/>
            <a:ext cx="8229600" cy="747213"/>
          </a:xfrm>
        </p:spPr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49" y="1325408"/>
            <a:ext cx="8229600" cy="560945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Classes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31840" y="1155020"/>
                <a:ext cx="1824282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55020"/>
                <a:ext cx="1824282" cy="7618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31840" y="1988840"/>
                <a:ext cx="1622880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/>
                        </a:rPr>
                        <m:t>𝒂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162288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78323" y="1988840"/>
            <a:ext cx="1509901" cy="4001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dirty="0">
                <a:solidFill>
                  <a:srgbClr val="0070C0"/>
                </a:solidFill>
              </a:rPr>
              <a:t> Homework</a:t>
            </a:r>
            <a:endParaRPr lang="zh-CN" altLang="en-US" sz="2000" i="1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9080" y="2492896"/>
                <a:ext cx="2321212" cy="4051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/>
                            </a:rPr>
                            <m:t>𝑊</m:t>
                          </m:r>
                        </m:sub>
                        <m:sup>
                          <m:r>
                            <a:rPr lang="en-US" altLang="zh-CN" sz="20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0" y="2492896"/>
                <a:ext cx="2321212" cy="405176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742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Main steps:</a:t>
                </a:r>
              </a:p>
              <a:p>
                <a:pPr lvl="1"/>
                <a:r>
                  <a:rPr lang="en-US" altLang="zh-CN" dirty="0"/>
                  <a:t>Form the scatter matrices </a:t>
                </a:r>
                <a:r>
                  <a:rPr lang="en-US" altLang="zh-CN" i="1" dirty="0"/>
                  <a:t>S</a:t>
                </a:r>
                <a:r>
                  <a:rPr lang="en-US" altLang="zh-CN" i="1" baseline="-25000" dirty="0"/>
                  <a:t>B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and</a:t>
                </a:r>
                <a:r>
                  <a:rPr lang="en-US" altLang="zh-CN" i="1" dirty="0"/>
                  <a:t> S</a:t>
                </a:r>
                <a:r>
                  <a:rPr lang="en-US" altLang="zh-CN" i="1" baseline="-25000" dirty="0"/>
                  <a:t>W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Compute the eigenvectors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corresponding to the non-zero eigenvalue of the generalized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-problem: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𝒂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𝒂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/>
                        </a:rPr>
                        <m:t>or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𝒂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zh-CN" b="1" i="1" dirty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transformation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A test point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ℛ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 rotWithShape="1">
                <a:blip r:embed="rId3"/>
                <a:stretch>
                  <a:fillRect l="-1704" t="-2615" r="-444"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132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C8E271-527A-4715-A0BA-A87864F03BD1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Attribute Subset Selection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E.g., students' ID is often irrelevant to the task of predicting students' GPA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EDED6-E4E2-4588-9FC5-75FA97B1176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Heuristic Search in Attribute Selection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There are </a:t>
            </a:r>
            <a:r>
              <a:rPr lang="en-US" altLang="zh-CN" sz="2400" i="1" dirty="0"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possible attribute combinations of </a:t>
            </a:r>
            <a:r>
              <a:rPr lang="en-US" altLang="zh-CN" sz="2400" i="1" dirty="0"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 attributes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Typical heuristic attribute selection methods: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Best step-wise feature selection: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best single-attribute is picked first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Then next best attribute condition to the first, ...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Step-wise attribute elimination: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Repeatedly eliminate the worst attribute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Best combined attribute selection and elimination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Optimal branch and bound: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Use attribute elimination and backtracking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061">
            <a:extLst>
              <a:ext uri="{FF2B5EF4-FFF2-40B4-BE49-F238E27FC236}">
                <a16:creationId xmlns:a16="http://schemas.microsoft.com/office/drawing/2014/main" id="{C22DA4AE-F29C-1D4B-ADE3-5AAA85DF7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3B305F-B186-E14C-91E5-AAF964742B2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/>
          </a:p>
        </p:txBody>
      </p:sp>
      <p:sp>
        <p:nvSpPr>
          <p:cNvPr id="24578" name="Slide Number Placeholder 6">
            <a:extLst>
              <a:ext uri="{FF2B5EF4-FFF2-40B4-BE49-F238E27FC236}">
                <a16:creationId xmlns:a16="http://schemas.microsoft.com/office/drawing/2014/main" id="{D6F67E32-512C-8742-8088-78675DC6219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C1A23-6C49-674C-AB4F-8E2AF7F54894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DF45D77-3333-8D4A-9284-D639805E2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CA9BA24-FBD2-A54A-9590-04CF08AB9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dirty="0">
                <a:ea typeface="宋体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n"/>
              <a:defRPr/>
            </a:pPr>
            <a:r>
              <a:rPr lang="en-US" altLang="zh-CN" sz="2400" dirty="0">
                <a:ea typeface="宋体" charset="-122"/>
              </a:rPr>
              <a:t>Summary</a:t>
            </a:r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78F51123-314F-5B48-BB2D-B42B64C9B9D3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59876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C728ED9-4008-4D5C-BDC0-8EC7863935F5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Attribute Creation (Feature Generation)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Three general methodologies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Attribute extraction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 Domain-specific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Mapping data to new space (see: data reduction)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Attribute construction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Combining features (see: discriminative frequent patterns in Chapter 7)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Data discretization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38FE42-7CBD-4068-894B-6F94BD785826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Reduction 2: Numerosity Reduction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Reduce data volume by choosing alternative, </a:t>
            </a:r>
            <a:r>
              <a:rPr lang="en-US" altLang="zh-CN" sz="2400" i="1" dirty="0">
                <a:ea typeface="宋体" panose="02010600030101010101" pitchFamily="2" charset="-122"/>
              </a:rPr>
              <a:t>smaller forms</a:t>
            </a:r>
            <a:r>
              <a:rPr lang="en-US" altLang="zh-CN" sz="2400" dirty="0">
                <a:ea typeface="宋体" panose="02010600030101010101" pitchFamily="2" charset="-122"/>
              </a:rPr>
              <a:t> of data representation</a:t>
            </a:r>
          </a:p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Parametric methods</a:t>
            </a:r>
            <a:r>
              <a:rPr lang="en-US" altLang="zh-CN" sz="2400" dirty="0">
                <a:ea typeface="宋体" panose="02010600030101010101" pitchFamily="2" charset="-122"/>
              </a:rPr>
              <a:t> (e.g., regression)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Assume the data fits some model, estimate model parameters, store only the parameters, and discard the data (except possible outliers)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Ex.: Log-linear models—obtain value at a point in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-D space as the product on appropriate marginal subspaces </a:t>
            </a:r>
          </a:p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Non-parametric</a:t>
            </a:r>
            <a:r>
              <a:rPr lang="en-US" altLang="zh-CN" sz="2400" dirty="0">
                <a:ea typeface="宋体" panose="02010600030101010101" pitchFamily="2" charset="-122"/>
              </a:rPr>
              <a:t> methods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30057-9F2E-40C2-BC32-B32703B676B1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/>
          </a:p>
        </p:txBody>
      </p:sp>
      <p:sp>
        <p:nvSpPr>
          <p:cNvPr id="1095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70981"/>
                </a:solidFill>
                <a:ea typeface="宋体" panose="02010600030101010101" pitchFamily="2" charset="-122"/>
              </a:rPr>
              <a:t>Parametric Data Reduction: Regression and Log-Linear Models</a:t>
            </a:r>
          </a:p>
        </p:txBody>
      </p:sp>
      <p:sp>
        <p:nvSpPr>
          <p:cNvPr id="1095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Linear regression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Data modeled to fit a straight line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Often uses the least-square method to fit the line</a:t>
            </a:r>
          </a:p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Multiple regression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Log-linear model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60690-89CD-4072-B60D-0834BC450CA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Regression Analysis</a:t>
            </a:r>
          </a:p>
        </p:txBody>
      </p:sp>
      <p:sp>
        <p:nvSpPr>
          <p:cNvPr id="111620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Regression analysis: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A collective name for techniques for the modeling and analysis of numerical data consisting of values of a </a:t>
            </a:r>
            <a:r>
              <a:rPr lang="en-US" altLang="zh-CN" sz="2000" b="1" i="1">
                <a:ea typeface="宋体" panose="02010600030101010101" pitchFamily="2" charset="-122"/>
              </a:rPr>
              <a:t>dependent variable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(also called </a:t>
            </a:r>
            <a:r>
              <a:rPr lang="en-US" altLang="zh-CN" sz="2000" b="1" i="1">
                <a:ea typeface="宋体" panose="02010600030101010101" pitchFamily="2" charset="-122"/>
              </a:rPr>
              <a:t>response variable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or </a:t>
            </a:r>
            <a:r>
              <a:rPr lang="en-US" altLang="zh-CN" sz="2000" i="1">
                <a:ea typeface="宋体" panose="02010600030101010101" pitchFamily="2" charset="-122"/>
              </a:rPr>
              <a:t>measurement</a:t>
            </a:r>
            <a:r>
              <a:rPr lang="en-US" altLang="zh-CN" sz="2000">
                <a:ea typeface="宋体" panose="02010600030101010101" pitchFamily="2" charset="-122"/>
              </a:rPr>
              <a:t>) and of one or more </a:t>
            </a:r>
            <a:r>
              <a:rPr lang="en-US" altLang="zh-CN" sz="2000" i="1">
                <a:ea typeface="宋体" panose="02010600030101010101" pitchFamily="2" charset="-122"/>
              </a:rPr>
              <a:t>independent variables</a:t>
            </a:r>
            <a:r>
              <a:rPr lang="en-US" altLang="zh-CN" sz="2000">
                <a:ea typeface="宋体" panose="02010600030101010101" pitchFamily="2" charset="-122"/>
              </a:rPr>
              <a:t> (aka. </a:t>
            </a:r>
            <a:r>
              <a:rPr lang="en-US" altLang="zh-CN" sz="2000" b="1" i="1">
                <a:ea typeface="宋体" panose="02010600030101010101" pitchFamily="2" charset="-122"/>
              </a:rPr>
              <a:t>explanatory variables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or </a:t>
            </a:r>
            <a:r>
              <a:rPr lang="en-US" altLang="zh-CN" sz="2000" b="1" i="1">
                <a:ea typeface="宋体" panose="02010600030101010101" pitchFamily="2" charset="-122"/>
              </a:rPr>
              <a:t>predictors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parameters are estimated so as to give a "</a:t>
            </a:r>
            <a:r>
              <a:rPr lang="en-US" altLang="zh-CN" sz="2000" b="1">
                <a:ea typeface="宋体" panose="02010600030101010101" pitchFamily="2" charset="-122"/>
              </a:rPr>
              <a:t>best fit</a:t>
            </a:r>
            <a:r>
              <a:rPr lang="en-US" altLang="zh-CN" sz="2000">
                <a:ea typeface="宋体" panose="02010600030101010101" pitchFamily="2" charset="-122"/>
              </a:rPr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ea typeface="宋体" panose="02010600030101010101" pitchFamily="2" charset="-122"/>
              </a:rPr>
              <a:t>Most commonly the best fit is evaluated by using the </a:t>
            </a:r>
            <a:r>
              <a:rPr lang="en-US" altLang="zh-CN" sz="2000" b="1" i="1">
                <a:ea typeface="宋体" panose="02010600030101010101" pitchFamily="2" charset="-122"/>
              </a:rPr>
              <a:t>least squares method</a:t>
            </a:r>
            <a:r>
              <a:rPr lang="en-US" altLang="zh-CN" sz="2000">
                <a:ea typeface="宋体" panose="02010600030101010101" pitchFamily="2" charset="-122"/>
              </a:rPr>
              <a:t>, but other criteria have also been used</a:t>
            </a:r>
          </a:p>
        </p:txBody>
      </p:sp>
      <p:sp>
        <p:nvSpPr>
          <p:cNvPr id="111621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Used for prediction (including forecasting of time-series data), inference, hypothesis testing, and modeling of causal relationships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11622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grpSp>
        <p:nvGrpSpPr>
          <p:cNvPr id="111623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</p:grpSpPr>
        <p:sp>
          <p:nvSpPr>
            <p:cNvPr id="111624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5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6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27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28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29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0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1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2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3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4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5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6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7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8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11639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0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1641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 = x + 1</a:t>
              </a:r>
            </a:p>
          </p:txBody>
        </p:sp>
        <p:sp>
          <p:nvSpPr>
            <p:cNvPr id="111642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3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4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5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X1</a:t>
              </a:r>
            </a:p>
          </p:txBody>
        </p:sp>
        <p:sp>
          <p:nvSpPr>
            <p:cNvPr id="111646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Y1</a:t>
              </a:r>
            </a:p>
          </p:txBody>
        </p:sp>
        <p:sp>
          <p:nvSpPr>
            <p:cNvPr id="111647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Y1’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9085F-E1E6-4CB9-B01E-CD3E0AFA1E09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u="sng" dirty="0">
                <a:ea typeface="宋体" panose="02010600030101010101" pitchFamily="2" charset="-122"/>
              </a:rPr>
              <a:t>Linear regression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i="1" dirty="0">
                <a:ea typeface="宋体" panose="02010600030101010101" pitchFamily="2" charset="-122"/>
              </a:rPr>
              <a:t>Y =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w X + b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Two regression coefficients,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b,</a:t>
            </a:r>
            <a:r>
              <a:rPr lang="en-US" altLang="zh-CN" sz="2000" dirty="0">
                <a:ea typeface="宋体" panose="02010600030101010101" pitchFamily="2" charset="-122"/>
              </a:rPr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Using the least squares criterion to the known values of </a:t>
            </a:r>
            <a:r>
              <a:rPr lang="en-US" altLang="zh-CN" sz="2000" i="1" dirty="0"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</a:rPr>
              <a:t>, Y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ea typeface="宋体" panose="02010600030101010101" pitchFamily="2" charset="-122"/>
              </a:rPr>
              <a:t>, …, X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</a:rPr>
              <a:t>, X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ea typeface="宋体" panose="02010600030101010101" pitchFamily="2" charset="-122"/>
              </a:rPr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u="sng" dirty="0">
                <a:ea typeface="宋体" panose="02010600030101010101" pitchFamily="2" charset="-122"/>
              </a:rPr>
              <a:t>Multiple regression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i="1" dirty="0">
                <a:ea typeface="宋体" panose="02010600030101010101" pitchFamily="2" charset="-122"/>
              </a:rPr>
              <a:t>Y = b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i="1" dirty="0">
                <a:ea typeface="宋体" panose="02010600030101010101" pitchFamily="2" charset="-122"/>
              </a:rPr>
              <a:t> + b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</a:rPr>
              <a:t> X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</a:rPr>
              <a:t> + b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ea typeface="宋体" panose="02010600030101010101" pitchFamily="2" charset="-122"/>
              </a:rPr>
              <a:t> X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2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u="sng" dirty="0">
                <a:ea typeface="宋体" panose="02010600030101010101" pitchFamily="2" charset="-122"/>
              </a:rPr>
              <a:t>Log-linear models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Useful for dimensionality reduction and data smoothing</a:t>
            </a:r>
            <a:endParaRPr lang="en-US" altLang="zh-CN" sz="2000" i="1" baseline="-25000" dirty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Regress Analysis and Log-Linear Models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82C5FE-49D6-476B-9757-C4E4D56992C5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170981"/>
                </a:solidFill>
                <a:ea typeface="宋体" panose="02010600030101010101" pitchFamily="2" charset="-122"/>
              </a:rPr>
              <a:t>Histogram Analysis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115717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915772" imgH="3848582" progId="MSGraph.Chart.8">
                  <p:embed followColorScheme="full"/>
                </p:oleObj>
              </mc:Choice>
              <mc:Fallback>
                <p:oleObj name="Chart" r:id="rId3" imgW="7915772" imgH="3848582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8FF87-4C78-49BA-B6C0-B7B2075E5B20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170981"/>
                </a:solidFill>
                <a:ea typeface="宋体" panose="02010600030101010101" pitchFamily="2" charset="-122"/>
              </a:rPr>
              <a:t>Clustering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Cluster analysis will be studied in depth in Chapter 10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9509A-26BF-4EE0-A35A-BA0A308761A9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Sampling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Sampling: obtaining a small sample </a:t>
            </a:r>
            <a:r>
              <a:rPr lang="en-US" altLang="zh-CN" sz="2400" i="1"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 to represent the whole data set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Key principle: Choose a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representative</a:t>
            </a:r>
            <a:r>
              <a:rPr lang="en-US" altLang="zh-CN" sz="2400">
                <a:ea typeface="宋体" panose="02010600030101010101" pitchFamily="2" charset="-122"/>
              </a:rPr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Note: Sampling may not reduce database I/Os (page at a time)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B419FA-F196-4559-8A34-275396872BC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Types of Sampling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0E8FDD3-7ABC-43ED-A820-AB8F70EB9625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/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chemeClr val="tx2"/>
                </a:solidFill>
                <a:ea typeface="宋体" panose="02010600030101010101" pitchFamily="2" charset="-122"/>
              </a:rPr>
              <a:t>Sampling: With or without Replacement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SRSWOR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(simple 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sample without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replacement)</a:t>
            </a:r>
          </a:p>
        </p:txBody>
      </p:sp>
      <p:grpSp>
        <p:nvGrpSpPr>
          <p:cNvPr id="123909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123930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31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32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33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23910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SRSWR</a:t>
            </a:r>
          </a:p>
        </p:txBody>
      </p:sp>
      <p:grpSp>
        <p:nvGrpSpPr>
          <p:cNvPr id="123911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123926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7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8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9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123912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123915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16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17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18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19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0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1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2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3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4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3925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Raw Data</a:t>
              </a:r>
            </a:p>
          </p:txBody>
        </p:sp>
      </p:grpSp>
      <p:sp>
        <p:nvSpPr>
          <p:cNvPr id="123913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61">
            <a:extLst>
              <a:ext uri="{FF2B5EF4-FFF2-40B4-BE49-F238E27FC236}">
                <a16:creationId xmlns:a16="http://schemas.microsoft.com/office/drawing/2014/main" id="{AE529C43-05CA-3240-A7D1-D6698D4D6A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A6C0C-B78B-5046-A684-C9B68C88CEAF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D483000-1E93-4C43-BD13-CD173D169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Data Cleaning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ADFF93F-3052-1041-B26E-0B6B52AAE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u="sng">
                <a:ea typeface="宋体" panose="02010600030101010101" pitchFamily="2" charset="-122"/>
              </a:rPr>
              <a:t>incomplete</a:t>
            </a:r>
            <a:r>
              <a:rPr lang="en-US" altLang="zh-CN" sz="2000">
                <a:ea typeface="宋体" panose="02010600030101010101" pitchFamily="2" charset="-122"/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e.g., </a:t>
            </a:r>
            <a:r>
              <a:rPr lang="en-US" altLang="zh-CN" sz="2000" i="1">
                <a:ea typeface="宋体" panose="02010600030101010101" pitchFamily="2" charset="-122"/>
              </a:rPr>
              <a:t>Occupation</a:t>
            </a:r>
            <a:r>
              <a:rPr lang="en-US" altLang="zh-CN" sz="2000">
                <a:ea typeface="宋体" panose="02010600030101010101" pitchFamily="2" charset="-122"/>
              </a:rPr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>
                <a:ea typeface="宋体" panose="02010600030101010101" pitchFamily="2" charset="-122"/>
              </a:rPr>
              <a:t>noisy</a:t>
            </a:r>
            <a:r>
              <a:rPr lang="en-US" altLang="zh-CN" sz="2000">
                <a:ea typeface="宋体" panose="02010600030101010101" pitchFamily="2" charset="-122"/>
              </a:rPr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e.g., 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=“</a:t>
            </a: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−</a:t>
            </a:r>
            <a:r>
              <a:rPr lang="en-US" altLang="zh-CN" sz="2000">
                <a:ea typeface="宋体" panose="02010600030101010101" pitchFamily="2" charset="-122"/>
              </a:rPr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>
                <a:ea typeface="宋体" panose="02010600030101010101" pitchFamily="2" charset="-122"/>
              </a:rPr>
              <a:t>inconsistent</a:t>
            </a:r>
            <a:r>
              <a:rPr lang="en-US" altLang="zh-CN" sz="2000">
                <a:ea typeface="宋体" panose="02010600030101010101" pitchFamily="2" charset="-122"/>
              </a:rPr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i="1">
                <a:ea typeface="宋体" panose="02010600030101010101" pitchFamily="2" charset="-122"/>
              </a:rPr>
              <a:t>Age</a:t>
            </a:r>
            <a:r>
              <a:rPr lang="en-US" altLang="zh-CN" sz="2000">
                <a:ea typeface="宋体" panose="02010600030101010101" pitchFamily="2" charset="-122"/>
              </a:rPr>
              <a:t>=“42”, </a:t>
            </a:r>
            <a:r>
              <a:rPr lang="en-US" altLang="zh-CN" sz="2000" i="1">
                <a:ea typeface="宋体" panose="02010600030101010101" pitchFamily="2" charset="-122"/>
              </a:rPr>
              <a:t>Birthday</a:t>
            </a:r>
            <a:r>
              <a:rPr lang="en-US" altLang="zh-CN" sz="2000">
                <a:ea typeface="宋体" panose="02010600030101010101" pitchFamily="2" charset="-122"/>
              </a:rPr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>
                <a:ea typeface="宋体" panose="02010600030101010101" pitchFamily="2" charset="-122"/>
              </a:rPr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u="sng">
                <a:ea typeface="宋体" panose="02010600030101010101" pitchFamily="2" charset="-122"/>
              </a:rPr>
              <a:t>Intentional</a:t>
            </a:r>
            <a:r>
              <a:rPr lang="en-US" altLang="zh-CN" sz="2000" b="1" u="sng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(e.g., </a:t>
            </a:r>
            <a:r>
              <a:rPr lang="en-US" altLang="zh-CN" sz="2000" i="1">
                <a:ea typeface="宋体" panose="02010600030101010101" pitchFamily="2" charset="-122"/>
              </a:rPr>
              <a:t>disguised missing</a:t>
            </a:r>
            <a:r>
              <a:rPr lang="en-US" altLang="zh-CN" sz="2000">
                <a:ea typeface="宋体" panose="02010600030101010101" pitchFamily="2" charset="-122"/>
              </a:rPr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val="2736521220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E550C-3921-4BC1-9726-7CBCC5C12F7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Sampling: Cluster or Stratified Sampling</a:t>
            </a:r>
          </a:p>
        </p:txBody>
      </p:sp>
      <p:grpSp>
        <p:nvGrpSpPr>
          <p:cNvPr id="125956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125977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8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9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0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1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2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3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4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5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6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7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8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89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0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1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2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3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4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5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96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997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25998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5999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0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1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2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3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4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5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6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7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6008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5957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grpSp>
        <p:nvGrpSpPr>
          <p:cNvPr id="125958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125961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2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3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4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5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6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7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8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69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0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1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2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3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25974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5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6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1 w 869"/>
                <a:gd name="T1" fmla="*/ 123 h 1173"/>
                <a:gd name="T2" fmla="*/ 10 w 869"/>
                <a:gd name="T3" fmla="*/ 147 h 1173"/>
                <a:gd name="T4" fmla="*/ 9 w 869"/>
                <a:gd name="T5" fmla="*/ 168 h 1173"/>
                <a:gd name="T6" fmla="*/ 9 w 869"/>
                <a:gd name="T7" fmla="*/ 177 h 1173"/>
                <a:gd name="T8" fmla="*/ 9 w 869"/>
                <a:gd name="T9" fmla="*/ 180 h 1173"/>
                <a:gd name="T10" fmla="*/ 8 w 869"/>
                <a:gd name="T11" fmla="*/ 182 h 1173"/>
                <a:gd name="T12" fmla="*/ 4 w 869"/>
                <a:gd name="T13" fmla="*/ 178 h 1173"/>
                <a:gd name="T14" fmla="*/ 1 w 869"/>
                <a:gd name="T15" fmla="*/ 167 h 1173"/>
                <a:gd name="T16" fmla="*/ 1 w 869"/>
                <a:gd name="T17" fmla="*/ 157 h 1173"/>
                <a:gd name="T18" fmla="*/ 0 w 869"/>
                <a:gd name="T19" fmla="*/ 149 h 1173"/>
                <a:gd name="T20" fmla="*/ 1 w 869"/>
                <a:gd name="T21" fmla="*/ 78 h 1173"/>
                <a:gd name="T22" fmla="*/ 1 w 869"/>
                <a:gd name="T23" fmla="*/ 37 h 1173"/>
                <a:gd name="T24" fmla="*/ 2 w 869"/>
                <a:gd name="T25" fmla="*/ 26 h 1173"/>
                <a:gd name="T26" fmla="*/ 2 w 869"/>
                <a:gd name="T27" fmla="*/ 21 h 1173"/>
                <a:gd name="T28" fmla="*/ 4 w 869"/>
                <a:gd name="T29" fmla="*/ 11 h 1173"/>
                <a:gd name="T30" fmla="*/ 5 w 869"/>
                <a:gd name="T31" fmla="*/ 7 h 1173"/>
                <a:gd name="T32" fmla="*/ 6 w 869"/>
                <a:gd name="T33" fmla="*/ 0 h 1173"/>
                <a:gd name="T34" fmla="*/ 10 w 869"/>
                <a:gd name="T35" fmla="*/ 13 h 1173"/>
                <a:gd name="T36" fmla="*/ 11 w 869"/>
                <a:gd name="T37" fmla="*/ 32 h 1173"/>
                <a:gd name="T38" fmla="*/ 12 w 869"/>
                <a:gd name="T39" fmla="*/ 39 h 1173"/>
                <a:gd name="T40" fmla="*/ 12 w 869"/>
                <a:gd name="T41" fmla="*/ 48 h 1173"/>
                <a:gd name="T42" fmla="*/ 11 w 869"/>
                <a:gd name="T43" fmla="*/ 111 h 1173"/>
                <a:gd name="T44" fmla="*/ 11 w 869"/>
                <a:gd name="T45" fmla="*/ 12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959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Raw Data </a:t>
            </a:r>
          </a:p>
        </p:txBody>
      </p:sp>
      <p:sp>
        <p:nvSpPr>
          <p:cNvPr id="125960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Cluster/Stratified Sample</a:t>
            </a: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FFC7C828-78BA-4C6E-9EAA-DD6614D17E96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170981"/>
                </a:solidFill>
                <a:ea typeface="宋体" panose="02010600030101010101" pitchFamily="2" charset="-122"/>
              </a:rPr>
              <a:t>Data Cube Aggregation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aggregated data for an 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Queries regarding aggregated information should be answered using data cube, when possible</a:t>
            </a: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9723A2F9-475C-49D8-B0C4-4CA8F5BB3164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Reduction 3: Data Compression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String compression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There are extensive theories and well-tuned algorithms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Typically lossless, but only limited manipulation is possible without expansion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Time sequence is not audio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642FACC-2EF6-4747-9A3A-F0B660324B25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Compression</a:t>
            </a:r>
          </a:p>
        </p:txBody>
      </p:sp>
      <p:sp>
        <p:nvSpPr>
          <p:cNvPr id="132100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Original Data</a:t>
            </a:r>
          </a:p>
        </p:txBody>
      </p:sp>
      <p:sp>
        <p:nvSpPr>
          <p:cNvPr id="132101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Compressed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132102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3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lossless</a:t>
            </a:r>
          </a:p>
        </p:txBody>
      </p:sp>
      <p:sp>
        <p:nvSpPr>
          <p:cNvPr id="132105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Original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Approximated </a:t>
            </a:r>
          </a:p>
        </p:txBody>
      </p:sp>
      <p:sp>
        <p:nvSpPr>
          <p:cNvPr id="132106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7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lossy</a:t>
            </a: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EC90B71B-B932-45A0-9A35-978456CBA494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34149" name="AutoShape 4"/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0031ADC4-9B9F-4ACB-A76C-E4602913C395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Data Transformation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A function that maps the entire set of values of a given attribute to a new set of replacement values </a:t>
            </a:r>
            <a:r>
              <a:rPr lang="en-US" altLang="zh-CN" sz="2000" dirty="0" err="1">
                <a:ea typeface="宋体" panose="02010600030101010101" pitchFamily="2" charset="-122"/>
              </a:rPr>
              <a:t>s.t.</a:t>
            </a:r>
            <a:r>
              <a:rPr lang="en-US" altLang="zh-CN" sz="2000" dirty="0">
                <a:ea typeface="宋体" panose="02010600030101010101" pitchFamily="2" charset="-122"/>
              </a:rPr>
              <a:t>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Discretization: Concept hierarchy climbing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785DEB-BD8C-4BEB-9CA7-291BC48C8FA2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Normalization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Min-max normalization</a:t>
            </a:r>
            <a:r>
              <a:rPr lang="en-US" altLang="zh-CN" sz="2000">
                <a:ea typeface="宋体" panose="02010600030101010101" pitchFamily="2" charset="-122"/>
              </a:rPr>
              <a:t>: to [new_min</a:t>
            </a:r>
            <a:r>
              <a:rPr lang="en-US" altLang="zh-CN" sz="2000" baseline="-25000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 new_max</a:t>
            </a:r>
            <a:r>
              <a:rPr lang="en-US" altLang="zh-CN" sz="2000" baseline="-25000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Z-score normalization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l-GR" altLang="zh-CN" sz="2000"/>
              <a:t>μ</a:t>
            </a:r>
            <a:r>
              <a:rPr lang="en-US" altLang="zh-CN" sz="2000">
                <a:ea typeface="宋体" panose="02010600030101010101" pitchFamily="2" charset="-122"/>
              </a:rPr>
              <a:t>: mean, </a:t>
            </a:r>
            <a:r>
              <a:rPr lang="el-GR" altLang="zh-CN" sz="2000"/>
              <a:t>σ</a:t>
            </a:r>
            <a:r>
              <a:rPr lang="en-US" altLang="zh-CN" sz="2000">
                <a:ea typeface="宋体" panose="02010600030101010101" pitchFamily="2" charset="-122"/>
              </a:rPr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>
                <a:ea typeface="宋体" panose="02010600030101010101" pitchFamily="2" charset="-122"/>
              </a:rPr>
              <a:t>Ex. Let </a:t>
            </a:r>
            <a:r>
              <a:rPr lang="el-GR" altLang="zh-CN" sz="2000"/>
              <a:t>μ</a:t>
            </a:r>
            <a:r>
              <a:rPr lang="en-US" altLang="zh-CN" sz="2000">
                <a:ea typeface="宋体" panose="02010600030101010101" pitchFamily="2" charset="-122"/>
              </a:rPr>
              <a:t> = 54,000, </a:t>
            </a:r>
            <a:r>
              <a:rPr lang="el-GR" altLang="zh-CN" sz="2000"/>
              <a:t>σ</a:t>
            </a:r>
            <a:r>
              <a:rPr lang="en-US" altLang="zh-CN" sz="2000">
                <a:ea typeface="宋体" panose="02010600030101010101" pitchFamily="2" charset="-122"/>
              </a:rPr>
              <a:t> = 16,000.  Then</a:t>
            </a:r>
            <a:endParaRPr lang="el-GR" altLang="zh-CN" sz="2000"/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ea typeface="宋体" panose="02010600030101010101" pitchFamily="2" charset="-122"/>
              </a:rPr>
              <a:t>Normalization by decimal scaling</a:t>
            </a:r>
          </a:p>
        </p:txBody>
      </p:sp>
      <p:graphicFrame>
        <p:nvGraphicFramePr>
          <p:cNvPr id="13824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is the smallest integer such that Max(|</a:t>
            </a:r>
            <a:r>
              <a:rPr lang="el-G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|) &lt;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25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600" imgH="419100" progId="Equation.3">
                  <p:embed/>
                </p:oleObj>
              </mc:Choice>
              <mc:Fallback>
                <p:oleObj name="Equation" r:id="rId13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F98BDF-2410-45E9-9947-F37142AB8D8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Discretization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Prepare for further analysis, e.g., classification</a:t>
            </a: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C741B8-E714-4C4D-97EE-E3C0B3F5294C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Data Discretization Methods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Binning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Clustering analysis</a:t>
            </a:r>
            <a:r>
              <a:rPr lang="en-US" altLang="zh-CN" sz="2400" dirty="0">
                <a:ea typeface="宋体" panose="02010600030101010101" pitchFamily="2" charset="-122"/>
              </a:rPr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Decision-tree analysis</a:t>
            </a:r>
            <a:r>
              <a:rPr lang="en-US" altLang="zh-CN" sz="2400" dirty="0">
                <a:ea typeface="宋体" panose="02010600030101010101" pitchFamily="2" charset="-122"/>
              </a:rPr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Correlation (e.g., </a:t>
            </a:r>
            <a:r>
              <a:rPr lang="en-US" altLang="zh-CN" sz="2400" baseline="30000" dirty="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) analysis</a:t>
            </a:r>
            <a:r>
              <a:rPr lang="en-US" altLang="zh-CN" sz="2400" dirty="0">
                <a:ea typeface="宋体" panose="02010600030101010101" pitchFamily="2" charset="-122"/>
              </a:rPr>
              <a:t> (unsupervised, bottom-up merge)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50399-6D0A-4B9B-9FF8-29EF1FFAF93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20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Simple Discretization: Binning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Equal-width</a:t>
            </a:r>
            <a:r>
              <a:rPr lang="en-US" altLang="zh-CN" sz="2000">
                <a:ea typeface="宋体" panose="02010600030101010101" pitchFamily="2" charset="-122"/>
              </a:rPr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Divides the range into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intervals of equal size: </a:t>
            </a:r>
            <a:r>
              <a:rPr lang="en-US" altLang="zh-CN" sz="2000">
                <a:solidFill>
                  <a:srgbClr val="39513E"/>
                </a:solidFill>
                <a:ea typeface="宋体" panose="02010600030101010101" pitchFamily="2" charset="-122"/>
              </a:rPr>
              <a:t>uniform grid</a:t>
            </a:r>
            <a:endParaRPr lang="en-US" altLang="zh-CN" sz="200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if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B</a:t>
            </a:r>
            <a:r>
              <a:rPr lang="en-US" altLang="zh-CN" sz="2000">
                <a:ea typeface="宋体" panose="02010600030101010101" pitchFamily="2" charset="-122"/>
              </a:rPr>
              <a:t> are the lowest and highest values of the attribute, the width of intervals will be: </a:t>
            </a:r>
            <a:r>
              <a:rPr lang="en-US" altLang="zh-CN" sz="2000" i="1">
                <a:ea typeface="宋体" panose="02010600030101010101" pitchFamily="2" charset="-122"/>
              </a:rPr>
              <a:t>W </a:t>
            </a:r>
            <a:r>
              <a:rPr lang="en-US" altLang="zh-CN" sz="2000">
                <a:ea typeface="宋体" panose="02010600030101010101" pitchFamily="2" charset="-122"/>
              </a:rPr>
              <a:t>= (</a:t>
            </a:r>
            <a:r>
              <a:rPr lang="en-US" altLang="zh-CN" sz="2000" i="1">
                <a:ea typeface="宋体" panose="02010600030101010101" pitchFamily="2" charset="-122"/>
              </a:rPr>
              <a:t>B </a:t>
            </a:r>
            <a:r>
              <a:rPr lang="en-US" altLang="zh-CN" sz="2000">
                <a:ea typeface="宋体" panose="02010600030101010101" pitchFamily="2" charset="-122"/>
              </a:rPr>
              <a:t>–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)/</a:t>
            </a:r>
            <a:r>
              <a:rPr lang="en-US" altLang="zh-CN" sz="2000" i="1">
                <a:ea typeface="宋体" panose="02010600030101010101" pitchFamily="2" charset="-122"/>
              </a:rPr>
              <a:t>N.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Skewed data is not handled well</a:t>
            </a: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Equal-depth</a:t>
            </a:r>
            <a:r>
              <a:rPr lang="en-US" altLang="zh-CN" sz="2000">
                <a:ea typeface="宋体" panose="02010600030101010101" pitchFamily="2" charset="-122"/>
              </a:rPr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Divides the range into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Managing categorical attributes can be tricky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061">
            <a:extLst>
              <a:ext uri="{FF2B5EF4-FFF2-40B4-BE49-F238E27FC236}">
                <a16:creationId xmlns:a16="http://schemas.microsoft.com/office/drawing/2014/main" id="{59738FB1-77AB-814F-AFCE-15742C75BE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965AFF-62D7-DE4D-B76B-686A8BE1A115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AC07B6B-02DE-2047-A84C-0583C39C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Incomplete (Missing) Data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A73463-47D2-7548-8CDA-D4CEBB6D5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val="1508033502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6C71B0-5052-4179-963D-4CEE964A0798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2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Binning Methods for Data Smoothing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000">
                <a:ea typeface="宋体" panose="02010600030101010101" pitchFamily="2" charset="-122"/>
              </a:rPr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*  Partition into equal-frequency (</a:t>
            </a:r>
            <a:r>
              <a:rPr lang="en-US" altLang="zh-CN" sz="2000" b="1">
                <a:ea typeface="宋体" panose="02010600030101010101" pitchFamily="2" charset="-122"/>
              </a:rPr>
              <a:t>equi-depth</a:t>
            </a:r>
            <a:r>
              <a:rPr lang="en-US" altLang="zh-CN" sz="2000">
                <a:ea typeface="宋体" panose="02010600030101010101" pitchFamily="2" charset="-122"/>
              </a:rPr>
              <a:t>) bins: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*  Smoothing by </a:t>
            </a:r>
            <a:r>
              <a:rPr lang="en-US" altLang="zh-CN" sz="2000" b="1">
                <a:ea typeface="宋体" panose="02010600030101010101" pitchFamily="2" charset="-122"/>
              </a:rPr>
              <a:t>bin means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*  Smoothing by </a:t>
            </a:r>
            <a:r>
              <a:rPr lang="en-US" altLang="zh-CN" sz="2000" b="1">
                <a:ea typeface="宋体" panose="02010600030101010101" pitchFamily="2" charset="-122"/>
              </a:rPr>
              <a:t>bin boundaries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- Bin 3: 26, 26, 26, 34</a:t>
            </a: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1620349-24E5-4D21-B41D-AF286DB2DB96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Discretization Without Using Class Labels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(Binning vs. Clustering) </a:t>
            </a:r>
          </a:p>
        </p:txBody>
      </p:sp>
      <p:pic>
        <p:nvPicPr>
          <p:cNvPr id="148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8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148489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Equal interval width (binning)</a:t>
            </a:r>
          </a:p>
        </p:txBody>
      </p:sp>
      <p:sp>
        <p:nvSpPr>
          <p:cNvPr id="148490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Equal frequency (binning)</a:t>
            </a:r>
          </a:p>
        </p:txBody>
      </p:sp>
      <p:sp>
        <p:nvSpPr>
          <p:cNvPr id="148491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K-means clustering leads to better results</a:t>
            </a:r>
          </a:p>
        </p:txBody>
      </p:sp>
      <p:pic>
        <p:nvPicPr>
          <p:cNvPr id="14849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A96A922-A50A-45D0-B974-18EB676482C1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  <a:cs typeface="Times New Roman" panose="02020603050405020304" pitchFamily="18" charset="0"/>
              </a:rPr>
              <a:t>Discretization by Classification &amp; Correlation Analysis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2000" i="1">
                <a:ea typeface="宋体" panose="02010600030101010101" pitchFamily="2" charset="-122"/>
                <a:cs typeface="Times New Roman" panose="02020603050405020304" pitchFamily="18" charset="0"/>
              </a:rPr>
              <a:t>entropy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to determine split point (discretization point)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Details to be covered in Chapter 7</a:t>
            </a: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zh-CN" sz="2000">
                <a:ea typeface="宋体" panose="02010600030101010101" pitchFamily="2" charset="-122"/>
                <a:cs typeface="Tahoma" panose="020B0604030504040204" pitchFamily="34" charset="0"/>
              </a:rPr>
              <a:t>χ</a:t>
            </a:r>
            <a:r>
              <a:rPr lang="en-US" altLang="zh-CN" sz="2000" baseline="30000"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-based discretization)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zh-CN" sz="2000">
                <a:ea typeface="宋体" panose="02010600030101010101" pitchFamily="2" charset="-122"/>
                <a:cs typeface="Tahoma" panose="020B0604030504040204" pitchFamily="34" charset="0"/>
              </a:rPr>
              <a:t>χ</a:t>
            </a:r>
            <a:r>
              <a:rPr lang="en-US" altLang="zh-CN" sz="2000" baseline="30000"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zh-CN" sz="2000">
                <a:ea typeface="宋体" panose="02010600030101010101" pitchFamily="2" charset="-122"/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15053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069526-4069-4D26-AD23-24A87C91D36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20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170981"/>
                </a:solidFill>
                <a:ea typeface="宋体" panose="02010600030101010101" pitchFamily="2" charset="-122"/>
              </a:rPr>
              <a:t>Concept Hierarchy Generation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Concept hierarchy</a:t>
            </a:r>
            <a:r>
              <a:rPr lang="en-US" altLang="zh-CN" sz="2000" dirty="0">
                <a:ea typeface="宋体" panose="02010600030101010101" pitchFamily="2" charset="-122"/>
              </a:rPr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Concept hierarchies facilitate </a:t>
            </a:r>
            <a:r>
              <a:rPr lang="en-US" altLang="zh-CN" sz="2000" u="sng" dirty="0">
                <a:ea typeface="宋体" panose="02010600030101010101" pitchFamily="2" charset="-122"/>
              </a:rPr>
              <a:t>drilling and rolling</a:t>
            </a:r>
            <a:r>
              <a:rPr lang="en-US" altLang="zh-CN" sz="2000" dirty="0">
                <a:ea typeface="宋体" panose="02010600030101010101" pitchFamily="2" charset="-122"/>
              </a:rPr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Concept hierarchy formation: Recursively reduce the data by collecting and replacing low level concepts (such as numeric values for </a:t>
            </a:r>
            <a:r>
              <a:rPr lang="en-US" altLang="zh-CN" sz="2000" i="1" dirty="0">
                <a:ea typeface="宋体" panose="02010600030101010101" pitchFamily="2" charset="-122"/>
              </a:rPr>
              <a:t>age</a:t>
            </a:r>
            <a:r>
              <a:rPr lang="en-US" altLang="zh-CN" sz="2000" dirty="0">
                <a:ea typeface="宋体" panose="02010600030101010101" pitchFamily="2" charset="-122"/>
              </a:rPr>
              <a:t>) by higher level concepts (such as </a:t>
            </a:r>
            <a:r>
              <a:rPr lang="en-US" altLang="zh-CN" sz="2000" i="1" dirty="0">
                <a:ea typeface="宋体" panose="02010600030101010101" pitchFamily="2" charset="-122"/>
              </a:rPr>
              <a:t>youth, adult</a:t>
            </a:r>
            <a:r>
              <a:rPr lang="en-US" altLang="zh-CN" sz="2000" dirty="0">
                <a:ea typeface="宋体" panose="02010600030101010101" pitchFamily="2" charset="-122"/>
              </a:rPr>
              <a:t>, or </a:t>
            </a:r>
            <a:r>
              <a:rPr lang="en-US" altLang="zh-CN" sz="2000" i="1" dirty="0">
                <a:ea typeface="宋体" panose="02010600030101010101" pitchFamily="2" charset="-122"/>
              </a:rPr>
              <a:t>senior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6D8D0-D185-44F5-BF36-A9FD04A311AB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Concept Hierarchy Generation 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for Nominal Data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i="1">
                <a:ea typeface="宋体" panose="02010600030101010101" pitchFamily="2" charset="-122"/>
              </a:rPr>
              <a:t>street</a:t>
            </a:r>
            <a:r>
              <a:rPr lang="en-US" altLang="zh-CN" sz="2400">
                <a:ea typeface="宋体" panose="02010600030101010101" pitchFamily="2" charset="-122"/>
              </a:rPr>
              <a:t> &lt; </a:t>
            </a:r>
            <a:r>
              <a:rPr lang="en-US" altLang="zh-CN" sz="2400" i="1">
                <a:ea typeface="宋体" panose="02010600030101010101" pitchFamily="2" charset="-122"/>
              </a:rPr>
              <a:t>city</a:t>
            </a:r>
            <a:r>
              <a:rPr lang="en-US" altLang="zh-CN" sz="2400">
                <a:ea typeface="宋体" panose="02010600030101010101" pitchFamily="2" charset="-122"/>
              </a:rPr>
              <a:t> &lt; </a:t>
            </a:r>
            <a:r>
              <a:rPr lang="en-US" altLang="zh-CN" sz="2400" i="1">
                <a:ea typeface="宋体" panose="02010600030101010101" pitchFamily="2" charset="-122"/>
              </a:rPr>
              <a:t>state</a:t>
            </a:r>
            <a:r>
              <a:rPr lang="en-US" altLang="zh-CN" sz="2400">
                <a:ea typeface="宋体" panose="02010600030101010101" pitchFamily="2" charset="-122"/>
              </a:rPr>
              <a:t> &lt; </a:t>
            </a:r>
            <a:r>
              <a:rPr lang="en-US" altLang="zh-CN" sz="2400" i="1">
                <a:ea typeface="宋体" panose="02010600030101010101" pitchFamily="2" charset="-122"/>
              </a:rPr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E.g., only </a:t>
            </a:r>
            <a:r>
              <a:rPr lang="en-US" altLang="zh-CN" sz="2400" i="1">
                <a:ea typeface="宋体" panose="02010600030101010101" pitchFamily="2" charset="-122"/>
              </a:rPr>
              <a:t>street</a:t>
            </a:r>
            <a:r>
              <a:rPr lang="en-US" altLang="zh-CN" sz="2400">
                <a:ea typeface="宋体" panose="02010600030101010101" pitchFamily="2" charset="-122"/>
              </a:rPr>
              <a:t> &lt; </a:t>
            </a:r>
            <a:r>
              <a:rPr lang="en-US" altLang="zh-CN" sz="2400" i="1">
                <a:ea typeface="宋体" panose="02010600030101010101" pitchFamily="2" charset="-122"/>
              </a:rPr>
              <a:t>city</a:t>
            </a:r>
            <a:r>
              <a:rPr lang="en-US" altLang="zh-CN" sz="2400">
                <a:ea typeface="宋体" panose="02010600030101010101" pitchFamily="2" charset="-122"/>
              </a:rPr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E.g., for a set of attributes: {</a:t>
            </a:r>
            <a:r>
              <a:rPr lang="en-US" altLang="zh-CN" sz="2400" i="1">
                <a:ea typeface="宋体" panose="02010600030101010101" pitchFamily="2" charset="-122"/>
              </a:rPr>
              <a:t>street, city, state, country</a:t>
            </a: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1E591-4A9F-408B-A849-0F6B0BFB6AF9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20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Automatic Concept Hierarchy Generation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156678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country</a:t>
              </a:r>
            </a:p>
          </p:txBody>
        </p:sp>
        <p:sp>
          <p:nvSpPr>
            <p:cNvPr id="156679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province_or_ state</a:t>
              </a:r>
            </a:p>
          </p:txBody>
        </p:sp>
        <p:sp>
          <p:nvSpPr>
            <p:cNvPr id="156680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city</a:t>
              </a:r>
            </a:p>
          </p:txBody>
        </p:sp>
        <p:sp>
          <p:nvSpPr>
            <p:cNvPr id="156681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street</a:t>
              </a:r>
            </a:p>
          </p:txBody>
        </p:sp>
        <p:sp>
          <p:nvSpPr>
            <p:cNvPr id="156682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3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4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5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15 distinct values</a:t>
              </a:r>
            </a:p>
          </p:txBody>
        </p:sp>
        <p:sp>
          <p:nvSpPr>
            <p:cNvPr id="156686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365 distinct values</a:t>
              </a:r>
            </a:p>
          </p:txBody>
        </p:sp>
        <p:sp>
          <p:nvSpPr>
            <p:cNvPr id="156687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3567 distinct values</a:t>
              </a:r>
            </a:p>
          </p:txBody>
        </p:sp>
        <p:sp>
          <p:nvSpPr>
            <p:cNvPr id="156688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061"/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C522C688-C31A-40FB-B929-84F7E0950B5B}" type="slidenum">
              <a:rPr lang="en-US" altLang="zh-CN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2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Chapter 3: Data Preprocessing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58725" name="AutoShape 4"/>
          <p:cNvSpPr>
            <a:spLocks noChangeArrowheads="1"/>
          </p:cNvSpPr>
          <p:nvPr/>
        </p:nvSpPr>
        <p:spPr bwMode="auto">
          <a:xfrm rot="9430553">
            <a:off x="2362200" y="57150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2EA1B-AC92-48C0-9A4D-B869A468F2BC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Data quality</a:t>
            </a:r>
            <a:r>
              <a:rPr lang="en-US" altLang="zh-CN" sz="2000">
                <a:ea typeface="宋体" panose="02010600030101010101" pitchFamily="2" charset="-122"/>
              </a:rPr>
              <a:t>: accuracy, completeness, consistency, timeliness, believability, interpretability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Data cleaning</a:t>
            </a:r>
            <a:r>
              <a:rPr lang="en-US" altLang="zh-CN" sz="2000">
                <a:ea typeface="宋体" panose="02010600030101010101" pitchFamily="2" charset="-122"/>
              </a:rPr>
              <a:t>: e.g. missing/noisy values, outliers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Data integration</a:t>
            </a:r>
            <a:r>
              <a:rPr lang="en-US" altLang="zh-CN" sz="2000">
                <a:ea typeface="宋体" panose="02010600030101010101" pitchFamily="2" charset="-122"/>
              </a:rPr>
              <a:t> from multiple sources: 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Entity identification problem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Remove redundancies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Detect inconsistencies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Data reduction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Dimensionality reduction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Numerosity reduction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Data compression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Data transformation and data discretization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Normalization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2B90B9-FAA5-49FA-9EC1-C4929DAB63D3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2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References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D. P. Ballou and G. K. Tayi. Enhancing data quality in data warehouse environments. Comm. of ACM, 42:73-78, 1999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A. Bruce, D. Donoho, and H.-Y. Gao. Wavelet analysis.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IEEE Spectrum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Oct 1996</a:t>
            </a:r>
          </a:p>
          <a:p>
            <a:pPr marL="457200" indent="-457200" eaLnBrk="1" hangingPunct="1"/>
            <a:r>
              <a:rPr lang="en-US" altLang="zh-CN" sz="16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T. Dasu and T. Johnson.  Exploratory Data Mining and Data Cleaning. John Wiley, 2003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J. Devore and R. Peck.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Statistics: The Exploration and Analysis of Data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 Duxbury Press, 1997.</a:t>
            </a:r>
            <a:endParaRPr lang="en-US" altLang="zh-CN" sz="1600" b="1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H. Galhardas, D. Florescu, D. Shasha, E. Simon, and C.-A. Saita. Declarative data cleaning: Language, model, and algorithms.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VLDB'01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M. Hua and J. Pei. Cleaning disguised missing data: A heuristic approach.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KDD'07</a:t>
            </a: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zh-CN" sz="16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H. V. Jagadish, et al., Special Issue on Data Reduction Techniques.  Bulletin of the Technical Committee on Data Engineering, 20(4), Dec. 1997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H. Liu and H. Motoda (eds.).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Feature Extraction, Construction, and Selection: A Data Mining Perspective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 Kluwer Academic, 1998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J. E. Olson.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Data Quality: The Accuracy Dimension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  Morgan Kaufmann, 2003</a:t>
            </a:r>
            <a:endParaRPr lang="en-US" altLang="zh-CN" sz="160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D. Pyle. Data Preparation for Data Mining.  Morgan Kaufmann, 1999</a:t>
            </a:r>
          </a:p>
          <a:p>
            <a:pPr marL="457200" indent="-457200" eaLnBrk="1" hangingPunct="1"/>
            <a:r>
              <a:rPr lang="en-US" altLang="zh-CN" sz="160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V. Raman and J. Hellerstein. Potters Wheel: An Interactive Framework for Data Cleaning and Transformation, VLDB’2001</a:t>
            </a:r>
            <a:endParaRPr lang="en-US" altLang="zh-CN" sz="1600" i="1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T. Redman. </a:t>
            </a:r>
            <a:r>
              <a:rPr lang="en-US" altLang="zh-CN" sz="1600" i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Data Quality: The Field Guide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 Digital Press (Elsevier), 2001</a:t>
            </a:r>
          </a:p>
          <a:p>
            <a:pPr marL="457200" indent="-457200" eaLnBrk="1" hangingPunct="1"/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R. Wang, V. Storey, and C. Firth. A framework for analysis of data quality research. IEEE Trans. Knowledge and Data Engineering, 7:623-640, 1995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061">
            <a:extLst>
              <a:ext uri="{FF2B5EF4-FFF2-40B4-BE49-F238E27FC236}">
                <a16:creationId xmlns:a16="http://schemas.microsoft.com/office/drawing/2014/main" id="{ABC2A54B-F014-F340-A0AB-9F6F5866D4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F863F6-3376-8745-A0C9-3FA84A47D515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9F2F3CD-E446-9A44-8FAB-00C8A300F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to Handle Missing Data?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F10BF6D-5854-6D45-A66A-4E81C4100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6539011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061">
            <a:extLst>
              <a:ext uri="{FF2B5EF4-FFF2-40B4-BE49-F238E27FC236}">
                <a16:creationId xmlns:a16="http://schemas.microsoft.com/office/drawing/2014/main" id="{C5948AA5-7A36-A14C-849A-0EB2CE41FE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9F1FF6-BFE7-0449-B990-B9FEE399ECC9}" type="slidenum">
              <a:rPr lang="en-US" altLang="zh-CN" sz="120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5D03E3B-6BB6-7347-97E1-0BFF54DB1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170981"/>
                </a:solidFill>
                <a:ea typeface="宋体" panose="02010600030101010101" pitchFamily="2" charset="-122"/>
              </a:rPr>
              <a:t>Noisy 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3847033-07DA-ED46-BB6B-71C8CBFC8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Noise</a:t>
            </a:r>
            <a:r>
              <a:rPr lang="en-US" altLang="zh-CN" sz="2400">
                <a:ea typeface="宋体" panose="02010600030101010101" pitchFamily="2" charset="-122"/>
              </a:rPr>
              <a:t>: random error or variance in a measured variable</a:t>
            </a:r>
          </a:p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Incorrect attribute values</a:t>
            </a:r>
            <a:r>
              <a:rPr lang="en-US" altLang="zh-CN" sz="2400">
                <a:ea typeface="宋体" panose="02010600030101010101" pitchFamily="2" charset="-122"/>
              </a:rPr>
              <a:t> may be due to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faulty data collection instruments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data entry problems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data transmission problems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technology limitation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inconsistency in naming convention </a:t>
            </a:r>
          </a:p>
          <a:p>
            <a:pPr eaLnBrk="1" hangingPunct="1"/>
            <a:r>
              <a:rPr lang="en-US" altLang="zh-CN" sz="2400">
                <a:solidFill>
                  <a:schemeClr val="folHlink"/>
                </a:solidFill>
                <a:ea typeface="宋体" panose="02010600030101010101" pitchFamily="2" charset="-122"/>
              </a:rPr>
              <a:t>Other data problems</a:t>
            </a:r>
            <a:r>
              <a:rPr lang="en-US" altLang="zh-CN" sz="2400">
                <a:ea typeface="宋体" panose="02010600030101010101" pitchFamily="2" charset="-122"/>
              </a:rPr>
              <a:t> which require data cleaning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duplicate records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incomplete data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86221891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14246</TotalTime>
  <Words>5787</Words>
  <Application>Microsoft Office PowerPoint</Application>
  <PresentationFormat>全屏显示(4:3)</PresentationFormat>
  <Paragraphs>843</Paragraphs>
  <Slides>78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Arial</vt:lpstr>
      <vt:lpstr>Berlin Sans FB Demi</vt:lpstr>
      <vt:lpstr>Calibri</vt:lpstr>
      <vt:lpstr>Cambria Math</vt:lpstr>
      <vt:lpstr>Tahoma</vt:lpstr>
      <vt:lpstr>Times New Roman</vt:lpstr>
      <vt:lpstr>Wingdings</vt:lpstr>
      <vt:lpstr>Blends</vt:lpstr>
      <vt:lpstr>Equation</vt:lpstr>
      <vt:lpstr>Bitmap Image</vt:lpstr>
      <vt:lpstr>Chart</vt:lpstr>
      <vt:lpstr>Data Mining:   Concepts and Techniques   Data Preprocessing</vt:lpstr>
      <vt:lpstr>Chapter 3: Data Preprocessing</vt:lpstr>
      <vt:lpstr>Data Quality: Why Preprocess the Data?</vt:lpstr>
      <vt:lpstr>Major Tasks in Data Preprocessing</vt:lpstr>
      <vt:lpstr>Chapter 3: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Chapter 3: 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Chapter 3: Data Preprocessing</vt:lpstr>
      <vt:lpstr>Data Reduction Strategies</vt:lpstr>
      <vt:lpstr>Data Reduction 1: Dimensionality Reduction</vt:lpstr>
      <vt:lpstr>Dimensionality Reduction Algorithms</vt:lpstr>
      <vt:lpstr>Dimensionality Reduction Algorithms</vt:lpstr>
      <vt:lpstr>Linear Dimensionality Reduction</vt:lpstr>
      <vt:lpstr>Feature Extraction vs Feature Selection</vt:lpstr>
      <vt:lpstr>Principal Component Analysis (PCA)</vt:lpstr>
      <vt:lpstr>Principal Component Analysis (PCA)</vt:lpstr>
      <vt:lpstr>What is PCA?</vt:lpstr>
      <vt:lpstr>Geometric Picture of Principal Components (PCs)</vt:lpstr>
      <vt:lpstr>Algebraic Derivation of PCs</vt:lpstr>
      <vt:lpstr>Algebraic Derivation of PCs</vt:lpstr>
      <vt:lpstr>Algebraic Derivation of PCs</vt:lpstr>
      <vt:lpstr>Algebraic Derivation of PCs</vt:lpstr>
      <vt:lpstr>Algebraic Derivation of PCs</vt:lpstr>
      <vt:lpstr>Principle Component Analysis</vt:lpstr>
      <vt:lpstr>Optimality Property of PCA</vt:lpstr>
      <vt:lpstr>Optimality Property of PCA</vt:lpstr>
      <vt:lpstr>PCA for Image Compression</vt:lpstr>
      <vt:lpstr>Linear Discriminant Analysis  (Fisher Linear Discriminant)</vt:lpstr>
      <vt:lpstr>Linear Discriminant Analysis</vt:lpstr>
      <vt:lpstr>Linear Discriminant Analysis </vt:lpstr>
      <vt:lpstr>Linear Discriminant Analysis </vt:lpstr>
      <vt:lpstr>Linear Discriminant Analysis </vt:lpstr>
      <vt:lpstr>Linear Discriminant Analysis 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演示文稿</vt:lpstr>
      <vt:lpstr>Sampling: Cluster or Stratified Sampling</vt:lpstr>
      <vt:lpstr>Data Cube Aggregation</vt:lpstr>
      <vt:lpstr>Data Reduction 3: Data Compression</vt:lpstr>
      <vt:lpstr>Data Compression</vt:lpstr>
      <vt:lpstr>Chapter 3: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Chapter 3: Data Preprocessing</vt:lpstr>
      <vt:lpstr>Summary</vt:lpstr>
      <vt:lpstr>References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pq cheung</cp:lastModifiedBy>
  <cp:revision>802</cp:revision>
  <cp:lastPrinted>1999-09-10T20:38:56Z</cp:lastPrinted>
  <dcterms:created xsi:type="dcterms:W3CDTF">1998-06-19T04:38:52Z</dcterms:created>
  <dcterms:modified xsi:type="dcterms:W3CDTF">2023-10-11T04:05:11Z</dcterms:modified>
</cp:coreProperties>
</file>