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notesMasterIdLst>
    <p:notesMasterId r:id="rId48"/>
  </p:notesMasterIdLst>
  <p:handoutMasterIdLst>
    <p:handoutMasterId r:id="rId49"/>
  </p:handoutMasterIdLst>
  <p:sldIdLst>
    <p:sldId id="1475" r:id="rId5"/>
    <p:sldId id="1404" r:id="rId6"/>
    <p:sldId id="1506" r:id="rId7"/>
    <p:sldId id="1507" r:id="rId8"/>
    <p:sldId id="1508" r:id="rId9"/>
    <p:sldId id="1512" r:id="rId10"/>
    <p:sldId id="1549" r:id="rId11"/>
    <p:sldId id="912" r:id="rId12"/>
    <p:sldId id="1509" r:id="rId13"/>
    <p:sldId id="1510" r:id="rId14"/>
    <p:sldId id="1548" r:id="rId15"/>
    <p:sldId id="1515" r:id="rId16"/>
    <p:sldId id="1516" r:id="rId17"/>
    <p:sldId id="1517" r:id="rId18"/>
    <p:sldId id="1518" r:id="rId19"/>
    <p:sldId id="1519" r:id="rId20"/>
    <p:sldId id="1520" r:id="rId21"/>
    <p:sldId id="1521" r:id="rId22"/>
    <p:sldId id="1523" r:id="rId23"/>
    <p:sldId id="1525" r:id="rId24"/>
    <p:sldId id="1526" r:id="rId25"/>
    <p:sldId id="1527" r:id="rId26"/>
    <p:sldId id="1528" r:id="rId27"/>
    <p:sldId id="1547" r:id="rId28"/>
    <p:sldId id="1530" r:id="rId29"/>
    <p:sldId id="1531" r:id="rId30"/>
    <p:sldId id="1532" r:id="rId31"/>
    <p:sldId id="1533" r:id="rId32"/>
    <p:sldId id="1534" r:id="rId33"/>
    <p:sldId id="1535" r:id="rId34"/>
    <p:sldId id="1536" r:id="rId35"/>
    <p:sldId id="1537" r:id="rId36"/>
    <p:sldId id="1538" r:id="rId37"/>
    <p:sldId id="1539" r:id="rId38"/>
    <p:sldId id="1540" r:id="rId39"/>
    <p:sldId id="1541" r:id="rId40"/>
    <p:sldId id="1542" r:id="rId41"/>
    <p:sldId id="1543" r:id="rId42"/>
    <p:sldId id="1545" r:id="rId43"/>
    <p:sldId id="1544" r:id="rId44"/>
    <p:sldId id="1546" r:id="rId45"/>
    <p:sldId id="1550" r:id="rId46"/>
    <p:sldId id="1551" r:id="rId47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10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6EA"/>
    <a:srgbClr val="FAE2F6"/>
    <a:srgbClr val="170981"/>
    <a:srgbClr val="121328"/>
    <a:srgbClr val="8FF9EF"/>
    <a:srgbClr val="993300"/>
    <a:srgbClr val="00CE9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6BCFA-6BFE-43BD-BDCA-D91751571FD0}" v="720" dt="2023-10-23T05:58:41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457" autoAdjust="0"/>
  </p:normalViewPr>
  <p:slideViewPr>
    <p:cSldViewPr>
      <p:cViewPr varScale="1">
        <p:scale>
          <a:sx n="83" d="100"/>
          <a:sy n="83" d="100"/>
        </p:scale>
        <p:origin x="1185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10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95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AEFB011F-2008-4869-970A-A21058A981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395635D6-6B9D-449A-9E74-711C18BF9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E84338-AA55-4DBE-8E25-1F02DB94C8FB}" type="slidenum">
              <a:rPr lang="en-US" altLang="zh-CN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6029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6B4EC7-1043-4DA9-BD6C-CB70A96B972F}" type="slidenum">
              <a:rPr lang="en-US" altLang="zh-CN"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r>
              <a:rPr lang="zh-CN" altLang="en-US" dirty="0" smtClean="0"/>
              <a:t>机器学习是基础。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7575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9041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28216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13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1044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14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7322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15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77642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一致性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16783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17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一致性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66017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18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一致性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972530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一致性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804822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一致性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95307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21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一致性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04828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22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一致性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55170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23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一致性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85565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24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7984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25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5854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26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这一部分内容，居然会介绍一些机器学习最最基础知识。一步一步推导出机器学习的泛华误差</a:t>
            </a:r>
            <a:r>
              <a:rPr lang="zh-CN" altLang="en-US" baseline="0" dirty="0" smtClean="0"/>
              <a:t>的界。 从而</a:t>
            </a:r>
            <a:r>
              <a:rPr lang="zh-CN" altLang="en-US" dirty="0" smtClean="0"/>
              <a:t>帮忙大家更好的理解，包括</a:t>
            </a:r>
            <a:r>
              <a:rPr lang="en-US" altLang="zh-CN" dirty="0" err="1" smtClean="0"/>
              <a:t>overfiting</a:t>
            </a:r>
            <a:r>
              <a:rPr lang="zh-CN" altLang="en-US" dirty="0" smtClean="0"/>
              <a:t>、独立同分布假设、</a:t>
            </a:r>
            <a:r>
              <a:rPr lang="en-US" altLang="zh-CN" dirty="0" smtClean="0"/>
              <a:t>inductive bias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bias-variance</a:t>
            </a:r>
            <a:r>
              <a:rPr lang="zh-CN" altLang="en-US" dirty="0" smtClean="0"/>
              <a:t>分解等关键概念。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88562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27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这一部分内容，居然会介绍一些机器学习最最基础知识。一步一步推导出机器学习的泛华误差</a:t>
            </a:r>
            <a:r>
              <a:rPr lang="zh-CN" altLang="en-US" baseline="0" dirty="0" smtClean="0"/>
              <a:t>的界。 从而</a:t>
            </a:r>
            <a:r>
              <a:rPr lang="zh-CN" altLang="en-US" dirty="0" smtClean="0"/>
              <a:t>帮忙大家更好的理解，包括</a:t>
            </a:r>
            <a:r>
              <a:rPr lang="en-US" altLang="zh-CN" dirty="0" err="1" smtClean="0"/>
              <a:t>overfiting</a:t>
            </a:r>
            <a:r>
              <a:rPr lang="zh-CN" altLang="en-US" dirty="0" smtClean="0"/>
              <a:t>、独立同分布假设、</a:t>
            </a:r>
            <a:r>
              <a:rPr lang="en-US" altLang="zh-CN" dirty="0" smtClean="0"/>
              <a:t>inductive bias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bias-variance</a:t>
            </a:r>
            <a:r>
              <a:rPr lang="zh-CN" altLang="en-US" dirty="0" smtClean="0"/>
              <a:t>分解等关键概念。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88656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28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这里只用了分类的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，回归问题也可以类似定义。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360517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29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这里只用了分类的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，回归问题也可以类似定义。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3903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648497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30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这里只用了分类的</a:t>
            </a:r>
            <a:r>
              <a:rPr lang="en-US" altLang="zh-CN" dirty="0" smtClean="0"/>
              <a:t>LOSS</a:t>
            </a:r>
            <a:r>
              <a:rPr lang="zh-CN" altLang="en-US" dirty="0" smtClean="0"/>
              <a:t>，回归问题也可以类似定义。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26225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31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首先要说明你提的方法是合理的。 然后公式讲了什么趋势。直接如何理解。 最后，挂钩一下这个公式和你发现或者前人的现象。 解释一下。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90640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32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首先要说明你提的方法是合理的。 然后公式讲了什么趋势。直接如何理解。 最后，挂钩一下这个公式和你发现或者前人的现象。 解释一下。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31751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33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首先要说明你提的方法是合理的。 然后公式讲了什么趋势。直接如何理解。 最后，挂钩一下这个公式和你发现或者前人的现象。 解释一下。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821992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34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首先要说明你提的方法是合理的。 然后公式讲了什么趋势。直接如何理解。 最后，挂钩一下这个公式和你发现或者前人的现象。 解释一下。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722764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35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首先要说明你提的方法是合理的。 然后公式讲了什么趋势。直接如何理解。 最后，挂钩一下这个公式和你发现或者前人的现象。 解释一下。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877207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36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首先要说明你提的方法是合理的。 然后公式讲了什么趋势。直接如何理解。 最后，挂钩一下这个公式和你发现或者前人的现象。 解释一下。 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3092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37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6746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38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5886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39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18799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936313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40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85773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41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63788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42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8503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43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68462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这些文章基本都落在机器学习范畴内，大部分都涉及图或推荐系统。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7506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这些文章基本都落在机器学习范畴内，大部分都涉及图或推荐系统。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06230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E5358E77-E361-4CD3-A6ED-04F6FF1A13CA}" type="slidenum">
              <a:rPr lang="en-US" altLang="zh-CN" sz="1200">
                <a:latin typeface="Times New Roman" panose="02020603050405020304" pitchFamily="18" charset="0"/>
              </a:rPr>
              <a:pPr algn="r"/>
              <a:t>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993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6B4EC7-1043-4DA9-BD6C-CB70A96B972F}" type="slidenum">
              <a:rPr lang="en-US" altLang="zh-CN"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r>
              <a:rPr lang="zh-CN" altLang="en-US" dirty="0" smtClean="0"/>
              <a:t>机器学习是基础。 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C6B4EC7-1043-4DA9-BD6C-CB70A96B972F}" type="slidenum">
              <a:rPr lang="en-US" altLang="zh-CN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0" y="698500"/>
            <a:ext cx="4602163" cy="3451225"/>
          </a:xfrm>
          <a:ln w="12700" cap="flat">
            <a:solidFill>
              <a:schemeClr val="tx1"/>
            </a:solidFill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87850"/>
            <a:ext cx="5140325" cy="415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348" tIns="43673" rIns="87348" bIns="43673"/>
          <a:lstStyle/>
          <a:p>
            <a:r>
              <a:rPr lang="zh-CN" altLang="en-US" dirty="0" smtClean="0"/>
              <a:t>机器学习是基础。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5305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54855997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E8338-24F7-4FAC-8634-D5A9FBFDCC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54762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4A715-F960-461F-ACE6-5C5894AE64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46630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F76A6A-4999-49BD-800A-379D7EA5E9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94617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5E5DBB-AC59-4CAF-A4A8-6560FA0210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017645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F2AFA-2551-47B2-84B7-FEBD4D3776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8758752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E43F3-9865-4039-9D00-104363F205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955002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188D9C-38BD-4867-94BE-DCA105D646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76862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4800" y="381000"/>
            <a:ext cx="84582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50EA7-23B5-4434-9F2F-81537A9A33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660483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B31BA-3C83-4123-80FC-56C4FD38D4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798482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B1F33-1D72-4367-ABA9-104E08FCC4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46484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A6F05-B267-4FB4-BA08-14810B7C06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79743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0D9EA-6CE8-494F-AA63-E91D418AD4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54577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F2C128-00D5-4627-9984-2293BD7933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201130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A172C-D729-410C-B8A1-4A5B8F0BD7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518537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597F8-A76D-46EB-9C29-3A7803337C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63523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40BB5-2C40-457B-8CBF-5A6AE72DB9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070485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BA23F2-FE9D-4859-9F3D-E4FCE6D6A1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59857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04800" y="10668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1999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402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SimSun" panose="02010600030101010101" pitchFamily="2" charset="-122"/>
              </a:defRPr>
            </a:lvl1pPr>
          </a:lstStyle>
          <a:p>
            <a:fld id="{8E6220A2-6F31-4167-9DBC-A53225D83A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  <p:sldLayoutId id="2147484017" r:id="rId12"/>
    <p:sldLayoutId id="2147484018" r:id="rId13"/>
    <p:sldLayoutId id="2147484019" r:id="rId14"/>
    <p:sldLayoutId id="2147484020" r:id="rId15"/>
    <p:sldLayoutId id="2147484021" r:id="rId16"/>
    <p:sldLayoutId id="2147484022" r:id="rId17"/>
    <p:sldLayoutId id="2147484023" r:id="rId18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leepyhunt@z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efchern@zj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Relationship Id="rId9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7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E19251-99AB-4A2B-8C13-88EC787D0876}" type="slidenum">
              <a:rPr lang="en-US" altLang="zh-CN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/>
          </a:p>
        </p:txBody>
      </p:sp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3400" y="-76200"/>
            <a:ext cx="8077200" cy="3505200"/>
          </a:xfrm>
        </p:spPr>
        <p:txBody>
          <a:bodyPr/>
          <a:lstStyle/>
          <a:p>
            <a:pPr eaLnBrk="1" hangingPunct="1"/>
            <a:r>
              <a:rPr lang="en-US" altLang="zh-CN" sz="6000" dirty="0">
                <a:solidFill>
                  <a:srgbClr val="D1D1F0"/>
                </a:solidFill>
                <a:ea typeface="SimSun" panose="02010600030101010101" pitchFamily="2" charset="-122"/>
              </a:rPr>
              <a:t>Data Mining: </a:t>
            </a:r>
            <a:br>
              <a:rPr lang="en-US" altLang="zh-CN" sz="6000" dirty="0">
                <a:solidFill>
                  <a:srgbClr val="D1D1F0"/>
                </a:solidFill>
                <a:ea typeface="SimSun" panose="02010600030101010101" pitchFamily="2" charset="-122"/>
              </a:rPr>
            </a:br>
            <a:r>
              <a:rPr lang="en-US" altLang="zh-CN" sz="4800" dirty="0">
                <a:solidFill>
                  <a:srgbClr val="D1D1F0"/>
                </a:solidFill>
                <a:ea typeface="SimSun" panose="02010600030101010101" pitchFamily="2" charset="-122"/>
              </a:rPr>
              <a:t>Advanced Techniques</a:t>
            </a:r>
            <a:br>
              <a:rPr lang="en-US" altLang="zh-CN" sz="4800" dirty="0">
                <a:solidFill>
                  <a:srgbClr val="D1D1F0"/>
                </a:solidFill>
                <a:ea typeface="SimSun" panose="02010600030101010101" pitchFamily="2" charset="-122"/>
              </a:rPr>
            </a:br>
            <a:r>
              <a:rPr lang="en-US" altLang="zh-CN" sz="4000" dirty="0">
                <a:solidFill>
                  <a:srgbClr val="D1D1F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6000" dirty="0">
                <a:ea typeface="SimSun" panose="02010600030101010101" pitchFamily="2" charset="-122"/>
              </a:rPr>
              <a:t/>
            </a:r>
            <a:br>
              <a:rPr lang="en-US" altLang="zh-CN" sz="6000" dirty="0">
                <a:ea typeface="SimSun" panose="02010600030101010101" pitchFamily="2" charset="-122"/>
              </a:rPr>
            </a:br>
            <a:r>
              <a:rPr lang="en-US" altLang="zh-CN" sz="1400" dirty="0">
                <a:ea typeface="SimSun" panose="02010600030101010101" pitchFamily="2" charset="-122"/>
              </a:rPr>
              <a:t>  </a:t>
            </a:r>
            <a:r>
              <a:rPr lang="en-US" altLang="zh-CN" sz="6000" dirty="0">
                <a:ea typeface="SimSun" panose="02010600030101010101" pitchFamily="2" charset="-122"/>
              </a:rPr>
              <a:t/>
            </a:r>
            <a:br>
              <a:rPr lang="en-US" altLang="zh-CN" sz="6000" dirty="0">
                <a:ea typeface="SimSun" panose="02010600030101010101" pitchFamily="2" charset="-122"/>
              </a:rPr>
            </a:br>
            <a:r>
              <a:rPr lang="en-US" altLang="zh-CN" sz="5400" dirty="0">
                <a:ea typeface="SimSun" panose="02010600030101010101" pitchFamily="2" charset="-122"/>
              </a:rPr>
              <a:t>Machine Learning</a:t>
            </a:r>
            <a:endParaRPr lang="en-US" altLang="zh-CN" sz="2800" dirty="0">
              <a:ea typeface="SimSun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072BB9-DCCD-984C-8F23-7D82A5E3E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08450"/>
            <a:ext cx="85344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主讲教师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陈佳伟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u="sng" dirty="0" smtClean="0">
                <a:solidFill>
                  <a:srgbClr val="FF0000"/>
                </a:solidFill>
                <a:ea typeface="宋体" panose="02010600030101010101" pitchFamily="2" charset="-122"/>
                <a:hlinkClick r:id="rId3"/>
              </a:rPr>
              <a:t>sleepyhunt</a:t>
            </a:r>
            <a:r>
              <a:rPr lang="en-US" altLang="zh-CN" dirty="0" smtClean="0">
                <a:ea typeface="宋体" panose="02010600030101010101" pitchFamily="2" charset="-122"/>
                <a:hlinkClick r:id="rId3"/>
              </a:rPr>
              <a:t>@zju.edu.cn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https://jiawei-chen.github.io/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TA: </a:t>
            </a:r>
            <a:r>
              <a:rPr lang="zh-CN" altLang="en-US" dirty="0">
                <a:ea typeface="宋体" panose="02010600030101010101" pitchFamily="2" charset="-122"/>
              </a:rPr>
              <a:t>陈德仿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ea typeface="宋体" panose="02010600030101010101" pitchFamily="2" charset="-122"/>
                <a:hlinkClick r:id="rId4"/>
              </a:rPr>
              <a:t>defchern@zju.edu.cn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112380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8C11D4-1108-4453-B776-D432A5A7140D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dirty="0"/>
              <a:t>When Do We Use Machine Learning</a:t>
            </a:r>
            <a:r>
              <a:rPr lang="en-US" altLang="zh-CN" dirty="0" smtClean="0"/>
              <a:t>?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6200" y="1219200"/>
            <a:ext cx="9220200" cy="5257800"/>
          </a:xfrm>
        </p:spPr>
        <p:txBody>
          <a:bodyPr/>
          <a:lstStyle/>
          <a:p>
            <a:r>
              <a:rPr lang="en-US" altLang="zh-CN" dirty="0"/>
              <a:t>ML is used when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sz="2400" dirty="0"/>
              <a:t>Human expertise does not exist (navigating on Mars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altLang="zh-CN" sz="2400" dirty="0"/>
              <a:t>Humans can’t explain their expertise </a:t>
            </a:r>
            <a:r>
              <a:rPr lang="en-US" altLang="zh-CN" sz="2400" dirty="0" smtClean="0"/>
              <a:t>(speech </a:t>
            </a:r>
            <a:r>
              <a:rPr lang="en-US" altLang="zh-CN" sz="2400" dirty="0"/>
              <a:t>recognition)</a:t>
            </a:r>
            <a:endParaRPr lang="en-US" altLang="zh-CN" sz="2400" dirty="0" smtClean="0"/>
          </a:p>
          <a:p>
            <a:pPr lvl="1"/>
            <a:r>
              <a:rPr lang="en-US" altLang="zh-CN" sz="2400" dirty="0"/>
              <a:t>Models must be customized </a:t>
            </a:r>
            <a:r>
              <a:rPr lang="en-US" altLang="zh-CN" sz="2400" dirty="0" smtClean="0"/>
              <a:t>(personalized recommendation)</a:t>
            </a:r>
            <a:endParaRPr lang="en-US" altLang="zh-CN" sz="2400" u="sng" dirty="0" smtClean="0"/>
          </a:p>
          <a:p>
            <a:pPr lvl="1"/>
            <a:r>
              <a:rPr lang="en-US" altLang="zh-CN" sz="2400" dirty="0"/>
              <a:t>Models are based on huge amounts of </a:t>
            </a:r>
            <a:r>
              <a:rPr lang="en-US" altLang="zh-CN" sz="2400" dirty="0" smtClean="0"/>
              <a:t>data (conversation)</a:t>
            </a:r>
          </a:p>
          <a:p>
            <a:pPr marL="457200" lvl="1" indent="0">
              <a:buNone/>
            </a:pPr>
            <a:endParaRPr lang="en-US" altLang="zh-CN" sz="2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038600"/>
            <a:ext cx="4209826" cy="1828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09" y="4038600"/>
            <a:ext cx="1826961" cy="181884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93053"/>
            <a:ext cx="2152460" cy="150993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87084" y="6409420"/>
            <a:ext cx="1769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Slide credit: Eric Eaton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520408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11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Basic Machine Learning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200000"/>
              </a:lnSpc>
            </a:pPr>
            <a:r>
              <a:rPr lang="en-US" altLang="zh-CN" dirty="0">
                <a:ea typeface="SimSun" panose="02010600030101010101" pitchFamily="2" charset="-122"/>
              </a:rPr>
              <a:t>M</a:t>
            </a:r>
            <a:r>
              <a:rPr lang="en-US" altLang="zh-CN" dirty="0" smtClean="0">
                <a:ea typeface="SimSun" panose="02010600030101010101" pitchFamily="2" charset="-122"/>
              </a:rPr>
              <a:t>achine learning: basic concepts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Types of learning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Foundation of machine learning 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Promising directions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 rot="9803581">
            <a:off x="3777120" y="2582879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156147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12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Basic Machine Learning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8077200" cy="4038600"/>
          </a:xfrm>
        </p:spPr>
        <p:txBody>
          <a:bodyPr/>
          <a:lstStyle/>
          <a:p>
            <a:r>
              <a:rPr lang="en-US" altLang="zh-CN" dirty="0"/>
              <a:t>Supervised </a:t>
            </a:r>
            <a:r>
              <a:rPr lang="en-US" altLang="zh-CN" dirty="0" smtClean="0"/>
              <a:t>learning </a:t>
            </a:r>
          </a:p>
          <a:p>
            <a:pPr lvl="1"/>
            <a:r>
              <a:rPr lang="en-US" altLang="zh-CN" dirty="0" smtClean="0"/>
              <a:t>– </a:t>
            </a:r>
            <a:r>
              <a:rPr lang="en-US" altLang="zh-CN" dirty="0"/>
              <a:t>Given: training data + desired outputs (labels)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Unsupervised </a:t>
            </a:r>
            <a:r>
              <a:rPr lang="en-US" altLang="zh-CN" dirty="0"/>
              <a:t>learning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– </a:t>
            </a:r>
            <a:r>
              <a:rPr lang="en-US" altLang="zh-CN" dirty="0"/>
              <a:t>Given: training data (without desired outputs)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en-US" altLang="zh-CN" dirty="0" smtClean="0"/>
              <a:t>Reinforcement </a:t>
            </a:r>
            <a:r>
              <a:rPr lang="en-US" altLang="zh-CN" dirty="0"/>
              <a:t>learning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– </a:t>
            </a:r>
            <a:r>
              <a:rPr lang="en-US" altLang="zh-CN" dirty="0"/>
              <a:t>Rewards from sequence of actions 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228600" y="6400800"/>
            <a:ext cx="1769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Slide credit: Eric Eaton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523907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13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/>
              <a:t>Supervised learning</a:t>
            </a:r>
            <a:r>
              <a:rPr lang="en-US" altLang="zh-CN" dirty="0" smtClean="0"/>
              <a:t>: Regression 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6400800"/>
            <a:ext cx="1769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Slide credit: Eric Eaton 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371600"/>
                <a:ext cx="9067800" cy="5105400"/>
              </a:xfrm>
            </p:spPr>
            <p:txBody>
              <a:bodyPr/>
              <a:lstStyle/>
              <a:p>
                <a:r>
                  <a:rPr lang="en-US" altLang="zh-CN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 …, 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Learn </a:t>
                </a:r>
                <a:r>
                  <a:rPr lang="en-US" altLang="zh-CN" dirty="0"/>
                  <a:t>a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to predict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given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</a:t>
                </a:r>
                <a:r>
                  <a:rPr lang="en-US" altLang="zh-CN" sz="2800" dirty="0" smtClean="0"/>
                  <a:t>real-valued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371600"/>
                <a:ext cx="9067800" cy="5105400"/>
              </a:xfrm>
              <a:blipFill>
                <a:blip r:embed="rId3"/>
                <a:stretch>
                  <a:fillRect l="-269" t="-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317" y="2912299"/>
            <a:ext cx="6423213" cy="329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19802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14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/>
              <a:t>Supervised learning</a:t>
            </a:r>
            <a:r>
              <a:rPr lang="en-US" altLang="zh-CN" dirty="0" smtClean="0"/>
              <a:t>: Classification 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6400800"/>
            <a:ext cx="1769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Slide credit: Eric Eaton 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371600"/>
                <a:ext cx="9067800" cy="5105400"/>
              </a:xfrm>
            </p:spPr>
            <p:txBody>
              <a:bodyPr/>
              <a:lstStyle/>
              <a:p>
                <a:r>
                  <a:rPr lang="en-US" altLang="zh-CN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 …, 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Learn </a:t>
                </a:r>
                <a:r>
                  <a:rPr lang="en-US" altLang="zh-CN" dirty="0"/>
                  <a:t>a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to predict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given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categorical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371600"/>
                <a:ext cx="9067800" cy="5105400"/>
              </a:xfrm>
              <a:blipFill>
                <a:blip r:embed="rId3"/>
                <a:stretch>
                  <a:fillRect l="-269" t="-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242734"/>
            <a:ext cx="7996237" cy="29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2403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15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/>
              <a:t>Supervised learning</a:t>
            </a:r>
            <a:r>
              <a:rPr lang="en-US" altLang="zh-CN" dirty="0" smtClean="0"/>
              <a:t>: Classification 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6400800"/>
            <a:ext cx="1769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Slide credit: Eric Eaton 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371600"/>
                <a:ext cx="9067800" cy="5105400"/>
              </a:xfrm>
            </p:spPr>
            <p:txBody>
              <a:bodyPr/>
              <a:lstStyle/>
              <a:p>
                <a:r>
                  <a:rPr lang="en-US" altLang="zh-CN" dirty="0" smtClean="0"/>
                  <a:t>Given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 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), …, 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Learn </a:t>
                </a:r>
                <a:r>
                  <a:rPr lang="en-US" altLang="zh-CN" dirty="0"/>
                  <a:t>a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to predict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given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800" dirty="0" smtClean="0"/>
                  <a:t> </a:t>
                </a:r>
                <a:r>
                  <a:rPr lang="en-US" altLang="zh-CN" sz="2800" dirty="0"/>
                  <a:t>is categorical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371600"/>
                <a:ext cx="9067800" cy="5105400"/>
              </a:xfrm>
              <a:blipFill>
                <a:blip r:embed="rId3"/>
                <a:stretch>
                  <a:fillRect l="-269" t="-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971800"/>
            <a:ext cx="7996237" cy="29572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b="17391"/>
          <a:stretch/>
        </p:blipFill>
        <p:spPr>
          <a:xfrm>
            <a:off x="1852876" y="5807991"/>
            <a:ext cx="66389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764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16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/>
              <a:t>Supervised </a:t>
            </a:r>
            <a:r>
              <a:rPr lang="en-US" altLang="zh-CN" dirty="0" smtClean="0"/>
              <a:t>learning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6400800"/>
            <a:ext cx="1769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Slide credit: Eric Eaton 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371600"/>
                <a:ext cx="9067800" cy="5105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can be multi-dimensional 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Each dimension corresponds to an </a:t>
                </a:r>
                <a:r>
                  <a:rPr lang="en-US" altLang="zh-CN" dirty="0" smtClean="0"/>
                  <a:t>attribute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371600"/>
                <a:ext cx="9067800" cy="5105400"/>
              </a:xfrm>
              <a:blipFill>
                <a:blip r:embed="rId3"/>
                <a:stretch>
                  <a:fillRect t="-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47" y="2826118"/>
            <a:ext cx="4191000" cy="322889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05400" y="33528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 smtClean="0"/>
              <a:t>- Clump </a:t>
            </a:r>
            <a:r>
              <a:rPr lang="en-US" altLang="zh-CN" sz="2000" dirty="0"/>
              <a:t>Thickness 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/>
              <a:t>- Uniformity </a:t>
            </a:r>
            <a:r>
              <a:rPr lang="en-US" altLang="zh-CN" sz="2000" dirty="0"/>
              <a:t>of Cell Size </a:t>
            </a:r>
          </a:p>
          <a:p>
            <a:r>
              <a:rPr lang="en-US" altLang="zh-CN" sz="2000" dirty="0" smtClean="0"/>
              <a:t>- Uniformity </a:t>
            </a:r>
            <a:r>
              <a:rPr lang="en-US" altLang="zh-CN" sz="2000" dirty="0"/>
              <a:t>of Cell Shape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2209811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17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/>
              <a:t>Unsupervised learning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6400800"/>
            <a:ext cx="1769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Slide credit: Eric Eaton 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371600"/>
                <a:ext cx="9067800" cy="5105400"/>
              </a:xfrm>
            </p:spPr>
            <p:txBody>
              <a:bodyPr/>
              <a:lstStyle/>
              <a:p>
                <a:r>
                  <a:rPr lang="en-US" altLang="zh-CN" dirty="0" smtClean="0"/>
                  <a:t>Given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(without labels)</a:t>
                </a:r>
              </a:p>
              <a:p>
                <a:r>
                  <a:rPr lang="en-US" altLang="zh-CN" dirty="0"/>
                  <a:t>Output hidden structure behind the </a:t>
                </a:r>
                <a:r>
                  <a:rPr lang="en-US" altLang="zh-CN" dirty="0" smtClean="0"/>
                  <a:t>x’s</a:t>
                </a:r>
              </a:p>
              <a:p>
                <a:pPr lvl="1"/>
                <a:r>
                  <a:rPr lang="en-US" altLang="zh-CN" dirty="0" smtClean="0"/>
                  <a:t>Clustering</a:t>
                </a:r>
              </a:p>
              <a:p>
                <a:pPr lvl="1"/>
                <a:r>
                  <a:rPr lang="en-US" altLang="zh-CN" dirty="0"/>
                  <a:t>Learning Representation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371600"/>
                <a:ext cx="9067800" cy="5105400"/>
              </a:xfrm>
              <a:blipFill>
                <a:blip r:embed="rId3"/>
                <a:stretch>
                  <a:fillRect l="-269" t="-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86104"/>
            <a:ext cx="7543800" cy="288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05950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18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/>
              <a:t>Unsupervised learning: Clustering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8600" y="6400800"/>
            <a:ext cx="1769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Slide credit: Eric Eaton </a:t>
            </a: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43" y="2590800"/>
            <a:ext cx="8316057" cy="2601124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r>
              <a:rPr lang="en-US" altLang="zh-CN" dirty="0" smtClean="0"/>
              <a:t>Clustering: some examples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257923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19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/>
              <a:t>Unsupervised learning: Representation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8305800" cy="5105400"/>
          </a:xfrm>
        </p:spPr>
        <p:txBody>
          <a:bodyPr/>
          <a:lstStyle/>
          <a:p>
            <a:r>
              <a:rPr lang="en-US" altLang="zh-CN" dirty="0" smtClean="0"/>
              <a:t>Learning representation from the data   </a:t>
            </a:r>
          </a:p>
          <a:p>
            <a:pPr marL="0" indent="0">
              <a:buNone/>
            </a:pPr>
            <a:r>
              <a:rPr lang="en-US" altLang="zh-CN" dirty="0" smtClean="0"/>
              <a:t> ---Self-supervised learning: </a:t>
            </a:r>
          </a:p>
          <a:p>
            <a:pPr lvl="1"/>
            <a:r>
              <a:rPr lang="en-US" altLang="zh-CN" dirty="0"/>
              <a:t>Obtain “labels” from the data itself by using a “semiautomatic” process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Predict part of the data from other </a:t>
            </a:r>
            <a:r>
              <a:rPr lang="en-US" altLang="zh-CN" dirty="0" smtClean="0"/>
              <a:t>parts.</a:t>
            </a:r>
          </a:p>
          <a:p>
            <a:endParaRPr lang="en-US" altLang="zh-CN" dirty="0"/>
          </a:p>
          <a:p>
            <a:r>
              <a:rPr lang="en-US" altLang="zh-CN" dirty="0" smtClean="0"/>
              <a:t>“</a:t>
            </a:r>
            <a:r>
              <a:rPr lang="en-US" altLang="zh-CN" dirty="0" smtClean="0">
                <a:solidFill>
                  <a:srgbClr val="C00000"/>
                </a:solidFill>
              </a:rPr>
              <a:t>Construct</a:t>
            </a:r>
            <a:r>
              <a:rPr lang="en-US" altLang="zh-CN" dirty="0" smtClean="0"/>
              <a:t> a supervised task from the data”</a:t>
            </a:r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</a:p>
        </p:txBody>
      </p:sp>
      <p:sp>
        <p:nvSpPr>
          <p:cNvPr id="2" name="矩形 1"/>
          <p:cNvSpPr/>
          <p:nvPr/>
        </p:nvSpPr>
        <p:spPr>
          <a:xfrm>
            <a:off x="321091" y="6298168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TKDE’21: Self-supervised </a:t>
            </a:r>
            <a:r>
              <a:rPr lang="en-US" altLang="zh-CN" dirty="0"/>
              <a:t>Learning: Generative or Contrastive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463077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2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Outline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4478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6</a:t>
            </a:r>
            <a:r>
              <a:rPr lang="en-US" altLang="zh-CN" baseline="30000" dirty="0" smtClean="0">
                <a:ea typeface="SimSun" panose="02010600030101010101" pitchFamily="2" charset="-122"/>
              </a:rPr>
              <a:t>th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smtClean="0"/>
              <a:t>lesson</a:t>
            </a:r>
            <a:r>
              <a:rPr lang="en-US" altLang="zh-CN" dirty="0" smtClean="0">
                <a:ea typeface="SimSun" panose="02010600030101010101" pitchFamily="2" charset="-122"/>
              </a:rPr>
              <a:t>: Basic Machine </a:t>
            </a:r>
            <a:r>
              <a:rPr lang="en-US" altLang="zh-CN" dirty="0">
                <a:ea typeface="SimSun" panose="02010600030101010101" pitchFamily="2" charset="-122"/>
              </a:rPr>
              <a:t>Learning</a:t>
            </a:r>
          </a:p>
          <a:p>
            <a:pPr>
              <a:lnSpc>
                <a:spcPct val="130000"/>
              </a:lnSpc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7</a:t>
            </a:r>
            <a:r>
              <a:rPr lang="en-US" altLang="zh-CN" baseline="30000" dirty="0" smtClean="0">
                <a:ea typeface="SimSun" panose="02010600030101010101" pitchFamily="2" charset="-122"/>
              </a:rPr>
              <a:t>th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smtClean="0"/>
              <a:t>lesson</a:t>
            </a:r>
            <a:r>
              <a:rPr lang="en-US" altLang="zh-CN" dirty="0" smtClean="0">
                <a:ea typeface="SimSun" panose="02010600030101010101" pitchFamily="2" charset="-122"/>
              </a:rPr>
              <a:t>: </a:t>
            </a:r>
            <a:r>
              <a:rPr lang="en-US" altLang="zh-CN" dirty="0">
                <a:ea typeface="SimSun" panose="02010600030101010101" pitchFamily="2" charset="-122"/>
              </a:rPr>
              <a:t>Graph Mining</a:t>
            </a:r>
          </a:p>
          <a:p>
            <a:pPr>
              <a:lnSpc>
                <a:spcPct val="130000"/>
              </a:lnSpc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8</a:t>
            </a:r>
            <a:r>
              <a:rPr lang="en-US" altLang="zh-CN" baseline="30000" dirty="0" smtClean="0">
                <a:ea typeface="SimSun" panose="02010600030101010101" pitchFamily="2" charset="-122"/>
              </a:rPr>
              <a:t>th</a:t>
            </a:r>
            <a:r>
              <a:rPr lang="en-US" altLang="zh-CN" dirty="0" smtClean="0">
                <a:ea typeface="SimSun" panose="02010600030101010101" pitchFamily="2" charset="-122"/>
              </a:rPr>
              <a:t> </a:t>
            </a:r>
            <a:r>
              <a:rPr lang="en-US" altLang="zh-CN" dirty="0" smtClean="0"/>
              <a:t>lesson</a:t>
            </a:r>
            <a:r>
              <a:rPr lang="en-US" altLang="zh-CN" dirty="0" smtClean="0">
                <a:ea typeface="SimSun" panose="02010600030101010101" pitchFamily="2" charset="-122"/>
              </a:rPr>
              <a:t>: </a:t>
            </a:r>
            <a:r>
              <a:rPr lang="en-US" altLang="zh-CN" dirty="0">
                <a:ea typeface="SimSun" panose="02010600030101010101" pitchFamily="2" charset="-122"/>
              </a:rPr>
              <a:t>Recommender Systems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20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/>
              <a:t>Unsupervised learning: Representation</a:t>
            </a:r>
            <a:endParaRPr lang="en-US" altLang="zh-CN" dirty="0"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219200"/>
                <a:ext cx="8305800" cy="5105400"/>
              </a:xfrm>
            </p:spPr>
            <p:txBody>
              <a:bodyPr/>
              <a:lstStyle/>
              <a:p>
                <a:r>
                  <a:rPr lang="en-US" altLang="zh-CN" dirty="0" smtClean="0"/>
                  <a:t>Generative models: </a:t>
                </a:r>
              </a:p>
              <a:p>
                <a:pPr lvl="1"/>
                <a:r>
                  <a:rPr lang="en-US" altLang="zh-CN" dirty="0"/>
                  <a:t>train an encoder to encode input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into an </a:t>
                </a:r>
                <a:r>
                  <a:rPr lang="en-US" altLang="zh-CN" dirty="0" smtClean="0"/>
                  <a:t>explicit vector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and a decoder to reconstruct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s</a:t>
                </a:r>
                <a:r>
                  <a:rPr lang="en-US" altLang="zh-CN" dirty="0" smtClean="0"/>
                  <a:t>uch as: Auto-Encoder, VAE, Diffusion Model</a:t>
                </a:r>
                <a:endParaRPr lang="en-US" altLang="zh-CN" i="1" dirty="0" smtClean="0"/>
              </a:p>
              <a:p>
                <a:pPr lvl="1"/>
                <a:endParaRPr lang="en-US" altLang="zh-CN" dirty="0" smtClean="0"/>
              </a:p>
              <a:p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219200"/>
                <a:ext cx="8305800" cy="5105400"/>
              </a:xfrm>
              <a:blipFill>
                <a:blip r:embed="rId3"/>
                <a:stretch>
                  <a:fillRect l="-293" t="-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962400"/>
            <a:ext cx="7953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7827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21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/>
              <a:t>Unsupervised learning: Representation</a:t>
            </a:r>
            <a:endParaRPr lang="en-US" altLang="zh-CN" dirty="0"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219200"/>
                <a:ext cx="8305800" cy="5105400"/>
              </a:xfrm>
            </p:spPr>
            <p:txBody>
              <a:bodyPr/>
              <a:lstStyle/>
              <a:p>
                <a:r>
                  <a:rPr lang="en-US" altLang="zh-CN" dirty="0" smtClean="0"/>
                  <a:t>Constrastive models: </a:t>
                </a:r>
              </a:p>
              <a:p>
                <a:pPr lvl="1"/>
                <a:r>
                  <a:rPr lang="en-US" altLang="zh-CN" dirty="0"/>
                  <a:t>train an encoder to encode input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into </a:t>
                </a:r>
                <a:r>
                  <a:rPr lang="en-US" altLang="zh-CN" dirty="0"/>
                  <a:t>an explicit vector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to measure </a:t>
                </a:r>
                <a:r>
                  <a:rPr lang="en-US" altLang="zh-CN" dirty="0" smtClean="0"/>
                  <a:t>similarity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 from </a:t>
                </a:r>
                <a:r>
                  <a:rPr lang="en-US" altLang="zh-CN" dirty="0"/>
                  <a:t>data </a:t>
                </a:r>
                <a:r>
                  <a:rPr lang="en-US" altLang="zh-CN" dirty="0" smtClean="0"/>
                  <a:t>augmentation, e.g., Rotation, Cropping, Noise addition,  Scaling</a:t>
                </a:r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219200"/>
                <a:ext cx="8305800" cy="5105400"/>
              </a:xfrm>
              <a:blipFill>
                <a:blip r:embed="rId3"/>
                <a:stretch>
                  <a:fillRect l="-293" t="-1074" r="-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340519" y="3505200"/>
            <a:ext cx="8462962" cy="1336257"/>
            <a:chOff x="304800" y="4495800"/>
            <a:chExt cx="8462962" cy="133625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800" y="4495800"/>
              <a:ext cx="8462962" cy="133625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1676400" y="4702263"/>
                  <a:ext cx="524503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4702263"/>
                  <a:ext cx="52450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r="9132"/>
          <a:stretch/>
        </p:blipFill>
        <p:spPr>
          <a:xfrm>
            <a:off x="479736" y="4981770"/>
            <a:ext cx="1113649" cy="1749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341" y="4981770"/>
            <a:ext cx="6019800" cy="178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08924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22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/>
              <a:t>Reinforcement learning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8305800" cy="1600200"/>
          </a:xfrm>
        </p:spPr>
        <p:txBody>
          <a:bodyPr/>
          <a:lstStyle/>
          <a:p>
            <a:r>
              <a:rPr lang="en-US" altLang="zh-CN" dirty="0" smtClean="0"/>
              <a:t>learn </a:t>
            </a:r>
            <a:r>
              <a:rPr lang="en-US" altLang="zh-CN" dirty="0"/>
              <a:t>how to perform a task from interactions with the </a:t>
            </a:r>
            <a:r>
              <a:rPr lang="en-US" altLang="zh-CN" dirty="0" smtClean="0"/>
              <a:t>environment</a:t>
            </a:r>
          </a:p>
          <a:p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590800"/>
            <a:ext cx="3958247" cy="36099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8600" y="6400800"/>
            <a:ext cx="15377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Slide from CIS 4190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315310" y="2606475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kern="0" dirty="0">
                <a:solidFill>
                  <a:srgbClr val="000000"/>
                </a:solidFill>
                <a:latin typeface="Calibri" pitchFamily="34" charset="0"/>
              </a:rPr>
              <a:t>Examples: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libri" pitchFamily="34" charset="0"/>
              </a:rPr>
              <a:t>Playing chess (interact with the game)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libri" pitchFamily="34" charset="0"/>
              </a:rPr>
              <a:t>Robot grasping an object (interact with the object/real world)</a:t>
            </a:r>
            <a:endParaRPr lang="en-US" altLang="zh-CN" sz="2000" b="1" dirty="0">
              <a:latin typeface="Calibri" pitchFamily="34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Calibri" pitchFamily="34" charset="0"/>
              </a:rPr>
              <a:t>Recommender systems (system interacts with users)</a:t>
            </a:r>
            <a:endParaRPr lang="zh-CN" altLang="en-US" sz="2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4628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23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/>
              <a:t>Reinforcement learning</a:t>
            </a:r>
            <a:endParaRPr lang="en-US" altLang="zh-CN" dirty="0"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19100" y="3886200"/>
                <a:ext cx="8648700" cy="2438400"/>
              </a:xfrm>
            </p:spPr>
            <p:txBody>
              <a:bodyPr/>
              <a:lstStyle/>
              <a:p>
                <a:r>
                  <a:rPr lang="en-US" altLang="zh-CN" dirty="0" smtClean="0"/>
                  <a:t>Agent and environment interact at discrete time steps</a:t>
                </a:r>
              </a:p>
              <a:p>
                <a:pPr lvl="1"/>
                <a:r>
                  <a:rPr lang="en-US" altLang="zh-CN" dirty="0"/>
                  <a:t>Agent observes state at </a:t>
                </a:r>
                <a:r>
                  <a:rPr lang="en-US" altLang="zh-CN" dirty="0" smtClean="0"/>
                  <a:t>step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>
                    <a:solidFill>
                      <a:srgbClr val="C00000"/>
                    </a:solidFill>
                  </a:rPr>
                  <a:t>Produces action,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b="1" dirty="0" smtClean="0"/>
                  <a:t> </a:t>
                </a:r>
              </a:p>
              <a:p>
                <a:pPr lvl="1"/>
                <a:r>
                  <a:rPr lang="en-US" altLang="zh-CN" dirty="0" smtClean="0"/>
                  <a:t>Gets resulting reward,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9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19100" y="3886200"/>
                <a:ext cx="8648700" cy="2438400"/>
              </a:xfrm>
              <a:blipFill>
                <a:blip r:embed="rId5"/>
                <a:stretch>
                  <a:fillRect l="-352" t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1185862"/>
            <a:ext cx="6905625" cy="2809875"/>
          </a:xfrm>
          <a:prstGeom prst="rect">
            <a:avLst/>
          </a:prstGeom>
        </p:spPr>
      </p:pic>
      <p:sp>
        <p:nvSpPr>
          <p:cNvPr id="10" name="任意多边形 9"/>
          <p:cNvSpPr/>
          <p:nvPr/>
        </p:nvSpPr>
        <p:spPr bwMode="auto">
          <a:xfrm>
            <a:off x="615425" y="4641368"/>
            <a:ext cx="280056" cy="901788"/>
          </a:xfrm>
          <a:custGeom>
            <a:avLst/>
            <a:gdLst>
              <a:gd name="connsiteX0" fmla="*/ 280056 w 280056"/>
              <a:gd name="connsiteY0" fmla="*/ 901788 h 901788"/>
              <a:gd name="connsiteX1" fmla="*/ 2583 w 280056"/>
              <a:gd name="connsiteY1" fmla="*/ 435129 h 901788"/>
              <a:gd name="connsiteX2" fmla="*/ 248525 w 280056"/>
              <a:gd name="connsiteY2" fmla="*/ 0 h 90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0056" h="901788">
                <a:moveTo>
                  <a:pt x="280056" y="901788"/>
                </a:moveTo>
                <a:cubicBezTo>
                  <a:pt x="143947" y="743607"/>
                  <a:pt x="7838" y="585427"/>
                  <a:pt x="2583" y="435129"/>
                </a:cubicBezTo>
                <a:cubicBezTo>
                  <a:pt x="-2672" y="284831"/>
                  <a:pt x="-23693" y="290086"/>
                  <a:pt x="248525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334952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24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Basic Machine Learning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200000"/>
              </a:lnSpc>
            </a:pPr>
            <a:r>
              <a:rPr lang="en-US" altLang="zh-CN" dirty="0">
                <a:ea typeface="SimSun" panose="02010600030101010101" pitchFamily="2" charset="-122"/>
              </a:rPr>
              <a:t>M</a:t>
            </a:r>
            <a:r>
              <a:rPr lang="en-US" altLang="zh-CN" dirty="0" smtClean="0">
                <a:ea typeface="SimSun" panose="02010600030101010101" pitchFamily="2" charset="-122"/>
              </a:rPr>
              <a:t>achine learning: basic concepts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Types of learning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Foundation of machine learning 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Promising directions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 rot="9803581">
            <a:off x="5910722" y="3543299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0572194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25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Foundation of machine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1295400"/>
                <a:ext cx="8458200" cy="1676400"/>
              </a:xfrm>
              <a:noFill/>
            </p:spPr>
            <p:txBody>
              <a:bodyPr lIns="92075" tIns="46038" rIns="92075" bIns="46038"/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The Statistical Learning Framework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 smtClean="0"/>
                  <a:t>Domain set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/>
                  <a:t>the set of objects that </a:t>
                </a:r>
                <a:r>
                  <a:rPr lang="en-US" altLang="zh-CN" dirty="0" smtClean="0"/>
                  <a:t>we may </a:t>
                </a:r>
                <a:r>
                  <a:rPr lang="en-US" altLang="zh-CN" dirty="0"/>
                  <a:t>wish to </a:t>
                </a:r>
                <a:r>
                  <a:rPr lang="en-US" altLang="zh-CN" dirty="0" smtClean="0"/>
                  <a:t>label</a:t>
                </a:r>
                <a:r>
                  <a:rPr lang="en-US" altLang="zh-CN" dirty="0" smtClean="0">
                    <a:ea typeface="SimSun" panose="02010600030101010101" pitchFamily="2" charset="-122"/>
                  </a:rPr>
                  <a:t>, e.g., a set of points represented by a vector of features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 smtClean="0">
                    <a:ea typeface="SimSun" panose="02010600030101010101" pitchFamily="2" charset="-122"/>
                  </a:rPr>
                  <a:t>Label set 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dirty="0" smtClean="0"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zh-CN" altLang="en-US" i="1" dirty="0" smtClean="0"/>
                  <a:t> </a:t>
                </a:r>
                <a:r>
                  <a:rPr lang="en-US" altLang="zh-CN" dirty="0" smtClean="0"/>
                  <a:t>can be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for two-side classification or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for regression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/>
                  <a:t>Training </a:t>
                </a:r>
                <a:r>
                  <a:rPr lang="en-US" altLang="zh-CN" dirty="0" smtClean="0"/>
                  <a:t>data: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i="1" dirty="0" smtClean="0"/>
                  <a:t> </a:t>
                </a:r>
                <a:r>
                  <a:rPr lang="en-US" altLang="zh-CN" dirty="0"/>
                  <a:t>is a </a:t>
                </a:r>
                <a:r>
                  <a:rPr lang="en-US" altLang="zh-CN" dirty="0" smtClean="0"/>
                  <a:t>finite </a:t>
                </a:r>
                <a:r>
                  <a:rPr lang="en-US" altLang="zh-CN" dirty="0"/>
                  <a:t>sequence of pairs </a:t>
                </a:r>
                <a:r>
                  <a:rPr lang="en-US" altLang="zh-CN" dirty="0" smtClean="0"/>
                  <a:t>in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𝒳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sampled from the training distribution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i="1" dirty="0" smtClean="0"/>
              </a:p>
              <a:p>
                <a:pPr lvl="1">
                  <a:lnSpc>
                    <a:spcPct val="130000"/>
                  </a:lnSpc>
                </a:pPr>
                <a:r>
                  <a:rPr lang="en-US" altLang="zh-CN" i="1" dirty="0" smtClean="0"/>
                  <a:t>Learner: </a:t>
                </a:r>
                <a:r>
                  <a:rPr lang="en-US" altLang="zh-CN" dirty="0" smtClean="0"/>
                  <a:t>learning a prediction function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𝒳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i="1" dirty="0" smtClean="0"/>
                  <a:t>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altLang="zh-CN" i="1" dirty="0" smtClean="0"/>
              </a:p>
              <a:p>
                <a:pPr lvl="1">
                  <a:lnSpc>
                    <a:spcPct val="130000"/>
                  </a:lnSpc>
                </a:pPr>
                <a:endParaRPr lang="en-US" altLang="zh-CN" i="1" dirty="0" smtClean="0"/>
              </a:p>
              <a:p>
                <a:pPr lvl="1">
                  <a:lnSpc>
                    <a:spcPct val="130000"/>
                  </a:lnSpc>
                </a:pPr>
                <a:endParaRPr lang="zh-CN" altLang="en-US" i="1" dirty="0"/>
              </a:p>
              <a:p>
                <a:pPr lvl="1">
                  <a:lnSpc>
                    <a:spcPct val="13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1295400"/>
                <a:ext cx="8458200" cy="1676400"/>
              </a:xfrm>
              <a:blipFill>
                <a:blip r:embed="rId7"/>
                <a:stretch>
                  <a:fillRect l="-360" r="-1586" b="-164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304800" y="6405004"/>
            <a:ext cx="7620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MBX12"/>
              </a:rPr>
              <a:t>Understanding Machine </a:t>
            </a:r>
            <a:r>
              <a:rPr lang="en-US" altLang="zh-CN" sz="1600" dirty="0" smtClean="0">
                <a:latin typeface="CMBX12"/>
              </a:rPr>
              <a:t>Learning: From </a:t>
            </a:r>
            <a:r>
              <a:rPr lang="en-US" altLang="zh-CN" sz="1600" dirty="0">
                <a:latin typeface="CMBX12"/>
              </a:rPr>
              <a:t>Theory to Algorithms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3504005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26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Foundation of machine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1295400"/>
                <a:ext cx="8305800" cy="4572000"/>
              </a:xfrm>
              <a:noFill/>
            </p:spPr>
            <p:txBody>
              <a:bodyPr lIns="92075" tIns="46038" rIns="92075" bIns="46038"/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The Statistical Learning Framework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i="1" dirty="0"/>
                  <a:t>Loss function: </a:t>
                </a:r>
                <a:r>
                  <a:rPr lang="en-US" altLang="zh-CN" i="1" dirty="0" smtClean="0"/>
                  <a:t>measures </a:t>
                </a:r>
                <a:r>
                  <a:rPr lang="en-US" altLang="zh-CN" i="1" dirty="0"/>
                  <a:t>the error between the prediction and the label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ℋ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𝒳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𝒴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→[0,1</m:t>
                        </m:r>
                      </m:e>
                    </m:d>
                  </m:oMath>
                </a14:m>
                <a:endParaRPr lang="en-US" altLang="zh-CN" dirty="0" smtClean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𝐈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       for classification</a:t>
                </a:r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       for regression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 smtClean="0"/>
                  <a:t>True risk: how likely the learned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 smtClean="0"/>
                  <a:t> to </a:t>
                </a:r>
                <a:r>
                  <a:rPr lang="en-US" altLang="zh-CN" dirty="0"/>
                  <a:t>make an error when labeled </a:t>
                </a:r>
                <a:r>
                  <a:rPr lang="en-US" altLang="zh-CN" dirty="0" smtClean="0"/>
                  <a:t>data are </a:t>
                </a:r>
                <a:r>
                  <a:rPr lang="en-US" altLang="zh-CN" dirty="0"/>
                  <a:t>randomly drawn according </a:t>
                </a:r>
                <a:r>
                  <a:rPr lang="en-US" altLang="zh-CN" dirty="0" smtClean="0"/>
                  <a:t>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dirty="0" smtClean="0"/>
              </a:p>
              <a:p>
                <a:pPr lvl="2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)=</m:t>
                    </m:r>
                    <m:limLow>
                      <m:limLow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𝐄</m:t>
                        </m:r>
                      </m:e>
                      <m:lim>
                        <m:d>
                          <m:dPr>
                            <m:endChr m:val=""/>
                            <m:ctrlPr>
                              <a:rPr lang="zh-CN" alt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)~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lim>
                    </m:limLow>
                    <m:r>
                      <a:rPr lang="zh-CN" altLang="en-US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i="1" dirty="0"/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 smtClean="0"/>
                  <a:t>Objective of ML: find </a:t>
                </a:r>
                <a:r>
                  <a:rPr lang="en-US" altLang="zh-CN" dirty="0"/>
                  <a:t>a </a:t>
                </a:r>
                <a:r>
                  <a:rPr lang="en-US" altLang="zh-CN" dirty="0" smtClean="0"/>
                  <a:t>predictor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𝒳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that minimizes the true </a:t>
                </a:r>
                <a:r>
                  <a:rPr lang="en-US" altLang="zh-CN" dirty="0"/>
                  <a:t>r</a:t>
                </a:r>
                <a:r>
                  <a:rPr lang="en-US" altLang="zh-CN" dirty="0" smtClean="0"/>
                  <a:t>isk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>
                  <a:lnSpc>
                    <a:spcPct val="130000"/>
                  </a:lnSpc>
                </a:pPr>
                <a:endParaRPr lang="en-US" altLang="zh-CN" dirty="0"/>
              </a:p>
              <a:p>
                <a:pPr lvl="1">
                  <a:lnSpc>
                    <a:spcPct val="130000"/>
                  </a:lnSpc>
                </a:pPr>
                <a:endParaRPr lang="zh-CN" altLang="en-US" i="1" dirty="0"/>
              </a:p>
              <a:p>
                <a:pPr lvl="1">
                  <a:lnSpc>
                    <a:spcPct val="13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1295400"/>
                <a:ext cx="8305800" cy="4572000"/>
              </a:xfrm>
              <a:blipFill>
                <a:blip r:embed="rId8"/>
                <a:stretch>
                  <a:fillRect l="-367" b="-3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569955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27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Foundation of machine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89560" y="1147204"/>
                <a:ext cx="8305800" cy="1676400"/>
              </a:xfrm>
              <a:noFill/>
            </p:spPr>
            <p:txBody>
              <a:bodyPr lIns="92075" tIns="46038" rIns="92075" bIns="46038"/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Empirical risk: 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 smtClean="0"/>
                  <a:t>Since data distribution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 is not available, the model is learned on training data with optimizing: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 smtClean="0"/>
                  <a:t>Note that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does not suggests good performance. </a:t>
                </a:r>
              </a:p>
              <a:p>
                <a:pPr lvl="1">
                  <a:lnSpc>
                    <a:spcPct val="13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3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30000"/>
                  </a:lnSpc>
                </a:pPr>
                <a:endParaRPr lang="zh-CN" altLang="en-US" i="1" dirty="0"/>
              </a:p>
              <a:p>
                <a:pPr lvl="1">
                  <a:lnSpc>
                    <a:spcPct val="130000"/>
                  </a:lnSpc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89560" y="1147204"/>
                <a:ext cx="8305800" cy="1676400"/>
              </a:xfrm>
              <a:blipFill>
                <a:blip r:embed="rId8"/>
                <a:stretch>
                  <a:fillRect l="-367" b="-194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126333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28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Foundation of machine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89560" y="1147204"/>
                <a:ext cx="8305800" cy="1676400"/>
              </a:xfrm>
              <a:noFill/>
            </p:spPr>
            <p:txBody>
              <a:bodyPr lIns="92075" tIns="46038" rIns="92075" bIns="46038"/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Phenomenon of overfitting: </a:t>
                </a:r>
              </a:p>
              <a:p>
                <a:pPr lvl="1">
                  <a:lnSpc>
                    <a:spcPct val="13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30000"/>
                  </a:lnSpc>
                </a:pPr>
                <a:endParaRPr lang="zh-CN" altLang="en-US" i="1" dirty="0"/>
              </a:p>
              <a:p>
                <a:pPr lvl="1">
                  <a:lnSpc>
                    <a:spcPct val="13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30000"/>
                  </a:lnSpc>
                </a:pPr>
                <a:endParaRPr lang="en-US" altLang="zh-CN" dirty="0"/>
              </a:p>
              <a:p>
                <a:pPr lvl="1">
                  <a:lnSpc>
                    <a:spcPct val="13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30000"/>
                  </a:lnSpc>
                </a:pPr>
                <a:endParaRPr lang="en-US" altLang="zh-CN" dirty="0"/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/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 smtClean="0"/>
                  <a:t>Controlling the space of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 smtClean="0"/>
                  <a:t>A theory to build the relation between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89560" y="1147204"/>
                <a:ext cx="8305800" cy="1676400"/>
              </a:xfrm>
              <a:blipFill>
                <a:blip r:embed="rId6"/>
                <a:stretch>
                  <a:fillRect l="-367" r="-3377" b="-285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7270" y="1752600"/>
            <a:ext cx="5580730" cy="36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54904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29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Foundation of machine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89560" y="1147204"/>
                <a:ext cx="8305800" cy="4491596"/>
              </a:xfrm>
              <a:noFill/>
            </p:spPr>
            <p:txBody>
              <a:bodyPr lIns="92075" tIns="46038" rIns="92075" bIns="46038"/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PAC learning theory: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zh-CN" b="1" i="1" dirty="0" smtClean="0"/>
                  <a:t>Theorem 1. </a:t>
                </a:r>
                <a:r>
                  <a:rPr lang="en-US" altLang="zh-CN" dirty="0" smtClean="0"/>
                  <a:t>For </a:t>
                </a:r>
                <a:r>
                  <a:rPr lang="en-US" altLang="zh-CN" dirty="0"/>
                  <a:t>any finite hypothesis space </a:t>
                </a:r>
                <a:r>
                  <a:rPr lang="en-US" altLang="zh-CN" dirty="0" smtClean="0"/>
                  <a:t>of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altLang="zh-CN" dirty="0" smtClean="0"/>
                  <a:t>, given a training 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sampled </a:t>
                </a:r>
                <a:r>
                  <a:rPr lang="en-US" altLang="zh-CN" dirty="0" err="1" smtClean="0"/>
                  <a:t>i.i.d</a:t>
                </a:r>
                <a:r>
                  <a:rPr lang="en-US" altLang="zh-CN" dirty="0" smtClean="0"/>
                  <a:t>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smtClean="0"/>
                  <a:t>, then for any learned function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arg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ℋ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with probability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/>
                  <a:t>, satisfies:</a:t>
                </a: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zh-CN" altLang="en-US"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)+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2|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altLang="zh-CN" dirty="0"/>
              </a:p>
              <a:p>
                <a:pPr lvl="1">
                  <a:lnSpc>
                    <a:spcPct val="130000"/>
                  </a:lnSpc>
                </a:pPr>
                <a:endParaRPr lang="en-US" altLang="zh-CN" dirty="0" smtClean="0"/>
              </a:p>
              <a:p>
                <a:pPr lvl="1">
                  <a:lnSpc>
                    <a:spcPct val="130000"/>
                  </a:lnSpc>
                </a:pPr>
                <a:endParaRPr lang="en-US" altLang="zh-CN" dirty="0"/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89560" y="1147204"/>
                <a:ext cx="8305800" cy="4491596"/>
              </a:xfrm>
              <a:blipFill>
                <a:blip r:embed="rId4"/>
                <a:stretch>
                  <a:fillRect l="-1542" r="-441" b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/>
              <p:cNvSpPr txBox="1">
                <a:spLocks noChangeArrowheads="1"/>
              </p:cNvSpPr>
              <p:nvPr/>
            </p:nvSpPr>
            <p:spPr bwMode="auto">
              <a:xfrm>
                <a:off x="419100" y="5638800"/>
                <a:ext cx="8305800" cy="4491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altLang="zh-CN" kern="0" dirty="0" smtClean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kern="0" dirty="0" smtClean="0"/>
                  <a:t>denotes the optimal function in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kern="0" dirty="0" smtClean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arg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ℋ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kern="0" dirty="0" smtClean="0"/>
                  <a:t>  </a:t>
                </a:r>
                <a:endParaRPr lang="en-US" altLang="zh-CN" kern="0" dirty="0"/>
              </a:p>
              <a:p>
                <a:pPr lvl="1">
                  <a:lnSpc>
                    <a:spcPct val="130000"/>
                  </a:lnSpc>
                </a:pPr>
                <a:endParaRPr lang="en-US" altLang="zh-CN" kern="0" dirty="0" smtClean="0"/>
              </a:p>
              <a:p>
                <a:pPr lvl="1">
                  <a:lnSpc>
                    <a:spcPct val="130000"/>
                  </a:lnSpc>
                </a:pPr>
                <a:endParaRPr lang="en-US" altLang="zh-CN" kern="0" dirty="0"/>
              </a:p>
              <a:p>
                <a:pPr marL="457200" lvl="1" indent="0">
                  <a:lnSpc>
                    <a:spcPct val="130000"/>
                  </a:lnSpc>
                  <a:buFont typeface="Wingdings" panose="05000000000000000000" pitchFamily="2" charset="2"/>
                  <a:buNone/>
                </a:pPr>
                <a:endParaRPr lang="en-US" altLang="zh-CN" kern="0" dirty="0"/>
              </a:p>
            </p:txBody>
          </p:sp>
        </mc:Choice>
        <mc:Fallback xmlns="">
          <p:sp>
            <p:nvSpPr>
              <p:cNvPr id="1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" y="5638800"/>
                <a:ext cx="8305800" cy="4491596"/>
              </a:xfrm>
              <a:prstGeom prst="rect">
                <a:avLst/>
              </a:prstGeom>
              <a:blipFill>
                <a:blip r:embed="rId5"/>
                <a:stretch>
                  <a:fillRect l="-1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78919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3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Why these topics?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533400" y="1374228"/>
                <a:ext cx="8382000" cy="5105400"/>
              </a:xfrm>
              <a:noFill/>
            </p:spPr>
            <p:txBody>
              <a:bodyPr lIns="92075" tIns="46038" rIns="92075" bIns="46038"/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ea typeface="SimSun" panose="02010600030101010101" pitchFamily="2" charset="-122"/>
                  </a:rPr>
                  <a:t>Topics on KDD 2023 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>
                    <a:ea typeface="SimSun" panose="02010600030101010101" pitchFamily="2" charset="-122"/>
                  </a:rPr>
                  <a:t>Machine Learning (Over 90% papers)</a:t>
                </a:r>
                <a:endParaRPr lang="en-US" altLang="zh-CN" u="sng" dirty="0">
                  <a:ea typeface="SimSun" panose="02010600030101010101" pitchFamily="2" charset="-122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>
                    <a:ea typeface="SimSun" panose="02010600030101010101" pitchFamily="2" charset="-122"/>
                  </a:rPr>
                  <a:t>Graph Mining 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>
                    <a:ea typeface="SimSun" panose="02010600030101010101" pitchFamily="2" charset="-122"/>
                  </a:rPr>
                  <a:t>90/313)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>
                    <a:ea typeface="SimSun" panose="02010600030101010101" pitchFamily="2" charset="-122"/>
                  </a:rPr>
                  <a:t>Recommender Systems(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>
                    <a:ea typeface="SimSun" panose="02010600030101010101" pitchFamily="2" charset="-122"/>
                  </a:rPr>
                  <a:t>37/313)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dirty="0">
                  <a:ea typeface="SimSun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>
                    <a:ea typeface="SimSun" panose="02010600030101010101" pitchFamily="2" charset="-122"/>
                  </a:rPr>
                  <a:t>Graph and Recommendation are most </a:t>
                </a:r>
                <a:r>
                  <a:rPr lang="en-US" altLang="zh-CN" dirty="0" smtClean="0">
                    <a:ea typeface="SimSun" panose="02010600030101010101" pitchFamily="2" charset="-122"/>
                  </a:rPr>
                  <a:t>influential </a:t>
                </a:r>
                <a:r>
                  <a:rPr lang="en-US" altLang="zh-CN" dirty="0">
                    <a:ea typeface="SimSun" panose="02010600030101010101" pitchFamily="2" charset="-122"/>
                  </a:rPr>
                  <a:t>topics in data mining. </a:t>
                </a:r>
              </a:p>
              <a:p>
                <a:pPr lvl="1">
                  <a:lnSpc>
                    <a:spcPct val="130000"/>
                  </a:lnSpc>
                </a:pPr>
                <a:endParaRPr lang="en-US" altLang="zh-CN" dirty="0">
                  <a:ea typeface="SimSun" panose="02010600030101010101" pitchFamily="2" charset="-122"/>
                </a:endParaRPr>
              </a:p>
              <a:p>
                <a:pPr lvl="1">
                  <a:lnSpc>
                    <a:spcPct val="130000"/>
                  </a:lnSpc>
                </a:pPr>
                <a:endParaRPr lang="en-US" altLang="zh-CN" dirty="0"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533400" y="1374228"/>
                <a:ext cx="8382000" cy="5105400"/>
              </a:xfrm>
              <a:blipFill>
                <a:blip r:embed="rId4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075630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30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Foundation of machine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5800" y="2819400"/>
                <a:ext cx="8305800" cy="4491596"/>
              </a:xfrm>
              <a:noFill/>
            </p:spPr>
            <p:txBody>
              <a:bodyPr lIns="92075" tIns="46038" rIns="92075" bIns="46038"/>
              <a:lstStyle/>
              <a:p>
                <a:pPr lvl="1">
                  <a:lnSpc>
                    <a:spcPct val="130000"/>
                  </a:lnSpc>
                </a:pPr>
                <a:r>
                  <a:rPr lang="en-US" altLang="zh-CN" dirty="0" smtClean="0"/>
                  <a:t>The relations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. Optimizing 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 smtClean="0"/>
                  <a:t> would be a reasonable strategy.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 smtClean="0"/>
                  <a:t>The difference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 smtClean="0"/>
                  <a:t> is bounded, </a:t>
                </a:r>
                <a:r>
                  <a:rPr lang="en-US" altLang="zh-CN" i="1" dirty="0" smtClean="0"/>
                  <a:t>w.r.t.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i="1" dirty="0" smtClean="0"/>
                  <a:t>,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ℋ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i="1" dirty="0" smtClean="0"/>
                  <a:t>.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CN" i="1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CN" i="1" dirty="0" smtClean="0"/>
                  <a:t> .   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i="1" dirty="0" smtClean="0"/>
                  <a:t>,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i="1" dirty="0" smtClean="0"/>
                  <a:t>.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CN" i="1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CN" i="1" dirty="0"/>
                  <a:t>.   </a:t>
                </a:r>
                <a:endParaRPr lang="en-US" altLang="zh-CN" i="1" dirty="0" smtClean="0"/>
              </a:p>
              <a:p>
                <a:pPr lvl="1">
                  <a:lnSpc>
                    <a:spcPct val="130000"/>
                  </a:lnSpc>
                </a:pPr>
                <a:r>
                  <a:rPr lang="en-US" altLang="zh-CN" i="1" dirty="0" smtClean="0"/>
                  <a:t>Overfitting: large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i="1" dirty="0" smtClean="0"/>
                  <a:t>, small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i="1" dirty="0" smtClean="0"/>
                  <a:t>, large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i="1" dirty="0" smtClean="0"/>
                  <a:t>. </a:t>
                </a:r>
                <a:endParaRPr lang="en-US" altLang="zh-CN" i="1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5800" y="2819400"/>
                <a:ext cx="8305800" cy="4491596"/>
              </a:xfrm>
              <a:blipFill>
                <a:blip r:embed="rId6"/>
                <a:stretch>
                  <a:fillRect t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828800" y="1313235"/>
                <a:ext cx="4639412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)+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2|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313235"/>
                <a:ext cx="4639412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4395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31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Foundation of machine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09600" y="2209800"/>
                <a:ext cx="8305800" cy="4491596"/>
              </a:xfrm>
              <a:noFill/>
            </p:spPr>
            <p:txBody>
              <a:bodyPr lIns="92075" tIns="46038" rIns="92075" bIns="46038"/>
              <a:lstStyle/>
              <a:p>
                <a:pPr>
                  <a:lnSpc>
                    <a:spcPct val="130000"/>
                  </a:lnSpc>
                </a:pPr>
                <a:r>
                  <a:rPr lang="en-US" altLang="zh-CN" i="1" dirty="0" smtClean="0"/>
                  <a:t>Bias-complexity decomposition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 smtClean="0"/>
                  <a:t>, </a:t>
                </a:r>
                <a:r>
                  <a:rPr lang="en-US" altLang="zh-CN" dirty="0"/>
                  <a:t>Approximation </a:t>
                </a:r>
                <a:r>
                  <a:rPr lang="en-US" altLang="zh-CN" dirty="0" smtClean="0"/>
                  <a:t>Error or inductive bias. 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 smtClean="0"/>
                  <a:t>, </a:t>
                </a:r>
                <a:r>
                  <a:rPr lang="en-US" altLang="zh-CN" dirty="0"/>
                  <a:t>Estimation </a:t>
                </a:r>
                <a:r>
                  <a:rPr lang="en-US" altLang="zh-CN" dirty="0" smtClean="0"/>
                  <a:t>Error.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 smtClean="0"/>
                  <a:t> is small</a:t>
                </a:r>
              </a:p>
              <a:p>
                <a:pPr lvl="1">
                  <a:lnSpc>
                    <a:spcPct val="130000"/>
                  </a:lnSpc>
                </a:pPr>
                <a:endParaRPr lang="en-US" altLang="zh-CN" i="1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2209800"/>
                <a:ext cx="8305800" cy="4491596"/>
              </a:xfrm>
              <a:blipFill>
                <a:blip r:embed="rId5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00200" y="1125363"/>
                <a:ext cx="4639412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)+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2|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125363"/>
                <a:ext cx="4639412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100" y="4790204"/>
            <a:ext cx="2133600" cy="193589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7"/>
          <a:srcRect b="29940"/>
          <a:stretch/>
        </p:blipFill>
        <p:spPr>
          <a:xfrm>
            <a:off x="4495800" y="4455598"/>
            <a:ext cx="2628900" cy="24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67497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32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Foundation of machine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09600" y="2209800"/>
                <a:ext cx="8305800" cy="4491596"/>
              </a:xfrm>
              <a:noFill/>
            </p:spPr>
            <p:txBody>
              <a:bodyPr lIns="92075" tIns="46038" rIns="92075" bIns="46038"/>
              <a:lstStyle/>
              <a:p>
                <a:pPr>
                  <a:lnSpc>
                    <a:spcPct val="130000"/>
                  </a:lnSpc>
                </a:pPr>
                <a:r>
                  <a:rPr lang="en-US" altLang="zh-CN" i="1" dirty="0" smtClean="0"/>
                  <a:t>Bias-complexity decomposition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 smtClean="0"/>
                  <a:t>, </a:t>
                </a:r>
                <a:r>
                  <a:rPr lang="en-US" altLang="zh-CN" dirty="0"/>
                  <a:t>Approximation </a:t>
                </a:r>
                <a:r>
                  <a:rPr lang="en-US" altLang="zh-CN" dirty="0" smtClean="0"/>
                  <a:t>Error or inductive bias. </a:t>
                </a: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 smtClean="0"/>
                  <a:t>, </a:t>
                </a:r>
                <a:r>
                  <a:rPr lang="en-US" altLang="zh-CN" dirty="0"/>
                  <a:t>Estimation </a:t>
                </a:r>
                <a:r>
                  <a:rPr lang="en-US" altLang="zh-CN" dirty="0" smtClean="0"/>
                  <a:t>Error. 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When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 smtClean="0"/>
                  <a:t> is large</a:t>
                </a:r>
              </a:p>
              <a:p>
                <a:pPr lvl="1">
                  <a:lnSpc>
                    <a:spcPct val="130000"/>
                  </a:lnSpc>
                </a:pPr>
                <a:endParaRPr lang="en-US" altLang="zh-CN" i="1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2209800"/>
                <a:ext cx="8305800" cy="4491596"/>
              </a:xfrm>
              <a:blipFill>
                <a:blip r:embed="rId7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00200" y="1125363"/>
                <a:ext cx="4639412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)+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2|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125363"/>
                <a:ext cx="4639412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4774387"/>
            <a:ext cx="2209800" cy="20053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0200" y="4638939"/>
            <a:ext cx="2268096" cy="20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41323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33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Foundation of machine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09600" y="1304804"/>
                <a:ext cx="8305800" cy="4491596"/>
              </a:xfrm>
              <a:noFill/>
            </p:spPr>
            <p:txBody>
              <a:bodyPr lIns="92075" tIns="46038" rIns="92075" bIns="46038"/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altLang="zh-CN" i="1" dirty="0" smtClean="0"/>
                  <a:t> is important ---&gt; design better ML model according to the task, e.g., better neural architecture, using valuable </a:t>
                </a:r>
                <a:r>
                  <a:rPr lang="en-US" altLang="zh-CN" i="1" dirty="0"/>
                  <a:t>knowledge</a:t>
                </a:r>
                <a:r>
                  <a:rPr lang="en-US" altLang="zh-CN" i="1" dirty="0" smtClean="0"/>
                  <a:t>, etc. 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i="1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zh-CN" i="1" dirty="0" smtClean="0"/>
                  <a:t> Data is important ---&gt; enrich the dataset,  e.g., data augmentation.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i="1" dirty="0" smtClean="0"/>
                  <a:t>Optimizer is important ---&gt; design a better and suitable optimizer. 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i="1" dirty="0" smtClean="0"/>
              </a:p>
              <a:p>
                <a:pPr>
                  <a:lnSpc>
                    <a:spcPct val="130000"/>
                  </a:lnSpc>
                </a:pPr>
                <a:endParaRPr lang="en-US" altLang="zh-CN" i="1" dirty="0" smtClean="0"/>
              </a:p>
              <a:p>
                <a:pPr>
                  <a:lnSpc>
                    <a:spcPct val="130000"/>
                  </a:lnSpc>
                </a:pPr>
                <a:endParaRPr lang="en-US" altLang="zh-CN" i="1" dirty="0"/>
              </a:p>
              <a:p>
                <a:pPr>
                  <a:lnSpc>
                    <a:spcPct val="130000"/>
                  </a:lnSpc>
                </a:pPr>
                <a:endParaRPr lang="en-US" altLang="zh-CN" i="1" dirty="0" smtClean="0"/>
              </a:p>
              <a:p>
                <a:pPr>
                  <a:lnSpc>
                    <a:spcPct val="130000"/>
                  </a:lnSpc>
                </a:pPr>
                <a:endParaRPr lang="en-US" altLang="zh-CN" i="1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1304804"/>
                <a:ext cx="8305800" cy="4491596"/>
              </a:xfrm>
              <a:blipFill>
                <a:blip r:embed="rId5"/>
                <a:stretch>
                  <a:fillRect l="-293" r="-2128" b="-9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2514600"/>
            <a:ext cx="679542" cy="792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75819" y="6019800"/>
                <a:ext cx="3009900" cy="478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>
                          <a:latin typeface="Cambria Math" panose="02040503050406030204" pitchFamily="18" charset="0"/>
                        </a:rPr>
                        <m:t>arg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ℋ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19" y="6019800"/>
                <a:ext cx="3009900" cy="478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580387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34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Foundation of machine learning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09600" y="1304804"/>
                <a:ext cx="8305800" cy="4035885"/>
              </a:xfrm>
              <a:noFill/>
            </p:spPr>
            <p:txBody>
              <a:bodyPr lIns="92075" tIns="46038" rIns="92075" bIns="46038"/>
              <a:lstStyle/>
              <a:p>
                <a:pPr>
                  <a:lnSpc>
                    <a:spcPct val="130000"/>
                  </a:lnSpc>
                </a:pPr>
                <a:r>
                  <a:rPr lang="en-US" altLang="zh-CN" i="1" dirty="0" smtClean="0"/>
                  <a:t>Proof of Theorem 1.</a:t>
                </a:r>
              </a:p>
              <a:p>
                <a:pPr>
                  <a:lnSpc>
                    <a:spcPct val="130000"/>
                  </a:lnSpc>
                </a:pPr>
                <a:endParaRPr lang="en-US" altLang="zh-CN" i="1" dirty="0" smtClean="0"/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 smtClean="0"/>
                  <a:t>Part 1: establish the relations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 smtClean="0"/>
                  <a:t> </a:t>
                </a:r>
                <a:r>
                  <a:rPr lang="en-US" altLang="zh-CN" dirty="0" smtClean="0"/>
                  <a:t>and</a:t>
                </a:r>
                <a:r>
                  <a:rPr lang="en-US" altLang="zh-CN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 smtClean="0"/>
                  <a:t>. </a:t>
                </a:r>
              </a:p>
              <a:p>
                <a:pPr lvl="1">
                  <a:lnSpc>
                    <a:spcPct val="130000"/>
                  </a:lnSpc>
                </a:pPr>
                <a:endParaRPr lang="en-US" altLang="zh-CN" i="1" dirty="0"/>
              </a:p>
              <a:p>
                <a:pPr lvl="1">
                  <a:lnSpc>
                    <a:spcPct val="130000"/>
                  </a:lnSpc>
                </a:pPr>
                <a:endParaRPr lang="en-US" altLang="zh-CN" i="1" dirty="0" smtClean="0"/>
              </a:p>
              <a:p>
                <a:pPr lvl="1">
                  <a:lnSpc>
                    <a:spcPct val="130000"/>
                  </a:lnSpc>
                </a:pPr>
                <a:endParaRPr lang="en-US" altLang="zh-CN" i="1" dirty="0"/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i="1" dirty="0" smtClean="0"/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i="1" dirty="0"/>
              </a:p>
              <a:p>
                <a:pPr>
                  <a:lnSpc>
                    <a:spcPct val="130000"/>
                  </a:lnSpc>
                </a:pPr>
                <a:endParaRPr lang="en-US" altLang="zh-CN" i="1" dirty="0" smtClean="0"/>
              </a:p>
              <a:p>
                <a:pPr>
                  <a:lnSpc>
                    <a:spcPct val="130000"/>
                  </a:lnSpc>
                </a:pPr>
                <a:endParaRPr lang="en-US" altLang="zh-CN" i="1" dirty="0"/>
              </a:p>
            </p:txBody>
          </p:sp>
        </mc:Choice>
        <mc:Fallback xmlns=""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1304804"/>
                <a:ext cx="8305800" cy="4035885"/>
              </a:xfrm>
              <a:blipFill>
                <a:blip r:embed="rId3"/>
                <a:stretch>
                  <a:fillRect l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40778" y="1079435"/>
                <a:ext cx="4639412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)+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2|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78" y="1079435"/>
                <a:ext cx="4639412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226" y="3322746"/>
            <a:ext cx="7712548" cy="17839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762000" y="5248827"/>
                <a:ext cx="2776658" cy="489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lim>
                          <m:d>
                            <m:dPr>
                              <m:endChr m:val="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)~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lim>
                      </m:limLow>
                      <m:r>
                        <a:rPr lang="zh-CN" altLang="en-US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248827"/>
                <a:ext cx="2776658" cy="489878"/>
              </a:xfrm>
              <a:prstGeom prst="rect">
                <a:avLst/>
              </a:prstGeom>
              <a:blipFill>
                <a:blip r:embed="rId6"/>
                <a:stretch>
                  <a:fillRect t="-25000" b="-10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251728" y="5060278"/>
                <a:ext cx="2617511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728" y="5060278"/>
                <a:ext cx="2617511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64628" y="5939348"/>
                <a:ext cx="7403373" cy="596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30000"/>
                  </a:lnSpc>
                </a:pPr>
                <a:r>
                  <a:rPr lang="en-US" altLang="zh-CN" sz="2400" i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have: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)|&gt;</m:t>
                        </m:r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)≤2</m:t>
                        </m:r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(−2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ϵ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i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</a:t>
                </a:r>
                <a:endParaRPr lang="en-US" altLang="zh-CN" sz="24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28" y="5939348"/>
                <a:ext cx="7403373" cy="596766"/>
              </a:xfrm>
              <a:prstGeom prst="rect">
                <a:avLst/>
              </a:prstGeom>
              <a:blipFill>
                <a:blip r:embed="rId8"/>
                <a:stretch>
                  <a:fillRect b="-19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159851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35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Foundation of machine learning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04804"/>
            <a:ext cx="8305800" cy="4035885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zh-CN" i="1" dirty="0" smtClean="0"/>
              <a:t>Proof of Theorem 1.</a:t>
            </a:r>
          </a:p>
          <a:p>
            <a:pPr>
              <a:lnSpc>
                <a:spcPct val="130000"/>
              </a:lnSpc>
            </a:pPr>
            <a:endParaRPr lang="en-US" altLang="zh-CN" i="1" dirty="0" smtClean="0"/>
          </a:p>
          <a:p>
            <a:pPr lvl="1">
              <a:lnSpc>
                <a:spcPct val="130000"/>
              </a:lnSpc>
            </a:pPr>
            <a:endParaRPr lang="en-US" altLang="zh-CN" i="1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i="1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i="1" dirty="0"/>
          </a:p>
          <a:p>
            <a:pPr>
              <a:lnSpc>
                <a:spcPct val="130000"/>
              </a:lnSpc>
            </a:pPr>
            <a:endParaRPr lang="en-US" altLang="zh-CN" i="1" dirty="0" smtClean="0"/>
          </a:p>
          <a:p>
            <a:pPr>
              <a:lnSpc>
                <a:spcPct val="130000"/>
              </a:lnSpc>
            </a:pPr>
            <a:endParaRPr lang="en-US" altLang="zh-CN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40778" y="1079435"/>
                <a:ext cx="4639412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)+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2|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78" y="1079435"/>
                <a:ext cx="4639412" cy="1183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09600" y="2231079"/>
                <a:ext cx="7850739" cy="5190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>
                  <a:lnSpc>
                    <a:spcPct val="130000"/>
                  </a:lnSpc>
                </a:pPr>
                <a:r>
                  <a:rPr lang="en-US" altLang="zh-CN" sz="2400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Based on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(|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)−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)|&gt;</m:t>
                        </m:r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)≤2</m:t>
                        </m:r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(−2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ϵ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i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sz="2400" i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further have</a:t>
                </a:r>
                <a:r>
                  <a:rPr lang="en-US" altLang="zh-CN" sz="2400" i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altLang="zh-CN" sz="24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)|&gt;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</m:d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ϵ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dirty="0" smtClean="0"/>
              </a:p>
              <a:p>
                <a:pPr lvl="1">
                  <a:lnSpc>
                    <a:spcPct val="130000"/>
                  </a:lnSpc>
                </a:pPr>
                <a:r>
                  <a:rPr lang="en-US" altLang="zh-CN" sz="24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altLang="zh-CN" sz="2400" i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ue to the fact: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…∪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)≤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400" i="1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30000"/>
                  </a:lnSpc>
                </a:pPr>
                <a:endParaRPr lang="en-US" altLang="zh-CN" sz="24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CN" sz="2400" i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Thus, we have:</a:t>
                </a:r>
              </a:p>
              <a:p>
                <a:pPr lvl="1" algn="ctr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)|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zh-CN" sz="2400" i="1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en-US" altLang="zh-CN" sz="2400" i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</m:d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ϵ</m:t>
                            </m:r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/>
              </a:p>
              <a:p>
                <a:pPr lvl="1">
                  <a:lnSpc>
                    <a:spcPct val="130000"/>
                  </a:lnSpc>
                </a:pPr>
                <a:endParaRPr lang="en-US" altLang="zh-CN" sz="2400" i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130000"/>
                  </a:lnSpc>
                </a:pPr>
                <a:endParaRPr lang="en-US" altLang="zh-CN" sz="2400" i="1" dirty="0" smtClean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31079"/>
                <a:ext cx="7850739" cy="5190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865140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36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Foundation of machine learning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09600" y="1304804"/>
                <a:ext cx="8305800" cy="4035885"/>
              </a:xfrm>
              <a:noFill/>
            </p:spPr>
            <p:txBody>
              <a:bodyPr lIns="92075" tIns="46038" rIns="92075" bIns="46038"/>
              <a:lstStyle/>
              <a:p>
                <a:pPr>
                  <a:lnSpc>
                    <a:spcPct val="130000"/>
                  </a:lnSpc>
                </a:pPr>
                <a:r>
                  <a:rPr lang="en-US" altLang="zh-CN" i="1" dirty="0" smtClean="0"/>
                  <a:t>Proof of Theorem 1.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i="1" dirty="0" smtClean="0"/>
                  <a:t> </a:t>
                </a:r>
                <a:endParaRPr lang="en-US" altLang="zh-CN" i="1" dirty="0" smtClean="0"/>
              </a:p>
              <a:p>
                <a:pPr lvl="1">
                  <a:lnSpc>
                    <a:spcPct val="130000"/>
                  </a:lnSpc>
                </a:pPr>
                <a:r>
                  <a:rPr lang="en-US" altLang="zh-CN" dirty="0" smtClean="0"/>
                  <a:t>Part 2: </a:t>
                </a:r>
                <a:r>
                  <a:rPr lang="en-US" altLang="zh-CN" dirty="0" smtClean="0"/>
                  <a:t>establish the relations </a:t>
                </a:r>
                <a:r>
                  <a:rPr lang="en-US" altLang="zh-CN" dirty="0" smtClean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i="1" dirty="0" smtClean="0"/>
                  <a:t>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i="1" dirty="0" smtClean="0"/>
                  <a:t>Based on </a:t>
                </a:r>
                <a:r>
                  <a:rPr lang="en-US" altLang="zh-CN" i="1" dirty="0" smtClean="0"/>
                  <a:t> 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i="1" dirty="0" smtClean="0"/>
                  <a:t>We have: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)+2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zh-CN" altLang="en-US" dirty="0"/>
              </a:p>
              <a:p>
                <a:pPr marL="457200" lvl="1" indent="0">
                  <a:lnSpc>
                    <a:spcPct val="130000"/>
                  </a:lnSpc>
                  <a:buNone/>
                </a:pPr>
                <a:r>
                  <a:rPr lang="en-US" altLang="zh-CN" i="1" dirty="0" smtClean="0"/>
                  <a:t>Based on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</m:d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ϵ</m:t>
                            </m:r>
                          </m:e>
                          <m:sup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i="1" dirty="0" smtClean="0"/>
                  <a:t>, the theorem got proved.</a:t>
                </a:r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i="1" dirty="0" smtClean="0"/>
              </a:p>
              <a:p>
                <a:pPr lvl="1">
                  <a:lnSpc>
                    <a:spcPct val="130000"/>
                  </a:lnSpc>
                </a:pPr>
                <a:endParaRPr lang="en-US" altLang="zh-CN" i="1" dirty="0" smtClean="0"/>
              </a:p>
              <a:p>
                <a:pPr lvl="1">
                  <a:lnSpc>
                    <a:spcPct val="130000"/>
                  </a:lnSpc>
                </a:pPr>
                <a:endParaRPr lang="en-US" altLang="zh-CN" i="1" dirty="0"/>
              </a:p>
              <a:p>
                <a:pPr lvl="1">
                  <a:lnSpc>
                    <a:spcPct val="130000"/>
                  </a:lnSpc>
                </a:pPr>
                <a:endParaRPr lang="en-US" altLang="zh-CN" i="1" dirty="0" smtClean="0"/>
              </a:p>
              <a:p>
                <a:pPr lvl="1">
                  <a:lnSpc>
                    <a:spcPct val="130000"/>
                  </a:lnSpc>
                </a:pPr>
                <a:endParaRPr lang="en-US" altLang="zh-CN" i="1" dirty="0"/>
              </a:p>
              <a:p>
                <a:pPr marL="457200" lvl="1" indent="0">
                  <a:lnSpc>
                    <a:spcPct val="130000"/>
                  </a:lnSpc>
                  <a:buNone/>
                </a:pPr>
                <a:endParaRPr lang="en-US" altLang="zh-CN" i="1" dirty="0"/>
              </a:p>
              <a:p>
                <a:pPr>
                  <a:lnSpc>
                    <a:spcPct val="130000"/>
                  </a:lnSpc>
                </a:pPr>
                <a:endParaRPr lang="en-US" altLang="zh-CN" i="1" dirty="0" smtClean="0"/>
              </a:p>
              <a:p>
                <a:pPr>
                  <a:lnSpc>
                    <a:spcPct val="130000"/>
                  </a:lnSpc>
                </a:pPr>
                <a:endParaRPr lang="en-US" altLang="zh-CN" i="1" dirty="0"/>
              </a:p>
            </p:txBody>
          </p:sp>
        </mc:Choice>
        <mc:Fallback>
          <p:sp>
            <p:nvSpPr>
              <p:cNvPr id="51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09600" y="1304804"/>
                <a:ext cx="8305800" cy="4035885"/>
              </a:xfrm>
              <a:blipFill>
                <a:blip r:embed="rId3"/>
                <a:stretch>
                  <a:fillRect l="-293" b="-25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240778" y="1079435"/>
                <a:ext cx="4639412" cy="1183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)≤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)+</m:t>
                      </m:r>
                      <m:rad>
                        <m:radPr>
                          <m:deg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2|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ℋ</m:t>
                                  </m:r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78" y="1079435"/>
                <a:ext cx="4639412" cy="1183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325166" y="3133635"/>
                <a:ext cx="24373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166" y="3133635"/>
                <a:ext cx="2437334" cy="400110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896862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37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Basic Machine Learning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200000"/>
              </a:lnSpc>
            </a:pPr>
            <a:r>
              <a:rPr lang="en-US" altLang="zh-CN" dirty="0">
                <a:ea typeface="SimSun" panose="02010600030101010101" pitchFamily="2" charset="-122"/>
              </a:rPr>
              <a:t>M</a:t>
            </a:r>
            <a:r>
              <a:rPr lang="en-US" altLang="zh-CN" dirty="0" smtClean="0">
                <a:ea typeface="SimSun" panose="02010600030101010101" pitchFamily="2" charset="-122"/>
              </a:rPr>
              <a:t>achine learning: basic concepts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Types of learning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Foundation of machine learning 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Promising directions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 rot="9803581">
            <a:off x="4234322" y="4411677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8470402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38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Promising </a:t>
            </a:r>
            <a:r>
              <a:rPr lang="en-US" altLang="zh-CN" dirty="0" smtClean="0">
                <a:ea typeface="SimSun" panose="02010600030101010101" pitchFamily="2" charset="-122"/>
              </a:rPr>
              <a:t>directions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Model robustness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D</a:t>
            </a:r>
            <a:r>
              <a:rPr lang="en-US" altLang="zh-CN" dirty="0" smtClean="0">
                <a:ea typeface="SimSun" panose="02010600030101010101" pitchFamily="2" charset="-122"/>
              </a:rPr>
              <a:t>istribution shift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Noisy data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Attacks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Long-tailed data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Outliers </a:t>
            </a:r>
          </a:p>
          <a:p>
            <a:pPr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Tailored for specific model and task </a:t>
            </a:r>
          </a:p>
          <a:p>
            <a:pPr lvl="1">
              <a:lnSpc>
                <a:spcPct val="13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059890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39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Promising </a:t>
            </a:r>
            <a:r>
              <a:rPr lang="en-US" altLang="zh-CN" dirty="0" smtClean="0">
                <a:ea typeface="SimSun" panose="02010600030101010101" pitchFamily="2" charset="-122"/>
              </a:rPr>
              <a:t>directions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Model interpretability </a:t>
            </a:r>
            <a:r>
              <a:rPr lang="en-US" altLang="zh-CN" dirty="0">
                <a:ea typeface="SimSun" panose="02010600030101010101" pitchFamily="2" charset="-122"/>
              </a:rPr>
              <a:t>and </a:t>
            </a:r>
            <a:r>
              <a:rPr lang="en-US" altLang="zh-CN" dirty="0" err="1">
                <a:ea typeface="SimSun" panose="02010600030101010101" pitchFamily="2" charset="-122"/>
              </a:rPr>
              <a:t>Explainability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Interpretability is </a:t>
            </a:r>
            <a:r>
              <a:rPr lang="en-US" altLang="zh-CN" dirty="0" smtClean="0"/>
              <a:t>the degree to which a human can understand the cause of a decision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Understanding mechanism of deep model or LLM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Let ML model </a:t>
            </a:r>
            <a:r>
              <a:rPr lang="en-US" altLang="zh-CN" dirty="0"/>
              <a:t>explain the behavior in human terms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038600"/>
            <a:ext cx="505129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4931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4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Why these topics?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4228"/>
            <a:ext cx="8382000" cy="5105400"/>
          </a:xfrm>
          <a:noFill/>
        </p:spPr>
        <p:txBody>
          <a:bodyPr lIns="92075" tIns="46038" rIns="92075" bIns="46038"/>
          <a:lstStyle/>
          <a:p>
            <a:pPr marL="457200" lvl="1" indent="0">
              <a:lnSpc>
                <a:spcPct val="130000"/>
              </a:lnSpc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5FEDEB-5858-4A13-B937-A9D3CB2D7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10508"/>
            <a:ext cx="8382000" cy="56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kern="0" dirty="0">
                <a:ea typeface="SimSun" panose="02010600030101010101" pitchFamily="2" charset="-122"/>
              </a:rPr>
              <a:t>Top-10 most influential papers in  KDD </a:t>
            </a:r>
            <a:r>
              <a:rPr lang="en-US" altLang="zh-CN" kern="0" dirty="0" smtClean="0">
                <a:ea typeface="SimSun" panose="02010600030101010101" pitchFamily="2" charset="-122"/>
              </a:rPr>
              <a:t>2022</a:t>
            </a: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ea typeface="SimSun" panose="02010600030101010101" pitchFamily="2" charset="-122"/>
              </a:rPr>
              <a:t>1. </a:t>
            </a:r>
            <a:r>
              <a:rPr lang="en-US" altLang="zh-CN" kern="0" dirty="0" err="1" smtClean="0">
                <a:ea typeface="SimSun" panose="02010600030101010101" pitchFamily="2" charset="-122"/>
              </a:rPr>
              <a:t>GraphMAE</a:t>
            </a:r>
            <a:r>
              <a:rPr lang="en-US" altLang="zh-CN" kern="0" dirty="0">
                <a:ea typeface="SimSun" panose="02010600030101010101" pitchFamily="2" charset="-122"/>
              </a:rPr>
              <a:t>: Self-Supervised Masked </a:t>
            </a:r>
            <a:r>
              <a:rPr lang="en-US" altLang="zh-CN" kern="0" dirty="0">
                <a:solidFill>
                  <a:srgbClr val="C00000"/>
                </a:solidFill>
                <a:ea typeface="SimSun" panose="02010600030101010101" pitchFamily="2" charset="-122"/>
              </a:rPr>
              <a:t>Graph</a:t>
            </a:r>
            <a:r>
              <a:rPr lang="en-US" altLang="zh-CN" kern="0" dirty="0">
                <a:ea typeface="SimSun" panose="02010600030101010101" pitchFamily="2" charset="-122"/>
              </a:rPr>
              <a:t> </a:t>
            </a:r>
            <a:r>
              <a:rPr lang="en-US" altLang="zh-CN" kern="0" dirty="0" err="1" smtClean="0">
                <a:ea typeface="SimSun" panose="02010600030101010101" pitchFamily="2" charset="-122"/>
              </a:rPr>
              <a:t>Autoencoders</a:t>
            </a:r>
            <a:endParaRPr lang="en-US" altLang="zh-CN" kern="0" dirty="0" smtClean="0">
              <a:ea typeface="SimSun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solidFill>
                  <a:srgbClr val="C00000"/>
                </a:solidFill>
                <a:ea typeface="SimSun" panose="02010600030101010101" pitchFamily="2" charset="-122"/>
              </a:rPr>
              <a:t>2. Graph</a:t>
            </a:r>
            <a:r>
              <a:rPr lang="en-US" altLang="zh-CN" kern="0" dirty="0" smtClean="0">
                <a:ea typeface="SimSun" panose="02010600030101010101" pitchFamily="2" charset="-122"/>
              </a:rPr>
              <a:t> </a:t>
            </a:r>
            <a:r>
              <a:rPr lang="en-US" altLang="zh-CN" kern="0" dirty="0">
                <a:ea typeface="SimSun" panose="02010600030101010101" pitchFamily="2" charset="-122"/>
              </a:rPr>
              <a:t>Attention Multi-Layer </a:t>
            </a:r>
            <a:r>
              <a:rPr lang="en-US" altLang="zh-CN" kern="0" dirty="0" smtClean="0">
                <a:ea typeface="SimSun" panose="02010600030101010101" pitchFamily="2" charset="-122"/>
              </a:rPr>
              <a:t>Perceptron</a:t>
            </a: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ea typeface="SimSun" panose="02010600030101010101" pitchFamily="2" charset="-122"/>
              </a:rPr>
              <a:t>3. Learned </a:t>
            </a:r>
            <a:r>
              <a:rPr lang="en-US" altLang="zh-CN" kern="0" dirty="0">
                <a:ea typeface="SimSun" panose="02010600030101010101" pitchFamily="2" charset="-122"/>
              </a:rPr>
              <a:t>Token Pruning for </a:t>
            </a:r>
            <a:r>
              <a:rPr lang="en-US" altLang="zh-CN" kern="0" dirty="0" smtClean="0">
                <a:ea typeface="SimSun" panose="02010600030101010101" pitchFamily="2" charset="-122"/>
              </a:rPr>
              <a:t>Transformers</a:t>
            </a: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ea typeface="SimSun" panose="02010600030101010101" pitchFamily="2" charset="-122"/>
              </a:rPr>
              <a:t>4. </a:t>
            </a:r>
            <a:r>
              <a:rPr lang="en-US" altLang="zh-CN" kern="0" dirty="0" err="1" smtClean="0">
                <a:ea typeface="SimSun" panose="02010600030101010101" pitchFamily="2" charset="-122"/>
              </a:rPr>
              <a:t>GraphWorld</a:t>
            </a:r>
            <a:r>
              <a:rPr lang="en-US" altLang="zh-CN" kern="0" dirty="0">
                <a:ea typeface="SimSun" panose="02010600030101010101" pitchFamily="2" charset="-122"/>
              </a:rPr>
              <a:t>: Fake </a:t>
            </a:r>
            <a:r>
              <a:rPr lang="en-US" altLang="zh-CN" kern="0" dirty="0">
                <a:solidFill>
                  <a:srgbClr val="C00000"/>
                </a:solidFill>
                <a:ea typeface="SimSun" panose="02010600030101010101" pitchFamily="2" charset="-122"/>
              </a:rPr>
              <a:t>Graphs</a:t>
            </a:r>
            <a:r>
              <a:rPr lang="en-US" altLang="zh-CN" kern="0" dirty="0">
                <a:ea typeface="SimSun" panose="02010600030101010101" pitchFamily="2" charset="-122"/>
              </a:rPr>
              <a:t> Bring Real Insights for </a:t>
            </a:r>
            <a:r>
              <a:rPr lang="en-US" altLang="zh-CN" kern="0" dirty="0" smtClean="0">
                <a:ea typeface="SimSun" panose="02010600030101010101" pitchFamily="2" charset="-122"/>
              </a:rPr>
              <a:t>GNNs</a:t>
            </a: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ea typeface="SimSun" panose="02010600030101010101" pitchFamily="2" charset="-122"/>
              </a:rPr>
              <a:t>5. Contrastive </a:t>
            </a:r>
            <a:r>
              <a:rPr lang="en-US" altLang="zh-CN" kern="0" dirty="0">
                <a:ea typeface="SimSun" panose="02010600030101010101" pitchFamily="2" charset="-122"/>
              </a:rPr>
              <a:t>Cross-domain </a:t>
            </a:r>
            <a:r>
              <a:rPr lang="en-US" altLang="zh-CN" kern="0" dirty="0">
                <a:solidFill>
                  <a:srgbClr val="C00000"/>
                </a:solidFill>
                <a:ea typeface="SimSun" panose="02010600030101010101" pitchFamily="2" charset="-122"/>
              </a:rPr>
              <a:t>Recommendation</a:t>
            </a:r>
            <a:r>
              <a:rPr lang="en-US" altLang="zh-CN" kern="0" dirty="0">
                <a:ea typeface="SimSun" panose="02010600030101010101" pitchFamily="2" charset="-122"/>
              </a:rPr>
              <a:t> in </a:t>
            </a:r>
            <a:r>
              <a:rPr lang="en-US" altLang="zh-CN" kern="0" dirty="0" smtClean="0">
                <a:ea typeface="SimSun" panose="02010600030101010101" pitchFamily="2" charset="-122"/>
              </a:rPr>
              <a:t>Matching</a:t>
            </a: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solidFill>
                  <a:srgbClr val="C00000"/>
                </a:solidFill>
                <a:ea typeface="SimSun" panose="02010600030101010101" pitchFamily="2" charset="-122"/>
              </a:rPr>
              <a:t>6. Graph</a:t>
            </a:r>
            <a:r>
              <a:rPr lang="en-US" altLang="zh-CN" kern="0" dirty="0" smtClean="0">
                <a:ea typeface="SimSun" panose="02010600030101010101" pitchFamily="2" charset="-122"/>
              </a:rPr>
              <a:t> </a:t>
            </a:r>
            <a:r>
              <a:rPr lang="en-US" altLang="zh-CN" kern="0" dirty="0">
                <a:ea typeface="SimSun" panose="02010600030101010101" pitchFamily="2" charset="-122"/>
              </a:rPr>
              <a:t>Neural Networks for Multimodal Single-Cell Data </a:t>
            </a:r>
            <a:r>
              <a:rPr lang="en-US" altLang="zh-CN" kern="0" dirty="0" smtClean="0">
                <a:ea typeface="SimSun" panose="02010600030101010101" pitchFamily="2" charset="-122"/>
              </a:rPr>
              <a:t>Integration</a:t>
            </a: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ea typeface="SimSun" panose="02010600030101010101" pitchFamily="2" charset="-122"/>
              </a:rPr>
              <a:t>7. Proton</a:t>
            </a:r>
            <a:r>
              <a:rPr lang="en-US" altLang="zh-CN" kern="0" dirty="0">
                <a:ea typeface="SimSun" panose="02010600030101010101" pitchFamily="2" charset="-122"/>
              </a:rPr>
              <a:t>: Probing Schema Linking Information from Pre-trained Language Models for Text-to-SQL Parsing</a:t>
            </a:r>
          </a:p>
          <a:p>
            <a:pPr lvl="1">
              <a:lnSpc>
                <a:spcPct val="130000"/>
              </a:lnSpc>
            </a:pPr>
            <a:endParaRPr lang="en-US" altLang="zh-CN" kern="0" dirty="0">
              <a:ea typeface="SimSun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A038AC-783A-43FA-B9C4-DD354BF5605D}"/>
              </a:ext>
            </a:extLst>
          </p:cNvPr>
          <p:cNvSpPr/>
          <p:nvPr/>
        </p:nvSpPr>
        <p:spPr>
          <a:xfrm>
            <a:off x="228600" y="6502165"/>
            <a:ext cx="7789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https://www.paperdigest.org/2023/04/most-influential-kdd-papers-2023-04/</a:t>
            </a:r>
          </a:p>
        </p:txBody>
      </p:sp>
    </p:spTree>
    <p:extLst>
      <p:ext uri="{BB962C8B-B14F-4D97-AF65-F5344CB8AC3E}">
        <p14:creationId xmlns:p14="http://schemas.microsoft.com/office/powerpoint/2010/main" val="2286640093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40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Promising </a:t>
            </a:r>
            <a:r>
              <a:rPr lang="en-US" altLang="zh-CN" dirty="0" smtClean="0">
                <a:ea typeface="SimSun" panose="02010600030101010101" pitchFamily="2" charset="-122"/>
              </a:rPr>
              <a:t>directions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Diffusion model</a:t>
            </a:r>
          </a:p>
          <a:p>
            <a:pPr>
              <a:lnSpc>
                <a:spcPct val="130000"/>
              </a:lnSpc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dirty="0"/>
              <a:t>Diffusion models offer several advantages over traditional generative </a:t>
            </a:r>
            <a:r>
              <a:rPr lang="en-US" altLang="zh-CN" dirty="0" smtClean="0"/>
              <a:t>models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Becomes very hot topic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Many things can be done </a:t>
            </a: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828800"/>
            <a:ext cx="5715000" cy="21214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419600"/>
            <a:ext cx="3352800" cy="225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02795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41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Promising </a:t>
            </a:r>
            <a:r>
              <a:rPr lang="en-US" altLang="zh-CN" dirty="0" smtClean="0">
                <a:ea typeface="SimSun" panose="02010600030101010101" pitchFamily="2" charset="-122"/>
              </a:rPr>
              <a:t>directions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3886200" cy="17526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Large language model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Prompt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Fine-tuning</a:t>
            </a:r>
          </a:p>
          <a:p>
            <a:pPr lvl="1">
              <a:lnSpc>
                <a:spcPct val="13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354238"/>
            <a:ext cx="7467600" cy="3169893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01836" y="1905000"/>
            <a:ext cx="49965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Empirical </a:t>
            </a:r>
            <a:r>
              <a:rPr lang="en-US" altLang="zh-CN" dirty="0">
                <a:ea typeface="SimSun" panose="02010600030101010101" pitchFamily="2" charset="-122"/>
              </a:rPr>
              <a:t>&amp; Theoretical analyses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SimSun" panose="02010600030101010101" pitchFamily="2" charset="-122"/>
              </a:rPr>
              <a:t>Application </a:t>
            </a:r>
            <a:endParaRPr lang="en-US" altLang="zh-CN" kern="0" dirty="0" smtClean="0">
              <a:ea typeface="SimSun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760969512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42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Promising </a:t>
            </a:r>
            <a:r>
              <a:rPr lang="en-US" altLang="zh-CN" dirty="0" smtClean="0">
                <a:ea typeface="SimSun" panose="02010600030101010101" pitchFamily="2" charset="-122"/>
              </a:rPr>
              <a:t>directions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3886200" cy="1752600"/>
          </a:xfrm>
          <a:noFill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Large language model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Prompt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Fine-tuning</a:t>
            </a:r>
          </a:p>
          <a:p>
            <a:pPr lvl="1">
              <a:lnSpc>
                <a:spcPct val="13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endParaRPr lang="en-US" altLang="zh-CN" dirty="0" smtClean="0">
              <a:ea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354238"/>
            <a:ext cx="7467600" cy="3169893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01836" y="1905000"/>
            <a:ext cx="499654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lnSpc>
                <a:spcPct val="13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Empirical </a:t>
            </a:r>
            <a:r>
              <a:rPr lang="en-US" altLang="zh-CN" dirty="0">
                <a:ea typeface="SimSun" panose="02010600030101010101" pitchFamily="2" charset="-122"/>
              </a:rPr>
              <a:t>&amp; Theoretical analyses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ea typeface="SimSun" panose="02010600030101010101" pitchFamily="2" charset="-122"/>
              </a:rPr>
              <a:t>Application </a:t>
            </a:r>
            <a:endParaRPr lang="en-US" altLang="zh-CN" kern="0" dirty="0" smtClean="0">
              <a:ea typeface="SimSun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413372718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43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Machine Learning</a:t>
            </a:r>
            <a:endParaRPr lang="zh-CN" altLang="en-US" dirty="0"/>
          </a:p>
        </p:txBody>
      </p:sp>
      <p:pic>
        <p:nvPicPr>
          <p:cNvPr id="10" name="Picture 8" descr="11 Question and Answer Software to Build your Q&amp;A Websi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3733800" cy="265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2286000" y="4800600"/>
            <a:ext cx="5614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Algerian" panose="04020705040A02060702" pitchFamily="82" charset="0"/>
              </a:rPr>
              <a:t>Thank you!</a:t>
            </a:r>
            <a:endParaRPr lang="zh-CN" altLang="en-US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05057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5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Why these topics?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4228"/>
            <a:ext cx="8382000" cy="5105400"/>
          </a:xfrm>
          <a:noFill/>
        </p:spPr>
        <p:txBody>
          <a:bodyPr lIns="92075" tIns="46038" rIns="92075" bIns="46038"/>
          <a:lstStyle/>
          <a:p>
            <a:pPr marL="457200" lvl="1" indent="0">
              <a:lnSpc>
                <a:spcPct val="130000"/>
              </a:lnSpc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5FEDEB-5858-4A13-B937-A9D3CB2D7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10508"/>
            <a:ext cx="8382000" cy="5695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kern="0" dirty="0">
                <a:ea typeface="SimSun" panose="02010600030101010101" pitchFamily="2" charset="-122"/>
              </a:rPr>
              <a:t>Top-10 most influential papers in  KDD </a:t>
            </a:r>
            <a:r>
              <a:rPr lang="en-US" altLang="zh-CN" kern="0" dirty="0" smtClean="0">
                <a:ea typeface="SimSun" panose="02010600030101010101" pitchFamily="2" charset="-122"/>
              </a:rPr>
              <a:t>2022</a:t>
            </a: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solidFill>
                  <a:srgbClr val="C00000"/>
                </a:solidFill>
                <a:ea typeface="SimSun" panose="02010600030101010101" pitchFamily="2" charset="-122"/>
              </a:rPr>
              <a:t>8. Graph</a:t>
            </a:r>
            <a:r>
              <a:rPr lang="en-US" altLang="zh-CN" kern="0" dirty="0" smtClean="0">
                <a:ea typeface="SimSun" panose="02010600030101010101" pitchFamily="2" charset="-122"/>
              </a:rPr>
              <a:t>-Flashback </a:t>
            </a:r>
            <a:r>
              <a:rPr lang="en-US" altLang="zh-CN" kern="0" dirty="0">
                <a:ea typeface="SimSun" panose="02010600030101010101" pitchFamily="2" charset="-122"/>
              </a:rPr>
              <a:t>Network for Next Location Recommendation</a:t>
            </a: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ea typeface="SimSun" panose="02010600030101010101" pitchFamily="2" charset="-122"/>
              </a:rPr>
              <a:t>9. </a:t>
            </a:r>
            <a:r>
              <a:rPr lang="en-US" altLang="zh-CN" kern="0" dirty="0" err="1" smtClean="0">
                <a:ea typeface="SimSun" panose="02010600030101010101" pitchFamily="2" charset="-122"/>
              </a:rPr>
              <a:t>TwHIN</a:t>
            </a:r>
            <a:r>
              <a:rPr lang="en-US" altLang="zh-CN" kern="0" dirty="0">
                <a:ea typeface="SimSun" panose="02010600030101010101" pitchFamily="2" charset="-122"/>
              </a:rPr>
              <a:t>: Embedding The Twitter Heterogeneous Information Network for Personalized </a:t>
            </a:r>
            <a:r>
              <a:rPr lang="en-US" altLang="zh-CN" kern="0" dirty="0">
                <a:solidFill>
                  <a:srgbClr val="C00000"/>
                </a:solidFill>
                <a:ea typeface="SimSun" panose="02010600030101010101" pitchFamily="2" charset="-122"/>
              </a:rPr>
              <a:t>Recommendation</a:t>
            </a: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ea typeface="SimSun" panose="02010600030101010101" pitchFamily="2" charset="-122"/>
              </a:rPr>
              <a:t>10. </a:t>
            </a:r>
            <a:r>
              <a:rPr lang="en-US" altLang="zh-CN" kern="0" dirty="0" err="1" smtClean="0">
                <a:ea typeface="SimSun" panose="02010600030101010101" pitchFamily="2" charset="-122"/>
              </a:rPr>
              <a:t>FederatedScope</a:t>
            </a:r>
            <a:r>
              <a:rPr lang="en-US" altLang="zh-CN" kern="0" dirty="0" smtClean="0">
                <a:ea typeface="SimSun" panose="02010600030101010101" pitchFamily="2" charset="-122"/>
              </a:rPr>
              <a:t>-GNN</a:t>
            </a:r>
            <a:r>
              <a:rPr lang="en-US" altLang="zh-CN" kern="0" dirty="0">
                <a:ea typeface="SimSun" panose="02010600030101010101" pitchFamily="2" charset="-122"/>
              </a:rPr>
              <a:t>: Towards A Unified, Comprehensive and Efficient Package for Federated </a:t>
            </a:r>
            <a:r>
              <a:rPr lang="en-US" altLang="zh-CN" kern="0" dirty="0">
                <a:solidFill>
                  <a:srgbClr val="C00000"/>
                </a:solidFill>
                <a:ea typeface="SimSun" panose="02010600030101010101" pitchFamily="2" charset="-122"/>
              </a:rPr>
              <a:t>Graph</a:t>
            </a:r>
            <a:r>
              <a:rPr lang="en-US" altLang="zh-CN" kern="0" dirty="0">
                <a:ea typeface="SimSun" panose="02010600030101010101" pitchFamily="2" charset="-122"/>
              </a:rPr>
              <a:t> Learning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A038AC-783A-43FA-B9C4-DD354BF5605D}"/>
              </a:ext>
            </a:extLst>
          </p:cNvPr>
          <p:cNvSpPr/>
          <p:nvPr/>
        </p:nvSpPr>
        <p:spPr>
          <a:xfrm>
            <a:off x="228600" y="6502165"/>
            <a:ext cx="77897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https://www.paperdigest.org/2023/04/most-influential-kdd-papers-2023-04/</a:t>
            </a:r>
          </a:p>
        </p:txBody>
      </p:sp>
    </p:spTree>
    <p:extLst>
      <p:ext uri="{BB962C8B-B14F-4D97-AF65-F5344CB8AC3E}">
        <p14:creationId xmlns:p14="http://schemas.microsoft.com/office/powerpoint/2010/main" val="382604938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6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Why these topics?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4228"/>
            <a:ext cx="8382000" cy="5105400"/>
          </a:xfrm>
          <a:noFill/>
        </p:spPr>
        <p:txBody>
          <a:bodyPr lIns="92075" tIns="46038" rIns="92075" bIns="46038"/>
          <a:lstStyle/>
          <a:p>
            <a:pPr marL="457200" lvl="1" indent="0">
              <a:lnSpc>
                <a:spcPct val="130000"/>
              </a:lnSpc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5FEDEB-5858-4A13-B937-A9D3CB2D7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8382000" cy="424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kern="0" dirty="0" smtClean="0">
                <a:ea typeface="SimSun" panose="02010600030101010101" pitchFamily="2" charset="-122"/>
              </a:rPr>
              <a:t>What can we obtain from these lessons?</a:t>
            </a:r>
            <a:endParaRPr lang="en-US" altLang="zh-CN" kern="0" dirty="0">
              <a:ea typeface="SimSun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ea typeface="SimSun" panose="02010600030101010101" pitchFamily="2" charset="-122"/>
              </a:rPr>
              <a:t>Basic knowledge about machine learning, recommender systems and graph mining</a:t>
            </a: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ea typeface="SimSun" panose="02010600030101010101" pitchFamily="2" charset="-122"/>
              </a:rPr>
              <a:t>Some promising directions on these topics</a:t>
            </a: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ea typeface="SimSun" panose="02010600030101010101" pitchFamily="2" charset="-122"/>
              </a:rPr>
              <a:t>Something about how to do research</a:t>
            </a:r>
          </a:p>
          <a:p>
            <a:pPr lvl="1">
              <a:lnSpc>
                <a:spcPct val="130000"/>
              </a:lnSpc>
            </a:pPr>
            <a:r>
              <a:rPr lang="en-US" altLang="zh-CN" kern="0" dirty="0" smtClean="0">
                <a:ea typeface="SimSun" panose="02010600030101010101" pitchFamily="2" charset="-122"/>
              </a:rPr>
              <a:t>Get the credits</a:t>
            </a:r>
            <a:endParaRPr lang="en-US" altLang="zh-CN" kern="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68612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60B9604-A89F-4FA9-917D-0FCA462F7959}" type="slidenum">
              <a:rPr lang="en-US" altLang="zh-CN" sz="1400" b="1">
                <a:latin typeface="Calibri" panose="020F0502020204030204" pitchFamily="34" charset="0"/>
                <a:ea typeface="SimSun" panose="02010600030101010101" pitchFamily="2" charset="-122"/>
              </a:rPr>
              <a:pPr algn="r" eaLnBrk="1" hangingPunct="1"/>
              <a:t>7</a:t>
            </a:fld>
            <a:endParaRPr lang="en-US" altLang="zh-CN" sz="1400" b="1"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Basic Machine Learning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382000" cy="5105400"/>
          </a:xfrm>
          <a:noFill/>
        </p:spPr>
        <p:txBody>
          <a:bodyPr lIns="92075" tIns="46038" rIns="92075" bIns="46038"/>
          <a:lstStyle/>
          <a:p>
            <a:pPr>
              <a:lnSpc>
                <a:spcPct val="200000"/>
              </a:lnSpc>
            </a:pPr>
            <a:r>
              <a:rPr lang="en-US" altLang="zh-CN" dirty="0">
                <a:ea typeface="SimSun" panose="02010600030101010101" pitchFamily="2" charset="-122"/>
              </a:rPr>
              <a:t>M</a:t>
            </a:r>
            <a:r>
              <a:rPr lang="en-US" altLang="zh-CN" dirty="0" smtClean="0">
                <a:ea typeface="SimSun" panose="02010600030101010101" pitchFamily="2" charset="-122"/>
              </a:rPr>
              <a:t>achine learning: basic concepts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Types of learning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Foundation of machine learning </a:t>
            </a:r>
            <a:endParaRPr lang="en-US" altLang="zh-CN" dirty="0" smtClean="0">
              <a:ea typeface="SimSun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ea typeface="SimSun" panose="02010600030101010101" pitchFamily="2" charset="-122"/>
              </a:rPr>
              <a:t>Promising directions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 rot="9803581">
            <a:off x="6063122" y="1668478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7489120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8C11D4-1108-4453-B776-D432A5A7140D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dirty="0">
                <a:ea typeface="SimSun" panose="02010600030101010101" pitchFamily="2" charset="-122"/>
              </a:rPr>
              <a:t>What is machine Learning?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dirty="0" smtClean="0"/>
              <a:t>“Learning </a:t>
            </a:r>
            <a:r>
              <a:rPr lang="en-US" altLang="zh-CN" sz="2400" dirty="0"/>
              <a:t>is any process by which a system improves performance from </a:t>
            </a:r>
            <a:r>
              <a:rPr lang="en-US" altLang="zh-CN" sz="2400" dirty="0" smtClean="0"/>
              <a:t>experience” </a:t>
            </a:r>
            <a:r>
              <a:rPr lang="en-US" altLang="zh-CN" sz="2400" dirty="0"/>
              <a:t>- Herbert Simon </a:t>
            </a:r>
            <a:endParaRPr lang="en-US" altLang="zh-CN" sz="2400" dirty="0" smtClean="0"/>
          </a:p>
          <a:p>
            <a:pPr eaLnBrk="1" hangingPunct="1">
              <a:lnSpc>
                <a:spcPct val="130000"/>
              </a:lnSpc>
            </a:pPr>
            <a:endParaRPr lang="en-US" altLang="zh-CN" sz="24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400" dirty="0"/>
              <a:t>Definition by Tom Mitchell (1998</a:t>
            </a:r>
            <a:r>
              <a:rPr lang="en-US" altLang="zh-CN" sz="2400" dirty="0" smtClean="0"/>
              <a:t>)</a:t>
            </a:r>
          </a:p>
          <a:p>
            <a:pPr marL="457200" lvl="1" indent="0" eaLnBrk="1" hangingPunct="1">
              <a:lnSpc>
                <a:spcPct val="130000"/>
              </a:lnSpc>
              <a:buNone/>
            </a:pPr>
            <a:r>
              <a:rPr lang="en-US" altLang="zh-CN" sz="2400" dirty="0"/>
              <a:t>Machine Learning is the study of algorithms that </a:t>
            </a:r>
            <a:endParaRPr lang="en-US" altLang="zh-CN" sz="2400" dirty="0" smtClean="0"/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/>
              <a:t>improve their performance </a:t>
            </a:r>
            <a:r>
              <a:rPr lang="en-US" altLang="zh-CN" sz="2400" dirty="0" smtClean="0"/>
              <a:t>P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/>
              <a:t>at some task </a:t>
            </a:r>
            <a:r>
              <a:rPr lang="en-US" altLang="zh-CN" sz="2400" dirty="0" smtClean="0"/>
              <a:t>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/>
              <a:t>with </a:t>
            </a:r>
            <a:r>
              <a:rPr lang="en-US" altLang="zh-CN" sz="2400" dirty="0">
                <a:solidFill>
                  <a:srgbClr val="C00000"/>
                </a:solidFill>
              </a:rPr>
              <a:t>experience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E</a:t>
            </a:r>
          </a:p>
        </p:txBody>
      </p:sp>
      <p:sp>
        <p:nvSpPr>
          <p:cNvPr id="2" name="矩形 1"/>
          <p:cNvSpPr/>
          <p:nvPr/>
        </p:nvSpPr>
        <p:spPr>
          <a:xfrm>
            <a:off x="187084" y="6409420"/>
            <a:ext cx="17697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Slide credit: Eric Eaton </a:t>
            </a:r>
            <a:endParaRPr lang="zh-CN" altLang="en-US" sz="1200" dirty="0"/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F8C11D4-1108-4453-B776-D432A5A7140D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 dirty="0" smtClean="0">
                <a:ea typeface="SimSun" panose="02010600030101010101" pitchFamily="2" charset="-122"/>
              </a:rPr>
              <a:t>Why </a:t>
            </a:r>
            <a:r>
              <a:rPr lang="en-US" altLang="zh-CN" dirty="0">
                <a:ea typeface="SimSun" panose="02010600030101010101" pitchFamily="2" charset="-122"/>
              </a:rPr>
              <a:t>machine Learning?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239" y="1023293"/>
            <a:ext cx="8305800" cy="609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dirty="0"/>
              <a:t>Traditional Programming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894356"/>
            <a:ext cx="6263627" cy="1362633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7953" y="3021271"/>
            <a:ext cx="8555038" cy="2541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dirty="0"/>
              <a:t>Machine </a:t>
            </a:r>
            <a:r>
              <a:rPr lang="en-US" altLang="zh-CN" sz="2400" dirty="0" smtClean="0"/>
              <a:t>Learning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Intelligence: does not need human explicit </a:t>
            </a:r>
            <a:r>
              <a:rPr lang="en-US" altLang="zh-CN" sz="2400" dirty="0" smtClean="0">
                <a:ea typeface="SimSun" panose="02010600030101010101" pitchFamily="2" charset="-122"/>
              </a:rPr>
              <a:t>programming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400" dirty="0" smtClean="0">
                <a:ea typeface="SimSun" panose="02010600030101010101" pitchFamily="2" charset="-122"/>
              </a:rPr>
              <a:t>Universality</a:t>
            </a:r>
            <a:r>
              <a:rPr lang="en-US" altLang="zh-CN" sz="2400" dirty="0">
                <a:ea typeface="SimSun" panose="02010600030101010101" pitchFamily="2" charset="-122"/>
              </a:rPr>
              <a:t>: can handle complex data and diverse tasks</a:t>
            </a:r>
            <a:endParaRPr lang="en-US" altLang="zh-CN" sz="2400" kern="5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z="2400" dirty="0">
              <a:ea typeface="SimSun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</a:pPr>
            <a:endParaRPr lang="en-US" altLang="zh-CN" sz="2400" kern="0" dirty="0">
              <a:ea typeface="SimSun" panose="02010600030101010101" pitchFamily="2" charset="-122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4280338" y="1594344"/>
            <a:ext cx="304800" cy="39772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09312" y="1525024"/>
            <a:ext cx="110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Rules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38600" y="11274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xpertise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38" y="4681628"/>
            <a:ext cx="7860161" cy="204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956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6676cf8-5474-48b8-bb4a-a15cc4c0c0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1A6E9D10E801C439BD093929598313C" ma:contentTypeVersion="16" ma:contentTypeDescription="新建文档。" ma:contentTypeScope="" ma:versionID="c037d8c3dd845380f03e90166be1ed70">
  <xsd:schema xmlns:xsd="http://www.w3.org/2001/XMLSchema" xmlns:xs="http://www.w3.org/2001/XMLSchema" xmlns:p="http://schemas.microsoft.com/office/2006/metadata/properties" xmlns:ns3="06676cf8-5474-48b8-bb4a-a15cc4c0c08c" xmlns:ns4="69f163d1-7d64-4a05-b9e8-089f76d67166" targetNamespace="http://schemas.microsoft.com/office/2006/metadata/properties" ma:root="true" ma:fieldsID="5c91886e76f4988de74ab80fd96c9381" ns3:_="" ns4:_="">
    <xsd:import namespace="06676cf8-5474-48b8-bb4a-a15cc4c0c08c"/>
    <xsd:import namespace="69f163d1-7d64-4a05-b9e8-089f76d671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676cf8-5474-48b8-bb4a-a15cc4c0c0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f163d1-7d64-4a05-b9e8-089f76d6716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7D5933-0A1D-47E0-9C7B-4BA6058BD171}">
  <ds:schemaRefs>
    <ds:schemaRef ds:uri="http://purl.org/dc/elements/1.1/"/>
    <ds:schemaRef ds:uri="http://schemas.microsoft.com/office/2006/metadata/properties"/>
    <ds:schemaRef ds:uri="http://www.w3.org/XML/1998/namespace"/>
    <ds:schemaRef ds:uri="06676cf8-5474-48b8-bb4a-a15cc4c0c08c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69f163d1-7d64-4a05-b9e8-089f76d6716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1756ED0-69EF-4022-9C9F-5BCF45F098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95D813-B093-49E6-8910-C91411B4D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676cf8-5474-48b8-bb4a-a15cc4c0c08c"/>
    <ds:schemaRef ds:uri="69f163d1-7d64-4a05-b9e8-089f76d671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22987</TotalTime>
  <Words>2242</Words>
  <Application>Microsoft Office PowerPoint</Application>
  <PresentationFormat>全屏显示(4:3)</PresentationFormat>
  <Paragraphs>434</Paragraphs>
  <Slides>43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CMBX12</vt:lpstr>
      <vt:lpstr>宋体</vt:lpstr>
      <vt:lpstr>宋体</vt:lpstr>
      <vt:lpstr>微软雅黑</vt:lpstr>
      <vt:lpstr>Algerian</vt:lpstr>
      <vt:lpstr>Arial</vt:lpstr>
      <vt:lpstr>Berlin Sans FB Demi</vt:lpstr>
      <vt:lpstr>Calibri</vt:lpstr>
      <vt:lpstr>Cambria Math</vt:lpstr>
      <vt:lpstr>Tahoma</vt:lpstr>
      <vt:lpstr>Times New Roman</vt:lpstr>
      <vt:lpstr>Wingdings</vt:lpstr>
      <vt:lpstr>Blends</vt:lpstr>
      <vt:lpstr>Data Mining:  Advanced Techniques      Machine Learning</vt:lpstr>
      <vt:lpstr>Outline</vt:lpstr>
      <vt:lpstr>Why these topics?</vt:lpstr>
      <vt:lpstr>Why these topics?</vt:lpstr>
      <vt:lpstr>Why these topics?</vt:lpstr>
      <vt:lpstr>Why these topics?</vt:lpstr>
      <vt:lpstr>Basic Machine Learning</vt:lpstr>
      <vt:lpstr>What is machine Learning?</vt:lpstr>
      <vt:lpstr>Why machine Learning?</vt:lpstr>
      <vt:lpstr>When Do We Use Machine Learning?</vt:lpstr>
      <vt:lpstr>Basic Machine Learning</vt:lpstr>
      <vt:lpstr>Basic Machine Learning</vt:lpstr>
      <vt:lpstr>Supervised learning: Regression </vt:lpstr>
      <vt:lpstr>Supervised learning: Classification </vt:lpstr>
      <vt:lpstr>Supervised learning: Classification </vt:lpstr>
      <vt:lpstr>Supervised learning</vt:lpstr>
      <vt:lpstr>Unsupervised learning</vt:lpstr>
      <vt:lpstr>Unsupervised learning: Clustering</vt:lpstr>
      <vt:lpstr>Unsupervised learning: Representation</vt:lpstr>
      <vt:lpstr>Unsupervised learning: Representation</vt:lpstr>
      <vt:lpstr>Unsupervised learning: Representation</vt:lpstr>
      <vt:lpstr>Reinforcement learning</vt:lpstr>
      <vt:lpstr>Reinforcement learning</vt:lpstr>
      <vt:lpstr>Basic Machine Learning</vt:lpstr>
      <vt:lpstr>Foundation of machine learning </vt:lpstr>
      <vt:lpstr>Foundation of machine learning </vt:lpstr>
      <vt:lpstr>Foundation of machine learning </vt:lpstr>
      <vt:lpstr>Foundation of machine learning </vt:lpstr>
      <vt:lpstr>Foundation of machine learning </vt:lpstr>
      <vt:lpstr>Foundation of machine learning </vt:lpstr>
      <vt:lpstr>Foundation of machine learning </vt:lpstr>
      <vt:lpstr>Foundation of machine learning </vt:lpstr>
      <vt:lpstr>Foundation of machine learning </vt:lpstr>
      <vt:lpstr>Foundation of machine learning </vt:lpstr>
      <vt:lpstr>Foundation of machine learning </vt:lpstr>
      <vt:lpstr>Foundation of machine learning </vt:lpstr>
      <vt:lpstr>Basic Machine Learning</vt:lpstr>
      <vt:lpstr>Promising directions</vt:lpstr>
      <vt:lpstr>Promising directions</vt:lpstr>
      <vt:lpstr>Promising directions</vt:lpstr>
      <vt:lpstr>Promising directions</vt:lpstr>
      <vt:lpstr>Promising directions</vt:lpstr>
      <vt:lpstr>Machine Learning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sleepyhunt</cp:lastModifiedBy>
  <cp:revision>808</cp:revision>
  <cp:lastPrinted>2012-11-04T04:01:56Z</cp:lastPrinted>
  <dcterms:created xsi:type="dcterms:W3CDTF">1998-06-19T04:38:52Z</dcterms:created>
  <dcterms:modified xsi:type="dcterms:W3CDTF">2023-10-24T11:43:00Z</dcterms:modified>
  <cp:category>data mining book slides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0x01010061A6E9D10E801C439BD093929598313C</vt:lpwstr>
  </property>
</Properties>
</file>