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>
      <p:cViewPr varScale="1">
        <p:scale>
          <a:sx n="81" d="100"/>
          <a:sy n="81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866900"/>
            <a:ext cx="2019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盒子模型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0" y="5588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HTML标签分类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54100" y="1371600"/>
            <a:ext cx="3797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块级标签：占据一行，换行。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3048000"/>
            <a:ext cx="3797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行内标签：在一行，不换行。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70000" y="1955800"/>
            <a:ext cx="6705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&lt;div&gt;、&lt;ul&gt;、&lt;ol&gt;、&lt;li&gt;、&lt;dl&gt;、&lt;dt&gt;、&lt;dd&gt;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&lt;h1&gt;~&lt;h6&gt;、&lt;p&gt;、&lt;form&gt;、&lt;hr&gt;……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46200" y="3606800"/>
            <a:ext cx="6210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非替换元素：&lt;b&gt;、&lt;em&gt;、&lt;a&gt;、&lt;span&gt;……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8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替换元素：&lt;img&gt;、&lt;input&gt;、&lt;textarea&gt;……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866900"/>
            <a:ext cx="2019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边框属性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3505200"/>
            <a:ext cx="1384300" cy="139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155700"/>
            <a:ext cx="3708400" cy="373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25800" y="3683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网页中盒子模型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边框属性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08100" y="1397000"/>
            <a:ext cx="42164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边框宽度（border-width）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2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边框颜色（border-color）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24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边框样式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(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border-style）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08100" y="3263900"/>
            <a:ext cx="4762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4个方向来表示（上、下、左、右）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边框属性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1397000"/>
            <a:ext cx="2438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设置元素边框宽度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84300" y="2019300"/>
            <a:ext cx="6705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border-width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thin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medium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thick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长度值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边框属性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08100" y="1397000"/>
            <a:ext cx="2438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设置元素边框颜色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676400" y="2019300"/>
            <a:ext cx="5118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border-color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颜色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transparent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边框属性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08100" y="1397000"/>
            <a:ext cx="2438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设置元素边框样式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676400" y="2019300"/>
            <a:ext cx="4851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border-style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值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none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hidden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009773" y="1190878"/>
            <a:ext cx="25400" cy="3419525"/>
          </a:xfrm>
          <a:custGeom>
            <a:avLst/>
            <a:gdLst>
              <a:gd name="connsiteX0" fmla="*/ 6350 w 25400"/>
              <a:gd name="connsiteY0" fmla="*/ 6350 h 3419525"/>
              <a:gd name="connsiteX1" fmla="*/ 6350 w 25400"/>
              <a:gd name="connsiteY1" fmla="*/ 3413175 h 34195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19525">
                <a:moveTo>
                  <a:pt x="6350" y="6350"/>
                </a:moveTo>
                <a:lnTo>
                  <a:pt x="6350" y="3413175"/>
                </a:lnTo>
              </a:path>
            </a:pathLst>
          </a:custGeom>
          <a:ln w="127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29435" y="1197228"/>
            <a:ext cx="5413121" cy="25400"/>
          </a:xfrm>
          <a:custGeom>
            <a:avLst/>
            <a:gdLst>
              <a:gd name="connsiteX0" fmla="*/ 6350 w 5413121"/>
              <a:gd name="connsiteY0" fmla="*/ 6350 h 25400"/>
              <a:gd name="connsiteX1" fmla="*/ 5406771 w 541312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13121" h="25400">
                <a:moveTo>
                  <a:pt x="6350" y="6350"/>
                </a:moveTo>
                <a:lnTo>
                  <a:pt x="5406771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29435" y="4591354"/>
            <a:ext cx="5413121" cy="25400"/>
          </a:xfrm>
          <a:custGeom>
            <a:avLst/>
            <a:gdLst>
              <a:gd name="connsiteX0" fmla="*/ 6350 w 5413121"/>
              <a:gd name="connsiteY0" fmla="*/ 6350 h 25400"/>
              <a:gd name="connsiteX1" fmla="*/ 5406771 w 541312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13121" h="25400">
                <a:moveTo>
                  <a:pt x="6350" y="6350"/>
                </a:moveTo>
                <a:lnTo>
                  <a:pt x="5406771" y="6350"/>
                </a:lnTo>
              </a:path>
            </a:pathLst>
          </a:custGeom>
          <a:ln w="12700">
            <a:solidFill>
              <a:srgbClr val="C0504D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边框属性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29435" y="1206500"/>
            <a:ext cx="748665" cy="333552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200" dirty="0"/>
              <a:t>				</a:t>
            </a:r>
            <a:r>
              <a:rPr lang="en-US" altLang="zh-CN" sz="1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</a:t>
            </a:r>
          </a:p>
          <a:p>
            <a:pPr>
              <a:lnSpc>
                <a:spcPts val="14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dirty="0"/>
              <a:t>			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none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4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hidden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8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dotted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4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dashed</a:t>
            </a:r>
          </a:p>
          <a:p>
            <a:pPr>
              <a:lnSpc>
                <a:spcPts val="19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dirty="0"/>
              <a:t>			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solid</a:t>
            </a:r>
          </a:p>
          <a:p>
            <a:pPr>
              <a:lnSpc>
                <a:spcPts val="19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double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4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groove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3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dirty="0"/>
              <a:t>		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ridge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3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dirty="0"/>
              <a:t>			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inset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4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dirty="0"/>
              <a:t>	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outset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300"/>
              </a:lnSpc>
              <a:tabLst>
                <a:tab pos="25400" algn="l"/>
                <a:tab pos="50800" algn="l"/>
                <a:tab pos="63500" algn="l"/>
                <a:tab pos="139700" algn="l"/>
              </a:tabLst>
            </a:pPr>
            <a:r>
              <a:rPr lang="en-US" altLang="zh-CN" sz="1400" dirty="0"/>
              <a:t>	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inherit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60700" y="1206500"/>
            <a:ext cx="4316887" cy="33162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943100" algn="l"/>
              </a:tabLst>
            </a:pPr>
            <a:r>
              <a:rPr lang="en-US" altLang="zh-CN" sz="1400" dirty="0"/>
              <a:t>	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4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定义无边框。默认值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4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“none”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相同。除非在表格元素中解决边框冲突时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8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定义点状边框。在大多数浏览器中呈现为实线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4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定义虚线。在大多数浏览器中呈现为实线</a:t>
            </a:r>
          </a:p>
          <a:p>
            <a:pPr>
              <a:lnSpc>
                <a:spcPts val="19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定义实线</a:t>
            </a:r>
          </a:p>
          <a:p>
            <a:pPr>
              <a:lnSpc>
                <a:spcPts val="19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定义双线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4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3D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凹槽边框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3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3D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垄状边框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3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3D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inset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边框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4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3D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outset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边框</a:t>
            </a:r>
          </a:p>
          <a:p>
            <a:pPr>
              <a:lnSpc>
                <a:spcPts val="1000"/>
              </a:lnSpc>
            </a:pPr>
            <a:endParaRPr lang="en-US" altLang="zh-CN" sz="1400" dirty="0"/>
          </a:p>
          <a:p>
            <a:pPr>
              <a:lnSpc>
                <a:spcPts val="1300"/>
              </a:lnSpc>
              <a:tabLst>
                <a:tab pos="1943100" algn="l"/>
              </a:tabLst>
            </a:pPr>
            <a:r>
              <a:rPr lang="en-US" altLang="zh-CN" sz="1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规定应该从父元素继承边框样式。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边框属性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1397000"/>
            <a:ext cx="2133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不同方向表示：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84300" y="2019300"/>
            <a:ext cx="62103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border-[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left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right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top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bottom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]-width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border-[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left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right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top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bottom</a:t>
            </a:r>
            <a:r>
              <a:rPr lang="en-US" altLang="zh-CN" sz="2400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]-color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800"/>
              </a:lnSpc>
              <a:tabLst/>
            </a:pPr>
            <a:r>
              <a:rPr lang="en-US" altLang="zh-CN" sz="2402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border-[</a:t>
            </a:r>
            <a:r>
              <a:rPr lang="en-US" altLang="zh-CN" sz="2402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left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right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top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bottom</a:t>
            </a:r>
            <a:r>
              <a:rPr lang="en-US" altLang="zh-CN" sz="2402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]-style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边框属性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39800" y="13081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边框缩写：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73200" y="1828800"/>
            <a:ext cx="368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[宽度]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[样式]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[颜色]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23495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不同方向：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73200" y="2870200"/>
            <a:ext cx="48514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border-top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[宽度]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[样式]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[颜色]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border-left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[宽度]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[样式]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[颜色]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border-right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[宽度]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[样式]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[颜色]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border-bottom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：[宽度]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[样式]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04040"/>
                </a:solidFill>
                <a:latin typeface="微软雅黑" pitchFamily="18" charset="0"/>
                <a:cs typeface="微软雅黑" pitchFamily="18" charset="0"/>
              </a:rPr>
              <a:t>[颜色]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课程内容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85900" y="1320800"/>
            <a:ext cx="20066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盒子模型概念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高和宽设置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边框设置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016500" y="1295400"/>
            <a:ext cx="20066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内边距设置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外边距设置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8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盒子的计算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元素显示方式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3505200"/>
            <a:ext cx="1384300" cy="139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155700"/>
            <a:ext cx="3708400" cy="3733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25800" y="3683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网页中盒子模型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内边距属性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8700" y="1320800"/>
            <a:ext cx="74422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设置元素的内容与边框之间的距离（内边距或填充）,分4个方向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（上、右、下、左）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28700" y="2349500"/>
            <a:ext cx="45847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02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padding-top</a:t>
            </a:r>
            <a:r>
              <a:rPr lang="en-US" altLang="zh-CN" sz="21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1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长度值</a:t>
            </a:r>
            <a:r>
              <a:rPr lang="en-US" altLang="zh-CN" sz="21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1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2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百分比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1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padding-right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:长度值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百分比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1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padding-bottom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:长度值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百分比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1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padding-left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:长度值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百分比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说明：值不能为负值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7200" y="1473200"/>
            <a:ext cx="3149600" cy="314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内边距属性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00" y="368300"/>
            <a:ext cx="49403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2733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内边距属性缩写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2273300" algn="l"/>
              </a:tabLst>
            </a:pP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padding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值1；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//4个方向都为值1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52500" y="2044700"/>
            <a:ext cx="2400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padding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值1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值2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746500" y="2044700"/>
            <a:ext cx="2794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上下=值1，左右=值2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52500" y="2565400"/>
            <a:ext cx="75311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padding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值1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值2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值3；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上=值1，左右=值2，下=值3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padding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值1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值2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值3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值4；</a:t>
            </a:r>
            <a:r>
              <a:rPr lang="en-US" altLang="zh-CN" sz="1802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上=值1，右=值2，下=值3,左=值2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外边距属性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52500" y="1320800"/>
            <a:ext cx="7670800" cy="306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设置元素与元素之间的距离（外边距）,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4个方向（上、右、下、左）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margin-top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长度值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百分比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auto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6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margin-right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长度值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百分比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auto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margin-bottom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长度值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百分比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auto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6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margin-left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长度值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百分比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|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auto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说明：值可为负值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2500" y="368300"/>
            <a:ext cx="76708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2733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外边距属性缩写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2273300" algn="l"/>
              </a:tabLst>
            </a:pP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设置元素与元素之间的距离（外边距）,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4个方向（上、右、下、左）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273300" algn="l"/>
              </a:tabLst>
            </a:pP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值1；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//4个方向都为值1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52500" y="2349500"/>
            <a:ext cx="2247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值1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值2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594100" y="2349500"/>
            <a:ext cx="2794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上下=值1，左右=值2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52500" y="2870200"/>
            <a:ext cx="73787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值1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值2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值3；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上=值1，左右=值2，下=值3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: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值1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值2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值3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值4；</a:t>
            </a:r>
            <a:r>
              <a:rPr lang="en-US" altLang="zh-CN" sz="1802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//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上=值1，右=值2，下=值3,左=值2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0" y="3136900"/>
            <a:ext cx="5651500" cy="73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外边距属性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04900" y="1473200"/>
            <a:ext cx="5422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默认情况下，相应HTML块级元素存在外边距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85900" y="1993900"/>
            <a:ext cx="2654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body、h1~h6、p……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04900" y="2501900"/>
            <a:ext cx="4051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声明margin属性，覆盖默认样式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400" y="1981200"/>
            <a:ext cx="3187700" cy="289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外边距属性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04900" y="1473200"/>
            <a:ext cx="56134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margin值为auto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实现水平方向居中显示效果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由浏览器计算外边距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73300"/>
            <a:ext cx="5829300" cy="261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外边距属性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52500" y="1168400"/>
            <a:ext cx="6946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垂直方向，两个相邻元素都设置外边距，外边距会发生合并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6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合并后外边距高度=两个发生合并外边距的高度中最大值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295399"/>
            <a:ext cx="5956300" cy="379970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16300" y="3683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盒子模型计算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84200" y="965200"/>
            <a:ext cx="170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标准盒子模型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841500"/>
            <a:ext cx="2959100" cy="2362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752600"/>
            <a:ext cx="2730500" cy="288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生活中盒子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3505200"/>
            <a:ext cx="1384300" cy="13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16300" y="3683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盒子模型计算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23900" y="1320800"/>
            <a:ext cx="70739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CSS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中，width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height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指的是</a:t>
            </a:r>
            <a:r>
              <a:rPr lang="en-US" altLang="zh-CN" sz="200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内容区域的宽度和高度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增加内边距、边框和外边距不会影响内容区域的尺寸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6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但</a:t>
            </a:r>
            <a:r>
              <a:rPr lang="en-US" altLang="zh-CN" sz="200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会增加元素框的总尺寸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1193800"/>
            <a:ext cx="8674100" cy="355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16300" y="3683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盒子模型计算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0" y="1346200"/>
            <a:ext cx="4089400" cy="3619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16300" y="3683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盒子模型计算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84200" y="965200"/>
            <a:ext cx="1422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474747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IE盒子模型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3683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HTML元素分类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1358900"/>
            <a:ext cx="2565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块级元素，占一行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04900" y="1765300"/>
            <a:ext cx="7175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&lt;p&gt;、&lt;div&gt;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&lt;h1&gt;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~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&lt;h6&gt;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、&lt;ul&gt;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、&lt;li&gt;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、&lt;ol&gt;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198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&lt;dl&gt;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、&lt;dt&gt;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、&lt;dd&gt;等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8500" y="3009900"/>
            <a:ext cx="4521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行内元素（内联元素），一行显示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3416300"/>
            <a:ext cx="3365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&lt;span&gt;、&lt;a&gt;、&lt;em&gt;等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68300"/>
            <a:ext cx="2120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display属性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93800" y="12954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inline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524000" y="1866900"/>
            <a:ext cx="5575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元素将显示为内联元素，元素前后没有换行符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93800" y="2438400"/>
            <a:ext cx="1092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8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block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24000" y="3009900"/>
            <a:ext cx="5816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元素将显示为块级元素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元素前后会带有换行符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68300"/>
            <a:ext cx="2120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display属性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54100" y="1320800"/>
            <a:ext cx="1993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inline-block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73200" y="1892300"/>
            <a:ext cx="655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行内块元素，元素呈现为inline，具有block相应特性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54100" y="2463800"/>
            <a:ext cx="1041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none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73200" y="3022600"/>
            <a:ext cx="2222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此元素不会被显示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866900"/>
            <a:ext cx="2019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课程总结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0" y="1524000"/>
            <a:ext cx="5156200" cy="328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797300" y="368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盒子模型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0037" y="1375067"/>
            <a:ext cx="3357626" cy="481291"/>
          </a:xfrm>
          <a:custGeom>
            <a:avLst/>
            <a:gdLst>
              <a:gd name="connsiteX0" fmla="*/ 0 w 3357626"/>
              <a:gd name="connsiteY0" fmla="*/ 481291 h 481291"/>
              <a:gd name="connsiteX1" fmla="*/ 3357625 w 3357626"/>
              <a:gd name="connsiteY1" fmla="*/ 481291 h 481291"/>
              <a:gd name="connsiteX2" fmla="*/ 3357625 w 3357626"/>
              <a:gd name="connsiteY2" fmla="*/ 0 h 481291"/>
              <a:gd name="connsiteX3" fmla="*/ 0 w 3357626"/>
              <a:gd name="connsiteY3" fmla="*/ 0 h 481291"/>
              <a:gd name="connsiteX4" fmla="*/ 0 w 3357626"/>
              <a:gd name="connsiteY4" fmla="*/ 481291 h 481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7626" h="481291">
                <a:moveTo>
                  <a:pt x="0" y="481291"/>
                </a:moveTo>
                <a:lnTo>
                  <a:pt x="3357625" y="481291"/>
                </a:lnTo>
                <a:lnTo>
                  <a:pt x="3357625" y="0"/>
                </a:lnTo>
                <a:lnTo>
                  <a:pt x="0" y="0"/>
                </a:lnTo>
                <a:lnTo>
                  <a:pt x="0" y="48129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57625" y="1375067"/>
            <a:ext cx="2214626" cy="481291"/>
          </a:xfrm>
          <a:custGeom>
            <a:avLst/>
            <a:gdLst>
              <a:gd name="connsiteX0" fmla="*/ 0 w 2214626"/>
              <a:gd name="connsiteY0" fmla="*/ 481291 h 481291"/>
              <a:gd name="connsiteX1" fmla="*/ 2214626 w 2214626"/>
              <a:gd name="connsiteY1" fmla="*/ 481291 h 481291"/>
              <a:gd name="connsiteX2" fmla="*/ 2214626 w 2214626"/>
              <a:gd name="connsiteY2" fmla="*/ 0 h 481291"/>
              <a:gd name="connsiteX3" fmla="*/ 0 w 2214626"/>
              <a:gd name="connsiteY3" fmla="*/ 0 h 481291"/>
              <a:gd name="connsiteX4" fmla="*/ 0 w 2214626"/>
              <a:gd name="connsiteY4" fmla="*/ 481291 h 481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4626" h="481291">
                <a:moveTo>
                  <a:pt x="0" y="481291"/>
                </a:moveTo>
                <a:lnTo>
                  <a:pt x="2214626" y="481291"/>
                </a:lnTo>
                <a:lnTo>
                  <a:pt x="2214626" y="0"/>
                </a:lnTo>
                <a:lnTo>
                  <a:pt x="0" y="0"/>
                </a:lnTo>
                <a:lnTo>
                  <a:pt x="0" y="48129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72251" y="1375067"/>
            <a:ext cx="2643251" cy="481291"/>
          </a:xfrm>
          <a:custGeom>
            <a:avLst/>
            <a:gdLst>
              <a:gd name="connsiteX0" fmla="*/ 0 w 2643251"/>
              <a:gd name="connsiteY0" fmla="*/ 481291 h 481291"/>
              <a:gd name="connsiteX1" fmla="*/ 2643251 w 2643251"/>
              <a:gd name="connsiteY1" fmla="*/ 481291 h 481291"/>
              <a:gd name="connsiteX2" fmla="*/ 2643251 w 2643251"/>
              <a:gd name="connsiteY2" fmla="*/ 0 h 481291"/>
              <a:gd name="connsiteX3" fmla="*/ 0 w 2643251"/>
              <a:gd name="connsiteY3" fmla="*/ 0 h 481291"/>
              <a:gd name="connsiteX4" fmla="*/ 0 w 2643251"/>
              <a:gd name="connsiteY4" fmla="*/ 481291 h 481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251" h="481291">
                <a:moveTo>
                  <a:pt x="0" y="481291"/>
                </a:moveTo>
                <a:lnTo>
                  <a:pt x="2643251" y="481291"/>
                </a:lnTo>
                <a:lnTo>
                  <a:pt x="2643251" y="0"/>
                </a:lnTo>
                <a:lnTo>
                  <a:pt x="0" y="0"/>
                </a:lnTo>
                <a:lnTo>
                  <a:pt x="0" y="48129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0037" y="1856409"/>
            <a:ext cx="3357626" cy="853008"/>
          </a:xfrm>
          <a:custGeom>
            <a:avLst/>
            <a:gdLst>
              <a:gd name="connsiteX0" fmla="*/ 0 w 3357626"/>
              <a:gd name="connsiteY0" fmla="*/ 853008 h 853008"/>
              <a:gd name="connsiteX1" fmla="*/ 3357625 w 3357626"/>
              <a:gd name="connsiteY1" fmla="*/ 853008 h 853008"/>
              <a:gd name="connsiteX2" fmla="*/ 3357625 w 3357626"/>
              <a:gd name="connsiteY2" fmla="*/ 0 h 853008"/>
              <a:gd name="connsiteX3" fmla="*/ 0 w 3357626"/>
              <a:gd name="connsiteY3" fmla="*/ 0 h 853008"/>
              <a:gd name="connsiteX4" fmla="*/ 0 w 3357626"/>
              <a:gd name="connsiteY4" fmla="*/ 853008 h 853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7626" h="853008">
                <a:moveTo>
                  <a:pt x="0" y="853008"/>
                </a:moveTo>
                <a:lnTo>
                  <a:pt x="3357625" y="853008"/>
                </a:lnTo>
                <a:lnTo>
                  <a:pt x="3357625" y="0"/>
                </a:lnTo>
                <a:lnTo>
                  <a:pt x="0" y="0"/>
                </a:lnTo>
                <a:lnTo>
                  <a:pt x="0" y="853008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57625" y="1856409"/>
            <a:ext cx="2214626" cy="853008"/>
          </a:xfrm>
          <a:custGeom>
            <a:avLst/>
            <a:gdLst>
              <a:gd name="connsiteX0" fmla="*/ 0 w 2214626"/>
              <a:gd name="connsiteY0" fmla="*/ 853008 h 853008"/>
              <a:gd name="connsiteX1" fmla="*/ 2214626 w 2214626"/>
              <a:gd name="connsiteY1" fmla="*/ 853008 h 853008"/>
              <a:gd name="connsiteX2" fmla="*/ 2214626 w 2214626"/>
              <a:gd name="connsiteY2" fmla="*/ 0 h 853008"/>
              <a:gd name="connsiteX3" fmla="*/ 0 w 2214626"/>
              <a:gd name="connsiteY3" fmla="*/ 0 h 853008"/>
              <a:gd name="connsiteX4" fmla="*/ 0 w 2214626"/>
              <a:gd name="connsiteY4" fmla="*/ 853008 h 853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4626" h="853008">
                <a:moveTo>
                  <a:pt x="0" y="853008"/>
                </a:moveTo>
                <a:lnTo>
                  <a:pt x="2214626" y="853008"/>
                </a:lnTo>
                <a:lnTo>
                  <a:pt x="2214626" y="0"/>
                </a:lnTo>
                <a:lnTo>
                  <a:pt x="0" y="0"/>
                </a:lnTo>
                <a:lnTo>
                  <a:pt x="0" y="853008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72251" y="1856435"/>
            <a:ext cx="2643251" cy="2929890"/>
          </a:xfrm>
          <a:custGeom>
            <a:avLst/>
            <a:gdLst>
              <a:gd name="connsiteX0" fmla="*/ 0 w 2643251"/>
              <a:gd name="connsiteY0" fmla="*/ 2929890 h 2929890"/>
              <a:gd name="connsiteX1" fmla="*/ 2643251 w 2643251"/>
              <a:gd name="connsiteY1" fmla="*/ 2929890 h 2929890"/>
              <a:gd name="connsiteX2" fmla="*/ 2643251 w 2643251"/>
              <a:gd name="connsiteY2" fmla="*/ 0 h 2929890"/>
              <a:gd name="connsiteX3" fmla="*/ 0 w 2643251"/>
              <a:gd name="connsiteY3" fmla="*/ 0 h 2929890"/>
              <a:gd name="connsiteX4" fmla="*/ 0 w 2643251"/>
              <a:gd name="connsiteY4" fmla="*/ 2929890 h 2929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3251" h="2929890">
                <a:moveTo>
                  <a:pt x="0" y="2929890"/>
                </a:moveTo>
                <a:lnTo>
                  <a:pt x="2643251" y="2929890"/>
                </a:lnTo>
                <a:lnTo>
                  <a:pt x="2643251" y="0"/>
                </a:lnTo>
                <a:lnTo>
                  <a:pt x="0" y="0"/>
                </a:lnTo>
                <a:lnTo>
                  <a:pt x="0" y="292989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0037" y="2709329"/>
            <a:ext cx="3357626" cy="611974"/>
          </a:xfrm>
          <a:custGeom>
            <a:avLst/>
            <a:gdLst>
              <a:gd name="connsiteX0" fmla="*/ 0 w 3357626"/>
              <a:gd name="connsiteY0" fmla="*/ 611974 h 611974"/>
              <a:gd name="connsiteX1" fmla="*/ 3357625 w 3357626"/>
              <a:gd name="connsiteY1" fmla="*/ 611974 h 611974"/>
              <a:gd name="connsiteX2" fmla="*/ 3357625 w 3357626"/>
              <a:gd name="connsiteY2" fmla="*/ 0 h 611974"/>
              <a:gd name="connsiteX3" fmla="*/ 0 w 3357626"/>
              <a:gd name="connsiteY3" fmla="*/ 0 h 611974"/>
              <a:gd name="connsiteX4" fmla="*/ 0 w 3357626"/>
              <a:gd name="connsiteY4" fmla="*/ 611974 h 611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7626" h="611974">
                <a:moveTo>
                  <a:pt x="0" y="611974"/>
                </a:moveTo>
                <a:lnTo>
                  <a:pt x="3357625" y="611974"/>
                </a:lnTo>
                <a:lnTo>
                  <a:pt x="3357625" y="0"/>
                </a:lnTo>
                <a:lnTo>
                  <a:pt x="0" y="0"/>
                </a:lnTo>
                <a:lnTo>
                  <a:pt x="0" y="611974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857625" y="2709329"/>
            <a:ext cx="2214626" cy="611974"/>
          </a:xfrm>
          <a:custGeom>
            <a:avLst/>
            <a:gdLst>
              <a:gd name="connsiteX0" fmla="*/ 0 w 2214626"/>
              <a:gd name="connsiteY0" fmla="*/ 611974 h 611974"/>
              <a:gd name="connsiteX1" fmla="*/ 2214626 w 2214626"/>
              <a:gd name="connsiteY1" fmla="*/ 611974 h 611974"/>
              <a:gd name="connsiteX2" fmla="*/ 2214626 w 2214626"/>
              <a:gd name="connsiteY2" fmla="*/ 0 h 611974"/>
              <a:gd name="connsiteX3" fmla="*/ 0 w 2214626"/>
              <a:gd name="connsiteY3" fmla="*/ 0 h 611974"/>
              <a:gd name="connsiteX4" fmla="*/ 0 w 2214626"/>
              <a:gd name="connsiteY4" fmla="*/ 611974 h 6119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4626" h="611974">
                <a:moveTo>
                  <a:pt x="0" y="611974"/>
                </a:moveTo>
                <a:lnTo>
                  <a:pt x="2214626" y="611974"/>
                </a:lnTo>
                <a:lnTo>
                  <a:pt x="2214626" y="0"/>
                </a:lnTo>
                <a:lnTo>
                  <a:pt x="0" y="0"/>
                </a:lnTo>
                <a:lnTo>
                  <a:pt x="0" y="611974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00037" y="3321342"/>
            <a:ext cx="3357626" cy="853008"/>
          </a:xfrm>
          <a:custGeom>
            <a:avLst/>
            <a:gdLst>
              <a:gd name="connsiteX0" fmla="*/ 0 w 3357626"/>
              <a:gd name="connsiteY0" fmla="*/ 853008 h 853008"/>
              <a:gd name="connsiteX1" fmla="*/ 3357625 w 3357626"/>
              <a:gd name="connsiteY1" fmla="*/ 853008 h 853008"/>
              <a:gd name="connsiteX2" fmla="*/ 3357625 w 3357626"/>
              <a:gd name="connsiteY2" fmla="*/ 0 h 853008"/>
              <a:gd name="connsiteX3" fmla="*/ 0 w 3357626"/>
              <a:gd name="connsiteY3" fmla="*/ 0 h 853008"/>
              <a:gd name="connsiteX4" fmla="*/ 0 w 3357626"/>
              <a:gd name="connsiteY4" fmla="*/ 853008 h 853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7626" h="853008">
                <a:moveTo>
                  <a:pt x="0" y="853008"/>
                </a:moveTo>
                <a:lnTo>
                  <a:pt x="3357625" y="853008"/>
                </a:lnTo>
                <a:lnTo>
                  <a:pt x="3357625" y="0"/>
                </a:lnTo>
                <a:lnTo>
                  <a:pt x="0" y="0"/>
                </a:lnTo>
                <a:lnTo>
                  <a:pt x="0" y="853008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857625" y="3321342"/>
            <a:ext cx="2214626" cy="853008"/>
          </a:xfrm>
          <a:custGeom>
            <a:avLst/>
            <a:gdLst>
              <a:gd name="connsiteX0" fmla="*/ 0 w 2214626"/>
              <a:gd name="connsiteY0" fmla="*/ 853008 h 853008"/>
              <a:gd name="connsiteX1" fmla="*/ 2214626 w 2214626"/>
              <a:gd name="connsiteY1" fmla="*/ 853008 h 853008"/>
              <a:gd name="connsiteX2" fmla="*/ 2214626 w 2214626"/>
              <a:gd name="connsiteY2" fmla="*/ 0 h 853008"/>
              <a:gd name="connsiteX3" fmla="*/ 0 w 2214626"/>
              <a:gd name="connsiteY3" fmla="*/ 0 h 853008"/>
              <a:gd name="connsiteX4" fmla="*/ 0 w 2214626"/>
              <a:gd name="connsiteY4" fmla="*/ 853008 h 853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4626" h="853008">
                <a:moveTo>
                  <a:pt x="0" y="853008"/>
                </a:moveTo>
                <a:lnTo>
                  <a:pt x="2214626" y="853008"/>
                </a:lnTo>
                <a:lnTo>
                  <a:pt x="2214626" y="0"/>
                </a:lnTo>
                <a:lnTo>
                  <a:pt x="0" y="0"/>
                </a:lnTo>
                <a:lnTo>
                  <a:pt x="0" y="853008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0037" y="4174350"/>
            <a:ext cx="3357626" cy="611975"/>
          </a:xfrm>
          <a:custGeom>
            <a:avLst/>
            <a:gdLst>
              <a:gd name="connsiteX0" fmla="*/ 0 w 3357626"/>
              <a:gd name="connsiteY0" fmla="*/ 611975 h 611975"/>
              <a:gd name="connsiteX1" fmla="*/ 3357625 w 3357626"/>
              <a:gd name="connsiteY1" fmla="*/ 611975 h 611975"/>
              <a:gd name="connsiteX2" fmla="*/ 3357625 w 3357626"/>
              <a:gd name="connsiteY2" fmla="*/ 0 h 611975"/>
              <a:gd name="connsiteX3" fmla="*/ 0 w 3357626"/>
              <a:gd name="connsiteY3" fmla="*/ 0 h 611975"/>
              <a:gd name="connsiteX4" fmla="*/ 0 w 3357626"/>
              <a:gd name="connsiteY4" fmla="*/ 611975 h 611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57626" h="611975">
                <a:moveTo>
                  <a:pt x="0" y="611975"/>
                </a:moveTo>
                <a:lnTo>
                  <a:pt x="3357625" y="611975"/>
                </a:lnTo>
                <a:lnTo>
                  <a:pt x="3357625" y="0"/>
                </a:lnTo>
                <a:lnTo>
                  <a:pt x="0" y="0"/>
                </a:lnTo>
                <a:lnTo>
                  <a:pt x="0" y="611975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857625" y="4174350"/>
            <a:ext cx="2214626" cy="611975"/>
          </a:xfrm>
          <a:custGeom>
            <a:avLst/>
            <a:gdLst>
              <a:gd name="connsiteX0" fmla="*/ 0 w 2214626"/>
              <a:gd name="connsiteY0" fmla="*/ 611975 h 611975"/>
              <a:gd name="connsiteX1" fmla="*/ 2214626 w 2214626"/>
              <a:gd name="connsiteY1" fmla="*/ 611975 h 611975"/>
              <a:gd name="connsiteX2" fmla="*/ 2214626 w 2214626"/>
              <a:gd name="connsiteY2" fmla="*/ 0 h 611975"/>
              <a:gd name="connsiteX3" fmla="*/ 0 w 2214626"/>
              <a:gd name="connsiteY3" fmla="*/ 0 h 611975"/>
              <a:gd name="connsiteX4" fmla="*/ 0 w 2214626"/>
              <a:gd name="connsiteY4" fmla="*/ 611975 h 611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4626" h="611975">
                <a:moveTo>
                  <a:pt x="0" y="611975"/>
                </a:moveTo>
                <a:lnTo>
                  <a:pt x="2214626" y="611975"/>
                </a:lnTo>
                <a:lnTo>
                  <a:pt x="2214626" y="0"/>
                </a:lnTo>
                <a:lnTo>
                  <a:pt x="0" y="0"/>
                </a:lnTo>
                <a:lnTo>
                  <a:pt x="0" y="611975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851275" y="1362328"/>
            <a:ext cx="25400" cy="3436696"/>
          </a:xfrm>
          <a:custGeom>
            <a:avLst/>
            <a:gdLst>
              <a:gd name="connsiteX0" fmla="*/ 6350 w 25400"/>
              <a:gd name="connsiteY0" fmla="*/ 6350 h 3436696"/>
              <a:gd name="connsiteX1" fmla="*/ 6350 w 25400"/>
              <a:gd name="connsiteY1" fmla="*/ 3430346 h 34366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36696">
                <a:moveTo>
                  <a:pt x="6350" y="6350"/>
                </a:moveTo>
                <a:lnTo>
                  <a:pt x="6350" y="343034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065901" y="1362328"/>
            <a:ext cx="25400" cy="3436696"/>
          </a:xfrm>
          <a:custGeom>
            <a:avLst/>
            <a:gdLst>
              <a:gd name="connsiteX0" fmla="*/ 6350 w 25400"/>
              <a:gd name="connsiteY0" fmla="*/ 6350 h 3436696"/>
              <a:gd name="connsiteX1" fmla="*/ 6350 w 25400"/>
              <a:gd name="connsiteY1" fmla="*/ 3430346 h 34366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36696">
                <a:moveTo>
                  <a:pt x="6350" y="6350"/>
                </a:moveTo>
                <a:lnTo>
                  <a:pt x="6350" y="343034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74637" y="1837308"/>
            <a:ext cx="8266138" cy="76200"/>
          </a:xfrm>
          <a:custGeom>
            <a:avLst/>
            <a:gdLst>
              <a:gd name="connsiteX0" fmla="*/ 19050 w 8266138"/>
              <a:gd name="connsiteY0" fmla="*/ 19050 h 76200"/>
              <a:gd name="connsiteX1" fmla="*/ 8247087 w 826613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6138" h="76200">
                <a:moveTo>
                  <a:pt x="19050" y="19050"/>
                </a:moveTo>
                <a:lnTo>
                  <a:pt x="8247087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87337" y="2703067"/>
            <a:ext cx="5597613" cy="25400"/>
          </a:xfrm>
          <a:custGeom>
            <a:avLst/>
            <a:gdLst>
              <a:gd name="connsiteX0" fmla="*/ 6350 w 5597613"/>
              <a:gd name="connsiteY0" fmla="*/ 6350 h 25400"/>
              <a:gd name="connsiteX1" fmla="*/ 5591263 w 55976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97613" h="25400">
                <a:moveTo>
                  <a:pt x="6350" y="6350"/>
                </a:moveTo>
                <a:lnTo>
                  <a:pt x="559126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87337" y="3314953"/>
            <a:ext cx="5597613" cy="25400"/>
          </a:xfrm>
          <a:custGeom>
            <a:avLst/>
            <a:gdLst>
              <a:gd name="connsiteX0" fmla="*/ 6350 w 5597613"/>
              <a:gd name="connsiteY0" fmla="*/ 6350 h 25400"/>
              <a:gd name="connsiteX1" fmla="*/ 5591263 w 55976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97613" h="25400">
                <a:moveTo>
                  <a:pt x="6350" y="6350"/>
                </a:moveTo>
                <a:lnTo>
                  <a:pt x="559126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87337" y="4168000"/>
            <a:ext cx="5597613" cy="25400"/>
          </a:xfrm>
          <a:custGeom>
            <a:avLst/>
            <a:gdLst>
              <a:gd name="connsiteX0" fmla="*/ 6350 w 5597613"/>
              <a:gd name="connsiteY0" fmla="*/ 6350 h 25400"/>
              <a:gd name="connsiteX1" fmla="*/ 5591263 w 55976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97613" h="25400">
                <a:moveTo>
                  <a:pt x="6350" y="6350"/>
                </a:moveTo>
                <a:lnTo>
                  <a:pt x="559126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93687" y="1362328"/>
            <a:ext cx="25400" cy="3436696"/>
          </a:xfrm>
          <a:custGeom>
            <a:avLst/>
            <a:gdLst>
              <a:gd name="connsiteX0" fmla="*/ 6350 w 25400"/>
              <a:gd name="connsiteY0" fmla="*/ 6350 h 3436696"/>
              <a:gd name="connsiteX1" fmla="*/ 6350 w 25400"/>
              <a:gd name="connsiteY1" fmla="*/ 3430346 h 34366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36696">
                <a:moveTo>
                  <a:pt x="6350" y="6350"/>
                </a:moveTo>
                <a:lnTo>
                  <a:pt x="6350" y="343034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8709025" y="1362328"/>
            <a:ext cx="25400" cy="3436696"/>
          </a:xfrm>
          <a:custGeom>
            <a:avLst/>
            <a:gdLst>
              <a:gd name="connsiteX0" fmla="*/ 6350 w 25400"/>
              <a:gd name="connsiteY0" fmla="*/ 6350 h 3436696"/>
              <a:gd name="connsiteX1" fmla="*/ 6350 w 25400"/>
              <a:gd name="connsiteY1" fmla="*/ 3430346 h 34366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436696">
                <a:moveTo>
                  <a:pt x="6350" y="6350"/>
                </a:moveTo>
                <a:lnTo>
                  <a:pt x="6350" y="343034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87337" y="1368678"/>
            <a:ext cx="8240738" cy="25400"/>
          </a:xfrm>
          <a:custGeom>
            <a:avLst/>
            <a:gdLst>
              <a:gd name="connsiteX0" fmla="*/ 6350 w 8240738"/>
              <a:gd name="connsiteY0" fmla="*/ 6350 h 25400"/>
              <a:gd name="connsiteX1" fmla="*/ 8234387 w 82407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0738" h="25400">
                <a:moveTo>
                  <a:pt x="6350" y="6350"/>
                </a:moveTo>
                <a:lnTo>
                  <a:pt x="823438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87337" y="4779975"/>
            <a:ext cx="8240738" cy="25400"/>
          </a:xfrm>
          <a:custGeom>
            <a:avLst/>
            <a:gdLst>
              <a:gd name="connsiteX0" fmla="*/ 6350 w 8240738"/>
              <a:gd name="connsiteY0" fmla="*/ 6350 h 25400"/>
              <a:gd name="connsiteX1" fmla="*/ 8234387 w 82407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0738" h="25400">
                <a:moveTo>
                  <a:pt x="6350" y="6350"/>
                </a:moveTo>
                <a:lnTo>
                  <a:pt x="823438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样式继承关系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159500" y="1473200"/>
            <a:ext cx="24257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287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10287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对于样式属性，通过设置值</a:t>
            </a:r>
          </a:p>
          <a:p>
            <a:pPr>
              <a:lnSpc>
                <a:spcPts val="2800"/>
              </a:lnSpc>
              <a:tabLst>
                <a:tab pos="10287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为inherit，指定从父元素</a:t>
            </a:r>
          </a:p>
          <a:p>
            <a:pPr>
              <a:lnSpc>
                <a:spcPts val="2800"/>
              </a:lnSpc>
              <a:tabLst>
                <a:tab pos="10287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继承相对属性值。</a:t>
            </a:r>
          </a:p>
          <a:p>
            <a:pPr>
              <a:lnSpc>
                <a:spcPts val="2800"/>
              </a:lnSpc>
              <a:tabLst>
                <a:tab pos="1028700" algn="l"/>
              </a:tabLst>
            </a:pPr>
            <a:r>
              <a:rPr lang="en-US" altLang="zh-CN" sz="1596" b="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例：</a:t>
            </a:r>
          </a:p>
          <a:p>
            <a:pPr>
              <a:lnSpc>
                <a:spcPts val="2800"/>
              </a:lnSpc>
              <a:tabLst>
                <a:tab pos="10287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div{padding:10px;}</a:t>
            </a:r>
          </a:p>
          <a:p>
            <a:pPr>
              <a:lnSpc>
                <a:spcPts val="2800"/>
              </a:lnSpc>
              <a:tabLst>
                <a:tab pos="10287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div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p{padding:inherit;}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752600" y="1473200"/>
            <a:ext cx="8382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sz="159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样式属性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/>
              <a:t>				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width</a:t>
            </a:r>
          </a:p>
          <a:p>
            <a:pPr>
              <a:lnSpc>
                <a:spcPts val="1900"/>
              </a:lnSpc>
              <a:tabLst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/>
              <a:t>			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height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padding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margin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63500" algn="l"/>
                <a:tab pos="76200" algn="l"/>
                <a:tab pos="88900" algn="l"/>
                <a:tab pos="127000" algn="l"/>
              </a:tabLst>
            </a:pPr>
            <a:r>
              <a:rPr lang="en-US" altLang="zh-CN" dirty="0"/>
              <a:t>		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border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051300" y="1473200"/>
            <a:ext cx="18161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96900" algn="l"/>
                <a:tab pos="622300" algn="l"/>
                <a:tab pos="711200" algn="l"/>
              </a:tabLst>
            </a:pPr>
            <a:r>
              <a:rPr lang="en-US" altLang="zh-CN" dirty="0"/>
              <a:t>			</a:t>
            </a:r>
            <a:r>
              <a:rPr lang="en-US" altLang="zh-CN" sz="159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继承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596900" algn="l"/>
                <a:tab pos="622300" algn="l"/>
                <a:tab pos="7112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不继承</a:t>
            </a:r>
          </a:p>
          <a:p>
            <a:pPr>
              <a:lnSpc>
                <a:spcPts val="1900"/>
              </a:lnSpc>
              <a:tabLst>
                <a:tab pos="596900" algn="l"/>
                <a:tab pos="622300" algn="l"/>
                <a:tab pos="7112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块级元素、替换元素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596900" algn="l"/>
                <a:tab pos="622300" algn="l"/>
                <a:tab pos="7112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不继承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596900" algn="l"/>
                <a:tab pos="622300" algn="l"/>
                <a:tab pos="711200" algn="l"/>
              </a:tabLst>
            </a:pPr>
            <a:r>
              <a:rPr lang="en-US" altLang="zh-CN" dirty="0"/>
              <a:t>	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不继承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596900" algn="l"/>
                <a:tab pos="622300" algn="l"/>
                <a:tab pos="711200" algn="l"/>
              </a:tabLst>
            </a:pPr>
            <a:r>
              <a:rPr lang="en-US" altLang="zh-CN" dirty="0"/>
              <a:t>		</a:t>
            </a:r>
            <a:r>
              <a:rPr lang="en-US" altLang="zh-CN" sz="15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不继承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68300"/>
            <a:ext cx="2120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display属性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46200" y="1270000"/>
            <a:ext cx="76200" cy="304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625600" y="1231900"/>
            <a:ext cx="5664200" cy="355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inline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sz="1802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元素将显示为内联元素，元素前后没有换行符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block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sz="1802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元素将显示为块级元素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元素前后会带有换行符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inline-block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行内块元素，元素呈现为inline，但具有block相应特性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none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此元素不会被显示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327397" y="1632966"/>
            <a:ext cx="2692908" cy="812292"/>
          </a:xfrm>
          <a:custGeom>
            <a:avLst/>
            <a:gdLst>
              <a:gd name="connsiteX0" fmla="*/ 0 w 2692908"/>
              <a:gd name="connsiteY0" fmla="*/ 812291 h 812292"/>
              <a:gd name="connsiteX1" fmla="*/ 2692908 w 2692908"/>
              <a:gd name="connsiteY1" fmla="*/ 812291 h 812292"/>
              <a:gd name="connsiteX2" fmla="*/ 2692908 w 2692908"/>
              <a:gd name="connsiteY2" fmla="*/ 0 h 812292"/>
              <a:gd name="connsiteX3" fmla="*/ 0 w 2692908"/>
              <a:gd name="connsiteY3" fmla="*/ 0 h 812292"/>
              <a:gd name="connsiteX4" fmla="*/ 0 w 2692908"/>
              <a:gd name="connsiteY4" fmla="*/ 812291 h 8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92908" h="812292">
                <a:moveTo>
                  <a:pt x="0" y="812291"/>
                </a:moveTo>
                <a:lnTo>
                  <a:pt x="2692908" y="812291"/>
                </a:lnTo>
                <a:lnTo>
                  <a:pt x="2692908" y="0"/>
                </a:lnTo>
                <a:lnTo>
                  <a:pt x="0" y="0"/>
                </a:lnTo>
                <a:lnTo>
                  <a:pt x="0" y="8122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314444" y="1620012"/>
            <a:ext cx="2718816" cy="838200"/>
          </a:xfrm>
          <a:custGeom>
            <a:avLst/>
            <a:gdLst>
              <a:gd name="connsiteX0" fmla="*/ 12953 w 2718816"/>
              <a:gd name="connsiteY0" fmla="*/ 825245 h 838200"/>
              <a:gd name="connsiteX1" fmla="*/ 2705862 w 2718816"/>
              <a:gd name="connsiteY1" fmla="*/ 825245 h 838200"/>
              <a:gd name="connsiteX2" fmla="*/ 2705862 w 2718816"/>
              <a:gd name="connsiteY2" fmla="*/ 12953 h 838200"/>
              <a:gd name="connsiteX3" fmla="*/ 12953 w 2718816"/>
              <a:gd name="connsiteY3" fmla="*/ 12953 h 838200"/>
              <a:gd name="connsiteX4" fmla="*/ 12953 w 2718816"/>
              <a:gd name="connsiteY4" fmla="*/ 825245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8816" h="838200">
                <a:moveTo>
                  <a:pt x="12953" y="825245"/>
                </a:moveTo>
                <a:lnTo>
                  <a:pt x="2705862" y="825245"/>
                </a:lnTo>
                <a:lnTo>
                  <a:pt x="2705862" y="12953"/>
                </a:lnTo>
                <a:lnTo>
                  <a:pt x="12953" y="12953"/>
                </a:lnTo>
                <a:lnTo>
                  <a:pt x="12953" y="8252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314444" y="1383792"/>
            <a:ext cx="51815" cy="241808"/>
          </a:xfrm>
          <a:custGeom>
            <a:avLst/>
            <a:gdLst>
              <a:gd name="connsiteX0" fmla="*/ 12953 w 51815"/>
              <a:gd name="connsiteY0" fmla="*/ 12953 h 241808"/>
              <a:gd name="connsiteX1" fmla="*/ 12953 w 51815"/>
              <a:gd name="connsiteY1" fmla="*/ 228853 h 241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41808">
                <a:moveTo>
                  <a:pt x="12953" y="12953"/>
                </a:moveTo>
                <a:lnTo>
                  <a:pt x="12953" y="228853"/>
                </a:lnTo>
              </a:path>
            </a:pathLst>
          </a:custGeom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007352" y="1383792"/>
            <a:ext cx="51815" cy="241808"/>
          </a:xfrm>
          <a:custGeom>
            <a:avLst/>
            <a:gdLst>
              <a:gd name="connsiteX0" fmla="*/ 12954 w 51815"/>
              <a:gd name="connsiteY0" fmla="*/ 12953 h 241808"/>
              <a:gd name="connsiteX1" fmla="*/ 12954 w 51815"/>
              <a:gd name="connsiteY1" fmla="*/ 228853 h 241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41808">
                <a:moveTo>
                  <a:pt x="12954" y="12953"/>
                </a:moveTo>
                <a:lnTo>
                  <a:pt x="12954" y="228853"/>
                </a:lnTo>
              </a:path>
            </a:pathLst>
          </a:custGeom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325111" y="1504188"/>
            <a:ext cx="2708275" cy="51815"/>
          </a:xfrm>
          <a:custGeom>
            <a:avLst/>
            <a:gdLst>
              <a:gd name="connsiteX0" fmla="*/ 12953 w 2708275"/>
              <a:gd name="connsiteY0" fmla="*/ 12953 h 51815"/>
              <a:gd name="connsiteX1" fmla="*/ 2695320 w 2708275"/>
              <a:gd name="connsiteY1" fmla="*/ 12953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08275" h="51815">
                <a:moveTo>
                  <a:pt x="12953" y="12953"/>
                </a:moveTo>
                <a:lnTo>
                  <a:pt x="2695320" y="12953"/>
                </a:lnTo>
              </a:path>
            </a:pathLst>
          </a:custGeom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080503" y="1623060"/>
            <a:ext cx="254508" cy="51815"/>
          </a:xfrm>
          <a:custGeom>
            <a:avLst/>
            <a:gdLst>
              <a:gd name="connsiteX0" fmla="*/ 12954 w 254508"/>
              <a:gd name="connsiteY0" fmla="*/ 12953 h 51815"/>
              <a:gd name="connsiteX1" fmla="*/ 241554 w 254508"/>
              <a:gd name="connsiteY1" fmla="*/ 12953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508" h="51815">
                <a:moveTo>
                  <a:pt x="12954" y="12953"/>
                </a:moveTo>
                <a:lnTo>
                  <a:pt x="241554" y="12953"/>
                </a:lnTo>
              </a:path>
            </a:pathLst>
          </a:custGeom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080503" y="2421635"/>
            <a:ext cx="254508" cy="51815"/>
          </a:xfrm>
          <a:custGeom>
            <a:avLst/>
            <a:gdLst>
              <a:gd name="connsiteX0" fmla="*/ 12954 w 254508"/>
              <a:gd name="connsiteY0" fmla="*/ 12954 h 51815"/>
              <a:gd name="connsiteX1" fmla="*/ 241554 w 254508"/>
              <a:gd name="connsiteY1" fmla="*/ 12954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508" h="51815">
                <a:moveTo>
                  <a:pt x="12954" y="12954"/>
                </a:moveTo>
                <a:lnTo>
                  <a:pt x="241554" y="12954"/>
                </a:lnTo>
              </a:path>
            </a:pathLst>
          </a:custGeom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194803" y="1623060"/>
            <a:ext cx="51815" cy="835405"/>
          </a:xfrm>
          <a:custGeom>
            <a:avLst/>
            <a:gdLst>
              <a:gd name="connsiteX0" fmla="*/ 12954 w 51815"/>
              <a:gd name="connsiteY0" fmla="*/ 12953 h 835405"/>
              <a:gd name="connsiteX1" fmla="*/ 12954 w 51815"/>
              <a:gd name="connsiteY1" fmla="*/ 822451 h 835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835405">
                <a:moveTo>
                  <a:pt x="12954" y="12953"/>
                </a:moveTo>
                <a:lnTo>
                  <a:pt x="12954" y="822451"/>
                </a:lnTo>
              </a:path>
            </a:pathLst>
          </a:custGeom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789170" y="3065526"/>
            <a:ext cx="3272027" cy="986028"/>
          </a:xfrm>
          <a:custGeom>
            <a:avLst/>
            <a:gdLst>
              <a:gd name="connsiteX0" fmla="*/ 0 w 3272027"/>
              <a:gd name="connsiteY0" fmla="*/ 986027 h 986028"/>
              <a:gd name="connsiteX1" fmla="*/ 3272027 w 3272027"/>
              <a:gd name="connsiteY1" fmla="*/ 986027 h 986028"/>
              <a:gd name="connsiteX2" fmla="*/ 3272027 w 3272027"/>
              <a:gd name="connsiteY2" fmla="*/ 0 h 986028"/>
              <a:gd name="connsiteX3" fmla="*/ 0 w 3272027"/>
              <a:gd name="connsiteY3" fmla="*/ 0 h 986028"/>
              <a:gd name="connsiteX4" fmla="*/ 0 w 3272027"/>
              <a:gd name="connsiteY4" fmla="*/ 986027 h 9860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2027" h="986028">
                <a:moveTo>
                  <a:pt x="0" y="986027"/>
                </a:moveTo>
                <a:lnTo>
                  <a:pt x="3272027" y="986027"/>
                </a:lnTo>
                <a:lnTo>
                  <a:pt x="3272027" y="0"/>
                </a:lnTo>
                <a:lnTo>
                  <a:pt x="0" y="0"/>
                </a:lnTo>
                <a:lnTo>
                  <a:pt x="0" y="98602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776216" y="3052572"/>
            <a:ext cx="3297935" cy="1011936"/>
          </a:xfrm>
          <a:custGeom>
            <a:avLst/>
            <a:gdLst>
              <a:gd name="connsiteX0" fmla="*/ 12953 w 3297935"/>
              <a:gd name="connsiteY0" fmla="*/ 998981 h 1011936"/>
              <a:gd name="connsiteX1" fmla="*/ 3284981 w 3297935"/>
              <a:gd name="connsiteY1" fmla="*/ 998981 h 1011936"/>
              <a:gd name="connsiteX2" fmla="*/ 3284981 w 3297935"/>
              <a:gd name="connsiteY2" fmla="*/ 12954 h 1011936"/>
              <a:gd name="connsiteX3" fmla="*/ 12953 w 3297935"/>
              <a:gd name="connsiteY3" fmla="*/ 12954 h 1011936"/>
              <a:gd name="connsiteX4" fmla="*/ 12953 w 3297935"/>
              <a:gd name="connsiteY4" fmla="*/ 998981 h 1011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7935" h="1011936">
                <a:moveTo>
                  <a:pt x="12953" y="998981"/>
                </a:moveTo>
                <a:lnTo>
                  <a:pt x="3284981" y="998981"/>
                </a:lnTo>
                <a:lnTo>
                  <a:pt x="3284981" y="12954"/>
                </a:lnTo>
                <a:lnTo>
                  <a:pt x="12953" y="12954"/>
                </a:lnTo>
                <a:lnTo>
                  <a:pt x="12953" y="99898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166100" cy="3848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51700" y="1854200"/>
            <a:ext cx="228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20cm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生活中盒子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48300" y="1308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60cm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876800" y="3124200"/>
            <a:ext cx="12065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宽度:60cm;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2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高度:20cm;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876800" y="3670300"/>
            <a:ext cx="2552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边框:粗细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边型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边的颜色;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724905" y="3614165"/>
            <a:ext cx="1819655" cy="504444"/>
          </a:xfrm>
          <a:custGeom>
            <a:avLst/>
            <a:gdLst>
              <a:gd name="connsiteX0" fmla="*/ 0 w 1819655"/>
              <a:gd name="connsiteY0" fmla="*/ 504444 h 504444"/>
              <a:gd name="connsiteX1" fmla="*/ 1819655 w 1819655"/>
              <a:gd name="connsiteY1" fmla="*/ 504444 h 504444"/>
              <a:gd name="connsiteX2" fmla="*/ 1819655 w 1819655"/>
              <a:gd name="connsiteY2" fmla="*/ 0 h 504444"/>
              <a:gd name="connsiteX3" fmla="*/ 0 w 1819655"/>
              <a:gd name="connsiteY3" fmla="*/ 0 h 504444"/>
              <a:gd name="connsiteX4" fmla="*/ 0 w 1819655"/>
              <a:gd name="connsiteY4" fmla="*/ 504444 h 504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9655" h="504444">
                <a:moveTo>
                  <a:pt x="0" y="504444"/>
                </a:moveTo>
                <a:lnTo>
                  <a:pt x="1819655" y="504444"/>
                </a:lnTo>
                <a:lnTo>
                  <a:pt x="1819655" y="0"/>
                </a:lnTo>
                <a:lnTo>
                  <a:pt x="0" y="0"/>
                </a:lnTo>
                <a:lnTo>
                  <a:pt x="0" y="50444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711952" y="3601211"/>
            <a:ext cx="1845563" cy="530352"/>
          </a:xfrm>
          <a:custGeom>
            <a:avLst/>
            <a:gdLst>
              <a:gd name="connsiteX0" fmla="*/ 12953 w 1845563"/>
              <a:gd name="connsiteY0" fmla="*/ 517397 h 530352"/>
              <a:gd name="connsiteX1" fmla="*/ 1832609 w 1845563"/>
              <a:gd name="connsiteY1" fmla="*/ 517397 h 530352"/>
              <a:gd name="connsiteX2" fmla="*/ 1832609 w 1845563"/>
              <a:gd name="connsiteY2" fmla="*/ 12953 h 530352"/>
              <a:gd name="connsiteX3" fmla="*/ 12953 w 1845563"/>
              <a:gd name="connsiteY3" fmla="*/ 12953 h 530352"/>
              <a:gd name="connsiteX4" fmla="*/ 12953 w 1845563"/>
              <a:gd name="connsiteY4" fmla="*/ 517397 h 53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5563" h="530352">
                <a:moveTo>
                  <a:pt x="12953" y="517397"/>
                </a:moveTo>
                <a:lnTo>
                  <a:pt x="1832609" y="517397"/>
                </a:lnTo>
                <a:lnTo>
                  <a:pt x="1832609" y="12953"/>
                </a:lnTo>
                <a:lnTo>
                  <a:pt x="12953" y="12953"/>
                </a:lnTo>
                <a:lnTo>
                  <a:pt x="12953" y="51739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29383" y="2991611"/>
            <a:ext cx="496824" cy="601980"/>
          </a:xfrm>
          <a:custGeom>
            <a:avLst/>
            <a:gdLst>
              <a:gd name="connsiteX0" fmla="*/ 12954 w 496824"/>
              <a:gd name="connsiteY0" fmla="*/ 589026 h 601980"/>
              <a:gd name="connsiteX1" fmla="*/ 483870 w 496824"/>
              <a:gd name="connsiteY1" fmla="*/ 589026 h 601980"/>
              <a:gd name="connsiteX2" fmla="*/ 483870 w 496824"/>
              <a:gd name="connsiteY2" fmla="*/ 12954 h 601980"/>
              <a:gd name="connsiteX3" fmla="*/ 12954 w 496824"/>
              <a:gd name="connsiteY3" fmla="*/ 12954 h 601980"/>
              <a:gd name="connsiteX4" fmla="*/ 12954 w 496824"/>
              <a:gd name="connsiteY4" fmla="*/ 589026 h 601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4" h="601980">
                <a:moveTo>
                  <a:pt x="12954" y="589026"/>
                </a:moveTo>
                <a:lnTo>
                  <a:pt x="483870" y="589026"/>
                </a:lnTo>
                <a:lnTo>
                  <a:pt x="483870" y="12954"/>
                </a:lnTo>
                <a:lnTo>
                  <a:pt x="12954" y="12954"/>
                </a:lnTo>
                <a:lnTo>
                  <a:pt x="12954" y="58902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2425700"/>
            <a:ext cx="4305300" cy="1384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3568700"/>
            <a:ext cx="19685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生活中盒子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57900" y="3695700"/>
            <a:ext cx="1143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间距:20cm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207000" y="2806700"/>
            <a:ext cx="2667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盒子与盒子之间的距离（间距）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433821" y="3111245"/>
            <a:ext cx="1819656" cy="650748"/>
          </a:xfrm>
          <a:custGeom>
            <a:avLst/>
            <a:gdLst>
              <a:gd name="connsiteX0" fmla="*/ 0 w 1819656"/>
              <a:gd name="connsiteY0" fmla="*/ 650748 h 650748"/>
              <a:gd name="connsiteX1" fmla="*/ 1819656 w 1819656"/>
              <a:gd name="connsiteY1" fmla="*/ 650748 h 650748"/>
              <a:gd name="connsiteX2" fmla="*/ 1819656 w 1819656"/>
              <a:gd name="connsiteY2" fmla="*/ 0 h 650748"/>
              <a:gd name="connsiteX3" fmla="*/ 0 w 1819656"/>
              <a:gd name="connsiteY3" fmla="*/ 0 h 650748"/>
              <a:gd name="connsiteX4" fmla="*/ 0 w 1819656"/>
              <a:gd name="connsiteY4" fmla="*/ 650748 h 650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9656" h="650748">
                <a:moveTo>
                  <a:pt x="0" y="650748"/>
                </a:moveTo>
                <a:lnTo>
                  <a:pt x="1819656" y="650748"/>
                </a:lnTo>
                <a:lnTo>
                  <a:pt x="1819656" y="0"/>
                </a:lnTo>
                <a:lnTo>
                  <a:pt x="0" y="0"/>
                </a:lnTo>
                <a:lnTo>
                  <a:pt x="0" y="6507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420867" y="3098291"/>
            <a:ext cx="1845564" cy="676656"/>
          </a:xfrm>
          <a:custGeom>
            <a:avLst/>
            <a:gdLst>
              <a:gd name="connsiteX0" fmla="*/ 12953 w 1845564"/>
              <a:gd name="connsiteY0" fmla="*/ 663702 h 676656"/>
              <a:gd name="connsiteX1" fmla="*/ 1832610 w 1845564"/>
              <a:gd name="connsiteY1" fmla="*/ 663702 h 676656"/>
              <a:gd name="connsiteX2" fmla="*/ 1832610 w 1845564"/>
              <a:gd name="connsiteY2" fmla="*/ 12954 h 676656"/>
              <a:gd name="connsiteX3" fmla="*/ 12953 w 1845564"/>
              <a:gd name="connsiteY3" fmla="*/ 12954 h 676656"/>
              <a:gd name="connsiteX4" fmla="*/ 12953 w 1845564"/>
              <a:gd name="connsiteY4" fmla="*/ 663702 h 6766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5564" h="676656">
                <a:moveTo>
                  <a:pt x="12953" y="663702"/>
                </a:moveTo>
                <a:lnTo>
                  <a:pt x="1832610" y="663702"/>
                </a:lnTo>
                <a:lnTo>
                  <a:pt x="1832610" y="12954"/>
                </a:lnTo>
                <a:lnTo>
                  <a:pt x="12953" y="12954"/>
                </a:lnTo>
                <a:lnTo>
                  <a:pt x="12953" y="66370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9394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1981200"/>
            <a:ext cx="3530600" cy="2120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4800" y="3048000"/>
            <a:ext cx="1981200" cy="876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06800" y="3683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生活中盒子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613400" y="3136900"/>
            <a:ext cx="14351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上填充:5cm;</a:t>
            </a:r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800" b="1" dirty="0">
                <a:solidFill>
                  <a:srgbClr val="474747"/>
                </a:solidFill>
                <a:latin typeface="微软雅黑" pitchFamily="18" charset="0"/>
                <a:cs typeface="微软雅黑" pitchFamily="18" charset="0"/>
              </a:rPr>
              <a:t>左填充:15cm;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406900" y="2400300"/>
            <a:ext cx="3810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5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盒子里的内容与盒子四周之间的距离（填充）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3505200"/>
            <a:ext cx="1384300" cy="139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2400" y="1117600"/>
            <a:ext cx="3771900" cy="381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25800" y="3683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网页中盒子模型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3683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盒子模型的概念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308100"/>
            <a:ext cx="491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盒子模型用来“放”网页中的各种元素。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46100" y="1828800"/>
            <a:ext cx="767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网页设计中内容，如</a:t>
            </a:r>
            <a:r>
              <a:rPr lang="en-US" altLang="zh-CN" sz="2004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文字、图片等元素，</a:t>
            </a:r>
            <a:r>
              <a:rPr lang="en-US" altLang="zh-CN" sz="2004" b="1" dirty="0">
                <a:solidFill>
                  <a:srgbClr val="262626"/>
                </a:solidFill>
                <a:latin typeface="微软雅黑" pitchFamily="18" charset="0"/>
                <a:cs typeface="微软雅黑" pitchFamily="18" charset="0"/>
              </a:rPr>
              <a:t>都可是盒子（DIV嵌套）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1800" y="368300"/>
            <a:ext cx="571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哪些HTML元素可设置高和宽属性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98500" y="1358900"/>
            <a:ext cx="1447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块级元素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28700" y="1765300"/>
            <a:ext cx="71755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&lt;p&gt;、&lt;div&gt;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&lt;h1&gt;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~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&lt;h6&gt;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、&lt;ul&gt;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、&lt;li&gt;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、&lt;ol&gt;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198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&lt;dl&gt;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、&lt;dt&gt;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、&lt;dd&gt;等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8500" y="3009900"/>
            <a:ext cx="1447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替换元素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28700" y="3416300"/>
            <a:ext cx="4546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212121"/>
                </a:solidFill>
                <a:latin typeface="微软雅黑" pitchFamily="18" charset="0"/>
                <a:cs typeface="微软雅黑" pitchFamily="18" charset="0"/>
              </a:rPr>
              <a:t>&lt;img&gt;、&lt;input&gt;、&lt;textarea&gt;等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728</Words>
  <Application>Microsoft Macintosh PowerPoint</Application>
  <PresentationFormat>全屏显示(16:9)</PresentationFormat>
  <Paragraphs>296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用户</cp:lastModifiedBy>
  <cp:revision>5</cp:revision>
  <dcterms:created xsi:type="dcterms:W3CDTF">2006-08-16T00:00:00Z</dcterms:created>
  <dcterms:modified xsi:type="dcterms:W3CDTF">2018-07-13T16:12:54Z</dcterms:modified>
</cp:coreProperties>
</file>