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209"/>
  </p:normalViewPr>
  <p:slideViewPr>
    <p:cSldViewPr>
      <p:cViewPr varScale="1">
        <p:scale>
          <a:sx n="162" d="100"/>
          <a:sy n="162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5700" y="1993900"/>
            <a:ext cx="1955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700" y="1993900"/>
            <a:ext cx="2971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CSS使用方法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3400" y="5588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如何引用CSS样式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676400"/>
            <a:ext cx="3429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行内样式（内联样式）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内部样式表（嵌入样式）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外部样式表（Link链入）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导入式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558800"/>
            <a:ext cx="4660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425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CSS行内样式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4257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在开始标签内添加style样式属性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2324100"/>
            <a:ext cx="546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如：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06600" y="2324100"/>
            <a:ext cx="4826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style=“color:red;”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&gt;内容&lt;/p&gt;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4400" y="558800"/>
            <a:ext cx="2235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CSS内部样式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574800"/>
            <a:ext cx="5511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内部样式（嵌入样式），把css样式代码写在: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968500" y="2209800"/>
            <a:ext cx="3390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type="text/css"&gt;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0" y="2882900"/>
            <a:ext cx="825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样式…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68500" y="3556000"/>
            <a:ext cx="1206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&lt;/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4381500"/>
            <a:ext cx="4533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说明：&lt;style&gt;要放在&lt;head&gt;标签之间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4400" y="558800"/>
            <a:ext cx="2235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CSS外部样式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4305300"/>
            <a:ext cx="396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说明：&lt;link&gt;要放在&lt;head&gt;标签之间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1485900"/>
            <a:ext cx="67183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外部样式表，把CSS样式代码写在独立的一个文件中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扩展名：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CSS文件名.CSS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195" dirty="0">
                <a:solidFill>
                  <a:srgbClr val="1F24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引入外部文件：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3517900"/>
            <a:ext cx="801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href=“XX.css"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rel="stylesheet"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type="text/css"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900" y="558800"/>
            <a:ext cx="1854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CSS导入式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612900"/>
            <a:ext cx="438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@import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“外部CSS样式”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79500" y="2857500"/>
            <a:ext cx="441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说明：@import写在&lt;style&gt;标签内最开始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64895" y="1660931"/>
            <a:ext cx="1298955" cy="462127"/>
          </a:xfrm>
          <a:custGeom>
            <a:avLst/>
            <a:gdLst>
              <a:gd name="connsiteX0" fmla="*/ 0 w 1298955"/>
              <a:gd name="connsiteY0" fmla="*/ 462127 h 462127"/>
              <a:gd name="connsiteX1" fmla="*/ 1298955 w 1298955"/>
              <a:gd name="connsiteY1" fmla="*/ 462127 h 462127"/>
              <a:gd name="connsiteX2" fmla="*/ 1298955 w 1298955"/>
              <a:gd name="connsiteY2" fmla="*/ 0 h 462127"/>
              <a:gd name="connsiteX3" fmla="*/ 0 w 1298955"/>
              <a:gd name="connsiteY3" fmla="*/ 0 h 462127"/>
              <a:gd name="connsiteX4" fmla="*/ 0 w 1298955"/>
              <a:gd name="connsiteY4" fmla="*/ 462127 h 46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5" h="462127">
                <a:moveTo>
                  <a:pt x="0" y="462127"/>
                </a:moveTo>
                <a:lnTo>
                  <a:pt x="1298955" y="462127"/>
                </a:lnTo>
                <a:lnTo>
                  <a:pt x="1298955" y="0"/>
                </a:lnTo>
                <a:lnTo>
                  <a:pt x="0" y="0"/>
                </a:lnTo>
                <a:lnTo>
                  <a:pt x="0" y="46212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63901" y="1660931"/>
            <a:ext cx="2139442" cy="462127"/>
          </a:xfrm>
          <a:custGeom>
            <a:avLst/>
            <a:gdLst>
              <a:gd name="connsiteX0" fmla="*/ 0 w 2139442"/>
              <a:gd name="connsiteY0" fmla="*/ 462127 h 462127"/>
              <a:gd name="connsiteX1" fmla="*/ 2139442 w 2139442"/>
              <a:gd name="connsiteY1" fmla="*/ 462127 h 462127"/>
              <a:gd name="connsiteX2" fmla="*/ 2139442 w 2139442"/>
              <a:gd name="connsiteY2" fmla="*/ 0 h 462127"/>
              <a:gd name="connsiteX3" fmla="*/ 0 w 2139442"/>
              <a:gd name="connsiteY3" fmla="*/ 0 h 462127"/>
              <a:gd name="connsiteX4" fmla="*/ 0 w 2139442"/>
              <a:gd name="connsiteY4" fmla="*/ 462127 h 46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442" h="462127">
                <a:moveTo>
                  <a:pt x="0" y="462127"/>
                </a:moveTo>
                <a:lnTo>
                  <a:pt x="2139442" y="462127"/>
                </a:lnTo>
                <a:lnTo>
                  <a:pt x="2139442" y="0"/>
                </a:lnTo>
                <a:lnTo>
                  <a:pt x="0" y="0"/>
                </a:lnTo>
                <a:lnTo>
                  <a:pt x="0" y="46212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03344" y="1660931"/>
            <a:ext cx="1833879" cy="462127"/>
          </a:xfrm>
          <a:custGeom>
            <a:avLst/>
            <a:gdLst>
              <a:gd name="connsiteX0" fmla="*/ 0 w 1833879"/>
              <a:gd name="connsiteY0" fmla="*/ 462127 h 462127"/>
              <a:gd name="connsiteX1" fmla="*/ 1833879 w 1833879"/>
              <a:gd name="connsiteY1" fmla="*/ 462127 h 462127"/>
              <a:gd name="connsiteX2" fmla="*/ 1833879 w 1833879"/>
              <a:gd name="connsiteY2" fmla="*/ 0 h 462127"/>
              <a:gd name="connsiteX3" fmla="*/ 0 w 1833879"/>
              <a:gd name="connsiteY3" fmla="*/ 0 h 462127"/>
              <a:gd name="connsiteX4" fmla="*/ 0 w 1833879"/>
              <a:gd name="connsiteY4" fmla="*/ 462127 h 46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3879" h="462127">
                <a:moveTo>
                  <a:pt x="0" y="462127"/>
                </a:moveTo>
                <a:lnTo>
                  <a:pt x="1833879" y="462127"/>
                </a:lnTo>
                <a:lnTo>
                  <a:pt x="1833879" y="0"/>
                </a:lnTo>
                <a:lnTo>
                  <a:pt x="0" y="0"/>
                </a:lnTo>
                <a:lnTo>
                  <a:pt x="0" y="46212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37223" y="1660931"/>
            <a:ext cx="1763776" cy="462127"/>
          </a:xfrm>
          <a:custGeom>
            <a:avLst/>
            <a:gdLst>
              <a:gd name="connsiteX0" fmla="*/ 0 w 1763776"/>
              <a:gd name="connsiteY0" fmla="*/ 462127 h 462127"/>
              <a:gd name="connsiteX1" fmla="*/ 1763776 w 1763776"/>
              <a:gd name="connsiteY1" fmla="*/ 462127 h 462127"/>
              <a:gd name="connsiteX2" fmla="*/ 1763776 w 1763776"/>
              <a:gd name="connsiteY2" fmla="*/ 0 h 462127"/>
              <a:gd name="connsiteX3" fmla="*/ 0 w 1763776"/>
              <a:gd name="connsiteY3" fmla="*/ 0 h 462127"/>
              <a:gd name="connsiteX4" fmla="*/ 0 w 1763776"/>
              <a:gd name="connsiteY4" fmla="*/ 462127 h 46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3776" h="462127">
                <a:moveTo>
                  <a:pt x="0" y="462127"/>
                </a:moveTo>
                <a:lnTo>
                  <a:pt x="1763776" y="462127"/>
                </a:lnTo>
                <a:lnTo>
                  <a:pt x="1763776" y="0"/>
                </a:lnTo>
                <a:lnTo>
                  <a:pt x="0" y="0"/>
                </a:lnTo>
                <a:lnTo>
                  <a:pt x="0" y="46212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64895" y="2123084"/>
            <a:ext cx="1298955" cy="558647"/>
          </a:xfrm>
          <a:custGeom>
            <a:avLst/>
            <a:gdLst>
              <a:gd name="connsiteX0" fmla="*/ 0 w 1298955"/>
              <a:gd name="connsiteY0" fmla="*/ 558647 h 558647"/>
              <a:gd name="connsiteX1" fmla="*/ 1298955 w 1298955"/>
              <a:gd name="connsiteY1" fmla="*/ 558647 h 558647"/>
              <a:gd name="connsiteX2" fmla="*/ 1298955 w 1298955"/>
              <a:gd name="connsiteY2" fmla="*/ 0 h 558647"/>
              <a:gd name="connsiteX3" fmla="*/ 0 w 1298955"/>
              <a:gd name="connsiteY3" fmla="*/ 0 h 558647"/>
              <a:gd name="connsiteX4" fmla="*/ 0 w 1298955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5" h="558647">
                <a:moveTo>
                  <a:pt x="0" y="558647"/>
                </a:moveTo>
                <a:lnTo>
                  <a:pt x="1298955" y="558647"/>
                </a:lnTo>
                <a:lnTo>
                  <a:pt x="1298955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63901" y="2123084"/>
            <a:ext cx="2139442" cy="558647"/>
          </a:xfrm>
          <a:custGeom>
            <a:avLst/>
            <a:gdLst>
              <a:gd name="connsiteX0" fmla="*/ 0 w 2139442"/>
              <a:gd name="connsiteY0" fmla="*/ 558647 h 558647"/>
              <a:gd name="connsiteX1" fmla="*/ 2139442 w 2139442"/>
              <a:gd name="connsiteY1" fmla="*/ 558647 h 558647"/>
              <a:gd name="connsiteX2" fmla="*/ 2139442 w 2139442"/>
              <a:gd name="connsiteY2" fmla="*/ 0 h 558647"/>
              <a:gd name="connsiteX3" fmla="*/ 0 w 2139442"/>
              <a:gd name="connsiteY3" fmla="*/ 0 h 558647"/>
              <a:gd name="connsiteX4" fmla="*/ 0 w 2139442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442" h="558647">
                <a:moveTo>
                  <a:pt x="0" y="558647"/>
                </a:moveTo>
                <a:lnTo>
                  <a:pt x="2139442" y="558647"/>
                </a:lnTo>
                <a:lnTo>
                  <a:pt x="2139442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403344" y="2123084"/>
            <a:ext cx="1833879" cy="558647"/>
          </a:xfrm>
          <a:custGeom>
            <a:avLst/>
            <a:gdLst>
              <a:gd name="connsiteX0" fmla="*/ 0 w 1833879"/>
              <a:gd name="connsiteY0" fmla="*/ 558647 h 558647"/>
              <a:gd name="connsiteX1" fmla="*/ 1833879 w 1833879"/>
              <a:gd name="connsiteY1" fmla="*/ 558647 h 558647"/>
              <a:gd name="connsiteX2" fmla="*/ 1833879 w 1833879"/>
              <a:gd name="connsiteY2" fmla="*/ 0 h 558647"/>
              <a:gd name="connsiteX3" fmla="*/ 0 w 1833879"/>
              <a:gd name="connsiteY3" fmla="*/ 0 h 558647"/>
              <a:gd name="connsiteX4" fmla="*/ 0 w 1833879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3879" h="558647">
                <a:moveTo>
                  <a:pt x="0" y="558647"/>
                </a:moveTo>
                <a:lnTo>
                  <a:pt x="1833879" y="558647"/>
                </a:lnTo>
                <a:lnTo>
                  <a:pt x="1833879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37223" y="2123084"/>
            <a:ext cx="1763776" cy="558647"/>
          </a:xfrm>
          <a:custGeom>
            <a:avLst/>
            <a:gdLst>
              <a:gd name="connsiteX0" fmla="*/ 0 w 1763776"/>
              <a:gd name="connsiteY0" fmla="*/ 558647 h 558647"/>
              <a:gd name="connsiteX1" fmla="*/ 1763776 w 1763776"/>
              <a:gd name="connsiteY1" fmla="*/ 558647 h 558647"/>
              <a:gd name="connsiteX2" fmla="*/ 1763776 w 1763776"/>
              <a:gd name="connsiteY2" fmla="*/ 0 h 558647"/>
              <a:gd name="connsiteX3" fmla="*/ 0 w 1763776"/>
              <a:gd name="connsiteY3" fmla="*/ 0 h 558647"/>
              <a:gd name="connsiteX4" fmla="*/ 0 w 1763776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3776" h="558647">
                <a:moveTo>
                  <a:pt x="0" y="558647"/>
                </a:moveTo>
                <a:lnTo>
                  <a:pt x="1763776" y="558647"/>
                </a:lnTo>
                <a:lnTo>
                  <a:pt x="1763776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64895" y="2681757"/>
            <a:ext cx="1298955" cy="558647"/>
          </a:xfrm>
          <a:custGeom>
            <a:avLst/>
            <a:gdLst>
              <a:gd name="connsiteX0" fmla="*/ 0 w 1298955"/>
              <a:gd name="connsiteY0" fmla="*/ 558647 h 558647"/>
              <a:gd name="connsiteX1" fmla="*/ 1298955 w 1298955"/>
              <a:gd name="connsiteY1" fmla="*/ 558647 h 558647"/>
              <a:gd name="connsiteX2" fmla="*/ 1298955 w 1298955"/>
              <a:gd name="connsiteY2" fmla="*/ 0 h 558647"/>
              <a:gd name="connsiteX3" fmla="*/ 0 w 1298955"/>
              <a:gd name="connsiteY3" fmla="*/ 0 h 558647"/>
              <a:gd name="connsiteX4" fmla="*/ 0 w 1298955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5" h="558647">
                <a:moveTo>
                  <a:pt x="0" y="558647"/>
                </a:moveTo>
                <a:lnTo>
                  <a:pt x="1298955" y="558647"/>
                </a:lnTo>
                <a:lnTo>
                  <a:pt x="1298955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263901" y="2681757"/>
            <a:ext cx="2139442" cy="558647"/>
          </a:xfrm>
          <a:custGeom>
            <a:avLst/>
            <a:gdLst>
              <a:gd name="connsiteX0" fmla="*/ 0 w 2139442"/>
              <a:gd name="connsiteY0" fmla="*/ 558647 h 558647"/>
              <a:gd name="connsiteX1" fmla="*/ 2139442 w 2139442"/>
              <a:gd name="connsiteY1" fmla="*/ 558647 h 558647"/>
              <a:gd name="connsiteX2" fmla="*/ 2139442 w 2139442"/>
              <a:gd name="connsiteY2" fmla="*/ 0 h 558647"/>
              <a:gd name="connsiteX3" fmla="*/ 0 w 2139442"/>
              <a:gd name="connsiteY3" fmla="*/ 0 h 558647"/>
              <a:gd name="connsiteX4" fmla="*/ 0 w 2139442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442" h="558647">
                <a:moveTo>
                  <a:pt x="0" y="558647"/>
                </a:moveTo>
                <a:lnTo>
                  <a:pt x="2139442" y="558647"/>
                </a:lnTo>
                <a:lnTo>
                  <a:pt x="2139442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403344" y="2681757"/>
            <a:ext cx="1833879" cy="558647"/>
          </a:xfrm>
          <a:custGeom>
            <a:avLst/>
            <a:gdLst>
              <a:gd name="connsiteX0" fmla="*/ 0 w 1833879"/>
              <a:gd name="connsiteY0" fmla="*/ 558647 h 558647"/>
              <a:gd name="connsiteX1" fmla="*/ 1833879 w 1833879"/>
              <a:gd name="connsiteY1" fmla="*/ 558647 h 558647"/>
              <a:gd name="connsiteX2" fmla="*/ 1833879 w 1833879"/>
              <a:gd name="connsiteY2" fmla="*/ 0 h 558647"/>
              <a:gd name="connsiteX3" fmla="*/ 0 w 1833879"/>
              <a:gd name="connsiteY3" fmla="*/ 0 h 558647"/>
              <a:gd name="connsiteX4" fmla="*/ 0 w 1833879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3879" h="558647">
                <a:moveTo>
                  <a:pt x="0" y="558647"/>
                </a:moveTo>
                <a:lnTo>
                  <a:pt x="1833879" y="558647"/>
                </a:lnTo>
                <a:lnTo>
                  <a:pt x="1833879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237223" y="2681757"/>
            <a:ext cx="1763776" cy="558647"/>
          </a:xfrm>
          <a:custGeom>
            <a:avLst/>
            <a:gdLst>
              <a:gd name="connsiteX0" fmla="*/ 0 w 1763776"/>
              <a:gd name="connsiteY0" fmla="*/ 558647 h 558647"/>
              <a:gd name="connsiteX1" fmla="*/ 1763776 w 1763776"/>
              <a:gd name="connsiteY1" fmla="*/ 558647 h 558647"/>
              <a:gd name="connsiteX2" fmla="*/ 1763776 w 1763776"/>
              <a:gd name="connsiteY2" fmla="*/ 0 h 558647"/>
              <a:gd name="connsiteX3" fmla="*/ 0 w 1763776"/>
              <a:gd name="connsiteY3" fmla="*/ 0 h 558647"/>
              <a:gd name="connsiteX4" fmla="*/ 0 w 1763776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3776" h="558647">
                <a:moveTo>
                  <a:pt x="0" y="558647"/>
                </a:moveTo>
                <a:lnTo>
                  <a:pt x="1763776" y="558647"/>
                </a:lnTo>
                <a:lnTo>
                  <a:pt x="1763776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64895" y="3240430"/>
            <a:ext cx="1298955" cy="558647"/>
          </a:xfrm>
          <a:custGeom>
            <a:avLst/>
            <a:gdLst>
              <a:gd name="connsiteX0" fmla="*/ 0 w 1298955"/>
              <a:gd name="connsiteY0" fmla="*/ 558647 h 558647"/>
              <a:gd name="connsiteX1" fmla="*/ 1298955 w 1298955"/>
              <a:gd name="connsiteY1" fmla="*/ 558647 h 558647"/>
              <a:gd name="connsiteX2" fmla="*/ 1298955 w 1298955"/>
              <a:gd name="connsiteY2" fmla="*/ 0 h 558647"/>
              <a:gd name="connsiteX3" fmla="*/ 0 w 1298955"/>
              <a:gd name="connsiteY3" fmla="*/ 0 h 558647"/>
              <a:gd name="connsiteX4" fmla="*/ 0 w 1298955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5" h="558647">
                <a:moveTo>
                  <a:pt x="0" y="558647"/>
                </a:moveTo>
                <a:lnTo>
                  <a:pt x="1298955" y="558647"/>
                </a:lnTo>
                <a:lnTo>
                  <a:pt x="1298955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263901" y="3240430"/>
            <a:ext cx="2139442" cy="558647"/>
          </a:xfrm>
          <a:custGeom>
            <a:avLst/>
            <a:gdLst>
              <a:gd name="connsiteX0" fmla="*/ 0 w 2139442"/>
              <a:gd name="connsiteY0" fmla="*/ 558647 h 558647"/>
              <a:gd name="connsiteX1" fmla="*/ 2139442 w 2139442"/>
              <a:gd name="connsiteY1" fmla="*/ 558647 h 558647"/>
              <a:gd name="connsiteX2" fmla="*/ 2139442 w 2139442"/>
              <a:gd name="connsiteY2" fmla="*/ 0 h 558647"/>
              <a:gd name="connsiteX3" fmla="*/ 0 w 2139442"/>
              <a:gd name="connsiteY3" fmla="*/ 0 h 558647"/>
              <a:gd name="connsiteX4" fmla="*/ 0 w 2139442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442" h="558647">
                <a:moveTo>
                  <a:pt x="0" y="558647"/>
                </a:moveTo>
                <a:lnTo>
                  <a:pt x="2139442" y="558647"/>
                </a:lnTo>
                <a:lnTo>
                  <a:pt x="2139442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03344" y="3240430"/>
            <a:ext cx="1833879" cy="558647"/>
          </a:xfrm>
          <a:custGeom>
            <a:avLst/>
            <a:gdLst>
              <a:gd name="connsiteX0" fmla="*/ 0 w 1833879"/>
              <a:gd name="connsiteY0" fmla="*/ 558647 h 558647"/>
              <a:gd name="connsiteX1" fmla="*/ 1833879 w 1833879"/>
              <a:gd name="connsiteY1" fmla="*/ 558647 h 558647"/>
              <a:gd name="connsiteX2" fmla="*/ 1833879 w 1833879"/>
              <a:gd name="connsiteY2" fmla="*/ 0 h 558647"/>
              <a:gd name="connsiteX3" fmla="*/ 0 w 1833879"/>
              <a:gd name="connsiteY3" fmla="*/ 0 h 558647"/>
              <a:gd name="connsiteX4" fmla="*/ 0 w 1833879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3879" h="558647">
                <a:moveTo>
                  <a:pt x="0" y="558647"/>
                </a:moveTo>
                <a:lnTo>
                  <a:pt x="1833879" y="558647"/>
                </a:lnTo>
                <a:lnTo>
                  <a:pt x="1833879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237223" y="3240430"/>
            <a:ext cx="1763776" cy="558647"/>
          </a:xfrm>
          <a:custGeom>
            <a:avLst/>
            <a:gdLst>
              <a:gd name="connsiteX0" fmla="*/ 0 w 1763776"/>
              <a:gd name="connsiteY0" fmla="*/ 558647 h 558647"/>
              <a:gd name="connsiteX1" fmla="*/ 1763776 w 1763776"/>
              <a:gd name="connsiteY1" fmla="*/ 558647 h 558647"/>
              <a:gd name="connsiteX2" fmla="*/ 1763776 w 1763776"/>
              <a:gd name="connsiteY2" fmla="*/ 0 h 558647"/>
              <a:gd name="connsiteX3" fmla="*/ 0 w 1763776"/>
              <a:gd name="connsiteY3" fmla="*/ 0 h 558647"/>
              <a:gd name="connsiteX4" fmla="*/ 0 w 1763776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3776" h="558647">
                <a:moveTo>
                  <a:pt x="0" y="558647"/>
                </a:moveTo>
                <a:lnTo>
                  <a:pt x="1763776" y="558647"/>
                </a:lnTo>
                <a:lnTo>
                  <a:pt x="1763776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64895" y="3799052"/>
            <a:ext cx="1298955" cy="558647"/>
          </a:xfrm>
          <a:custGeom>
            <a:avLst/>
            <a:gdLst>
              <a:gd name="connsiteX0" fmla="*/ 0 w 1298955"/>
              <a:gd name="connsiteY0" fmla="*/ 558647 h 558647"/>
              <a:gd name="connsiteX1" fmla="*/ 1298955 w 1298955"/>
              <a:gd name="connsiteY1" fmla="*/ 558647 h 558647"/>
              <a:gd name="connsiteX2" fmla="*/ 1298955 w 1298955"/>
              <a:gd name="connsiteY2" fmla="*/ 0 h 558647"/>
              <a:gd name="connsiteX3" fmla="*/ 0 w 1298955"/>
              <a:gd name="connsiteY3" fmla="*/ 0 h 558647"/>
              <a:gd name="connsiteX4" fmla="*/ 0 w 1298955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8955" h="558647">
                <a:moveTo>
                  <a:pt x="0" y="558647"/>
                </a:moveTo>
                <a:lnTo>
                  <a:pt x="1298955" y="558647"/>
                </a:lnTo>
                <a:lnTo>
                  <a:pt x="1298955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263901" y="3799052"/>
            <a:ext cx="2139442" cy="558647"/>
          </a:xfrm>
          <a:custGeom>
            <a:avLst/>
            <a:gdLst>
              <a:gd name="connsiteX0" fmla="*/ 0 w 2139442"/>
              <a:gd name="connsiteY0" fmla="*/ 558647 h 558647"/>
              <a:gd name="connsiteX1" fmla="*/ 2139442 w 2139442"/>
              <a:gd name="connsiteY1" fmla="*/ 558647 h 558647"/>
              <a:gd name="connsiteX2" fmla="*/ 2139442 w 2139442"/>
              <a:gd name="connsiteY2" fmla="*/ 0 h 558647"/>
              <a:gd name="connsiteX3" fmla="*/ 0 w 2139442"/>
              <a:gd name="connsiteY3" fmla="*/ 0 h 558647"/>
              <a:gd name="connsiteX4" fmla="*/ 0 w 2139442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9442" h="558647">
                <a:moveTo>
                  <a:pt x="0" y="558647"/>
                </a:moveTo>
                <a:lnTo>
                  <a:pt x="2139442" y="558647"/>
                </a:lnTo>
                <a:lnTo>
                  <a:pt x="2139442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403344" y="3799052"/>
            <a:ext cx="1833879" cy="558647"/>
          </a:xfrm>
          <a:custGeom>
            <a:avLst/>
            <a:gdLst>
              <a:gd name="connsiteX0" fmla="*/ 0 w 1833879"/>
              <a:gd name="connsiteY0" fmla="*/ 558647 h 558647"/>
              <a:gd name="connsiteX1" fmla="*/ 1833879 w 1833879"/>
              <a:gd name="connsiteY1" fmla="*/ 558647 h 558647"/>
              <a:gd name="connsiteX2" fmla="*/ 1833879 w 1833879"/>
              <a:gd name="connsiteY2" fmla="*/ 0 h 558647"/>
              <a:gd name="connsiteX3" fmla="*/ 0 w 1833879"/>
              <a:gd name="connsiteY3" fmla="*/ 0 h 558647"/>
              <a:gd name="connsiteX4" fmla="*/ 0 w 1833879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33879" h="558647">
                <a:moveTo>
                  <a:pt x="0" y="558647"/>
                </a:moveTo>
                <a:lnTo>
                  <a:pt x="1833879" y="558647"/>
                </a:lnTo>
                <a:lnTo>
                  <a:pt x="1833879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237223" y="3799052"/>
            <a:ext cx="1763776" cy="558647"/>
          </a:xfrm>
          <a:custGeom>
            <a:avLst/>
            <a:gdLst>
              <a:gd name="connsiteX0" fmla="*/ 0 w 1763776"/>
              <a:gd name="connsiteY0" fmla="*/ 558647 h 558647"/>
              <a:gd name="connsiteX1" fmla="*/ 1763776 w 1763776"/>
              <a:gd name="connsiteY1" fmla="*/ 558647 h 558647"/>
              <a:gd name="connsiteX2" fmla="*/ 1763776 w 1763776"/>
              <a:gd name="connsiteY2" fmla="*/ 0 h 558647"/>
              <a:gd name="connsiteX3" fmla="*/ 0 w 1763776"/>
              <a:gd name="connsiteY3" fmla="*/ 0 h 558647"/>
              <a:gd name="connsiteX4" fmla="*/ 0 w 1763776"/>
              <a:gd name="connsiteY4" fmla="*/ 558647 h 558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3776" h="558647">
                <a:moveTo>
                  <a:pt x="0" y="558647"/>
                </a:moveTo>
                <a:lnTo>
                  <a:pt x="1763776" y="558647"/>
                </a:lnTo>
                <a:lnTo>
                  <a:pt x="1763776" y="0"/>
                </a:lnTo>
                <a:lnTo>
                  <a:pt x="0" y="0"/>
                </a:lnTo>
                <a:lnTo>
                  <a:pt x="0" y="558647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257551" y="1648332"/>
            <a:ext cx="25400" cy="2722067"/>
          </a:xfrm>
          <a:custGeom>
            <a:avLst/>
            <a:gdLst>
              <a:gd name="connsiteX0" fmla="*/ 6350 w 25400"/>
              <a:gd name="connsiteY0" fmla="*/ 6350 h 2722067"/>
              <a:gd name="connsiteX1" fmla="*/ 6350 w 25400"/>
              <a:gd name="connsiteY1" fmla="*/ 2715717 h 2722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22067">
                <a:moveTo>
                  <a:pt x="6350" y="6350"/>
                </a:moveTo>
                <a:lnTo>
                  <a:pt x="6350" y="271571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396994" y="1648332"/>
            <a:ext cx="25400" cy="2722067"/>
          </a:xfrm>
          <a:custGeom>
            <a:avLst/>
            <a:gdLst>
              <a:gd name="connsiteX0" fmla="*/ 6350 w 25400"/>
              <a:gd name="connsiteY0" fmla="*/ 6350 h 2722067"/>
              <a:gd name="connsiteX1" fmla="*/ 6350 w 25400"/>
              <a:gd name="connsiteY1" fmla="*/ 2715717 h 2722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22067">
                <a:moveTo>
                  <a:pt x="6350" y="6350"/>
                </a:moveTo>
                <a:lnTo>
                  <a:pt x="6350" y="271571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230873" y="1648332"/>
            <a:ext cx="25400" cy="2722067"/>
          </a:xfrm>
          <a:custGeom>
            <a:avLst/>
            <a:gdLst>
              <a:gd name="connsiteX0" fmla="*/ 6350 w 25400"/>
              <a:gd name="connsiteY0" fmla="*/ 6350 h 2722067"/>
              <a:gd name="connsiteX1" fmla="*/ 6350 w 25400"/>
              <a:gd name="connsiteY1" fmla="*/ 2715717 h 2722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22067">
                <a:moveTo>
                  <a:pt x="6350" y="6350"/>
                </a:moveTo>
                <a:lnTo>
                  <a:pt x="6350" y="271571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39495" y="2104008"/>
            <a:ext cx="7086904" cy="76200"/>
          </a:xfrm>
          <a:custGeom>
            <a:avLst/>
            <a:gdLst>
              <a:gd name="connsiteX0" fmla="*/ 19050 w 7086904"/>
              <a:gd name="connsiteY0" fmla="*/ 19050 h 76200"/>
              <a:gd name="connsiteX1" fmla="*/ 7067854 w 7086904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86904" h="76200">
                <a:moveTo>
                  <a:pt x="19050" y="19050"/>
                </a:moveTo>
                <a:lnTo>
                  <a:pt x="7067854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52195" y="2675382"/>
            <a:ext cx="7061504" cy="25400"/>
          </a:xfrm>
          <a:custGeom>
            <a:avLst/>
            <a:gdLst>
              <a:gd name="connsiteX0" fmla="*/ 6350 w 7061504"/>
              <a:gd name="connsiteY0" fmla="*/ 6350 h 25400"/>
              <a:gd name="connsiteX1" fmla="*/ 7055154 w 70615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1504" h="25400">
                <a:moveTo>
                  <a:pt x="6350" y="6350"/>
                </a:moveTo>
                <a:lnTo>
                  <a:pt x="7055154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952195" y="3234054"/>
            <a:ext cx="7061504" cy="25400"/>
          </a:xfrm>
          <a:custGeom>
            <a:avLst/>
            <a:gdLst>
              <a:gd name="connsiteX0" fmla="*/ 6350 w 7061504"/>
              <a:gd name="connsiteY0" fmla="*/ 6350 h 25400"/>
              <a:gd name="connsiteX1" fmla="*/ 7055154 w 70615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1504" h="25400">
                <a:moveTo>
                  <a:pt x="6350" y="6350"/>
                </a:moveTo>
                <a:lnTo>
                  <a:pt x="7055154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952195" y="3792728"/>
            <a:ext cx="7061504" cy="25400"/>
          </a:xfrm>
          <a:custGeom>
            <a:avLst/>
            <a:gdLst>
              <a:gd name="connsiteX0" fmla="*/ 6350 w 7061504"/>
              <a:gd name="connsiteY0" fmla="*/ 6350 h 25400"/>
              <a:gd name="connsiteX1" fmla="*/ 7055154 w 70615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1504" h="25400">
                <a:moveTo>
                  <a:pt x="6350" y="6350"/>
                </a:moveTo>
                <a:lnTo>
                  <a:pt x="7055154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958545" y="1648332"/>
            <a:ext cx="25400" cy="2722067"/>
          </a:xfrm>
          <a:custGeom>
            <a:avLst/>
            <a:gdLst>
              <a:gd name="connsiteX0" fmla="*/ 6350 w 25400"/>
              <a:gd name="connsiteY0" fmla="*/ 6350 h 2722067"/>
              <a:gd name="connsiteX1" fmla="*/ 6350 w 25400"/>
              <a:gd name="connsiteY1" fmla="*/ 2715717 h 2722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22067">
                <a:moveTo>
                  <a:pt x="6350" y="6350"/>
                </a:moveTo>
                <a:lnTo>
                  <a:pt x="6350" y="271571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7994650" y="1648332"/>
            <a:ext cx="25400" cy="2722067"/>
          </a:xfrm>
          <a:custGeom>
            <a:avLst/>
            <a:gdLst>
              <a:gd name="connsiteX0" fmla="*/ 6350 w 25400"/>
              <a:gd name="connsiteY0" fmla="*/ 6350 h 2722067"/>
              <a:gd name="connsiteX1" fmla="*/ 6350 w 25400"/>
              <a:gd name="connsiteY1" fmla="*/ 2715717 h 2722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22067">
                <a:moveTo>
                  <a:pt x="6350" y="6350"/>
                </a:moveTo>
                <a:lnTo>
                  <a:pt x="6350" y="271571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952195" y="1654682"/>
            <a:ext cx="7061504" cy="25400"/>
          </a:xfrm>
          <a:custGeom>
            <a:avLst/>
            <a:gdLst>
              <a:gd name="connsiteX0" fmla="*/ 6350 w 7061504"/>
              <a:gd name="connsiteY0" fmla="*/ 6350 h 25400"/>
              <a:gd name="connsiteX1" fmla="*/ 7055154 w 70615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1504" h="25400">
                <a:moveTo>
                  <a:pt x="6350" y="6350"/>
                </a:moveTo>
                <a:lnTo>
                  <a:pt x="7055154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952195" y="4351350"/>
            <a:ext cx="7061504" cy="25400"/>
          </a:xfrm>
          <a:custGeom>
            <a:avLst/>
            <a:gdLst>
              <a:gd name="connsiteX0" fmla="*/ 6350 w 7061504"/>
              <a:gd name="connsiteY0" fmla="*/ 6350 h 25400"/>
              <a:gd name="connsiteX1" fmla="*/ 7055154 w 7061504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61504" h="25400">
                <a:moveTo>
                  <a:pt x="6350" y="6350"/>
                </a:moveTo>
                <a:lnTo>
                  <a:pt x="7055154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6477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2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CSS使用方法区别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231900" y="1765300"/>
            <a:ext cx="7366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类别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内部样式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2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外部样式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dirty="0"/>
              <a:t>		</a:t>
            </a:r>
            <a:r>
              <a:rPr lang="en-US" altLang="zh-CN" sz="12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导入式</a:t>
            </a:r>
          </a:p>
          <a:p>
            <a:pPr>
              <a:lnSpc>
                <a:spcPts val="1500"/>
              </a:lnSpc>
              <a:tabLst>
                <a:tab pos="50800" algn="l"/>
                <a:tab pos="127000" algn="l"/>
                <a:tab pos="203200" algn="l"/>
              </a:tabLst>
            </a:pPr>
            <a:r>
              <a:rPr lang="en-US" altLang="zh-CN" sz="12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@import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501900" y="1765300"/>
            <a:ext cx="16510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88900" algn="l"/>
                <a:tab pos="228600" algn="l"/>
                <a:tab pos="4699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引入方法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38100" algn="l"/>
                <a:tab pos="88900" algn="l"/>
                <a:tab pos="228600" algn="l"/>
                <a:tab pos="469900" algn="l"/>
              </a:tabLst>
            </a:pPr>
            <a:r>
              <a:rPr lang="en-US" altLang="zh-CN" dirty="0"/>
              <a:t>		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开始标签内style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8100" algn="l"/>
                <a:tab pos="88900" algn="l"/>
                <a:tab pos="228600" algn="l"/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12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&lt;head&gt;中&lt;style&gt;内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8100" algn="l"/>
                <a:tab pos="88900" algn="l"/>
                <a:tab pos="228600" algn="l"/>
                <a:tab pos="4699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&lt;head&gt;中&lt;link&gt;引用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8100" algn="l"/>
                <a:tab pos="88900" algn="l"/>
                <a:tab pos="228600" algn="l"/>
                <a:tab pos="469900" algn="l"/>
              </a:tabLst>
            </a:pPr>
            <a:r>
              <a:rPr lang="en-US" altLang="zh-CN" dirty="0"/>
              <a:t>	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在样式代码最开始处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699000" y="1765300"/>
            <a:ext cx="12319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位置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dirty="0"/>
              <a:t>	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html文件内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dirty="0"/>
              <a:t>		</a:t>
            </a:r>
            <a:r>
              <a:rPr lang="en-US" altLang="zh-CN" sz="12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html文件内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CSS样式文件</a:t>
            </a:r>
          </a:p>
          <a:p>
            <a:pPr>
              <a:lnSpc>
                <a:spcPts val="15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与html文件分离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CSS样式文件</a:t>
            </a:r>
          </a:p>
          <a:p>
            <a:pPr>
              <a:lnSpc>
                <a:spcPts val="1500"/>
              </a:lnSpc>
              <a:tabLst>
                <a:tab pos="114300" algn="l"/>
                <a:tab pos="190500" algn="l"/>
                <a:tab pos="4318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与html文件分离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6362700" y="1765300"/>
            <a:ext cx="15113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加载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dirty="0"/>
              <a:t>			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同时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dirty="0"/>
              <a:t>				</a:t>
            </a:r>
            <a:r>
              <a:rPr lang="en-US" altLang="zh-CN" sz="12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同时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页面加载时，同时加</a:t>
            </a:r>
          </a:p>
          <a:p>
            <a:pPr>
              <a:lnSpc>
                <a:spcPts val="15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dirty="0"/>
              <a:t>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载CSS样式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在读取完html文件之</a:t>
            </a:r>
          </a:p>
          <a:p>
            <a:pPr>
              <a:lnSpc>
                <a:spcPts val="1500"/>
              </a:lnSpc>
              <a:tabLst>
                <a:tab pos="355600" algn="l"/>
                <a:tab pos="508000" algn="l"/>
                <a:tab pos="571500" algn="l"/>
                <a:tab pos="584200" algn="l"/>
              </a:tabLst>
            </a:pPr>
            <a:r>
              <a:rPr lang="en-US" altLang="zh-CN" dirty="0"/>
              <a:t>		</a:t>
            </a:r>
            <a:r>
              <a:rPr lang="en-US" altLang="zh-CN" sz="12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后加载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700" y="1993900"/>
            <a:ext cx="4495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CSS使用方法优先级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900" y="558800"/>
            <a:ext cx="3378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CSS使用方法优先级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28900" y="1612900"/>
            <a:ext cx="4114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行内样式&gt;内部样式&gt;外部样式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31900" y="25908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1800" y="2908300"/>
            <a:ext cx="535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链入外部样式表与内部样式表之间的优先级取决于所处位置的先后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最后定义的优先级最高（</a:t>
            </a:r>
            <a:r>
              <a:rPr lang="en-US" altLang="zh-CN" sz="1403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就近原则</a:t>
            </a:r>
            <a:r>
              <a:rPr lang="en-US" altLang="zh-CN" sz="1403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1700" y="1993900"/>
            <a:ext cx="2463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CSS选择器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500" y="1587500"/>
            <a:ext cx="3886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HTML是网页内容的载体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CSS样式是表现(外观控制)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2679700"/>
            <a:ext cx="615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JavaScript是行为，用来实现网页特效效果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905000" y="558800"/>
            <a:ext cx="533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HTML、CSS、JavaScript关系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6" y="-591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900" y="558800"/>
            <a:ext cx="1854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CSS选择器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892300" y="1625600"/>
            <a:ext cx="17145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标签选择器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232400" y="1625600"/>
            <a:ext cx="17145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全局选择器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群组选择器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后代选择器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98292" y="4201667"/>
            <a:ext cx="672083" cy="385571"/>
          </a:xfrm>
          <a:custGeom>
            <a:avLst/>
            <a:gdLst>
              <a:gd name="connsiteX0" fmla="*/ 14477 w 672083"/>
              <a:gd name="connsiteY0" fmla="*/ 371094 h 385571"/>
              <a:gd name="connsiteX1" fmla="*/ 657605 w 672083"/>
              <a:gd name="connsiteY1" fmla="*/ 371094 h 385571"/>
              <a:gd name="connsiteX2" fmla="*/ 657605 w 672083"/>
              <a:gd name="connsiteY2" fmla="*/ 14478 h 385571"/>
              <a:gd name="connsiteX3" fmla="*/ 14477 w 672083"/>
              <a:gd name="connsiteY3" fmla="*/ 14478 h 385571"/>
              <a:gd name="connsiteX4" fmla="*/ 14477 w 672083"/>
              <a:gd name="connsiteY4" fmla="*/ 371094 h 385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2083" h="385571">
                <a:moveTo>
                  <a:pt x="14477" y="371094"/>
                </a:moveTo>
                <a:lnTo>
                  <a:pt x="657605" y="371094"/>
                </a:lnTo>
                <a:lnTo>
                  <a:pt x="657605" y="14478"/>
                </a:lnTo>
                <a:lnTo>
                  <a:pt x="14477" y="14478"/>
                </a:lnTo>
                <a:lnTo>
                  <a:pt x="14477" y="37109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43783" y="2628900"/>
            <a:ext cx="1743455" cy="387095"/>
          </a:xfrm>
          <a:custGeom>
            <a:avLst/>
            <a:gdLst>
              <a:gd name="connsiteX0" fmla="*/ 14477 w 1743455"/>
              <a:gd name="connsiteY0" fmla="*/ 372617 h 387095"/>
              <a:gd name="connsiteX1" fmla="*/ 1728977 w 1743455"/>
              <a:gd name="connsiteY1" fmla="*/ 372617 h 387095"/>
              <a:gd name="connsiteX2" fmla="*/ 1728977 w 1743455"/>
              <a:gd name="connsiteY2" fmla="*/ 14477 h 387095"/>
              <a:gd name="connsiteX3" fmla="*/ 14477 w 1743455"/>
              <a:gd name="connsiteY3" fmla="*/ 14477 h 387095"/>
              <a:gd name="connsiteX4" fmla="*/ 14477 w 1743455"/>
              <a:gd name="connsiteY4" fmla="*/ 372617 h 387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3455" h="387095">
                <a:moveTo>
                  <a:pt x="14477" y="372617"/>
                </a:moveTo>
                <a:lnTo>
                  <a:pt x="1728977" y="372617"/>
                </a:lnTo>
                <a:lnTo>
                  <a:pt x="1728977" y="14477"/>
                </a:lnTo>
                <a:lnTo>
                  <a:pt x="14477" y="14477"/>
                </a:lnTo>
                <a:lnTo>
                  <a:pt x="14477" y="37261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06600"/>
            <a:ext cx="4318000" cy="1079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0" y="4064000"/>
            <a:ext cx="31369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6300" y="1371600"/>
            <a:ext cx="407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为HTML标签添加class属性：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00100" y="3365500"/>
            <a:ext cx="769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通过类选择器来为具有此class属性的元素设置CSS样式：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49500"/>
            <a:ext cx="4851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标签选择器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30300" y="1485900"/>
            <a:ext cx="365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以HTML标签作为选择器：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1409700"/>
            <a:ext cx="4318000" cy="1092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6200" y="3987800"/>
            <a:ext cx="38989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2870200"/>
            <a:ext cx="7315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可对不同类型元素的同一个名称的类选择器设置不同的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样式规则：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28900" y="2843783"/>
            <a:ext cx="2672207" cy="57911"/>
          </a:xfrm>
          <a:custGeom>
            <a:avLst/>
            <a:gdLst>
              <a:gd name="connsiteX0" fmla="*/ 14477 w 2672207"/>
              <a:gd name="connsiteY0" fmla="*/ 14477 h 57911"/>
              <a:gd name="connsiteX1" fmla="*/ 2657728 w 2672207"/>
              <a:gd name="connsiteY1" fmla="*/ 16129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2207" h="57911">
                <a:moveTo>
                  <a:pt x="14477" y="14477"/>
                </a:moveTo>
                <a:lnTo>
                  <a:pt x="2657728" y="16129"/>
                </a:lnTo>
              </a:path>
            </a:pathLst>
          </a:custGeom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100" y="2197100"/>
            <a:ext cx="48260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1371600"/>
            <a:ext cx="640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同一个元素可以设置多个类，之间有空格隔开：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15411" y="4130039"/>
            <a:ext cx="528827" cy="672084"/>
          </a:xfrm>
          <a:custGeom>
            <a:avLst/>
            <a:gdLst>
              <a:gd name="connsiteX0" fmla="*/ 14477 w 528827"/>
              <a:gd name="connsiteY0" fmla="*/ 657606 h 672084"/>
              <a:gd name="connsiteX1" fmla="*/ 514350 w 528827"/>
              <a:gd name="connsiteY1" fmla="*/ 657606 h 672084"/>
              <a:gd name="connsiteX2" fmla="*/ 514350 w 528827"/>
              <a:gd name="connsiteY2" fmla="*/ 14478 h 672084"/>
              <a:gd name="connsiteX3" fmla="*/ 14477 w 528827"/>
              <a:gd name="connsiteY3" fmla="*/ 14478 h 672084"/>
              <a:gd name="connsiteX4" fmla="*/ 14477 w 528827"/>
              <a:gd name="connsiteY4" fmla="*/ 657606 h 672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827" h="672084">
                <a:moveTo>
                  <a:pt x="14477" y="657606"/>
                </a:moveTo>
                <a:lnTo>
                  <a:pt x="514350" y="657606"/>
                </a:lnTo>
                <a:lnTo>
                  <a:pt x="514350" y="14478"/>
                </a:lnTo>
                <a:lnTo>
                  <a:pt x="14477" y="14478"/>
                </a:lnTo>
                <a:lnTo>
                  <a:pt x="14477" y="65760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28772" y="2415539"/>
            <a:ext cx="1101852" cy="672083"/>
          </a:xfrm>
          <a:custGeom>
            <a:avLst/>
            <a:gdLst>
              <a:gd name="connsiteX0" fmla="*/ 14477 w 1101852"/>
              <a:gd name="connsiteY0" fmla="*/ 657605 h 672083"/>
              <a:gd name="connsiteX1" fmla="*/ 1087374 w 1101852"/>
              <a:gd name="connsiteY1" fmla="*/ 657605 h 672083"/>
              <a:gd name="connsiteX2" fmla="*/ 1087374 w 1101852"/>
              <a:gd name="connsiteY2" fmla="*/ 14477 h 672083"/>
              <a:gd name="connsiteX3" fmla="*/ 14477 w 1101852"/>
              <a:gd name="connsiteY3" fmla="*/ 14477 h 672083"/>
              <a:gd name="connsiteX4" fmla="*/ 14477 w 1101852"/>
              <a:gd name="connsiteY4" fmla="*/ 657605 h 672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1852" h="672083">
                <a:moveTo>
                  <a:pt x="14477" y="657605"/>
                </a:moveTo>
                <a:lnTo>
                  <a:pt x="1087374" y="657605"/>
                </a:lnTo>
                <a:lnTo>
                  <a:pt x="1087374" y="14477"/>
                </a:lnTo>
                <a:lnTo>
                  <a:pt x="14477" y="14477"/>
                </a:lnTo>
                <a:lnTo>
                  <a:pt x="14477" y="6576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1981200"/>
            <a:ext cx="3251200" cy="1257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600" y="4064000"/>
            <a:ext cx="31877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84600" y="558800"/>
            <a:ext cx="1562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ID选择器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435100"/>
            <a:ext cx="369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为HTML标签添加ID属性：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3441700"/>
            <a:ext cx="674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通过ID选择器来为具有此ID的元素设置CSS规则：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49500"/>
            <a:ext cx="4851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群组选择器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4351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集体统一设置样式：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97100"/>
            <a:ext cx="27813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全局选择器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4351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所有标签设置样式：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57500" y="558800"/>
            <a:ext cx="3048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HTML文档结构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44600" y="1905000"/>
            <a:ext cx="292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head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47700" y="26416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meta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82700" y="2641600"/>
            <a:ext cx="228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title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54200" y="2641600"/>
            <a:ext cx="266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style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533900" y="19050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body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89200" y="2654300"/>
            <a:ext cx="1778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98800" y="2641600"/>
            <a:ext cx="177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46500" y="26416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92600" y="2641600"/>
            <a:ext cx="177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92900" y="264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div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029200" y="36195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16500" y="41275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375400" y="36195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ul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562600" y="46736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159500" y="46736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756400" y="46736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353300" y="46736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861300" y="36195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848600" y="41275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8470900" y="36195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700" y="2438400"/>
            <a:ext cx="8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66800" y="2387600"/>
            <a:ext cx="5308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用于定义HTML内容在浏览器内的显示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样式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47700" y="558800"/>
            <a:ext cx="58420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9972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什么是CSS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9972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层叠样式表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(Cascading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Sheets)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447800"/>
            <a:ext cx="4330700" cy="1079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3441700"/>
            <a:ext cx="37846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后代选择器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2768600"/>
            <a:ext cx="5486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使用后代选择器设置，之间用空格隔开：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133600"/>
            <a:ext cx="8293100" cy="113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后代选择器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13335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后代选择器可以多层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2100" y="1917700"/>
            <a:ext cx="1003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伪类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71625" y="2413000"/>
            <a:ext cx="1857375" cy="427989"/>
          </a:xfrm>
          <a:custGeom>
            <a:avLst/>
            <a:gdLst>
              <a:gd name="connsiteX0" fmla="*/ 0 w 1857375"/>
              <a:gd name="connsiteY0" fmla="*/ 427989 h 427989"/>
              <a:gd name="connsiteX1" fmla="*/ 1857375 w 1857375"/>
              <a:gd name="connsiteY1" fmla="*/ 427989 h 427989"/>
              <a:gd name="connsiteX2" fmla="*/ 1857375 w 1857375"/>
              <a:gd name="connsiteY2" fmla="*/ 0 h 427989"/>
              <a:gd name="connsiteX3" fmla="*/ 0 w 1857375"/>
              <a:gd name="connsiteY3" fmla="*/ 0 h 427989"/>
              <a:gd name="connsiteX4" fmla="*/ 0 w 1857375"/>
              <a:gd name="connsiteY4" fmla="*/ 42798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7989">
                <a:moveTo>
                  <a:pt x="0" y="427989"/>
                </a:moveTo>
                <a:lnTo>
                  <a:pt x="1857375" y="427989"/>
                </a:lnTo>
                <a:lnTo>
                  <a:pt x="185737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29000" y="2413000"/>
            <a:ext cx="4238625" cy="427989"/>
          </a:xfrm>
          <a:custGeom>
            <a:avLst/>
            <a:gdLst>
              <a:gd name="connsiteX0" fmla="*/ 0 w 4238625"/>
              <a:gd name="connsiteY0" fmla="*/ 427989 h 427989"/>
              <a:gd name="connsiteX1" fmla="*/ 4238625 w 4238625"/>
              <a:gd name="connsiteY1" fmla="*/ 427989 h 427989"/>
              <a:gd name="connsiteX2" fmla="*/ 4238625 w 4238625"/>
              <a:gd name="connsiteY2" fmla="*/ 0 h 427989"/>
              <a:gd name="connsiteX3" fmla="*/ 0 w 4238625"/>
              <a:gd name="connsiteY3" fmla="*/ 0 h 427989"/>
              <a:gd name="connsiteX4" fmla="*/ 0 w 4238625"/>
              <a:gd name="connsiteY4" fmla="*/ 42798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8625" h="427989">
                <a:moveTo>
                  <a:pt x="0" y="427989"/>
                </a:moveTo>
                <a:lnTo>
                  <a:pt x="4238625" y="427989"/>
                </a:lnTo>
                <a:lnTo>
                  <a:pt x="423862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71625" y="2840989"/>
            <a:ext cx="1857375" cy="427989"/>
          </a:xfrm>
          <a:custGeom>
            <a:avLst/>
            <a:gdLst>
              <a:gd name="connsiteX0" fmla="*/ 0 w 1857375"/>
              <a:gd name="connsiteY0" fmla="*/ 427989 h 427989"/>
              <a:gd name="connsiteX1" fmla="*/ 1857375 w 1857375"/>
              <a:gd name="connsiteY1" fmla="*/ 427989 h 427989"/>
              <a:gd name="connsiteX2" fmla="*/ 1857375 w 1857375"/>
              <a:gd name="connsiteY2" fmla="*/ 0 h 427989"/>
              <a:gd name="connsiteX3" fmla="*/ 0 w 1857375"/>
              <a:gd name="connsiteY3" fmla="*/ 0 h 427989"/>
              <a:gd name="connsiteX4" fmla="*/ 0 w 1857375"/>
              <a:gd name="connsiteY4" fmla="*/ 42798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7989">
                <a:moveTo>
                  <a:pt x="0" y="427989"/>
                </a:moveTo>
                <a:lnTo>
                  <a:pt x="1857375" y="427989"/>
                </a:lnTo>
                <a:lnTo>
                  <a:pt x="185737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29000" y="2840989"/>
            <a:ext cx="4238625" cy="427989"/>
          </a:xfrm>
          <a:custGeom>
            <a:avLst/>
            <a:gdLst>
              <a:gd name="connsiteX0" fmla="*/ 0 w 4238625"/>
              <a:gd name="connsiteY0" fmla="*/ 427989 h 427989"/>
              <a:gd name="connsiteX1" fmla="*/ 4238625 w 4238625"/>
              <a:gd name="connsiteY1" fmla="*/ 427989 h 427989"/>
              <a:gd name="connsiteX2" fmla="*/ 4238625 w 4238625"/>
              <a:gd name="connsiteY2" fmla="*/ 0 h 427989"/>
              <a:gd name="connsiteX3" fmla="*/ 0 w 4238625"/>
              <a:gd name="connsiteY3" fmla="*/ 0 h 427989"/>
              <a:gd name="connsiteX4" fmla="*/ 0 w 4238625"/>
              <a:gd name="connsiteY4" fmla="*/ 42798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8625" h="427989">
                <a:moveTo>
                  <a:pt x="0" y="427989"/>
                </a:moveTo>
                <a:lnTo>
                  <a:pt x="4238625" y="427989"/>
                </a:lnTo>
                <a:lnTo>
                  <a:pt x="423862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71625" y="3268979"/>
            <a:ext cx="1857375" cy="427990"/>
          </a:xfrm>
          <a:custGeom>
            <a:avLst/>
            <a:gdLst>
              <a:gd name="connsiteX0" fmla="*/ 0 w 1857375"/>
              <a:gd name="connsiteY0" fmla="*/ 427990 h 427990"/>
              <a:gd name="connsiteX1" fmla="*/ 1857375 w 1857375"/>
              <a:gd name="connsiteY1" fmla="*/ 427990 h 427990"/>
              <a:gd name="connsiteX2" fmla="*/ 1857375 w 1857375"/>
              <a:gd name="connsiteY2" fmla="*/ 0 h 427990"/>
              <a:gd name="connsiteX3" fmla="*/ 0 w 1857375"/>
              <a:gd name="connsiteY3" fmla="*/ 0 h 427990"/>
              <a:gd name="connsiteX4" fmla="*/ 0 w 1857375"/>
              <a:gd name="connsiteY4" fmla="*/ 42799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7990">
                <a:moveTo>
                  <a:pt x="0" y="427990"/>
                </a:moveTo>
                <a:lnTo>
                  <a:pt x="1857375" y="427990"/>
                </a:lnTo>
                <a:lnTo>
                  <a:pt x="1857375" y="0"/>
                </a:lnTo>
                <a:lnTo>
                  <a:pt x="0" y="0"/>
                </a:lnTo>
                <a:lnTo>
                  <a:pt x="0" y="42799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29000" y="3268979"/>
            <a:ext cx="4238625" cy="427990"/>
          </a:xfrm>
          <a:custGeom>
            <a:avLst/>
            <a:gdLst>
              <a:gd name="connsiteX0" fmla="*/ 0 w 4238625"/>
              <a:gd name="connsiteY0" fmla="*/ 427990 h 427990"/>
              <a:gd name="connsiteX1" fmla="*/ 4238625 w 4238625"/>
              <a:gd name="connsiteY1" fmla="*/ 427990 h 427990"/>
              <a:gd name="connsiteX2" fmla="*/ 4238625 w 4238625"/>
              <a:gd name="connsiteY2" fmla="*/ 0 h 427990"/>
              <a:gd name="connsiteX3" fmla="*/ 0 w 4238625"/>
              <a:gd name="connsiteY3" fmla="*/ 0 h 427990"/>
              <a:gd name="connsiteX4" fmla="*/ 0 w 4238625"/>
              <a:gd name="connsiteY4" fmla="*/ 42799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8625" h="427990">
                <a:moveTo>
                  <a:pt x="0" y="427990"/>
                </a:moveTo>
                <a:lnTo>
                  <a:pt x="4238625" y="427990"/>
                </a:lnTo>
                <a:lnTo>
                  <a:pt x="4238625" y="0"/>
                </a:lnTo>
                <a:lnTo>
                  <a:pt x="0" y="0"/>
                </a:lnTo>
                <a:lnTo>
                  <a:pt x="0" y="42799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71625" y="3696970"/>
            <a:ext cx="1857375" cy="427990"/>
          </a:xfrm>
          <a:custGeom>
            <a:avLst/>
            <a:gdLst>
              <a:gd name="connsiteX0" fmla="*/ 0 w 1857375"/>
              <a:gd name="connsiteY0" fmla="*/ 427989 h 427990"/>
              <a:gd name="connsiteX1" fmla="*/ 1857375 w 1857375"/>
              <a:gd name="connsiteY1" fmla="*/ 427989 h 427990"/>
              <a:gd name="connsiteX2" fmla="*/ 1857375 w 1857375"/>
              <a:gd name="connsiteY2" fmla="*/ 0 h 427990"/>
              <a:gd name="connsiteX3" fmla="*/ 0 w 1857375"/>
              <a:gd name="connsiteY3" fmla="*/ 0 h 427990"/>
              <a:gd name="connsiteX4" fmla="*/ 0 w 1857375"/>
              <a:gd name="connsiteY4" fmla="*/ 42798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7990">
                <a:moveTo>
                  <a:pt x="0" y="427989"/>
                </a:moveTo>
                <a:lnTo>
                  <a:pt x="1857375" y="427989"/>
                </a:lnTo>
                <a:lnTo>
                  <a:pt x="185737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29000" y="3696970"/>
            <a:ext cx="4238625" cy="427990"/>
          </a:xfrm>
          <a:custGeom>
            <a:avLst/>
            <a:gdLst>
              <a:gd name="connsiteX0" fmla="*/ 0 w 4238625"/>
              <a:gd name="connsiteY0" fmla="*/ 427989 h 427990"/>
              <a:gd name="connsiteX1" fmla="*/ 4238625 w 4238625"/>
              <a:gd name="connsiteY1" fmla="*/ 427989 h 427990"/>
              <a:gd name="connsiteX2" fmla="*/ 4238625 w 4238625"/>
              <a:gd name="connsiteY2" fmla="*/ 0 h 427990"/>
              <a:gd name="connsiteX3" fmla="*/ 0 w 4238625"/>
              <a:gd name="connsiteY3" fmla="*/ 0 h 427990"/>
              <a:gd name="connsiteX4" fmla="*/ 0 w 4238625"/>
              <a:gd name="connsiteY4" fmla="*/ 42798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8625" h="427990">
                <a:moveTo>
                  <a:pt x="0" y="427989"/>
                </a:moveTo>
                <a:lnTo>
                  <a:pt x="4238625" y="427989"/>
                </a:lnTo>
                <a:lnTo>
                  <a:pt x="4238625" y="0"/>
                </a:lnTo>
                <a:lnTo>
                  <a:pt x="0" y="0"/>
                </a:lnTo>
                <a:lnTo>
                  <a:pt x="0" y="4279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71625" y="4124959"/>
            <a:ext cx="1857375" cy="427990"/>
          </a:xfrm>
          <a:custGeom>
            <a:avLst/>
            <a:gdLst>
              <a:gd name="connsiteX0" fmla="*/ 0 w 1857375"/>
              <a:gd name="connsiteY0" fmla="*/ 427990 h 427990"/>
              <a:gd name="connsiteX1" fmla="*/ 1857375 w 1857375"/>
              <a:gd name="connsiteY1" fmla="*/ 427990 h 427990"/>
              <a:gd name="connsiteX2" fmla="*/ 1857375 w 1857375"/>
              <a:gd name="connsiteY2" fmla="*/ 0 h 427990"/>
              <a:gd name="connsiteX3" fmla="*/ 0 w 1857375"/>
              <a:gd name="connsiteY3" fmla="*/ 0 h 427990"/>
              <a:gd name="connsiteX4" fmla="*/ 0 w 1857375"/>
              <a:gd name="connsiteY4" fmla="*/ 42799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57375" h="427990">
                <a:moveTo>
                  <a:pt x="0" y="427990"/>
                </a:moveTo>
                <a:lnTo>
                  <a:pt x="1857375" y="427990"/>
                </a:lnTo>
                <a:lnTo>
                  <a:pt x="1857375" y="0"/>
                </a:lnTo>
                <a:lnTo>
                  <a:pt x="0" y="0"/>
                </a:lnTo>
                <a:lnTo>
                  <a:pt x="0" y="42799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29000" y="4124959"/>
            <a:ext cx="4238625" cy="427990"/>
          </a:xfrm>
          <a:custGeom>
            <a:avLst/>
            <a:gdLst>
              <a:gd name="connsiteX0" fmla="*/ 0 w 4238625"/>
              <a:gd name="connsiteY0" fmla="*/ 427990 h 427990"/>
              <a:gd name="connsiteX1" fmla="*/ 4238625 w 4238625"/>
              <a:gd name="connsiteY1" fmla="*/ 427990 h 427990"/>
              <a:gd name="connsiteX2" fmla="*/ 4238625 w 4238625"/>
              <a:gd name="connsiteY2" fmla="*/ 0 h 427990"/>
              <a:gd name="connsiteX3" fmla="*/ 0 w 4238625"/>
              <a:gd name="connsiteY3" fmla="*/ 0 h 427990"/>
              <a:gd name="connsiteX4" fmla="*/ 0 w 4238625"/>
              <a:gd name="connsiteY4" fmla="*/ 42799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38625" h="427990">
                <a:moveTo>
                  <a:pt x="0" y="427990"/>
                </a:moveTo>
                <a:lnTo>
                  <a:pt x="4238625" y="427990"/>
                </a:lnTo>
                <a:lnTo>
                  <a:pt x="4238625" y="0"/>
                </a:lnTo>
                <a:lnTo>
                  <a:pt x="0" y="0"/>
                </a:lnTo>
                <a:lnTo>
                  <a:pt x="0" y="42799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422650" y="2400300"/>
            <a:ext cx="25400" cy="2165350"/>
          </a:xfrm>
          <a:custGeom>
            <a:avLst/>
            <a:gdLst>
              <a:gd name="connsiteX0" fmla="*/ 6350 w 25400"/>
              <a:gd name="connsiteY0" fmla="*/ 6350 h 2165350"/>
              <a:gd name="connsiteX1" fmla="*/ 6350 w 25400"/>
              <a:gd name="connsiteY1" fmla="*/ 2159000 h 2165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5350">
                <a:moveTo>
                  <a:pt x="6350" y="6350"/>
                </a:moveTo>
                <a:lnTo>
                  <a:pt x="6350" y="21590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46225" y="2821939"/>
            <a:ext cx="6146800" cy="76200"/>
          </a:xfrm>
          <a:custGeom>
            <a:avLst/>
            <a:gdLst>
              <a:gd name="connsiteX0" fmla="*/ 19050 w 6146800"/>
              <a:gd name="connsiteY0" fmla="*/ 19050 h 76200"/>
              <a:gd name="connsiteX1" fmla="*/ 6127750 w 61468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46800" h="76200">
                <a:moveTo>
                  <a:pt x="19050" y="19050"/>
                </a:moveTo>
                <a:lnTo>
                  <a:pt x="6127750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58925" y="3262629"/>
            <a:ext cx="6121400" cy="25400"/>
          </a:xfrm>
          <a:custGeom>
            <a:avLst/>
            <a:gdLst>
              <a:gd name="connsiteX0" fmla="*/ 6350 w 6121400"/>
              <a:gd name="connsiteY0" fmla="*/ 6350 h 25400"/>
              <a:gd name="connsiteX1" fmla="*/ 6115050 w 6121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21400" h="254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58925" y="3690620"/>
            <a:ext cx="6121400" cy="25400"/>
          </a:xfrm>
          <a:custGeom>
            <a:avLst/>
            <a:gdLst>
              <a:gd name="connsiteX0" fmla="*/ 6350 w 6121400"/>
              <a:gd name="connsiteY0" fmla="*/ 6350 h 25400"/>
              <a:gd name="connsiteX1" fmla="*/ 6115050 w 6121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21400" h="254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58925" y="4118609"/>
            <a:ext cx="6121400" cy="25400"/>
          </a:xfrm>
          <a:custGeom>
            <a:avLst/>
            <a:gdLst>
              <a:gd name="connsiteX0" fmla="*/ 6350 w 6121400"/>
              <a:gd name="connsiteY0" fmla="*/ 6350 h 25400"/>
              <a:gd name="connsiteX1" fmla="*/ 6115050 w 6121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21400" h="254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65275" y="2400300"/>
            <a:ext cx="25400" cy="2165350"/>
          </a:xfrm>
          <a:custGeom>
            <a:avLst/>
            <a:gdLst>
              <a:gd name="connsiteX0" fmla="*/ 6350 w 25400"/>
              <a:gd name="connsiteY0" fmla="*/ 6350 h 2165350"/>
              <a:gd name="connsiteX1" fmla="*/ 6350 w 25400"/>
              <a:gd name="connsiteY1" fmla="*/ 2159000 h 2165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5350">
                <a:moveTo>
                  <a:pt x="6350" y="6350"/>
                </a:moveTo>
                <a:lnTo>
                  <a:pt x="6350" y="21590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661275" y="2400300"/>
            <a:ext cx="25400" cy="2165350"/>
          </a:xfrm>
          <a:custGeom>
            <a:avLst/>
            <a:gdLst>
              <a:gd name="connsiteX0" fmla="*/ 6350 w 25400"/>
              <a:gd name="connsiteY0" fmla="*/ 6350 h 2165350"/>
              <a:gd name="connsiteX1" fmla="*/ 6350 w 25400"/>
              <a:gd name="connsiteY1" fmla="*/ 2159000 h 2165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5350">
                <a:moveTo>
                  <a:pt x="6350" y="6350"/>
                </a:moveTo>
                <a:lnTo>
                  <a:pt x="6350" y="215900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58925" y="2406650"/>
            <a:ext cx="6121400" cy="25400"/>
          </a:xfrm>
          <a:custGeom>
            <a:avLst/>
            <a:gdLst>
              <a:gd name="connsiteX0" fmla="*/ 6350 w 6121400"/>
              <a:gd name="connsiteY0" fmla="*/ 6350 h 25400"/>
              <a:gd name="connsiteX1" fmla="*/ 6115050 w 6121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21400" h="254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58925" y="4546600"/>
            <a:ext cx="6121400" cy="25400"/>
          </a:xfrm>
          <a:custGeom>
            <a:avLst/>
            <a:gdLst>
              <a:gd name="connsiteX0" fmla="*/ 6350 w 6121400"/>
              <a:gd name="connsiteY0" fmla="*/ 6350 h 25400"/>
              <a:gd name="connsiteX1" fmla="*/ 6115050 w 61214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21400" h="254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558800"/>
            <a:ext cx="7822654" cy="15722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0861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链接伪类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30861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链接的4</a:t>
            </a:r>
            <a:r>
              <a:rPr lang="zh-CN" altLang="en-US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种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状态：激活状态，已访问状态，未访问状态，</a:t>
            </a:r>
          </a:p>
          <a:p>
            <a:pPr>
              <a:lnSpc>
                <a:spcPts val="2800"/>
              </a:lnSpc>
              <a:tabLst>
                <a:tab pos="30861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和鼠标悬停状态。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032000" y="2425700"/>
            <a:ext cx="9144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50800" algn="l"/>
                <a:tab pos="63500" algn="l"/>
                <a:tab pos="190500" algn="l"/>
                <a:tab pos="203200" algn="l"/>
              </a:tabLst>
            </a:pPr>
            <a:r>
              <a:rPr lang="en-US" altLang="zh-CN" dirty="0"/>
              <a:t>				</a:t>
            </a:r>
            <a:r>
              <a:rPr lang="en-US" altLang="zh-CN" sz="2004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伪类</a:t>
            </a:r>
          </a:p>
          <a:p>
            <a:pPr>
              <a:lnSpc>
                <a:spcPts val="3300"/>
              </a:lnSpc>
              <a:tabLst>
                <a:tab pos="50800" algn="l"/>
                <a:tab pos="63500" algn="l"/>
                <a:tab pos="190500" algn="l"/>
                <a:tab pos="203200" algn="l"/>
              </a:tabLst>
            </a:pPr>
            <a:r>
              <a:rPr lang="en-US" altLang="zh-CN" dirty="0"/>
              <a:t>			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:link</a:t>
            </a:r>
          </a:p>
          <a:p>
            <a:pPr>
              <a:lnSpc>
                <a:spcPts val="3300"/>
              </a:lnSpc>
              <a:tabLst>
                <a:tab pos="50800" algn="l"/>
                <a:tab pos="63500" algn="l"/>
                <a:tab pos="190500" algn="l"/>
                <a:tab pos="2032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:visited</a:t>
            </a:r>
          </a:p>
          <a:p>
            <a:pPr>
              <a:lnSpc>
                <a:spcPts val="3300"/>
              </a:lnSpc>
              <a:tabLst>
                <a:tab pos="50800" algn="l"/>
                <a:tab pos="63500" algn="l"/>
                <a:tab pos="190500" algn="l"/>
                <a:tab pos="203200" algn="l"/>
              </a:tabLst>
            </a:pPr>
            <a:r>
              <a:rPr lang="en-US" altLang="zh-CN" dirty="0"/>
              <a:t>		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:hover</a:t>
            </a:r>
          </a:p>
          <a:p>
            <a:pPr>
              <a:lnSpc>
                <a:spcPts val="3300"/>
              </a:lnSpc>
              <a:tabLst>
                <a:tab pos="50800" algn="l"/>
                <a:tab pos="63500" algn="l"/>
                <a:tab pos="1905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:active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775200" y="2425700"/>
            <a:ext cx="15240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27000" algn="l"/>
                <a:tab pos="508000" algn="l"/>
              </a:tabLst>
            </a:pPr>
            <a:r>
              <a:rPr lang="en-US" altLang="zh-CN" dirty="0"/>
              <a:t>		</a:t>
            </a:r>
            <a:r>
              <a:rPr lang="en-US" altLang="zh-CN" sz="2004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说明</a:t>
            </a:r>
          </a:p>
          <a:p>
            <a:pPr>
              <a:lnSpc>
                <a:spcPts val="3300"/>
              </a:lnSpc>
              <a:tabLst>
                <a:tab pos="127000" algn="l"/>
                <a:tab pos="5080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未访问的链接</a:t>
            </a:r>
          </a:p>
          <a:p>
            <a:pPr>
              <a:lnSpc>
                <a:spcPts val="3300"/>
              </a:lnSpc>
              <a:tabLst>
                <a:tab pos="127000" algn="l"/>
                <a:tab pos="5080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已访问的链接</a:t>
            </a:r>
          </a:p>
          <a:p>
            <a:pPr>
              <a:lnSpc>
                <a:spcPts val="3300"/>
              </a:lnSpc>
              <a:tabLst>
                <a:tab pos="127000" algn="l"/>
                <a:tab pos="5080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鼠标悬停状态</a:t>
            </a:r>
          </a:p>
          <a:p>
            <a:pPr>
              <a:lnSpc>
                <a:spcPts val="3300"/>
              </a:lnSpc>
              <a:tabLst>
                <a:tab pos="127000" algn="l"/>
                <a:tab pos="5080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激活的链接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27400"/>
            <a:ext cx="5321300" cy="121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14600" y="558800"/>
            <a:ext cx="4127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伪类：hover和：active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23900" y="1409700"/>
            <a:ext cx="5588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:hover用于访问的鼠标经过某个元素时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968500"/>
            <a:ext cx="7442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:active用于一个元素被激活时（即按下鼠标之后放开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鼠标之前的时间）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300" y="558800"/>
            <a:ext cx="4343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伪类:hover和:active兼容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60400" y="1816100"/>
            <a:ext cx="57404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IE6及更早版本，支持&lt;a&gt;元素的4种状态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IE6浏览器不支持其他元素的:hover和:active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链接伪类的顺序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17600" y="1549400"/>
            <a:ext cx="679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：Link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:Visited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:Hover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:Active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55700" y="24765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2933700"/>
            <a:ext cx="6248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a:hover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必须置于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a:link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和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a:visited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之后，才有效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a:active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必须置于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a:hover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之后，才有效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3.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伪类名称对大小写不敏感。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3700" y="1993900"/>
            <a:ext cx="3479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CSS继承和层叠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4600" y="1905000"/>
            <a:ext cx="292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head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47700" y="26416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meta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82700" y="2641600"/>
            <a:ext cx="228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title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54200" y="2641600"/>
            <a:ext cx="266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style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33900" y="19050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body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89200" y="2654300"/>
            <a:ext cx="177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sz="9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98800" y="2641600"/>
            <a:ext cx="1778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9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746500" y="26416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178300" y="2641600"/>
            <a:ext cx="254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sz="9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92900" y="2641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div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64100" y="35433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838700" y="41148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375400" y="35433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ul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562600" y="46863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159500" y="46863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756400" y="46863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353300" y="4686300"/>
            <a:ext cx="63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861300" y="35433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835900" y="41148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470900" y="35433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ul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857500" y="558800"/>
            <a:ext cx="3048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81000" algn="l"/>
                <a:tab pos="7239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HTML文档结构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381000" algn="l"/>
                <a:tab pos="723900" algn="l"/>
              </a:tabLst>
            </a:pPr>
            <a:r>
              <a:rPr lang="en-US" altLang="zh-CN" sz="9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</a:t>
            </a:r>
          </a:p>
          <a:p>
            <a:pPr>
              <a:lnSpc>
                <a:spcPts val="2000"/>
              </a:lnSpc>
              <a:tabLst>
                <a:tab pos="381000" algn="l"/>
                <a:tab pos="7239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根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514600" y="21590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父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013700" y="46609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兄弟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156200" y="20193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父辈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CSS继承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473200"/>
            <a:ext cx="392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从父元素那继承部分CSS属性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30858" y="1776222"/>
            <a:ext cx="1600199" cy="1592580"/>
          </a:xfrm>
          <a:custGeom>
            <a:avLst/>
            <a:gdLst>
              <a:gd name="connsiteX0" fmla="*/ 0 w 1600199"/>
              <a:gd name="connsiteY0" fmla="*/ 159257 h 1592580"/>
              <a:gd name="connsiteX1" fmla="*/ 159258 w 1600199"/>
              <a:gd name="connsiteY1" fmla="*/ 0 h 1592580"/>
              <a:gd name="connsiteX2" fmla="*/ 1440941 w 1600199"/>
              <a:gd name="connsiteY2" fmla="*/ 0 h 1592580"/>
              <a:gd name="connsiteX3" fmla="*/ 1600199 w 1600199"/>
              <a:gd name="connsiteY3" fmla="*/ 159257 h 1592580"/>
              <a:gd name="connsiteX4" fmla="*/ 1600199 w 1600199"/>
              <a:gd name="connsiteY4" fmla="*/ 1433322 h 1592580"/>
              <a:gd name="connsiteX5" fmla="*/ 1440941 w 1600199"/>
              <a:gd name="connsiteY5" fmla="*/ 1592580 h 1592580"/>
              <a:gd name="connsiteX6" fmla="*/ 159258 w 1600199"/>
              <a:gd name="connsiteY6" fmla="*/ 1592580 h 1592580"/>
              <a:gd name="connsiteX7" fmla="*/ 0 w 1600199"/>
              <a:gd name="connsiteY7" fmla="*/ 1433322 h 1592580"/>
              <a:gd name="connsiteX8" fmla="*/ 0 w 1600199"/>
              <a:gd name="connsiteY8" fmla="*/ 159257 h 1592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199" h="1592580">
                <a:moveTo>
                  <a:pt x="0" y="159257"/>
                </a:moveTo>
                <a:cubicBezTo>
                  <a:pt x="0" y="71247"/>
                  <a:pt x="71247" y="0"/>
                  <a:pt x="159258" y="0"/>
                </a:cubicBezTo>
                <a:lnTo>
                  <a:pt x="1440941" y="0"/>
                </a:lnTo>
                <a:cubicBezTo>
                  <a:pt x="1528952" y="0"/>
                  <a:pt x="1600199" y="71247"/>
                  <a:pt x="1600199" y="159257"/>
                </a:cubicBezTo>
                <a:lnTo>
                  <a:pt x="1600199" y="1433322"/>
                </a:lnTo>
                <a:cubicBezTo>
                  <a:pt x="1600199" y="1521332"/>
                  <a:pt x="1528952" y="1592580"/>
                  <a:pt x="1440941" y="1592580"/>
                </a:cubicBezTo>
                <a:lnTo>
                  <a:pt x="159258" y="1592580"/>
                </a:lnTo>
                <a:cubicBezTo>
                  <a:pt x="71247" y="1592580"/>
                  <a:pt x="0" y="1521332"/>
                  <a:pt x="0" y="1433322"/>
                </a:cubicBezTo>
                <a:lnTo>
                  <a:pt x="0" y="159257"/>
                </a:lnTo>
              </a:path>
            </a:pathLst>
          </a:custGeom>
          <a:solidFill>
            <a:srgbClr val="B2C1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17904" y="1763267"/>
            <a:ext cx="1626107" cy="1618488"/>
          </a:xfrm>
          <a:custGeom>
            <a:avLst/>
            <a:gdLst>
              <a:gd name="connsiteX0" fmla="*/ 12953 w 1626107"/>
              <a:gd name="connsiteY0" fmla="*/ 172211 h 1618488"/>
              <a:gd name="connsiteX1" fmla="*/ 172211 w 1626107"/>
              <a:gd name="connsiteY1" fmla="*/ 12954 h 1618488"/>
              <a:gd name="connsiteX2" fmla="*/ 1453895 w 1626107"/>
              <a:gd name="connsiteY2" fmla="*/ 12954 h 1618488"/>
              <a:gd name="connsiteX3" fmla="*/ 1613153 w 1626107"/>
              <a:gd name="connsiteY3" fmla="*/ 172211 h 1618488"/>
              <a:gd name="connsiteX4" fmla="*/ 1613153 w 1626107"/>
              <a:gd name="connsiteY4" fmla="*/ 1446276 h 1618488"/>
              <a:gd name="connsiteX5" fmla="*/ 1453895 w 1626107"/>
              <a:gd name="connsiteY5" fmla="*/ 1605534 h 1618488"/>
              <a:gd name="connsiteX6" fmla="*/ 172211 w 1626107"/>
              <a:gd name="connsiteY6" fmla="*/ 1605534 h 1618488"/>
              <a:gd name="connsiteX7" fmla="*/ 12953 w 1626107"/>
              <a:gd name="connsiteY7" fmla="*/ 1446276 h 1618488"/>
              <a:gd name="connsiteX8" fmla="*/ 12953 w 1626107"/>
              <a:gd name="connsiteY8" fmla="*/ 172211 h 1618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6107" h="1618488">
                <a:moveTo>
                  <a:pt x="12953" y="172211"/>
                </a:moveTo>
                <a:cubicBezTo>
                  <a:pt x="12953" y="84201"/>
                  <a:pt x="84200" y="12954"/>
                  <a:pt x="172211" y="12954"/>
                </a:cubicBezTo>
                <a:lnTo>
                  <a:pt x="1453895" y="12954"/>
                </a:lnTo>
                <a:cubicBezTo>
                  <a:pt x="1541906" y="12954"/>
                  <a:pt x="1613153" y="84201"/>
                  <a:pt x="1613153" y="172211"/>
                </a:cubicBezTo>
                <a:lnTo>
                  <a:pt x="1613153" y="1446276"/>
                </a:lnTo>
                <a:cubicBezTo>
                  <a:pt x="1613153" y="1534286"/>
                  <a:pt x="1541906" y="1605534"/>
                  <a:pt x="1453895" y="1605534"/>
                </a:cubicBezTo>
                <a:lnTo>
                  <a:pt x="172211" y="1605534"/>
                </a:lnTo>
                <a:cubicBezTo>
                  <a:pt x="84200" y="1605534"/>
                  <a:pt x="12953" y="1534286"/>
                  <a:pt x="12953" y="1446276"/>
                </a:cubicBezTo>
                <a:lnTo>
                  <a:pt x="12953" y="17221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290315" y="2372867"/>
            <a:ext cx="339852" cy="397764"/>
          </a:xfrm>
          <a:custGeom>
            <a:avLst/>
            <a:gdLst>
              <a:gd name="connsiteX0" fmla="*/ 0 w 339852"/>
              <a:gd name="connsiteY0" fmla="*/ 79502 h 397764"/>
              <a:gd name="connsiteX1" fmla="*/ 169926 w 339852"/>
              <a:gd name="connsiteY1" fmla="*/ 79502 h 397764"/>
              <a:gd name="connsiteX2" fmla="*/ 169926 w 339852"/>
              <a:gd name="connsiteY2" fmla="*/ 0 h 397764"/>
              <a:gd name="connsiteX3" fmla="*/ 339852 w 339852"/>
              <a:gd name="connsiteY3" fmla="*/ 198882 h 397764"/>
              <a:gd name="connsiteX4" fmla="*/ 169926 w 339852"/>
              <a:gd name="connsiteY4" fmla="*/ 397764 h 397764"/>
              <a:gd name="connsiteX5" fmla="*/ 169926 w 339852"/>
              <a:gd name="connsiteY5" fmla="*/ 318261 h 397764"/>
              <a:gd name="connsiteX6" fmla="*/ 0 w 339852"/>
              <a:gd name="connsiteY6" fmla="*/ 318261 h 397764"/>
              <a:gd name="connsiteX7" fmla="*/ 0 w 339852"/>
              <a:gd name="connsiteY7" fmla="*/ 79502 h 397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9852" h="397764">
                <a:moveTo>
                  <a:pt x="0" y="79502"/>
                </a:moveTo>
                <a:lnTo>
                  <a:pt x="169926" y="79502"/>
                </a:lnTo>
                <a:lnTo>
                  <a:pt x="169926" y="0"/>
                </a:lnTo>
                <a:lnTo>
                  <a:pt x="339852" y="198882"/>
                </a:lnTo>
                <a:lnTo>
                  <a:pt x="169926" y="397764"/>
                </a:lnTo>
                <a:lnTo>
                  <a:pt x="169926" y="318261"/>
                </a:lnTo>
                <a:lnTo>
                  <a:pt x="0" y="318261"/>
                </a:lnTo>
                <a:lnTo>
                  <a:pt x="0" y="79502"/>
                </a:lnTo>
              </a:path>
            </a:pathLst>
          </a:custGeom>
          <a:solidFill>
            <a:srgbClr val="B2C1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72661" y="1776222"/>
            <a:ext cx="1600200" cy="1592580"/>
          </a:xfrm>
          <a:custGeom>
            <a:avLst/>
            <a:gdLst>
              <a:gd name="connsiteX0" fmla="*/ 0 w 1600200"/>
              <a:gd name="connsiteY0" fmla="*/ 159257 h 1592580"/>
              <a:gd name="connsiteX1" fmla="*/ 159258 w 1600200"/>
              <a:gd name="connsiteY1" fmla="*/ 0 h 1592580"/>
              <a:gd name="connsiteX2" fmla="*/ 1440941 w 1600200"/>
              <a:gd name="connsiteY2" fmla="*/ 0 h 1592580"/>
              <a:gd name="connsiteX3" fmla="*/ 1600200 w 1600200"/>
              <a:gd name="connsiteY3" fmla="*/ 159257 h 1592580"/>
              <a:gd name="connsiteX4" fmla="*/ 1600200 w 1600200"/>
              <a:gd name="connsiteY4" fmla="*/ 1433322 h 1592580"/>
              <a:gd name="connsiteX5" fmla="*/ 1440941 w 1600200"/>
              <a:gd name="connsiteY5" fmla="*/ 1592580 h 1592580"/>
              <a:gd name="connsiteX6" fmla="*/ 159258 w 1600200"/>
              <a:gd name="connsiteY6" fmla="*/ 1592580 h 1592580"/>
              <a:gd name="connsiteX7" fmla="*/ 0 w 1600200"/>
              <a:gd name="connsiteY7" fmla="*/ 1433322 h 1592580"/>
              <a:gd name="connsiteX8" fmla="*/ 0 w 1600200"/>
              <a:gd name="connsiteY8" fmla="*/ 159257 h 1592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1592580">
                <a:moveTo>
                  <a:pt x="0" y="159257"/>
                </a:moveTo>
                <a:cubicBezTo>
                  <a:pt x="0" y="71247"/>
                  <a:pt x="71247" y="0"/>
                  <a:pt x="159258" y="0"/>
                </a:cubicBezTo>
                <a:lnTo>
                  <a:pt x="1440941" y="0"/>
                </a:lnTo>
                <a:cubicBezTo>
                  <a:pt x="1528953" y="0"/>
                  <a:pt x="1600200" y="71247"/>
                  <a:pt x="1600200" y="159257"/>
                </a:cubicBezTo>
                <a:lnTo>
                  <a:pt x="1600200" y="1433322"/>
                </a:lnTo>
                <a:cubicBezTo>
                  <a:pt x="1600200" y="1521332"/>
                  <a:pt x="1528953" y="1592580"/>
                  <a:pt x="1440941" y="1592580"/>
                </a:cubicBezTo>
                <a:lnTo>
                  <a:pt x="159258" y="1592580"/>
                </a:lnTo>
                <a:cubicBezTo>
                  <a:pt x="71247" y="1592580"/>
                  <a:pt x="0" y="1521332"/>
                  <a:pt x="0" y="1433322"/>
                </a:cubicBezTo>
                <a:lnTo>
                  <a:pt x="0" y="159257"/>
                </a:lnTo>
              </a:path>
            </a:pathLst>
          </a:custGeom>
          <a:solidFill>
            <a:srgbClr val="87C67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59708" y="1763267"/>
            <a:ext cx="1626107" cy="1618488"/>
          </a:xfrm>
          <a:custGeom>
            <a:avLst/>
            <a:gdLst>
              <a:gd name="connsiteX0" fmla="*/ 12953 w 1626107"/>
              <a:gd name="connsiteY0" fmla="*/ 172211 h 1618488"/>
              <a:gd name="connsiteX1" fmla="*/ 172211 w 1626107"/>
              <a:gd name="connsiteY1" fmla="*/ 12954 h 1618488"/>
              <a:gd name="connsiteX2" fmla="*/ 1453895 w 1626107"/>
              <a:gd name="connsiteY2" fmla="*/ 12954 h 1618488"/>
              <a:gd name="connsiteX3" fmla="*/ 1613153 w 1626107"/>
              <a:gd name="connsiteY3" fmla="*/ 172211 h 1618488"/>
              <a:gd name="connsiteX4" fmla="*/ 1613153 w 1626107"/>
              <a:gd name="connsiteY4" fmla="*/ 1446276 h 1618488"/>
              <a:gd name="connsiteX5" fmla="*/ 1453895 w 1626107"/>
              <a:gd name="connsiteY5" fmla="*/ 1605534 h 1618488"/>
              <a:gd name="connsiteX6" fmla="*/ 172211 w 1626107"/>
              <a:gd name="connsiteY6" fmla="*/ 1605534 h 1618488"/>
              <a:gd name="connsiteX7" fmla="*/ 12953 w 1626107"/>
              <a:gd name="connsiteY7" fmla="*/ 1446276 h 1618488"/>
              <a:gd name="connsiteX8" fmla="*/ 12953 w 1626107"/>
              <a:gd name="connsiteY8" fmla="*/ 172211 h 1618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6107" h="1618488">
                <a:moveTo>
                  <a:pt x="12953" y="172211"/>
                </a:moveTo>
                <a:cubicBezTo>
                  <a:pt x="12953" y="84201"/>
                  <a:pt x="84201" y="12954"/>
                  <a:pt x="172211" y="12954"/>
                </a:cubicBezTo>
                <a:lnTo>
                  <a:pt x="1453895" y="12954"/>
                </a:lnTo>
                <a:cubicBezTo>
                  <a:pt x="1541907" y="12954"/>
                  <a:pt x="1613153" y="84201"/>
                  <a:pt x="1613153" y="172211"/>
                </a:cubicBezTo>
                <a:lnTo>
                  <a:pt x="1613153" y="1446276"/>
                </a:lnTo>
                <a:cubicBezTo>
                  <a:pt x="1613153" y="1534286"/>
                  <a:pt x="1541907" y="1605534"/>
                  <a:pt x="1453895" y="1605534"/>
                </a:cubicBezTo>
                <a:lnTo>
                  <a:pt x="172211" y="1605534"/>
                </a:lnTo>
                <a:cubicBezTo>
                  <a:pt x="84201" y="1605534"/>
                  <a:pt x="12953" y="1534286"/>
                  <a:pt x="12953" y="1446276"/>
                </a:cubicBezTo>
                <a:lnTo>
                  <a:pt x="12953" y="17221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532120" y="2372867"/>
            <a:ext cx="339852" cy="397764"/>
          </a:xfrm>
          <a:custGeom>
            <a:avLst/>
            <a:gdLst>
              <a:gd name="connsiteX0" fmla="*/ 0 w 339852"/>
              <a:gd name="connsiteY0" fmla="*/ 79502 h 397764"/>
              <a:gd name="connsiteX1" fmla="*/ 169926 w 339852"/>
              <a:gd name="connsiteY1" fmla="*/ 79502 h 397764"/>
              <a:gd name="connsiteX2" fmla="*/ 169926 w 339852"/>
              <a:gd name="connsiteY2" fmla="*/ 0 h 397764"/>
              <a:gd name="connsiteX3" fmla="*/ 339851 w 339852"/>
              <a:gd name="connsiteY3" fmla="*/ 198882 h 397764"/>
              <a:gd name="connsiteX4" fmla="*/ 169926 w 339852"/>
              <a:gd name="connsiteY4" fmla="*/ 397764 h 397764"/>
              <a:gd name="connsiteX5" fmla="*/ 169926 w 339852"/>
              <a:gd name="connsiteY5" fmla="*/ 318261 h 397764"/>
              <a:gd name="connsiteX6" fmla="*/ 0 w 339852"/>
              <a:gd name="connsiteY6" fmla="*/ 318261 h 397764"/>
              <a:gd name="connsiteX7" fmla="*/ 0 w 339852"/>
              <a:gd name="connsiteY7" fmla="*/ 79502 h 3977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9852" h="397764">
                <a:moveTo>
                  <a:pt x="0" y="79502"/>
                </a:moveTo>
                <a:lnTo>
                  <a:pt x="169926" y="79502"/>
                </a:lnTo>
                <a:lnTo>
                  <a:pt x="169926" y="0"/>
                </a:lnTo>
                <a:lnTo>
                  <a:pt x="339851" y="198882"/>
                </a:lnTo>
                <a:lnTo>
                  <a:pt x="169926" y="397764"/>
                </a:lnTo>
                <a:lnTo>
                  <a:pt x="169926" y="318261"/>
                </a:lnTo>
                <a:lnTo>
                  <a:pt x="0" y="318261"/>
                </a:lnTo>
                <a:lnTo>
                  <a:pt x="0" y="79502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14465" y="1776222"/>
            <a:ext cx="1600200" cy="1592580"/>
          </a:xfrm>
          <a:custGeom>
            <a:avLst/>
            <a:gdLst>
              <a:gd name="connsiteX0" fmla="*/ 0 w 1600200"/>
              <a:gd name="connsiteY0" fmla="*/ 159257 h 1592580"/>
              <a:gd name="connsiteX1" fmla="*/ 159258 w 1600200"/>
              <a:gd name="connsiteY1" fmla="*/ 0 h 1592580"/>
              <a:gd name="connsiteX2" fmla="*/ 1440941 w 1600200"/>
              <a:gd name="connsiteY2" fmla="*/ 0 h 1592580"/>
              <a:gd name="connsiteX3" fmla="*/ 1600200 w 1600200"/>
              <a:gd name="connsiteY3" fmla="*/ 159257 h 1592580"/>
              <a:gd name="connsiteX4" fmla="*/ 1600200 w 1600200"/>
              <a:gd name="connsiteY4" fmla="*/ 1433322 h 1592580"/>
              <a:gd name="connsiteX5" fmla="*/ 1440941 w 1600200"/>
              <a:gd name="connsiteY5" fmla="*/ 1592580 h 1592580"/>
              <a:gd name="connsiteX6" fmla="*/ 159258 w 1600200"/>
              <a:gd name="connsiteY6" fmla="*/ 1592580 h 1592580"/>
              <a:gd name="connsiteX7" fmla="*/ 0 w 1600200"/>
              <a:gd name="connsiteY7" fmla="*/ 1433322 h 1592580"/>
              <a:gd name="connsiteX8" fmla="*/ 0 w 1600200"/>
              <a:gd name="connsiteY8" fmla="*/ 159257 h 1592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1592580">
                <a:moveTo>
                  <a:pt x="0" y="159257"/>
                </a:moveTo>
                <a:cubicBezTo>
                  <a:pt x="0" y="71247"/>
                  <a:pt x="71247" y="0"/>
                  <a:pt x="159258" y="0"/>
                </a:cubicBezTo>
                <a:lnTo>
                  <a:pt x="1440941" y="0"/>
                </a:lnTo>
                <a:cubicBezTo>
                  <a:pt x="1528952" y="0"/>
                  <a:pt x="1600200" y="71247"/>
                  <a:pt x="1600200" y="159257"/>
                </a:cubicBezTo>
                <a:lnTo>
                  <a:pt x="1600200" y="1433322"/>
                </a:lnTo>
                <a:cubicBezTo>
                  <a:pt x="1600200" y="1521332"/>
                  <a:pt x="1528952" y="1592580"/>
                  <a:pt x="1440941" y="1592580"/>
                </a:cubicBezTo>
                <a:lnTo>
                  <a:pt x="159258" y="1592580"/>
                </a:lnTo>
                <a:cubicBezTo>
                  <a:pt x="71247" y="1592580"/>
                  <a:pt x="0" y="1521332"/>
                  <a:pt x="0" y="1433322"/>
                </a:cubicBezTo>
                <a:lnTo>
                  <a:pt x="0" y="159257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01511" y="1763267"/>
            <a:ext cx="1626108" cy="1618488"/>
          </a:xfrm>
          <a:custGeom>
            <a:avLst/>
            <a:gdLst>
              <a:gd name="connsiteX0" fmla="*/ 12953 w 1626108"/>
              <a:gd name="connsiteY0" fmla="*/ 172211 h 1618488"/>
              <a:gd name="connsiteX1" fmla="*/ 172211 w 1626108"/>
              <a:gd name="connsiteY1" fmla="*/ 12954 h 1618488"/>
              <a:gd name="connsiteX2" fmla="*/ 1453895 w 1626108"/>
              <a:gd name="connsiteY2" fmla="*/ 12954 h 1618488"/>
              <a:gd name="connsiteX3" fmla="*/ 1613154 w 1626108"/>
              <a:gd name="connsiteY3" fmla="*/ 172211 h 1618488"/>
              <a:gd name="connsiteX4" fmla="*/ 1613154 w 1626108"/>
              <a:gd name="connsiteY4" fmla="*/ 1446276 h 1618488"/>
              <a:gd name="connsiteX5" fmla="*/ 1453895 w 1626108"/>
              <a:gd name="connsiteY5" fmla="*/ 1605534 h 1618488"/>
              <a:gd name="connsiteX6" fmla="*/ 172211 w 1626108"/>
              <a:gd name="connsiteY6" fmla="*/ 1605534 h 1618488"/>
              <a:gd name="connsiteX7" fmla="*/ 12953 w 1626108"/>
              <a:gd name="connsiteY7" fmla="*/ 1446276 h 1618488"/>
              <a:gd name="connsiteX8" fmla="*/ 12953 w 1626108"/>
              <a:gd name="connsiteY8" fmla="*/ 172211 h 16184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6108" h="1618488">
                <a:moveTo>
                  <a:pt x="12953" y="172211"/>
                </a:moveTo>
                <a:cubicBezTo>
                  <a:pt x="12953" y="84201"/>
                  <a:pt x="84201" y="12954"/>
                  <a:pt x="172211" y="12954"/>
                </a:cubicBezTo>
                <a:lnTo>
                  <a:pt x="1453895" y="12954"/>
                </a:lnTo>
                <a:cubicBezTo>
                  <a:pt x="1541906" y="12954"/>
                  <a:pt x="1613154" y="84201"/>
                  <a:pt x="1613154" y="172211"/>
                </a:cubicBezTo>
                <a:lnTo>
                  <a:pt x="1613154" y="1446276"/>
                </a:lnTo>
                <a:cubicBezTo>
                  <a:pt x="1613154" y="1534286"/>
                  <a:pt x="1541906" y="1605534"/>
                  <a:pt x="1453895" y="1605534"/>
                </a:cubicBezTo>
                <a:lnTo>
                  <a:pt x="172211" y="1605534"/>
                </a:lnTo>
                <a:cubicBezTo>
                  <a:pt x="84201" y="1605534"/>
                  <a:pt x="12953" y="1534286"/>
                  <a:pt x="12953" y="1446276"/>
                </a:cubicBezTo>
                <a:lnTo>
                  <a:pt x="12953" y="17221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CSS发展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57400" y="1917700"/>
            <a:ext cx="5334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  <a:tab pos="508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1996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w3c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css1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92600" y="1917700"/>
            <a:ext cx="5334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  <a:tab pos="635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1998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w3c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css2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78600" y="1917700"/>
            <a:ext cx="457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现在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w3c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css3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CSS层叠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600200"/>
            <a:ext cx="262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可以定义多个样式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2146300"/>
            <a:ext cx="476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不冲突时，多个样式可层叠为一个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2692400"/>
            <a:ext cx="5981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冲突时，按不同样式规则优先级来应用样式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8200" y="1917700"/>
            <a:ext cx="2463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CSS优先级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900" y="558800"/>
            <a:ext cx="3378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CSS使用方法优先级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28900" y="1676400"/>
            <a:ext cx="4114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行内样式&gt;内部样式&gt;外部样式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31900" y="2730500"/>
            <a:ext cx="596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65300" y="3098800"/>
            <a:ext cx="6121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15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链入外部样式表与内部样式表之间的优先级取决于所处位置的先后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596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最后定义的优先级最高（就近原则）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900" y="558800"/>
            <a:ext cx="261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CSS优先级规则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422400"/>
            <a:ext cx="2311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同一样式表中：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20066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权值相同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44600" y="2501900"/>
            <a:ext cx="5295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Tahoma" pitchFamily="18" charset="0"/>
                <a:cs typeface="Tahoma" pitchFamily="18" charset="0"/>
              </a:rPr>
              <a:t>就近原则（离被设置元素越近优先级越高）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30480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权值不同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06500" y="3556000"/>
            <a:ext cx="3302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Tahoma" pitchFamily="18" charset="0"/>
                <a:cs typeface="Tahoma" pitchFamily="18" charset="0"/>
              </a:rPr>
              <a:t>根据权值来判断CSS样式，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06500" y="4064000"/>
            <a:ext cx="4699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Tahoma" pitchFamily="18" charset="0"/>
                <a:cs typeface="Tahoma" pitchFamily="18" charset="0"/>
              </a:rPr>
              <a:t>哪种CSS样式权值高，就使用哪种样式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选择器权值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511300"/>
            <a:ext cx="114300" cy="274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22400" y="1460500"/>
            <a:ext cx="40386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标签选择器：权值为1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类选择器和伪类：权值为10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ID选择器：权值为100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通配符选择器：权值为0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行内样式：权值为1000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权值规则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14400" y="1460500"/>
            <a:ext cx="35179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统计不同选择器的个数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2057400"/>
            <a:ext cx="51689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6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每类选择器的个数乘以相应权值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6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把所有的值相加得出选择器的权值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58800"/>
            <a:ext cx="44196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8956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权值规则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2895600" algn="l"/>
              </a:tabLst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#main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div.warning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h2{…}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60500" y="2006600"/>
            <a:ext cx="1689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1*100=100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46500" y="2006600"/>
            <a:ext cx="1346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class:1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1*10=10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651500" y="2006600"/>
            <a:ext cx="1092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762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标签：2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2*1=2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098800"/>
            <a:ext cx="3289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权值：100+10+2=112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3124200"/>
            <a:ext cx="5384800" cy="67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35300" y="558800"/>
            <a:ext cx="3073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！important规则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1447800"/>
            <a:ext cx="361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可调整样式规则的优先级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2006600"/>
            <a:ext cx="544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添加在样式规则之后，中间用空格隔开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92198" y="4010443"/>
            <a:ext cx="2536062" cy="464350"/>
          </a:xfrm>
          <a:custGeom>
            <a:avLst/>
            <a:gdLst>
              <a:gd name="connsiteX0" fmla="*/ 0 w 2536062"/>
              <a:gd name="connsiteY0" fmla="*/ 464350 h 464350"/>
              <a:gd name="connsiteX1" fmla="*/ 2536062 w 2536062"/>
              <a:gd name="connsiteY1" fmla="*/ 464350 h 464350"/>
              <a:gd name="connsiteX2" fmla="*/ 2536062 w 2536062"/>
              <a:gd name="connsiteY2" fmla="*/ 0 h 464350"/>
              <a:gd name="connsiteX3" fmla="*/ 0 w 2536062"/>
              <a:gd name="connsiteY3" fmla="*/ 0 h 464350"/>
              <a:gd name="connsiteX4" fmla="*/ 0 w 2536062"/>
              <a:gd name="connsiteY4" fmla="*/ 464350 h 46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2" h="464350">
                <a:moveTo>
                  <a:pt x="0" y="464350"/>
                </a:moveTo>
                <a:lnTo>
                  <a:pt x="2536062" y="464350"/>
                </a:lnTo>
                <a:lnTo>
                  <a:pt x="2536062" y="0"/>
                </a:lnTo>
                <a:lnTo>
                  <a:pt x="0" y="0"/>
                </a:lnTo>
                <a:lnTo>
                  <a:pt x="0" y="4643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28260" y="4010443"/>
            <a:ext cx="2536063" cy="464350"/>
          </a:xfrm>
          <a:custGeom>
            <a:avLst/>
            <a:gdLst>
              <a:gd name="connsiteX0" fmla="*/ 0 w 2536063"/>
              <a:gd name="connsiteY0" fmla="*/ 464350 h 464350"/>
              <a:gd name="connsiteX1" fmla="*/ 2536063 w 2536063"/>
              <a:gd name="connsiteY1" fmla="*/ 464350 h 464350"/>
              <a:gd name="connsiteX2" fmla="*/ 2536063 w 2536063"/>
              <a:gd name="connsiteY2" fmla="*/ 0 h 464350"/>
              <a:gd name="connsiteX3" fmla="*/ 0 w 2536063"/>
              <a:gd name="connsiteY3" fmla="*/ 0 h 464350"/>
              <a:gd name="connsiteX4" fmla="*/ 0 w 2536063"/>
              <a:gd name="connsiteY4" fmla="*/ 464350 h 46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3" h="464350">
                <a:moveTo>
                  <a:pt x="0" y="464350"/>
                </a:moveTo>
                <a:lnTo>
                  <a:pt x="2536063" y="464350"/>
                </a:lnTo>
                <a:lnTo>
                  <a:pt x="2536063" y="0"/>
                </a:lnTo>
                <a:lnTo>
                  <a:pt x="0" y="0"/>
                </a:lnTo>
                <a:lnTo>
                  <a:pt x="0" y="4643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92198" y="4474794"/>
            <a:ext cx="2536062" cy="464349"/>
          </a:xfrm>
          <a:custGeom>
            <a:avLst/>
            <a:gdLst>
              <a:gd name="connsiteX0" fmla="*/ 0 w 2536062"/>
              <a:gd name="connsiteY0" fmla="*/ 464349 h 464349"/>
              <a:gd name="connsiteX1" fmla="*/ 2536062 w 2536062"/>
              <a:gd name="connsiteY1" fmla="*/ 464349 h 464349"/>
              <a:gd name="connsiteX2" fmla="*/ 2536062 w 2536062"/>
              <a:gd name="connsiteY2" fmla="*/ 0 h 464349"/>
              <a:gd name="connsiteX3" fmla="*/ 0 w 2536062"/>
              <a:gd name="connsiteY3" fmla="*/ 0 h 464349"/>
              <a:gd name="connsiteX4" fmla="*/ 0 w 2536062"/>
              <a:gd name="connsiteY4" fmla="*/ 464349 h 4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2" h="464349">
                <a:moveTo>
                  <a:pt x="0" y="464349"/>
                </a:moveTo>
                <a:lnTo>
                  <a:pt x="2536062" y="464349"/>
                </a:lnTo>
                <a:lnTo>
                  <a:pt x="2536062" y="0"/>
                </a:lnTo>
                <a:lnTo>
                  <a:pt x="0" y="0"/>
                </a:lnTo>
                <a:lnTo>
                  <a:pt x="0" y="46434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28260" y="4474794"/>
            <a:ext cx="2536063" cy="464349"/>
          </a:xfrm>
          <a:custGeom>
            <a:avLst/>
            <a:gdLst>
              <a:gd name="connsiteX0" fmla="*/ 0 w 2536063"/>
              <a:gd name="connsiteY0" fmla="*/ 464349 h 464349"/>
              <a:gd name="connsiteX1" fmla="*/ 2536063 w 2536063"/>
              <a:gd name="connsiteY1" fmla="*/ 464349 h 464349"/>
              <a:gd name="connsiteX2" fmla="*/ 2536063 w 2536063"/>
              <a:gd name="connsiteY2" fmla="*/ 0 h 464349"/>
              <a:gd name="connsiteX3" fmla="*/ 0 w 2536063"/>
              <a:gd name="connsiteY3" fmla="*/ 0 h 464349"/>
              <a:gd name="connsiteX4" fmla="*/ 0 w 2536063"/>
              <a:gd name="connsiteY4" fmla="*/ 464349 h 4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3" h="464349">
                <a:moveTo>
                  <a:pt x="0" y="464349"/>
                </a:moveTo>
                <a:lnTo>
                  <a:pt x="2536063" y="464349"/>
                </a:lnTo>
                <a:lnTo>
                  <a:pt x="2536063" y="0"/>
                </a:lnTo>
                <a:lnTo>
                  <a:pt x="0" y="0"/>
                </a:lnTo>
                <a:lnTo>
                  <a:pt x="0" y="46434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21910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66798" y="4455744"/>
            <a:ext cx="5122926" cy="76200"/>
          </a:xfrm>
          <a:custGeom>
            <a:avLst/>
            <a:gdLst>
              <a:gd name="connsiteX0" fmla="*/ 19050 w 5122926"/>
              <a:gd name="connsiteY0" fmla="*/ 19050 h 76200"/>
              <a:gd name="connsiteX1" fmla="*/ 5103875 w 512292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2926" h="76200">
                <a:moveTo>
                  <a:pt x="19050" y="19050"/>
                </a:moveTo>
                <a:lnTo>
                  <a:pt x="510387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85848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157973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079498" y="4004093"/>
            <a:ext cx="5097526" cy="25400"/>
          </a:xfrm>
          <a:custGeom>
            <a:avLst/>
            <a:gdLst>
              <a:gd name="connsiteX0" fmla="*/ 6350 w 5097526"/>
              <a:gd name="connsiteY0" fmla="*/ 6350 h 25400"/>
              <a:gd name="connsiteX1" fmla="*/ 5091175 w 50975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97526" h="25400">
                <a:moveTo>
                  <a:pt x="6350" y="6350"/>
                </a:moveTo>
                <a:lnTo>
                  <a:pt x="50911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79498" y="4932794"/>
            <a:ext cx="5097526" cy="25400"/>
          </a:xfrm>
          <a:custGeom>
            <a:avLst/>
            <a:gdLst>
              <a:gd name="connsiteX0" fmla="*/ 6350 w 5097526"/>
              <a:gd name="connsiteY0" fmla="*/ 6350 h 25400"/>
              <a:gd name="connsiteX1" fmla="*/ 5091175 w 50975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97526" h="25400">
                <a:moveTo>
                  <a:pt x="6350" y="6350"/>
                </a:moveTo>
                <a:lnTo>
                  <a:pt x="50911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46400" y="4102100"/>
            <a:ext cx="800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权值相同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96" b="1" dirty="0">
                <a:solidFill>
                  <a:srgbClr val="404040"/>
                </a:solidFill>
                <a:latin typeface="Tahoma" pitchFamily="18" charset="0"/>
                <a:cs typeface="Tahoma" pitchFamily="18" charset="0"/>
              </a:rPr>
              <a:t>就近原则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83200" y="4102100"/>
            <a:ext cx="12065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权值不同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032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使用权值高的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1700" y="558800"/>
            <a:ext cx="62484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dirty="0"/>
              <a:t>		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CSS优先级总结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!important声明高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CSS使用方法的优先级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dirty="0"/>
              <a:t>		</a:t>
            </a:r>
            <a:r>
              <a:rPr lang="en-US" altLang="zh-CN" sz="2100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行内样式&gt;内部样式&gt;外部样式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dirty="0"/>
              <a:t>		</a:t>
            </a:r>
            <a:r>
              <a:rPr lang="en-US" altLang="zh-CN" sz="1596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注：link链入外部样式和style内部样式优先级，取决于先后顺序。</a:t>
            </a:r>
          </a:p>
          <a:p>
            <a:pPr>
              <a:lnSpc>
                <a:spcPts val="32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样式表中优先级</a:t>
            </a:r>
          </a:p>
          <a:p>
            <a:pPr>
              <a:lnSpc>
                <a:spcPts val="3600"/>
              </a:lnSpc>
              <a:tabLst>
                <a:tab pos="317500" algn="l"/>
                <a:tab pos="330200" algn="l"/>
                <a:tab pos="2362200" algn="l"/>
              </a:tabLst>
            </a:pPr>
            <a:r>
              <a:rPr lang="en-US" altLang="zh-CN" dirty="0"/>
              <a:t>	</a:t>
            </a:r>
            <a:r>
              <a:rPr lang="en-US" altLang="zh-CN" sz="2102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Id选择器&gt;class选择器&gt;标签选择器&gt;通配符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1917700"/>
            <a:ext cx="2971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CSS样式命名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1536700"/>
            <a:ext cx="5651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CSS简化HTML相关标签，网页体积小，下载快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解决内容与表现分离的问题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76300" y="2451100"/>
            <a:ext cx="389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更好的维护网页，提高工作效率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263900" y="558800"/>
            <a:ext cx="261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为什么学习CSS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200" y="2628900"/>
            <a:ext cx="4597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73400" y="5588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CSS样式命名规则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6300" y="1257300"/>
            <a:ext cx="520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采用英文字母、数字以及“-”和“_”命名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1739900"/>
            <a:ext cx="6007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以小写字母开头，不能以数字和“-”、“_”开头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命名形式：单字，连字符，下划线和驼峰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46228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使用有意义命名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558800"/>
            <a:ext cx="5384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0066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1）页面结构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33500" y="1943100"/>
            <a:ext cx="29464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页头：header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页面主体：main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页尾：footer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内容：content/container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容器: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container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092700" y="1905000"/>
            <a:ext cx="29083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导航：nav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侧栏：sidebar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栏目：column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页面外围控制：wrapper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左右中：left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right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center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00" y="558800"/>
            <a:ext cx="50292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6510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6510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2）导航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89100" y="1917700"/>
            <a:ext cx="20447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导航：nav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主导航：mainnav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子导航：subnav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顶导航：topnav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边导航：sidebar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156200" y="1841500"/>
            <a:ext cx="24765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左导航：leftsidebar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右导航：rightsidebar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菜单：menu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子菜单：submenu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标题: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title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摘要: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200" y="558800"/>
            <a:ext cx="4914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536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15367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3)功能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27200" y="2019300"/>
            <a:ext cx="2019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标志：logo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广告：banner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登陆：login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登录条：loginbar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270500" y="2006600"/>
            <a:ext cx="16764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注册：register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搜索：search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功能区：shop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标题：title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5500" y="558800"/>
            <a:ext cx="241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id和class使用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70000" y="1562100"/>
            <a:ext cx="29718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id不要滥用,谨慎使用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适当使用class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1130300"/>
            <a:ext cx="5740400" cy="374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CSS应用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200" y="1917700"/>
            <a:ext cx="201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课程总结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916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3400" y="5588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如何引用CSS样式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676400"/>
            <a:ext cx="34290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行内样式（内联样式）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内部样式表（嵌入样式）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外部样式表（Link链入）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导入式（@import）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558800"/>
            <a:ext cx="4660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425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CSS行内样式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4257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在开始标签内添加style样式属性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2324100"/>
            <a:ext cx="546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如：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06600" y="2324100"/>
            <a:ext cx="4826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style=“color:red;”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&gt;内容&lt;/p&gt;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0" y="1397000"/>
            <a:ext cx="19812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CSS基础语法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CSS使用方法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CSS选择器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5900" y="2908300"/>
            <a:ext cx="2260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CSS继承和层叠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CSS优先级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85900" y="3911600"/>
            <a:ext cx="1981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CSS命名规范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学习内容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4400" y="558800"/>
            <a:ext cx="2235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CSS内部样式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574800"/>
            <a:ext cx="5511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内部样式（嵌入样式），把css样式代码写在: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968500" y="2209800"/>
            <a:ext cx="3390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type="text/css"&gt;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0" y="2882900"/>
            <a:ext cx="825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样式…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68500" y="3556000"/>
            <a:ext cx="1206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&lt;/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4381500"/>
            <a:ext cx="4533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说明：&lt;style&gt;要放在&lt;head&gt;标签之间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0" y="558800"/>
            <a:ext cx="3695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CSS外部样式（link）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4305300"/>
            <a:ext cx="396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说明：&lt;link&gt;要放在&lt;head&gt;标签之间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74700" y="1485900"/>
            <a:ext cx="67183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外部样式表，把CSS样式代码写在独立的一个文件中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扩展名：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CSS文件名.CSS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195" dirty="0">
                <a:solidFill>
                  <a:srgbClr val="1F24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引入外部文件：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3517900"/>
            <a:ext cx="801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href=“XX.css"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rel="stylesheet"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type="text/css"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2426"/>
                </a:solidFill>
                <a:latin typeface="Tahoma" pitchFamily="18" charset="0"/>
                <a:cs typeface="Tahoma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900" y="558800"/>
            <a:ext cx="1854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CSS导入式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612900"/>
            <a:ext cx="438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@import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“外部CSS样式”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79500" y="2857500"/>
            <a:ext cx="441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说明：@import写在&lt;style&gt;标签内最开始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900" y="558800"/>
            <a:ext cx="1854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CSS选择器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892300" y="1625600"/>
            <a:ext cx="17145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标签选择器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232400" y="1625600"/>
            <a:ext cx="17145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全局选择器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群组选择器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后代选择器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49500"/>
            <a:ext cx="4851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标签选择器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30300" y="1485900"/>
            <a:ext cx="365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以HTML标签作为选择器：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98292" y="4201667"/>
            <a:ext cx="672083" cy="385571"/>
          </a:xfrm>
          <a:custGeom>
            <a:avLst/>
            <a:gdLst>
              <a:gd name="connsiteX0" fmla="*/ 14477 w 672083"/>
              <a:gd name="connsiteY0" fmla="*/ 371094 h 385571"/>
              <a:gd name="connsiteX1" fmla="*/ 657605 w 672083"/>
              <a:gd name="connsiteY1" fmla="*/ 371094 h 385571"/>
              <a:gd name="connsiteX2" fmla="*/ 657605 w 672083"/>
              <a:gd name="connsiteY2" fmla="*/ 14478 h 385571"/>
              <a:gd name="connsiteX3" fmla="*/ 14477 w 672083"/>
              <a:gd name="connsiteY3" fmla="*/ 14478 h 385571"/>
              <a:gd name="connsiteX4" fmla="*/ 14477 w 672083"/>
              <a:gd name="connsiteY4" fmla="*/ 371094 h 385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2083" h="385571">
                <a:moveTo>
                  <a:pt x="14477" y="371094"/>
                </a:moveTo>
                <a:lnTo>
                  <a:pt x="657605" y="371094"/>
                </a:lnTo>
                <a:lnTo>
                  <a:pt x="657605" y="14478"/>
                </a:lnTo>
                <a:lnTo>
                  <a:pt x="14477" y="14478"/>
                </a:lnTo>
                <a:lnTo>
                  <a:pt x="14477" y="37109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43783" y="2628900"/>
            <a:ext cx="1743455" cy="387095"/>
          </a:xfrm>
          <a:custGeom>
            <a:avLst/>
            <a:gdLst>
              <a:gd name="connsiteX0" fmla="*/ 14477 w 1743455"/>
              <a:gd name="connsiteY0" fmla="*/ 372617 h 387095"/>
              <a:gd name="connsiteX1" fmla="*/ 1728977 w 1743455"/>
              <a:gd name="connsiteY1" fmla="*/ 372617 h 387095"/>
              <a:gd name="connsiteX2" fmla="*/ 1728977 w 1743455"/>
              <a:gd name="connsiteY2" fmla="*/ 14477 h 387095"/>
              <a:gd name="connsiteX3" fmla="*/ 14477 w 1743455"/>
              <a:gd name="connsiteY3" fmla="*/ 14477 h 387095"/>
              <a:gd name="connsiteX4" fmla="*/ 14477 w 1743455"/>
              <a:gd name="connsiteY4" fmla="*/ 372617 h 387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3455" h="387095">
                <a:moveTo>
                  <a:pt x="14477" y="372617"/>
                </a:moveTo>
                <a:lnTo>
                  <a:pt x="1728977" y="372617"/>
                </a:lnTo>
                <a:lnTo>
                  <a:pt x="1728977" y="14477"/>
                </a:lnTo>
                <a:lnTo>
                  <a:pt x="14477" y="14477"/>
                </a:lnTo>
                <a:lnTo>
                  <a:pt x="14477" y="37261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06600"/>
            <a:ext cx="4318000" cy="1079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0" y="4064000"/>
            <a:ext cx="3136900" cy="62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6300" y="1371600"/>
            <a:ext cx="407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为HTML标签添加class属性：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00100" y="3365500"/>
            <a:ext cx="769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通过类选择器来为具有此class属性的元素设置CSS样式：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28900" y="2843783"/>
            <a:ext cx="2672207" cy="57911"/>
          </a:xfrm>
          <a:custGeom>
            <a:avLst/>
            <a:gdLst>
              <a:gd name="connsiteX0" fmla="*/ 14477 w 2672207"/>
              <a:gd name="connsiteY0" fmla="*/ 14477 h 57911"/>
              <a:gd name="connsiteX1" fmla="*/ 2657728 w 2672207"/>
              <a:gd name="connsiteY1" fmla="*/ 16129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72207" h="57911">
                <a:moveTo>
                  <a:pt x="14477" y="14477"/>
                </a:moveTo>
                <a:lnTo>
                  <a:pt x="2657728" y="16129"/>
                </a:lnTo>
              </a:path>
            </a:pathLst>
          </a:custGeom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7100" y="2197100"/>
            <a:ext cx="48260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类选择器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1371600"/>
            <a:ext cx="640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同一个元素可以设置多个类，之间有空格隔开：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15411" y="4130039"/>
            <a:ext cx="528827" cy="672084"/>
          </a:xfrm>
          <a:custGeom>
            <a:avLst/>
            <a:gdLst>
              <a:gd name="connsiteX0" fmla="*/ 14477 w 528827"/>
              <a:gd name="connsiteY0" fmla="*/ 657606 h 672084"/>
              <a:gd name="connsiteX1" fmla="*/ 514350 w 528827"/>
              <a:gd name="connsiteY1" fmla="*/ 657606 h 672084"/>
              <a:gd name="connsiteX2" fmla="*/ 514350 w 528827"/>
              <a:gd name="connsiteY2" fmla="*/ 14478 h 672084"/>
              <a:gd name="connsiteX3" fmla="*/ 14477 w 528827"/>
              <a:gd name="connsiteY3" fmla="*/ 14478 h 672084"/>
              <a:gd name="connsiteX4" fmla="*/ 14477 w 528827"/>
              <a:gd name="connsiteY4" fmla="*/ 657606 h 672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8827" h="672084">
                <a:moveTo>
                  <a:pt x="14477" y="657606"/>
                </a:moveTo>
                <a:lnTo>
                  <a:pt x="514350" y="657606"/>
                </a:lnTo>
                <a:lnTo>
                  <a:pt x="514350" y="14478"/>
                </a:lnTo>
                <a:lnTo>
                  <a:pt x="14477" y="14478"/>
                </a:lnTo>
                <a:lnTo>
                  <a:pt x="14477" y="65760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28772" y="2415539"/>
            <a:ext cx="1101852" cy="672083"/>
          </a:xfrm>
          <a:custGeom>
            <a:avLst/>
            <a:gdLst>
              <a:gd name="connsiteX0" fmla="*/ 14477 w 1101852"/>
              <a:gd name="connsiteY0" fmla="*/ 657605 h 672083"/>
              <a:gd name="connsiteX1" fmla="*/ 1087374 w 1101852"/>
              <a:gd name="connsiteY1" fmla="*/ 657605 h 672083"/>
              <a:gd name="connsiteX2" fmla="*/ 1087374 w 1101852"/>
              <a:gd name="connsiteY2" fmla="*/ 14477 h 672083"/>
              <a:gd name="connsiteX3" fmla="*/ 14477 w 1101852"/>
              <a:gd name="connsiteY3" fmla="*/ 14477 h 672083"/>
              <a:gd name="connsiteX4" fmla="*/ 14477 w 1101852"/>
              <a:gd name="connsiteY4" fmla="*/ 657605 h 672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1852" h="672083">
                <a:moveTo>
                  <a:pt x="14477" y="657605"/>
                </a:moveTo>
                <a:lnTo>
                  <a:pt x="1087374" y="657605"/>
                </a:lnTo>
                <a:lnTo>
                  <a:pt x="1087374" y="14477"/>
                </a:lnTo>
                <a:lnTo>
                  <a:pt x="14477" y="14477"/>
                </a:lnTo>
                <a:lnTo>
                  <a:pt x="14477" y="65760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1981200"/>
            <a:ext cx="3251200" cy="1257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600" y="4064000"/>
            <a:ext cx="31877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84600" y="558800"/>
            <a:ext cx="1562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ID选择器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435100"/>
            <a:ext cx="369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为HTML标签添加ID属性：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16000" y="3441700"/>
            <a:ext cx="674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通过ID选择器来为具有此ID的元素设置CSS规则：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49500"/>
            <a:ext cx="4851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群组选择器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4351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集体统一设置样式：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197100"/>
            <a:ext cx="27813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全局选择器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4351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所有标签设置样式：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916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447800"/>
            <a:ext cx="4330700" cy="1079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3441700"/>
            <a:ext cx="37846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后代选择器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2768600"/>
            <a:ext cx="5486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使用后代选择器设置，之间用空格隔开：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92198" y="4010443"/>
            <a:ext cx="2536062" cy="464350"/>
          </a:xfrm>
          <a:custGeom>
            <a:avLst/>
            <a:gdLst>
              <a:gd name="connsiteX0" fmla="*/ 0 w 2536062"/>
              <a:gd name="connsiteY0" fmla="*/ 464350 h 464350"/>
              <a:gd name="connsiteX1" fmla="*/ 2536062 w 2536062"/>
              <a:gd name="connsiteY1" fmla="*/ 464350 h 464350"/>
              <a:gd name="connsiteX2" fmla="*/ 2536062 w 2536062"/>
              <a:gd name="connsiteY2" fmla="*/ 0 h 464350"/>
              <a:gd name="connsiteX3" fmla="*/ 0 w 2536062"/>
              <a:gd name="connsiteY3" fmla="*/ 0 h 464350"/>
              <a:gd name="connsiteX4" fmla="*/ 0 w 2536062"/>
              <a:gd name="connsiteY4" fmla="*/ 464350 h 46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2" h="464350">
                <a:moveTo>
                  <a:pt x="0" y="464350"/>
                </a:moveTo>
                <a:lnTo>
                  <a:pt x="2536062" y="464350"/>
                </a:lnTo>
                <a:lnTo>
                  <a:pt x="2536062" y="0"/>
                </a:lnTo>
                <a:lnTo>
                  <a:pt x="0" y="0"/>
                </a:lnTo>
                <a:lnTo>
                  <a:pt x="0" y="4643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628260" y="4010443"/>
            <a:ext cx="2536063" cy="464350"/>
          </a:xfrm>
          <a:custGeom>
            <a:avLst/>
            <a:gdLst>
              <a:gd name="connsiteX0" fmla="*/ 0 w 2536063"/>
              <a:gd name="connsiteY0" fmla="*/ 464350 h 464350"/>
              <a:gd name="connsiteX1" fmla="*/ 2536063 w 2536063"/>
              <a:gd name="connsiteY1" fmla="*/ 464350 h 464350"/>
              <a:gd name="connsiteX2" fmla="*/ 2536063 w 2536063"/>
              <a:gd name="connsiteY2" fmla="*/ 0 h 464350"/>
              <a:gd name="connsiteX3" fmla="*/ 0 w 2536063"/>
              <a:gd name="connsiteY3" fmla="*/ 0 h 464350"/>
              <a:gd name="connsiteX4" fmla="*/ 0 w 2536063"/>
              <a:gd name="connsiteY4" fmla="*/ 464350 h 46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3" h="464350">
                <a:moveTo>
                  <a:pt x="0" y="464350"/>
                </a:moveTo>
                <a:lnTo>
                  <a:pt x="2536063" y="464350"/>
                </a:lnTo>
                <a:lnTo>
                  <a:pt x="2536063" y="0"/>
                </a:lnTo>
                <a:lnTo>
                  <a:pt x="0" y="0"/>
                </a:lnTo>
                <a:lnTo>
                  <a:pt x="0" y="4643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92198" y="4474794"/>
            <a:ext cx="2536062" cy="464349"/>
          </a:xfrm>
          <a:custGeom>
            <a:avLst/>
            <a:gdLst>
              <a:gd name="connsiteX0" fmla="*/ 0 w 2536062"/>
              <a:gd name="connsiteY0" fmla="*/ 464349 h 464349"/>
              <a:gd name="connsiteX1" fmla="*/ 2536062 w 2536062"/>
              <a:gd name="connsiteY1" fmla="*/ 464349 h 464349"/>
              <a:gd name="connsiteX2" fmla="*/ 2536062 w 2536062"/>
              <a:gd name="connsiteY2" fmla="*/ 0 h 464349"/>
              <a:gd name="connsiteX3" fmla="*/ 0 w 2536062"/>
              <a:gd name="connsiteY3" fmla="*/ 0 h 464349"/>
              <a:gd name="connsiteX4" fmla="*/ 0 w 2536062"/>
              <a:gd name="connsiteY4" fmla="*/ 464349 h 4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2" h="464349">
                <a:moveTo>
                  <a:pt x="0" y="464349"/>
                </a:moveTo>
                <a:lnTo>
                  <a:pt x="2536062" y="464349"/>
                </a:lnTo>
                <a:lnTo>
                  <a:pt x="2536062" y="0"/>
                </a:lnTo>
                <a:lnTo>
                  <a:pt x="0" y="0"/>
                </a:lnTo>
                <a:lnTo>
                  <a:pt x="0" y="46434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28260" y="4474794"/>
            <a:ext cx="2536063" cy="464349"/>
          </a:xfrm>
          <a:custGeom>
            <a:avLst/>
            <a:gdLst>
              <a:gd name="connsiteX0" fmla="*/ 0 w 2536063"/>
              <a:gd name="connsiteY0" fmla="*/ 464349 h 464349"/>
              <a:gd name="connsiteX1" fmla="*/ 2536063 w 2536063"/>
              <a:gd name="connsiteY1" fmla="*/ 464349 h 464349"/>
              <a:gd name="connsiteX2" fmla="*/ 2536063 w 2536063"/>
              <a:gd name="connsiteY2" fmla="*/ 0 h 464349"/>
              <a:gd name="connsiteX3" fmla="*/ 0 w 2536063"/>
              <a:gd name="connsiteY3" fmla="*/ 0 h 464349"/>
              <a:gd name="connsiteX4" fmla="*/ 0 w 2536063"/>
              <a:gd name="connsiteY4" fmla="*/ 464349 h 464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36063" h="464349">
                <a:moveTo>
                  <a:pt x="0" y="464349"/>
                </a:moveTo>
                <a:lnTo>
                  <a:pt x="2536063" y="464349"/>
                </a:lnTo>
                <a:lnTo>
                  <a:pt x="2536063" y="0"/>
                </a:lnTo>
                <a:lnTo>
                  <a:pt x="0" y="0"/>
                </a:lnTo>
                <a:lnTo>
                  <a:pt x="0" y="46434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21910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66798" y="4455744"/>
            <a:ext cx="5122926" cy="76200"/>
          </a:xfrm>
          <a:custGeom>
            <a:avLst/>
            <a:gdLst>
              <a:gd name="connsiteX0" fmla="*/ 19050 w 5122926"/>
              <a:gd name="connsiteY0" fmla="*/ 19050 h 76200"/>
              <a:gd name="connsiteX1" fmla="*/ 5103875 w 5122926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2926" h="76200">
                <a:moveTo>
                  <a:pt x="19050" y="19050"/>
                </a:moveTo>
                <a:lnTo>
                  <a:pt x="510387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85848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157973" y="3997743"/>
            <a:ext cx="25400" cy="954100"/>
          </a:xfrm>
          <a:custGeom>
            <a:avLst/>
            <a:gdLst>
              <a:gd name="connsiteX0" fmla="*/ 6350 w 25400"/>
              <a:gd name="connsiteY0" fmla="*/ 6350 h 954100"/>
              <a:gd name="connsiteX1" fmla="*/ 6350 w 25400"/>
              <a:gd name="connsiteY1" fmla="*/ 947750 h 95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954100">
                <a:moveTo>
                  <a:pt x="6350" y="6350"/>
                </a:moveTo>
                <a:lnTo>
                  <a:pt x="6350" y="9477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079498" y="4004093"/>
            <a:ext cx="5097526" cy="25400"/>
          </a:xfrm>
          <a:custGeom>
            <a:avLst/>
            <a:gdLst>
              <a:gd name="connsiteX0" fmla="*/ 6350 w 5097526"/>
              <a:gd name="connsiteY0" fmla="*/ 6350 h 25400"/>
              <a:gd name="connsiteX1" fmla="*/ 5091175 w 50975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97526" h="25400">
                <a:moveTo>
                  <a:pt x="6350" y="6350"/>
                </a:moveTo>
                <a:lnTo>
                  <a:pt x="50911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79498" y="4932794"/>
            <a:ext cx="5097526" cy="25400"/>
          </a:xfrm>
          <a:custGeom>
            <a:avLst/>
            <a:gdLst>
              <a:gd name="connsiteX0" fmla="*/ 6350 w 5097526"/>
              <a:gd name="connsiteY0" fmla="*/ 6350 h 25400"/>
              <a:gd name="connsiteX1" fmla="*/ 5091175 w 50975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97526" h="25400">
                <a:moveTo>
                  <a:pt x="6350" y="6350"/>
                </a:moveTo>
                <a:lnTo>
                  <a:pt x="50911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46400" y="4102100"/>
            <a:ext cx="800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权值相同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96" b="1" dirty="0">
                <a:solidFill>
                  <a:srgbClr val="404040"/>
                </a:solidFill>
                <a:latin typeface="Tahoma" pitchFamily="18" charset="0"/>
                <a:cs typeface="Tahoma" pitchFamily="18" charset="0"/>
              </a:rPr>
              <a:t>就近原则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83200" y="4102100"/>
            <a:ext cx="12065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权值不同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032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使用权值高的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1700" y="558800"/>
            <a:ext cx="62484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dirty="0"/>
              <a:t>		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CSS优先级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!important声明高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CSS使用方法的优先级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dirty="0"/>
              <a:t>		</a:t>
            </a:r>
            <a:r>
              <a:rPr lang="en-US" altLang="zh-CN" sz="2100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行内样式&gt;内部样式&gt;外部样式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dirty="0"/>
              <a:t>		</a:t>
            </a:r>
            <a:r>
              <a:rPr lang="en-US" altLang="zh-CN" sz="1596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注：link链入外部样式和style内部样式优先级，取决于先后顺序。</a:t>
            </a:r>
          </a:p>
          <a:p>
            <a:pPr>
              <a:lnSpc>
                <a:spcPts val="32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样式表中优先级</a:t>
            </a:r>
          </a:p>
          <a:p>
            <a:pPr>
              <a:lnSpc>
                <a:spcPts val="3600"/>
              </a:lnSpc>
              <a:tabLst>
                <a:tab pos="317500" algn="l"/>
                <a:tab pos="330200" algn="l"/>
                <a:tab pos="2743200" algn="l"/>
              </a:tabLst>
            </a:pPr>
            <a:r>
              <a:rPr lang="en-US" altLang="zh-CN" dirty="0"/>
              <a:t>	</a:t>
            </a:r>
            <a:r>
              <a:rPr lang="en-US" altLang="zh-CN" sz="2102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Id选择器&gt;class选择器&gt;标签选择器&gt;通配符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200" y="2628900"/>
            <a:ext cx="45974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73400" y="5588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CSS样式命名规则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76300" y="1257300"/>
            <a:ext cx="520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采用英文字母、数字以及“-”和“_”命名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1739900"/>
            <a:ext cx="6007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以小写字母开头，不能以数字和“-”、“_”开头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命名形式：单字，连字符，下划线和驼峰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46228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使用有意义命名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558800"/>
            <a:ext cx="5384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0066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1）页面结构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33500" y="1943100"/>
            <a:ext cx="29464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页头：header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页面主体：main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页尾：footer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内容：content/container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容器: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container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092700" y="1905000"/>
            <a:ext cx="29083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导航：nav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侧栏：sidebar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栏目：column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页面外围控制：wrapper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左右中：left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right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center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900" y="558800"/>
            <a:ext cx="50292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6510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6510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2）导航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89100" y="1917700"/>
            <a:ext cx="20447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导航：nav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主导航：mainnav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子导航：subnav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顶导航：topnav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边导航：sidebar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156200" y="1841500"/>
            <a:ext cx="24765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左导航：leftsidebar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右导航：rightsidebar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菜单：menu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子菜单：submenu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标题: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title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摘要: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summary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6200" y="558800"/>
            <a:ext cx="4914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1536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常用的CSS样式命名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15367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3)功能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27200" y="2019300"/>
            <a:ext cx="2019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标志：logo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广告：banner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登陆：login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登录条：loginbar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270500" y="2006600"/>
            <a:ext cx="16764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注册：register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搜索：search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功能区：shop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标题：title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5500" y="558800"/>
            <a:ext cx="2425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Id和class应用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06500" y="1612900"/>
            <a:ext cx="2882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Id不要滥用，谨慎使用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适当使用class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CSS引用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30300" y="1485900"/>
            <a:ext cx="49149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写在&lt;head&gt;&lt;/head&gt;标签内：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4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style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type=“text/css”&gt;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768600" y="2946400"/>
            <a:ext cx="147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CSS样式…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44700" y="3683000"/>
            <a:ext cx="132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402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/style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400" y="558800"/>
            <a:ext cx="1473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CSS注释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574800"/>
            <a:ext cx="39497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html注释：&lt;!--注释语句--&gt;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CSS注释：/*注释语句*/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1044</Words>
  <Application>Microsoft Macintosh PowerPoint</Application>
  <PresentationFormat>全屏显示(16:9)</PresentationFormat>
  <Paragraphs>576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1" baseType="lpstr">
      <vt:lpstr>Arial</vt:lpstr>
      <vt:lpstr>Calibri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沈 qx</cp:lastModifiedBy>
  <cp:revision>6</cp:revision>
  <dcterms:created xsi:type="dcterms:W3CDTF">2006-08-16T00:00:00Z</dcterms:created>
  <dcterms:modified xsi:type="dcterms:W3CDTF">2019-07-21T11:14:32Z</dcterms:modified>
</cp:coreProperties>
</file>