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1"/>
  </p:notesMasterIdLst>
  <p:handoutMasterIdLst>
    <p:handoutMasterId r:id="rId32"/>
  </p:handoutMasterIdLst>
  <p:sldIdLst>
    <p:sldId id="437" r:id="rId2"/>
    <p:sldId id="438" r:id="rId3"/>
    <p:sldId id="439" r:id="rId4"/>
    <p:sldId id="450" r:id="rId5"/>
    <p:sldId id="451" r:id="rId6"/>
    <p:sldId id="443" r:id="rId7"/>
    <p:sldId id="444" r:id="rId8"/>
    <p:sldId id="445" r:id="rId9"/>
    <p:sldId id="447" r:id="rId10"/>
    <p:sldId id="429" r:id="rId11"/>
    <p:sldId id="446" r:id="rId12"/>
    <p:sldId id="449" r:id="rId13"/>
    <p:sldId id="452" r:id="rId14"/>
    <p:sldId id="259" r:id="rId15"/>
    <p:sldId id="261" r:id="rId16"/>
    <p:sldId id="282" r:id="rId17"/>
    <p:sldId id="268" r:id="rId18"/>
    <p:sldId id="269" r:id="rId19"/>
    <p:sldId id="283" r:id="rId20"/>
    <p:sldId id="284" r:id="rId21"/>
    <p:sldId id="287" r:id="rId22"/>
    <p:sldId id="286" r:id="rId23"/>
    <p:sldId id="288" r:id="rId24"/>
    <p:sldId id="289" r:id="rId25"/>
    <p:sldId id="258" r:id="rId26"/>
    <p:sldId id="453" r:id="rId27"/>
    <p:sldId id="271" r:id="rId28"/>
    <p:sldId id="290" r:id="rId29"/>
    <p:sldId id="280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FF3300"/>
    <a:srgbClr val="FF9966"/>
    <a:srgbClr val="FF9933"/>
    <a:srgbClr val="FFFF00"/>
    <a:srgbClr val="757E30"/>
    <a:srgbClr val="33CCCC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61"/>
  </p:normalViewPr>
  <p:slideViewPr>
    <p:cSldViewPr>
      <p:cViewPr varScale="1">
        <p:scale>
          <a:sx n="106" d="100"/>
          <a:sy n="106" d="100"/>
        </p:scale>
        <p:origin x="12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88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fld id="{9D807312-2395-304A-BF9B-732BB68CE1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385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fld id="{00B5DEC9-9D3E-514F-8048-B6FCABE413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247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</p:grpSp>
      </p:grpSp>
      <p:sp>
        <p:nvSpPr>
          <p:cNvPr id="275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75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45192-4EA9-FF4D-8672-209903DF3F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86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06797-7B73-1F4D-9A03-37EF52ED3F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11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AB51D-32DC-A742-9B4A-E4B26DEAE0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749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B2E95-2AC8-A040-887F-6C87D36BD7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45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A1A17-86F4-774F-9A1A-AAE5798D2C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484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18ED7-BA61-FF47-A320-4B3FDE3EB9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65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57187-8208-6242-A1A3-B86C1760FE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0AAD4-0090-9A45-95C8-46AE22E33B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77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02308-A04D-DA4E-9A39-DCAE473D04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569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0D2BA-A605-2E46-B840-DC42ED1B70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29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C2EA2-2AFC-1E45-9F2E-570DDA56D4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087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charset="0"/>
              </a:defRPr>
            </a:lvl1pPr>
          </a:lstStyle>
          <a:p>
            <a:pPr>
              <a:defRPr/>
            </a:pPr>
            <a:fld id="{A9681535-AA1C-3F4A-B7FF-B674EDD99B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4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developers.weixin.qq.com/miniprogram/dev/framework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02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微信小程序设计</a:t>
            </a:r>
          </a:p>
        </p:txBody>
      </p:sp>
      <p:sp>
        <p:nvSpPr>
          <p:cNvPr id="16386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4652963"/>
            <a:ext cx="6227762" cy="17287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陈建海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计算机学院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2506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latin typeface="Arial" charset="0"/>
                <a:ea typeface="宋体" charset="0"/>
              </a:rPr>
              <a:t>如何尽快学会微信小程序设计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快速入门：了解微信小程序的特征</a:t>
            </a: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循序渐进：模仿、改写、编写的编程实践</a:t>
            </a: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逐步深入：领会和</a:t>
            </a:r>
            <a:r>
              <a:rPr lang="en-US" dirty="0" err="1">
                <a:latin typeface="Arial" charset="0"/>
                <a:ea typeface="宋体" charset="0"/>
              </a:rPr>
              <a:t>掌握开发小程序的</a:t>
            </a:r>
            <a:r>
              <a:rPr lang="zh-CN" altLang="en-US" dirty="0">
                <a:latin typeface="Arial" charset="0"/>
                <a:ea typeface="宋体" charset="0"/>
              </a:rPr>
              <a:t>基本思想与方法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教材和参考书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773238"/>
            <a:ext cx="8748712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2400" dirty="0">
                <a:cs typeface="Arial" pitchFamily="34" charset="0"/>
              </a:rPr>
              <a:t>教材</a:t>
            </a:r>
            <a:endParaRPr lang="en-US" altLang="zh-CN" sz="2400" dirty="0"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>
                <a:cs typeface="Arial" pitchFamily="34" charset="0"/>
              </a:rPr>
              <a:t>HTML5+CSS3+Javascript</a:t>
            </a:r>
            <a:r>
              <a:rPr lang="zh-CN" altLang="en-US" sz="2000" dirty="0">
                <a:cs typeface="Arial" pitchFamily="34" charset="0"/>
              </a:rPr>
              <a:t>网页设计项目教程，电子工业出版社，李红梅，杨林根，</a:t>
            </a:r>
            <a:r>
              <a:rPr lang="en-US" altLang="zh-CN" sz="2000" dirty="0">
                <a:cs typeface="Arial" pitchFamily="34" charset="0"/>
              </a:rPr>
              <a:t>2014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2000" dirty="0">
                <a:cs typeface="Arial" pitchFamily="34" charset="0"/>
              </a:rPr>
              <a:t>微信小程序开发，人民邮电出版社，刘刚，</a:t>
            </a:r>
            <a:r>
              <a:rPr lang="en-US" altLang="zh-CN" sz="2000" dirty="0">
                <a:cs typeface="Arial" pitchFamily="34" charset="0"/>
              </a:rPr>
              <a:t>2019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2400" dirty="0"/>
              <a:t>参考资料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2000" dirty="0">
                <a:cs typeface="Arial" pitchFamily="34" charset="0"/>
              </a:rPr>
              <a:t>开发者文档</a:t>
            </a:r>
            <a:endParaRPr lang="en-US" altLang="zh-CN" sz="2000" dirty="0"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endParaRPr lang="zh-CN" alt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596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33388"/>
            <a:ext cx="3816350" cy="692150"/>
          </a:xfrm>
        </p:spPr>
        <p:txBody>
          <a:bodyPr/>
          <a:lstStyle/>
          <a:p>
            <a:r>
              <a:rPr lang="zh-CN" altLang="en-US" sz="4000"/>
              <a:t>课程内容概览</a:t>
            </a:r>
          </a:p>
        </p:txBody>
      </p:sp>
      <p:sp>
        <p:nvSpPr>
          <p:cNvPr id="253955" name="Oval 3"/>
          <p:cNvSpPr>
            <a:spLocks noChangeArrowheads="1"/>
          </p:cNvSpPr>
          <p:nvPr/>
        </p:nvSpPr>
        <p:spPr bwMode="auto">
          <a:xfrm>
            <a:off x="395288" y="1196975"/>
            <a:ext cx="1150937" cy="649288"/>
          </a:xfrm>
          <a:prstGeom prst="ellipse">
            <a:avLst/>
          </a:prstGeom>
          <a:solidFill>
            <a:srgbClr val="FFFFCC"/>
          </a:solidFill>
          <a:ln w="28575">
            <a:solidFill>
              <a:srgbClr val="99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latin typeface="Arial" charset="0"/>
                <a:ea typeface="黑体" pitchFamily="2" charset="-122"/>
              </a:rPr>
              <a:t>引言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268538" y="1528763"/>
            <a:ext cx="2303462" cy="460375"/>
          </a:xfrm>
          <a:prstGeom prst="rect">
            <a:avLst/>
          </a:prstGeom>
          <a:solidFill>
            <a:srgbClr val="FFFFCC"/>
          </a:solidFill>
          <a:ln w="2857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b="1" dirty="0">
                <a:solidFill>
                  <a:srgbClr val="0000CC"/>
                </a:solidFill>
                <a:ea typeface="黑体" pitchFamily="49" charset="-122"/>
              </a:rPr>
              <a:t>认识微信小程序</a:t>
            </a:r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5266852" y="2716422"/>
            <a:ext cx="2303462" cy="533399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黑体" pitchFamily="2" charset="-122"/>
              </a:rPr>
              <a:t>HTML/CSS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Arial" charset="0"/>
              <a:ea typeface="黑体" pitchFamily="2" charset="-122"/>
            </a:endParaRPr>
          </a:p>
        </p:txBody>
      </p:sp>
      <p:cxnSp>
        <p:nvCxnSpPr>
          <p:cNvPr id="27654" name="AutoShape 11"/>
          <p:cNvCxnSpPr>
            <a:cxnSpLocks noChangeShapeType="1"/>
            <a:stCxn id="253955" idx="6"/>
            <a:endCxn id="27652" idx="1"/>
          </p:cNvCxnSpPr>
          <p:nvPr/>
        </p:nvCxnSpPr>
        <p:spPr bwMode="auto">
          <a:xfrm>
            <a:off x="1546225" y="1521619"/>
            <a:ext cx="722313" cy="237332"/>
          </a:xfrm>
          <a:prstGeom prst="straightConnector1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55" name="AutoShape 12"/>
          <p:cNvCxnSpPr>
            <a:cxnSpLocks noChangeShapeType="1"/>
            <a:stCxn id="27652" idx="2"/>
            <a:endCxn id="253957" idx="1"/>
          </p:cNvCxnSpPr>
          <p:nvPr/>
        </p:nvCxnSpPr>
        <p:spPr bwMode="auto">
          <a:xfrm>
            <a:off x="3420269" y="1989138"/>
            <a:ext cx="1846583" cy="993984"/>
          </a:xfrm>
          <a:prstGeom prst="straightConnector1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657" name="Rectangle 34"/>
          <p:cNvSpPr>
            <a:spLocks noChangeArrowheads="1"/>
          </p:cNvSpPr>
          <p:nvPr/>
        </p:nvSpPr>
        <p:spPr bwMode="auto">
          <a:xfrm>
            <a:off x="5266852" y="3709957"/>
            <a:ext cx="2303462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b="1" dirty="0" err="1">
                <a:solidFill>
                  <a:srgbClr val="0000CC"/>
                </a:solidFill>
                <a:ea typeface="黑体" pitchFamily="49" charset="-122"/>
              </a:rPr>
              <a:t>Javascript</a:t>
            </a:r>
            <a:endParaRPr lang="zh-CN" altLang="en-US" b="1" dirty="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27658" name="AutoShape 35"/>
          <p:cNvCxnSpPr>
            <a:cxnSpLocks noChangeShapeType="1"/>
            <a:stCxn id="253957" idx="2"/>
            <a:endCxn id="27657" idx="0"/>
          </p:cNvCxnSpPr>
          <p:nvPr/>
        </p:nvCxnSpPr>
        <p:spPr bwMode="auto">
          <a:xfrm>
            <a:off x="6418583" y="3249821"/>
            <a:ext cx="0" cy="460136"/>
          </a:xfrm>
          <a:prstGeom prst="straightConnector1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659" name="Rectangle 36"/>
          <p:cNvSpPr>
            <a:spLocks noChangeArrowheads="1"/>
          </p:cNvSpPr>
          <p:nvPr/>
        </p:nvSpPr>
        <p:spPr bwMode="auto">
          <a:xfrm>
            <a:off x="2851449" y="3905208"/>
            <a:ext cx="1774959" cy="504825"/>
          </a:xfrm>
          <a:prstGeom prst="rect">
            <a:avLst/>
          </a:prstGeom>
          <a:solidFill>
            <a:srgbClr val="FFFFCC"/>
          </a:solidFill>
          <a:ln w="2857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b="1" dirty="0">
                <a:solidFill>
                  <a:srgbClr val="0000CC"/>
                </a:solidFill>
                <a:ea typeface="黑体" pitchFamily="49" charset="-122"/>
              </a:rPr>
              <a:t>小程序</a:t>
            </a:r>
            <a:r>
              <a:rPr lang="en-US" altLang="zh-CN" b="1" dirty="0">
                <a:solidFill>
                  <a:srgbClr val="0000CC"/>
                </a:solidFill>
                <a:ea typeface="黑体" pitchFamily="49" charset="-122"/>
              </a:rPr>
              <a:t>API</a:t>
            </a:r>
            <a:endParaRPr lang="zh-CN" altLang="en-US" b="1" dirty="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27660" name="AutoShape 37"/>
          <p:cNvCxnSpPr>
            <a:cxnSpLocks noChangeShapeType="1"/>
            <a:endCxn id="101" idx="0"/>
          </p:cNvCxnSpPr>
          <p:nvPr/>
        </p:nvCxnSpPr>
        <p:spPr bwMode="auto">
          <a:xfrm>
            <a:off x="2531961" y="4175667"/>
            <a:ext cx="136704" cy="1384921"/>
          </a:xfrm>
          <a:prstGeom prst="straightConnector1">
            <a:avLst/>
          </a:prstGeom>
          <a:noFill/>
          <a:ln w="28575">
            <a:solidFill>
              <a:srgbClr val="9933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684" name="Rectangle 63"/>
          <p:cNvSpPr>
            <a:spLocks noChangeArrowheads="1"/>
          </p:cNvSpPr>
          <p:nvPr/>
        </p:nvSpPr>
        <p:spPr bwMode="auto">
          <a:xfrm>
            <a:off x="853756" y="2748756"/>
            <a:ext cx="1871663" cy="504825"/>
          </a:xfrm>
          <a:prstGeom prst="rect">
            <a:avLst/>
          </a:prstGeom>
          <a:solidFill>
            <a:srgbClr val="FFFFCC"/>
          </a:solidFill>
          <a:ln w="2857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b="1" dirty="0">
                <a:solidFill>
                  <a:srgbClr val="0000CC"/>
                </a:solidFill>
                <a:ea typeface="黑体" pitchFamily="49" charset="-122"/>
              </a:rPr>
              <a:t>框架分析</a:t>
            </a:r>
          </a:p>
        </p:txBody>
      </p:sp>
      <p:cxnSp>
        <p:nvCxnSpPr>
          <p:cNvPr id="27685" name="AutoShape 64"/>
          <p:cNvCxnSpPr>
            <a:cxnSpLocks noChangeShapeType="1"/>
            <a:stCxn id="27652" idx="2"/>
            <a:endCxn id="27684" idx="0"/>
          </p:cNvCxnSpPr>
          <p:nvPr/>
        </p:nvCxnSpPr>
        <p:spPr bwMode="auto">
          <a:xfrm flipH="1">
            <a:off x="1789588" y="1989138"/>
            <a:ext cx="1630681" cy="759618"/>
          </a:xfrm>
          <a:prstGeom prst="straightConnector1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86" name="AutoShape 66"/>
          <p:cNvCxnSpPr>
            <a:cxnSpLocks noChangeShapeType="1"/>
            <a:stCxn id="27684" idx="2"/>
            <a:endCxn id="92" idx="0"/>
          </p:cNvCxnSpPr>
          <p:nvPr/>
        </p:nvCxnSpPr>
        <p:spPr bwMode="auto">
          <a:xfrm flipH="1">
            <a:off x="1276642" y="3253581"/>
            <a:ext cx="512946" cy="647276"/>
          </a:xfrm>
          <a:prstGeom prst="straightConnector1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" name="Rectangle 63">
            <a:extLst>
              <a:ext uri="{FF2B5EF4-FFF2-40B4-BE49-F238E27FC236}">
                <a16:creationId xmlns:a16="http://schemas.microsoft.com/office/drawing/2014/main" id="{A1D6AC75-FF24-BA4F-8282-55B30B2E4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10" y="3900857"/>
            <a:ext cx="1871663" cy="504825"/>
          </a:xfrm>
          <a:prstGeom prst="rect">
            <a:avLst/>
          </a:prstGeom>
          <a:solidFill>
            <a:srgbClr val="FFFFCC"/>
          </a:solidFill>
          <a:ln w="2857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b="1" dirty="0">
                <a:solidFill>
                  <a:srgbClr val="0000CC"/>
                </a:solidFill>
                <a:ea typeface="黑体" pitchFamily="49" charset="-122"/>
              </a:rPr>
              <a:t>小程序组件</a:t>
            </a:r>
            <a:endParaRPr lang="en-US" altLang="zh-CN" b="1" dirty="0">
              <a:solidFill>
                <a:srgbClr val="0000CC"/>
              </a:solidFill>
              <a:ea typeface="黑体" pitchFamily="49" charset="-122"/>
            </a:endParaRPr>
          </a:p>
          <a:p>
            <a:pPr algn="ctr" eaLnBrk="1" hangingPunct="1"/>
            <a:r>
              <a:rPr lang="zh-CN" altLang="en-US" b="1" dirty="0">
                <a:solidFill>
                  <a:srgbClr val="0000CC"/>
                </a:solidFill>
                <a:ea typeface="黑体" pitchFamily="49" charset="-122"/>
              </a:rPr>
              <a:t>开发使用</a:t>
            </a:r>
          </a:p>
        </p:txBody>
      </p:sp>
      <p:sp>
        <p:nvSpPr>
          <p:cNvPr id="100" name="Oval 3">
            <a:extLst>
              <a:ext uri="{FF2B5EF4-FFF2-40B4-BE49-F238E27FC236}">
                <a16:creationId xmlns:a16="http://schemas.microsoft.com/office/drawing/2014/main" id="{73B367C5-CCFE-4C43-BFCF-94696AD8D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852" y="5560588"/>
            <a:ext cx="2300600" cy="649288"/>
          </a:xfrm>
          <a:prstGeom prst="ellipse">
            <a:avLst/>
          </a:prstGeom>
          <a:solidFill>
            <a:srgbClr val="FFFFCC"/>
          </a:solidFill>
          <a:ln w="28575">
            <a:solidFill>
              <a:srgbClr val="99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黑体" pitchFamily="2" charset="-122"/>
              </a:rPr>
              <a:t>综合网站设计</a:t>
            </a:r>
          </a:p>
        </p:txBody>
      </p:sp>
      <p:sp>
        <p:nvSpPr>
          <p:cNvPr id="101" name="Oval 3">
            <a:extLst>
              <a:ext uri="{FF2B5EF4-FFF2-40B4-BE49-F238E27FC236}">
                <a16:creationId xmlns:a16="http://schemas.microsoft.com/office/drawing/2014/main" id="{403825A2-31FE-D141-A560-F52E4D172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687" y="5560588"/>
            <a:ext cx="2951955" cy="649288"/>
          </a:xfrm>
          <a:prstGeom prst="ellipse">
            <a:avLst/>
          </a:prstGeom>
          <a:solidFill>
            <a:srgbClr val="FFFFCC"/>
          </a:solidFill>
          <a:ln w="28575">
            <a:solidFill>
              <a:srgbClr val="99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黑体" pitchFamily="2" charset="-122"/>
              </a:rPr>
              <a:t>综合小程序应用</a:t>
            </a:r>
          </a:p>
        </p:txBody>
      </p:sp>
      <p:cxnSp>
        <p:nvCxnSpPr>
          <p:cNvPr id="105" name="AutoShape 37">
            <a:extLst>
              <a:ext uri="{FF2B5EF4-FFF2-40B4-BE49-F238E27FC236}">
                <a16:creationId xmlns:a16="http://schemas.microsoft.com/office/drawing/2014/main" id="{EE9A2B36-913A-F04F-93AE-621B3C96BCCB}"/>
              </a:ext>
            </a:extLst>
          </p:cNvPr>
          <p:cNvCxnSpPr>
            <a:cxnSpLocks noChangeShapeType="1"/>
            <a:stCxn id="27657" idx="2"/>
            <a:endCxn id="100" idx="0"/>
          </p:cNvCxnSpPr>
          <p:nvPr/>
        </p:nvCxnSpPr>
        <p:spPr bwMode="auto">
          <a:xfrm flipH="1">
            <a:off x="6417152" y="4243357"/>
            <a:ext cx="1431" cy="1317231"/>
          </a:xfrm>
          <a:prstGeom prst="straightConnector1">
            <a:avLst/>
          </a:prstGeom>
          <a:noFill/>
          <a:ln w="28575">
            <a:solidFill>
              <a:srgbClr val="9933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0" name="AutoShape 66">
            <a:extLst>
              <a:ext uri="{FF2B5EF4-FFF2-40B4-BE49-F238E27FC236}">
                <a16:creationId xmlns:a16="http://schemas.microsoft.com/office/drawing/2014/main" id="{DBAD32FE-2945-F34C-A3C3-E04AA690CA16}"/>
              </a:ext>
            </a:extLst>
          </p:cNvPr>
          <p:cNvCxnSpPr>
            <a:cxnSpLocks noChangeShapeType="1"/>
            <a:stCxn id="92" idx="3"/>
            <a:endCxn id="27659" idx="1"/>
          </p:cNvCxnSpPr>
          <p:nvPr/>
        </p:nvCxnSpPr>
        <p:spPr bwMode="auto">
          <a:xfrm>
            <a:off x="2212473" y="4153270"/>
            <a:ext cx="638976" cy="4351"/>
          </a:xfrm>
          <a:prstGeom prst="straightConnector1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4536591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A04F2-0467-8749-B721-63D1ADBD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题纲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876E2-ACFF-824A-AE25-515A93187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微信小程序简介</a:t>
            </a:r>
            <a:endParaRPr kumimoji="1" lang="en-US" altLang="zh-CN" dirty="0"/>
          </a:p>
          <a:p>
            <a:r>
              <a:rPr kumimoji="1" lang="zh-CN" altLang="en-US" dirty="0"/>
              <a:t>开发准备</a:t>
            </a:r>
            <a:endParaRPr kumimoji="1" lang="en-US" altLang="zh-CN" dirty="0"/>
          </a:p>
          <a:p>
            <a:r>
              <a:rPr kumimoji="1" lang="zh-CN" altLang="en-US" dirty="0"/>
              <a:t>开发工具及使用</a:t>
            </a:r>
            <a:endParaRPr kumimoji="1" lang="en-US" altLang="zh-CN" dirty="0"/>
          </a:p>
          <a:p>
            <a:r>
              <a:rPr kumimoji="1" lang="zh-CN" altLang="en-US" dirty="0"/>
              <a:t>第一个小程序</a:t>
            </a:r>
          </a:p>
        </p:txBody>
      </p:sp>
    </p:spTree>
    <p:extLst>
      <p:ext uri="{BB962C8B-B14F-4D97-AF65-F5344CB8AC3E}">
        <p14:creationId xmlns:p14="http://schemas.microsoft.com/office/powerpoint/2010/main" val="2453993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1384789"/>
            <a:ext cx="9143999" cy="410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8588" y="930958"/>
            <a:ext cx="29225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solidFill>
                  <a:srgbClr val="FFFFFF"/>
                </a:solidFill>
              </a:rPr>
              <a:t>第</a:t>
            </a:r>
            <a:r>
              <a:rPr lang="en-US" altLang="zh-CN" sz="2100" b="1" dirty="0">
                <a:solidFill>
                  <a:srgbClr val="FFFFFF"/>
                </a:solidFill>
              </a:rPr>
              <a:t>1</a:t>
            </a:r>
            <a:r>
              <a:rPr lang="zh-CN" altLang="en-US" sz="2100" b="1" dirty="0">
                <a:solidFill>
                  <a:srgbClr val="FFFFFF"/>
                </a:solidFill>
              </a:rPr>
              <a:t>章  认识微信小程序</a:t>
            </a:r>
          </a:p>
        </p:txBody>
      </p:sp>
      <p:sp>
        <p:nvSpPr>
          <p:cNvPr id="10" name="矩形 9"/>
          <p:cNvSpPr/>
          <p:nvPr/>
        </p:nvSpPr>
        <p:spPr>
          <a:xfrm>
            <a:off x="3487392" y="1933576"/>
            <a:ext cx="215503" cy="5560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1" name="文本占位符 3"/>
          <p:cNvSpPr txBox="1">
            <a:spLocks noChangeArrowheads="1"/>
          </p:cNvSpPr>
          <p:nvPr/>
        </p:nvSpPr>
        <p:spPr bwMode="auto">
          <a:xfrm>
            <a:off x="4006504" y="1951435"/>
            <a:ext cx="3893344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1.1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微信小程序介绍</a:t>
            </a:r>
          </a:p>
        </p:txBody>
      </p:sp>
      <p:sp>
        <p:nvSpPr>
          <p:cNvPr id="12" name="矩形 2"/>
          <p:cNvSpPr/>
          <p:nvPr/>
        </p:nvSpPr>
        <p:spPr>
          <a:xfrm>
            <a:off x="3487392" y="2861783"/>
            <a:ext cx="215503" cy="5560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占位符 3"/>
          <p:cNvSpPr txBox="1">
            <a:spLocks noChangeArrowheads="1"/>
          </p:cNvSpPr>
          <p:nvPr/>
        </p:nvSpPr>
        <p:spPr bwMode="auto">
          <a:xfrm>
            <a:off x="4007694" y="2869406"/>
            <a:ext cx="432426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1.2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微信小程序开发准备</a:t>
            </a:r>
          </a:p>
        </p:txBody>
      </p:sp>
      <p:sp>
        <p:nvSpPr>
          <p:cNvPr id="14" name="矩形 2"/>
          <p:cNvSpPr/>
          <p:nvPr/>
        </p:nvSpPr>
        <p:spPr>
          <a:xfrm>
            <a:off x="3487392" y="3769519"/>
            <a:ext cx="215503" cy="5560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文本占位符 3"/>
          <p:cNvSpPr txBox="1">
            <a:spLocks noChangeArrowheads="1"/>
          </p:cNvSpPr>
          <p:nvPr/>
        </p:nvSpPr>
        <p:spPr bwMode="auto">
          <a:xfrm>
            <a:off x="4017219" y="3787379"/>
            <a:ext cx="485656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1.3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微信小程序开发工具的使用</a:t>
            </a:r>
          </a:p>
        </p:txBody>
      </p:sp>
      <p:sp>
        <p:nvSpPr>
          <p:cNvPr id="16" name="矩形 15"/>
          <p:cNvSpPr/>
          <p:nvPr/>
        </p:nvSpPr>
        <p:spPr>
          <a:xfrm>
            <a:off x="3892204" y="4239816"/>
            <a:ext cx="4737497" cy="32147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矩形 6"/>
          <p:cNvSpPr/>
          <p:nvPr/>
        </p:nvSpPr>
        <p:spPr>
          <a:xfrm>
            <a:off x="3892204" y="3321844"/>
            <a:ext cx="4737497" cy="32147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矩形 6"/>
          <p:cNvSpPr/>
          <p:nvPr/>
        </p:nvSpPr>
        <p:spPr>
          <a:xfrm>
            <a:off x="3882679" y="2394347"/>
            <a:ext cx="4737497" cy="32147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矩形 2"/>
          <p:cNvSpPr/>
          <p:nvPr/>
        </p:nvSpPr>
        <p:spPr>
          <a:xfrm>
            <a:off x="3480248" y="4687491"/>
            <a:ext cx="215503" cy="55602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文本占位符 3"/>
          <p:cNvSpPr txBox="1">
            <a:spLocks noChangeArrowheads="1"/>
          </p:cNvSpPr>
          <p:nvPr/>
        </p:nvSpPr>
        <p:spPr bwMode="auto">
          <a:xfrm>
            <a:off x="4010076" y="4705350"/>
            <a:ext cx="497169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1.4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实战：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Hello World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的创建</a:t>
            </a:r>
          </a:p>
        </p:txBody>
      </p:sp>
      <p:sp>
        <p:nvSpPr>
          <p:cNvPr id="21" name="矩形 20"/>
          <p:cNvSpPr/>
          <p:nvPr/>
        </p:nvSpPr>
        <p:spPr>
          <a:xfrm>
            <a:off x="3885060" y="5157788"/>
            <a:ext cx="4737497" cy="32147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663427" y="2266395"/>
            <a:ext cx="2191958" cy="2197055"/>
            <a:chOff x="1447837" y="1842818"/>
            <a:chExt cx="3904228" cy="3913307"/>
          </a:xfrm>
        </p:grpSpPr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3394279" y="1846063"/>
              <a:ext cx="1948062" cy="2151021"/>
            </a:xfrm>
            <a:custGeom>
              <a:avLst/>
              <a:gdLst>
                <a:gd name="T0" fmla="*/ 1606 w 3207"/>
                <a:gd name="T1" fmla="*/ 3189 h 3541"/>
                <a:gd name="T2" fmla="*/ 2390 w 3207"/>
                <a:gd name="T3" fmla="*/ 3541 h 3541"/>
                <a:gd name="T4" fmla="*/ 3206 w 3207"/>
                <a:gd name="T5" fmla="*/ 2917 h 3541"/>
                <a:gd name="T6" fmla="*/ 3207 w 3207"/>
                <a:gd name="T7" fmla="*/ 2918 h 3541"/>
                <a:gd name="T8" fmla="*/ 6 w 3207"/>
                <a:gd name="T9" fmla="*/ 5 h 3541"/>
                <a:gd name="T10" fmla="*/ 3 w 3207"/>
                <a:gd name="T11" fmla="*/ 0 h 3541"/>
                <a:gd name="T12" fmla="*/ 6 w 3207"/>
                <a:gd name="T13" fmla="*/ 5 h 3541"/>
                <a:gd name="T14" fmla="*/ 598 w 3207"/>
                <a:gd name="T15" fmla="*/ 805 h 3541"/>
                <a:gd name="T16" fmla="*/ 230 w 3207"/>
                <a:gd name="T17" fmla="*/ 1621 h 3541"/>
                <a:gd name="T18" fmla="*/ 231 w 3207"/>
                <a:gd name="T19" fmla="*/ 1625 h 3541"/>
                <a:gd name="T20" fmla="*/ 1606 w 3207"/>
                <a:gd name="T21" fmla="*/ 3189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41">
                  <a:moveTo>
                    <a:pt x="1606" y="3189"/>
                  </a:moveTo>
                  <a:lnTo>
                    <a:pt x="2390" y="3541"/>
                  </a:lnTo>
                  <a:lnTo>
                    <a:pt x="3206" y="2917"/>
                  </a:lnTo>
                  <a:lnTo>
                    <a:pt x="3207" y="2918"/>
                  </a:lnTo>
                  <a:cubicBezTo>
                    <a:pt x="3055" y="1282"/>
                    <a:pt x="1679" y="0"/>
                    <a:pt x="6" y="5"/>
                  </a:cubicBezTo>
                  <a:lnTo>
                    <a:pt x="3" y="0"/>
                  </a:lnTo>
                  <a:cubicBezTo>
                    <a:pt x="2" y="0"/>
                    <a:pt x="0" y="0"/>
                    <a:pt x="6" y="5"/>
                  </a:cubicBezTo>
                  <a:lnTo>
                    <a:pt x="598" y="805"/>
                  </a:lnTo>
                  <a:lnTo>
                    <a:pt x="230" y="1621"/>
                  </a:lnTo>
                  <a:lnTo>
                    <a:pt x="231" y="1625"/>
                  </a:lnTo>
                  <a:cubicBezTo>
                    <a:pt x="1000" y="1734"/>
                    <a:pt x="1594" y="2388"/>
                    <a:pt x="1606" y="3189"/>
                  </a:cubicBezTo>
                  <a:close/>
                </a:path>
              </a:pathLst>
            </a:custGeom>
            <a:solidFill>
              <a:srgbClr val="1A8ABC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44" tIns="34272" rIns="68544" bIns="342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49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1455928" y="1842818"/>
              <a:ext cx="2152268" cy="1948555"/>
            </a:xfrm>
            <a:custGeom>
              <a:avLst/>
              <a:gdLst>
                <a:gd name="T0" fmla="*/ 1625 w 3541"/>
                <a:gd name="T1" fmla="*/ 2978 h 3207"/>
                <a:gd name="T2" fmla="*/ 3189 w 3541"/>
                <a:gd name="T3" fmla="*/ 1591 h 3207"/>
                <a:gd name="T4" fmla="*/ 3541 w 3541"/>
                <a:gd name="T5" fmla="*/ 823 h 3207"/>
                <a:gd name="T6" fmla="*/ 2917 w 3541"/>
                <a:gd name="T7" fmla="*/ 7 h 3207"/>
                <a:gd name="T8" fmla="*/ 2916 w 3541"/>
                <a:gd name="T9" fmla="*/ 0 h 3207"/>
                <a:gd name="T10" fmla="*/ 5 w 3541"/>
                <a:gd name="T11" fmla="*/ 3207 h 3207"/>
                <a:gd name="T12" fmla="*/ 0 w 3541"/>
                <a:gd name="T13" fmla="*/ 3205 h 3207"/>
                <a:gd name="T14" fmla="*/ 5 w 3541"/>
                <a:gd name="T15" fmla="*/ 3207 h 3207"/>
                <a:gd name="T16" fmla="*/ 805 w 3541"/>
                <a:gd name="T17" fmla="*/ 2599 h 3207"/>
                <a:gd name="T18" fmla="*/ 1621 w 3541"/>
                <a:gd name="T19" fmla="*/ 2983 h 3207"/>
                <a:gd name="T20" fmla="*/ 1625 w 3541"/>
                <a:gd name="T21" fmla="*/ 2978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41" h="3207">
                  <a:moveTo>
                    <a:pt x="1625" y="2978"/>
                  </a:moveTo>
                  <a:cubicBezTo>
                    <a:pt x="1734" y="2207"/>
                    <a:pt x="2388" y="1612"/>
                    <a:pt x="3189" y="1591"/>
                  </a:cubicBezTo>
                  <a:lnTo>
                    <a:pt x="3541" y="823"/>
                  </a:lnTo>
                  <a:lnTo>
                    <a:pt x="2917" y="7"/>
                  </a:lnTo>
                  <a:lnTo>
                    <a:pt x="2916" y="0"/>
                  </a:lnTo>
                  <a:cubicBezTo>
                    <a:pt x="1281" y="152"/>
                    <a:pt x="0" y="1529"/>
                    <a:pt x="5" y="3207"/>
                  </a:cubicBezTo>
                  <a:lnTo>
                    <a:pt x="0" y="3205"/>
                  </a:lnTo>
                  <a:cubicBezTo>
                    <a:pt x="0" y="3206"/>
                    <a:pt x="0" y="3207"/>
                    <a:pt x="5" y="3207"/>
                  </a:cubicBezTo>
                  <a:lnTo>
                    <a:pt x="805" y="2599"/>
                  </a:lnTo>
                  <a:lnTo>
                    <a:pt x="1621" y="2983"/>
                  </a:lnTo>
                  <a:lnTo>
                    <a:pt x="1625" y="2978"/>
                  </a:lnTo>
                  <a:close/>
                </a:path>
              </a:pathLst>
            </a:custGeom>
            <a:solidFill>
              <a:srgbClr val="FFC00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44" tIns="34272" rIns="68544" bIns="342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49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1447837" y="3608342"/>
              <a:ext cx="1949683" cy="2147783"/>
            </a:xfrm>
            <a:custGeom>
              <a:avLst/>
              <a:gdLst>
                <a:gd name="T0" fmla="*/ 2976 w 3207"/>
                <a:gd name="T1" fmla="*/ 1912 h 3537"/>
                <a:gd name="T2" fmla="*/ 1591 w 3207"/>
                <a:gd name="T3" fmla="*/ 352 h 3537"/>
                <a:gd name="T4" fmla="*/ 823 w 3207"/>
                <a:gd name="T5" fmla="*/ 0 h 3537"/>
                <a:gd name="T6" fmla="*/ 7 w 3207"/>
                <a:gd name="T7" fmla="*/ 624 h 3537"/>
                <a:gd name="T8" fmla="*/ 0 w 3207"/>
                <a:gd name="T9" fmla="*/ 619 h 3537"/>
                <a:gd name="T10" fmla="*/ 3207 w 3207"/>
                <a:gd name="T11" fmla="*/ 3536 h 3537"/>
                <a:gd name="T12" fmla="*/ 3204 w 3207"/>
                <a:gd name="T13" fmla="*/ 3537 h 3537"/>
                <a:gd name="T14" fmla="*/ 3207 w 3207"/>
                <a:gd name="T15" fmla="*/ 3536 h 3537"/>
                <a:gd name="T16" fmla="*/ 2599 w 3207"/>
                <a:gd name="T17" fmla="*/ 2736 h 3537"/>
                <a:gd name="T18" fmla="*/ 2983 w 3207"/>
                <a:gd name="T19" fmla="*/ 1904 h 3537"/>
                <a:gd name="T20" fmla="*/ 2976 w 3207"/>
                <a:gd name="T21" fmla="*/ 1912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37">
                  <a:moveTo>
                    <a:pt x="2976" y="1912"/>
                  </a:moveTo>
                  <a:cubicBezTo>
                    <a:pt x="2207" y="1803"/>
                    <a:pt x="1613" y="1150"/>
                    <a:pt x="1591" y="352"/>
                  </a:cubicBezTo>
                  <a:lnTo>
                    <a:pt x="823" y="0"/>
                  </a:lnTo>
                  <a:lnTo>
                    <a:pt x="7" y="624"/>
                  </a:lnTo>
                  <a:lnTo>
                    <a:pt x="0" y="619"/>
                  </a:lnTo>
                  <a:cubicBezTo>
                    <a:pt x="152" y="2256"/>
                    <a:pt x="1528" y="3537"/>
                    <a:pt x="3207" y="3536"/>
                  </a:cubicBezTo>
                  <a:lnTo>
                    <a:pt x="3204" y="3537"/>
                  </a:lnTo>
                  <a:cubicBezTo>
                    <a:pt x="3205" y="3537"/>
                    <a:pt x="3206" y="3537"/>
                    <a:pt x="3207" y="3536"/>
                  </a:cubicBezTo>
                  <a:lnTo>
                    <a:pt x="2599" y="2736"/>
                  </a:lnTo>
                  <a:lnTo>
                    <a:pt x="2983" y="1904"/>
                  </a:lnTo>
                  <a:lnTo>
                    <a:pt x="2976" y="1912"/>
                  </a:lnTo>
                  <a:close/>
                </a:path>
              </a:pathLst>
            </a:custGeom>
            <a:solidFill>
              <a:srgbClr val="960096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44" tIns="34272" rIns="68544" bIns="342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49"/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3203038" y="3799474"/>
              <a:ext cx="2149027" cy="1948555"/>
            </a:xfrm>
            <a:custGeom>
              <a:avLst/>
              <a:gdLst>
                <a:gd name="T0" fmla="*/ 1910 w 3536"/>
                <a:gd name="T1" fmla="*/ 230 h 3207"/>
                <a:gd name="T2" fmla="*/ 352 w 3536"/>
                <a:gd name="T3" fmla="*/ 1604 h 3207"/>
                <a:gd name="T4" fmla="*/ 0 w 3536"/>
                <a:gd name="T5" fmla="*/ 2388 h 3207"/>
                <a:gd name="T6" fmla="*/ 624 w 3536"/>
                <a:gd name="T7" fmla="*/ 3204 h 3207"/>
                <a:gd name="T8" fmla="*/ 618 w 3536"/>
                <a:gd name="T9" fmla="*/ 3207 h 3207"/>
                <a:gd name="T10" fmla="*/ 3536 w 3536"/>
                <a:gd name="T11" fmla="*/ 4 h 3207"/>
                <a:gd name="T12" fmla="*/ 3534 w 3536"/>
                <a:gd name="T13" fmla="*/ 2 h 3207"/>
                <a:gd name="T14" fmla="*/ 3536 w 3536"/>
                <a:gd name="T15" fmla="*/ 4 h 3207"/>
                <a:gd name="T16" fmla="*/ 2736 w 3536"/>
                <a:gd name="T17" fmla="*/ 596 h 3207"/>
                <a:gd name="T18" fmla="*/ 1904 w 3536"/>
                <a:gd name="T19" fmla="*/ 228 h 3207"/>
                <a:gd name="T20" fmla="*/ 1910 w 3536"/>
                <a:gd name="T21" fmla="*/ 230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36" h="3207">
                  <a:moveTo>
                    <a:pt x="1910" y="230"/>
                  </a:moveTo>
                  <a:cubicBezTo>
                    <a:pt x="1801" y="1000"/>
                    <a:pt x="1147" y="1595"/>
                    <a:pt x="352" y="1604"/>
                  </a:cubicBezTo>
                  <a:lnTo>
                    <a:pt x="0" y="2388"/>
                  </a:lnTo>
                  <a:lnTo>
                    <a:pt x="624" y="3204"/>
                  </a:lnTo>
                  <a:lnTo>
                    <a:pt x="618" y="3207"/>
                  </a:lnTo>
                  <a:cubicBezTo>
                    <a:pt x="2254" y="3055"/>
                    <a:pt x="3534" y="1678"/>
                    <a:pt x="3536" y="4"/>
                  </a:cubicBezTo>
                  <a:lnTo>
                    <a:pt x="3534" y="2"/>
                  </a:lnTo>
                  <a:cubicBezTo>
                    <a:pt x="3534" y="1"/>
                    <a:pt x="3534" y="0"/>
                    <a:pt x="3536" y="4"/>
                  </a:cubicBezTo>
                  <a:lnTo>
                    <a:pt x="2736" y="596"/>
                  </a:lnTo>
                  <a:lnTo>
                    <a:pt x="1904" y="228"/>
                  </a:lnTo>
                  <a:lnTo>
                    <a:pt x="1910" y="230"/>
                  </a:lnTo>
                  <a:close/>
                </a:path>
              </a:pathLst>
            </a:custGeom>
            <a:solidFill>
              <a:srgbClr val="92D05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44" tIns="34272" rIns="68544" bIns="342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49"/>
            </a:p>
          </p:txBody>
        </p:sp>
        <p:sp>
          <p:nvSpPr>
            <p:cNvPr id="27" name="椭圆 26"/>
            <p:cNvSpPr/>
            <p:nvPr/>
          </p:nvSpPr>
          <p:spPr>
            <a:xfrm>
              <a:off x="2648504" y="3028183"/>
              <a:ext cx="1527186" cy="1526391"/>
            </a:xfrm>
            <a:prstGeom prst="ellipse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889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9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962826" y="3411536"/>
              <a:ext cx="898539" cy="658587"/>
            </a:xfrm>
            <a:custGeom>
              <a:avLst/>
              <a:gdLst/>
              <a:ahLst/>
              <a:cxnLst/>
              <a:rect l="l" t="t" r="r" b="b"/>
              <a:pathLst>
                <a:path w="898071" h="658586">
                  <a:moveTo>
                    <a:pt x="359228" y="0"/>
                  </a:moveTo>
                  <a:cubicBezTo>
                    <a:pt x="407874" y="0"/>
                    <a:pt x="452388" y="13565"/>
                    <a:pt x="492770" y="40694"/>
                  </a:cubicBezTo>
                  <a:cubicBezTo>
                    <a:pt x="533152" y="67824"/>
                    <a:pt x="562542" y="103840"/>
                    <a:pt x="580939" y="148744"/>
                  </a:cubicBezTo>
                  <a:cubicBezTo>
                    <a:pt x="603080" y="129410"/>
                    <a:pt x="628962" y="119743"/>
                    <a:pt x="658585" y="119743"/>
                  </a:cubicBezTo>
                  <a:cubicBezTo>
                    <a:pt x="691640" y="119743"/>
                    <a:pt x="719860" y="131437"/>
                    <a:pt x="743247" y="154824"/>
                  </a:cubicBezTo>
                  <a:cubicBezTo>
                    <a:pt x="766634" y="178212"/>
                    <a:pt x="778328" y="206432"/>
                    <a:pt x="778328" y="239486"/>
                  </a:cubicBezTo>
                  <a:cubicBezTo>
                    <a:pt x="778328" y="263185"/>
                    <a:pt x="771936" y="284702"/>
                    <a:pt x="759151" y="304035"/>
                  </a:cubicBezTo>
                  <a:cubicBezTo>
                    <a:pt x="799689" y="313702"/>
                    <a:pt x="832977" y="334828"/>
                    <a:pt x="859014" y="367415"/>
                  </a:cubicBezTo>
                  <a:cubicBezTo>
                    <a:pt x="885053" y="400001"/>
                    <a:pt x="898071" y="437186"/>
                    <a:pt x="898071" y="478972"/>
                  </a:cubicBezTo>
                  <a:cubicBezTo>
                    <a:pt x="898071" y="528553"/>
                    <a:pt x="880530" y="570884"/>
                    <a:pt x="845449" y="605965"/>
                  </a:cubicBezTo>
                  <a:cubicBezTo>
                    <a:pt x="810369" y="641046"/>
                    <a:pt x="768038" y="658586"/>
                    <a:pt x="718456" y="658586"/>
                  </a:cubicBezTo>
                  <a:lnTo>
                    <a:pt x="209550" y="658586"/>
                  </a:lnTo>
                  <a:cubicBezTo>
                    <a:pt x="151861" y="658586"/>
                    <a:pt x="102514" y="638083"/>
                    <a:pt x="61508" y="597078"/>
                  </a:cubicBezTo>
                  <a:cubicBezTo>
                    <a:pt x="20503" y="556072"/>
                    <a:pt x="0" y="506725"/>
                    <a:pt x="0" y="449036"/>
                  </a:cubicBezTo>
                  <a:cubicBezTo>
                    <a:pt x="0" y="408498"/>
                    <a:pt x="10914" y="371079"/>
                    <a:pt x="32742" y="336777"/>
                  </a:cubicBezTo>
                  <a:cubicBezTo>
                    <a:pt x="54570" y="302476"/>
                    <a:pt x="83882" y="276750"/>
                    <a:pt x="120678" y="259599"/>
                  </a:cubicBezTo>
                  <a:cubicBezTo>
                    <a:pt x="120055" y="250244"/>
                    <a:pt x="119742" y="243540"/>
                    <a:pt x="119742" y="239486"/>
                  </a:cubicBezTo>
                  <a:cubicBezTo>
                    <a:pt x="119742" y="173378"/>
                    <a:pt x="143129" y="116937"/>
                    <a:pt x="189904" y="70162"/>
                  </a:cubicBezTo>
                  <a:cubicBezTo>
                    <a:pt x="236679" y="23388"/>
                    <a:pt x="293121" y="0"/>
                    <a:pt x="359228" y="0"/>
                  </a:cubicBezTo>
                  <a:close/>
                  <a:moveTo>
                    <a:pt x="419100" y="164647"/>
                  </a:moveTo>
                  <a:cubicBezTo>
                    <a:pt x="414734" y="164647"/>
                    <a:pt x="411148" y="166050"/>
                    <a:pt x="408341" y="168857"/>
                  </a:cubicBezTo>
                  <a:lnTo>
                    <a:pt x="244163" y="333035"/>
                  </a:lnTo>
                  <a:cubicBezTo>
                    <a:pt x="241045" y="336777"/>
                    <a:pt x="239485" y="340519"/>
                    <a:pt x="239485" y="344261"/>
                  </a:cubicBezTo>
                  <a:cubicBezTo>
                    <a:pt x="239485" y="348627"/>
                    <a:pt x="240889" y="352213"/>
                    <a:pt x="243695" y="355019"/>
                  </a:cubicBezTo>
                  <a:cubicBezTo>
                    <a:pt x="246502" y="357826"/>
                    <a:pt x="250088" y="359229"/>
                    <a:pt x="254453" y="359229"/>
                  </a:cubicBezTo>
                  <a:lnTo>
                    <a:pt x="359228" y="359229"/>
                  </a:lnTo>
                  <a:lnTo>
                    <a:pt x="359228" y="523875"/>
                  </a:lnTo>
                  <a:cubicBezTo>
                    <a:pt x="359228" y="527929"/>
                    <a:pt x="360710" y="531437"/>
                    <a:pt x="363672" y="534400"/>
                  </a:cubicBezTo>
                  <a:cubicBezTo>
                    <a:pt x="366634" y="537362"/>
                    <a:pt x="370142" y="538843"/>
                    <a:pt x="374196" y="538843"/>
                  </a:cubicBezTo>
                  <a:lnTo>
                    <a:pt x="464003" y="538843"/>
                  </a:lnTo>
                  <a:cubicBezTo>
                    <a:pt x="468057" y="538843"/>
                    <a:pt x="471566" y="537362"/>
                    <a:pt x="474527" y="534400"/>
                  </a:cubicBezTo>
                  <a:cubicBezTo>
                    <a:pt x="477490" y="531437"/>
                    <a:pt x="478971" y="527929"/>
                    <a:pt x="478971" y="523875"/>
                  </a:cubicBezTo>
                  <a:lnTo>
                    <a:pt x="478971" y="359229"/>
                  </a:lnTo>
                  <a:lnTo>
                    <a:pt x="583746" y="359229"/>
                  </a:lnTo>
                  <a:cubicBezTo>
                    <a:pt x="587801" y="359229"/>
                    <a:pt x="591308" y="357748"/>
                    <a:pt x="594270" y="354785"/>
                  </a:cubicBezTo>
                  <a:cubicBezTo>
                    <a:pt x="597233" y="351823"/>
                    <a:pt x="598714" y="348315"/>
                    <a:pt x="598714" y="344261"/>
                  </a:cubicBezTo>
                  <a:cubicBezTo>
                    <a:pt x="598714" y="339896"/>
                    <a:pt x="597310" y="336309"/>
                    <a:pt x="594504" y="333503"/>
                  </a:cubicBezTo>
                  <a:lnTo>
                    <a:pt x="429858" y="168857"/>
                  </a:lnTo>
                  <a:cubicBezTo>
                    <a:pt x="427051" y="166050"/>
                    <a:pt x="423465" y="164647"/>
                    <a:pt x="419100" y="16464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9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562809" y="5611219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微信小程序简明开发教程</a:t>
            </a:r>
          </a:p>
        </p:txBody>
      </p:sp>
    </p:spTree>
    <p:extLst>
      <p:ext uri="{BB962C8B-B14F-4D97-AF65-F5344CB8AC3E}">
        <p14:creationId xmlns:p14="http://schemas.microsoft.com/office/powerpoint/2010/main" val="167504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12" grpId="0" bldLvl="0" animBg="1"/>
      <p:bldP spid="13" grpId="0"/>
      <p:bldP spid="14" grpId="0" bldLvl="0" animBg="1"/>
      <p:bldP spid="15" grpId="0"/>
      <p:bldP spid="16" grpId="0" bldLvl="0" animBg="1"/>
      <p:bldP spid="17" grpId="0" bldLvl="0" animBg="1"/>
      <p:bldP spid="18" grpId="0" bldLvl="0" animBg="1"/>
      <p:bldP spid="19" grpId="0" bldLvl="0" animBg="1"/>
      <p:bldP spid="20" grpId="0"/>
      <p:bldP spid="21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1384789"/>
            <a:ext cx="9143999" cy="410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8587" y="2125266"/>
            <a:ext cx="8883254" cy="3264694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dirty="0"/>
              <a:t>什么是微信小程序？</a:t>
            </a:r>
            <a:endParaRPr lang="en-US" altLang="zh-CN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</a:t>
            </a:r>
            <a:r>
              <a:rPr lang="zh-CN" altLang="en-US" sz="1600" dirty="0">
                <a:latin typeface="+mn-ea"/>
              </a:rPr>
              <a:t>关键字：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无需下载安装卸载   触手可及   用完即走  </a:t>
            </a:r>
            <a:endParaRPr lang="en-US" altLang="zh-CN" sz="1600" dirty="0">
              <a:solidFill>
                <a:srgbClr val="FF0000"/>
              </a:solidFill>
              <a:latin typeface="+mn-ea"/>
            </a:endParaRP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1800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/>
              <a:t>        </a:t>
            </a:r>
            <a:r>
              <a:rPr lang="zh-CN" altLang="en-US" sz="1600" dirty="0">
                <a:latin typeface="+mn-ea"/>
              </a:rPr>
              <a:t>小程序是一种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不需要下载安装</a:t>
            </a:r>
            <a:r>
              <a:rPr lang="zh-CN" altLang="en-US" sz="1600" dirty="0">
                <a:latin typeface="+mn-ea"/>
              </a:rPr>
              <a:t>即可使用的应用，它实现了应用“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触手可及</a:t>
            </a:r>
            <a:r>
              <a:rPr lang="zh-CN" altLang="en-US" sz="1600" dirty="0">
                <a:latin typeface="+mn-ea"/>
              </a:rPr>
              <a:t>”的梦想，</a:t>
            </a:r>
            <a:endParaRPr lang="en-US" altLang="zh-CN" sz="1600" dirty="0">
              <a:latin typeface="+mn-ea"/>
            </a:endParaRP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600" dirty="0">
                <a:latin typeface="+mn-ea"/>
              </a:rPr>
              <a:t>    用户扫一扫或者搜一下即可打开应用。也体现了“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用完即走</a:t>
            </a:r>
            <a:r>
              <a:rPr lang="zh-CN" altLang="en-US" sz="1600" dirty="0">
                <a:latin typeface="+mn-ea"/>
              </a:rPr>
              <a:t>”的理念，用户不关心是</a:t>
            </a:r>
            <a:endParaRPr lang="en-US" altLang="zh-CN" sz="1600" dirty="0">
              <a:latin typeface="+mn-ea"/>
            </a:endParaRP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1600" dirty="0">
                <a:latin typeface="+mn-ea"/>
              </a:rPr>
              <a:t>    </a:t>
            </a:r>
            <a:r>
              <a:rPr lang="zh-CN" altLang="en-US" sz="1600" dirty="0">
                <a:latin typeface="+mn-ea"/>
              </a:rPr>
              <a:t>否安装太多应用的问题。应用将无处不在，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随时随地可用</a:t>
            </a:r>
            <a:r>
              <a:rPr lang="zh-CN" altLang="en-US" sz="1600" dirty="0">
                <a:latin typeface="+mn-ea"/>
              </a:rPr>
              <a:t>，但又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无需安装卸载</a:t>
            </a:r>
            <a:r>
              <a:rPr lang="zh-CN" altLang="en-US" sz="1600" dirty="0">
                <a:latin typeface="+mn-ea"/>
              </a:rPr>
              <a:t>。</a:t>
            </a:r>
            <a:endParaRPr lang="en-US" altLang="zh-CN" sz="1600" dirty="0">
              <a:latin typeface="+mn-ea"/>
            </a:endParaRP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15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8587" y="1500190"/>
            <a:ext cx="8883254" cy="610790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3000" dirty="0">
                <a:solidFill>
                  <a:srgbClr val="0070C0"/>
                </a:solidFill>
              </a:rPr>
              <a:t>1.1 </a:t>
            </a:r>
            <a:r>
              <a:rPr lang="zh-CN" altLang="en-US" sz="3000" dirty="0">
                <a:solidFill>
                  <a:srgbClr val="0070C0"/>
                </a:solidFill>
              </a:rPr>
              <a:t>微信小程序介绍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8588" y="930958"/>
            <a:ext cx="28328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>
                <a:solidFill>
                  <a:srgbClr val="FFFFFF"/>
                </a:solidFill>
              </a:rPr>
              <a:t>第</a:t>
            </a:r>
            <a:r>
              <a:rPr lang="en-US" altLang="zh-CN" sz="2100" dirty="0">
                <a:solidFill>
                  <a:srgbClr val="FFFFFF"/>
                </a:solidFill>
              </a:rPr>
              <a:t>1</a:t>
            </a:r>
            <a:r>
              <a:rPr lang="zh-CN" altLang="en-US" sz="2100" dirty="0">
                <a:solidFill>
                  <a:srgbClr val="FFFFFF"/>
                </a:solidFill>
              </a:rPr>
              <a:t>章 认识微信小程序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62809" y="5611219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微信小程序简明开发教程</a:t>
            </a:r>
          </a:p>
        </p:txBody>
      </p:sp>
    </p:spTree>
    <p:extLst>
      <p:ext uri="{BB962C8B-B14F-4D97-AF65-F5344CB8AC3E}">
        <p14:creationId xmlns:p14="http://schemas.microsoft.com/office/powerpoint/2010/main" val="95631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1384789"/>
            <a:ext cx="9143999" cy="410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8587" y="2125266"/>
            <a:ext cx="8883254" cy="3264694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dirty="0"/>
              <a:t>什么是微信小程序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8587" y="1500190"/>
            <a:ext cx="8883254" cy="610790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3000" dirty="0">
                <a:solidFill>
                  <a:srgbClr val="0070C0"/>
                </a:solidFill>
              </a:rPr>
              <a:t>1.1 </a:t>
            </a:r>
            <a:r>
              <a:rPr lang="zh-CN" altLang="en-US" sz="3000" dirty="0">
                <a:solidFill>
                  <a:srgbClr val="0070C0"/>
                </a:solidFill>
              </a:rPr>
              <a:t>微信小程序介绍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8588" y="930958"/>
            <a:ext cx="28328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>
                <a:solidFill>
                  <a:srgbClr val="FFFFFF"/>
                </a:solidFill>
              </a:rPr>
              <a:t>第</a:t>
            </a:r>
            <a:r>
              <a:rPr lang="en-US" altLang="zh-CN" sz="2100" dirty="0">
                <a:solidFill>
                  <a:srgbClr val="FFFFFF"/>
                </a:solidFill>
              </a:rPr>
              <a:t>1</a:t>
            </a:r>
            <a:r>
              <a:rPr lang="zh-CN" altLang="en-US" sz="2100" dirty="0">
                <a:solidFill>
                  <a:srgbClr val="FFFFFF"/>
                </a:solidFill>
              </a:rPr>
              <a:t>章 认识微信小程序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62809" y="5611219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微信小程序简明开发教程</a:t>
            </a:r>
          </a:p>
        </p:txBody>
      </p:sp>
      <p:pic>
        <p:nvPicPr>
          <p:cNvPr id="2051" name="Picture 3" descr="Z:\2、出版书籍\14、微信小程序简明图解案例教程（第二版）\微信小程序简明图解案例教程（第二版）\电子材料\第1章\1.图片\图1.2  常用微信小程序界面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970" y="1023170"/>
            <a:ext cx="2700338" cy="4800600"/>
          </a:xfrm>
          <a:prstGeom prst="rect">
            <a:avLst/>
          </a:prstGeom>
          <a:noFill/>
        </p:spPr>
      </p:pic>
      <p:pic>
        <p:nvPicPr>
          <p:cNvPr id="2052" name="Picture 4" descr="Z:\2、出版书籍\14、微信小程序简明图解案例教程（第二版）\微信小程序简明图解案例教程（第二版）\电子材料\第1章\1.图片\图1.2  常用微信小程序界面-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91661" y="1028700"/>
            <a:ext cx="2700338" cy="4800600"/>
          </a:xfrm>
          <a:prstGeom prst="rect">
            <a:avLst/>
          </a:prstGeom>
          <a:noFill/>
        </p:spPr>
      </p:pic>
      <p:pic>
        <p:nvPicPr>
          <p:cNvPr id="2053" name="Picture 5" descr="Z:\2、出版书籍\14、微信小程序简明图解案例教程（第二版）\微信小程序简明图解案例教程（第二版）\电子材料\第1章\1.图片\图1.2  常用微信小程序界面-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8054" y="1041237"/>
            <a:ext cx="2700338" cy="480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947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1384789"/>
            <a:ext cx="9143999" cy="410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8587" y="2125266"/>
            <a:ext cx="8883254" cy="3264694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dirty="0"/>
              <a:t>微信小程序提供的</a:t>
            </a:r>
            <a:r>
              <a:rPr lang="zh-CN" altLang="en-US" sz="2400" dirty="0"/>
              <a:t>功能</a:t>
            </a:r>
            <a:endParaRPr lang="en-US" altLang="zh-CN" sz="2400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350" dirty="0"/>
              <a:t>（</a:t>
            </a:r>
            <a:r>
              <a:rPr lang="en-US" altLang="zh-CN" sz="1350" dirty="0"/>
              <a:t>1</a:t>
            </a:r>
            <a:r>
              <a:rPr lang="zh-CN" altLang="en-US" sz="1350" dirty="0"/>
              <a:t>）支持分享当前页功能，分享到群或单个好友；</a:t>
            </a:r>
            <a:endParaRPr lang="en-US" altLang="zh-CN" sz="1350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350" dirty="0"/>
              <a:t>（</a:t>
            </a:r>
            <a:r>
              <a:rPr lang="en-US" altLang="zh-CN" sz="1350" dirty="0"/>
              <a:t>2</a:t>
            </a:r>
            <a:r>
              <a:rPr lang="zh-CN" altLang="en-US" sz="1350" dirty="0"/>
              <a:t>）小程序线下扫码功能；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350" dirty="0"/>
              <a:t>（</a:t>
            </a:r>
            <a:r>
              <a:rPr lang="en-US" altLang="zh-CN" sz="1350" dirty="0"/>
              <a:t>3</a:t>
            </a:r>
            <a:r>
              <a:rPr lang="zh-CN" altLang="en-US" sz="1350" dirty="0"/>
              <a:t>）小程序支持挂起状态；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350" dirty="0"/>
              <a:t>（</a:t>
            </a:r>
            <a:r>
              <a:rPr lang="en-US" altLang="zh-CN" sz="1350" dirty="0"/>
              <a:t>4</a:t>
            </a:r>
            <a:r>
              <a:rPr lang="zh-CN" altLang="en-US" sz="1350" dirty="0"/>
              <a:t>）小程序的消息通知；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350" dirty="0"/>
              <a:t>（</a:t>
            </a:r>
            <a:r>
              <a:rPr lang="en-US" altLang="zh-CN" sz="1350" dirty="0"/>
              <a:t>5</a:t>
            </a:r>
            <a:r>
              <a:rPr lang="zh-CN" altLang="en-US" sz="1350" dirty="0"/>
              <a:t>）小程序和公众号的关联；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350" dirty="0"/>
              <a:t>（</a:t>
            </a:r>
            <a:r>
              <a:rPr lang="en-US" altLang="zh-CN" sz="1350" dirty="0"/>
              <a:t>6</a:t>
            </a:r>
            <a:r>
              <a:rPr lang="zh-CN" altLang="en-US" sz="1350" dirty="0"/>
              <a:t>）小程序的搜索和历史列表；</a:t>
            </a:r>
            <a:endParaRPr lang="en-US" altLang="zh-CN" sz="1350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350" dirty="0"/>
              <a:t>（</a:t>
            </a:r>
            <a:r>
              <a:rPr lang="en-US" altLang="zh-CN" sz="1350" dirty="0"/>
              <a:t>7</a:t>
            </a:r>
            <a:r>
              <a:rPr lang="zh-CN" altLang="en-US" sz="1350" dirty="0"/>
              <a:t>）实时音视频录制播放；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350" dirty="0"/>
              <a:t>（</a:t>
            </a:r>
            <a:r>
              <a:rPr lang="en-US" altLang="zh-CN" sz="1350" dirty="0"/>
              <a:t>8</a:t>
            </a:r>
            <a:r>
              <a:rPr lang="zh-CN" altLang="en-US" sz="1350" dirty="0"/>
              <a:t>）硬件连接功能；</a:t>
            </a:r>
            <a:endParaRPr lang="en-US" altLang="zh-CN" sz="1350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1350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135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8587" y="1500190"/>
            <a:ext cx="8883254" cy="610790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3000" dirty="0">
                <a:solidFill>
                  <a:srgbClr val="0070C0"/>
                </a:solidFill>
              </a:rPr>
              <a:t>1.1 </a:t>
            </a:r>
            <a:r>
              <a:rPr lang="zh-CN" altLang="en-US" sz="3000" dirty="0">
                <a:solidFill>
                  <a:srgbClr val="0070C0"/>
                </a:solidFill>
              </a:rPr>
              <a:t>微信小程序介绍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8588" y="930958"/>
            <a:ext cx="28328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>
                <a:solidFill>
                  <a:srgbClr val="FFFFFF"/>
                </a:solidFill>
              </a:rPr>
              <a:t>第</a:t>
            </a:r>
            <a:r>
              <a:rPr lang="en-US" altLang="zh-CN" sz="2100" dirty="0">
                <a:solidFill>
                  <a:srgbClr val="FFFFFF"/>
                </a:solidFill>
              </a:rPr>
              <a:t>1</a:t>
            </a:r>
            <a:r>
              <a:rPr lang="zh-CN" altLang="en-US" sz="2100" dirty="0">
                <a:solidFill>
                  <a:srgbClr val="FFFFFF"/>
                </a:solidFill>
              </a:rPr>
              <a:t>章 微信小程序基础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62809" y="5611219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微信小程序开发全案精讲</a:t>
            </a:r>
          </a:p>
        </p:txBody>
      </p:sp>
      <p:pic>
        <p:nvPicPr>
          <p:cNvPr id="8" name="Picture 2" descr="Screenshot_2017-02-04-07-25-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98" y="471832"/>
            <a:ext cx="2555783" cy="4528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Screenshot_2017-02-04-07-27-0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787" y="2332909"/>
            <a:ext cx="1505453" cy="266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Screenshot_2017-02-04-07-27-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827" y="2332908"/>
            <a:ext cx="1505453" cy="266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Screenshot_2017-02-04-07-55-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073" y="3309457"/>
            <a:ext cx="1890210" cy="334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Screenshot_2017-02-04-07-54-3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223" y="2094154"/>
            <a:ext cx="1878680" cy="332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Screenshot_2017-02-04-07-54-5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157" y="2154070"/>
            <a:ext cx="1900909" cy="335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1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1384789"/>
            <a:ext cx="9143999" cy="410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8587" y="2125266"/>
            <a:ext cx="8883254" cy="3264694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dirty="0"/>
              <a:t>微信小程序的不提供的功能</a:t>
            </a:r>
            <a:endParaRPr lang="en-US" altLang="zh-CN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350" dirty="0"/>
              <a:t>（</a:t>
            </a:r>
            <a:r>
              <a:rPr lang="en-US" altLang="zh-CN" sz="1350" dirty="0"/>
              <a:t>1</a:t>
            </a:r>
            <a:r>
              <a:rPr lang="zh-CN" altLang="en-US" sz="1350" dirty="0"/>
              <a:t>）小程序没有集中入口，没有应用商店；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350" dirty="0"/>
              <a:t>（</a:t>
            </a:r>
            <a:r>
              <a:rPr lang="en-US" altLang="zh-CN" sz="1350" dirty="0"/>
              <a:t>2</a:t>
            </a:r>
            <a:r>
              <a:rPr lang="zh-CN" altLang="en-US" sz="1350" dirty="0"/>
              <a:t>）小程序没有订阅关系；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350" dirty="0"/>
              <a:t>（</a:t>
            </a:r>
            <a:r>
              <a:rPr lang="en-US" altLang="zh-CN" sz="1350" dirty="0"/>
              <a:t>3</a:t>
            </a:r>
            <a:r>
              <a:rPr lang="zh-CN" altLang="en-US" sz="1350" dirty="0"/>
              <a:t>）小程序不能推送消息；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8587" y="1500190"/>
            <a:ext cx="8883254" cy="610790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3000" dirty="0">
                <a:solidFill>
                  <a:srgbClr val="0070C0"/>
                </a:solidFill>
              </a:rPr>
              <a:t>1.1 </a:t>
            </a:r>
            <a:r>
              <a:rPr lang="zh-CN" altLang="en-US" sz="3000" dirty="0">
                <a:solidFill>
                  <a:srgbClr val="0070C0"/>
                </a:solidFill>
              </a:rPr>
              <a:t>微信小程序介绍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8588" y="930958"/>
            <a:ext cx="28328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>
                <a:solidFill>
                  <a:srgbClr val="FFFFFF"/>
                </a:solidFill>
              </a:rPr>
              <a:t>第</a:t>
            </a:r>
            <a:r>
              <a:rPr lang="en-US" altLang="zh-CN" sz="2100" dirty="0">
                <a:solidFill>
                  <a:srgbClr val="FFFFFF"/>
                </a:solidFill>
              </a:rPr>
              <a:t>1</a:t>
            </a:r>
            <a:r>
              <a:rPr lang="zh-CN" altLang="en-US" sz="2100" dirty="0">
                <a:solidFill>
                  <a:srgbClr val="FFFFFF"/>
                </a:solidFill>
              </a:rPr>
              <a:t>章 微信小程序基础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62809" y="5611219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微信小程序开发全案精讲</a:t>
            </a:r>
          </a:p>
        </p:txBody>
      </p:sp>
    </p:spTree>
    <p:extLst>
      <p:ext uri="{BB962C8B-B14F-4D97-AF65-F5344CB8AC3E}">
        <p14:creationId xmlns:p14="http://schemas.microsoft.com/office/powerpoint/2010/main" val="321242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1384789"/>
            <a:ext cx="9143999" cy="410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8587" y="2125266"/>
            <a:ext cx="8883254" cy="3264694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dirty="0"/>
              <a:t>微信小程序使用场景</a:t>
            </a:r>
            <a:r>
              <a:rPr lang="en-US" altLang="zh-CN" sz="2400" dirty="0"/>
              <a:t>-</a:t>
            </a:r>
            <a:r>
              <a:rPr lang="zh-CN" altLang="en-US" sz="2400" dirty="0"/>
              <a:t>个人服务类目</a:t>
            </a:r>
            <a:endParaRPr lang="en-US" altLang="zh-CN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1350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zh-CN" altLang="en-US" sz="135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8587" y="1500190"/>
            <a:ext cx="8883254" cy="610790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3000" dirty="0">
                <a:solidFill>
                  <a:srgbClr val="0070C0"/>
                </a:solidFill>
              </a:rPr>
              <a:t>1.1 </a:t>
            </a:r>
            <a:r>
              <a:rPr lang="zh-CN" altLang="en-US" sz="3000" dirty="0">
                <a:solidFill>
                  <a:srgbClr val="0070C0"/>
                </a:solidFill>
              </a:rPr>
              <a:t>微信小程序介绍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8588" y="930958"/>
            <a:ext cx="28328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>
                <a:solidFill>
                  <a:srgbClr val="FFFFFF"/>
                </a:solidFill>
              </a:rPr>
              <a:t>第</a:t>
            </a:r>
            <a:r>
              <a:rPr lang="en-US" altLang="zh-CN" sz="2100" dirty="0">
                <a:solidFill>
                  <a:srgbClr val="FFFFFF"/>
                </a:solidFill>
              </a:rPr>
              <a:t>1</a:t>
            </a:r>
            <a:r>
              <a:rPr lang="zh-CN" altLang="en-US" sz="2100" dirty="0">
                <a:solidFill>
                  <a:srgbClr val="FFFFFF"/>
                </a:solidFill>
              </a:rPr>
              <a:t>章 微信小程序基础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62809" y="5611219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微信小程序开发全案精讲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444" y="2699070"/>
            <a:ext cx="7310531" cy="353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4266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自我介绍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4074" y="1988840"/>
            <a:ext cx="6912421" cy="4104456"/>
          </a:xfrm>
        </p:spPr>
        <p:txBody>
          <a:bodyPr/>
          <a:lstStyle/>
          <a:p>
            <a:pPr lvl="1" eaLnBrk="1" hangingPunct="1"/>
            <a:r>
              <a:rPr lang="en-US" altLang="zh-CN" sz="2400" dirty="0"/>
              <a:t>Name: </a:t>
            </a:r>
            <a:r>
              <a:rPr lang="zh-CN" altLang="en-US" sz="2400" dirty="0"/>
              <a:t>陈建海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Email</a:t>
            </a:r>
            <a:r>
              <a:rPr lang="zh-CN" altLang="en-US" sz="2400" dirty="0"/>
              <a:t>：</a:t>
            </a:r>
            <a:r>
              <a:rPr lang="en-US" altLang="zh-CN" sz="2400" dirty="0"/>
              <a:t>chenjh919@zju.edu.cn</a:t>
            </a:r>
          </a:p>
          <a:p>
            <a:pPr lvl="1" eaLnBrk="1" hangingPunct="1"/>
            <a:r>
              <a:rPr lang="en-US" altLang="zh-CN" sz="2400" dirty="0"/>
              <a:t>Dept.: </a:t>
            </a:r>
          </a:p>
          <a:p>
            <a:pPr lvl="2" eaLnBrk="1" hangingPunct="1"/>
            <a:r>
              <a:rPr lang="en-US" altLang="zh-CN" sz="2000" dirty="0"/>
              <a:t>College of Computer Sci.</a:t>
            </a:r>
          </a:p>
          <a:p>
            <a:pPr lvl="2" eaLnBrk="1" hangingPunct="1"/>
            <a:r>
              <a:rPr lang="zh-CN" altLang="en-US" sz="2000" dirty="0"/>
              <a:t>智能计算与系统实验室，</a:t>
            </a:r>
            <a:r>
              <a:rPr lang="en-US" altLang="zh-CN" sz="2000" dirty="0" err="1"/>
              <a:t>incas</a:t>
            </a:r>
            <a:r>
              <a:rPr lang="en-US" altLang="zh-CN" sz="2000" dirty="0"/>
              <a:t>-lab</a:t>
            </a:r>
          </a:p>
          <a:p>
            <a:pPr lvl="1" eaLnBrk="1" hangingPunct="1"/>
            <a:r>
              <a:rPr lang="en-US" altLang="zh-CN" sz="2400" dirty="0"/>
              <a:t>Office</a:t>
            </a:r>
            <a:r>
              <a:rPr lang="zh-CN" altLang="en-US" sz="2400" dirty="0"/>
              <a:t>：紫金港西</a:t>
            </a:r>
            <a:r>
              <a:rPr lang="en-US" altLang="zh-CN" sz="2400" dirty="0"/>
              <a:t>2-407</a:t>
            </a:r>
            <a:r>
              <a:rPr lang="zh-CN" altLang="en-US" sz="2400" dirty="0"/>
              <a:t>，玉泉曹主楼</a:t>
            </a:r>
            <a:r>
              <a:rPr lang="en-US" altLang="zh-CN" sz="2400" dirty="0"/>
              <a:t>309</a:t>
            </a:r>
          </a:p>
          <a:p>
            <a:pPr lvl="1" eaLnBrk="1" hangingPunct="1"/>
            <a:r>
              <a:rPr lang="en-US" altLang="zh-CN" sz="2400" dirty="0"/>
              <a:t>Tel</a:t>
            </a:r>
            <a:r>
              <a:rPr lang="zh-CN" altLang="en-US" sz="2400" dirty="0"/>
              <a:t>：</a:t>
            </a:r>
            <a:r>
              <a:rPr lang="en-US" altLang="zh-CN" sz="2400" dirty="0"/>
              <a:t>88206082, 13958011808</a:t>
            </a:r>
          </a:p>
          <a:p>
            <a:pPr lvl="1" eaLnBrk="1" hangingPunct="1"/>
            <a:r>
              <a:rPr lang="en-US" altLang="zh-CN" sz="2400" dirty="0"/>
              <a:t>QQ: 407160757</a:t>
            </a:r>
          </a:p>
          <a:p>
            <a:pPr lvl="1" eaLnBrk="1" hangingPunct="1"/>
            <a:endParaRPr lang="zh-CN" altLang="en-US" sz="2400" dirty="0"/>
          </a:p>
        </p:txBody>
      </p:sp>
      <p:pic>
        <p:nvPicPr>
          <p:cNvPr id="17411" name="Picture 1028" descr="本人-个人照片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2781300"/>
            <a:ext cx="144145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8603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1384789"/>
            <a:ext cx="9143999" cy="410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8587" y="2125266"/>
            <a:ext cx="8883254" cy="3264694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dirty="0"/>
              <a:t>微信小程序使用场景</a:t>
            </a:r>
            <a:r>
              <a:rPr lang="en-US" altLang="zh-CN" sz="2400" dirty="0"/>
              <a:t>-</a:t>
            </a:r>
            <a:r>
              <a:rPr lang="zh-CN" altLang="en-US" sz="2400" dirty="0"/>
              <a:t>企业服务类目</a:t>
            </a:r>
            <a:endParaRPr lang="en-US" altLang="zh-CN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1350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zh-CN" altLang="en-US" sz="135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8587" y="1500190"/>
            <a:ext cx="8883254" cy="610790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3000" dirty="0">
                <a:solidFill>
                  <a:srgbClr val="0070C0"/>
                </a:solidFill>
              </a:rPr>
              <a:t>1.1 </a:t>
            </a:r>
            <a:r>
              <a:rPr lang="zh-CN" altLang="en-US" sz="3000" dirty="0">
                <a:solidFill>
                  <a:srgbClr val="0070C0"/>
                </a:solidFill>
              </a:rPr>
              <a:t>微信小程序介绍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8588" y="930958"/>
            <a:ext cx="28328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>
                <a:solidFill>
                  <a:srgbClr val="FFFFFF"/>
                </a:solidFill>
              </a:rPr>
              <a:t>第</a:t>
            </a:r>
            <a:r>
              <a:rPr lang="en-US" altLang="zh-CN" sz="2100" dirty="0">
                <a:solidFill>
                  <a:srgbClr val="FFFFFF"/>
                </a:solidFill>
              </a:rPr>
              <a:t>1</a:t>
            </a:r>
            <a:r>
              <a:rPr lang="zh-CN" altLang="en-US" sz="2100" dirty="0">
                <a:solidFill>
                  <a:srgbClr val="FFFFFF"/>
                </a:solidFill>
              </a:rPr>
              <a:t>章 微信小程序基础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62809" y="5611219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微信小程序开发全案精讲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798" y="1320210"/>
            <a:ext cx="4648138" cy="439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2227" y="1225498"/>
            <a:ext cx="4406311" cy="452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6376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1384788"/>
            <a:ext cx="9143999" cy="4852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8587" y="2125266"/>
            <a:ext cx="8883254" cy="3968030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sz="3600" dirty="0"/>
              <a:t>微信小程序能取代</a:t>
            </a:r>
            <a:r>
              <a:rPr lang="en-US" altLang="zh-CN" sz="3600" dirty="0"/>
              <a:t>Android</a:t>
            </a:r>
            <a:r>
              <a:rPr lang="zh-CN" altLang="en-US" sz="3600" dirty="0"/>
              <a:t>和</a:t>
            </a:r>
            <a:r>
              <a:rPr lang="en-US" altLang="zh-CN" sz="3600" dirty="0" err="1"/>
              <a:t>iOS</a:t>
            </a:r>
            <a:r>
              <a:rPr lang="zh-CN" altLang="en-US" sz="3600" dirty="0"/>
              <a:t>么？</a:t>
            </a:r>
            <a:endParaRPr lang="en-US" altLang="zh-CN" sz="4000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）原生</a:t>
            </a:r>
            <a:r>
              <a:rPr lang="en-US" altLang="zh-CN" sz="1600" dirty="0"/>
              <a:t>App</a:t>
            </a:r>
            <a:r>
              <a:rPr lang="zh-CN" altLang="en-US" sz="1600" dirty="0"/>
              <a:t>一般同时需要开发</a:t>
            </a:r>
            <a:r>
              <a:rPr lang="en-US" altLang="zh-CN" sz="1600" dirty="0"/>
              <a:t>Android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iOS</a:t>
            </a:r>
            <a:r>
              <a:rPr lang="zh-CN" altLang="en-US" sz="1600" dirty="0"/>
              <a:t>版本；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）小程序是跨平台的，但是缺乏成熟的组件，</a:t>
            </a:r>
            <a:r>
              <a:rPr lang="zh-CN" altLang="zh-CN" sz="1600" dirty="0"/>
              <a:t>缺少统计、绘图组件，以前的</a:t>
            </a:r>
            <a:r>
              <a:rPr lang="en-US" altLang="zh-CN" sz="1600" dirty="0" err="1"/>
              <a:t>echarts</a:t>
            </a:r>
            <a:r>
              <a:rPr lang="zh-CN" altLang="zh-CN" sz="1600" dirty="0"/>
              <a:t>和</a:t>
            </a:r>
            <a:r>
              <a:rPr lang="en-US" altLang="zh-CN" sz="1600" dirty="0" err="1"/>
              <a:t>hightcharts</a:t>
            </a:r>
            <a:r>
              <a:rPr lang="zh-CN" altLang="zh-CN" sz="1600" dirty="0"/>
              <a:t>都无法使用</a:t>
            </a:r>
            <a:r>
              <a:rPr lang="zh-CN" altLang="en-US" sz="1600" dirty="0"/>
              <a:t>；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</a:t>
            </a:r>
            <a:r>
              <a:rPr lang="zh-CN" altLang="zh-CN" sz="1600" dirty="0"/>
              <a:t>小程序不支持</a:t>
            </a:r>
            <a:r>
              <a:rPr lang="en-US" altLang="zh-CN" sz="1600" dirty="0" err="1"/>
              <a:t>WebView</a:t>
            </a:r>
            <a:r>
              <a:rPr lang="zh-CN" altLang="zh-CN" sz="1600" dirty="0"/>
              <a:t>，大量已被静态化好的</a:t>
            </a:r>
            <a:r>
              <a:rPr lang="en-US" altLang="zh-CN" sz="1600" dirty="0"/>
              <a:t>HTML</a:t>
            </a:r>
            <a:r>
              <a:rPr lang="zh-CN" altLang="zh-CN" sz="1600" dirty="0"/>
              <a:t>页面完全没办法在小程序上展示</a:t>
            </a:r>
            <a:r>
              <a:rPr lang="zh-CN" altLang="en-US" sz="1600" dirty="0"/>
              <a:t>；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600" dirty="0"/>
              <a:t>（</a:t>
            </a:r>
            <a:r>
              <a:rPr lang="en-US" altLang="zh-CN" sz="1600" dirty="0"/>
              <a:t>4</a:t>
            </a:r>
            <a:r>
              <a:rPr lang="zh-CN" altLang="en-US" sz="1600" dirty="0"/>
              <a:t>）小程序想取代</a:t>
            </a:r>
            <a:r>
              <a:rPr lang="en-US" altLang="zh-CN" sz="1600" dirty="0"/>
              <a:t>Android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iOS</a:t>
            </a:r>
            <a:r>
              <a:rPr lang="zh-CN" altLang="en-US" sz="1600" dirty="0"/>
              <a:t>需要很长很长的路，是蓝海还是死海需要时间来验证；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8587" y="1500190"/>
            <a:ext cx="8883254" cy="610790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3000" dirty="0">
                <a:solidFill>
                  <a:srgbClr val="0070C0"/>
                </a:solidFill>
              </a:rPr>
              <a:t>1.1 </a:t>
            </a:r>
            <a:r>
              <a:rPr lang="zh-CN" altLang="en-US" sz="3000" dirty="0">
                <a:solidFill>
                  <a:srgbClr val="0070C0"/>
                </a:solidFill>
              </a:rPr>
              <a:t>微信小程序介绍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8588" y="930958"/>
            <a:ext cx="28328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>
                <a:solidFill>
                  <a:srgbClr val="FFFFFF"/>
                </a:solidFill>
              </a:rPr>
              <a:t>第</a:t>
            </a:r>
            <a:r>
              <a:rPr lang="en-US" altLang="zh-CN" sz="2100" dirty="0">
                <a:solidFill>
                  <a:srgbClr val="FFFFFF"/>
                </a:solidFill>
              </a:rPr>
              <a:t>1</a:t>
            </a:r>
            <a:r>
              <a:rPr lang="zh-CN" altLang="en-US" sz="2100" dirty="0">
                <a:solidFill>
                  <a:srgbClr val="FFFFFF"/>
                </a:solidFill>
              </a:rPr>
              <a:t>章 认识微信小程序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62809" y="5611219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微信小程序简明开发教程</a:t>
            </a:r>
          </a:p>
        </p:txBody>
      </p:sp>
    </p:spTree>
    <p:extLst>
      <p:ext uri="{BB962C8B-B14F-4D97-AF65-F5344CB8AC3E}">
        <p14:creationId xmlns:p14="http://schemas.microsoft.com/office/powerpoint/2010/main" val="292085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1384789"/>
            <a:ext cx="9143999" cy="410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8587" y="2125266"/>
            <a:ext cx="8883254" cy="3264694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dirty="0"/>
              <a:t>微信小程序的发展历程</a:t>
            </a:r>
            <a:endParaRPr lang="en-US" altLang="zh-CN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350" dirty="0"/>
              <a:t>（</a:t>
            </a:r>
            <a:r>
              <a:rPr lang="en-US" altLang="zh-CN" sz="1350" dirty="0"/>
              <a:t>1</a:t>
            </a:r>
            <a:r>
              <a:rPr lang="zh-CN" altLang="en-US" sz="1350" dirty="0"/>
              <a:t>）</a:t>
            </a:r>
            <a:r>
              <a:rPr lang="en-US" altLang="zh-CN" sz="1350" dirty="0"/>
              <a:t>2016</a:t>
            </a:r>
            <a:r>
              <a:rPr lang="zh-CN" altLang="en-US" sz="1350" dirty="0"/>
              <a:t>年</a:t>
            </a:r>
            <a:r>
              <a:rPr lang="en-US" altLang="zh-CN" sz="1350" dirty="0"/>
              <a:t>1</a:t>
            </a:r>
            <a:r>
              <a:rPr lang="zh-CN" altLang="en-US" sz="1350" dirty="0"/>
              <a:t>月</a:t>
            </a:r>
            <a:r>
              <a:rPr lang="en-US" altLang="zh-CN" sz="1350" dirty="0"/>
              <a:t>9</a:t>
            </a:r>
            <a:r>
              <a:rPr lang="zh-CN" altLang="en-US" sz="1350" dirty="0"/>
              <a:t>日，微信团队首次提出应用号概念；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350" dirty="0"/>
              <a:t>（</a:t>
            </a:r>
            <a:r>
              <a:rPr lang="en-US" altLang="zh-CN" sz="1350" dirty="0"/>
              <a:t>2</a:t>
            </a:r>
            <a:r>
              <a:rPr lang="zh-CN" altLang="en-US" sz="1350" dirty="0"/>
              <a:t>）</a:t>
            </a:r>
            <a:r>
              <a:rPr lang="en-US" altLang="zh-CN" sz="1350" dirty="0"/>
              <a:t>2016</a:t>
            </a:r>
            <a:r>
              <a:rPr lang="zh-CN" altLang="en-US" sz="1350" dirty="0"/>
              <a:t>年</a:t>
            </a:r>
            <a:r>
              <a:rPr lang="en-US" altLang="zh-CN" sz="1350" dirty="0"/>
              <a:t>9</a:t>
            </a:r>
            <a:r>
              <a:rPr lang="zh-CN" altLang="en-US" sz="1350" dirty="0"/>
              <a:t>月</a:t>
            </a:r>
            <a:r>
              <a:rPr lang="en-US" altLang="zh-CN" sz="1350" dirty="0"/>
              <a:t>22</a:t>
            </a:r>
            <a:r>
              <a:rPr lang="zh-CN" altLang="en-US" sz="1350" dirty="0"/>
              <a:t>日，微信公众平台对外发送小程序内侧邀请，内侧名额</a:t>
            </a:r>
            <a:r>
              <a:rPr lang="en-US" altLang="zh-CN" sz="1350" dirty="0"/>
              <a:t>200</a:t>
            </a:r>
            <a:r>
              <a:rPr lang="zh-CN" altLang="en-US" sz="1350" dirty="0"/>
              <a:t>个；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350" dirty="0"/>
              <a:t>（</a:t>
            </a:r>
            <a:r>
              <a:rPr lang="en-US" altLang="zh-CN" sz="1350" dirty="0"/>
              <a:t>3</a:t>
            </a:r>
            <a:r>
              <a:rPr lang="zh-CN" altLang="en-US" sz="1350" dirty="0"/>
              <a:t>）</a:t>
            </a:r>
            <a:r>
              <a:rPr lang="en-US" altLang="zh-CN" sz="1350" dirty="0"/>
              <a:t>2016</a:t>
            </a:r>
            <a:r>
              <a:rPr lang="zh-CN" altLang="en-US" sz="1350" dirty="0"/>
              <a:t>年</a:t>
            </a:r>
            <a:r>
              <a:rPr lang="en-US" altLang="zh-CN" sz="1350" dirty="0"/>
              <a:t>11</a:t>
            </a:r>
            <a:r>
              <a:rPr lang="zh-CN" altLang="en-US" sz="1350" dirty="0"/>
              <a:t>月</a:t>
            </a:r>
            <a:r>
              <a:rPr lang="en-US" altLang="zh-CN" sz="1350" dirty="0"/>
              <a:t>3</a:t>
            </a:r>
            <a:r>
              <a:rPr lang="zh-CN" altLang="en-US" sz="1350" dirty="0"/>
              <a:t>日，微信小程序对外公测，开发完成后可以提交审核，但公测期间不能发布；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350" dirty="0"/>
              <a:t>（</a:t>
            </a:r>
            <a:r>
              <a:rPr lang="en-US" altLang="zh-CN" sz="1350" dirty="0"/>
              <a:t>4</a:t>
            </a:r>
            <a:r>
              <a:rPr lang="zh-CN" altLang="en-US" sz="1350" dirty="0"/>
              <a:t>）</a:t>
            </a:r>
            <a:r>
              <a:rPr lang="en-US" altLang="zh-CN" sz="1350" dirty="0"/>
              <a:t>2016</a:t>
            </a:r>
            <a:r>
              <a:rPr lang="zh-CN" altLang="en-US" sz="1350" dirty="0"/>
              <a:t>年</a:t>
            </a:r>
            <a:r>
              <a:rPr lang="en-US" altLang="zh-CN" sz="1350" dirty="0"/>
              <a:t>12</a:t>
            </a:r>
            <a:r>
              <a:rPr lang="zh-CN" altLang="en-US" sz="1350" dirty="0"/>
              <a:t>月</a:t>
            </a:r>
            <a:r>
              <a:rPr lang="en-US" altLang="zh-CN" sz="1350" dirty="0"/>
              <a:t>28</a:t>
            </a:r>
            <a:r>
              <a:rPr lang="zh-CN" altLang="en-US" sz="1350" dirty="0"/>
              <a:t>日，张小龙在微信公开课解答外界对微信小程序几大疑惑，包括没有应用商店、没有推送消息等等内容；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350" dirty="0"/>
              <a:t>（</a:t>
            </a:r>
            <a:r>
              <a:rPr lang="en-US" altLang="zh-CN" sz="1350" dirty="0"/>
              <a:t>5</a:t>
            </a:r>
            <a:r>
              <a:rPr lang="zh-CN" altLang="en-US" sz="1350" dirty="0"/>
              <a:t>）</a:t>
            </a:r>
            <a:r>
              <a:rPr lang="en-US" altLang="zh-CN" sz="1350" dirty="0"/>
              <a:t>2016</a:t>
            </a:r>
            <a:r>
              <a:rPr lang="zh-CN" altLang="en-US" sz="1350" dirty="0"/>
              <a:t>年</a:t>
            </a:r>
            <a:r>
              <a:rPr lang="en-US" altLang="zh-CN" sz="1350" dirty="0"/>
              <a:t>12</a:t>
            </a:r>
            <a:r>
              <a:rPr lang="zh-CN" altLang="en-US" sz="1350" dirty="0"/>
              <a:t>月</a:t>
            </a:r>
            <a:r>
              <a:rPr lang="en-US" altLang="zh-CN" sz="1350" dirty="0"/>
              <a:t>30</a:t>
            </a:r>
            <a:r>
              <a:rPr lang="zh-CN" altLang="en-US" sz="1350" dirty="0"/>
              <a:t>日，微信公众平台对外公告，上线的微信小程序，最多可生成</a:t>
            </a:r>
            <a:r>
              <a:rPr lang="en-US" altLang="zh-CN" sz="1350" dirty="0"/>
              <a:t>10000</a:t>
            </a:r>
            <a:r>
              <a:rPr lang="zh-CN" altLang="en-US" sz="1350" dirty="0"/>
              <a:t>个带参数的二维码；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350" dirty="0"/>
              <a:t>（</a:t>
            </a:r>
            <a:r>
              <a:rPr lang="en-US" altLang="zh-CN" sz="1350" dirty="0"/>
              <a:t>6</a:t>
            </a:r>
            <a:r>
              <a:rPr lang="zh-CN" altLang="en-US" sz="1350" dirty="0"/>
              <a:t>）</a:t>
            </a:r>
            <a:r>
              <a:rPr lang="en-US" altLang="zh-CN" sz="1350" dirty="0"/>
              <a:t>2017</a:t>
            </a:r>
            <a:r>
              <a:rPr lang="zh-CN" altLang="en-US" sz="1350" dirty="0"/>
              <a:t>年</a:t>
            </a:r>
            <a:r>
              <a:rPr lang="en-US" altLang="zh-CN" sz="1350" dirty="0"/>
              <a:t>1</a:t>
            </a:r>
            <a:r>
              <a:rPr lang="zh-CN" altLang="en-US" sz="1350" dirty="0"/>
              <a:t>月</a:t>
            </a:r>
            <a:r>
              <a:rPr lang="en-US" altLang="zh-CN" sz="1350" dirty="0"/>
              <a:t>9</a:t>
            </a:r>
            <a:r>
              <a:rPr lang="zh-CN" altLang="en-US" sz="1350" dirty="0"/>
              <a:t>日，微信小程序正式上线；</a:t>
            </a:r>
            <a:endParaRPr lang="en-US" altLang="zh-CN" sz="1350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350" dirty="0"/>
              <a:t>（</a:t>
            </a:r>
            <a:r>
              <a:rPr lang="en-US" altLang="zh-CN" sz="1350" dirty="0"/>
              <a:t>7</a:t>
            </a:r>
            <a:r>
              <a:rPr lang="zh-CN" altLang="en-US" sz="1350" dirty="0"/>
              <a:t>）</a:t>
            </a:r>
            <a:r>
              <a:rPr lang="en-US" sz="1350" dirty="0"/>
              <a:t> 2017</a:t>
            </a:r>
            <a:r>
              <a:rPr lang="zh-CN" altLang="en-US" sz="1350" dirty="0"/>
              <a:t>年</a:t>
            </a:r>
            <a:r>
              <a:rPr lang="en-US" sz="1350" dirty="0"/>
              <a:t>3</a:t>
            </a:r>
            <a:r>
              <a:rPr lang="zh-CN" altLang="en-US" sz="1350" dirty="0"/>
              <a:t>月</a:t>
            </a:r>
            <a:r>
              <a:rPr lang="en-US" sz="1350" dirty="0"/>
              <a:t>27</a:t>
            </a:r>
            <a:r>
              <a:rPr lang="zh-CN" altLang="en-US" sz="1350" dirty="0"/>
              <a:t>日，个人开发者可以申请小程序开发和发布；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135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8587" y="1500190"/>
            <a:ext cx="8883254" cy="610790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3000" dirty="0">
                <a:solidFill>
                  <a:srgbClr val="0070C0"/>
                </a:solidFill>
              </a:rPr>
              <a:t>1.1 </a:t>
            </a:r>
            <a:r>
              <a:rPr lang="zh-CN" altLang="en-US" sz="3000" dirty="0">
                <a:solidFill>
                  <a:srgbClr val="0070C0"/>
                </a:solidFill>
              </a:rPr>
              <a:t>微信小程序介绍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8588" y="930958"/>
            <a:ext cx="28328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>
                <a:solidFill>
                  <a:srgbClr val="FFFFFF"/>
                </a:solidFill>
              </a:rPr>
              <a:t>第</a:t>
            </a:r>
            <a:r>
              <a:rPr lang="en-US" altLang="zh-CN" sz="2100" dirty="0">
                <a:solidFill>
                  <a:srgbClr val="FFFFFF"/>
                </a:solidFill>
              </a:rPr>
              <a:t>1</a:t>
            </a:r>
            <a:r>
              <a:rPr lang="zh-CN" altLang="en-US" sz="2100" dirty="0">
                <a:solidFill>
                  <a:srgbClr val="FFFFFF"/>
                </a:solidFill>
              </a:rPr>
              <a:t>章 认识微信小程序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62809" y="5611219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微信小程序简明开发教程</a:t>
            </a:r>
          </a:p>
        </p:txBody>
      </p:sp>
    </p:spTree>
    <p:extLst>
      <p:ext uri="{BB962C8B-B14F-4D97-AF65-F5344CB8AC3E}">
        <p14:creationId xmlns:p14="http://schemas.microsoft.com/office/powerpoint/2010/main" val="24170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1384789"/>
            <a:ext cx="9143999" cy="410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8587" y="2125266"/>
            <a:ext cx="8883254" cy="3264694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dirty="0"/>
              <a:t>微信小程序的发展历程</a:t>
            </a:r>
            <a:endParaRPr lang="en-US" altLang="zh-CN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350" dirty="0"/>
              <a:t>（</a:t>
            </a:r>
            <a:r>
              <a:rPr lang="en-US" altLang="zh-CN" sz="1350" dirty="0"/>
              <a:t>8</a:t>
            </a:r>
            <a:r>
              <a:rPr lang="zh-CN" altLang="en-US" sz="1350" dirty="0"/>
              <a:t>）</a:t>
            </a:r>
            <a:r>
              <a:rPr lang="en-US" sz="1350" dirty="0"/>
              <a:t> 2017</a:t>
            </a:r>
            <a:r>
              <a:rPr lang="zh-CN" altLang="en-US" sz="1350" dirty="0"/>
              <a:t>年</a:t>
            </a:r>
            <a:r>
              <a:rPr lang="en-US" sz="1350" dirty="0"/>
              <a:t>4</a:t>
            </a:r>
            <a:r>
              <a:rPr lang="zh-CN" altLang="en-US" sz="1350" dirty="0"/>
              <a:t>月</a:t>
            </a:r>
            <a:r>
              <a:rPr lang="en-US" sz="1350" dirty="0"/>
              <a:t>17</a:t>
            </a:r>
            <a:r>
              <a:rPr lang="zh-CN" altLang="en-US" sz="1350" dirty="0"/>
              <a:t>日，小程序代码包大小限制扩大到</a:t>
            </a:r>
            <a:r>
              <a:rPr lang="en-US" sz="1350" dirty="0"/>
              <a:t>2M.</a:t>
            </a:r>
            <a:r>
              <a:rPr lang="zh-CN" altLang="en-US" sz="1350" dirty="0"/>
              <a:t>；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350" dirty="0"/>
              <a:t>（</a:t>
            </a:r>
            <a:r>
              <a:rPr lang="en-US" altLang="zh-CN" sz="1350" dirty="0"/>
              <a:t>9</a:t>
            </a:r>
            <a:r>
              <a:rPr lang="zh-CN" altLang="en-US" sz="1350" dirty="0"/>
              <a:t>）</a:t>
            </a:r>
            <a:r>
              <a:rPr lang="en-US" sz="1350" dirty="0"/>
              <a:t> 2017</a:t>
            </a:r>
            <a:r>
              <a:rPr lang="zh-CN" altLang="en-US" sz="1350" dirty="0"/>
              <a:t>年</a:t>
            </a:r>
            <a:r>
              <a:rPr lang="en-US" sz="1350" dirty="0"/>
              <a:t>4</a:t>
            </a:r>
            <a:r>
              <a:rPr lang="zh-CN" altLang="en-US" sz="1350" dirty="0"/>
              <a:t>月</a:t>
            </a:r>
            <a:r>
              <a:rPr lang="en-US" sz="1350" dirty="0"/>
              <a:t>20</a:t>
            </a:r>
            <a:r>
              <a:rPr lang="zh-CN" altLang="en-US" sz="1350" dirty="0"/>
              <a:t>日，发布公众号关注小程序新规则；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350" dirty="0"/>
              <a:t>（</a:t>
            </a:r>
            <a:r>
              <a:rPr lang="en-US" altLang="zh-CN" sz="1350" dirty="0"/>
              <a:t>10</a:t>
            </a:r>
            <a:r>
              <a:rPr lang="zh-CN" altLang="en-US" sz="1350" dirty="0"/>
              <a:t>）</a:t>
            </a:r>
            <a:r>
              <a:rPr lang="en-US" sz="1350" dirty="0"/>
              <a:t> 2017</a:t>
            </a:r>
            <a:r>
              <a:rPr lang="zh-CN" altLang="en-US" sz="1350" dirty="0"/>
              <a:t>年</a:t>
            </a:r>
            <a:r>
              <a:rPr lang="en-US" sz="1350" dirty="0"/>
              <a:t>5</a:t>
            </a:r>
            <a:r>
              <a:rPr lang="zh-CN" altLang="en-US" sz="1350" dirty="0"/>
              <a:t>月</a:t>
            </a:r>
            <a:r>
              <a:rPr lang="en-US" sz="1350" dirty="0"/>
              <a:t>12</a:t>
            </a:r>
            <a:r>
              <a:rPr lang="zh-CN" altLang="en-US" sz="1350" dirty="0"/>
              <a:t>日，发布“小程序数据助手” ；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350" dirty="0"/>
              <a:t>（</a:t>
            </a:r>
            <a:r>
              <a:rPr lang="en-US" altLang="zh-CN" sz="1350" dirty="0"/>
              <a:t>11</a:t>
            </a:r>
            <a:r>
              <a:rPr lang="zh-CN" altLang="en-US" sz="1350" dirty="0"/>
              <a:t>）</a:t>
            </a:r>
            <a:r>
              <a:rPr lang="en-US" sz="1350" dirty="0"/>
              <a:t> 2017</a:t>
            </a:r>
            <a:r>
              <a:rPr lang="zh-CN" altLang="en-US" sz="1350" dirty="0"/>
              <a:t>年</a:t>
            </a:r>
            <a:r>
              <a:rPr lang="en-US" sz="1350" dirty="0"/>
              <a:t>12</a:t>
            </a:r>
            <a:r>
              <a:rPr lang="zh-CN" altLang="en-US" sz="1350" dirty="0"/>
              <a:t>月</a:t>
            </a:r>
            <a:r>
              <a:rPr lang="en-US" sz="1350" dirty="0"/>
              <a:t>28</a:t>
            </a:r>
            <a:r>
              <a:rPr lang="zh-CN" altLang="en-US" sz="1350" dirty="0"/>
              <a:t>日，微信更新的</a:t>
            </a:r>
            <a:r>
              <a:rPr lang="en-US" sz="1350" dirty="0"/>
              <a:t> 6.6.1 </a:t>
            </a:r>
            <a:r>
              <a:rPr lang="zh-CN" altLang="en-US" sz="1350" dirty="0"/>
              <a:t>版本开放了小游戏；</a:t>
            </a:r>
          </a:p>
          <a:p>
            <a:pPr marL="0" indent="0">
              <a:lnSpc>
                <a:spcPts val="153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350" dirty="0"/>
              <a:t>（</a:t>
            </a:r>
            <a:r>
              <a:rPr lang="en-US" altLang="zh-CN" sz="1350" dirty="0"/>
              <a:t>12</a:t>
            </a:r>
            <a:r>
              <a:rPr lang="zh-CN" altLang="en-US" sz="1350" dirty="0"/>
              <a:t>）</a:t>
            </a:r>
            <a:r>
              <a:rPr lang="en-US" sz="1350" dirty="0"/>
              <a:t> 2018</a:t>
            </a:r>
            <a:r>
              <a:rPr lang="zh-CN" altLang="en-US" sz="1350" dirty="0"/>
              <a:t>年</a:t>
            </a:r>
            <a:r>
              <a:rPr lang="en-US" sz="1350" dirty="0"/>
              <a:t>1</a:t>
            </a:r>
            <a:r>
              <a:rPr lang="zh-CN" altLang="en-US" sz="1350" dirty="0"/>
              <a:t>月</a:t>
            </a:r>
            <a:r>
              <a:rPr lang="en-US" sz="1350" dirty="0"/>
              <a:t>18</a:t>
            </a:r>
            <a:r>
              <a:rPr lang="zh-CN" altLang="en-US" sz="1350" dirty="0"/>
              <a:t>日，微信提供了电子化的侵权投诉渠道，用户或者企业可以在微信公众平台以及微信客户端入口进行投诉；</a:t>
            </a:r>
            <a:endParaRPr lang="en-US" altLang="zh-CN" sz="1350" dirty="0"/>
          </a:p>
          <a:p>
            <a:pPr marL="0" indent="0">
              <a:lnSpc>
                <a:spcPts val="153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350" dirty="0"/>
              <a:t>（</a:t>
            </a:r>
            <a:r>
              <a:rPr lang="en-US" altLang="zh-CN" sz="1350" dirty="0"/>
              <a:t>13</a:t>
            </a:r>
            <a:r>
              <a:rPr lang="zh-CN" altLang="en-US" sz="1350" dirty="0"/>
              <a:t>）</a:t>
            </a:r>
            <a:r>
              <a:rPr lang="en-US" sz="1350" dirty="0"/>
              <a:t> 2018</a:t>
            </a:r>
            <a:r>
              <a:rPr lang="zh-CN" altLang="en-US" sz="1350" dirty="0"/>
              <a:t>年</a:t>
            </a:r>
            <a:r>
              <a:rPr lang="en-US" sz="1350" dirty="0"/>
              <a:t>1</a:t>
            </a:r>
            <a:r>
              <a:rPr lang="zh-CN" altLang="en-US" sz="1350" dirty="0"/>
              <a:t>月</a:t>
            </a:r>
            <a:r>
              <a:rPr lang="en-US" sz="1350" dirty="0"/>
              <a:t>25</a:t>
            </a:r>
            <a:r>
              <a:rPr lang="zh-CN" altLang="en-US" sz="1350" dirty="0"/>
              <a:t>日，微信团队在“微信公众平台”发布公告称，“从移动应用分享至微信的小程序页面，用户访问时支持打开来源应用；</a:t>
            </a:r>
            <a:endParaRPr lang="en-US" altLang="zh-CN" sz="1350" dirty="0"/>
          </a:p>
          <a:p>
            <a:pPr marL="0" indent="0">
              <a:lnSpc>
                <a:spcPts val="153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350" dirty="0"/>
              <a:t>（</a:t>
            </a:r>
            <a:r>
              <a:rPr lang="en-US" altLang="zh-CN" sz="1350" dirty="0"/>
              <a:t>14</a:t>
            </a:r>
            <a:r>
              <a:rPr lang="zh-CN" altLang="en-US" sz="1350" dirty="0"/>
              <a:t>）</a:t>
            </a:r>
            <a:r>
              <a:rPr lang="en-US" sz="1350" dirty="0"/>
              <a:t> 2018</a:t>
            </a:r>
            <a:r>
              <a:rPr lang="zh-CN" altLang="en-US" sz="1350" dirty="0"/>
              <a:t>年</a:t>
            </a:r>
            <a:r>
              <a:rPr lang="en-US" sz="1350" dirty="0"/>
              <a:t>3</a:t>
            </a:r>
            <a:r>
              <a:rPr lang="zh-CN" altLang="en-US" sz="1350" dirty="0"/>
              <a:t>月，微信正式宣布小程序广告组件启动内测，内容还包括第三方可以快速创建并认证小程序、新增小程序插件管理接口和更新基础能力，开发者可以通过小程序来赚取广告收入；</a:t>
            </a:r>
            <a:endParaRPr lang="en-US" altLang="zh-CN" sz="1350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135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8587" y="1500190"/>
            <a:ext cx="8883254" cy="610790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3000" dirty="0">
                <a:solidFill>
                  <a:srgbClr val="0070C0"/>
                </a:solidFill>
              </a:rPr>
              <a:t>1.1 </a:t>
            </a:r>
            <a:r>
              <a:rPr lang="zh-CN" altLang="en-US" sz="3000" dirty="0">
                <a:solidFill>
                  <a:srgbClr val="0070C0"/>
                </a:solidFill>
              </a:rPr>
              <a:t>微信小程序介绍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8588" y="930958"/>
            <a:ext cx="28328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>
                <a:solidFill>
                  <a:srgbClr val="FFFFFF"/>
                </a:solidFill>
              </a:rPr>
              <a:t>第</a:t>
            </a:r>
            <a:r>
              <a:rPr lang="en-US" altLang="zh-CN" sz="2100" dirty="0">
                <a:solidFill>
                  <a:srgbClr val="FFFFFF"/>
                </a:solidFill>
              </a:rPr>
              <a:t>1</a:t>
            </a:r>
            <a:r>
              <a:rPr lang="zh-CN" altLang="en-US" sz="2100" dirty="0">
                <a:solidFill>
                  <a:srgbClr val="FFFFFF"/>
                </a:solidFill>
              </a:rPr>
              <a:t>章 认识微信小程序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62809" y="5611219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微信小程序简明开发教程</a:t>
            </a:r>
          </a:p>
        </p:txBody>
      </p:sp>
    </p:spTree>
    <p:extLst>
      <p:ext uri="{BB962C8B-B14F-4D97-AF65-F5344CB8AC3E}">
        <p14:creationId xmlns:p14="http://schemas.microsoft.com/office/powerpoint/2010/main" val="86900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1384789"/>
            <a:ext cx="9143999" cy="410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8587" y="2125266"/>
            <a:ext cx="8883254" cy="3264694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dirty="0"/>
              <a:t>开发说明</a:t>
            </a:r>
            <a:endParaRPr lang="en-US" altLang="zh-CN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350" dirty="0">
                <a:latin typeface="+mn-ea"/>
              </a:rPr>
              <a:t> （</a:t>
            </a:r>
            <a:r>
              <a:rPr lang="en-US" altLang="zh-CN" sz="1350" dirty="0">
                <a:latin typeface="+mn-ea"/>
              </a:rPr>
              <a:t>1</a:t>
            </a:r>
            <a:r>
              <a:rPr lang="zh-CN" altLang="en-US" sz="1350" dirty="0">
                <a:latin typeface="+mn-ea"/>
              </a:rPr>
              <a:t>）微信小程序开发文档：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000" dirty="0">
                <a:latin typeface="+mn-ea"/>
              </a:rPr>
              <a:t>       https://mp.weixin.qq.com/debug/wxadoc/dev/?t=2017112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）公众平台申请开发者账号：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000" dirty="0">
                <a:latin typeface="+mn-ea"/>
              </a:rPr>
              <a:t>       https://mp.weixin.qq.com/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）申请一个</a:t>
            </a:r>
            <a:r>
              <a:rPr lang="en-US" altLang="zh-CN" sz="2000" dirty="0" err="1">
                <a:latin typeface="+mn-ea"/>
              </a:rPr>
              <a:t>AppID</a:t>
            </a:r>
            <a:r>
              <a:rPr lang="zh-CN" altLang="en-US" sz="2000" dirty="0">
                <a:latin typeface="+mn-ea"/>
              </a:rPr>
              <a:t>：</a:t>
            </a:r>
            <a:endParaRPr lang="en-US" altLang="zh-CN" sz="2000" dirty="0">
              <a:latin typeface="+mn-ea"/>
            </a:endParaRP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000" dirty="0">
                <a:latin typeface="+mn-ea"/>
              </a:rPr>
              <a:t> （</a:t>
            </a: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）微信小程序开发工具： </a:t>
            </a:r>
            <a:endParaRPr lang="en-US" altLang="zh-CN" sz="2000" dirty="0">
              <a:latin typeface="+mn-ea"/>
            </a:endParaRP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135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8587" y="1500190"/>
            <a:ext cx="8883254" cy="610790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3000" dirty="0">
                <a:solidFill>
                  <a:srgbClr val="0070C0"/>
                </a:solidFill>
              </a:rPr>
              <a:t>1.2 </a:t>
            </a:r>
            <a:r>
              <a:rPr lang="zh-CN" altLang="en-US" sz="3000" dirty="0">
                <a:solidFill>
                  <a:srgbClr val="0070C0"/>
                </a:solidFill>
              </a:rPr>
              <a:t>微信小程序开发准备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8588" y="930958"/>
            <a:ext cx="28328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>
                <a:solidFill>
                  <a:srgbClr val="FFFFFF"/>
                </a:solidFill>
              </a:rPr>
              <a:t>第</a:t>
            </a:r>
            <a:r>
              <a:rPr lang="en-US" altLang="zh-CN" sz="2100" dirty="0">
                <a:solidFill>
                  <a:srgbClr val="FFFFFF"/>
                </a:solidFill>
              </a:rPr>
              <a:t>1</a:t>
            </a:r>
            <a:r>
              <a:rPr lang="zh-CN" altLang="en-US" sz="2100" dirty="0">
                <a:solidFill>
                  <a:srgbClr val="FFFFFF"/>
                </a:solidFill>
              </a:rPr>
              <a:t>章 认识微信小程序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62809" y="5611219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微信小程序简明开发教程</a:t>
            </a:r>
          </a:p>
        </p:txBody>
      </p:sp>
    </p:spTree>
    <p:extLst>
      <p:ext uri="{BB962C8B-B14F-4D97-AF65-F5344CB8AC3E}">
        <p14:creationId xmlns:p14="http://schemas.microsoft.com/office/powerpoint/2010/main" val="179278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85DA6-38FE-0A42-B686-1D795B80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B6942-A7C4-9C45-9DEC-C012CE0BD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2226469"/>
            <a:ext cx="3645353" cy="3263504"/>
          </a:xfrm>
        </p:spPr>
        <p:txBody>
          <a:bodyPr>
            <a:normAutofit fontScale="70000" lnSpcReduction="20000"/>
          </a:bodyPr>
          <a:lstStyle/>
          <a:p>
            <a:r>
              <a:rPr kumimoji="1" lang="zh-CN" altLang="en-US" dirty="0"/>
              <a:t>申请账户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微信小程序开发授权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从微信服务网站</a:t>
            </a:r>
            <a:endParaRPr kumimoji="1" lang="en-US" altLang="zh-CN" dirty="0"/>
          </a:p>
          <a:p>
            <a:r>
              <a:rPr kumimoji="1" lang="zh-CN" altLang="en-US" dirty="0"/>
              <a:t>下载安装开发工具：稳定版</a:t>
            </a:r>
            <a:r>
              <a:rPr kumimoji="1" lang="en-US" altLang="zh-CN" dirty="0"/>
              <a:t>Stable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Build</a:t>
            </a:r>
            <a:r>
              <a:rPr kumimoji="1" lang="zh-CN" altLang="en-US" dirty="0"/>
              <a:t>，包括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mac</a:t>
            </a:r>
            <a:r>
              <a:rPr kumimoji="1" lang="zh-CN" altLang="en-US" dirty="0"/>
              <a:t>版本</a:t>
            </a:r>
            <a:endParaRPr kumimoji="1" lang="en-US" altLang="zh-CN" dirty="0"/>
          </a:p>
          <a:p>
            <a:r>
              <a:rPr kumimoji="1" lang="zh-CN" altLang="en-US" dirty="0"/>
              <a:t>开发指南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2"/>
              </a:rPr>
              <a:t>https://developers.weixin.qq.com/miniprogram/dev/framework/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01A8FF-2429-3444-9DF9-745E2DBE6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2226469"/>
            <a:ext cx="3645353" cy="345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08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21E6D-643C-FC45-877D-98EC2445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EFA67-8079-6648-8C0B-A6CEFCF58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5EB98B-4A7C-D44B-9DAB-4A5C90EA2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893" y="1896071"/>
            <a:ext cx="5372100" cy="3924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8518A40-E88E-454A-8081-0A079897D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146" y="1541860"/>
            <a:ext cx="5581593" cy="463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55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1384788"/>
            <a:ext cx="9143999" cy="5140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8587" y="2125266"/>
            <a:ext cx="8883254" cy="4256062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4000" dirty="0"/>
              <a:t> </a:t>
            </a:r>
            <a:r>
              <a:rPr lang="zh-CN" altLang="en-US" dirty="0"/>
              <a:t>工具使用</a:t>
            </a:r>
            <a:endParaRPr lang="en-US" altLang="zh-CN" sz="4000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en-US" sz="2000" dirty="0"/>
              <a:t>创建项目</a:t>
            </a:r>
            <a:r>
              <a:rPr lang="zh-CN" altLang="en-US" sz="2000" dirty="0">
                <a:latin typeface="+mn-ea"/>
              </a:rPr>
              <a:t>：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en-US" sz="2000" dirty="0"/>
              <a:t>开发者工具界面</a:t>
            </a:r>
            <a:r>
              <a:rPr lang="zh-CN" altLang="en-US" sz="2000" dirty="0">
                <a:latin typeface="+mn-ea"/>
              </a:rPr>
              <a:t>：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en-US" sz="2000" dirty="0"/>
              <a:t>模拟器区域</a:t>
            </a:r>
            <a:r>
              <a:rPr lang="zh-CN" altLang="en-US" sz="2000" dirty="0">
                <a:latin typeface="+mn-ea"/>
              </a:rPr>
              <a:t>：</a:t>
            </a:r>
            <a:endParaRPr lang="en-US" altLang="zh-CN" sz="2000" dirty="0">
              <a:latin typeface="+mn-ea"/>
            </a:endParaRP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en-US" sz="2000" dirty="0"/>
              <a:t>编辑器区域</a:t>
            </a:r>
            <a:r>
              <a:rPr lang="zh-CN" altLang="en-US" sz="2000" dirty="0">
                <a:latin typeface="+mn-ea"/>
              </a:rPr>
              <a:t>：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en-US" sz="2000" dirty="0"/>
              <a:t>调试器区域</a:t>
            </a:r>
            <a:r>
              <a:rPr lang="zh-CN" altLang="en-US" sz="2000" dirty="0">
                <a:latin typeface="+mn-ea"/>
              </a:rPr>
              <a:t>：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6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en-US" sz="2000" dirty="0"/>
              <a:t>工具栏区域</a:t>
            </a:r>
            <a:r>
              <a:rPr lang="zh-CN" altLang="en-US" sz="2000" dirty="0">
                <a:latin typeface="+mn-ea"/>
              </a:rPr>
              <a:t>：</a:t>
            </a:r>
            <a:endParaRPr lang="en-US" altLang="zh-CN" sz="2000" dirty="0">
              <a:latin typeface="+mn-ea"/>
            </a:endParaRP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7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en-US" sz="2000" dirty="0"/>
              <a:t>常用快捷键</a:t>
            </a:r>
            <a:r>
              <a:rPr lang="zh-CN" altLang="en-US" sz="2000" dirty="0">
                <a:latin typeface="+mn-ea"/>
              </a:rPr>
              <a:t>：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8587" y="1500190"/>
            <a:ext cx="8883254" cy="610790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3000" dirty="0">
                <a:solidFill>
                  <a:srgbClr val="0070C0"/>
                </a:solidFill>
              </a:rPr>
              <a:t>1.3 </a:t>
            </a:r>
            <a:r>
              <a:rPr lang="zh-CN" altLang="en-US" sz="3000" dirty="0">
                <a:solidFill>
                  <a:srgbClr val="0070C0"/>
                </a:solidFill>
              </a:rPr>
              <a:t>微信小程序开发工具的使用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8588" y="930958"/>
            <a:ext cx="28328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>
                <a:solidFill>
                  <a:srgbClr val="FFFFFF"/>
                </a:solidFill>
              </a:rPr>
              <a:t>第</a:t>
            </a:r>
            <a:r>
              <a:rPr lang="en-US" altLang="zh-CN" sz="2100" dirty="0">
                <a:solidFill>
                  <a:srgbClr val="FFFFFF"/>
                </a:solidFill>
              </a:rPr>
              <a:t>1</a:t>
            </a:r>
            <a:r>
              <a:rPr lang="zh-CN" altLang="en-US" sz="2100" dirty="0">
                <a:solidFill>
                  <a:srgbClr val="FFFFFF"/>
                </a:solidFill>
              </a:rPr>
              <a:t>章 认识微信小程序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62809" y="5611219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微信小程序简明开发教程</a:t>
            </a:r>
          </a:p>
        </p:txBody>
      </p:sp>
    </p:spTree>
    <p:extLst>
      <p:ext uri="{BB962C8B-B14F-4D97-AF65-F5344CB8AC3E}">
        <p14:creationId xmlns:p14="http://schemas.microsoft.com/office/powerpoint/2010/main" val="99044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1384789"/>
            <a:ext cx="9143999" cy="410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8587" y="2125266"/>
            <a:ext cx="8883254" cy="3264694"/>
          </a:xfrm>
          <a:ln>
            <a:solidFill>
              <a:srgbClr val="35B558"/>
            </a:solidFill>
          </a:ln>
        </p:spPr>
        <p:txBody>
          <a:bodyPr/>
          <a:lstStyle/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135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8587" y="1500190"/>
            <a:ext cx="8883254" cy="610790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3000" dirty="0">
                <a:solidFill>
                  <a:srgbClr val="0070C0"/>
                </a:solidFill>
              </a:rPr>
              <a:t>1.4 </a:t>
            </a:r>
            <a:r>
              <a:rPr lang="zh-CN" altLang="en-US" sz="3000" dirty="0">
                <a:solidFill>
                  <a:srgbClr val="0070C0"/>
                </a:solidFill>
              </a:rPr>
              <a:t>实战：</a:t>
            </a:r>
            <a:r>
              <a:rPr lang="en-US" altLang="zh-CN" sz="3000" dirty="0">
                <a:solidFill>
                  <a:srgbClr val="0070C0"/>
                </a:solidFill>
              </a:rPr>
              <a:t>Hello World</a:t>
            </a:r>
            <a:r>
              <a:rPr lang="zh-CN" altLang="en-US" sz="3000" dirty="0">
                <a:solidFill>
                  <a:srgbClr val="0070C0"/>
                </a:solidFill>
              </a:rPr>
              <a:t>创建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8588" y="930958"/>
            <a:ext cx="28328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>
                <a:solidFill>
                  <a:srgbClr val="FFFFFF"/>
                </a:solidFill>
              </a:rPr>
              <a:t>第</a:t>
            </a:r>
            <a:r>
              <a:rPr lang="en-US" altLang="zh-CN" sz="2100" dirty="0">
                <a:solidFill>
                  <a:srgbClr val="FFFFFF"/>
                </a:solidFill>
              </a:rPr>
              <a:t>1</a:t>
            </a:r>
            <a:r>
              <a:rPr lang="zh-CN" altLang="en-US" sz="2100" dirty="0">
                <a:solidFill>
                  <a:srgbClr val="FFFFFF"/>
                </a:solidFill>
              </a:rPr>
              <a:t>章 认识微信小程序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62809" y="5611219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微信小程序简明开发教程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7283" y="2163175"/>
            <a:ext cx="2314575" cy="3793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0337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1384789"/>
            <a:ext cx="9143999" cy="410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8587" y="2125266"/>
            <a:ext cx="8883254" cy="3264694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微信小程序介绍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 微信小程序开发准备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 微信小程序开发工具的使用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/>
              <a:t> 实战：</a:t>
            </a:r>
            <a:r>
              <a:rPr lang="en-US" altLang="zh-CN" dirty="0"/>
              <a:t>Hello World</a:t>
            </a:r>
            <a:r>
              <a:rPr lang="zh-CN" altLang="en-US" dirty="0"/>
              <a:t>的创建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8587" y="1500190"/>
            <a:ext cx="8883254" cy="610790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zh-CN" altLang="en-US" sz="3000" dirty="0">
                <a:solidFill>
                  <a:srgbClr val="0070C0"/>
                </a:solidFill>
              </a:rPr>
              <a:t>总结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8588" y="930958"/>
            <a:ext cx="28328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>
                <a:solidFill>
                  <a:srgbClr val="FFFFFF"/>
                </a:solidFill>
              </a:rPr>
              <a:t>第</a:t>
            </a:r>
            <a:r>
              <a:rPr lang="en-US" altLang="zh-CN" sz="2100" dirty="0">
                <a:solidFill>
                  <a:srgbClr val="FFFFFF"/>
                </a:solidFill>
              </a:rPr>
              <a:t>1</a:t>
            </a:r>
            <a:r>
              <a:rPr lang="zh-CN" altLang="en-US" sz="2100" dirty="0">
                <a:solidFill>
                  <a:srgbClr val="FFFFFF"/>
                </a:solidFill>
              </a:rPr>
              <a:t>章 认识微信小程序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62809" y="5611219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微信小程序简明开发教程</a:t>
            </a:r>
          </a:p>
        </p:txBody>
      </p:sp>
    </p:spTree>
    <p:extLst>
      <p:ext uri="{BB962C8B-B14F-4D97-AF65-F5344CB8AC3E}">
        <p14:creationId xmlns:p14="http://schemas.microsoft.com/office/powerpoint/2010/main" val="336677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1371600"/>
          </a:xfrm>
        </p:spPr>
        <p:txBody>
          <a:bodyPr/>
          <a:lstStyle/>
          <a:p>
            <a:r>
              <a:rPr lang="zh-CN" altLang="en-US" dirty="0"/>
              <a:t>助教与钉钉群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277813" y="1847850"/>
            <a:ext cx="8686800" cy="4676775"/>
          </a:xfrm>
        </p:spPr>
        <p:txBody>
          <a:bodyPr/>
          <a:lstStyle/>
          <a:p>
            <a:r>
              <a:rPr lang="zh-CN" altLang="en-US" dirty="0"/>
              <a:t>胡晨阳：</a:t>
            </a:r>
            <a:endParaRPr lang="en-US" altLang="zh-CN" dirty="0"/>
          </a:p>
          <a:p>
            <a:pPr lvl="1"/>
            <a:r>
              <a:rPr lang="en-US" altLang="zh-CN" dirty="0"/>
              <a:t>Incas-lab</a:t>
            </a:r>
            <a:r>
              <a:rPr lang="zh-CN" altLang="en-US" dirty="0"/>
              <a:t>研究生</a:t>
            </a:r>
            <a:endParaRPr lang="en-US" altLang="zh-CN" dirty="0"/>
          </a:p>
          <a:p>
            <a:r>
              <a:rPr lang="zh-CN" altLang="en-US" dirty="0"/>
              <a:t>负责</a:t>
            </a:r>
            <a:endParaRPr lang="en-US" altLang="zh-CN" dirty="0"/>
          </a:p>
          <a:p>
            <a:pPr lvl="1"/>
            <a:r>
              <a:rPr lang="zh-CN" altLang="en-US" dirty="0"/>
              <a:t>实验辅导</a:t>
            </a:r>
            <a:endParaRPr lang="en-US" altLang="zh-CN" dirty="0"/>
          </a:p>
          <a:p>
            <a:pPr lvl="1"/>
            <a:r>
              <a:rPr lang="zh-CN" altLang="en-US" dirty="0"/>
              <a:t>答疑</a:t>
            </a:r>
            <a:endParaRPr lang="en-US" altLang="zh-CN" dirty="0"/>
          </a:p>
          <a:p>
            <a:pPr lvl="1"/>
            <a:r>
              <a:rPr lang="zh-CN" altLang="en-US" dirty="0"/>
              <a:t>作业批改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课程简介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362950" cy="4824413"/>
          </a:xfrm>
        </p:spPr>
        <p:txBody>
          <a:bodyPr/>
          <a:lstStyle/>
          <a:p>
            <a:pPr eaLnBrk="1" hangingPunct="1"/>
            <a:r>
              <a:rPr lang="zh-CN" altLang="en-US" dirty="0"/>
              <a:t>课程名称：微信小程序设计</a:t>
            </a:r>
            <a:endParaRPr lang="en-US" altLang="zh-CN" dirty="0"/>
          </a:p>
          <a:p>
            <a:pPr eaLnBrk="1" hangingPunct="1"/>
            <a:r>
              <a:rPr lang="zh-CN" altLang="en-US" dirty="0"/>
              <a:t>学分</a:t>
            </a:r>
            <a:r>
              <a:rPr lang="en-US" altLang="zh-CN" dirty="0"/>
              <a:t>2</a:t>
            </a:r>
            <a:r>
              <a:rPr lang="zh-CN" altLang="en-US" dirty="0"/>
              <a:t>，周学时</a:t>
            </a:r>
            <a:r>
              <a:rPr lang="en-US" altLang="zh-CN" dirty="0"/>
              <a:t>1-2</a:t>
            </a:r>
            <a:endParaRPr lang="zh-CN" altLang="en-US" dirty="0"/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/>
              <a:t>总学时：</a:t>
            </a:r>
            <a:r>
              <a:rPr lang="en-US" altLang="zh-CN" dirty="0"/>
              <a:t>16(</a:t>
            </a:r>
            <a:r>
              <a:rPr lang="zh-CN" altLang="en-US" dirty="0"/>
              <a:t>讲授</a:t>
            </a:r>
            <a:r>
              <a:rPr lang="en-US" altLang="zh-CN" dirty="0"/>
              <a:t>) +32(</a:t>
            </a:r>
            <a:r>
              <a:rPr lang="zh-CN" altLang="en-US" dirty="0"/>
              <a:t>实验</a:t>
            </a:r>
            <a:r>
              <a:rPr lang="en-US" altLang="zh-CN" dirty="0"/>
              <a:t>)</a:t>
            </a:r>
            <a:endParaRPr lang="zh-CN" altLang="en-US" dirty="0"/>
          </a:p>
          <a:p>
            <a:pPr eaLnBrk="1" hangingPunct="1"/>
            <a:r>
              <a:rPr lang="zh-CN" altLang="en-US" dirty="0"/>
              <a:t>上课时间</a:t>
            </a:r>
            <a:r>
              <a:rPr lang="en-US" altLang="zh-CN" dirty="0"/>
              <a:t>/</a:t>
            </a:r>
            <a:r>
              <a:rPr lang="zh-CN" altLang="en-US" dirty="0"/>
              <a:t>地点（提前</a:t>
            </a:r>
            <a:r>
              <a:rPr lang="en-US" altLang="zh-CN" dirty="0"/>
              <a:t>5</a:t>
            </a:r>
            <a:r>
              <a:rPr lang="zh-CN" altLang="en-US" dirty="0"/>
              <a:t>分钟到）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3</a:t>
            </a:r>
            <a:r>
              <a:rPr lang="zh-CN" altLang="en-US" dirty="0"/>
              <a:t>班：周三</a:t>
            </a:r>
            <a:r>
              <a:rPr lang="en-US" altLang="zh-CN" dirty="0"/>
              <a:t>11-13</a:t>
            </a:r>
            <a:r>
              <a:rPr lang="zh-CN" altLang="en-US" dirty="0"/>
              <a:t>理论实验</a:t>
            </a:r>
            <a:r>
              <a:rPr lang="en-US" altLang="zh-CN" dirty="0"/>
              <a:t>,</a:t>
            </a:r>
            <a:r>
              <a:rPr lang="zh-CN" altLang="en-US" dirty="0"/>
              <a:t> 紫金港西</a:t>
            </a:r>
            <a:r>
              <a:rPr lang="en-US" altLang="zh-CN" dirty="0"/>
              <a:t>1-417</a:t>
            </a:r>
          </a:p>
          <a:p>
            <a:pPr eaLnBrk="1" hangingPunct="1"/>
            <a:r>
              <a:rPr lang="zh-CN" altLang="en-US" dirty="0"/>
              <a:t>上机实验</a:t>
            </a:r>
            <a:r>
              <a:rPr lang="en-US" altLang="zh-CN" dirty="0"/>
              <a:t>/</a:t>
            </a:r>
            <a:r>
              <a:rPr lang="zh-CN" altLang="en-US" dirty="0"/>
              <a:t>紫金港机房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490953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zh-CN" altLang="en-US" dirty="0"/>
              <a:t>课程考核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229600" cy="5111750"/>
          </a:xfrm>
        </p:spPr>
        <p:txBody>
          <a:bodyPr/>
          <a:lstStyle/>
          <a:p>
            <a:pPr eaLnBrk="1" hangingPunct="1"/>
            <a:r>
              <a:rPr lang="zh-CN" altLang="en-US" dirty="0"/>
              <a:t>考核方式：平时</a:t>
            </a:r>
            <a:r>
              <a:rPr lang="en-US" altLang="zh-CN" dirty="0"/>
              <a:t>60%+</a:t>
            </a:r>
            <a:r>
              <a:rPr lang="zh-CN" altLang="en-US" dirty="0"/>
              <a:t>理论</a:t>
            </a:r>
            <a:r>
              <a:rPr lang="en-US" altLang="zh-CN" dirty="0"/>
              <a:t>40%</a:t>
            </a:r>
          </a:p>
          <a:p>
            <a:pPr lvl="1" eaLnBrk="1" hangingPunct="1"/>
            <a:r>
              <a:rPr lang="zh-CN" altLang="en-US" dirty="0"/>
              <a:t>平时</a:t>
            </a:r>
            <a:r>
              <a:rPr lang="en-US" altLang="zh-CN" dirty="0"/>
              <a:t>=</a:t>
            </a:r>
            <a:r>
              <a:rPr lang="zh-CN" altLang="en-US" dirty="0"/>
              <a:t>小作业（</a:t>
            </a:r>
            <a:r>
              <a:rPr lang="en-US" altLang="zh-CN" dirty="0"/>
              <a:t>30</a:t>
            </a:r>
            <a:r>
              <a:rPr lang="zh-CN" altLang="en-US" dirty="0"/>
              <a:t>分）</a:t>
            </a:r>
            <a:r>
              <a:rPr lang="en-US" altLang="zh-CN" dirty="0"/>
              <a:t>+</a:t>
            </a:r>
            <a:r>
              <a:rPr lang="zh-CN" altLang="en-US" dirty="0"/>
              <a:t>综合作业（</a:t>
            </a:r>
            <a:r>
              <a:rPr lang="en-US" altLang="zh-CN" dirty="0"/>
              <a:t>30</a:t>
            </a:r>
            <a:r>
              <a:rPr lang="zh-CN" altLang="en-US" dirty="0"/>
              <a:t>分）。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理论课考勤，缺课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  <a:r>
              <a:rPr lang="en-US" altLang="zh-CN" dirty="0"/>
              <a:t>, </a:t>
            </a:r>
            <a:r>
              <a:rPr lang="en-US" altLang="en-US" dirty="0"/>
              <a:t>扣1分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小作业（</a:t>
            </a:r>
            <a:r>
              <a:rPr lang="en-US" altLang="zh-CN" dirty="0"/>
              <a:t>30</a:t>
            </a:r>
            <a:r>
              <a:rPr lang="zh-CN" altLang="en-US" dirty="0"/>
              <a:t>分）：</a:t>
            </a:r>
            <a:r>
              <a:rPr lang="en-US" altLang="zh-CN" dirty="0"/>
              <a:t>6</a:t>
            </a:r>
            <a:r>
              <a:rPr lang="zh-CN" altLang="en-US" dirty="0"/>
              <a:t>次，每次</a:t>
            </a:r>
            <a:r>
              <a:rPr lang="en-US" altLang="zh-CN" dirty="0"/>
              <a:t>5</a:t>
            </a:r>
            <a:r>
              <a:rPr lang="zh-CN" altLang="en-US" dirty="0"/>
              <a:t>分；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综合作业：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主题网站：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小组作业：</a:t>
            </a:r>
            <a:r>
              <a:rPr lang="en-US" altLang="zh-CN" dirty="0"/>
              <a:t>20</a:t>
            </a:r>
            <a:r>
              <a:rPr lang="zh-CN" altLang="en-US" dirty="0"/>
              <a:t>分，</a:t>
            </a:r>
            <a:r>
              <a:rPr lang="en-US" altLang="zh-CN" dirty="0"/>
              <a:t>2-3</a:t>
            </a:r>
            <a:r>
              <a:rPr lang="zh-CN" altLang="en-US" dirty="0"/>
              <a:t>人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理论</a:t>
            </a:r>
            <a:r>
              <a:rPr lang="en-US" altLang="zh-CN" dirty="0"/>
              <a:t>=</a:t>
            </a:r>
            <a:r>
              <a:rPr lang="zh-CN" altLang="en-US" dirty="0"/>
              <a:t>期终闭卷考试</a:t>
            </a:r>
            <a:r>
              <a:rPr lang="en-US" altLang="zh-CN" dirty="0"/>
              <a:t>(%40)</a:t>
            </a:r>
            <a:r>
              <a:rPr lang="zh-CN" altLang="en-US" dirty="0"/>
              <a:t>，理论</a:t>
            </a:r>
            <a:r>
              <a:rPr lang="en-US" altLang="zh-CN" dirty="0"/>
              <a:t>&gt;=55</a:t>
            </a:r>
            <a:r>
              <a:rPr lang="zh-CN" altLang="en-US" dirty="0"/>
              <a:t>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88890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课程资料：</a:t>
            </a:r>
            <a:r>
              <a:rPr lang="en-US" altLang="zh-CN"/>
              <a:t>10.71.45.100</a:t>
            </a:r>
            <a:endParaRPr lang="zh-CN" alt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628775"/>
            <a:ext cx="7416800" cy="4752975"/>
          </a:xfrm>
        </p:spPr>
        <p:txBody>
          <a:bodyPr/>
          <a:lstStyle/>
          <a:p>
            <a:pPr eaLnBrk="1" hangingPunct="1"/>
            <a:r>
              <a:rPr lang="zh-CN" altLang="en-US" dirty="0"/>
              <a:t>课程信息</a:t>
            </a:r>
          </a:p>
          <a:p>
            <a:pPr lvl="1" eaLnBrk="1" hangingPunct="1"/>
            <a:r>
              <a:rPr lang="zh-CN" altLang="en-US" dirty="0"/>
              <a:t>教学大纲</a:t>
            </a:r>
          </a:p>
          <a:p>
            <a:pPr lvl="1" eaLnBrk="1" hangingPunct="1"/>
            <a:r>
              <a:rPr lang="zh-CN" altLang="en-US" dirty="0"/>
              <a:t>课程简介</a:t>
            </a:r>
          </a:p>
          <a:p>
            <a:pPr lvl="1" eaLnBrk="1" hangingPunct="1"/>
            <a:r>
              <a:rPr lang="zh-CN" altLang="en-US" dirty="0"/>
              <a:t>教学进度表</a:t>
            </a:r>
          </a:p>
          <a:p>
            <a:pPr eaLnBrk="1" hangingPunct="1"/>
            <a:r>
              <a:rPr lang="zh-CN" altLang="en-US" dirty="0"/>
              <a:t>课程文档</a:t>
            </a:r>
          </a:p>
          <a:p>
            <a:pPr lvl="1" eaLnBrk="1" hangingPunct="1"/>
            <a:r>
              <a:rPr lang="en-US" altLang="zh-CN" dirty="0" err="1"/>
              <a:t>ppt</a:t>
            </a:r>
            <a:r>
              <a:rPr lang="zh-CN" altLang="en-US" dirty="0"/>
              <a:t>课件</a:t>
            </a:r>
          </a:p>
          <a:p>
            <a:pPr lvl="1" eaLnBrk="1" hangingPunct="1"/>
            <a:r>
              <a:rPr lang="zh-CN" altLang="en-US" dirty="0"/>
              <a:t>实验：推荐资料</a:t>
            </a:r>
          </a:p>
        </p:txBody>
      </p:sp>
    </p:spTree>
    <p:extLst>
      <p:ext uri="{BB962C8B-B14F-4D97-AF65-F5344CB8AC3E}">
        <p14:creationId xmlns:p14="http://schemas.microsoft.com/office/powerpoint/2010/main" val="2885704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043363" cy="1100138"/>
          </a:xfrm>
        </p:spPr>
        <p:txBody>
          <a:bodyPr/>
          <a:lstStyle/>
          <a:p>
            <a:pPr eaLnBrk="1" hangingPunct="1"/>
            <a:r>
              <a:rPr lang="zh-CN" altLang="en-US"/>
              <a:t>资源访问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555750"/>
            <a:ext cx="7993062" cy="5257626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zh-CN" altLang="en-US" dirty="0"/>
              <a:t>课程网站：学在浙大</a:t>
            </a:r>
            <a:endParaRPr lang="en-US" altLang="zh-CN" dirty="0"/>
          </a:p>
          <a:p>
            <a:pPr lvl="1" eaLnBrk="1" hangingPunct="1">
              <a:spcBef>
                <a:spcPct val="35000"/>
              </a:spcBef>
            </a:pPr>
            <a:endParaRPr lang="zh-CN" altLang="en-US" dirty="0"/>
          </a:p>
          <a:p>
            <a:pPr eaLnBrk="1" hangingPunct="1">
              <a:spcBef>
                <a:spcPct val="35000"/>
              </a:spcBef>
            </a:pPr>
            <a:r>
              <a:rPr lang="zh-CN" altLang="en-US" dirty="0"/>
              <a:t>答疑：</a:t>
            </a:r>
            <a:endParaRPr lang="en-US" altLang="zh-CN" dirty="0"/>
          </a:p>
          <a:p>
            <a:pPr lvl="1" eaLnBrk="1" hangingPunct="1">
              <a:spcBef>
                <a:spcPct val="35000"/>
              </a:spcBef>
            </a:pPr>
            <a:r>
              <a:rPr lang="zh-CN" altLang="en-US" dirty="0"/>
              <a:t>班级钉钉群</a:t>
            </a:r>
          </a:p>
        </p:txBody>
      </p:sp>
      <p:sp>
        <p:nvSpPr>
          <p:cNvPr id="22531" name="Rectangle 6"/>
          <p:cNvSpPr>
            <a:spLocks noChangeArrowheads="1"/>
          </p:cNvSpPr>
          <p:nvPr/>
        </p:nvSpPr>
        <p:spPr bwMode="auto">
          <a:xfrm>
            <a:off x="250825" y="5373688"/>
            <a:ext cx="87137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zh-CN" altLang="en-US" sz="3200" b="1"/>
          </a:p>
        </p:txBody>
      </p:sp>
    </p:spTree>
    <p:extLst>
      <p:ext uri="{BB962C8B-B14F-4D97-AF65-F5344CB8AC3E}">
        <p14:creationId xmlns:p14="http://schemas.microsoft.com/office/powerpoint/2010/main" val="321347302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作业练习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4813"/>
            <a:ext cx="8291513" cy="4922837"/>
          </a:xfrm>
        </p:spPr>
        <p:txBody>
          <a:bodyPr/>
          <a:lstStyle/>
          <a:p>
            <a:r>
              <a:rPr lang="zh-CN" altLang="en-US" dirty="0"/>
              <a:t>作业要求</a:t>
            </a:r>
          </a:p>
          <a:p>
            <a:pPr lvl="1"/>
            <a:r>
              <a:rPr lang="zh-CN" altLang="en-US" dirty="0"/>
              <a:t>编程实践作业：课程作业电子版提交；</a:t>
            </a:r>
            <a:endParaRPr lang="en-US" altLang="zh-CN" dirty="0"/>
          </a:p>
          <a:p>
            <a:r>
              <a:rPr lang="zh-CN" altLang="en-US" dirty="0"/>
              <a:t>上机地点：</a:t>
            </a:r>
            <a:endParaRPr lang="en-US" altLang="zh-CN" dirty="0"/>
          </a:p>
          <a:p>
            <a:pPr lvl="1"/>
            <a:r>
              <a:rPr lang="zh-CN" altLang="en-US" dirty="0"/>
              <a:t>计算中心机房，刷卡，或者自带电脑</a:t>
            </a:r>
            <a:endParaRPr lang="en-US" altLang="zh-CN" dirty="0"/>
          </a:p>
          <a:p>
            <a:r>
              <a:rPr lang="zh-CN" altLang="en-US" dirty="0"/>
              <a:t>上学在浙大网站下载作业说明</a:t>
            </a:r>
            <a:r>
              <a:rPr lang="en-US" altLang="zh-CN" dirty="0"/>
              <a:t>,</a:t>
            </a:r>
            <a:r>
              <a:rPr lang="zh-CN" altLang="en-US" dirty="0"/>
              <a:t>照文档做</a:t>
            </a:r>
          </a:p>
        </p:txBody>
      </p:sp>
    </p:spTree>
    <p:extLst>
      <p:ext uri="{BB962C8B-B14F-4D97-AF65-F5344CB8AC3E}">
        <p14:creationId xmlns:p14="http://schemas.microsoft.com/office/powerpoint/2010/main" val="270202704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教学要求与学习方法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教学要求</a:t>
            </a:r>
          </a:p>
          <a:p>
            <a:pPr lvl="1" eaLnBrk="1" hangingPunct="1"/>
            <a:r>
              <a:rPr lang="zh-CN" altLang="en-US" dirty="0"/>
              <a:t>掌握微信小程序开发的基本知识</a:t>
            </a:r>
          </a:p>
          <a:p>
            <a:pPr lvl="1" eaLnBrk="1" hangingPunct="1"/>
            <a:r>
              <a:rPr lang="zh-CN" altLang="en-US" dirty="0"/>
              <a:t>掌握常用小程序功能实现方法</a:t>
            </a:r>
          </a:p>
          <a:p>
            <a:pPr lvl="1" eaLnBrk="1" hangingPunct="1"/>
            <a:r>
              <a:rPr lang="zh-CN" altLang="en-US" dirty="0"/>
              <a:t>具备初步小程序设计能力</a:t>
            </a:r>
          </a:p>
          <a:p>
            <a:pPr eaLnBrk="1" hangingPunct="1"/>
            <a:r>
              <a:rPr lang="zh-CN" altLang="en-US" dirty="0"/>
              <a:t>学习方法</a:t>
            </a:r>
          </a:p>
          <a:p>
            <a:pPr lvl="1" eaLnBrk="1" hangingPunct="1"/>
            <a:r>
              <a:rPr lang="zh-CN" altLang="en-US" dirty="0"/>
              <a:t>教师理论和实践、自主学习</a:t>
            </a:r>
            <a:r>
              <a:rPr lang="en-US" altLang="zh-CN" dirty="0"/>
              <a:t>:</a:t>
            </a:r>
            <a:r>
              <a:rPr lang="zh-CN" altLang="en-US" dirty="0"/>
              <a:t>网上视频</a:t>
            </a:r>
          </a:p>
          <a:p>
            <a:pPr lvl="1" eaLnBrk="1" hangingPunct="1"/>
            <a:r>
              <a:rPr lang="zh-CN" altLang="en-US" dirty="0"/>
              <a:t>重视上机实践</a:t>
            </a:r>
          </a:p>
        </p:txBody>
      </p:sp>
    </p:spTree>
    <p:extLst>
      <p:ext uri="{BB962C8B-B14F-4D97-AF65-F5344CB8AC3E}">
        <p14:creationId xmlns:p14="http://schemas.microsoft.com/office/powerpoint/2010/main" val="278486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7136</TotalTime>
  <Words>1696</Words>
  <Application>Microsoft Macintosh PowerPoint</Application>
  <PresentationFormat>全屏显示(4:3)</PresentationFormat>
  <Paragraphs>202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宋体</vt:lpstr>
      <vt:lpstr>Arial</vt:lpstr>
      <vt:lpstr>Arial Black</vt:lpstr>
      <vt:lpstr>Calibri</vt:lpstr>
      <vt:lpstr>Times New Roman</vt:lpstr>
      <vt:lpstr>Wingdings</vt:lpstr>
      <vt:lpstr>Pixel</vt:lpstr>
      <vt:lpstr>微信小程序设计</vt:lpstr>
      <vt:lpstr>自我介绍</vt:lpstr>
      <vt:lpstr>助教与钉钉群</vt:lpstr>
      <vt:lpstr>课程简介</vt:lpstr>
      <vt:lpstr>课程考核</vt:lpstr>
      <vt:lpstr>课程资料：10.71.45.100</vt:lpstr>
      <vt:lpstr>资源访问</vt:lpstr>
      <vt:lpstr>作业练习</vt:lpstr>
      <vt:lpstr>教学要求与学习方法</vt:lpstr>
      <vt:lpstr>如何尽快学会微信小程序设计</vt:lpstr>
      <vt:lpstr>教材和参考书</vt:lpstr>
      <vt:lpstr>课程内容概览</vt:lpstr>
      <vt:lpstr>题纲</vt:lpstr>
      <vt:lpstr>PowerPoint 演示文稿</vt:lpstr>
      <vt:lpstr>1.1 微信小程序介绍</vt:lpstr>
      <vt:lpstr>1.1 微信小程序介绍</vt:lpstr>
      <vt:lpstr>1.1 微信小程序介绍</vt:lpstr>
      <vt:lpstr>1.1 微信小程序介绍</vt:lpstr>
      <vt:lpstr>1.1 微信小程序介绍</vt:lpstr>
      <vt:lpstr>1.1 微信小程序介绍</vt:lpstr>
      <vt:lpstr>1.1 微信小程序介绍</vt:lpstr>
      <vt:lpstr>1.1 微信小程序介绍</vt:lpstr>
      <vt:lpstr>1.1 微信小程序介绍</vt:lpstr>
      <vt:lpstr>1.2 微信小程序开发准备</vt:lpstr>
      <vt:lpstr>开发环境</vt:lpstr>
      <vt:lpstr>开发界面</vt:lpstr>
      <vt:lpstr>1.3 微信小程序开发工具的使用</vt:lpstr>
      <vt:lpstr>1.4 实战：Hello World创建</vt:lpstr>
      <vt:lpstr>总结</vt:lpstr>
    </vt:vector>
  </TitlesOfParts>
  <Manager/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 引言</dc:title>
  <dc:creator>yanhui</dc:creator>
  <cp:lastModifiedBy>Microsoft Office User</cp:lastModifiedBy>
  <cp:revision>744</cp:revision>
  <dcterms:created xsi:type="dcterms:W3CDTF">1998-02-11T08:33:02Z</dcterms:created>
  <dcterms:modified xsi:type="dcterms:W3CDTF">2020-09-16T07:50:52Z</dcterms:modified>
</cp:coreProperties>
</file>