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82" r:id="rId5"/>
    <p:sldId id="268" r:id="rId6"/>
    <p:sldId id="269" r:id="rId7"/>
    <p:sldId id="283" r:id="rId8"/>
    <p:sldId id="284" r:id="rId9"/>
    <p:sldId id="287" r:id="rId10"/>
    <p:sldId id="286" r:id="rId11"/>
    <p:sldId id="288" r:id="rId12"/>
    <p:sldId id="289" r:id="rId13"/>
    <p:sldId id="271" r:id="rId14"/>
    <p:sldId id="290" r:id="rId15"/>
    <p:sldId id="280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FF"/>
    <a:srgbClr val="35B558"/>
    <a:srgbClr val="F0F0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428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529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183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96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090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5842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700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61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4437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419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4261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6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47446"/>
            <a:ext cx="12191999" cy="3699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54105" y="2706029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微</a:t>
            </a:r>
            <a:r>
              <a:rPr lang="zh-CN" altLang="en-US" sz="6000" b="1" dirty="0" smtClean="0"/>
              <a:t>信小程序简明开发教程</a:t>
            </a:r>
            <a:endParaRPr lang="zh-CN" altLang="en-US" sz="6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196137" y="44226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主讲人：小刚老师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73174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dirty="0" smtClean="0"/>
              <a:t>微信小程序的发展历程</a:t>
            </a: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en-US" altLang="zh-CN" sz="1800" dirty="0"/>
              <a:t>2016</a:t>
            </a:r>
            <a:r>
              <a:rPr lang="zh-CN" altLang="en-US" sz="1800" dirty="0"/>
              <a:t>年</a:t>
            </a:r>
            <a:r>
              <a:rPr lang="en-US" altLang="zh-CN" sz="1800" dirty="0"/>
              <a:t>1</a:t>
            </a:r>
            <a:r>
              <a:rPr lang="zh-CN" altLang="en-US" sz="1800" dirty="0"/>
              <a:t>月</a:t>
            </a:r>
            <a:r>
              <a:rPr lang="en-US" altLang="zh-CN" sz="1800" dirty="0"/>
              <a:t>9</a:t>
            </a:r>
            <a:r>
              <a:rPr lang="zh-CN" altLang="en-US" sz="1800" dirty="0"/>
              <a:t>日，微信团队首次提出应用号概念；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2016</a:t>
            </a:r>
            <a:r>
              <a:rPr lang="zh-CN" altLang="en-US" sz="1800" dirty="0"/>
              <a:t>年</a:t>
            </a:r>
            <a:r>
              <a:rPr lang="en-US" altLang="zh-CN" sz="1800" dirty="0"/>
              <a:t>9</a:t>
            </a:r>
            <a:r>
              <a:rPr lang="zh-CN" altLang="en-US" sz="1800" dirty="0"/>
              <a:t>月</a:t>
            </a:r>
            <a:r>
              <a:rPr lang="en-US" altLang="zh-CN" sz="1800" dirty="0"/>
              <a:t>22</a:t>
            </a:r>
            <a:r>
              <a:rPr lang="zh-CN" altLang="en-US" sz="1800" dirty="0"/>
              <a:t>日，微信公众平台对外发送小程序内侧邀请，内侧名额</a:t>
            </a:r>
            <a:r>
              <a:rPr lang="en-US" altLang="zh-CN" sz="1800" dirty="0"/>
              <a:t>200</a:t>
            </a:r>
            <a:r>
              <a:rPr lang="zh-CN" altLang="en-US" sz="1800" dirty="0"/>
              <a:t>个；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</a:t>
            </a:r>
            <a:r>
              <a:rPr lang="en-US" altLang="zh-CN" sz="1800" dirty="0"/>
              <a:t>2016</a:t>
            </a:r>
            <a:r>
              <a:rPr lang="zh-CN" altLang="en-US" sz="1800" dirty="0"/>
              <a:t>年</a:t>
            </a:r>
            <a:r>
              <a:rPr lang="en-US" altLang="zh-CN" sz="1800" dirty="0"/>
              <a:t>11</a:t>
            </a:r>
            <a:r>
              <a:rPr lang="zh-CN" altLang="en-US" sz="1800" dirty="0"/>
              <a:t>月</a:t>
            </a:r>
            <a:r>
              <a:rPr lang="en-US" altLang="zh-CN" sz="1800" dirty="0"/>
              <a:t>3</a:t>
            </a:r>
            <a:r>
              <a:rPr lang="zh-CN" altLang="en-US" sz="1800" dirty="0"/>
              <a:t>日，微信小程序对外公测，开发完成后可以提交审核，但公测期间不能发布；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4</a:t>
            </a:r>
            <a:r>
              <a:rPr lang="zh-CN" altLang="en-US" sz="1800" dirty="0"/>
              <a:t>）</a:t>
            </a:r>
            <a:r>
              <a:rPr lang="en-US" altLang="zh-CN" sz="1800" dirty="0"/>
              <a:t>2016</a:t>
            </a:r>
            <a:r>
              <a:rPr lang="zh-CN" altLang="en-US" sz="1800" dirty="0"/>
              <a:t>年</a:t>
            </a:r>
            <a:r>
              <a:rPr lang="en-US" altLang="zh-CN" sz="1800" dirty="0"/>
              <a:t>12</a:t>
            </a:r>
            <a:r>
              <a:rPr lang="zh-CN" altLang="en-US" sz="1800" dirty="0"/>
              <a:t>月</a:t>
            </a:r>
            <a:r>
              <a:rPr lang="en-US" altLang="zh-CN" sz="1800" dirty="0"/>
              <a:t>28</a:t>
            </a:r>
            <a:r>
              <a:rPr lang="zh-CN" altLang="en-US" sz="1800" dirty="0"/>
              <a:t>日，张小龙在微信公开课解答外界对微信小程序几大疑惑，包括没有应用商店、没有推送消息等等内容；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5</a:t>
            </a:r>
            <a:r>
              <a:rPr lang="zh-CN" altLang="en-US" sz="1800" dirty="0"/>
              <a:t>）</a:t>
            </a:r>
            <a:r>
              <a:rPr lang="en-US" altLang="zh-CN" sz="1800" dirty="0"/>
              <a:t>2016</a:t>
            </a:r>
            <a:r>
              <a:rPr lang="zh-CN" altLang="en-US" sz="1800" dirty="0"/>
              <a:t>年</a:t>
            </a:r>
            <a:r>
              <a:rPr lang="en-US" altLang="zh-CN" sz="1800" dirty="0"/>
              <a:t>12</a:t>
            </a:r>
            <a:r>
              <a:rPr lang="zh-CN" altLang="en-US" sz="1800" dirty="0"/>
              <a:t>月</a:t>
            </a:r>
            <a:r>
              <a:rPr lang="en-US" altLang="zh-CN" sz="1800" dirty="0"/>
              <a:t>30</a:t>
            </a:r>
            <a:r>
              <a:rPr lang="zh-CN" altLang="en-US" sz="1800" dirty="0"/>
              <a:t>日，微信公众平台对外公告，上线的微信小程序，最多可生成</a:t>
            </a:r>
            <a:r>
              <a:rPr lang="en-US" altLang="zh-CN" sz="1800" dirty="0"/>
              <a:t>10000</a:t>
            </a:r>
            <a:r>
              <a:rPr lang="zh-CN" altLang="en-US" sz="1800" dirty="0"/>
              <a:t>个带参数的二维码；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6</a:t>
            </a:r>
            <a:r>
              <a:rPr lang="zh-CN" altLang="en-US" sz="1800" dirty="0"/>
              <a:t>）</a:t>
            </a:r>
            <a:r>
              <a:rPr lang="en-US" altLang="zh-CN" sz="1800" dirty="0"/>
              <a:t>2017</a:t>
            </a:r>
            <a:r>
              <a:rPr lang="zh-CN" altLang="en-US" sz="1800" dirty="0"/>
              <a:t>年</a:t>
            </a:r>
            <a:r>
              <a:rPr lang="en-US" altLang="zh-CN" sz="1800" dirty="0"/>
              <a:t>1</a:t>
            </a:r>
            <a:r>
              <a:rPr lang="zh-CN" altLang="en-US" sz="1800" dirty="0"/>
              <a:t>月</a:t>
            </a:r>
            <a:r>
              <a:rPr lang="en-US" altLang="zh-CN" sz="1800" dirty="0"/>
              <a:t>9</a:t>
            </a:r>
            <a:r>
              <a:rPr lang="zh-CN" altLang="en-US" sz="1800" dirty="0"/>
              <a:t>日，微信小程序正式上线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）</a:t>
            </a:r>
            <a:r>
              <a:rPr lang="en-US" sz="1800" dirty="0" smtClean="0"/>
              <a:t> 2017</a:t>
            </a:r>
            <a:r>
              <a:rPr lang="zh-CN" altLang="en-US" sz="1800" dirty="0" smtClean="0"/>
              <a:t>年</a:t>
            </a:r>
            <a:r>
              <a:rPr lang="en-US" sz="1800" dirty="0" smtClean="0"/>
              <a:t>3</a:t>
            </a:r>
            <a:r>
              <a:rPr lang="zh-CN" altLang="en-US" sz="1800" dirty="0" smtClean="0"/>
              <a:t>月</a:t>
            </a:r>
            <a:r>
              <a:rPr lang="en-US" sz="1800" dirty="0" smtClean="0"/>
              <a:t>27</a:t>
            </a:r>
            <a:r>
              <a:rPr lang="zh-CN" altLang="en-US" sz="1800" dirty="0" smtClean="0"/>
              <a:t>日，个人开发者可以申请小程序开发和发布；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1.1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微信小程序介绍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1</a:t>
            </a:r>
            <a:r>
              <a:rPr lang="zh-CN" altLang="en-US" sz="2800" dirty="0" smtClean="0">
                <a:solidFill>
                  <a:srgbClr val="FFFFFF"/>
                </a:solidFill>
              </a:rPr>
              <a:t>章 认识微信小程序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634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dirty="0" smtClean="0"/>
              <a:t>微信小程序的发展历程</a:t>
            </a: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）</a:t>
            </a:r>
            <a:r>
              <a:rPr lang="en-US" sz="1800" dirty="0" smtClean="0"/>
              <a:t> 2017</a:t>
            </a:r>
            <a:r>
              <a:rPr lang="zh-CN" altLang="en-US" sz="1800" dirty="0" smtClean="0"/>
              <a:t>年</a:t>
            </a:r>
            <a:r>
              <a:rPr lang="en-US" sz="1800" dirty="0" smtClean="0"/>
              <a:t>4</a:t>
            </a:r>
            <a:r>
              <a:rPr lang="zh-CN" altLang="en-US" sz="1800" dirty="0" smtClean="0"/>
              <a:t>月</a:t>
            </a:r>
            <a:r>
              <a:rPr lang="en-US" sz="1800" dirty="0" smtClean="0"/>
              <a:t>17</a:t>
            </a:r>
            <a:r>
              <a:rPr lang="zh-CN" altLang="en-US" sz="1800" dirty="0" smtClean="0"/>
              <a:t>日，小程序代码包大小限制扩大到</a:t>
            </a:r>
            <a:r>
              <a:rPr lang="en-US" sz="1800" dirty="0" smtClean="0"/>
              <a:t>2M.</a:t>
            </a:r>
            <a:r>
              <a:rPr lang="zh-CN" altLang="en-US" sz="1800" dirty="0" smtClean="0"/>
              <a:t>；</a:t>
            </a:r>
            <a:endParaRPr lang="zh-CN" altLang="en-US" sz="1800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9</a:t>
            </a:r>
            <a:r>
              <a:rPr lang="zh-CN" altLang="en-US" sz="1800" dirty="0" smtClean="0"/>
              <a:t>）</a:t>
            </a:r>
            <a:r>
              <a:rPr lang="en-US" sz="1800" dirty="0" smtClean="0"/>
              <a:t> 2017</a:t>
            </a:r>
            <a:r>
              <a:rPr lang="zh-CN" altLang="en-US" sz="1800" dirty="0" smtClean="0"/>
              <a:t>年</a:t>
            </a:r>
            <a:r>
              <a:rPr lang="en-US" sz="1800" dirty="0" smtClean="0"/>
              <a:t>4</a:t>
            </a:r>
            <a:r>
              <a:rPr lang="zh-CN" altLang="en-US" sz="1800" dirty="0" smtClean="0"/>
              <a:t>月</a:t>
            </a:r>
            <a:r>
              <a:rPr lang="en-US" sz="1800" dirty="0" smtClean="0"/>
              <a:t>20</a:t>
            </a:r>
            <a:r>
              <a:rPr lang="zh-CN" altLang="en-US" sz="1800" dirty="0" smtClean="0"/>
              <a:t>日，发布公众号关注小程序新规则；</a:t>
            </a:r>
            <a:endParaRPr lang="zh-CN" altLang="en-US" sz="1800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）</a:t>
            </a:r>
            <a:r>
              <a:rPr lang="en-US" sz="1800" dirty="0" smtClean="0"/>
              <a:t> 2017</a:t>
            </a:r>
            <a:r>
              <a:rPr lang="zh-CN" altLang="en-US" sz="1800" dirty="0" smtClean="0"/>
              <a:t>年</a:t>
            </a:r>
            <a:r>
              <a:rPr lang="en-US" sz="1800" dirty="0" smtClean="0"/>
              <a:t>5</a:t>
            </a:r>
            <a:r>
              <a:rPr lang="zh-CN" altLang="en-US" sz="1800" dirty="0" smtClean="0"/>
              <a:t>月</a:t>
            </a:r>
            <a:r>
              <a:rPr lang="en-US" sz="1800" dirty="0" smtClean="0"/>
              <a:t>12</a:t>
            </a:r>
            <a:r>
              <a:rPr lang="zh-CN" altLang="en-US" sz="1800" dirty="0" smtClean="0"/>
              <a:t>日，发布“小程序数据助手” ；</a:t>
            </a:r>
            <a:endParaRPr lang="zh-CN" altLang="en-US" sz="1800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11</a:t>
            </a:r>
            <a:r>
              <a:rPr lang="zh-CN" altLang="en-US" sz="1800" dirty="0" smtClean="0"/>
              <a:t>）</a:t>
            </a:r>
            <a:r>
              <a:rPr lang="en-US" sz="1800" dirty="0" smtClean="0"/>
              <a:t> 2017</a:t>
            </a:r>
            <a:r>
              <a:rPr lang="zh-CN" altLang="en-US" sz="1800" dirty="0" smtClean="0"/>
              <a:t>年</a:t>
            </a:r>
            <a:r>
              <a:rPr lang="en-US" sz="1800" dirty="0" smtClean="0"/>
              <a:t>12</a:t>
            </a:r>
            <a:r>
              <a:rPr lang="zh-CN" altLang="en-US" sz="1800" dirty="0" smtClean="0"/>
              <a:t>月</a:t>
            </a:r>
            <a:r>
              <a:rPr lang="en-US" sz="1800" dirty="0" smtClean="0"/>
              <a:t>28</a:t>
            </a:r>
            <a:r>
              <a:rPr lang="zh-CN" altLang="en-US" sz="1800" dirty="0" smtClean="0"/>
              <a:t>日，微信更新的</a:t>
            </a:r>
            <a:r>
              <a:rPr lang="en-US" sz="1800" dirty="0" smtClean="0"/>
              <a:t> 6.6.1 </a:t>
            </a:r>
            <a:r>
              <a:rPr lang="zh-CN" altLang="en-US" sz="1800" dirty="0" smtClean="0"/>
              <a:t>版本开放了小游戏；</a:t>
            </a:r>
            <a:endParaRPr lang="zh-CN" altLang="en-US" sz="1800" dirty="0"/>
          </a:p>
          <a:p>
            <a:pPr marL="0" indent="0">
              <a:lnSpc>
                <a:spcPts val="204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）</a:t>
            </a:r>
            <a:r>
              <a:rPr lang="en-US" sz="1800" dirty="0" smtClean="0"/>
              <a:t> 2018</a:t>
            </a:r>
            <a:r>
              <a:rPr lang="zh-CN" altLang="en-US" sz="1800" dirty="0" smtClean="0"/>
              <a:t>年</a:t>
            </a:r>
            <a:r>
              <a:rPr lang="en-US" sz="1800" dirty="0" smtClean="0"/>
              <a:t>1</a:t>
            </a:r>
            <a:r>
              <a:rPr lang="zh-CN" altLang="en-US" sz="1800" dirty="0" smtClean="0"/>
              <a:t>月</a:t>
            </a:r>
            <a:r>
              <a:rPr lang="en-US" sz="1800" dirty="0" smtClean="0"/>
              <a:t>18</a:t>
            </a:r>
            <a:r>
              <a:rPr lang="zh-CN" altLang="en-US" sz="1800" dirty="0" smtClean="0"/>
              <a:t>日，微信提供了电子化的侵权投诉渠道，用户或者企业可以在微信公众平台以及微信客户端入口进行投诉；</a:t>
            </a:r>
            <a:endParaRPr lang="en-US" altLang="zh-CN" sz="1800" dirty="0" smtClean="0"/>
          </a:p>
          <a:p>
            <a:pPr marL="0" indent="0">
              <a:lnSpc>
                <a:spcPts val="204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13</a:t>
            </a:r>
            <a:r>
              <a:rPr lang="zh-CN" altLang="en-US" sz="1800" dirty="0" smtClean="0"/>
              <a:t>）</a:t>
            </a:r>
            <a:r>
              <a:rPr lang="en-US" sz="1800" dirty="0" smtClean="0"/>
              <a:t> 2018</a:t>
            </a:r>
            <a:r>
              <a:rPr lang="zh-CN" altLang="en-US" sz="1800" dirty="0" smtClean="0"/>
              <a:t>年</a:t>
            </a:r>
            <a:r>
              <a:rPr lang="en-US" sz="1800" dirty="0" smtClean="0"/>
              <a:t>1</a:t>
            </a:r>
            <a:r>
              <a:rPr lang="zh-CN" altLang="en-US" sz="1800" dirty="0" smtClean="0"/>
              <a:t>月</a:t>
            </a:r>
            <a:r>
              <a:rPr lang="en-US" sz="1800" dirty="0" smtClean="0"/>
              <a:t>25</a:t>
            </a:r>
            <a:r>
              <a:rPr lang="zh-CN" altLang="en-US" sz="1800" dirty="0" smtClean="0"/>
              <a:t>日，微信团队在“微信公众平台”发布公告称，“从移动应用分享至微信的小程序页面，用户访问时支持打开来源应用；</a:t>
            </a:r>
            <a:endParaRPr lang="en-US" altLang="zh-CN" sz="1800" dirty="0" smtClean="0"/>
          </a:p>
          <a:p>
            <a:pPr marL="0" indent="0">
              <a:lnSpc>
                <a:spcPts val="204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14</a:t>
            </a:r>
            <a:r>
              <a:rPr lang="zh-CN" altLang="en-US" sz="1800" dirty="0" smtClean="0"/>
              <a:t>）</a:t>
            </a:r>
            <a:r>
              <a:rPr lang="en-US" sz="1800" dirty="0" smtClean="0"/>
              <a:t> 2018</a:t>
            </a:r>
            <a:r>
              <a:rPr lang="zh-CN" altLang="en-US" sz="1800" dirty="0" smtClean="0"/>
              <a:t>年</a:t>
            </a:r>
            <a:r>
              <a:rPr lang="en-US" sz="1800" dirty="0" smtClean="0"/>
              <a:t>3</a:t>
            </a:r>
            <a:r>
              <a:rPr lang="zh-CN" altLang="en-US" sz="1800" dirty="0" smtClean="0"/>
              <a:t>月，微信正式宣布小程序广告组件启动内测，内容还包括第三方可以快速创建并认证小程序、新增小程序插件管理接口和更新基础能力，开发者可以通过小程序来赚取广告收入；</a:t>
            </a:r>
            <a:endParaRPr lang="en-US" altLang="zh-CN" sz="1800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1.1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微信小程序介绍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1</a:t>
            </a:r>
            <a:r>
              <a:rPr lang="zh-CN" altLang="en-US" sz="2800" dirty="0" smtClean="0">
                <a:solidFill>
                  <a:srgbClr val="FFFFFF"/>
                </a:solidFill>
              </a:rPr>
              <a:t>章 认识微信小程序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634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dirty="0" smtClean="0"/>
              <a:t>开发说明</a:t>
            </a: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>
                <a:latin typeface="+mn-ea"/>
              </a:rPr>
              <a:t> </a:t>
            </a:r>
            <a:r>
              <a:rPr lang="zh-CN" altLang="en-US" sz="1800" dirty="0" smtClean="0">
                <a:latin typeface="+mn-ea"/>
              </a:rPr>
              <a:t>（</a:t>
            </a:r>
            <a:r>
              <a:rPr lang="en-US" altLang="zh-CN" sz="1800" dirty="0" smtClean="0">
                <a:latin typeface="+mn-ea"/>
              </a:rPr>
              <a:t>1</a:t>
            </a:r>
            <a:r>
              <a:rPr lang="zh-CN" altLang="en-US" sz="1800" dirty="0" smtClean="0">
                <a:latin typeface="+mn-ea"/>
              </a:rPr>
              <a:t>）微</a:t>
            </a:r>
            <a:r>
              <a:rPr lang="zh-CN" altLang="en-US" sz="1800" dirty="0">
                <a:latin typeface="+mn-ea"/>
              </a:rPr>
              <a:t>信小程序开发文档：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1800" dirty="0" smtClean="0">
                <a:latin typeface="+mn-ea"/>
              </a:rPr>
              <a:t>       https</a:t>
            </a:r>
            <a:r>
              <a:rPr lang="en-US" altLang="zh-CN" sz="1800" dirty="0">
                <a:latin typeface="+mn-ea"/>
              </a:rPr>
              <a:t>://mp.weixin.qq.com/debug/wxadoc/dev/?t=2017112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 smtClean="0">
                <a:latin typeface="+mn-ea"/>
              </a:rPr>
              <a:t>（</a:t>
            </a:r>
            <a:r>
              <a:rPr lang="en-US" altLang="zh-CN" sz="1800" dirty="0" smtClean="0">
                <a:latin typeface="+mn-ea"/>
              </a:rPr>
              <a:t>2</a:t>
            </a:r>
            <a:r>
              <a:rPr lang="zh-CN" altLang="en-US" sz="1800" dirty="0" smtClean="0">
                <a:latin typeface="+mn-ea"/>
              </a:rPr>
              <a:t>）公众</a:t>
            </a:r>
            <a:r>
              <a:rPr lang="zh-CN" altLang="en-US" sz="1800" dirty="0">
                <a:latin typeface="+mn-ea"/>
              </a:rPr>
              <a:t>平台申请开发者账号：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1800" dirty="0" smtClean="0">
                <a:latin typeface="+mn-ea"/>
              </a:rPr>
              <a:t>       https</a:t>
            </a:r>
            <a:r>
              <a:rPr lang="en-US" altLang="zh-CN" sz="1800" dirty="0">
                <a:latin typeface="+mn-ea"/>
              </a:rPr>
              <a:t>://mp.weixin.qq.com/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1800" dirty="0">
                <a:latin typeface="+mn-ea"/>
              </a:rPr>
              <a:t> </a:t>
            </a:r>
            <a:r>
              <a:rPr lang="zh-CN" altLang="en-US" sz="1800" dirty="0" smtClean="0">
                <a:latin typeface="+mn-ea"/>
              </a:rPr>
              <a:t>（</a:t>
            </a:r>
            <a:r>
              <a:rPr lang="en-US" altLang="zh-CN" sz="1800" dirty="0" smtClean="0">
                <a:latin typeface="+mn-ea"/>
              </a:rPr>
              <a:t>3</a:t>
            </a:r>
            <a:r>
              <a:rPr lang="zh-CN" altLang="en-US" sz="1800" dirty="0" smtClean="0">
                <a:latin typeface="+mn-ea"/>
              </a:rPr>
              <a:t>）申请</a:t>
            </a:r>
            <a:r>
              <a:rPr lang="zh-CN" altLang="en-US" sz="1800" dirty="0">
                <a:latin typeface="+mn-ea"/>
              </a:rPr>
              <a:t>一个</a:t>
            </a:r>
            <a:r>
              <a:rPr lang="en-US" altLang="zh-CN" sz="1800" dirty="0" err="1">
                <a:latin typeface="+mn-ea"/>
              </a:rPr>
              <a:t>AppID</a:t>
            </a:r>
            <a:r>
              <a:rPr lang="zh-CN" altLang="en-US" sz="1800" dirty="0" smtClean="0">
                <a:latin typeface="+mn-ea"/>
              </a:rPr>
              <a:t>：</a:t>
            </a:r>
            <a:endParaRPr lang="en-US" altLang="zh-CN" sz="1800" dirty="0" smtClean="0">
              <a:latin typeface="+mn-ea"/>
            </a:endParaRP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 smtClean="0">
                <a:latin typeface="+mn-ea"/>
              </a:rPr>
              <a:t> （</a:t>
            </a:r>
            <a:r>
              <a:rPr lang="en-US" altLang="zh-CN" sz="1800" dirty="0" smtClean="0">
                <a:latin typeface="+mn-ea"/>
              </a:rPr>
              <a:t>4</a:t>
            </a:r>
            <a:r>
              <a:rPr lang="zh-CN" altLang="en-US" sz="1800" dirty="0" smtClean="0">
                <a:latin typeface="+mn-ea"/>
              </a:rPr>
              <a:t>）微信小程序开发工具： </a:t>
            </a:r>
            <a:endParaRPr lang="en-US" altLang="zh-CN" sz="1800" dirty="0" smtClean="0">
              <a:latin typeface="+mn-ea"/>
            </a:endParaRP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1800" dirty="0" smtClean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1.2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微信小程序开发准备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1</a:t>
            </a:r>
            <a:r>
              <a:rPr lang="zh-CN" altLang="en-US" sz="2800" dirty="0" smtClean="0">
                <a:solidFill>
                  <a:srgbClr val="FFFFFF"/>
                </a:solidFill>
              </a:rPr>
              <a:t>章 认识微信小程序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6160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工具使用</a:t>
            </a: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 smtClean="0">
                <a:latin typeface="+mn-ea"/>
              </a:rPr>
              <a:t>（</a:t>
            </a:r>
            <a:r>
              <a:rPr lang="en-US" altLang="zh-CN" sz="1800" dirty="0" smtClean="0">
                <a:latin typeface="+mn-ea"/>
              </a:rPr>
              <a:t>1</a:t>
            </a:r>
            <a:r>
              <a:rPr lang="zh-CN" altLang="en-US" sz="1800" dirty="0" smtClean="0">
                <a:latin typeface="+mn-ea"/>
              </a:rPr>
              <a:t>）</a:t>
            </a:r>
            <a:r>
              <a:rPr lang="zh-CN" altLang="en-US" sz="1800" dirty="0" smtClean="0"/>
              <a:t>创建项目</a:t>
            </a:r>
            <a:r>
              <a:rPr lang="zh-CN" altLang="en-US" sz="1800" dirty="0" smtClean="0">
                <a:latin typeface="+mn-ea"/>
              </a:rPr>
              <a:t>：</a:t>
            </a:r>
            <a:endParaRPr lang="zh-CN" altLang="en-US" sz="1800" dirty="0">
              <a:latin typeface="+mn-ea"/>
            </a:endParaRP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 smtClean="0">
                <a:latin typeface="+mn-ea"/>
              </a:rPr>
              <a:t>（</a:t>
            </a:r>
            <a:r>
              <a:rPr lang="en-US" altLang="zh-CN" sz="1800" dirty="0" smtClean="0">
                <a:latin typeface="+mn-ea"/>
              </a:rPr>
              <a:t>2</a:t>
            </a:r>
            <a:r>
              <a:rPr lang="zh-CN" altLang="en-US" sz="1800" dirty="0" smtClean="0">
                <a:latin typeface="+mn-ea"/>
              </a:rPr>
              <a:t>）</a:t>
            </a:r>
            <a:r>
              <a:rPr lang="zh-CN" altLang="en-US" sz="1800" dirty="0" smtClean="0"/>
              <a:t>开发者工具界面</a:t>
            </a:r>
            <a:r>
              <a:rPr lang="zh-CN" altLang="en-US" sz="1800" dirty="0" smtClean="0">
                <a:latin typeface="+mn-ea"/>
              </a:rPr>
              <a:t>：</a:t>
            </a:r>
            <a:endParaRPr lang="zh-CN" altLang="en-US" sz="1800" dirty="0">
              <a:latin typeface="+mn-ea"/>
            </a:endParaRP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 smtClean="0">
                <a:latin typeface="+mn-ea"/>
              </a:rPr>
              <a:t>（</a:t>
            </a:r>
            <a:r>
              <a:rPr lang="en-US" altLang="zh-CN" sz="1800" dirty="0" smtClean="0">
                <a:latin typeface="+mn-ea"/>
              </a:rPr>
              <a:t>3</a:t>
            </a:r>
            <a:r>
              <a:rPr lang="zh-CN" altLang="en-US" sz="1800" dirty="0" smtClean="0">
                <a:latin typeface="+mn-ea"/>
              </a:rPr>
              <a:t>）</a:t>
            </a:r>
            <a:r>
              <a:rPr lang="zh-CN" altLang="en-US" sz="1800" dirty="0" smtClean="0"/>
              <a:t>模拟器区域</a:t>
            </a:r>
            <a:r>
              <a:rPr lang="zh-CN" altLang="en-US" sz="1800" dirty="0" smtClean="0">
                <a:latin typeface="+mn-ea"/>
              </a:rPr>
              <a:t>：</a:t>
            </a:r>
            <a:endParaRPr lang="en-US" altLang="zh-CN" sz="1800" dirty="0" smtClean="0">
              <a:latin typeface="+mn-ea"/>
            </a:endParaRP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 smtClean="0">
                <a:latin typeface="+mn-ea"/>
              </a:rPr>
              <a:t>（</a:t>
            </a:r>
            <a:r>
              <a:rPr lang="en-US" altLang="zh-CN" sz="1800" dirty="0" smtClean="0">
                <a:latin typeface="+mn-ea"/>
              </a:rPr>
              <a:t>4</a:t>
            </a:r>
            <a:r>
              <a:rPr lang="zh-CN" altLang="en-US" sz="1800" dirty="0" smtClean="0">
                <a:latin typeface="+mn-ea"/>
              </a:rPr>
              <a:t>）</a:t>
            </a:r>
            <a:r>
              <a:rPr lang="zh-CN" altLang="en-US" sz="1800" dirty="0" smtClean="0"/>
              <a:t>编辑器区域</a:t>
            </a:r>
            <a:r>
              <a:rPr lang="zh-CN" altLang="en-US" sz="1800" dirty="0" smtClean="0">
                <a:latin typeface="+mn-ea"/>
              </a:rPr>
              <a:t>：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 smtClean="0">
                <a:latin typeface="+mn-ea"/>
              </a:rPr>
              <a:t>（</a:t>
            </a:r>
            <a:r>
              <a:rPr lang="en-US" altLang="zh-CN" sz="1800" dirty="0" smtClean="0">
                <a:latin typeface="+mn-ea"/>
              </a:rPr>
              <a:t>5</a:t>
            </a:r>
            <a:r>
              <a:rPr lang="zh-CN" altLang="en-US" sz="1800" dirty="0" smtClean="0">
                <a:latin typeface="+mn-ea"/>
              </a:rPr>
              <a:t>）</a:t>
            </a:r>
            <a:r>
              <a:rPr lang="zh-CN" altLang="en-US" sz="1800" dirty="0" smtClean="0"/>
              <a:t>调试器区域</a:t>
            </a:r>
            <a:r>
              <a:rPr lang="zh-CN" altLang="en-US" sz="1800" dirty="0" smtClean="0">
                <a:latin typeface="+mn-ea"/>
              </a:rPr>
              <a:t>：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 smtClean="0">
                <a:latin typeface="+mn-ea"/>
              </a:rPr>
              <a:t>（</a:t>
            </a:r>
            <a:r>
              <a:rPr lang="en-US" altLang="zh-CN" sz="1800" dirty="0" smtClean="0">
                <a:latin typeface="+mn-ea"/>
              </a:rPr>
              <a:t>6</a:t>
            </a:r>
            <a:r>
              <a:rPr lang="zh-CN" altLang="en-US" sz="1800" dirty="0" smtClean="0">
                <a:latin typeface="+mn-ea"/>
              </a:rPr>
              <a:t>）</a:t>
            </a:r>
            <a:r>
              <a:rPr lang="zh-CN" altLang="en-US" sz="1800" dirty="0" smtClean="0"/>
              <a:t>工具栏区域</a:t>
            </a:r>
            <a:r>
              <a:rPr lang="zh-CN" altLang="en-US" sz="1800" dirty="0" smtClean="0">
                <a:latin typeface="+mn-ea"/>
              </a:rPr>
              <a:t>：</a:t>
            </a:r>
            <a:endParaRPr lang="en-US" altLang="zh-CN" sz="1800" dirty="0" smtClean="0">
              <a:latin typeface="+mn-ea"/>
            </a:endParaRP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 smtClean="0">
                <a:latin typeface="+mn-ea"/>
              </a:rPr>
              <a:t>（</a:t>
            </a:r>
            <a:r>
              <a:rPr lang="en-US" altLang="zh-CN" sz="1800" dirty="0" smtClean="0">
                <a:latin typeface="+mn-ea"/>
              </a:rPr>
              <a:t>7</a:t>
            </a:r>
            <a:r>
              <a:rPr lang="zh-CN" altLang="en-US" sz="1800" dirty="0" smtClean="0">
                <a:latin typeface="+mn-ea"/>
              </a:rPr>
              <a:t>）</a:t>
            </a:r>
            <a:r>
              <a:rPr lang="zh-CN" altLang="en-US" sz="1800" dirty="0" smtClean="0"/>
              <a:t>常用快捷键</a:t>
            </a:r>
            <a:r>
              <a:rPr lang="zh-CN" altLang="en-US" sz="1800" dirty="0" smtClean="0">
                <a:latin typeface="+mn-ea"/>
              </a:rPr>
              <a:t>：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1800" dirty="0" smtClean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1.3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微信小程序开发工具的使用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1</a:t>
            </a:r>
            <a:r>
              <a:rPr lang="zh-CN" altLang="en-US" sz="2800" dirty="0" smtClean="0">
                <a:solidFill>
                  <a:srgbClr val="FFFFFF"/>
                </a:solidFill>
              </a:rPr>
              <a:t>章 认识微信小程序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6160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1800" dirty="0" smtClean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1.4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实战：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Hello World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创建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1</a:t>
            </a:r>
            <a:r>
              <a:rPr lang="zh-CN" altLang="en-US" sz="2800" dirty="0" smtClean="0">
                <a:solidFill>
                  <a:srgbClr val="FFFFFF"/>
                </a:solidFill>
              </a:rPr>
              <a:t>章 认识微信小程序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9711" y="1741233"/>
            <a:ext cx="30861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86160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微信小程序介绍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微信小程序开发准备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微信小程序开发工具的使用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mtClean="0"/>
              <a:t> 实战：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的创建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</a:rPr>
              <a:t>总结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1</a:t>
            </a:r>
            <a:r>
              <a:rPr lang="zh-CN" altLang="en-US" sz="2800" dirty="0" smtClean="0">
                <a:solidFill>
                  <a:srgbClr val="FFFFFF"/>
                </a:solidFill>
              </a:rPr>
              <a:t>章 认识微信小程序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634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47446"/>
            <a:ext cx="12191999" cy="3699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29128" y="2562868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i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8800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09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3776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1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章  认识微信小程序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9855" y="1435100"/>
            <a:ext cx="287337" cy="741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" name="文本占位符 3"/>
          <p:cNvSpPr txBox="1">
            <a:spLocks noChangeArrowheads="1"/>
          </p:cNvSpPr>
          <p:nvPr/>
        </p:nvSpPr>
        <p:spPr bwMode="auto">
          <a:xfrm>
            <a:off x="5342005" y="1458913"/>
            <a:ext cx="5191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1.1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微信小程序介绍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>
            <a:off x="4649855" y="2672711"/>
            <a:ext cx="287337" cy="7413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占位符 3"/>
          <p:cNvSpPr txBox="1">
            <a:spLocks noChangeArrowheads="1"/>
          </p:cNvSpPr>
          <p:nvPr/>
        </p:nvSpPr>
        <p:spPr bwMode="auto">
          <a:xfrm>
            <a:off x="5343592" y="2682875"/>
            <a:ext cx="576568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1.2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微信小程序开发准备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>
            <a:off x="4649855" y="3883025"/>
            <a:ext cx="287337" cy="741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文本占位符 3"/>
          <p:cNvSpPr txBox="1">
            <a:spLocks noChangeArrowheads="1"/>
          </p:cNvSpPr>
          <p:nvPr/>
        </p:nvSpPr>
        <p:spPr bwMode="auto">
          <a:xfrm>
            <a:off x="5356292" y="3906838"/>
            <a:ext cx="6475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1.3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微信小程序开发工具的使用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89605" y="4510088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6"/>
          <p:cNvSpPr/>
          <p:nvPr/>
        </p:nvSpPr>
        <p:spPr>
          <a:xfrm>
            <a:off x="5189605" y="3286125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矩形 6"/>
          <p:cNvSpPr/>
          <p:nvPr/>
        </p:nvSpPr>
        <p:spPr>
          <a:xfrm>
            <a:off x="5176905" y="2049463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矩形 2"/>
          <p:cNvSpPr/>
          <p:nvPr/>
        </p:nvSpPr>
        <p:spPr>
          <a:xfrm>
            <a:off x="4640330" y="5106988"/>
            <a:ext cx="287337" cy="7413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占位符 3"/>
          <p:cNvSpPr txBox="1">
            <a:spLocks noChangeArrowheads="1"/>
          </p:cNvSpPr>
          <p:nvPr/>
        </p:nvSpPr>
        <p:spPr bwMode="auto">
          <a:xfrm>
            <a:off x="5346767" y="5130800"/>
            <a:ext cx="662892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1.4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实战：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Hello World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的创建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80080" y="5734050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84568" y="1878859"/>
            <a:ext cx="2922611" cy="2929407"/>
            <a:chOff x="1447837" y="1842818"/>
            <a:chExt cx="3904228" cy="3913307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394279" y="1846063"/>
              <a:ext cx="1948062" cy="2151021"/>
            </a:xfrm>
            <a:custGeom>
              <a:avLst/>
              <a:gdLst>
                <a:gd name="T0" fmla="*/ 1606 w 3207"/>
                <a:gd name="T1" fmla="*/ 3189 h 3541"/>
                <a:gd name="T2" fmla="*/ 2390 w 3207"/>
                <a:gd name="T3" fmla="*/ 3541 h 3541"/>
                <a:gd name="T4" fmla="*/ 3206 w 3207"/>
                <a:gd name="T5" fmla="*/ 2917 h 3541"/>
                <a:gd name="T6" fmla="*/ 3207 w 3207"/>
                <a:gd name="T7" fmla="*/ 2918 h 3541"/>
                <a:gd name="T8" fmla="*/ 6 w 3207"/>
                <a:gd name="T9" fmla="*/ 5 h 3541"/>
                <a:gd name="T10" fmla="*/ 3 w 3207"/>
                <a:gd name="T11" fmla="*/ 0 h 3541"/>
                <a:gd name="T12" fmla="*/ 6 w 3207"/>
                <a:gd name="T13" fmla="*/ 5 h 3541"/>
                <a:gd name="T14" fmla="*/ 598 w 3207"/>
                <a:gd name="T15" fmla="*/ 805 h 3541"/>
                <a:gd name="T16" fmla="*/ 230 w 3207"/>
                <a:gd name="T17" fmla="*/ 1621 h 3541"/>
                <a:gd name="T18" fmla="*/ 231 w 3207"/>
                <a:gd name="T19" fmla="*/ 1625 h 3541"/>
                <a:gd name="T20" fmla="*/ 1606 w 3207"/>
                <a:gd name="T21" fmla="*/ 3189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41">
                  <a:moveTo>
                    <a:pt x="1606" y="3189"/>
                  </a:moveTo>
                  <a:lnTo>
                    <a:pt x="2390" y="3541"/>
                  </a:lnTo>
                  <a:lnTo>
                    <a:pt x="3206" y="2917"/>
                  </a:lnTo>
                  <a:lnTo>
                    <a:pt x="3207" y="2918"/>
                  </a:lnTo>
                  <a:cubicBezTo>
                    <a:pt x="3055" y="1282"/>
                    <a:pt x="1679" y="0"/>
                    <a:pt x="6" y="5"/>
                  </a:cubicBezTo>
                  <a:lnTo>
                    <a:pt x="3" y="0"/>
                  </a:lnTo>
                  <a:cubicBezTo>
                    <a:pt x="2" y="0"/>
                    <a:pt x="0" y="0"/>
                    <a:pt x="6" y="5"/>
                  </a:cubicBezTo>
                  <a:lnTo>
                    <a:pt x="598" y="805"/>
                  </a:lnTo>
                  <a:lnTo>
                    <a:pt x="230" y="1621"/>
                  </a:lnTo>
                  <a:lnTo>
                    <a:pt x="231" y="1625"/>
                  </a:lnTo>
                  <a:cubicBezTo>
                    <a:pt x="1000" y="1734"/>
                    <a:pt x="1594" y="2388"/>
                    <a:pt x="1606" y="3189"/>
                  </a:cubicBezTo>
                  <a:close/>
                </a:path>
              </a:pathLst>
            </a:custGeom>
            <a:solidFill>
              <a:srgbClr val="1A8ABC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455928" y="1842818"/>
              <a:ext cx="2152268" cy="1948555"/>
            </a:xfrm>
            <a:custGeom>
              <a:avLst/>
              <a:gdLst>
                <a:gd name="T0" fmla="*/ 1625 w 3541"/>
                <a:gd name="T1" fmla="*/ 2978 h 3207"/>
                <a:gd name="T2" fmla="*/ 3189 w 3541"/>
                <a:gd name="T3" fmla="*/ 1591 h 3207"/>
                <a:gd name="T4" fmla="*/ 3541 w 3541"/>
                <a:gd name="T5" fmla="*/ 823 h 3207"/>
                <a:gd name="T6" fmla="*/ 2917 w 3541"/>
                <a:gd name="T7" fmla="*/ 7 h 3207"/>
                <a:gd name="T8" fmla="*/ 2916 w 3541"/>
                <a:gd name="T9" fmla="*/ 0 h 3207"/>
                <a:gd name="T10" fmla="*/ 5 w 3541"/>
                <a:gd name="T11" fmla="*/ 3207 h 3207"/>
                <a:gd name="T12" fmla="*/ 0 w 3541"/>
                <a:gd name="T13" fmla="*/ 3205 h 3207"/>
                <a:gd name="T14" fmla="*/ 5 w 3541"/>
                <a:gd name="T15" fmla="*/ 3207 h 3207"/>
                <a:gd name="T16" fmla="*/ 805 w 3541"/>
                <a:gd name="T17" fmla="*/ 2599 h 3207"/>
                <a:gd name="T18" fmla="*/ 1621 w 3541"/>
                <a:gd name="T19" fmla="*/ 2983 h 3207"/>
                <a:gd name="T20" fmla="*/ 1625 w 3541"/>
                <a:gd name="T21" fmla="*/ 2978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1" h="3207">
                  <a:moveTo>
                    <a:pt x="1625" y="2978"/>
                  </a:moveTo>
                  <a:cubicBezTo>
                    <a:pt x="1734" y="2207"/>
                    <a:pt x="2388" y="1612"/>
                    <a:pt x="3189" y="1591"/>
                  </a:cubicBezTo>
                  <a:lnTo>
                    <a:pt x="3541" y="823"/>
                  </a:lnTo>
                  <a:lnTo>
                    <a:pt x="2917" y="7"/>
                  </a:lnTo>
                  <a:lnTo>
                    <a:pt x="2916" y="0"/>
                  </a:lnTo>
                  <a:cubicBezTo>
                    <a:pt x="1281" y="152"/>
                    <a:pt x="0" y="1529"/>
                    <a:pt x="5" y="3207"/>
                  </a:cubicBezTo>
                  <a:lnTo>
                    <a:pt x="0" y="3205"/>
                  </a:lnTo>
                  <a:cubicBezTo>
                    <a:pt x="0" y="3206"/>
                    <a:pt x="0" y="3207"/>
                    <a:pt x="5" y="3207"/>
                  </a:cubicBezTo>
                  <a:lnTo>
                    <a:pt x="805" y="2599"/>
                  </a:lnTo>
                  <a:lnTo>
                    <a:pt x="1621" y="2983"/>
                  </a:lnTo>
                  <a:lnTo>
                    <a:pt x="1625" y="2978"/>
                  </a:lnTo>
                  <a:close/>
                </a:path>
              </a:pathLst>
            </a:custGeom>
            <a:solidFill>
              <a:srgbClr val="FFC00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1447837" y="3608342"/>
              <a:ext cx="1949683" cy="2147783"/>
            </a:xfrm>
            <a:custGeom>
              <a:avLst/>
              <a:gdLst>
                <a:gd name="T0" fmla="*/ 2976 w 3207"/>
                <a:gd name="T1" fmla="*/ 1912 h 3537"/>
                <a:gd name="T2" fmla="*/ 1591 w 3207"/>
                <a:gd name="T3" fmla="*/ 352 h 3537"/>
                <a:gd name="T4" fmla="*/ 823 w 3207"/>
                <a:gd name="T5" fmla="*/ 0 h 3537"/>
                <a:gd name="T6" fmla="*/ 7 w 3207"/>
                <a:gd name="T7" fmla="*/ 624 h 3537"/>
                <a:gd name="T8" fmla="*/ 0 w 3207"/>
                <a:gd name="T9" fmla="*/ 619 h 3537"/>
                <a:gd name="T10" fmla="*/ 3207 w 3207"/>
                <a:gd name="T11" fmla="*/ 3536 h 3537"/>
                <a:gd name="T12" fmla="*/ 3204 w 3207"/>
                <a:gd name="T13" fmla="*/ 3537 h 3537"/>
                <a:gd name="T14" fmla="*/ 3207 w 3207"/>
                <a:gd name="T15" fmla="*/ 3536 h 3537"/>
                <a:gd name="T16" fmla="*/ 2599 w 3207"/>
                <a:gd name="T17" fmla="*/ 2736 h 3537"/>
                <a:gd name="T18" fmla="*/ 2983 w 3207"/>
                <a:gd name="T19" fmla="*/ 1904 h 3537"/>
                <a:gd name="T20" fmla="*/ 2976 w 3207"/>
                <a:gd name="T21" fmla="*/ 1912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37">
                  <a:moveTo>
                    <a:pt x="2976" y="1912"/>
                  </a:moveTo>
                  <a:cubicBezTo>
                    <a:pt x="2207" y="1803"/>
                    <a:pt x="1613" y="1150"/>
                    <a:pt x="1591" y="352"/>
                  </a:cubicBezTo>
                  <a:lnTo>
                    <a:pt x="823" y="0"/>
                  </a:lnTo>
                  <a:lnTo>
                    <a:pt x="7" y="624"/>
                  </a:lnTo>
                  <a:lnTo>
                    <a:pt x="0" y="619"/>
                  </a:lnTo>
                  <a:cubicBezTo>
                    <a:pt x="152" y="2256"/>
                    <a:pt x="1528" y="3537"/>
                    <a:pt x="3207" y="3536"/>
                  </a:cubicBezTo>
                  <a:lnTo>
                    <a:pt x="3204" y="3537"/>
                  </a:lnTo>
                  <a:cubicBezTo>
                    <a:pt x="3205" y="3537"/>
                    <a:pt x="3206" y="3537"/>
                    <a:pt x="3207" y="3536"/>
                  </a:cubicBezTo>
                  <a:lnTo>
                    <a:pt x="2599" y="2736"/>
                  </a:lnTo>
                  <a:lnTo>
                    <a:pt x="2983" y="1904"/>
                  </a:lnTo>
                  <a:lnTo>
                    <a:pt x="2976" y="1912"/>
                  </a:lnTo>
                  <a:close/>
                </a:path>
              </a:pathLst>
            </a:custGeom>
            <a:solidFill>
              <a:srgbClr val="960096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203038" y="3799474"/>
              <a:ext cx="2149027" cy="1948555"/>
            </a:xfrm>
            <a:custGeom>
              <a:avLst/>
              <a:gdLst>
                <a:gd name="T0" fmla="*/ 1910 w 3536"/>
                <a:gd name="T1" fmla="*/ 230 h 3207"/>
                <a:gd name="T2" fmla="*/ 352 w 3536"/>
                <a:gd name="T3" fmla="*/ 1604 h 3207"/>
                <a:gd name="T4" fmla="*/ 0 w 3536"/>
                <a:gd name="T5" fmla="*/ 2388 h 3207"/>
                <a:gd name="T6" fmla="*/ 624 w 3536"/>
                <a:gd name="T7" fmla="*/ 3204 h 3207"/>
                <a:gd name="T8" fmla="*/ 618 w 3536"/>
                <a:gd name="T9" fmla="*/ 3207 h 3207"/>
                <a:gd name="T10" fmla="*/ 3536 w 3536"/>
                <a:gd name="T11" fmla="*/ 4 h 3207"/>
                <a:gd name="T12" fmla="*/ 3534 w 3536"/>
                <a:gd name="T13" fmla="*/ 2 h 3207"/>
                <a:gd name="T14" fmla="*/ 3536 w 3536"/>
                <a:gd name="T15" fmla="*/ 4 h 3207"/>
                <a:gd name="T16" fmla="*/ 2736 w 3536"/>
                <a:gd name="T17" fmla="*/ 596 h 3207"/>
                <a:gd name="T18" fmla="*/ 1904 w 3536"/>
                <a:gd name="T19" fmla="*/ 228 h 3207"/>
                <a:gd name="T20" fmla="*/ 1910 w 3536"/>
                <a:gd name="T21" fmla="*/ 23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6" h="3207">
                  <a:moveTo>
                    <a:pt x="1910" y="230"/>
                  </a:moveTo>
                  <a:cubicBezTo>
                    <a:pt x="1801" y="1000"/>
                    <a:pt x="1147" y="1595"/>
                    <a:pt x="352" y="1604"/>
                  </a:cubicBezTo>
                  <a:lnTo>
                    <a:pt x="0" y="2388"/>
                  </a:lnTo>
                  <a:lnTo>
                    <a:pt x="624" y="3204"/>
                  </a:lnTo>
                  <a:lnTo>
                    <a:pt x="618" y="3207"/>
                  </a:lnTo>
                  <a:cubicBezTo>
                    <a:pt x="2254" y="3055"/>
                    <a:pt x="3534" y="1678"/>
                    <a:pt x="3536" y="4"/>
                  </a:cubicBezTo>
                  <a:lnTo>
                    <a:pt x="3534" y="2"/>
                  </a:lnTo>
                  <a:cubicBezTo>
                    <a:pt x="3534" y="1"/>
                    <a:pt x="3534" y="0"/>
                    <a:pt x="3536" y="4"/>
                  </a:cubicBezTo>
                  <a:lnTo>
                    <a:pt x="2736" y="596"/>
                  </a:lnTo>
                  <a:lnTo>
                    <a:pt x="1904" y="228"/>
                  </a:lnTo>
                  <a:lnTo>
                    <a:pt x="1910" y="230"/>
                  </a:lnTo>
                  <a:close/>
                </a:path>
              </a:pathLst>
            </a:custGeom>
            <a:solidFill>
              <a:srgbClr val="92D05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" name="椭圆 26"/>
            <p:cNvSpPr/>
            <p:nvPr/>
          </p:nvSpPr>
          <p:spPr>
            <a:xfrm>
              <a:off x="2648504" y="3028183"/>
              <a:ext cx="1527186" cy="1526391"/>
            </a:xfrm>
            <a:prstGeom prst="ellipse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962826" y="3411536"/>
              <a:ext cx="898539" cy="658587"/>
            </a:xfrm>
            <a:custGeom>
              <a:avLst/>
              <a:gdLst/>
              <a:ahLst/>
              <a:cxnLst/>
              <a:rect l="l" t="t" r="r" b="b"/>
              <a:pathLst>
                <a:path w="898071" h="658586">
                  <a:moveTo>
                    <a:pt x="359228" y="0"/>
                  </a:moveTo>
                  <a:cubicBezTo>
                    <a:pt x="407874" y="0"/>
                    <a:pt x="452388" y="13565"/>
                    <a:pt x="492770" y="40694"/>
                  </a:cubicBezTo>
                  <a:cubicBezTo>
                    <a:pt x="533152" y="67824"/>
                    <a:pt x="562542" y="103840"/>
                    <a:pt x="580939" y="148744"/>
                  </a:cubicBezTo>
                  <a:cubicBezTo>
                    <a:pt x="603080" y="129410"/>
                    <a:pt x="628962" y="119743"/>
                    <a:pt x="658585" y="119743"/>
                  </a:cubicBezTo>
                  <a:cubicBezTo>
                    <a:pt x="691640" y="119743"/>
                    <a:pt x="719860" y="131437"/>
                    <a:pt x="743247" y="154824"/>
                  </a:cubicBezTo>
                  <a:cubicBezTo>
                    <a:pt x="766634" y="178212"/>
                    <a:pt x="778328" y="206432"/>
                    <a:pt x="778328" y="239486"/>
                  </a:cubicBezTo>
                  <a:cubicBezTo>
                    <a:pt x="778328" y="263185"/>
                    <a:pt x="771936" y="284702"/>
                    <a:pt x="759151" y="304035"/>
                  </a:cubicBezTo>
                  <a:cubicBezTo>
                    <a:pt x="799689" y="313702"/>
                    <a:pt x="832977" y="334828"/>
                    <a:pt x="859014" y="367415"/>
                  </a:cubicBezTo>
                  <a:cubicBezTo>
                    <a:pt x="885053" y="400001"/>
                    <a:pt x="898071" y="437186"/>
                    <a:pt x="898071" y="478972"/>
                  </a:cubicBezTo>
                  <a:cubicBezTo>
                    <a:pt x="898071" y="528553"/>
                    <a:pt x="880530" y="570884"/>
                    <a:pt x="845449" y="605965"/>
                  </a:cubicBezTo>
                  <a:cubicBezTo>
                    <a:pt x="810369" y="641046"/>
                    <a:pt x="768038" y="658586"/>
                    <a:pt x="718456" y="658586"/>
                  </a:cubicBezTo>
                  <a:lnTo>
                    <a:pt x="209550" y="658586"/>
                  </a:lnTo>
                  <a:cubicBezTo>
                    <a:pt x="151861" y="658586"/>
                    <a:pt x="102514" y="638083"/>
                    <a:pt x="61508" y="597078"/>
                  </a:cubicBezTo>
                  <a:cubicBezTo>
                    <a:pt x="20503" y="556072"/>
                    <a:pt x="0" y="506725"/>
                    <a:pt x="0" y="449036"/>
                  </a:cubicBezTo>
                  <a:cubicBezTo>
                    <a:pt x="0" y="408498"/>
                    <a:pt x="10914" y="371079"/>
                    <a:pt x="32742" y="336777"/>
                  </a:cubicBezTo>
                  <a:cubicBezTo>
                    <a:pt x="54570" y="302476"/>
                    <a:pt x="83882" y="276750"/>
                    <a:pt x="120678" y="259599"/>
                  </a:cubicBezTo>
                  <a:cubicBezTo>
                    <a:pt x="120055" y="250244"/>
                    <a:pt x="119742" y="243540"/>
                    <a:pt x="119742" y="239486"/>
                  </a:cubicBezTo>
                  <a:cubicBezTo>
                    <a:pt x="119742" y="173378"/>
                    <a:pt x="143129" y="116937"/>
                    <a:pt x="189904" y="70162"/>
                  </a:cubicBezTo>
                  <a:cubicBezTo>
                    <a:pt x="236679" y="23388"/>
                    <a:pt x="293121" y="0"/>
                    <a:pt x="359228" y="0"/>
                  </a:cubicBezTo>
                  <a:close/>
                  <a:moveTo>
                    <a:pt x="419100" y="164647"/>
                  </a:moveTo>
                  <a:cubicBezTo>
                    <a:pt x="414734" y="164647"/>
                    <a:pt x="411148" y="166050"/>
                    <a:pt x="408341" y="168857"/>
                  </a:cubicBezTo>
                  <a:lnTo>
                    <a:pt x="244163" y="333035"/>
                  </a:lnTo>
                  <a:cubicBezTo>
                    <a:pt x="241045" y="336777"/>
                    <a:pt x="239485" y="340519"/>
                    <a:pt x="239485" y="344261"/>
                  </a:cubicBezTo>
                  <a:cubicBezTo>
                    <a:pt x="239485" y="348627"/>
                    <a:pt x="240889" y="352213"/>
                    <a:pt x="243695" y="355019"/>
                  </a:cubicBezTo>
                  <a:cubicBezTo>
                    <a:pt x="246502" y="357826"/>
                    <a:pt x="250088" y="359229"/>
                    <a:pt x="254453" y="359229"/>
                  </a:cubicBezTo>
                  <a:lnTo>
                    <a:pt x="359228" y="359229"/>
                  </a:lnTo>
                  <a:lnTo>
                    <a:pt x="359228" y="523875"/>
                  </a:lnTo>
                  <a:cubicBezTo>
                    <a:pt x="359228" y="527929"/>
                    <a:pt x="360710" y="531437"/>
                    <a:pt x="363672" y="534400"/>
                  </a:cubicBezTo>
                  <a:cubicBezTo>
                    <a:pt x="366634" y="537362"/>
                    <a:pt x="370142" y="538843"/>
                    <a:pt x="374196" y="538843"/>
                  </a:cubicBezTo>
                  <a:lnTo>
                    <a:pt x="464003" y="538843"/>
                  </a:lnTo>
                  <a:cubicBezTo>
                    <a:pt x="468057" y="538843"/>
                    <a:pt x="471566" y="537362"/>
                    <a:pt x="474527" y="534400"/>
                  </a:cubicBezTo>
                  <a:cubicBezTo>
                    <a:pt x="477490" y="531437"/>
                    <a:pt x="478971" y="527929"/>
                    <a:pt x="478971" y="523875"/>
                  </a:cubicBezTo>
                  <a:lnTo>
                    <a:pt x="478971" y="359229"/>
                  </a:lnTo>
                  <a:lnTo>
                    <a:pt x="583746" y="359229"/>
                  </a:lnTo>
                  <a:cubicBezTo>
                    <a:pt x="587801" y="359229"/>
                    <a:pt x="591308" y="357748"/>
                    <a:pt x="594270" y="354785"/>
                  </a:cubicBezTo>
                  <a:cubicBezTo>
                    <a:pt x="597233" y="351823"/>
                    <a:pt x="598714" y="348315"/>
                    <a:pt x="598714" y="344261"/>
                  </a:cubicBezTo>
                  <a:cubicBezTo>
                    <a:pt x="598714" y="339896"/>
                    <a:pt x="597310" y="336309"/>
                    <a:pt x="594504" y="333503"/>
                  </a:cubicBezTo>
                  <a:lnTo>
                    <a:pt x="429858" y="168857"/>
                  </a:lnTo>
                  <a:cubicBezTo>
                    <a:pt x="427051" y="166050"/>
                    <a:pt x="423465" y="164647"/>
                    <a:pt x="419100" y="1646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</a:t>
            </a:r>
            <a:r>
              <a:rPr lang="zh-CN" altLang="en-US" b="1" dirty="0" smtClean="0">
                <a:solidFill>
                  <a:srgbClr val="FFFFFF"/>
                </a:solidFill>
              </a:rPr>
              <a:t>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842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 bldLvl="0" animBg="1"/>
      <p:bldP spid="18" grpId="0" bldLvl="0" animBg="1"/>
      <p:bldP spid="19" grpId="0" bldLvl="0" animBg="1"/>
      <p:bldP spid="20" grpId="0"/>
      <p:bldP spid="2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dirty="0" smtClean="0"/>
              <a:t>什么是微信小程序？</a:t>
            </a: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</a:rPr>
              <a:t>    </a:t>
            </a:r>
            <a:r>
              <a:rPr lang="zh-CN" altLang="en-US" sz="1800" dirty="0" smtClean="0">
                <a:latin typeface="+mn-ea"/>
              </a:rPr>
              <a:t>关键字：</a:t>
            </a:r>
            <a:r>
              <a:rPr lang="zh-CN" altLang="en-US" sz="1800" b="1" dirty="0" smtClean="0">
                <a:solidFill>
                  <a:srgbClr val="FF0000"/>
                </a:solidFill>
                <a:latin typeface="+mn-ea"/>
              </a:rPr>
              <a:t>无需下载安装卸载   触手可及   用完即走  </a:t>
            </a:r>
            <a:endParaRPr lang="en-US" altLang="zh-CN" sz="1800" b="1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000" dirty="0" smtClean="0"/>
              <a:t>        </a:t>
            </a:r>
            <a:r>
              <a:rPr lang="zh-CN" altLang="en-US" sz="1800" dirty="0" smtClean="0">
                <a:latin typeface="+mn-ea"/>
              </a:rPr>
              <a:t>小</a:t>
            </a:r>
            <a:r>
              <a:rPr lang="zh-CN" altLang="en-US" sz="1800" dirty="0">
                <a:latin typeface="+mn-ea"/>
              </a:rPr>
              <a:t>程序是一种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不需要下载安装</a:t>
            </a:r>
            <a:r>
              <a:rPr lang="zh-CN" altLang="en-US" sz="1800" dirty="0">
                <a:latin typeface="+mn-ea"/>
              </a:rPr>
              <a:t>即可使用的应用，它实现了应用“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触手可及</a:t>
            </a:r>
            <a:r>
              <a:rPr lang="zh-CN" altLang="en-US" sz="1800" dirty="0">
                <a:latin typeface="+mn-ea"/>
              </a:rPr>
              <a:t>”的梦想</a:t>
            </a:r>
            <a:r>
              <a:rPr lang="zh-CN" altLang="en-US" sz="1800" dirty="0" smtClean="0">
                <a:latin typeface="+mn-ea"/>
              </a:rPr>
              <a:t>，</a:t>
            </a:r>
            <a:endParaRPr lang="en-US" altLang="zh-CN" sz="1800" dirty="0" smtClean="0">
              <a:latin typeface="+mn-ea"/>
            </a:endParaRP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 smtClean="0">
                <a:latin typeface="+mn-ea"/>
              </a:rPr>
              <a:t>    用户</a:t>
            </a:r>
            <a:r>
              <a:rPr lang="zh-CN" altLang="en-US" sz="1800" dirty="0">
                <a:latin typeface="+mn-ea"/>
              </a:rPr>
              <a:t>扫一扫或者搜一下即可打开应用。也体现了“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用完即走</a:t>
            </a:r>
            <a:r>
              <a:rPr lang="zh-CN" altLang="en-US" sz="1800" dirty="0">
                <a:latin typeface="+mn-ea"/>
              </a:rPr>
              <a:t>”的理念，用户不关心</a:t>
            </a:r>
            <a:r>
              <a:rPr lang="zh-CN" altLang="en-US" sz="1800" dirty="0" smtClean="0">
                <a:latin typeface="+mn-ea"/>
              </a:rPr>
              <a:t>是</a:t>
            </a:r>
            <a:endParaRPr lang="en-US" altLang="zh-CN" sz="1800" dirty="0" smtClean="0">
              <a:latin typeface="+mn-ea"/>
            </a:endParaRP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smtClean="0">
                <a:latin typeface="+mn-ea"/>
              </a:rPr>
              <a:t>   </a:t>
            </a:r>
            <a:r>
              <a:rPr lang="zh-CN" altLang="en-US" sz="1800" dirty="0" smtClean="0">
                <a:latin typeface="+mn-ea"/>
              </a:rPr>
              <a:t>否</a:t>
            </a:r>
            <a:r>
              <a:rPr lang="zh-CN" altLang="en-US" sz="1800" dirty="0">
                <a:latin typeface="+mn-ea"/>
              </a:rPr>
              <a:t>安装太多应用的问题。应用将无处不在，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随时随地可用</a:t>
            </a:r>
            <a:r>
              <a:rPr lang="zh-CN" altLang="en-US" sz="1800" dirty="0">
                <a:latin typeface="+mn-ea"/>
              </a:rPr>
              <a:t>，但又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无需安装卸载</a:t>
            </a:r>
            <a:r>
              <a:rPr lang="zh-CN" altLang="en-US" sz="1800" dirty="0">
                <a:latin typeface="+mn-ea"/>
              </a:rPr>
              <a:t>。</a:t>
            </a:r>
            <a:endParaRPr lang="en-US" altLang="zh-CN" sz="1800" dirty="0">
              <a:latin typeface="+mn-ea"/>
            </a:endParaRP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1.1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微信小程序介绍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368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1</a:t>
            </a:r>
            <a:r>
              <a:rPr lang="zh-CN" altLang="en-US" sz="2800" dirty="0" smtClean="0">
                <a:solidFill>
                  <a:srgbClr val="FFFFFF"/>
                </a:solidFill>
              </a:rPr>
              <a:t>章 认识微信小程序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45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什么是微信小程序</a:t>
            </a:r>
            <a:endParaRPr lang="en-US" altLang="zh-CN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1.1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微信小程序介绍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1</a:t>
            </a:r>
            <a:r>
              <a:rPr lang="zh-CN" altLang="en-US" sz="2800" dirty="0" smtClean="0">
                <a:solidFill>
                  <a:srgbClr val="FFFFFF"/>
                </a:solidFill>
              </a:rPr>
              <a:t>章 认识微信小程序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2051" name="Picture 3" descr="Z:\2、出版书籍\14、微信小程序简明图解案例教程（第二版）\微信小程序简明图解案例教程（第二版）\电子材料\第1章\1.图片\图1.2  常用微信小程序界面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294" y="221226"/>
            <a:ext cx="3600450" cy="6400800"/>
          </a:xfrm>
          <a:prstGeom prst="rect">
            <a:avLst/>
          </a:prstGeom>
          <a:noFill/>
        </p:spPr>
      </p:pic>
      <p:pic>
        <p:nvPicPr>
          <p:cNvPr id="2052" name="Picture 4" descr="Z:\2、出版书籍\14、微信小程序简明图解案例教程（第二版）\微信小程序简明图解案例教程（第二版）\电子材料\第1章\1.图片\图1.2  常用微信小程序界面-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8882" y="228600"/>
            <a:ext cx="3600450" cy="6400800"/>
          </a:xfrm>
          <a:prstGeom prst="rect">
            <a:avLst/>
          </a:prstGeom>
          <a:noFill/>
        </p:spPr>
      </p:pic>
      <p:pic>
        <p:nvPicPr>
          <p:cNvPr id="2053" name="Picture 5" descr="Z:\2、出版书籍\14、微信小程序简明图解案例教程（第二版）\微信小程序简明图解案例教程（第二版）\电子材料\第1章\1.图片\图1.2  常用微信小程序界面-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97406" y="245316"/>
            <a:ext cx="3600450" cy="640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30014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dirty="0"/>
              <a:t>微</a:t>
            </a:r>
            <a:r>
              <a:rPr lang="zh-CN" altLang="en-US" dirty="0" smtClean="0"/>
              <a:t>信小程序提供的</a:t>
            </a:r>
            <a:r>
              <a:rPr lang="zh-CN" altLang="en-US" sz="3200" dirty="0" smtClean="0"/>
              <a:t>功能</a:t>
            </a:r>
            <a:endParaRPr lang="en-US" altLang="zh-CN" sz="3200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）支持分享当前页功能，分享到群或单个好友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）小程序线下扫码功能；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）小程序支持挂起状态；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4</a:t>
            </a:r>
            <a:r>
              <a:rPr lang="zh-CN" altLang="en-US" sz="1800" dirty="0"/>
              <a:t>）小程序的消息通知；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5</a:t>
            </a:r>
            <a:r>
              <a:rPr lang="zh-CN" altLang="en-US" sz="1800" dirty="0"/>
              <a:t>）小程序和公众号的关联；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6</a:t>
            </a:r>
            <a:r>
              <a:rPr lang="zh-CN" altLang="en-US" sz="1800" dirty="0"/>
              <a:t>）小程序的搜索和历史列表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7</a:t>
            </a:r>
            <a:r>
              <a:rPr lang="zh-CN" altLang="en-US" sz="1800" dirty="0" smtClean="0"/>
              <a:t>）实时音视频录制播放；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）硬件连接功能；</a:t>
            </a:r>
            <a:endParaRPr lang="en-US" altLang="zh-CN" sz="1800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1800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1.1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微信小程序介绍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1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微信小程序基础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</a:t>
            </a:r>
            <a:r>
              <a:rPr lang="zh-CN" altLang="en-US" b="1" dirty="0" smtClean="0">
                <a:solidFill>
                  <a:srgbClr val="FFFFFF"/>
                </a:solidFill>
              </a:rPr>
              <a:t>信小程序开发全案精讲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8" name="Picture 2" descr="Screenshot_2017-02-04-07-25-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1582" y="1967544"/>
            <a:ext cx="2007271" cy="355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Screenshot_2017-02-04-07-27-0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5050" y="1967545"/>
            <a:ext cx="2007270" cy="35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Screenshot_2017-02-04-07-27-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63770" y="1967544"/>
            <a:ext cx="2007270" cy="35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Screenshot_2017-02-04-07-55-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1285" y="1729093"/>
            <a:ext cx="2520280" cy="44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Screenshot_2017-02-04-07-54-3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57335" y="1737285"/>
            <a:ext cx="2504906" cy="443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Screenshot_2017-02-04-07-54-5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86876" y="1729093"/>
            <a:ext cx="2534545" cy="447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30014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dirty="0" smtClean="0"/>
              <a:t>微信小程序的不提供的功能</a:t>
            </a: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）小程序没有集中入口，没有应用商店；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）小程序没有订阅关系；</a:t>
            </a:r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）小程序不能推送消息</a:t>
            </a:r>
            <a:r>
              <a:rPr lang="zh-CN" altLang="en-US" sz="1800" dirty="0" smtClean="0"/>
              <a:t>；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1.1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微信小程序介绍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1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微信小程序基础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</a:t>
            </a:r>
            <a:r>
              <a:rPr lang="zh-CN" altLang="en-US" b="1" dirty="0" smtClean="0">
                <a:solidFill>
                  <a:srgbClr val="FFFFFF"/>
                </a:solidFill>
              </a:rPr>
              <a:t>信小程序开发全案精讲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738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微信小程序使用场景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个人服务类目</a:t>
            </a: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1800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1.1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微信小程序介绍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1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微信小程序基础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</a:t>
            </a:r>
            <a:r>
              <a:rPr lang="zh-CN" altLang="en-US" b="1" dirty="0" smtClean="0">
                <a:solidFill>
                  <a:srgbClr val="FFFFFF"/>
                </a:solidFill>
              </a:rPr>
              <a:t>信小程序开发全案精讲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926" y="2455760"/>
            <a:ext cx="7508926" cy="363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8738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微信小程序使用场景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企业服务类目</a:t>
            </a: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1800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1.1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微信小程序介绍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1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微信小程序基础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</a:t>
            </a:r>
            <a:r>
              <a:rPr lang="zh-CN" altLang="en-US" b="1" dirty="0" smtClean="0">
                <a:solidFill>
                  <a:srgbClr val="FFFFFF"/>
                </a:solidFill>
              </a:rPr>
              <a:t>信小程序开发全案精讲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730" y="617280"/>
            <a:ext cx="6197517" cy="585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2969" y="490997"/>
            <a:ext cx="5875081" cy="603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8738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dirty="0" smtClean="0"/>
              <a:t>微信小程序能取代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么？</a:t>
            </a: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/>
              <a:t>1</a:t>
            </a:r>
            <a:r>
              <a:rPr lang="zh-CN" altLang="en-US" sz="1800" dirty="0" smtClean="0"/>
              <a:t>）原生</a:t>
            </a:r>
            <a:r>
              <a:rPr lang="en-US" altLang="zh-CN" sz="1800" dirty="0" smtClean="0"/>
              <a:t>App</a:t>
            </a:r>
            <a:r>
              <a:rPr lang="zh-CN" altLang="en-US" sz="1800" dirty="0" smtClean="0"/>
              <a:t>一般同时需要开发</a:t>
            </a:r>
            <a:r>
              <a:rPr lang="en-US" altLang="zh-CN" sz="1800" dirty="0" smtClean="0"/>
              <a:t>Android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iOS</a:t>
            </a:r>
            <a:r>
              <a:rPr lang="zh-CN" altLang="en-US" sz="1800" dirty="0" smtClean="0"/>
              <a:t>版本；</a:t>
            </a:r>
            <a:endParaRPr lang="zh-CN" altLang="en-US" sz="1800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 smtClean="0"/>
              <a:t>）小程序是跨平台的，但是缺乏成熟的组件，</a:t>
            </a:r>
            <a:r>
              <a:rPr lang="zh-CN" altLang="zh-CN" sz="1800" dirty="0" smtClean="0"/>
              <a:t>缺少统计、绘图组件，以前的</a:t>
            </a:r>
            <a:r>
              <a:rPr lang="en-US" altLang="zh-CN" sz="1800" dirty="0" err="1" smtClean="0"/>
              <a:t>echarts</a:t>
            </a:r>
            <a:r>
              <a:rPr lang="zh-CN" altLang="zh-CN" sz="1800" dirty="0" smtClean="0"/>
              <a:t>和</a:t>
            </a:r>
            <a:r>
              <a:rPr lang="en-US" altLang="zh-CN" sz="1800" dirty="0" err="1" smtClean="0"/>
              <a:t>hightcharts</a:t>
            </a:r>
            <a:r>
              <a:rPr lang="zh-CN" altLang="zh-CN" sz="1800" dirty="0" smtClean="0"/>
              <a:t>都无法使用</a:t>
            </a:r>
            <a:r>
              <a:rPr lang="zh-CN" altLang="en-US" sz="1800" dirty="0" smtClean="0"/>
              <a:t>；</a:t>
            </a:r>
            <a:endParaRPr lang="zh-CN" altLang="en-US" sz="1800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 smtClean="0"/>
              <a:t>）</a:t>
            </a:r>
            <a:r>
              <a:rPr lang="zh-CN" altLang="zh-CN" sz="1800" dirty="0" smtClean="0"/>
              <a:t>小程序不支持</a:t>
            </a:r>
            <a:r>
              <a:rPr lang="en-US" altLang="zh-CN" sz="1800" dirty="0" err="1" smtClean="0"/>
              <a:t>WebView</a:t>
            </a:r>
            <a:r>
              <a:rPr lang="zh-CN" altLang="zh-CN" sz="1800" dirty="0" smtClean="0"/>
              <a:t>，大量已被静态化好的</a:t>
            </a:r>
            <a:r>
              <a:rPr lang="en-US" altLang="zh-CN" sz="1800" dirty="0" smtClean="0"/>
              <a:t>HTML</a:t>
            </a:r>
            <a:r>
              <a:rPr lang="zh-CN" altLang="zh-CN" sz="1800" dirty="0" smtClean="0"/>
              <a:t>页面完全没办法在小程序上展示</a:t>
            </a:r>
            <a:r>
              <a:rPr lang="zh-CN" altLang="en-US" sz="1800" dirty="0" smtClean="0"/>
              <a:t>；</a:t>
            </a:r>
            <a:endParaRPr lang="zh-CN" altLang="en-US" sz="1800" dirty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4</a:t>
            </a:r>
            <a:r>
              <a:rPr lang="zh-CN" altLang="en-US" sz="1800" dirty="0" smtClean="0"/>
              <a:t>）小程序想取代</a:t>
            </a:r>
            <a:r>
              <a:rPr lang="en-US" altLang="zh-CN" sz="1800" dirty="0" smtClean="0"/>
              <a:t>Android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iOS</a:t>
            </a:r>
            <a:r>
              <a:rPr lang="zh-CN" altLang="en-US" sz="1800" dirty="0" smtClean="0"/>
              <a:t>需要很长很长的路，是蓝海还是死海需要时间来验证；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1.1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微信小程序介绍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1</a:t>
            </a:r>
            <a:r>
              <a:rPr lang="zh-CN" altLang="en-US" sz="2800" dirty="0" smtClean="0">
                <a:solidFill>
                  <a:srgbClr val="FFFFFF"/>
                </a:solidFill>
              </a:rPr>
              <a:t>章 认识微信小程序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634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1250</Words>
  <Application>Microsoft Office PowerPoint</Application>
  <PresentationFormat>自定义</PresentationFormat>
  <Paragraphs>110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1.1 微信小程序介绍</vt:lpstr>
      <vt:lpstr>1.1 微信小程序介绍</vt:lpstr>
      <vt:lpstr>1.1 微信小程序介绍</vt:lpstr>
      <vt:lpstr>1.1 微信小程序介绍</vt:lpstr>
      <vt:lpstr>1.1 微信小程序介绍</vt:lpstr>
      <vt:lpstr>1.1 微信小程序介绍</vt:lpstr>
      <vt:lpstr>1.1 微信小程序介绍</vt:lpstr>
      <vt:lpstr>1.1 微信小程序介绍</vt:lpstr>
      <vt:lpstr>1.1 微信小程序介绍</vt:lpstr>
      <vt:lpstr>1.2 微信小程序开发准备</vt:lpstr>
      <vt:lpstr>1.3 微信小程序开发工具的使用</vt:lpstr>
      <vt:lpstr>1.4 实战：Hello World创建</vt:lpstr>
      <vt:lpstr>总结</vt:lpstr>
      <vt:lpstr>幻灯片 16</vt:lpstr>
    </vt:vector>
  </TitlesOfParts>
  <Company>sichang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NTKO</dc:creator>
  <cp:lastModifiedBy>admin</cp:lastModifiedBy>
  <cp:revision>228</cp:revision>
  <dcterms:created xsi:type="dcterms:W3CDTF">2017-05-20T06:07:49Z</dcterms:created>
  <dcterms:modified xsi:type="dcterms:W3CDTF">2018-07-15T02:41:40Z</dcterms:modified>
</cp:coreProperties>
</file>