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369" r:id="rId5"/>
    <p:sldId id="370" r:id="rId6"/>
    <p:sldId id="371" r:id="rId7"/>
    <p:sldId id="280" r:id="rId8"/>
    <p:sldId id="264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2D050"/>
    <a:srgbClr val="FFFFFF"/>
    <a:srgbClr val="35B558"/>
    <a:srgbClr val="F0F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516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2871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290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18392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96193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907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4278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2018/8/31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7008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6106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2018/8/31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43742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241965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FC3F-24F3-41AF-B3D7-802DB81FDAC0}" type="datetimeFigureOut">
              <a:rPr lang="zh-CN" altLang="en-US" smtClean="0"/>
              <a:pPr/>
              <a:t>2018/8/31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2613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5FC3F-24F3-41AF-B3D7-802DB81FDAC0}" type="datetimeFigureOut">
              <a:rPr lang="zh-CN" altLang="en-US" smtClean="0"/>
              <a:pPr/>
              <a:t>2018/8/31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844DFA-6A0F-4CEB-8DBF-3D90D661D23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4632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754105" y="2706029"/>
            <a:ext cx="868378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0" b="1" dirty="0"/>
              <a:t>微</a:t>
            </a:r>
            <a:r>
              <a:rPr lang="zh-CN" altLang="en-US" sz="6000" b="1" dirty="0" smtClean="0"/>
              <a:t>信小程序简明开发教程</a:t>
            </a:r>
            <a:endParaRPr lang="zh-CN" altLang="en-US" sz="6000" b="1" dirty="0"/>
          </a:p>
        </p:txBody>
      </p:sp>
      <p:sp>
        <p:nvSpPr>
          <p:cNvPr id="3" name="文本框 2"/>
          <p:cNvSpPr txBox="1"/>
          <p:nvPr/>
        </p:nvSpPr>
        <p:spPr>
          <a:xfrm>
            <a:off x="7196137" y="4422655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/>
              <a:t>主讲人：小刚老师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73174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6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666240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b="1" dirty="0" smtClean="0">
                <a:solidFill>
                  <a:srgbClr val="FFFFFF"/>
                </a:solidFill>
              </a:rPr>
              <a:t>7</a:t>
            </a:r>
            <a:r>
              <a:rPr lang="zh-CN" altLang="en-US" sz="2800" b="1" dirty="0" smtClean="0">
                <a:solidFill>
                  <a:srgbClr val="FFFFFF"/>
                </a:solidFill>
              </a:rPr>
              <a:t>章  综合案例：仿糗事百科微信小程序</a:t>
            </a:r>
            <a:endParaRPr lang="zh-CN" altLang="en-US" sz="2800" b="1" dirty="0">
              <a:solidFill>
                <a:srgbClr val="FFFFFF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649855" y="1435100"/>
            <a:ext cx="287337" cy="741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1" name="文本占位符 3"/>
          <p:cNvSpPr txBox="1">
            <a:spLocks noChangeArrowheads="1"/>
          </p:cNvSpPr>
          <p:nvPr/>
        </p:nvSpPr>
        <p:spPr bwMode="auto">
          <a:xfrm>
            <a:off x="5342005" y="1458913"/>
            <a:ext cx="6058498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7.1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需求描述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2" name="矩形 2"/>
          <p:cNvSpPr/>
          <p:nvPr/>
        </p:nvSpPr>
        <p:spPr>
          <a:xfrm>
            <a:off x="4649855" y="2672711"/>
            <a:ext cx="287337" cy="741362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3" name="文本占位符 3"/>
          <p:cNvSpPr txBox="1">
            <a:spLocks noChangeArrowheads="1"/>
          </p:cNvSpPr>
          <p:nvPr/>
        </p:nvSpPr>
        <p:spPr bwMode="auto">
          <a:xfrm>
            <a:off x="5343592" y="2682875"/>
            <a:ext cx="5765686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7.2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设计思路及相关知识点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4" name="矩形 2"/>
          <p:cNvSpPr/>
          <p:nvPr/>
        </p:nvSpPr>
        <p:spPr>
          <a:xfrm>
            <a:off x="4649855" y="3883025"/>
            <a:ext cx="287337" cy="74136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15" name="文本占位符 3"/>
          <p:cNvSpPr txBox="1">
            <a:spLocks noChangeArrowheads="1"/>
          </p:cNvSpPr>
          <p:nvPr/>
        </p:nvSpPr>
        <p:spPr bwMode="auto">
          <a:xfrm>
            <a:off x="5356292" y="3906838"/>
            <a:ext cx="647541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7.3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准备工作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16" name="矩形 15"/>
          <p:cNvSpPr/>
          <p:nvPr/>
        </p:nvSpPr>
        <p:spPr>
          <a:xfrm>
            <a:off x="5189605" y="4510088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7" name="矩形 6"/>
          <p:cNvSpPr/>
          <p:nvPr/>
        </p:nvSpPr>
        <p:spPr>
          <a:xfrm>
            <a:off x="5189605" y="3286125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8" name="矩形 6"/>
          <p:cNvSpPr/>
          <p:nvPr/>
        </p:nvSpPr>
        <p:spPr>
          <a:xfrm>
            <a:off x="5176905" y="2049463"/>
            <a:ext cx="6316662" cy="42862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rgbClr val="FF0000"/>
              </a:solidFill>
            </a:endParaRPr>
          </a:p>
        </p:txBody>
      </p:sp>
      <p:sp>
        <p:nvSpPr>
          <p:cNvPr id="19" name="矩形 2"/>
          <p:cNvSpPr/>
          <p:nvPr/>
        </p:nvSpPr>
        <p:spPr>
          <a:xfrm>
            <a:off x="4640330" y="5106988"/>
            <a:ext cx="287337" cy="741362"/>
          </a:xfrm>
          <a:prstGeom prst="rect">
            <a:avLst/>
          </a:prstGeom>
          <a:solidFill>
            <a:srgbClr val="7030A0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zh-CN" altLang="en-US"/>
          </a:p>
        </p:txBody>
      </p:sp>
      <p:sp>
        <p:nvSpPr>
          <p:cNvPr id="20" name="文本占位符 3"/>
          <p:cNvSpPr txBox="1">
            <a:spLocks noChangeArrowheads="1"/>
          </p:cNvSpPr>
          <p:nvPr/>
        </p:nvSpPr>
        <p:spPr bwMode="auto">
          <a:xfrm>
            <a:off x="5346767" y="5130800"/>
            <a:ext cx="6628923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1pPr>
            <a:lvl2pPr marL="742950" indent="-28575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2pPr>
            <a:lvl3pPr marL="11430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3pPr>
            <a:lvl4pPr marL="16002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4pPr>
            <a:lvl5pPr marL="2057400" indent="-228600"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rgbClr val="FFFFFF"/>
                </a:solidFill>
                <a:latin typeface="Calibri" panose="020F0502020204030204" pitchFamily="34" charset="0"/>
                <a:ea typeface="宋体" panose="02010600030101010101" pitchFamily="2" charset="-122"/>
                <a:sym typeface="宋体" panose="02010600030101010101" pitchFamily="2" charset="-122"/>
              </a:defRPr>
            </a:lvl9pPr>
          </a:lstStyle>
          <a:p>
            <a:pPr>
              <a:spcBef>
                <a:spcPct val="20000"/>
              </a:spcBef>
            </a:pPr>
            <a:r>
              <a:rPr lang="en-US" altLang="zh-CN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7.4 </a:t>
            </a:r>
            <a:r>
              <a:rPr lang="zh-CN" altLang="en-US" sz="3200" b="1" dirty="0" smtClean="0">
                <a:solidFill>
                  <a:schemeClr val="tx1">
                    <a:lumMod val="75000"/>
                    <a:lumOff val="25000"/>
                  </a:schemeClr>
                </a:solidFill>
                <a:ea typeface="微软雅黑" panose="020B0503020204020204" pitchFamily="34" charset="-122"/>
              </a:rPr>
              <a:t>设计流程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5180080" y="5734050"/>
            <a:ext cx="6316662" cy="42863"/>
          </a:xfrm>
          <a:prstGeom prst="rect">
            <a:avLst/>
          </a:prstGeom>
          <a:solidFill>
            <a:schemeClr val="accent2"/>
          </a:solidFill>
          <a:effectLst/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grpSp>
        <p:nvGrpSpPr>
          <p:cNvPr id="22" name="组合 21"/>
          <p:cNvGrpSpPr/>
          <p:nvPr/>
        </p:nvGrpSpPr>
        <p:grpSpPr>
          <a:xfrm>
            <a:off x="884568" y="1878859"/>
            <a:ext cx="2922611" cy="2929407"/>
            <a:chOff x="1447837" y="1842818"/>
            <a:chExt cx="3904228" cy="3913307"/>
          </a:xfrm>
        </p:grpSpPr>
        <p:sp>
          <p:nvSpPr>
            <p:cNvPr id="23" name="Freeform 10"/>
            <p:cNvSpPr>
              <a:spLocks/>
            </p:cNvSpPr>
            <p:nvPr/>
          </p:nvSpPr>
          <p:spPr bwMode="auto">
            <a:xfrm>
              <a:off x="3394279" y="1846063"/>
              <a:ext cx="1948062" cy="2151021"/>
            </a:xfrm>
            <a:custGeom>
              <a:avLst/>
              <a:gdLst>
                <a:gd name="T0" fmla="*/ 1606 w 3207"/>
                <a:gd name="T1" fmla="*/ 3189 h 3541"/>
                <a:gd name="T2" fmla="*/ 2390 w 3207"/>
                <a:gd name="T3" fmla="*/ 3541 h 3541"/>
                <a:gd name="T4" fmla="*/ 3206 w 3207"/>
                <a:gd name="T5" fmla="*/ 2917 h 3541"/>
                <a:gd name="T6" fmla="*/ 3207 w 3207"/>
                <a:gd name="T7" fmla="*/ 2918 h 3541"/>
                <a:gd name="T8" fmla="*/ 6 w 3207"/>
                <a:gd name="T9" fmla="*/ 5 h 3541"/>
                <a:gd name="T10" fmla="*/ 3 w 3207"/>
                <a:gd name="T11" fmla="*/ 0 h 3541"/>
                <a:gd name="T12" fmla="*/ 6 w 3207"/>
                <a:gd name="T13" fmla="*/ 5 h 3541"/>
                <a:gd name="T14" fmla="*/ 598 w 3207"/>
                <a:gd name="T15" fmla="*/ 805 h 3541"/>
                <a:gd name="T16" fmla="*/ 230 w 3207"/>
                <a:gd name="T17" fmla="*/ 1621 h 3541"/>
                <a:gd name="T18" fmla="*/ 231 w 3207"/>
                <a:gd name="T19" fmla="*/ 1625 h 3541"/>
                <a:gd name="T20" fmla="*/ 1606 w 3207"/>
                <a:gd name="T21" fmla="*/ 3189 h 35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41">
                  <a:moveTo>
                    <a:pt x="1606" y="3189"/>
                  </a:moveTo>
                  <a:lnTo>
                    <a:pt x="2390" y="3541"/>
                  </a:lnTo>
                  <a:lnTo>
                    <a:pt x="3206" y="2917"/>
                  </a:lnTo>
                  <a:lnTo>
                    <a:pt x="3207" y="2918"/>
                  </a:lnTo>
                  <a:cubicBezTo>
                    <a:pt x="3055" y="1282"/>
                    <a:pt x="1679" y="0"/>
                    <a:pt x="6" y="5"/>
                  </a:cubicBezTo>
                  <a:lnTo>
                    <a:pt x="3" y="0"/>
                  </a:lnTo>
                  <a:cubicBezTo>
                    <a:pt x="2" y="0"/>
                    <a:pt x="0" y="0"/>
                    <a:pt x="6" y="5"/>
                  </a:cubicBezTo>
                  <a:lnTo>
                    <a:pt x="598" y="805"/>
                  </a:lnTo>
                  <a:lnTo>
                    <a:pt x="230" y="1621"/>
                  </a:lnTo>
                  <a:lnTo>
                    <a:pt x="231" y="1625"/>
                  </a:lnTo>
                  <a:cubicBezTo>
                    <a:pt x="1000" y="1734"/>
                    <a:pt x="1594" y="2388"/>
                    <a:pt x="1606" y="3189"/>
                  </a:cubicBezTo>
                  <a:close/>
                </a:path>
              </a:pathLst>
            </a:custGeom>
            <a:solidFill>
              <a:srgbClr val="1A8ABC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4" name="Freeform 7"/>
            <p:cNvSpPr>
              <a:spLocks/>
            </p:cNvSpPr>
            <p:nvPr/>
          </p:nvSpPr>
          <p:spPr bwMode="auto">
            <a:xfrm>
              <a:off x="1455928" y="1842818"/>
              <a:ext cx="2152268" cy="1948555"/>
            </a:xfrm>
            <a:custGeom>
              <a:avLst/>
              <a:gdLst>
                <a:gd name="T0" fmla="*/ 1625 w 3541"/>
                <a:gd name="T1" fmla="*/ 2978 h 3207"/>
                <a:gd name="T2" fmla="*/ 3189 w 3541"/>
                <a:gd name="T3" fmla="*/ 1591 h 3207"/>
                <a:gd name="T4" fmla="*/ 3541 w 3541"/>
                <a:gd name="T5" fmla="*/ 823 h 3207"/>
                <a:gd name="T6" fmla="*/ 2917 w 3541"/>
                <a:gd name="T7" fmla="*/ 7 h 3207"/>
                <a:gd name="T8" fmla="*/ 2916 w 3541"/>
                <a:gd name="T9" fmla="*/ 0 h 3207"/>
                <a:gd name="T10" fmla="*/ 5 w 3541"/>
                <a:gd name="T11" fmla="*/ 3207 h 3207"/>
                <a:gd name="T12" fmla="*/ 0 w 3541"/>
                <a:gd name="T13" fmla="*/ 3205 h 3207"/>
                <a:gd name="T14" fmla="*/ 5 w 3541"/>
                <a:gd name="T15" fmla="*/ 3207 h 3207"/>
                <a:gd name="T16" fmla="*/ 805 w 3541"/>
                <a:gd name="T17" fmla="*/ 2599 h 3207"/>
                <a:gd name="T18" fmla="*/ 1621 w 3541"/>
                <a:gd name="T19" fmla="*/ 2983 h 3207"/>
                <a:gd name="T20" fmla="*/ 1625 w 3541"/>
                <a:gd name="T21" fmla="*/ 2978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41" h="3207">
                  <a:moveTo>
                    <a:pt x="1625" y="2978"/>
                  </a:moveTo>
                  <a:cubicBezTo>
                    <a:pt x="1734" y="2207"/>
                    <a:pt x="2388" y="1612"/>
                    <a:pt x="3189" y="1591"/>
                  </a:cubicBezTo>
                  <a:lnTo>
                    <a:pt x="3541" y="823"/>
                  </a:lnTo>
                  <a:lnTo>
                    <a:pt x="2917" y="7"/>
                  </a:lnTo>
                  <a:lnTo>
                    <a:pt x="2916" y="0"/>
                  </a:lnTo>
                  <a:cubicBezTo>
                    <a:pt x="1281" y="152"/>
                    <a:pt x="0" y="1529"/>
                    <a:pt x="5" y="3207"/>
                  </a:cubicBezTo>
                  <a:lnTo>
                    <a:pt x="0" y="3205"/>
                  </a:lnTo>
                  <a:cubicBezTo>
                    <a:pt x="0" y="3206"/>
                    <a:pt x="0" y="3207"/>
                    <a:pt x="5" y="3207"/>
                  </a:cubicBezTo>
                  <a:lnTo>
                    <a:pt x="805" y="2599"/>
                  </a:lnTo>
                  <a:lnTo>
                    <a:pt x="1621" y="2983"/>
                  </a:lnTo>
                  <a:lnTo>
                    <a:pt x="1625" y="2978"/>
                  </a:lnTo>
                  <a:close/>
                </a:path>
              </a:pathLst>
            </a:custGeom>
            <a:solidFill>
              <a:srgbClr val="FFC00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  <a:ex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5" name="Freeform 8"/>
            <p:cNvSpPr>
              <a:spLocks/>
            </p:cNvSpPr>
            <p:nvPr/>
          </p:nvSpPr>
          <p:spPr bwMode="auto">
            <a:xfrm>
              <a:off x="1447837" y="3608342"/>
              <a:ext cx="1949683" cy="2147783"/>
            </a:xfrm>
            <a:custGeom>
              <a:avLst/>
              <a:gdLst>
                <a:gd name="T0" fmla="*/ 2976 w 3207"/>
                <a:gd name="T1" fmla="*/ 1912 h 3537"/>
                <a:gd name="T2" fmla="*/ 1591 w 3207"/>
                <a:gd name="T3" fmla="*/ 352 h 3537"/>
                <a:gd name="T4" fmla="*/ 823 w 3207"/>
                <a:gd name="T5" fmla="*/ 0 h 3537"/>
                <a:gd name="T6" fmla="*/ 7 w 3207"/>
                <a:gd name="T7" fmla="*/ 624 h 3537"/>
                <a:gd name="T8" fmla="*/ 0 w 3207"/>
                <a:gd name="T9" fmla="*/ 619 h 3537"/>
                <a:gd name="T10" fmla="*/ 3207 w 3207"/>
                <a:gd name="T11" fmla="*/ 3536 h 3537"/>
                <a:gd name="T12" fmla="*/ 3204 w 3207"/>
                <a:gd name="T13" fmla="*/ 3537 h 3537"/>
                <a:gd name="T14" fmla="*/ 3207 w 3207"/>
                <a:gd name="T15" fmla="*/ 3536 h 3537"/>
                <a:gd name="T16" fmla="*/ 2599 w 3207"/>
                <a:gd name="T17" fmla="*/ 2736 h 3537"/>
                <a:gd name="T18" fmla="*/ 2983 w 3207"/>
                <a:gd name="T19" fmla="*/ 1904 h 3537"/>
                <a:gd name="T20" fmla="*/ 2976 w 3207"/>
                <a:gd name="T21" fmla="*/ 1912 h 35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207" h="3537">
                  <a:moveTo>
                    <a:pt x="2976" y="1912"/>
                  </a:moveTo>
                  <a:cubicBezTo>
                    <a:pt x="2207" y="1803"/>
                    <a:pt x="1613" y="1150"/>
                    <a:pt x="1591" y="352"/>
                  </a:cubicBezTo>
                  <a:lnTo>
                    <a:pt x="823" y="0"/>
                  </a:lnTo>
                  <a:lnTo>
                    <a:pt x="7" y="624"/>
                  </a:lnTo>
                  <a:lnTo>
                    <a:pt x="0" y="619"/>
                  </a:lnTo>
                  <a:cubicBezTo>
                    <a:pt x="152" y="2256"/>
                    <a:pt x="1528" y="3537"/>
                    <a:pt x="3207" y="3536"/>
                  </a:cubicBezTo>
                  <a:lnTo>
                    <a:pt x="3204" y="3537"/>
                  </a:lnTo>
                  <a:cubicBezTo>
                    <a:pt x="3205" y="3537"/>
                    <a:pt x="3206" y="3537"/>
                    <a:pt x="3207" y="3536"/>
                  </a:cubicBezTo>
                  <a:lnTo>
                    <a:pt x="2599" y="2736"/>
                  </a:lnTo>
                  <a:lnTo>
                    <a:pt x="2983" y="1904"/>
                  </a:lnTo>
                  <a:lnTo>
                    <a:pt x="2976" y="1912"/>
                  </a:lnTo>
                  <a:close/>
                </a:path>
              </a:pathLst>
            </a:custGeom>
            <a:solidFill>
              <a:srgbClr val="960096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6" name="Freeform 12"/>
            <p:cNvSpPr>
              <a:spLocks/>
            </p:cNvSpPr>
            <p:nvPr/>
          </p:nvSpPr>
          <p:spPr bwMode="auto">
            <a:xfrm>
              <a:off x="3203038" y="3799474"/>
              <a:ext cx="2149027" cy="1948555"/>
            </a:xfrm>
            <a:custGeom>
              <a:avLst/>
              <a:gdLst>
                <a:gd name="T0" fmla="*/ 1910 w 3536"/>
                <a:gd name="T1" fmla="*/ 230 h 3207"/>
                <a:gd name="T2" fmla="*/ 352 w 3536"/>
                <a:gd name="T3" fmla="*/ 1604 h 3207"/>
                <a:gd name="T4" fmla="*/ 0 w 3536"/>
                <a:gd name="T5" fmla="*/ 2388 h 3207"/>
                <a:gd name="T6" fmla="*/ 624 w 3536"/>
                <a:gd name="T7" fmla="*/ 3204 h 3207"/>
                <a:gd name="T8" fmla="*/ 618 w 3536"/>
                <a:gd name="T9" fmla="*/ 3207 h 3207"/>
                <a:gd name="T10" fmla="*/ 3536 w 3536"/>
                <a:gd name="T11" fmla="*/ 4 h 3207"/>
                <a:gd name="T12" fmla="*/ 3534 w 3536"/>
                <a:gd name="T13" fmla="*/ 2 h 3207"/>
                <a:gd name="T14" fmla="*/ 3536 w 3536"/>
                <a:gd name="T15" fmla="*/ 4 h 3207"/>
                <a:gd name="T16" fmla="*/ 2736 w 3536"/>
                <a:gd name="T17" fmla="*/ 596 h 3207"/>
                <a:gd name="T18" fmla="*/ 1904 w 3536"/>
                <a:gd name="T19" fmla="*/ 228 h 3207"/>
                <a:gd name="T20" fmla="*/ 1910 w 3536"/>
                <a:gd name="T21" fmla="*/ 230 h 32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536" h="3207">
                  <a:moveTo>
                    <a:pt x="1910" y="230"/>
                  </a:moveTo>
                  <a:cubicBezTo>
                    <a:pt x="1801" y="1000"/>
                    <a:pt x="1147" y="1595"/>
                    <a:pt x="352" y="1604"/>
                  </a:cubicBezTo>
                  <a:lnTo>
                    <a:pt x="0" y="2388"/>
                  </a:lnTo>
                  <a:lnTo>
                    <a:pt x="624" y="3204"/>
                  </a:lnTo>
                  <a:lnTo>
                    <a:pt x="618" y="3207"/>
                  </a:lnTo>
                  <a:cubicBezTo>
                    <a:pt x="2254" y="3055"/>
                    <a:pt x="3534" y="1678"/>
                    <a:pt x="3536" y="4"/>
                  </a:cubicBezTo>
                  <a:lnTo>
                    <a:pt x="3534" y="2"/>
                  </a:lnTo>
                  <a:cubicBezTo>
                    <a:pt x="3534" y="1"/>
                    <a:pt x="3534" y="0"/>
                    <a:pt x="3536" y="4"/>
                  </a:cubicBezTo>
                  <a:lnTo>
                    <a:pt x="2736" y="596"/>
                  </a:lnTo>
                  <a:lnTo>
                    <a:pt x="1904" y="228"/>
                  </a:lnTo>
                  <a:lnTo>
                    <a:pt x="1910" y="230"/>
                  </a:lnTo>
                  <a:close/>
                </a:path>
              </a:pathLst>
            </a:custGeom>
            <a:solidFill>
              <a:srgbClr val="92D050"/>
            </a:solidFill>
            <a:ln w="15875">
              <a:gradFill>
                <a:gsLst>
                  <a:gs pos="0">
                    <a:srgbClr val="F3F3F3"/>
                  </a:gs>
                  <a:gs pos="100000">
                    <a:schemeClr val="bg1"/>
                  </a:gs>
                </a:gsLst>
                <a:lin ang="5400000" scaled="1"/>
              </a:gradFill>
            </a:ln>
            <a:effectLst>
              <a:innerShdw blurRad="76200" dist="38100" dir="16200000">
                <a:prstClr val="black">
                  <a:alpha val="37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392" tIns="45696" rIns="91392" bIns="45696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 sz="1799"/>
            </a:p>
          </p:txBody>
        </p:sp>
        <p:sp>
          <p:nvSpPr>
            <p:cNvPr id="27" name="椭圆 26"/>
            <p:cNvSpPr/>
            <p:nvPr/>
          </p:nvSpPr>
          <p:spPr>
            <a:xfrm>
              <a:off x="2648504" y="3028183"/>
              <a:ext cx="1527186" cy="1526391"/>
            </a:xfrm>
            <a:prstGeom prst="ellipse">
              <a:avLst/>
            </a:prstGeom>
            <a:solidFill>
              <a:srgbClr val="F5F5F5"/>
            </a:solidFill>
            <a:ln w="22225">
              <a:gradFill flip="none" rotWithShape="1">
                <a:gsLst>
                  <a:gs pos="39000">
                    <a:schemeClr val="bg1"/>
                  </a:gs>
                  <a:gs pos="100000">
                    <a:schemeClr val="bg1">
                      <a:lumMod val="85000"/>
                    </a:schemeClr>
                  </a:gs>
                </a:gsLst>
                <a:lin ang="2700000" scaled="1"/>
                <a:tileRect/>
              </a:gradFill>
            </a:ln>
            <a:effectLst>
              <a:outerShdw blurRad="139700" dist="88900" dir="2700000" algn="tl" rotWithShape="0">
                <a:prstClr val="black">
                  <a:alpha val="1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  <p:sp>
          <p:nvSpPr>
            <p:cNvPr id="28" name="任意多边形 27"/>
            <p:cNvSpPr/>
            <p:nvPr/>
          </p:nvSpPr>
          <p:spPr>
            <a:xfrm>
              <a:off x="2962826" y="3411536"/>
              <a:ext cx="898539" cy="658587"/>
            </a:xfrm>
            <a:custGeom>
              <a:avLst/>
              <a:gdLst/>
              <a:ahLst/>
              <a:cxnLst/>
              <a:rect l="l" t="t" r="r" b="b"/>
              <a:pathLst>
                <a:path w="898071" h="658586">
                  <a:moveTo>
                    <a:pt x="359228" y="0"/>
                  </a:moveTo>
                  <a:cubicBezTo>
                    <a:pt x="407874" y="0"/>
                    <a:pt x="452388" y="13565"/>
                    <a:pt x="492770" y="40694"/>
                  </a:cubicBezTo>
                  <a:cubicBezTo>
                    <a:pt x="533152" y="67824"/>
                    <a:pt x="562542" y="103840"/>
                    <a:pt x="580939" y="148744"/>
                  </a:cubicBezTo>
                  <a:cubicBezTo>
                    <a:pt x="603080" y="129410"/>
                    <a:pt x="628962" y="119743"/>
                    <a:pt x="658585" y="119743"/>
                  </a:cubicBezTo>
                  <a:cubicBezTo>
                    <a:pt x="691640" y="119743"/>
                    <a:pt x="719860" y="131437"/>
                    <a:pt x="743247" y="154824"/>
                  </a:cubicBezTo>
                  <a:cubicBezTo>
                    <a:pt x="766634" y="178212"/>
                    <a:pt x="778328" y="206432"/>
                    <a:pt x="778328" y="239486"/>
                  </a:cubicBezTo>
                  <a:cubicBezTo>
                    <a:pt x="778328" y="263185"/>
                    <a:pt x="771936" y="284702"/>
                    <a:pt x="759151" y="304035"/>
                  </a:cubicBezTo>
                  <a:cubicBezTo>
                    <a:pt x="799689" y="313702"/>
                    <a:pt x="832977" y="334828"/>
                    <a:pt x="859014" y="367415"/>
                  </a:cubicBezTo>
                  <a:cubicBezTo>
                    <a:pt x="885053" y="400001"/>
                    <a:pt x="898071" y="437186"/>
                    <a:pt x="898071" y="478972"/>
                  </a:cubicBezTo>
                  <a:cubicBezTo>
                    <a:pt x="898071" y="528553"/>
                    <a:pt x="880530" y="570884"/>
                    <a:pt x="845449" y="605965"/>
                  </a:cubicBezTo>
                  <a:cubicBezTo>
                    <a:pt x="810369" y="641046"/>
                    <a:pt x="768038" y="658586"/>
                    <a:pt x="718456" y="658586"/>
                  </a:cubicBezTo>
                  <a:lnTo>
                    <a:pt x="209550" y="658586"/>
                  </a:lnTo>
                  <a:cubicBezTo>
                    <a:pt x="151861" y="658586"/>
                    <a:pt x="102514" y="638083"/>
                    <a:pt x="61508" y="597078"/>
                  </a:cubicBezTo>
                  <a:cubicBezTo>
                    <a:pt x="20503" y="556072"/>
                    <a:pt x="0" y="506725"/>
                    <a:pt x="0" y="449036"/>
                  </a:cubicBezTo>
                  <a:cubicBezTo>
                    <a:pt x="0" y="408498"/>
                    <a:pt x="10914" y="371079"/>
                    <a:pt x="32742" y="336777"/>
                  </a:cubicBezTo>
                  <a:cubicBezTo>
                    <a:pt x="54570" y="302476"/>
                    <a:pt x="83882" y="276750"/>
                    <a:pt x="120678" y="259599"/>
                  </a:cubicBezTo>
                  <a:cubicBezTo>
                    <a:pt x="120055" y="250244"/>
                    <a:pt x="119742" y="243540"/>
                    <a:pt x="119742" y="239486"/>
                  </a:cubicBezTo>
                  <a:cubicBezTo>
                    <a:pt x="119742" y="173378"/>
                    <a:pt x="143129" y="116937"/>
                    <a:pt x="189904" y="70162"/>
                  </a:cubicBezTo>
                  <a:cubicBezTo>
                    <a:pt x="236679" y="23388"/>
                    <a:pt x="293121" y="0"/>
                    <a:pt x="359228" y="0"/>
                  </a:cubicBezTo>
                  <a:close/>
                  <a:moveTo>
                    <a:pt x="419100" y="164647"/>
                  </a:moveTo>
                  <a:cubicBezTo>
                    <a:pt x="414734" y="164647"/>
                    <a:pt x="411148" y="166050"/>
                    <a:pt x="408341" y="168857"/>
                  </a:cubicBezTo>
                  <a:lnTo>
                    <a:pt x="244163" y="333035"/>
                  </a:lnTo>
                  <a:cubicBezTo>
                    <a:pt x="241045" y="336777"/>
                    <a:pt x="239485" y="340519"/>
                    <a:pt x="239485" y="344261"/>
                  </a:cubicBezTo>
                  <a:cubicBezTo>
                    <a:pt x="239485" y="348627"/>
                    <a:pt x="240889" y="352213"/>
                    <a:pt x="243695" y="355019"/>
                  </a:cubicBezTo>
                  <a:cubicBezTo>
                    <a:pt x="246502" y="357826"/>
                    <a:pt x="250088" y="359229"/>
                    <a:pt x="254453" y="359229"/>
                  </a:cubicBezTo>
                  <a:lnTo>
                    <a:pt x="359228" y="359229"/>
                  </a:lnTo>
                  <a:lnTo>
                    <a:pt x="359228" y="523875"/>
                  </a:lnTo>
                  <a:cubicBezTo>
                    <a:pt x="359228" y="527929"/>
                    <a:pt x="360710" y="531437"/>
                    <a:pt x="363672" y="534400"/>
                  </a:cubicBezTo>
                  <a:cubicBezTo>
                    <a:pt x="366634" y="537362"/>
                    <a:pt x="370142" y="538843"/>
                    <a:pt x="374196" y="538843"/>
                  </a:cubicBezTo>
                  <a:lnTo>
                    <a:pt x="464003" y="538843"/>
                  </a:lnTo>
                  <a:cubicBezTo>
                    <a:pt x="468057" y="538843"/>
                    <a:pt x="471566" y="537362"/>
                    <a:pt x="474527" y="534400"/>
                  </a:cubicBezTo>
                  <a:cubicBezTo>
                    <a:pt x="477490" y="531437"/>
                    <a:pt x="478971" y="527929"/>
                    <a:pt x="478971" y="523875"/>
                  </a:cubicBezTo>
                  <a:lnTo>
                    <a:pt x="478971" y="359229"/>
                  </a:lnTo>
                  <a:lnTo>
                    <a:pt x="583746" y="359229"/>
                  </a:lnTo>
                  <a:cubicBezTo>
                    <a:pt x="587801" y="359229"/>
                    <a:pt x="591308" y="357748"/>
                    <a:pt x="594270" y="354785"/>
                  </a:cubicBezTo>
                  <a:cubicBezTo>
                    <a:pt x="597233" y="351823"/>
                    <a:pt x="598714" y="348315"/>
                    <a:pt x="598714" y="344261"/>
                  </a:cubicBezTo>
                  <a:cubicBezTo>
                    <a:pt x="598714" y="339896"/>
                    <a:pt x="597310" y="336309"/>
                    <a:pt x="594504" y="333503"/>
                  </a:cubicBezTo>
                  <a:lnTo>
                    <a:pt x="429858" y="168857"/>
                  </a:lnTo>
                  <a:cubicBezTo>
                    <a:pt x="427051" y="166050"/>
                    <a:pt x="423465" y="164647"/>
                    <a:pt x="419100" y="164647"/>
                  </a:cubicBezTo>
                  <a:close/>
                </a:path>
              </a:pathLst>
            </a:cu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799"/>
            </a:p>
          </p:txBody>
        </p:sp>
      </p:grpSp>
      <p:sp>
        <p:nvSpPr>
          <p:cNvPr id="29" name="文本框 28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FFFF"/>
                </a:solidFill>
              </a:rPr>
              <a:t>微</a:t>
            </a:r>
            <a:r>
              <a:rPr lang="zh-CN" altLang="en-US" b="1" dirty="0" smtClean="0">
                <a:solidFill>
                  <a:srgbClr val="FFFFFF"/>
                </a:solidFill>
              </a:rPr>
              <a:t>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842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4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4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4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4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8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4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4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4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4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4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4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4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8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4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ldLvl="0" animBg="1"/>
      <p:bldP spid="11" grpId="0"/>
      <p:bldP spid="12" grpId="0" bldLvl="0" animBg="1"/>
      <p:bldP spid="13" grpId="0"/>
      <p:bldP spid="14" grpId="0" bldLvl="0" animBg="1"/>
      <p:bldP spid="15" grpId="0"/>
      <p:bldP spid="16" grpId="0" bldLvl="0" animBg="1"/>
      <p:bldP spid="17" grpId="0" bldLvl="0" animBg="1"/>
      <p:bldP spid="18" grpId="0" bldLvl="0" animBg="1"/>
      <p:bldP spid="19" grpId="0" bldLvl="0" animBg="1"/>
      <p:bldP spid="20" grpId="0"/>
      <p:bldP spid="21" grpId="0" bldLvl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7.1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需求描述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655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7</a:t>
            </a:r>
            <a:r>
              <a:rPr lang="zh-CN" altLang="en-US" sz="2800" dirty="0" smtClean="0">
                <a:solidFill>
                  <a:srgbClr val="FFFFFF"/>
                </a:solidFill>
              </a:rPr>
              <a:t>章 综合案例：仿糗事百科微信小程序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1026" name="Picture 2" descr="C:\Users\Administrator\Desktop\QQ图片20180801220656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5676" y="1749950"/>
            <a:ext cx="2837680" cy="5034310"/>
          </a:xfrm>
          <a:prstGeom prst="rect">
            <a:avLst/>
          </a:prstGeom>
          <a:noFill/>
        </p:spPr>
      </p:pic>
      <p:pic>
        <p:nvPicPr>
          <p:cNvPr id="1027" name="图片 1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82065" y="1740311"/>
            <a:ext cx="2831690" cy="50251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图片 1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7049729" y="1740310"/>
            <a:ext cx="2802194" cy="4986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设计思路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相关知识点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7.2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设计思路及相关知识点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907579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7</a:t>
            </a:r>
            <a:r>
              <a:rPr lang="zh-CN" altLang="en-US" sz="2800" dirty="0" smtClean="0">
                <a:solidFill>
                  <a:srgbClr val="FFFFFF"/>
                </a:solidFill>
              </a:rPr>
              <a:t>章 综合案例：仿糗事百科微信小程序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/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dirty="0" smtClean="0">
                <a:solidFill>
                  <a:srgbClr val="0070C0"/>
                </a:solidFill>
              </a:rPr>
              <a:t>7.3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准备工作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655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7</a:t>
            </a:r>
            <a:r>
              <a:rPr lang="zh-CN" altLang="en-US" sz="2800" dirty="0" smtClean="0">
                <a:solidFill>
                  <a:srgbClr val="FFFFFF"/>
                </a:solidFill>
              </a:rPr>
              <a:t>章 综合案例：仿糗事百科微信小程序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  <p:pic>
        <p:nvPicPr>
          <p:cNvPr id="5" name="图片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45690" y="2389239"/>
            <a:ext cx="8476231" cy="30381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顶部页签菜单滑动设计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顶部页签菜单切换效果设计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糗事列表页设计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视频列表页设计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分享设计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项目预览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endParaRPr lang="en-US" altLang="zh-CN" dirty="0" smtClean="0"/>
          </a:p>
          <a:p>
            <a:pPr marL="0" indent="0">
              <a:buClr>
                <a:schemeClr val="accent5">
                  <a:lumMod val="75000"/>
                </a:schemeClr>
              </a:buClr>
              <a:buNone/>
            </a:pPr>
            <a:endParaRPr lang="en-US" altLang="zh-CN" sz="2000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altLang="zh-CN" sz="4000" b="1" smtClean="0">
                <a:solidFill>
                  <a:srgbClr val="0070C0"/>
                </a:solidFill>
              </a:rPr>
              <a:t>7.4 </a:t>
            </a:r>
            <a:r>
              <a:rPr lang="zh-CN" altLang="en-US" sz="4000" b="1" dirty="0" smtClean="0">
                <a:solidFill>
                  <a:srgbClr val="0070C0"/>
                </a:solidFill>
              </a:rPr>
              <a:t>设计流程</a:t>
            </a:r>
            <a:endParaRPr lang="zh-CN" altLang="en-US" sz="4000" b="1" dirty="0">
              <a:solidFill>
                <a:srgbClr val="0070C0"/>
              </a:solidFill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1449" y="98278"/>
            <a:ext cx="88103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7</a:t>
            </a:r>
            <a:r>
              <a:rPr lang="zh-CN" altLang="en-US" sz="2800" dirty="0" smtClean="0">
                <a:solidFill>
                  <a:srgbClr val="FFFFFF"/>
                </a:solidFill>
              </a:rPr>
              <a:t>章 综合案例：仿糗事百科微信小程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64568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0" y="703385"/>
            <a:ext cx="12191999" cy="54723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171450" y="1690688"/>
            <a:ext cx="11844338" cy="4352925"/>
          </a:xfrm>
          <a:ln>
            <a:solidFill>
              <a:srgbClr val="35B558"/>
            </a:solidFill>
          </a:ln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顶部页签菜单滑动设计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顶部页签菜单切换效果设计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糗事列表页设计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视频列表页设计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分享设计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Font typeface="Wingdings" panose="05000000000000000000" pitchFamily="2" charset="2"/>
              <a:buChar char="Ø"/>
            </a:pPr>
            <a:r>
              <a:rPr lang="zh-CN" altLang="en-US" dirty="0" smtClean="0"/>
              <a:t> 项目预览</a:t>
            </a:r>
            <a:endParaRPr lang="en-US" altLang="zh-CN" dirty="0" smtClean="0"/>
          </a:p>
          <a:p>
            <a:pPr>
              <a:lnSpc>
                <a:spcPct val="150000"/>
              </a:lnSpc>
              <a:buClr>
                <a:schemeClr val="accent5">
                  <a:lumMod val="75000"/>
                </a:schemeClr>
              </a:buClr>
              <a:buNone/>
            </a:pPr>
            <a:endParaRPr lang="en-US" altLang="zh-CN" dirty="0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171450" y="857252"/>
            <a:ext cx="11844338" cy="814387"/>
          </a:xfrm>
          <a:ln>
            <a:solidFill>
              <a:srgbClr val="35B558"/>
            </a:solidFill>
          </a:ln>
        </p:spPr>
        <p:txBody>
          <a:bodyPr>
            <a:normAutofit/>
          </a:bodyPr>
          <a:lstStyle/>
          <a:p>
            <a:pPr algn="ctr"/>
            <a:r>
              <a:rPr lang="zh-CN" altLang="en-US" sz="4000" b="1" dirty="0">
                <a:solidFill>
                  <a:srgbClr val="0070C0"/>
                </a:solidFill>
              </a:rPr>
              <a:t>总结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71450" y="98278"/>
            <a:ext cx="65533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 smtClean="0">
                <a:solidFill>
                  <a:srgbClr val="FFFFFF"/>
                </a:solidFill>
              </a:rPr>
              <a:t>第</a:t>
            </a:r>
            <a:r>
              <a:rPr lang="en-US" altLang="zh-CN" sz="2800" dirty="0" smtClean="0">
                <a:solidFill>
                  <a:srgbClr val="FFFFFF"/>
                </a:solidFill>
              </a:rPr>
              <a:t>7</a:t>
            </a:r>
            <a:r>
              <a:rPr lang="zh-CN" altLang="en-US" sz="2800" dirty="0" smtClean="0">
                <a:solidFill>
                  <a:srgbClr val="FFFFFF"/>
                </a:solidFill>
              </a:rPr>
              <a:t>章 综合案例：仿糗事百科微</a:t>
            </a:r>
            <a:r>
              <a:rPr lang="zh-CN" altLang="en-US" sz="2800" smtClean="0">
                <a:solidFill>
                  <a:srgbClr val="FFFFFF"/>
                </a:solidFill>
              </a:rPr>
              <a:t>信</a:t>
            </a:r>
            <a:r>
              <a:rPr lang="zh-CN" altLang="en-US" sz="2800" smtClean="0">
                <a:solidFill>
                  <a:srgbClr val="FFFFFF"/>
                </a:solidFill>
              </a:rPr>
              <a:t>小程序</a:t>
            </a:r>
            <a:endParaRPr lang="zh-CN" altLang="en-US" sz="2800" dirty="0">
              <a:solidFill>
                <a:srgbClr val="FFFFFF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750412" y="6338625"/>
            <a:ext cx="27414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 smtClean="0">
                <a:solidFill>
                  <a:srgbClr val="FFFFFF"/>
                </a:solidFill>
              </a:rPr>
              <a:t>微信小程序简明开发教程</a:t>
            </a:r>
            <a:endParaRPr lang="zh-CN" alt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343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900" decel="100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900" decel="100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900" decel="100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900" decel="100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900" decel="100000" fill="hold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900" decel="100000" fill="hold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.03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" accel="1000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03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0" y="1547446"/>
            <a:ext cx="12191999" cy="369980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3629128" y="2562868"/>
            <a:ext cx="4698723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8800" i="1" dirty="0" smtClean="0">
                <a:ln w="0"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谢谢观看</a:t>
            </a:r>
            <a:endParaRPr lang="zh-CN" altLang="en-US" sz="8800" i="1" dirty="0">
              <a:ln w="0"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90976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806</TotalTime>
  <Words>245</Words>
  <Application>Microsoft Office PowerPoint</Application>
  <PresentationFormat>宽屏</PresentationFormat>
  <Paragraphs>42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宋体</vt:lpstr>
      <vt:lpstr>微软雅黑</vt:lpstr>
      <vt:lpstr>Arial</vt:lpstr>
      <vt:lpstr>Calibri</vt:lpstr>
      <vt:lpstr>Calibri Light</vt:lpstr>
      <vt:lpstr>Wingdings</vt:lpstr>
      <vt:lpstr>Office 主题</vt:lpstr>
      <vt:lpstr>PowerPoint 演示文稿</vt:lpstr>
      <vt:lpstr>PowerPoint 演示文稿</vt:lpstr>
      <vt:lpstr>7.1 需求描述</vt:lpstr>
      <vt:lpstr>7.2 设计思路及相关知识点</vt:lpstr>
      <vt:lpstr>7.3 准备工作</vt:lpstr>
      <vt:lpstr>7.4 设计流程</vt:lpstr>
      <vt:lpstr>总结</vt:lpstr>
      <vt:lpstr>PowerPoint 演示文稿</vt:lpstr>
    </vt:vector>
  </TitlesOfParts>
  <Company>sichang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NTKO</dc:creator>
  <cp:lastModifiedBy>admin</cp:lastModifiedBy>
  <cp:revision>476</cp:revision>
  <dcterms:created xsi:type="dcterms:W3CDTF">2017-05-20T06:07:49Z</dcterms:created>
  <dcterms:modified xsi:type="dcterms:W3CDTF">2018-08-31T13:59:53Z</dcterms:modified>
</cp:coreProperties>
</file>