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8"/>
  </p:notesMasterIdLst>
  <p:sldIdLst>
    <p:sldId id="256" r:id="rId3"/>
    <p:sldId id="258" r:id="rId4"/>
    <p:sldId id="259" r:id="rId5"/>
    <p:sldId id="260" r:id="rId6"/>
    <p:sldId id="518" r:id="rId7"/>
    <p:sldId id="519" r:id="rId8"/>
    <p:sldId id="520" r:id="rId9"/>
    <p:sldId id="265" r:id="rId10"/>
    <p:sldId id="346" r:id="rId11"/>
    <p:sldId id="522" r:id="rId12"/>
    <p:sldId id="521" r:id="rId13"/>
    <p:sldId id="523" r:id="rId14"/>
    <p:sldId id="410" r:id="rId15"/>
    <p:sldId id="524" r:id="rId16"/>
    <p:sldId id="525" r:id="rId17"/>
    <p:sldId id="526" r:id="rId18"/>
    <p:sldId id="269" r:id="rId19"/>
    <p:sldId id="314" r:id="rId20"/>
    <p:sldId id="478" r:id="rId21"/>
    <p:sldId id="527" r:id="rId22"/>
    <p:sldId id="517" r:id="rId23"/>
    <p:sldId id="528" r:id="rId24"/>
    <p:sldId id="531" r:id="rId25"/>
    <p:sldId id="529" r:id="rId26"/>
    <p:sldId id="532" r:id="rId27"/>
    <p:sldId id="530" r:id="rId28"/>
    <p:sldId id="533" r:id="rId29"/>
    <p:sldId id="534" r:id="rId30"/>
    <p:sldId id="535" r:id="rId31"/>
    <p:sldId id="536" r:id="rId32"/>
    <p:sldId id="537" r:id="rId33"/>
    <p:sldId id="538" r:id="rId34"/>
    <p:sldId id="539" r:id="rId35"/>
    <p:sldId id="540" r:id="rId36"/>
    <p:sldId id="282" r:id="rId3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4951" autoAdjust="0"/>
  </p:normalViewPr>
  <p:slideViewPr>
    <p:cSldViewPr snapToGrid="0" snapToObjects="1">
      <p:cViewPr varScale="1">
        <p:scale>
          <a:sx n="137" d="100"/>
          <a:sy n="137" d="100"/>
        </p:scale>
        <p:origin x="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0298C-A48B-4668-ADF5-297DAA663DAD}" type="datetimeFigureOut">
              <a:rPr lang="zh-CN" altLang="en-US" smtClean="0"/>
              <a:t>2019/7/13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5AA06-E2F8-4B78-980E-23AB439FC37F}" type="slidenum">
              <a:rPr lang="zh-CN" altLang="en-US" smtClean="0"/>
              <a:t>‹#›</a:t>
            </a:fld>
            <a:endParaRPr lang="zh-CN" altLang="en-US"/>
          </a:p>
        </p:txBody>
      </p:sp>
    </p:spTree>
    <p:extLst>
      <p:ext uri="{BB962C8B-B14F-4D97-AF65-F5344CB8AC3E}">
        <p14:creationId xmlns:p14="http://schemas.microsoft.com/office/powerpoint/2010/main" val="1139623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A5AA06-E2F8-4B78-980E-23AB439FC37F}" type="slidenum">
              <a:rPr lang="zh-CN" altLang="en-US" smtClean="0"/>
              <a:t>10</a:t>
            </a:fld>
            <a:endParaRPr lang="zh-CN" altLang="en-US"/>
          </a:p>
        </p:txBody>
      </p:sp>
    </p:spTree>
    <p:extLst>
      <p:ext uri="{BB962C8B-B14F-4D97-AF65-F5344CB8AC3E}">
        <p14:creationId xmlns:p14="http://schemas.microsoft.com/office/powerpoint/2010/main" val="132284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A5AA06-E2F8-4B78-980E-23AB439FC37F}" type="slidenum">
              <a:rPr lang="zh-CN" altLang="en-US" smtClean="0"/>
              <a:t>18</a:t>
            </a:fld>
            <a:endParaRPr lang="zh-CN" altLang="en-US"/>
          </a:p>
        </p:txBody>
      </p:sp>
    </p:spTree>
    <p:extLst>
      <p:ext uri="{BB962C8B-B14F-4D97-AF65-F5344CB8AC3E}">
        <p14:creationId xmlns:p14="http://schemas.microsoft.com/office/powerpoint/2010/main" val="162786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schemeClr>
              </a:gs>
              <a:gs pos="0">
                <a:schemeClr val="accent3">
                  <a:lumMod val="75000"/>
                </a:schemeClr>
              </a:gs>
              <a:gs pos="72000">
                <a:schemeClr val="accent2">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6"/>
          <p:cNvSpPr>
            <a:spLocks noGrp="1"/>
          </p:cNvSpPr>
          <p:nvPr>
            <p:ph type="body" sz="quarter" idx="13"/>
          </p:nvPr>
        </p:nvSpPr>
        <p:spPr>
          <a:xfrm>
            <a:off x="2915213" y="2128074"/>
            <a:ext cx="8084654" cy="1041761"/>
          </a:xfrm>
          <a:prstGeom prst="rect">
            <a:avLst/>
          </a:prstGeom>
        </p:spPr>
        <p:txBody>
          <a:bodyPr anchor="t"/>
          <a:lstStyle>
            <a:lvl1pPr marL="0" indent="0" algn="l">
              <a:lnSpc>
                <a:spcPct val="100000"/>
              </a:lnSpc>
              <a:buNone/>
              <a:defRPr sz="54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9" name="组 8"/>
          <p:cNvGrpSpPr/>
          <p:nvPr userDrawn="1"/>
        </p:nvGrpSpPr>
        <p:grpSpPr>
          <a:xfrm rot="18636342">
            <a:off x="-4842314" y="-4768554"/>
            <a:ext cx="9526783" cy="8018066"/>
            <a:chOff x="-1833690" y="-2141397"/>
            <a:chExt cx="9526783" cy="9526783"/>
          </a:xfrm>
        </p:grpSpPr>
        <p:sp>
          <p:nvSpPr>
            <p:cNvPr id="7"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6"/>
          <p:cNvSpPr>
            <a:spLocks noGrp="1"/>
          </p:cNvSpPr>
          <p:nvPr>
            <p:ph type="body" sz="quarter" idx="14"/>
          </p:nvPr>
        </p:nvSpPr>
        <p:spPr>
          <a:xfrm>
            <a:off x="2915213" y="3169834"/>
            <a:ext cx="8084654" cy="588643"/>
          </a:xfrm>
          <a:prstGeom prst="rect">
            <a:avLst/>
          </a:prstGeom>
        </p:spPr>
        <p:txBody>
          <a:bodyPr anchor="t"/>
          <a:lstStyle>
            <a:lvl1pPr marL="0" indent="0" algn="l">
              <a:lnSpc>
                <a:spcPct val="100000"/>
              </a:lnSpc>
              <a:buNone/>
              <a:defRPr sz="2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grpSp>
        <p:nvGrpSpPr>
          <p:cNvPr id="11" name="组 10"/>
          <p:cNvGrpSpPr/>
          <p:nvPr userDrawn="1"/>
        </p:nvGrpSpPr>
        <p:grpSpPr>
          <a:xfrm rot="18636342">
            <a:off x="7423535" y="5313870"/>
            <a:ext cx="9526783" cy="8018066"/>
            <a:chOff x="-1833690" y="-2141397"/>
            <a:chExt cx="9526783" cy="9526783"/>
          </a:xfrm>
        </p:grpSpPr>
        <p:sp>
          <p:nvSpPr>
            <p:cNvPr id="12" name="椭圆 1"/>
            <p:cNvSpPr/>
            <p:nvPr userDrawn="1"/>
          </p:nvSpPr>
          <p:spPr>
            <a:xfrm rot="19800000">
              <a:off x="-1833690" y="-185788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3" name="椭圆 1"/>
            <p:cNvSpPr/>
            <p:nvPr userDrawn="1"/>
          </p:nvSpPr>
          <p:spPr>
            <a:xfrm rot="16690395">
              <a:off x="-1479391" y="-1768634"/>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4" name="文本占位符 6"/>
          <p:cNvSpPr>
            <a:spLocks noGrp="1"/>
          </p:cNvSpPr>
          <p:nvPr>
            <p:ph type="body" sz="quarter" idx="15"/>
          </p:nvPr>
        </p:nvSpPr>
        <p:spPr>
          <a:xfrm>
            <a:off x="2915213" y="4033466"/>
            <a:ext cx="8084654" cy="588643"/>
          </a:xfrm>
          <a:prstGeom prst="rect">
            <a:avLst/>
          </a:prstGeom>
        </p:spPr>
        <p:txBody>
          <a:bodyPr anchor="t"/>
          <a:lstStyle>
            <a:lvl1pPr marL="285750" indent="-285750" algn="l">
              <a:lnSpc>
                <a:spcPct val="100000"/>
              </a:lnSpc>
              <a:buFont typeface="Arial" charset="0"/>
              <a:buChar char="•"/>
              <a:defRPr sz="1400" b="0">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5">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9930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 name="组 5"/>
          <p:cNvGrpSpPr/>
          <p:nvPr userDrawn="1"/>
        </p:nvGrpSpPr>
        <p:grpSpPr>
          <a:xfrm rot="17100000" flipH="1">
            <a:off x="1415669" y="-1088262"/>
            <a:ext cx="12969854" cy="15178844"/>
            <a:chOff x="-3533241" y="-1493421"/>
            <a:chExt cx="10611835" cy="9526783"/>
          </a:xfrm>
        </p:grpSpPr>
        <p:sp>
          <p:nvSpPr>
            <p:cNvPr id="3"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0"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7083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9687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3">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36616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 8"/>
          <p:cNvGrpSpPr/>
          <p:nvPr userDrawn="1"/>
        </p:nvGrpSpPr>
        <p:grpSpPr>
          <a:xfrm rot="17100000" flipH="1">
            <a:off x="-1996604" y="-2649433"/>
            <a:ext cx="12969854" cy="15178844"/>
            <a:chOff x="-3533241" y="-1493421"/>
            <a:chExt cx="10611835" cy="9526783"/>
          </a:xfrm>
        </p:grpSpPr>
        <p:sp>
          <p:nvSpPr>
            <p:cNvPr id="10" name="椭圆 1"/>
            <p:cNvSpPr/>
            <p:nvPr userDrawn="1"/>
          </p:nvSpPr>
          <p:spPr>
            <a:xfrm rot="19800000">
              <a:off x="-3533241" y="-1061330"/>
              <a:ext cx="10611835" cy="8841402"/>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椭圆 1"/>
            <p:cNvSpPr/>
            <p:nvPr userDrawn="1"/>
          </p:nvSpPr>
          <p:spPr>
            <a:xfrm rot="17526771">
              <a:off x="-3623933" y="-1120658"/>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1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accent2">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75377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4653"/>
          </a:xfrm>
          <a:prstGeom prst="rect">
            <a:avLst/>
          </a:prstGeom>
        </p:spPr>
      </p:pic>
      <p:sp>
        <p:nvSpPr>
          <p:cNvPr id="3" name="矩形 2"/>
          <p:cNvSpPr/>
          <p:nvPr userDrawn="1"/>
        </p:nvSpPr>
        <p:spPr>
          <a:xfrm>
            <a:off x="0" y="0"/>
            <a:ext cx="12192000" cy="6858000"/>
          </a:xfrm>
          <a:prstGeom prst="rect">
            <a:avLst/>
          </a:pr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78749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accent1">
            <a:lumMod val="75000"/>
          </a:schemeClr>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107484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accent2">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214790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页_8">
    <p:bg>
      <p:bgPr>
        <a:solidFill>
          <a:schemeClr val="accent3">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595154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_9">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userDrawn="1"/>
        </p:nvGrpSpPr>
        <p:grpSpPr>
          <a:xfrm rot="21247073">
            <a:off x="-1761892" y="-334537"/>
            <a:ext cx="19187532" cy="9077094"/>
            <a:chOff x="-2207941" y="334536"/>
            <a:chExt cx="19187532" cy="9077094"/>
          </a:xfrm>
        </p:grpSpPr>
        <p:sp>
          <p:nvSpPr>
            <p:cNvPr id="3" name="椭圆 1"/>
            <p:cNvSpPr/>
            <p:nvPr userDrawn="1"/>
          </p:nvSpPr>
          <p:spPr>
            <a:xfrm rot="354265">
              <a:off x="-2207941"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a:off x="-1709853" y="334536"/>
              <a:ext cx="18689444" cy="9077094"/>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7"/>
          <p:cNvSpPr>
            <a:spLocks noGrp="1"/>
          </p:cNvSpPr>
          <p:nvPr>
            <p:ph type="body" sz="quarter" idx="10" hasCustomPrompt="1"/>
          </p:nvPr>
        </p:nvSpPr>
        <p:spPr>
          <a:xfrm>
            <a:off x="6607140" y="258233"/>
            <a:ext cx="5302783" cy="721395"/>
          </a:xfrm>
          <a:prstGeom prst="rect">
            <a:avLst/>
          </a:prstGeom>
          <a:ln w="12700" cmpd="sng">
            <a:noFill/>
          </a:ln>
        </p:spPr>
        <p:txBody>
          <a:bodyPr vert="horz" anchor="ctr"/>
          <a:lstStyle>
            <a:lvl1pPr marL="0" indent="0" algn="r">
              <a:buNone/>
              <a:defRPr sz="2400" b="1">
                <a:solidFill>
                  <a:schemeClr val="accent4">
                    <a:lumMod val="7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59593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082848" y="16937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015489" y="16937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082848" y="3093408"/>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015489" y="3093408"/>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086211" y="449301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018852" y="449301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670484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页_10">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5"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8"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03531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页_11">
    <p:bg>
      <p:bgPr>
        <a:solidFill>
          <a:schemeClr val="accent5">
            <a:lumMod val="7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1988714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8963"/>
            <a:ext cx="12207983" cy="6849037"/>
          </a:xfrm>
          <a:prstGeom prst="rect">
            <a:avLst/>
          </a:prstGeom>
        </p:spPr>
      </p:pic>
    </p:spTree>
    <p:extLst>
      <p:ext uri="{BB962C8B-B14F-4D97-AF65-F5344CB8AC3E}">
        <p14:creationId xmlns:p14="http://schemas.microsoft.com/office/powerpoint/2010/main" val="1444683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53768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53768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58045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58045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3" name="文本占位符 6"/>
          <p:cNvSpPr>
            <a:spLocks noGrp="1"/>
          </p:cNvSpPr>
          <p:nvPr>
            <p:ph type="body" sz="quarter" idx="19" hasCustomPrompt="1"/>
          </p:nvPr>
        </p:nvSpPr>
        <p:spPr>
          <a:xfrm>
            <a:off x="7213362" y="362322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4" name="文本占位符 6"/>
          <p:cNvSpPr>
            <a:spLocks noGrp="1"/>
          </p:cNvSpPr>
          <p:nvPr>
            <p:ph type="body" sz="quarter" idx="20"/>
          </p:nvPr>
        </p:nvSpPr>
        <p:spPr>
          <a:xfrm>
            <a:off x="8146003" y="362322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1" hasCustomPrompt="1"/>
          </p:nvPr>
        </p:nvSpPr>
        <p:spPr>
          <a:xfrm>
            <a:off x="7213362" y="4665992"/>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2"/>
          </p:nvPr>
        </p:nvSpPr>
        <p:spPr>
          <a:xfrm>
            <a:off x="8146003" y="4665992"/>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7195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6" name="组 5"/>
          <p:cNvGrpSpPr/>
          <p:nvPr userDrawn="1"/>
        </p:nvGrpSpPr>
        <p:grpSpPr>
          <a:xfrm>
            <a:off x="-2024818" y="-1006438"/>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12031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12031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21121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21121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302105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302105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930013"/>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930013"/>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3" name="文本占位符 6"/>
          <p:cNvSpPr>
            <a:spLocks noGrp="1"/>
          </p:cNvSpPr>
          <p:nvPr>
            <p:ph type="body" sz="quarter" idx="23" hasCustomPrompt="1"/>
          </p:nvPr>
        </p:nvSpPr>
        <p:spPr>
          <a:xfrm>
            <a:off x="7219023" y="483896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4" name="文本占位符 6"/>
          <p:cNvSpPr>
            <a:spLocks noGrp="1"/>
          </p:cNvSpPr>
          <p:nvPr>
            <p:ph type="body" sz="quarter" idx="24"/>
          </p:nvPr>
        </p:nvSpPr>
        <p:spPr>
          <a:xfrm>
            <a:off x="8151664" y="483896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95911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6" name="组 5"/>
          <p:cNvGrpSpPr/>
          <p:nvPr userDrawn="1"/>
        </p:nvGrpSpPr>
        <p:grpSpPr>
          <a:xfrm>
            <a:off x="-1991568" y="-998227"/>
            <a:ext cx="8744932" cy="8460344"/>
            <a:chOff x="3447068" y="836877"/>
            <a:chExt cx="5039295" cy="4875300"/>
          </a:xfrm>
        </p:grpSpPr>
        <p:sp>
          <p:nvSpPr>
            <p:cNvPr id="2" name="椭圆 1"/>
            <p:cNvSpPr/>
            <p:nvPr userDrawn="1"/>
          </p:nvSpPr>
          <p:spPr>
            <a:xfrm>
              <a:off x="3447068" y="836877"/>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椭圆 1"/>
            <p:cNvSpPr/>
            <p:nvPr userDrawn="1"/>
          </p:nvSpPr>
          <p:spPr>
            <a:xfrm rot="8851590">
              <a:off x="3612779" y="1219979"/>
              <a:ext cx="4873584" cy="4492198"/>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gradFill flip="none" rotWithShape="1">
              <a:gsLst>
                <a:gs pos="100000">
                  <a:schemeClr val="accent2">
                    <a:lumMod val="50000"/>
                  </a:schemeClr>
                </a:gs>
                <a:gs pos="41000">
                  <a:schemeClr val="accent1">
                    <a:lumMod val="75000"/>
                    <a:alpha val="80000"/>
                  </a:schemeClr>
                </a:gs>
                <a:gs pos="0">
                  <a:schemeClr val="accent3">
                    <a:lumMod val="75000"/>
                    <a:alpha val="80000"/>
                  </a:schemeClr>
                </a:gs>
                <a:gs pos="72000">
                  <a:schemeClr val="accent2">
                    <a:lumMod val="75000"/>
                    <a:alpha val="8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7" name="文本占位符 6"/>
          <p:cNvSpPr>
            <a:spLocks noGrp="1"/>
          </p:cNvSpPr>
          <p:nvPr>
            <p:ph type="body" sz="quarter" idx="13" hasCustomPrompt="1"/>
          </p:nvPr>
        </p:nvSpPr>
        <p:spPr>
          <a:xfrm>
            <a:off x="1604397" y="2011116"/>
            <a:ext cx="2776216" cy="1529527"/>
          </a:xfrm>
          <a:prstGeom prst="rect">
            <a:avLst/>
          </a:prstGeom>
        </p:spPr>
        <p:txBody>
          <a:bodyPr anchor="t"/>
          <a:lstStyle>
            <a:lvl1pPr marL="0" indent="0" algn="ctr">
              <a:lnSpc>
                <a:spcPct val="100000"/>
              </a:lnSpc>
              <a:buNone/>
              <a:defRPr sz="96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zh-CN" altLang="en-US"/>
              <a:t>标题</a:t>
            </a:r>
            <a:endParaRPr kumimoji="1" lang="zh-CN" altLang="en-US" dirty="0"/>
          </a:p>
        </p:txBody>
      </p:sp>
      <p:sp>
        <p:nvSpPr>
          <p:cNvPr id="8" name="文本占位符 6"/>
          <p:cNvSpPr>
            <a:spLocks noGrp="1"/>
          </p:cNvSpPr>
          <p:nvPr>
            <p:ph type="body" sz="quarter" idx="14" hasCustomPrompt="1"/>
          </p:nvPr>
        </p:nvSpPr>
        <p:spPr>
          <a:xfrm>
            <a:off x="1604397" y="3545510"/>
            <a:ext cx="2776216" cy="590556"/>
          </a:xfrm>
          <a:prstGeom prst="rect">
            <a:avLst/>
          </a:prstGeom>
        </p:spPr>
        <p:txBody>
          <a:bodyPr anchor="t"/>
          <a:lstStyle>
            <a:lvl1pPr marL="0" indent="0" algn="ctr">
              <a:lnSpc>
                <a:spcPct val="100000"/>
              </a:lnSpc>
              <a:buNone/>
              <a:defRPr sz="3200" b="1">
                <a:solidFill>
                  <a:schemeClr val="bg1"/>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dirty="0"/>
              <a:t>CONTENTS</a:t>
            </a:r>
            <a:endParaRPr kumimoji="1" lang="zh-CN" altLang="en-US" dirty="0"/>
          </a:p>
        </p:txBody>
      </p:sp>
      <p:sp>
        <p:nvSpPr>
          <p:cNvPr id="9" name="文本占位符 6"/>
          <p:cNvSpPr>
            <a:spLocks noGrp="1"/>
          </p:cNvSpPr>
          <p:nvPr>
            <p:ph type="body" sz="quarter" idx="15" hasCustomPrompt="1"/>
          </p:nvPr>
        </p:nvSpPr>
        <p:spPr>
          <a:xfrm>
            <a:off x="7219023" y="779399"/>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0" name="文本占位符 6"/>
          <p:cNvSpPr>
            <a:spLocks noGrp="1"/>
          </p:cNvSpPr>
          <p:nvPr>
            <p:ph type="body" sz="quarter" idx="16"/>
          </p:nvPr>
        </p:nvSpPr>
        <p:spPr>
          <a:xfrm>
            <a:off x="8151664" y="779399"/>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5" name="文本占位符 6"/>
          <p:cNvSpPr>
            <a:spLocks noGrp="1"/>
          </p:cNvSpPr>
          <p:nvPr>
            <p:ph type="body" sz="quarter" idx="17" hasCustomPrompt="1"/>
          </p:nvPr>
        </p:nvSpPr>
        <p:spPr>
          <a:xfrm>
            <a:off x="7219023" y="168835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6" name="文本占位符 6"/>
          <p:cNvSpPr>
            <a:spLocks noGrp="1"/>
          </p:cNvSpPr>
          <p:nvPr>
            <p:ph type="body" sz="quarter" idx="18"/>
          </p:nvPr>
        </p:nvSpPr>
        <p:spPr>
          <a:xfrm>
            <a:off x="8151664" y="168835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7" name="文本占位符 6"/>
          <p:cNvSpPr>
            <a:spLocks noGrp="1"/>
          </p:cNvSpPr>
          <p:nvPr>
            <p:ph type="body" sz="quarter" idx="19" hasCustomPrompt="1"/>
          </p:nvPr>
        </p:nvSpPr>
        <p:spPr>
          <a:xfrm>
            <a:off x="7219023" y="259731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18" name="文本占位符 6"/>
          <p:cNvSpPr>
            <a:spLocks noGrp="1"/>
          </p:cNvSpPr>
          <p:nvPr>
            <p:ph type="body" sz="quarter" idx="20"/>
          </p:nvPr>
        </p:nvSpPr>
        <p:spPr>
          <a:xfrm>
            <a:off x="8151664" y="259731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1" name="文本占位符 6"/>
          <p:cNvSpPr>
            <a:spLocks noGrp="1"/>
          </p:cNvSpPr>
          <p:nvPr>
            <p:ph type="body" sz="quarter" idx="21" hasCustomPrompt="1"/>
          </p:nvPr>
        </p:nvSpPr>
        <p:spPr>
          <a:xfrm>
            <a:off x="7219023" y="3506267"/>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2" name="文本占位符 6"/>
          <p:cNvSpPr>
            <a:spLocks noGrp="1"/>
          </p:cNvSpPr>
          <p:nvPr>
            <p:ph type="body" sz="quarter" idx="22"/>
          </p:nvPr>
        </p:nvSpPr>
        <p:spPr>
          <a:xfrm>
            <a:off x="8151664" y="3506267"/>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19" name="文本占位符 6"/>
          <p:cNvSpPr>
            <a:spLocks noGrp="1"/>
          </p:cNvSpPr>
          <p:nvPr>
            <p:ph type="body" sz="quarter" idx="23" hasCustomPrompt="1"/>
          </p:nvPr>
        </p:nvSpPr>
        <p:spPr>
          <a:xfrm>
            <a:off x="7219023" y="4417945"/>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0" name="文本占位符 6"/>
          <p:cNvSpPr>
            <a:spLocks noGrp="1"/>
          </p:cNvSpPr>
          <p:nvPr>
            <p:ph type="body" sz="quarter" idx="24"/>
          </p:nvPr>
        </p:nvSpPr>
        <p:spPr>
          <a:xfrm>
            <a:off x="8151664" y="4417945"/>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
        <p:nvSpPr>
          <p:cNvPr id="25" name="文本占位符 6"/>
          <p:cNvSpPr>
            <a:spLocks noGrp="1"/>
          </p:cNvSpPr>
          <p:nvPr>
            <p:ph type="body" sz="quarter" idx="25" hasCustomPrompt="1"/>
          </p:nvPr>
        </p:nvSpPr>
        <p:spPr>
          <a:xfrm>
            <a:off x="7219023" y="5326901"/>
            <a:ext cx="932642" cy="634634"/>
          </a:xfrm>
          <a:prstGeom prst="rect">
            <a:avLst/>
          </a:prstGeom>
        </p:spPr>
        <p:txBody>
          <a:bodyPr anchor="ctr"/>
          <a:lstStyle>
            <a:lvl1pPr marL="0" indent="0" algn="l">
              <a:lnSpc>
                <a:spcPct val="100000"/>
              </a:lnSpc>
              <a:buNone/>
              <a:defRPr sz="44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26" name="文本占位符 6"/>
          <p:cNvSpPr>
            <a:spLocks noGrp="1"/>
          </p:cNvSpPr>
          <p:nvPr>
            <p:ph type="body" sz="quarter" idx="26"/>
          </p:nvPr>
        </p:nvSpPr>
        <p:spPr>
          <a:xfrm>
            <a:off x="8151664" y="5326901"/>
            <a:ext cx="3253563" cy="634634"/>
          </a:xfrm>
          <a:prstGeom prst="rect">
            <a:avLst/>
          </a:prstGeom>
        </p:spPr>
        <p:txBody>
          <a:bodyPr anchor="ctr"/>
          <a:lstStyle>
            <a:lvl1pPr marL="0" indent="0" algn="l">
              <a:lnSpc>
                <a:spcPct val="100000"/>
              </a:lnSpc>
              <a:buNone/>
              <a:defRPr sz="16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7441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1">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24741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2">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81815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3">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15576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userDrawn="1"/>
        </p:nvGrpSpPr>
        <p:grpSpPr>
          <a:xfrm>
            <a:off x="1955282" y="-1803666"/>
            <a:ext cx="7870890" cy="6691365"/>
            <a:chOff x="5067768" y="-852735"/>
            <a:chExt cx="9613786" cy="9526783"/>
          </a:xfrm>
        </p:grpSpPr>
        <p:sp>
          <p:nvSpPr>
            <p:cNvPr id="5" name="椭圆 1"/>
            <p:cNvSpPr/>
            <p:nvPr userDrawn="1"/>
          </p:nvSpPr>
          <p:spPr>
            <a:xfrm rot="19800000">
              <a:off x="5067768" y="-247745"/>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6" name="椭圆 1"/>
            <p:cNvSpPr/>
            <p:nvPr userDrawn="1"/>
          </p:nvSpPr>
          <p:spPr>
            <a:xfrm rot="17526771">
              <a:off x="5527534" y="-479972"/>
              <a:ext cx="9526783" cy="8781257"/>
            </a:xfrm>
            <a:custGeom>
              <a:avLst/>
              <a:gdLst>
                <a:gd name="connsiteX0" fmla="*/ 0 w 5312228"/>
                <a:gd name="connsiteY0" fmla="*/ 2656114 h 5312228"/>
                <a:gd name="connsiteX1" fmla="*/ 2656114 w 5312228"/>
                <a:gd name="connsiteY1" fmla="*/ 0 h 5312228"/>
                <a:gd name="connsiteX2" fmla="*/ 5312228 w 5312228"/>
                <a:gd name="connsiteY2" fmla="*/ 2656114 h 5312228"/>
                <a:gd name="connsiteX3" fmla="*/ 2656114 w 5312228"/>
                <a:gd name="connsiteY3" fmla="*/ 5312228 h 5312228"/>
                <a:gd name="connsiteX4" fmla="*/ 0 w 5312228"/>
                <a:gd name="connsiteY4" fmla="*/ 2656114 h 5312228"/>
                <a:gd name="connsiteX0" fmla="*/ 108839 w 5421067"/>
                <a:gd name="connsiteY0" fmla="*/ 2712298 h 5368412"/>
                <a:gd name="connsiteX1" fmla="*/ 732953 w 5421067"/>
                <a:gd name="connsiteY1" fmla="*/ 1043155 h 5368412"/>
                <a:gd name="connsiteX2" fmla="*/ 2764953 w 5421067"/>
                <a:gd name="connsiteY2" fmla="*/ 56184 h 5368412"/>
                <a:gd name="connsiteX3" fmla="*/ 5421067 w 5421067"/>
                <a:gd name="connsiteY3" fmla="*/ 2712298 h 5368412"/>
                <a:gd name="connsiteX4" fmla="*/ 2764953 w 5421067"/>
                <a:gd name="connsiteY4" fmla="*/ 5368412 h 5368412"/>
                <a:gd name="connsiteX5" fmla="*/ 108839 w 5421067"/>
                <a:gd name="connsiteY5" fmla="*/ 2712298 h 5368412"/>
                <a:gd name="connsiteX0" fmla="*/ 108839 w 5480256"/>
                <a:gd name="connsiteY0" fmla="*/ 2656720 h 5312834"/>
                <a:gd name="connsiteX1" fmla="*/ 732953 w 5480256"/>
                <a:gd name="connsiteY1" fmla="*/ 987577 h 5312834"/>
                <a:gd name="connsiteX2" fmla="*/ 2764953 w 5480256"/>
                <a:gd name="connsiteY2" fmla="*/ 606 h 5312834"/>
                <a:gd name="connsiteX3" fmla="*/ 4303469 w 5480256"/>
                <a:gd name="connsiteY3" fmla="*/ 871463 h 5312834"/>
                <a:gd name="connsiteX4" fmla="*/ 5421067 w 5480256"/>
                <a:gd name="connsiteY4" fmla="*/ 2656720 h 5312834"/>
                <a:gd name="connsiteX5" fmla="*/ 2764953 w 5480256"/>
                <a:gd name="connsiteY5" fmla="*/ 5312834 h 5312834"/>
                <a:gd name="connsiteX6" fmla="*/ 108839 w 5480256"/>
                <a:gd name="connsiteY6" fmla="*/ 2656720 h 5312834"/>
                <a:gd name="connsiteX0" fmla="*/ 108839 w 5544800"/>
                <a:gd name="connsiteY0" fmla="*/ 2666351 h 5322465"/>
                <a:gd name="connsiteX1" fmla="*/ 732953 w 5544800"/>
                <a:gd name="connsiteY1" fmla="*/ 997208 h 5322465"/>
                <a:gd name="connsiteX2" fmla="*/ 2764953 w 5544800"/>
                <a:gd name="connsiteY2" fmla="*/ 10237 h 5322465"/>
                <a:gd name="connsiteX3" fmla="*/ 4971126 w 5544800"/>
                <a:gd name="connsiteY3" fmla="*/ 619837 h 5322465"/>
                <a:gd name="connsiteX4" fmla="*/ 5421067 w 5544800"/>
                <a:gd name="connsiteY4" fmla="*/ 2666351 h 5322465"/>
                <a:gd name="connsiteX5" fmla="*/ 2764953 w 5544800"/>
                <a:gd name="connsiteY5" fmla="*/ 5322465 h 5322465"/>
                <a:gd name="connsiteX6" fmla="*/ 108839 w 5544800"/>
                <a:gd name="connsiteY6" fmla="*/ 2666351 h 5322465"/>
                <a:gd name="connsiteX0" fmla="*/ 108839 w 5237336"/>
                <a:gd name="connsiteY0" fmla="*/ 2666351 h 5322940"/>
                <a:gd name="connsiteX1" fmla="*/ 732953 w 5237336"/>
                <a:gd name="connsiteY1" fmla="*/ 997208 h 5322940"/>
                <a:gd name="connsiteX2" fmla="*/ 2764953 w 5237336"/>
                <a:gd name="connsiteY2" fmla="*/ 10237 h 5322940"/>
                <a:gd name="connsiteX3" fmla="*/ 4971126 w 5237336"/>
                <a:gd name="connsiteY3" fmla="*/ 619837 h 5322940"/>
                <a:gd name="connsiteX4" fmla="*/ 4927582 w 5237336"/>
                <a:gd name="connsiteY4" fmla="*/ 2869551 h 5322940"/>
                <a:gd name="connsiteX5" fmla="*/ 2764953 w 5237336"/>
                <a:gd name="connsiteY5" fmla="*/ 5322465 h 5322940"/>
                <a:gd name="connsiteX6" fmla="*/ 108839 w 5237336"/>
                <a:gd name="connsiteY6" fmla="*/ 2666351 h 5322940"/>
                <a:gd name="connsiteX0" fmla="*/ 108839 w 5705147"/>
                <a:gd name="connsiteY0" fmla="*/ 2666351 h 5325044"/>
                <a:gd name="connsiteX1" fmla="*/ 732953 w 5705147"/>
                <a:gd name="connsiteY1" fmla="*/ 997208 h 5325044"/>
                <a:gd name="connsiteX2" fmla="*/ 2764953 w 5705147"/>
                <a:gd name="connsiteY2" fmla="*/ 10237 h 5325044"/>
                <a:gd name="connsiteX3" fmla="*/ 4971126 w 5705147"/>
                <a:gd name="connsiteY3" fmla="*/ 619837 h 5325044"/>
                <a:gd name="connsiteX4" fmla="*/ 5609754 w 5705147"/>
                <a:gd name="connsiteY4" fmla="*/ 3116294 h 5325044"/>
                <a:gd name="connsiteX5" fmla="*/ 2764953 w 5705147"/>
                <a:gd name="connsiteY5" fmla="*/ 5322465 h 5325044"/>
                <a:gd name="connsiteX6" fmla="*/ 108839 w 5705147"/>
                <a:gd name="connsiteY6" fmla="*/ 2666351 h 5325044"/>
                <a:gd name="connsiteX0" fmla="*/ 49424 w 5645732"/>
                <a:gd name="connsiteY0" fmla="*/ 2666351 h 5343874"/>
                <a:gd name="connsiteX1" fmla="*/ 673538 w 5645732"/>
                <a:gd name="connsiteY1" fmla="*/ 997208 h 5343874"/>
                <a:gd name="connsiteX2" fmla="*/ 2705538 w 5645732"/>
                <a:gd name="connsiteY2" fmla="*/ 10237 h 5343874"/>
                <a:gd name="connsiteX3" fmla="*/ 4911711 w 5645732"/>
                <a:gd name="connsiteY3" fmla="*/ 619837 h 5343874"/>
                <a:gd name="connsiteX4" fmla="*/ 5550339 w 5645732"/>
                <a:gd name="connsiteY4" fmla="*/ 3116294 h 5343874"/>
                <a:gd name="connsiteX5" fmla="*/ 2705538 w 5645732"/>
                <a:gd name="connsiteY5" fmla="*/ 5322465 h 5343874"/>
                <a:gd name="connsiteX6" fmla="*/ 339710 w 5645732"/>
                <a:gd name="connsiteY6" fmla="*/ 4146808 h 5343874"/>
                <a:gd name="connsiteX7" fmla="*/ 49424 w 5645732"/>
                <a:gd name="connsiteY7" fmla="*/ 2666351 h 5343874"/>
                <a:gd name="connsiteX0" fmla="*/ 180841 w 5777149"/>
                <a:gd name="connsiteY0" fmla="*/ 2666351 h 5335133"/>
                <a:gd name="connsiteX1" fmla="*/ 804955 w 5777149"/>
                <a:gd name="connsiteY1" fmla="*/ 997208 h 5335133"/>
                <a:gd name="connsiteX2" fmla="*/ 2836955 w 5777149"/>
                <a:gd name="connsiteY2" fmla="*/ 10237 h 5335133"/>
                <a:gd name="connsiteX3" fmla="*/ 5043128 w 5777149"/>
                <a:gd name="connsiteY3" fmla="*/ 619837 h 5335133"/>
                <a:gd name="connsiteX4" fmla="*/ 5681756 w 5777149"/>
                <a:gd name="connsiteY4" fmla="*/ 3116294 h 5335133"/>
                <a:gd name="connsiteX5" fmla="*/ 2836955 w 5777149"/>
                <a:gd name="connsiteY5" fmla="*/ 5322465 h 5335133"/>
                <a:gd name="connsiteX6" fmla="*/ 238898 w 5777149"/>
                <a:gd name="connsiteY6" fmla="*/ 3958122 h 5335133"/>
                <a:gd name="connsiteX7" fmla="*/ 180841 w 5777149"/>
                <a:gd name="connsiteY7" fmla="*/ 2666351 h 5335133"/>
                <a:gd name="connsiteX0" fmla="*/ 162747 w 5788084"/>
                <a:gd name="connsiteY0" fmla="*/ 2274466 h 5335133"/>
                <a:gd name="connsiteX1" fmla="*/ 815890 w 5788084"/>
                <a:gd name="connsiteY1" fmla="*/ 997208 h 5335133"/>
                <a:gd name="connsiteX2" fmla="*/ 2847890 w 5788084"/>
                <a:gd name="connsiteY2" fmla="*/ 10237 h 5335133"/>
                <a:gd name="connsiteX3" fmla="*/ 5054063 w 5788084"/>
                <a:gd name="connsiteY3" fmla="*/ 619837 h 5335133"/>
                <a:gd name="connsiteX4" fmla="*/ 5692691 w 5788084"/>
                <a:gd name="connsiteY4" fmla="*/ 3116294 h 5335133"/>
                <a:gd name="connsiteX5" fmla="*/ 2847890 w 5788084"/>
                <a:gd name="connsiteY5" fmla="*/ 5322465 h 5335133"/>
                <a:gd name="connsiteX6" fmla="*/ 249833 w 5788084"/>
                <a:gd name="connsiteY6" fmla="*/ 3958122 h 5335133"/>
                <a:gd name="connsiteX7" fmla="*/ 162747 w 5788084"/>
                <a:gd name="connsiteY7" fmla="*/ 2274466 h 533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8084" h="5335133">
                  <a:moveTo>
                    <a:pt x="162747" y="2274466"/>
                  </a:moveTo>
                  <a:cubicBezTo>
                    <a:pt x="257090" y="1780980"/>
                    <a:pt x="373204" y="1439894"/>
                    <a:pt x="815890" y="997208"/>
                  </a:cubicBezTo>
                  <a:cubicBezTo>
                    <a:pt x="1258576" y="554522"/>
                    <a:pt x="2141528" y="73132"/>
                    <a:pt x="2847890" y="10237"/>
                  </a:cubicBezTo>
                  <a:cubicBezTo>
                    <a:pt x="3554252" y="-52658"/>
                    <a:pt x="4611377" y="177151"/>
                    <a:pt x="5054063" y="619837"/>
                  </a:cubicBezTo>
                  <a:cubicBezTo>
                    <a:pt x="5496749" y="1062523"/>
                    <a:pt x="6002329" y="2414770"/>
                    <a:pt x="5692691" y="3116294"/>
                  </a:cubicBezTo>
                  <a:cubicBezTo>
                    <a:pt x="5383053" y="3817818"/>
                    <a:pt x="3755033" y="5182160"/>
                    <a:pt x="2847890" y="5322465"/>
                  </a:cubicBezTo>
                  <a:cubicBezTo>
                    <a:pt x="1940747" y="5462770"/>
                    <a:pt x="692519" y="4400808"/>
                    <a:pt x="249833" y="3958122"/>
                  </a:cubicBezTo>
                  <a:cubicBezTo>
                    <a:pt x="-192853" y="3515436"/>
                    <a:pt x="68404" y="2767952"/>
                    <a:pt x="162747" y="2274466"/>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grpSp>
      <p:sp>
        <p:nvSpPr>
          <p:cNvPr id="8" name="文本占位符 6"/>
          <p:cNvSpPr>
            <a:spLocks noGrp="1"/>
          </p:cNvSpPr>
          <p:nvPr>
            <p:ph type="body" sz="quarter" idx="15" hasCustomPrompt="1"/>
          </p:nvPr>
        </p:nvSpPr>
        <p:spPr>
          <a:xfrm>
            <a:off x="4640704" y="660100"/>
            <a:ext cx="2910592" cy="2373032"/>
          </a:xfrm>
          <a:prstGeom prst="rect">
            <a:avLst/>
          </a:prstGeom>
        </p:spPr>
        <p:txBody>
          <a:bodyPr anchor="t"/>
          <a:lstStyle>
            <a:lvl1pPr marL="0" indent="0" algn="ctr">
              <a:lnSpc>
                <a:spcPct val="100000"/>
              </a:lnSpc>
              <a:buNone/>
              <a:defRPr sz="16600" b="1">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r>
              <a:rPr kumimoji="1" lang="en-US" altLang="zh-CN"/>
              <a:t>00</a:t>
            </a:r>
            <a:endParaRPr kumimoji="1" lang="zh-CN" altLang="en-US" dirty="0"/>
          </a:p>
        </p:txBody>
      </p:sp>
      <p:sp>
        <p:nvSpPr>
          <p:cNvPr id="9" name="文本占位符 6"/>
          <p:cNvSpPr>
            <a:spLocks noGrp="1"/>
          </p:cNvSpPr>
          <p:nvPr>
            <p:ph type="body" sz="quarter" idx="16"/>
          </p:nvPr>
        </p:nvSpPr>
        <p:spPr>
          <a:xfrm>
            <a:off x="3724507" y="3033133"/>
            <a:ext cx="4742986" cy="825190"/>
          </a:xfrm>
          <a:prstGeom prst="rect">
            <a:avLst/>
          </a:prstGeom>
        </p:spPr>
        <p:txBody>
          <a:bodyPr anchor="t"/>
          <a:lstStyle>
            <a:lvl1pPr marL="0" indent="0" algn="ctr">
              <a:lnSpc>
                <a:spcPct val="100000"/>
              </a:lnSpc>
              <a:buNone/>
              <a:defRPr sz="4000" b="0">
                <a:solidFill>
                  <a:schemeClr val="accent4">
                    <a:lumMod val="75000"/>
                  </a:schemeClr>
                </a:solidFill>
                <a:latin typeface="Microsoft YaHei" charset="0"/>
                <a:ea typeface="Microsoft YaHei" charset="0"/>
                <a:cs typeface="Microsoft YaHei" charset="0"/>
              </a:defRPr>
            </a:lvl1pPr>
            <a:lvl2pPr algn="ctr">
              <a:defRPr>
                <a:solidFill>
                  <a:schemeClr val="bg1"/>
                </a:solidFill>
                <a:latin typeface="Microsoft YaHei" charset="0"/>
                <a:ea typeface="Microsoft YaHei" charset="0"/>
                <a:cs typeface="Microsoft YaHei" charset="0"/>
              </a:defRPr>
            </a:lvl2pPr>
            <a:lvl3pPr algn="ctr">
              <a:defRPr>
                <a:solidFill>
                  <a:schemeClr val="bg1"/>
                </a:solidFill>
                <a:latin typeface="Microsoft YaHei" charset="0"/>
                <a:ea typeface="Microsoft YaHei" charset="0"/>
                <a:cs typeface="Microsoft YaHei" charset="0"/>
              </a:defRPr>
            </a:lvl3pPr>
            <a:lvl4pPr algn="ctr">
              <a:defRPr>
                <a:solidFill>
                  <a:schemeClr val="bg1"/>
                </a:solidFill>
                <a:latin typeface="Microsoft YaHei" charset="0"/>
                <a:ea typeface="Microsoft YaHei" charset="0"/>
                <a:cs typeface="Microsoft YaHei" charset="0"/>
              </a:defRPr>
            </a:lvl4pPr>
            <a:lvl5pPr algn="ctr">
              <a:defRPr>
                <a:solidFill>
                  <a:schemeClr val="bg1"/>
                </a:solidFill>
                <a:latin typeface="Microsoft YaHei" charset="0"/>
                <a:ea typeface="Microsoft YaHei" charset="0"/>
                <a:cs typeface="Microsoft YaHei" charset="0"/>
              </a:defRPr>
            </a:lvl5pPr>
          </a:lstStyle>
          <a:p>
            <a:pPr lvl="0"/>
            <a:endParaRPr kumimoji="1" lang="zh-CN" altLang="en-US" dirty="0"/>
          </a:p>
        </p:txBody>
      </p:sp>
    </p:spTree>
    <p:extLst>
      <p:ext uri="{BB962C8B-B14F-4D97-AF65-F5344CB8AC3E}">
        <p14:creationId xmlns:p14="http://schemas.microsoft.com/office/powerpoint/2010/main" val="204801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3" r:id="rId3"/>
    <p:sldLayoutId id="2147483694" r:id="rId4"/>
    <p:sldLayoutId id="2147483695" r:id="rId5"/>
    <p:sldLayoutId id="2147483696" r:id="rId6"/>
    <p:sldLayoutId id="2147483688" r:id="rId7"/>
    <p:sldLayoutId id="2147483697" r:id="rId8"/>
    <p:sldLayoutId id="2147483700" r:id="rId9"/>
    <p:sldLayoutId id="2147483701" r:id="rId10"/>
    <p:sldLayoutId id="2147483689" r:id="rId11"/>
    <p:sldLayoutId id="2147483687" r:id="rId12"/>
    <p:sldLayoutId id="2147483698" r:id="rId13"/>
    <p:sldLayoutId id="2147483699" r:id="rId14"/>
    <p:sldLayoutId id="2147483686" r:id="rId15"/>
    <p:sldLayoutId id="2147483690" r:id="rId16"/>
    <p:sldLayoutId id="2147483691" r:id="rId17"/>
    <p:sldLayoutId id="2147483692" r:id="rId18"/>
    <p:sldLayoutId id="2147483702" r:id="rId19"/>
    <p:sldLayoutId id="2147483703" r:id="rId20"/>
    <p:sldLayoutId id="2147483704" r:id="rId21"/>
    <p:sldLayoutId id="214748368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2447365" y="2128074"/>
            <a:ext cx="8552502" cy="1041761"/>
          </a:xfrm>
        </p:spPr>
        <p:txBody>
          <a:bodyPr/>
          <a:lstStyle/>
          <a:p>
            <a:r>
              <a:rPr kumimoji="1" lang="en-US" altLang="zh-CN" dirty="0"/>
              <a:t>	</a:t>
            </a:r>
            <a:r>
              <a:rPr kumimoji="1" lang="zh-CN" altLang="en-US" dirty="0"/>
              <a:t>小程序位置</a:t>
            </a:r>
            <a:r>
              <a:rPr kumimoji="1" lang="en-US" altLang="zh-CN" dirty="0"/>
              <a:t>API</a:t>
            </a:r>
            <a:endParaRPr kumimoji="1" lang="zh-CN" altLang="en-US" dirty="0"/>
          </a:p>
        </p:txBody>
      </p:sp>
      <p:sp>
        <p:nvSpPr>
          <p:cNvPr id="6" name="文本占位符 5">
            <a:extLst>
              <a:ext uri="{FF2B5EF4-FFF2-40B4-BE49-F238E27FC236}">
                <a16:creationId xmlns:a16="http://schemas.microsoft.com/office/drawing/2014/main" id="{C00641F7-3B40-5D47-B9B2-C445397E8077}"/>
              </a:ext>
            </a:extLst>
          </p:cNvPr>
          <p:cNvSpPr>
            <a:spLocks noGrp="1"/>
          </p:cNvSpPr>
          <p:nvPr>
            <p:ph type="body" sz="quarter" idx="15"/>
          </p:nvPr>
        </p:nvSpPr>
        <p:spPr/>
        <p:txBody>
          <a:bodyPr/>
          <a:lstStyle/>
          <a:p>
            <a:endParaRPr lang="zh-CN" altLang="en-US"/>
          </a:p>
        </p:txBody>
      </p:sp>
      <p:sp>
        <p:nvSpPr>
          <p:cNvPr id="8" name="文本占位符 7">
            <a:extLst>
              <a:ext uri="{FF2B5EF4-FFF2-40B4-BE49-F238E27FC236}">
                <a16:creationId xmlns:a16="http://schemas.microsoft.com/office/drawing/2014/main" id="{B918B756-F639-5446-976A-A8FB67624355}"/>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6377600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获取位置</a:t>
            </a:r>
          </a:p>
        </p:txBody>
      </p:sp>
      <p:sp>
        <p:nvSpPr>
          <p:cNvPr id="10" name="文本框 8"/>
          <p:cNvSpPr txBox="1"/>
          <p:nvPr/>
        </p:nvSpPr>
        <p:spPr>
          <a:xfrm>
            <a:off x="686950" y="2158757"/>
            <a:ext cx="9485751" cy="4589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a:t>OBJECT</a:t>
            </a:r>
            <a:r>
              <a:rPr lang="zh-CN" altLang="zh-CN" dirty="0"/>
              <a:t>参数说明如表所示。</a:t>
            </a:r>
          </a:p>
        </p:txBody>
      </p:sp>
      <p:graphicFrame>
        <p:nvGraphicFramePr>
          <p:cNvPr id="3" name="表格 2"/>
          <p:cNvGraphicFramePr>
            <a:graphicFrameLocks noGrp="1"/>
          </p:cNvGraphicFramePr>
          <p:nvPr>
            <p:extLst>
              <p:ext uri="{D42A27DB-BD31-4B8C-83A1-F6EECF244321}">
                <p14:modId xmlns:p14="http://schemas.microsoft.com/office/powerpoint/2010/main" val="2594425186"/>
              </p:ext>
            </p:extLst>
          </p:nvPr>
        </p:nvGraphicFramePr>
        <p:xfrm>
          <a:off x="686949" y="2631470"/>
          <a:ext cx="9824211" cy="2224614"/>
        </p:xfrm>
        <a:graphic>
          <a:graphicData uri="http://schemas.openxmlformats.org/drawingml/2006/table">
            <a:tbl>
              <a:tblPr firstRow="1" firstCol="1" bandRow="1">
                <a:tableStyleId>{9DCAF9ED-07DC-4A11-8D7F-57B35C25682E}</a:tableStyleId>
              </a:tblPr>
              <a:tblGrid>
                <a:gridCol w="1175922">
                  <a:extLst>
                    <a:ext uri="{9D8B030D-6E8A-4147-A177-3AD203B41FA5}">
                      <a16:colId xmlns:a16="http://schemas.microsoft.com/office/drawing/2014/main" val="20000"/>
                    </a:ext>
                  </a:extLst>
                </a:gridCol>
                <a:gridCol w="1065915">
                  <a:extLst>
                    <a:ext uri="{9D8B030D-6E8A-4147-A177-3AD203B41FA5}">
                      <a16:colId xmlns:a16="http://schemas.microsoft.com/office/drawing/2014/main" val="20001"/>
                    </a:ext>
                  </a:extLst>
                </a:gridCol>
                <a:gridCol w="901433">
                  <a:extLst>
                    <a:ext uri="{9D8B030D-6E8A-4147-A177-3AD203B41FA5}">
                      <a16:colId xmlns:a16="http://schemas.microsoft.com/office/drawing/2014/main" val="20002"/>
                    </a:ext>
                  </a:extLst>
                </a:gridCol>
                <a:gridCol w="5826761">
                  <a:extLst>
                    <a:ext uri="{9D8B030D-6E8A-4147-A177-3AD203B41FA5}">
                      <a16:colId xmlns:a16="http://schemas.microsoft.com/office/drawing/2014/main" val="20003"/>
                    </a:ext>
                  </a:extLst>
                </a:gridCol>
                <a:gridCol w="854180">
                  <a:extLst>
                    <a:ext uri="{9D8B030D-6E8A-4147-A177-3AD203B41FA5}">
                      <a16:colId xmlns:a16="http://schemas.microsoft.com/office/drawing/2014/main" val="20004"/>
                    </a:ext>
                  </a:extLst>
                </a:gridCol>
              </a:tblGrid>
              <a:tr h="376604">
                <a:tc>
                  <a:txBody>
                    <a:bodyPr/>
                    <a:lstStyle/>
                    <a:p>
                      <a:pPr algn="l">
                        <a:lnSpc>
                          <a:spcPct val="150000"/>
                        </a:lnSpc>
                        <a:spcAft>
                          <a:spcPts val="0"/>
                        </a:spcAft>
                      </a:pPr>
                      <a:r>
                        <a:rPr lang="zh-CN" sz="1200" kern="0" dirty="0">
                          <a:effectLst/>
                        </a:rPr>
                        <a:t>参数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类型</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必填</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最低版本</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3910">
                <a:tc>
                  <a:txBody>
                    <a:bodyPr/>
                    <a:lstStyle/>
                    <a:p>
                      <a:pPr algn="l">
                        <a:lnSpc>
                          <a:spcPct val="150000"/>
                        </a:lnSpc>
                        <a:spcAft>
                          <a:spcPts val="0"/>
                        </a:spcAft>
                      </a:pPr>
                      <a:r>
                        <a:rPr lang="en-US" sz="1200" kern="0">
                          <a:effectLst/>
                        </a:rPr>
                        <a:t>type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String</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默认为</a:t>
                      </a:r>
                      <a:r>
                        <a:rPr lang="en-US" sz="1200" kern="0">
                          <a:effectLst/>
                        </a:rPr>
                        <a:t> wgs84 </a:t>
                      </a:r>
                      <a:r>
                        <a:rPr lang="zh-CN" sz="1200" kern="0">
                          <a:effectLst/>
                        </a:rPr>
                        <a:t>返回</a:t>
                      </a:r>
                      <a:r>
                        <a:rPr lang="en-US" sz="1200" kern="0">
                          <a:effectLst/>
                        </a:rPr>
                        <a:t> gps </a:t>
                      </a:r>
                      <a:r>
                        <a:rPr lang="zh-CN" sz="1200" kern="0">
                          <a:effectLst/>
                        </a:rPr>
                        <a:t>坐标，</a:t>
                      </a:r>
                      <a:r>
                        <a:rPr lang="en-US" sz="1200" kern="0">
                          <a:effectLst/>
                        </a:rPr>
                        <a:t>gcj02 </a:t>
                      </a:r>
                      <a:r>
                        <a:rPr lang="zh-CN" sz="1200" kern="0">
                          <a:effectLst/>
                        </a:rPr>
                        <a:t>返回可用于</a:t>
                      </a:r>
                      <a:r>
                        <a:rPr lang="en-US" sz="1200" kern="0">
                          <a:effectLst/>
                        </a:rPr>
                        <a:t>wx.openLocation</a:t>
                      </a:r>
                      <a:r>
                        <a:rPr lang="zh-CN" sz="1200" kern="0">
                          <a:effectLst/>
                        </a:rPr>
                        <a:t>的坐标</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54288">
                <a:tc>
                  <a:txBody>
                    <a:bodyPr/>
                    <a:lstStyle/>
                    <a:p>
                      <a:pPr algn="l">
                        <a:lnSpc>
                          <a:spcPct val="150000"/>
                        </a:lnSpc>
                        <a:spcAft>
                          <a:spcPts val="0"/>
                        </a:spcAft>
                      </a:pPr>
                      <a:r>
                        <a:rPr lang="en-US" sz="1200" kern="0">
                          <a:effectLst/>
                        </a:rPr>
                        <a:t>altitude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Boolean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传入</a:t>
                      </a:r>
                      <a:r>
                        <a:rPr lang="en-US" sz="1200" kern="0">
                          <a:effectLst/>
                        </a:rPr>
                        <a:t> true </a:t>
                      </a:r>
                      <a:r>
                        <a:rPr lang="zh-CN" sz="1200" kern="0">
                          <a:effectLst/>
                        </a:rPr>
                        <a:t>会返回高度信息，由于获取高度需要较高精确度，会减慢接口返回速度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1.6.0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6604">
                <a:tc>
                  <a:txBody>
                    <a:bodyPr/>
                    <a:lstStyle/>
                    <a:p>
                      <a:pPr algn="l">
                        <a:lnSpc>
                          <a:spcPct val="150000"/>
                        </a:lnSpc>
                        <a:spcAft>
                          <a:spcPts val="0"/>
                        </a:spcAft>
                      </a:pPr>
                      <a:r>
                        <a:rPr lang="en-US" sz="1200" kern="0">
                          <a:effectLst/>
                        </a:rPr>
                        <a:t>success</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接口调用成功的回调函数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6604">
                <a:tc>
                  <a:txBody>
                    <a:bodyPr/>
                    <a:lstStyle/>
                    <a:p>
                      <a:pPr algn="l">
                        <a:lnSpc>
                          <a:spcPct val="150000"/>
                        </a:lnSpc>
                        <a:spcAft>
                          <a:spcPts val="0"/>
                        </a:spcAft>
                      </a:pPr>
                      <a:r>
                        <a:rPr lang="en-US" sz="1200" kern="0">
                          <a:effectLst/>
                        </a:rPr>
                        <a:t>fail</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接口调用失败的回调函数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6604">
                <a:tc>
                  <a:txBody>
                    <a:bodyPr/>
                    <a:lstStyle/>
                    <a:p>
                      <a:pPr algn="l">
                        <a:lnSpc>
                          <a:spcPct val="150000"/>
                        </a:lnSpc>
                        <a:spcAft>
                          <a:spcPts val="0"/>
                        </a:spcAft>
                      </a:pPr>
                      <a:r>
                        <a:rPr lang="en-US" sz="1200" kern="0">
                          <a:effectLst/>
                        </a:rPr>
                        <a:t>complete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dirty="0">
                          <a:effectLst/>
                        </a:rPr>
                        <a:t>Function</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接口调用结束的回调函数（调用成功与否都执行）</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8" name="矩形 7"/>
          <p:cNvSpPr/>
          <p:nvPr/>
        </p:nvSpPr>
        <p:spPr>
          <a:xfrm flipV="1">
            <a:off x="970355" y="1112497"/>
            <a:ext cx="765739" cy="4571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1782424" y="1157658"/>
            <a:ext cx="1620957" cy="597921"/>
          </a:xfrm>
          <a:prstGeom prst="rect">
            <a:avLst/>
          </a:prstGeom>
        </p:spPr>
        <p:txBody>
          <a:bodyPr wrap="none">
            <a:spAutoFit/>
          </a:bodyPr>
          <a:lstStyle/>
          <a:p>
            <a:pPr lvl="0">
              <a:lnSpc>
                <a:spcPct val="130000"/>
              </a:lnSpc>
            </a:pPr>
            <a:r>
              <a:rPr lang="zh-CN" altLang="en-US" sz="2800" b="1" dirty="0">
                <a:solidFill>
                  <a:schemeClr val="accent2">
                    <a:lumMod val="75000"/>
                  </a:schemeClr>
                </a:solidFill>
              </a:rPr>
              <a:t>获取位置</a:t>
            </a:r>
            <a:endParaRPr lang="en-US" altLang="zh-CN" sz="2800" b="1" dirty="0">
              <a:solidFill>
                <a:schemeClr val="accent2">
                  <a:lumMod val="75000"/>
                </a:schemeClr>
              </a:solidFill>
            </a:endParaRPr>
          </a:p>
        </p:txBody>
      </p:sp>
      <p:sp>
        <p:nvSpPr>
          <p:cNvPr id="14" name="矩形 13"/>
          <p:cNvSpPr/>
          <p:nvPr/>
        </p:nvSpPr>
        <p:spPr>
          <a:xfrm>
            <a:off x="909948" y="1112497"/>
            <a:ext cx="816249" cy="814582"/>
          </a:xfrm>
          <a:prstGeom prst="rect">
            <a:avLst/>
          </a:prstGeom>
        </p:spPr>
        <p:txBody>
          <a:bodyPr wrap="none">
            <a:spAutoFit/>
          </a:bodyPr>
          <a:lstStyle/>
          <a:p>
            <a:pPr lvl="0">
              <a:lnSpc>
                <a:spcPct val="130000"/>
              </a:lnSpc>
            </a:pPr>
            <a:r>
              <a:rPr lang="en-US" altLang="zh-CN" sz="4000" b="1" dirty="0">
                <a:solidFill>
                  <a:schemeClr val="accent2">
                    <a:lumMod val="75000"/>
                  </a:schemeClr>
                </a:solidFill>
              </a:rPr>
              <a:t>01</a:t>
            </a:r>
          </a:p>
        </p:txBody>
      </p:sp>
    </p:spTree>
    <p:extLst>
      <p:ext uri="{BB962C8B-B14F-4D97-AF65-F5344CB8AC3E}">
        <p14:creationId xmlns:p14="http://schemas.microsoft.com/office/powerpoint/2010/main" val="366915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获取位置</a:t>
            </a:r>
          </a:p>
        </p:txBody>
      </p:sp>
      <p:sp>
        <p:nvSpPr>
          <p:cNvPr id="10" name="文本框 8"/>
          <p:cNvSpPr txBox="1"/>
          <p:nvPr/>
        </p:nvSpPr>
        <p:spPr>
          <a:xfrm>
            <a:off x="686948" y="2313375"/>
            <a:ext cx="9485751" cy="42473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a:t>success</a:t>
            </a:r>
            <a:r>
              <a:rPr lang="zh-CN" altLang="zh-CN" dirty="0"/>
              <a:t>回调函数返回参数如下：</a:t>
            </a:r>
          </a:p>
          <a:p>
            <a:pPr marL="285750" lvl="0" indent="-285750">
              <a:lnSpc>
                <a:spcPct val="150000"/>
              </a:lnSpc>
              <a:buFont typeface="Arial" panose="020B0604020202020204" pitchFamily="34" charset="0"/>
              <a:buChar char="•"/>
            </a:pPr>
            <a:r>
              <a:rPr lang="en-US" altLang="zh-CN" dirty="0"/>
              <a:t>latitude</a:t>
            </a:r>
            <a:r>
              <a:rPr lang="zh-CN" altLang="zh-CN" dirty="0"/>
              <a:t>：纬度，浮点数，范围为</a:t>
            </a:r>
            <a:r>
              <a:rPr lang="en-US" altLang="zh-CN" dirty="0"/>
              <a:t>-90~90</a:t>
            </a:r>
            <a:r>
              <a:rPr lang="zh-CN" altLang="zh-CN" dirty="0"/>
              <a:t>，负数表示南纬；</a:t>
            </a:r>
          </a:p>
          <a:p>
            <a:pPr marL="285750" lvl="0" indent="-285750">
              <a:lnSpc>
                <a:spcPct val="150000"/>
              </a:lnSpc>
              <a:buFont typeface="Arial" panose="020B0604020202020204" pitchFamily="34" charset="0"/>
              <a:buChar char="•"/>
            </a:pPr>
            <a:r>
              <a:rPr lang="en-US" altLang="zh-CN" dirty="0"/>
              <a:t>longitude</a:t>
            </a:r>
            <a:r>
              <a:rPr lang="zh-CN" altLang="zh-CN" dirty="0"/>
              <a:t>：经度，浮点数，范围为</a:t>
            </a:r>
            <a:r>
              <a:rPr lang="en-US" altLang="zh-CN" dirty="0"/>
              <a:t>-180~180</a:t>
            </a:r>
            <a:r>
              <a:rPr lang="zh-CN" altLang="zh-CN" dirty="0"/>
              <a:t>，负数表示西经；</a:t>
            </a:r>
          </a:p>
          <a:p>
            <a:pPr marL="285750" lvl="0" indent="-285750">
              <a:lnSpc>
                <a:spcPct val="150000"/>
              </a:lnSpc>
              <a:buFont typeface="Arial" panose="020B0604020202020204" pitchFamily="34" charset="0"/>
              <a:buChar char="•"/>
            </a:pPr>
            <a:r>
              <a:rPr lang="en-US" altLang="zh-CN" dirty="0"/>
              <a:t>speed</a:t>
            </a:r>
            <a:r>
              <a:rPr lang="zh-CN" altLang="zh-CN" dirty="0"/>
              <a:t>：速度，浮点数，单位</a:t>
            </a:r>
            <a:r>
              <a:rPr lang="en-US" altLang="zh-CN" dirty="0"/>
              <a:t>m/s</a:t>
            </a:r>
            <a:r>
              <a:rPr lang="zh-CN" altLang="zh-CN" dirty="0"/>
              <a:t>；</a:t>
            </a:r>
          </a:p>
          <a:p>
            <a:pPr marL="285750" lvl="0" indent="-285750">
              <a:lnSpc>
                <a:spcPct val="150000"/>
              </a:lnSpc>
              <a:buFont typeface="Arial" panose="020B0604020202020204" pitchFamily="34" charset="0"/>
              <a:buChar char="•"/>
            </a:pPr>
            <a:r>
              <a:rPr lang="en-US" altLang="zh-CN" dirty="0"/>
              <a:t>accuracy</a:t>
            </a:r>
            <a:r>
              <a:rPr lang="zh-CN" altLang="zh-CN" dirty="0"/>
              <a:t>：位置的精确度；</a:t>
            </a:r>
          </a:p>
          <a:p>
            <a:pPr marL="285750" lvl="0" indent="-285750">
              <a:lnSpc>
                <a:spcPct val="150000"/>
              </a:lnSpc>
              <a:buFont typeface="Arial" panose="020B0604020202020204" pitchFamily="34" charset="0"/>
              <a:buChar char="•"/>
            </a:pPr>
            <a:r>
              <a:rPr lang="en-US" altLang="zh-CN" dirty="0"/>
              <a:t>altitude</a:t>
            </a:r>
            <a:r>
              <a:rPr lang="zh-CN" altLang="zh-CN" dirty="0"/>
              <a:t>：高度，单位</a:t>
            </a:r>
            <a:r>
              <a:rPr lang="en-US" altLang="zh-CN" dirty="0"/>
              <a:t> m</a:t>
            </a:r>
            <a:r>
              <a:rPr lang="zh-CN" altLang="zh-CN" dirty="0"/>
              <a:t>；</a:t>
            </a:r>
          </a:p>
          <a:p>
            <a:pPr marL="285750" lvl="0" indent="-285750">
              <a:lnSpc>
                <a:spcPct val="150000"/>
              </a:lnSpc>
              <a:buFont typeface="Arial" panose="020B0604020202020204" pitchFamily="34" charset="0"/>
              <a:buChar char="•"/>
            </a:pPr>
            <a:r>
              <a:rPr lang="en-US" altLang="zh-CN" dirty="0" err="1"/>
              <a:t>verticalAccuracy</a:t>
            </a:r>
            <a:r>
              <a:rPr lang="zh-CN" altLang="zh-CN" dirty="0"/>
              <a:t>：垂直精度，单位</a:t>
            </a:r>
            <a:r>
              <a:rPr lang="en-US" altLang="zh-CN" dirty="0"/>
              <a:t> m</a:t>
            </a:r>
            <a:r>
              <a:rPr lang="zh-CN" altLang="zh-CN" dirty="0"/>
              <a:t>（</a:t>
            </a:r>
            <a:r>
              <a:rPr lang="en-US" altLang="zh-CN" dirty="0"/>
              <a:t>Android </a:t>
            </a:r>
            <a:r>
              <a:rPr lang="zh-CN" altLang="zh-CN" dirty="0"/>
              <a:t>无法获取，返回</a:t>
            </a:r>
            <a:r>
              <a:rPr lang="en-US" altLang="zh-CN" dirty="0"/>
              <a:t> 0</a:t>
            </a:r>
            <a:r>
              <a:rPr lang="zh-CN" altLang="zh-CN" dirty="0"/>
              <a:t>）；</a:t>
            </a:r>
          </a:p>
          <a:p>
            <a:pPr marL="285750" lvl="0" indent="-285750">
              <a:lnSpc>
                <a:spcPct val="150000"/>
              </a:lnSpc>
              <a:buFont typeface="Arial" panose="020B0604020202020204" pitchFamily="34" charset="0"/>
              <a:buChar char="•"/>
            </a:pPr>
            <a:r>
              <a:rPr lang="en-US" altLang="zh-CN" dirty="0" err="1"/>
              <a:t>horizontalAccuracy</a:t>
            </a:r>
            <a:r>
              <a:rPr lang="zh-CN" altLang="zh-CN" dirty="0"/>
              <a:t>：水平精度，单位</a:t>
            </a:r>
            <a:r>
              <a:rPr lang="en-US" altLang="zh-CN" dirty="0"/>
              <a:t> m</a:t>
            </a:r>
            <a:r>
              <a:rPr lang="zh-CN" altLang="zh-CN" dirty="0"/>
              <a:t>。</a:t>
            </a:r>
          </a:p>
          <a:p>
            <a:pPr>
              <a:lnSpc>
                <a:spcPct val="150000"/>
              </a:lnSpc>
            </a:pPr>
            <a:r>
              <a:rPr lang="zh-CN" altLang="zh-CN" dirty="0"/>
              <a:t>注：</a:t>
            </a:r>
            <a:r>
              <a:rPr lang="en-US" altLang="zh-CN" dirty="0"/>
              <a:t>altitude</a:t>
            </a:r>
            <a:r>
              <a:rPr lang="zh-CN" altLang="zh-CN" dirty="0"/>
              <a:t>、</a:t>
            </a:r>
            <a:r>
              <a:rPr lang="en-US" altLang="zh-CN" dirty="0" err="1"/>
              <a:t>verticalAccuracy</a:t>
            </a:r>
            <a:r>
              <a:rPr lang="zh-CN" altLang="zh-CN" dirty="0"/>
              <a:t>以及</a:t>
            </a:r>
            <a:r>
              <a:rPr lang="en-US" altLang="zh-CN" dirty="0" err="1"/>
              <a:t>horizontalAccuracy</a:t>
            </a:r>
            <a:r>
              <a:rPr lang="zh-CN" altLang="zh-CN" dirty="0"/>
              <a:t>需要</a:t>
            </a:r>
            <a:r>
              <a:rPr lang="en-US" altLang="zh-CN" dirty="0"/>
              <a:t>1.2.0</a:t>
            </a:r>
            <a:r>
              <a:rPr lang="zh-CN" altLang="zh-CN" dirty="0"/>
              <a:t>及以上版本支持。</a:t>
            </a:r>
          </a:p>
          <a:p>
            <a:pPr>
              <a:lnSpc>
                <a:spcPct val="150000"/>
              </a:lnSpc>
            </a:pPr>
            <a:endParaRPr lang="zh-CN" altLang="zh-CN" dirty="0"/>
          </a:p>
        </p:txBody>
      </p:sp>
      <p:sp>
        <p:nvSpPr>
          <p:cNvPr id="7" name="矩形 6"/>
          <p:cNvSpPr/>
          <p:nvPr/>
        </p:nvSpPr>
        <p:spPr>
          <a:xfrm flipV="1">
            <a:off x="970355" y="1112497"/>
            <a:ext cx="765739" cy="4571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782424" y="1157658"/>
            <a:ext cx="1620957" cy="597921"/>
          </a:xfrm>
          <a:prstGeom prst="rect">
            <a:avLst/>
          </a:prstGeom>
        </p:spPr>
        <p:txBody>
          <a:bodyPr wrap="none">
            <a:spAutoFit/>
          </a:bodyPr>
          <a:lstStyle/>
          <a:p>
            <a:pPr lvl="0">
              <a:lnSpc>
                <a:spcPct val="130000"/>
              </a:lnSpc>
            </a:pPr>
            <a:r>
              <a:rPr lang="zh-CN" altLang="en-US" sz="2800" b="1" dirty="0">
                <a:solidFill>
                  <a:schemeClr val="accent2">
                    <a:lumMod val="75000"/>
                  </a:schemeClr>
                </a:solidFill>
              </a:rPr>
              <a:t>获取位置</a:t>
            </a:r>
            <a:endParaRPr lang="en-US" altLang="zh-CN" sz="2800" b="1" dirty="0">
              <a:solidFill>
                <a:schemeClr val="accent2">
                  <a:lumMod val="75000"/>
                </a:schemeClr>
              </a:solidFill>
            </a:endParaRPr>
          </a:p>
        </p:txBody>
      </p:sp>
      <p:sp>
        <p:nvSpPr>
          <p:cNvPr id="13" name="矩形 12"/>
          <p:cNvSpPr/>
          <p:nvPr/>
        </p:nvSpPr>
        <p:spPr>
          <a:xfrm>
            <a:off x="909948" y="1112497"/>
            <a:ext cx="816249" cy="814582"/>
          </a:xfrm>
          <a:prstGeom prst="rect">
            <a:avLst/>
          </a:prstGeom>
        </p:spPr>
        <p:txBody>
          <a:bodyPr wrap="none">
            <a:spAutoFit/>
          </a:bodyPr>
          <a:lstStyle/>
          <a:p>
            <a:pPr lvl="0">
              <a:lnSpc>
                <a:spcPct val="130000"/>
              </a:lnSpc>
            </a:pPr>
            <a:r>
              <a:rPr lang="en-US" altLang="zh-CN" sz="4000" b="1" dirty="0">
                <a:solidFill>
                  <a:schemeClr val="accent2">
                    <a:lumMod val="75000"/>
                  </a:schemeClr>
                </a:solidFill>
              </a:rPr>
              <a:t>01</a:t>
            </a:r>
          </a:p>
        </p:txBody>
      </p:sp>
    </p:spTree>
    <p:extLst>
      <p:ext uri="{BB962C8B-B14F-4D97-AF65-F5344CB8AC3E}">
        <p14:creationId xmlns:p14="http://schemas.microsoft.com/office/powerpoint/2010/main" val="313147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获取位置</a:t>
            </a:r>
          </a:p>
        </p:txBody>
      </p:sp>
      <p:sp>
        <p:nvSpPr>
          <p:cNvPr id="4" name="文本框 3"/>
          <p:cNvSpPr txBox="1"/>
          <p:nvPr/>
        </p:nvSpPr>
        <p:spPr>
          <a:xfrm>
            <a:off x="757971" y="2527814"/>
            <a:ext cx="7520441" cy="3372846"/>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gn="just">
              <a:lnSpc>
                <a:spcPct val="150000"/>
              </a:lnSpc>
              <a:buFont typeface="+mj-lt"/>
              <a:buAutoNum type="arabicPeriod"/>
            </a:pPr>
            <a:r>
              <a:rPr lang="en-US" altLang="zh-CN" sz="1600" dirty="0" err="1"/>
              <a:t>wx.getLocation</a:t>
            </a:r>
            <a:r>
              <a:rPr lang="en-US" altLang="zh-CN" sz="1600" dirty="0"/>
              <a:t>({</a:t>
            </a:r>
            <a:endParaRPr lang="zh-CN" altLang="zh-CN" sz="1600" dirty="0"/>
          </a:p>
          <a:p>
            <a:pPr marL="342900" indent="-342900" algn="just">
              <a:lnSpc>
                <a:spcPct val="150000"/>
              </a:lnSpc>
              <a:buFont typeface="+mj-lt"/>
              <a:buAutoNum type="arabicPeriod"/>
            </a:pPr>
            <a:r>
              <a:rPr lang="en-US" altLang="zh-CN" sz="1600" dirty="0"/>
              <a:t>  type: 'wgs84',</a:t>
            </a:r>
            <a:endParaRPr lang="zh-CN" altLang="zh-CN" sz="1600" dirty="0"/>
          </a:p>
          <a:p>
            <a:pPr marL="342900" indent="-342900" algn="just">
              <a:lnSpc>
                <a:spcPct val="150000"/>
              </a:lnSpc>
              <a:buFont typeface="+mj-lt"/>
              <a:buAutoNum type="arabicPeriod"/>
            </a:pPr>
            <a:r>
              <a:rPr lang="en-US" altLang="zh-CN" sz="1600" dirty="0"/>
              <a:t>  success: function(res) {</a:t>
            </a:r>
            <a:endParaRPr lang="zh-CN" altLang="zh-CN" sz="1600" dirty="0"/>
          </a:p>
          <a:p>
            <a:pPr marL="342900" indent="-342900" algn="just">
              <a:lnSpc>
                <a:spcPct val="150000"/>
              </a:lnSpc>
              <a:buFont typeface="+mj-lt"/>
              <a:buAutoNum type="arabicPeriod"/>
            </a:pPr>
            <a:r>
              <a:rPr lang="en-US" altLang="zh-CN" sz="1600" dirty="0"/>
              <a:t>    </a:t>
            </a:r>
            <a:r>
              <a:rPr lang="en-US" altLang="zh-CN" sz="1600" dirty="0" err="1"/>
              <a:t>var</a:t>
            </a:r>
            <a:r>
              <a:rPr lang="en-US" altLang="zh-CN" sz="1600" dirty="0"/>
              <a:t> latitude = </a:t>
            </a:r>
            <a:r>
              <a:rPr lang="en-US" altLang="zh-CN" sz="1600" dirty="0" err="1"/>
              <a:t>res.latitude</a:t>
            </a:r>
            <a:endParaRPr lang="zh-CN" altLang="zh-CN" sz="1600" dirty="0"/>
          </a:p>
          <a:p>
            <a:pPr marL="342900" indent="-342900" algn="just">
              <a:lnSpc>
                <a:spcPct val="150000"/>
              </a:lnSpc>
              <a:buFont typeface="+mj-lt"/>
              <a:buAutoNum type="arabicPeriod"/>
            </a:pPr>
            <a:r>
              <a:rPr lang="en-US" altLang="zh-CN" sz="1600" dirty="0"/>
              <a:t>    </a:t>
            </a:r>
            <a:r>
              <a:rPr lang="en-US" altLang="zh-CN" sz="1600" dirty="0" err="1"/>
              <a:t>var</a:t>
            </a:r>
            <a:r>
              <a:rPr lang="en-US" altLang="zh-CN" sz="1600" dirty="0"/>
              <a:t> longitude = </a:t>
            </a:r>
            <a:r>
              <a:rPr lang="en-US" altLang="zh-CN" sz="1600" dirty="0" err="1"/>
              <a:t>res.longitude</a:t>
            </a:r>
            <a:endParaRPr lang="zh-CN" altLang="zh-CN" sz="1600" dirty="0"/>
          </a:p>
          <a:p>
            <a:pPr marL="342900" indent="-342900" algn="just">
              <a:lnSpc>
                <a:spcPct val="150000"/>
              </a:lnSpc>
              <a:buFont typeface="+mj-lt"/>
              <a:buAutoNum type="arabicPeriod"/>
            </a:pPr>
            <a:r>
              <a:rPr lang="en-US" altLang="zh-CN" sz="1600" dirty="0"/>
              <a:t>    </a:t>
            </a:r>
            <a:r>
              <a:rPr lang="en-US" altLang="zh-CN" sz="1600" dirty="0" err="1"/>
              <a:t>var</a:t>
            </a:r>
            <a:r>
              <a:rPr lang="en-US" altLang="zh-CN" sz="1600" dirty="0"/>
              <a:t> speed = </a:t>
            </a:r>
            <a:r>
              <a:rPr lang="en-US" altLang="zh-CN" sz="1600" dirty="0" err="1"/>
              <a:t>res.speed</a:t>
            </a:r>
            <a:endParaRPr lang="zh-CN" altLang="zh-CN" sz="1600" dirty="0"/>
          </a:p>
          <a:p>
            <a:pPr marL="342900" indent="-342900" algn="just">
              <a:lnSpc>
                <a:spcPct val="150000"/>
              </a:lnSpc>
              <a:buFont typeface="+mj-lt"/>
              <a:buAutoNum type="arabicPeriod"/>
            </a:pPr>
            <a:r>
              <a:rPr lang="en-US" altLang="zh-CN" sz="1600" dirty="0"/>
              <a:t>    </a:t>
            </a:r>
            <a:r>
              <a:rPr lang="en-US" altLang="zh-CN" sz="1600" dirty="0" err="1"/>
              <a:t>var</a:t>
            </a:r>
            <a:r>
              <a:rPr lang="en-US" altLang="zh-CN" sz="1600" dirty="0"/>
              <a:t> accuracy = </a:t>
            </a:r>
            <a:r>
              <a:rPr lang="en-US" altLang="zh-CN" sz="1600" dirty="0" err="1"/>
              <a:t>res.accuracy</a:t>
            </a:r>
            <a:endParaRPr lang="zh-CN" altLang="zh-CN" sz="1600" dirty="0"/>
          </a:p>
          <a:p>
            <a:pPr marL="342900" indent="-342900" algn="just">
              <a:lnSpc>
                <a:spcPct val="150000"/>
              </a:lnSpc>
              <a:buFont typeface="+mj-lt"/>
              <a:buAutoNum type="arabicPeriod"/>
            </a:pPr>
            <a:r>
              <a:rPr lang="en-US" altLang="zh-CN" sz="1600" dirty="0"/>
              <a:t>  }</a:t>
            </a:r>
            <a:endParaRPr lang="zh-CN" altLang="zh-CN" sz="1600" dirty="0"/>
          </a:p>
          <a:p>
            <a:pPr marL="342900" indent="-342900" algn="just">
              <a:lnSpc>
                <a:spcPct val="150000"/>
              </a:lnSpc>
              <a:buFont typeface="+mj-lt"/>
              <a:buAutoNum type="arabicPeriod"/>
            </a:pPr>
            <a:r>
              <a:rPr lang="en-US" altLang="zh-CN" sz="1600" dirty="0"/>
              <a:t>})</a:t>
            </a:r>
            <a:endParaRPr lang="zh-CN" altLang="zh-CN" sz="1600" dirty="0"/>
          </a:p>
        </p:txBody>
      </p:sp>
      <p:sp>
        <p:nvSpPr>
          <p:cNvPr id="5" name="文本框 8"/>
          <p:cNvSpPr txBox="1"/>
          <p:nvPr/>
        </p:nvSpPr>
        <p:spPr>
          <a:xfrm>
            <a:off x="686949" y="1884732"/>
            <a:ext cx="9485751" cy="2031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wx.getLocation</a:t>
            </a:r>
            <a:r>
              <a:rPr lang="en-US" altLang="zh-CN" dirty="0"/>
              <a:t>(OBJECT)</a:t>
            </a:r>
            <a:r>
              <a:rPr lang="zh-CN" altLang="zh-CN" dirty="0"/>
              <a:t>示例代码格式如下：</a:t>
            </a:r>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zh-CN" dirty="0"/>
          </a:p>
        </p:txBody>
      </p:sp>
      <p:sp>
        <p:nvSpPr>
          <p:cNvPr id="6" name="矩形 5"/>
          <p:cNvSpPr/>
          <p:nvPr/>
        </p:nvSpPr>
        <p:spPr>
          <a:xfrm flipV="1">
            <a:off x="970355" y="1112497"/>
            <a:ext cx="765739" cy="4571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782424" y="1157658"/>
            <a:ext cx="1620957" cy="597921"/>
          </a:xfrm>
          <a:prstGeom prst="rect">
            <a:avLst/>
          </a:prstGeom>
        </p:spPr>
        <p:txBody>
          <a:bodyPr wrap="none">
            <a:spAutoFit/>
          </a:bodyPr>
          <a:lstStyle/>
          <a:p>
            <a:pPr lvl="0">
              <a:lnSpc>
                <a:spcPct val="130000"/>
              </a:lnSpc>
            </a:pPr>
            <a:r>
              <a:rPr lang="zh-CN" altLang="en-US" sz="2800" b="1" dirty="0">
                <a:solidFill>
                  <a:schemeClr val="accent2">
                    <a:lumMod val="75000"/>
                  </a:schemeClr>
                </a:solidFill>
              </a:rPr>
              <a:t>获取位置</a:t>
            </a:r>
            <a:endParaRPr lang="en-US" altLang="zh-CN" sz="2800" b="1" dirty="0">
              <a:solidFill>
                <a:schemeClr val="accent2">
                  <a:lumMod val="75000"/>
                </a:schemeClr>
              </a:solidFill>
            </a:endParaRPr>
          </a:p>
        </p:txBody>
      </p:sp>
      <p:sp>
        <p:nvSpPr>
          <p:cNvPr id="8" name="矩形 7"/>
          <p:cNvSpPr/>
          <p:nvPr/>
        </p:nvSpPr>
        <p:spPr>
          <a:xfrm>
            <a:off x="909948" y="1112497"/>
            <a:ext cx="816249" cy="814582"/>
          </a:xfrm>
          <a:prstGeom prst="rect">
            <a:avLst/>
          </a:prstGeom>
        </p:spPr>
        <p:txBody>
          <a:bodyPr wrap="none">
            <a:spAutoFit/>
          </a:bodyPr>
          <a:lstStyle/>
          <a:p>
            <a:pPr lvl="0">
              <a:lnSpc>
                <a:spcPct val="130000"/>
              </a:lnSpc>
            </a:pPr>
            <a:r>
              <a:rPr lang="en-US" altLang="zh-CN" sz="4000" b="1" dirty="0">
                <a:solidFill>
                  <a:schemeClr val="accent2">
                    <a:lumMod val="75000"/>
                  </a:schemeClr>
                </a:solidFill>
              </a:rPr>
              <a:t>01</a:t>
            </a:r>
          </a:p>
        </p:txBody>
      </p:sp>
    </p:spTree>
    <p:extLst>
      <p:ext uri="{BB962C8B-B14F-4D97-AF65-F5344CB8AC3E}">
        <p14:creationId xmlns:p14="http://schemas.microsoft.com/office/powerpoint/2010/main" val="293562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获取位置</a:t>
            </a:r>
          </a:p>
        </p:txBody>
      </p:sp>
      <p:sp>
        <p:nvSpPr>
          <p:cNvPr id="3" name="矩形 2"/>
          <p:cNvSpPr/>
          <p:nvPr/>
        </p:nvSpPr>
        <p:spPr>
          <a:xfrm>
            <a:off x="970044" y="1964784"/>
            <a:ext cx="5125955" cy="507831"/>
          </a:xfrm>
          <a:prstGeom prst="rect">
            <a:avLst/>
          </a:prstGeom>
        </p:spPr>
        <p:txBody>
          <a:bodyPr wrap="none">
            <a:spAutoFit/>
          </a:bodyPr>
          <a:lstStyle/>
          <a:p>
            <a:pPr algn="just">
              <a:lnSpc>
                <a:spcPct val="150000"/>
              </a:lnSpc>
              <a:spcAft>
                <a:spcPts val="0"/>
              </a:spcAft>
            </a:pPr>
            <a:r>
              <a:rPr lang="zh-CN" altLang="zh-CN" kern="100" dirty="0">
                <a:latin typeface="Calibri" panose="020F0502020204030204" pitchFamily="34" charset="0"/>
                <a:ea typeface="黑体" panose="02010609060101010101" pitchFamily="49" charset="-122"/>
                <a:cs typeface="Times New Roman" panose="02020603050405020304" pitchFamily="18" charset="0"/>
              </a:rPr>
              <a:t>【例</a:t>
            </a:r>
            <a:r>
              <a:rPr lang="en-US" altLang="zh-CN" kern="100" dirty="0">
                <a:latin typeface="Calibri" panose="020F0502020204030204" pitchFamily="34" charset="0"/>
                <a:ea typeface="黑体" panose="02010609060101010101" pitchFamily="49" charset="-122"/>
                <a:cs typeface="Times New Roman" panose="02020603050405020304" pitchFamily="18" charset="0"/>
              </a:rPr>
              <a:t>9-1</a:t>
            </a:r>
            <a:r>
              <a:rPr lang="zh-CN" altLang="zh-CN" kern="100" dirty="0">
                <a:latin typeface="Calibri" panose="020F0502020204030204" pitchFamily="34" charset="0"/>
                <a:ea typeface="黑体" panose="02010609060101010101" pitchFamily="49" charset="-122"/>
                <a:cs typeface="Times New Roman" panose="02020603050405020304" pitchFamily="18" charset="0"/>
              </a:rPr>
              <a:t>】小程序位置</a:t>
            </a:r>
            <a:r>
              <a:rPr lang="en-US" altLang="zh-CN" kern="100" dirty="0">
                <a:latin typeface="Calibri" panose="020F0502020204030204" pitchFamily="34" charset="0"/>
                <a:ea typeface="黑体" panose="02010609060101010101" pitchFamily="49" charset="-122"/>
                <a:cs typeface="Times New Roman" panose="02020603050405020304" pitchFamily="18" charset="0"/>
              </a:rPr>
              <a:t>API</a:t>
            </a:r>
            <a:r>
              <a:rPr lang="zh-CN" altLang="zh-CN" kern="100" dirty="0">
                <a:latin typeface="Calibri" panose="020F0502020204030204" pitchFamily="34" charset="0"/>
                <a:ea typeface="黑体" panose="02010609060101010101" pitchFamily="49" charset="-122"/>
                <a:cs typeface="Times New Roman" panose="02020603050405020304" pitchFamily="18" charset="0"/>
              </a:rPr>
              <a:t>之</a:t>
            </a:r>
            <a:r>
              <a:rPr lang="en-US" altLang="zh-CN" kern="100" dirty="0" err="1">
                <a:latin typeface="Calibri" panose="020F0502020204030204" pitchFamily="34" charset="0"/>
                <a:ea typeface="黑体" panose="02010609060101010101" pitchFamily="49" charset="-122"/>
                <a:cs typeface="Times New Roman" panose="02020603050405020304" pitchFamily="18" charset="0"/>
              </a:rPr>
              <a:t>getLocation</a:t>
            </a:r>
            <a:r>
              <a:rPr lang="zh-CN" altLang="zh-CN" kern="100" dirty="0">
                <a:latin typeface="Calibri" panose="020F0502020204030204" pitchFamily="34" charset="0"/>
                <a:ea typeface="黑体" panose="02010609060101010101" pitchFamily="49" charset="-122"/>
                <a:cs typeface="Times New Roman" panose="02020603050405020304" pitchFamily="18" charset="0"/>
              </a:rPr>
              <a:t>的简单应用</a:t>
            </a:r>
            <a:endParaRPr lang="zh-CN" altLang="zh-CN" kern="100" dirty="0">
              <a:effectLst/>
              <a:latin typeface="Cambria" panose="02040503050406030204" pitchFamily="18" charset="0"/>
              <a:ea typeface="黑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319863" y="2868844"/>
            <a:ext cx="5457143" cy="3523809"/>
          </a:xfrm>
          <a:prstGeom prst="rect">
            <a:avLst/>
          </a:prstGeom>
        </p:spPr>
      </p:pic>
      <p:sp>
        <p:nvSpPr>
          <p:cNvPr id="13" name="矩形 12"/>
          <p:cNvSpPr/>
          <p:nvPr/>
        </p:nvSpPr>
        <p:spPr>
          <a:xfrm flipV="1">
            <a:off x="970355" y="1112497"/>
            <a:ext cx="765739" cy="4571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1782424" y="1157658"/>
            <a:ext cx="1620957" cy="597921"/>
          </a:xfrm>
          <a:prstGeom prst="rect">
            <a:avLst/>
          </a:prstGeom>
        </p:spPr>
        <p:txBody>
          <a:bodyPr wrap="none">
            <a:spAutoFit/>
          </a:bodyPr>
          <a:lstStyle/>
          <a:p>
            <a:pPr lvl="0">
              <a:lnSpc>
                <a:spcPct val="130000"/>
              </a:lnSpc>
            </a:pPr>
            <a:r>
              <a:rPr lang="zh-CN" altLang="en-US" sz="2800" b="1" dirty="0">
                <a:solidFill>
                  <a:schemeClr val="accent2">
                    <a:lumMod val="75000"/>
                  </a:schemeClr>
                </a:solidFill>
              </a:rPr>
              <a:t>获取位置</a:t>
            </a:r>
            <a:endParaRPr lang="en-US" altLang="zh-CN" sz="2800" b="1" dirty="0">
              <a:solidFill>
                <a:schemeClr val="accent2">
                  <a:lumMod val="75000"/>
                </a:schemeClr>
              </a:solidFill>
            </a:endParaRPr>
          </a:p>
        </p:txBody>
      </p:sp>
      <p:sp>
        <p:nvSpPr>
          <p:cNvPr id="15" name="矩形 14"/>
          <p:cNvSpPr/>
          <p:nvPr/>
        </p:nvSpPr>
        <p:spPr>
          <a:xfrm>
            <a:off x="909948" y="1112497"/>
            <a:ext cx="816249" cy="814582"/>
          </a:xfrm>
          <a:prstGeom prst="rect">
            <a:avLst/>
          </a:prstGeom>
        </p:spPr>
        <p:txBody>
          <a:bodyPr wrap="none">
            <a:spAutoFit/>
          </a:bodyPr>
          <a:lstStyle/>
          <a:p>
            <a:pPr lvl="0">
              <a:lnSpc>
                <a:spcPct val="130000"/>
              </a:lnSpc>
            </a:pPr>
            <a:r>
              <a:rPr lang="en-US" altLang="zh-CN" sz="4000" b="1" dirty="0">
                <a:solidFill>
                  <a:schemeClr val="accent2">
                    <a:lumMod val="75000"/>
                  </a:schemeClr>
                </a:solidFill>
              </a:rPr>
              <a:t>01</a:t>
            </a:r>
          </a:p>
        </p:txBody>
      </p:sp>
    </p:spTree>
    <p:extLst>
      <p:ext uri="{BB962C8B-B14F-4D97-AF65-F5344CB8AC3E}">
        <p14:creationId xmlns:p14="http://schemas.microsoft.com/office/powerpoint/2010/main" val="344328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获取位置</a:t>
            </a:r>
          </a:p>
        </p:txBody>
      </p:sp>
      <p:sp>
        <p:nvSpPr>
          <p:cNvPr id="10" name="文本框 8"/>
          <p:cNvSpPr txBox="1"/>
          <p:nvPr/>
        </p:nvSpPr>
        <p:spPr>
          <a:xfrm>
            <a:off x="909948" y="1933609"/>
            <a:ext cx="9485751" cy="46628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dirty="0"/>
              <a:t>小程序使用</a:t>
            </a:r>
            <a:r>
              <a:rPr lang="en-US" altLang="zh-CN" dirty="0" err="1"/>
              <a:t>wx.chooseLocation</a:t>
            </a:r>
            <a:r>
              <a:rPr lang="en-US" altLang="zh-CN" dirty="0"/>
              <a:t>(OBJECT) </a:t>
            </a:r>
            <a:r>
              <a:rPr lang="zh-CN" altLang="zh-CN" dirty="0"/>
              <a:t>打开地图选择位置，该接口需要用户授权</a:t>
            </a:r>
            <a:r>
              <a:rPr lang="en-US" altLang="zh-CN" dirty="0"/>
              <a:t> </a:t>
            </a:r>
            <a:r>
              <a:rPr lang="en-US" altLang="zh-CN" dirty="0" err="1"/>
              <a:t>scope.userLocation</a:t>
            </a:r>
            <a:r>
              <a:rPr lang="zh-CN" altLang="zh-CN" dirty="0"/>
              <a:t>。其</a:t>
            </a:r>
            <a:r>
              <a:rPr lang="en-US" altLang="zh-CN" dirty="0"/>
              <a:t>OBJECT</a:t>
            </a:r>
            <a:r>
              <a:rPr lang="zh-CN" altLang="zh-CN" dirty="0"/>
              <a:t>参数说明如表所示。</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en-US" altLang="zh-CN" dirty="0"/>
              <a:t>success</a:t>
            </a:r>
            <a:r>
              <a:rPr lang="zh-CN" altLang="zh-CN" dirty="0"/>
              <a:t>回调函数返回参数如下：</a:t>
            </a:r>
          </a:p>
          <a:p>
            <a:pPr marL="285750" lvl="0" indent="-285750">
              <a:lnSpc>
                <a:spcPct val="150000"/>
              </a:lnSpc>
              <a:buFont typeface="Arial" panose="020B0604020202020204" pitchFamily="34" charset="0"/>
              <a:buChar char="•"/>
            </a:pPr>
            <a:r>
              <a:rPr lang="en-US" altLang="zh-CN" dirty="0"/>
              <a:t>name</a:t>
            </a:r>
            <a:r>
              <a:rPr lang="zh-CN" altLang="zh-CN" dirty="0"/>
              <a:t>：位置名称；</a:t>
            </a:r>
          </a:p>
          <a:p>
            <a:pPr marL="285750" lvl="0" indent="-285750">
              <a:lnSpc>
                <a:spcPct val="150000"/>
              </a:lnSpc>
              <a:buFont typeface="Arial" panose="020B0604020202020204" pitchFamily="34" charset="0"/>
              <a:buChar char="•"/>
            </a:pPr>
            <a:r>
              <a:rPr lang="en-US" altLang="zh-CN" dirty="0"/>
              <a:t>address</a:t>
            </a:r>
            <a:r>
              <a:rPr lang="zh-CN" altLang="zh-CN" dirty="0"/>
              <a:t>：详细地址；</a:t>
            </a:r>
          </a:p>
          <a:p>
            <a:pPr marL="285750" lvl="0" indent="-285750">
              <a:lnSpc>
                <a:spcPct val="150000"/>
              </a:lnSpc>
              <a:buFont typeface="Arial" panose="020B0604020202020204" pitchFamily="34" charset="0"/>
              <a:buChar char="•"/>
            </a:pPr>
            <a:r>
              <a:rPr lang="en-US" altLang="zh-CN" dirty="0"/>
              <a:t>latitude</a:t>
            </a:r>
            <a:r>
              <a:rPr lang="zh-CN" altLang="zh-CN" dirty="0"/>
              <a:t>：纬度，浮点数，范围为</a:t>
            </a:r>
            <a:r>
              <a:rPr lang="en-US" altLang="zh-CN" dirty="0"/>
              <a:t>-90~90</a:t>
            </a:r>
            <a:r>
              <a:rPr lang="zh-CN" altLang="zh-CN" dirty="0"/>
              <a:t>，负数表示南纬；</a:t>
            </a:r>
          </a:p>
          <a:p>
            <a:pPr marL="285750" lvl="0" indent="-285750">
              <a:lnSpc>
                <a:spcPct val="150000"/>
              </a:lnSpc>
              <a:buFont typeface="Arial" panose="020B0604020202020204" pitchFamily="34" charset="0"/>
              <a:buChar char="•"/>
            </a:pPr>
            <a:r>
              <a:rPr lang="en-US" altLang="zh-CN" dirty="0"/>
              <a:t>longitude</a:t>
            </a:r>
            <a:r>
              <a:rPr lang="zh-CN" altLang="zh-CN" dirty="0"/>
              <a:t>：经度，浮点数，范围为</a:t>
            </a:r>
            <a:r>
              <a:rPr lang="en-US" altLang="zh-CN" dirty="0"/>
              <a:t>-180~180</a:t>
            </a:r>
            <a:r>
              <a:rPr lang="zh-CN" altLang="zh-CN" dirty="0"/>
              <a:t>，负数表示西经。</a:t>
            </a:r>
          </a:p>
        </p:txBody>
      </p:sp>
      <p:sp>
        <p:nvSpPr>
          <p:cNvPr id="8" name="矩形 7"/>
          <p:cNvSpPr/>
          <p:nvPr/>
        </p:nvSpPr>
        <p:spPr>
          <a:xfrm flipV="1">
            <a:off x="970355" y="1112497"/>
            <a:ext cx="765739" cy="4571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1782424" y="1157658"/>
            <a:ext cx="1620957" cy="597921"/>
          </a:xfrm>
          <a:prstGeom prst="rect">
            <a:avLst/>
          </a:prstGeom>
        </p:spPr>
        <p:txBody>
          <a:bodyPr wrap="none">
            <a:spAutoFit/>
          </a:bodyPr>
          <a:lstStyle/>
          <a:p>
            <a:pPr lvl="0">
              <a:lnSpc>
                <a:spcPct val="130000"/>
              </a:lnSpc>
            </a:pPr>
            <a:r>
              <a:rPr lang="zh-CN" altLang="en-US" sz="2800" b="1" dirty="0">
                <a:solidFill>
                  <a:schemeClr val="accent2">
                    <a:lumMod val="75000"/>
                  </a:schemeClr>
                </a:solidFill>
              </a:rPr>
              <a:t>选择位置</a:t>
            </a:r>
            <a:endParaRPr lang="en-US" altLang="zh-CN" sz="2800" b="1" dirty="0">
              <a:solidFill>
                <a:schemeClr val="accent2">
                  <a:lumMod val="75000"/>
                </a:schemeClr>
              </a:solidFill>
            </a:endParaRPr>
          </a:p>
        </p:txBody>
      </p:sp>
      <p:sp>
        <p:nvSpPr>
          <p:cNvPr id="14" name="矩形 13"/>
          <p:cNvSpPr/>
          <p:nvPr/>
        </p:nvSpPr>
        <p:spPr>
          <a:xfrm>
            <a:off x="909948" y="1112497"/>
            <a:ext cx="816249" cy="814582"/>
          </a:xfrm>
          <a:prstGeom prst="rect">
            <a:avLst/>
          </a:prstGeom>
        </p:spPr>
        <p:txBody>
          <a:bodyPr wrap="none">
            <a:spAutoFit/>
          </a:bodyPr>
          <a:lstStyle/>
          <a:p>
            <a:pPr lvl="0">
              <a:lnSpc>
                <a:spcPct val="130000"/>
              </a:lnSpc>
            </a:pPr>
            <a:r>
              <a:rPr lang="en-US" altLang="zh-CN" sz="4000" b="1" dirty="0">
                <a:solidFill>
                  <a:schemeClr val="accent2">
                    <a:lumMod val="75000"/>
                  </a:schemeClr>
                </a:solidFill>
              </a:rPr>
              <a:t>02</a:t>
            </a:r>
          </a:p>
        </p:txBody>
      </p:sp>
      <p:graphicFrame>
        <p:nvGraphicFramePr>
          <p:cNvPr id="3" name="表格 2"/>
          <p:cNvGraphicFramePr>
            <a:graphicFrameLocks noGrp="1"/>
          </p:cNvGraphicFramePr>
          <p:nvPr>
            <p:extLst>
              <p:ext uri="{D42A27DB-BD31-4B8C-83A1-F6EECF244321}">
                <p14:modId xmlns:p14="http://schemas.microsoft.com/office/powerpoint/2010/main" val="2626944542"/>
              </p:ext>
            </p:extLst>
          </p:nvPr>
        </p:nvGraphicFramePr>
        <p:xfrm>
          <a:off x="1552113" y="2986046"/>
          <a:ext cx="7494233" cy="1150948"/>
        </p:xfrm>
        <a:graphic>
          <a:graphicData uri="http://schemas.openxmlformats.org/drawingml/2006/table">
            <a:tbl>
              <a:tblPr firstRow="1" firstCol="1" bandRow="1">
                <a:tableStyleId>{9DCAF9ED-07DC-4A11-8D7F-57B35C25682E}</a:tableStyleId>
              </a:tblPr>
              <a:tblGrid>
                <a:gridCol w="1036124">
                  <a:extLst>
                    <a:ext uri="{9D8B030D-6E8A-4147-A177-3AD203B41FA5}">
                      <a16:colId xmlns:a16="http://schemas.microsoft.com/office/drawing/2014/main" val="20000"/>
                    </a:ext>
                  </a:extLst>
                </a:gridCol>
                <a:gridCol w="1046219">
                  <a:extLst>
                    <a:ext uri="{9D8B030D-6E8A-4147-A177-3AD203B41FA5}">
                      <a16:colId xmlns:a16="http://schemas.microsoft.com/office/drawing/2014/main" val="20001"/>
                    </a:ext>
                  </a:extLst>
                </a:gridCol>
                <a:gridCol w="754379">
                  <a:extLst>
                    <a:ext uri="{9D8B030D-6E8A-4147-A177-3AD203B41FA5}">
                      <a16:colId xmlns:a16="http://schemas.microsoft.com/office/drawing/2014/main" val="20002"/>
                    </a:ext>
                  </a:extLst>
                </a:gridCol>
                <a:gridCol w="4657511">
                  <a:extLst>
                    <a:ext uri="{9D8B030D-6E8A-4147-A177-3AD203B41FA5}">
                      <a16:colId xmlns:a16="http://schemas.microsoft.com/office/drawing/2014/main" val="20003"/>
                    </a:ext>
                  </a:extLst>
                </a:gridCol>
              </a:tblGrid>
              <a:tr h="287737">
                <a:tc>
                  <a:txBody>
                    <a:bodyPr/>
                    <a:lstStyle/>
                    <a:p>
                      <a:pPr algn="l">
                        <a:lnSpc>
                          <a:spcPct val="150000"/>
                        </a:lnSpc>
                        <a:spcAft>
                          <a:spcPts val="0"/>
                        </a:spcAft>
                      </a:pPr>
                      <a:r>
                        <a:rPr lang="zh-CN" sz="1200" kern="0">
                          <a:effectLst/>
                        </a:rPr>
                        <a:t>参数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类型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必填</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7737">
                <a:tc>
                  <a:txBody>
                    <a:bodyPr/>
                    <a:lstStyle/>
                    <a:p>
                      <a:pPr algn="l">
                        <a:lnSpc>
                          <a:spcPct val="150000"/>
                        </a:lnSpc>
                        <a:spcAft>
                          <a:spcPts val="0"/>
                        </a:spcAft>
                      </a:pPr>
                      <a:r>
                        <a:rPr lang="en-US" sz="1200" kern="0">
                          <a:effectLst/>
                        </a:rPr>
                        <a:t>success</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接口调用成功的回调函数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7737">
                <a:tc>
                  <a:txBody>
                    <a:bodyPr/>
                    <a:lstStyle/>
                    <a:p>
                      <a:pPr algn="l">
                        <a:lnSpc>
                          <a:spcPct val="150000"/>
                        </a:lnSpc>
                        <a:spcAft>
                          <a:spcPts val="0"/>
                        </a:spcAft>
                      </a:pPr>
                      <a:r>
                        <a:rPr lang="en-US" sz="1200" kern="0">
                          <a:effectLst/>
                        </a:rPr>
                        <a:t>fail</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接口调用失败的回调函数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87737">
                <a:tc>
                  <a:txBody>
                    <a:bodyPr/>
                    <a:lstStyle/>
                    <a:p>
                      <a:pPr algn="l">
                        <a:lnSpc>
                          <a:spcPct val="150000"/>
                        </a:lnSpc>
                        <a:spcAft>
                          <a:spcPts val="0"/>
                        </a:spcAft>
                      </a:pPr>
                      <a:r>
                        <a:rPr lang="en-US" sz="1200" kern="0">
                          <a:effectLst/>
                        </a:rPr>
                        <a:t>complete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接口调用结束的回调函数（调用成功与否都执行）</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8769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获取位置</a:t>
            </a:r>
          </a:p>
        </p:txBody>
      </p:sp>
      <p:sp>
        <p:nvSpPr>
          <p:cNvPr id="10" name="文本框 8"/>
          <p:cNvSpPr txBox="1"/>
          <p:nvPr/>
        </p:nvSpPr>
        <p:spPr>
          <a:xfrm>
            <a:off x="909948" y="1933609"/>
            <a:ext cx="948575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wx.chooseLocation</a:t>
            </a:r>
            <a:r>
              <a:rPr lang="en-US" altLang="zh-CN" dirty="0"/>
              <a:t>(OBJECT)</a:t>
            </a:r>
            <a:r>
              <a:rPr lang="zh-CN" altLang="zh-CN" dirty="0"/>
              <a:t>示例代码格式如下：</a:t>
            </a:r>
          </a:p>
        </p:txBody>
      </p:sp>
      <p:sp>
        <p:nvSpPr>
          <p:cNvPr id="8" name="矩形 7"/>
          <p:cNvSpPr/>
          <p:nvPr/>
        </p:nvSpPr>
        <p:spPr>
          <a:xfrm flipV="1">
            <a:off x="970355" y="1112497"/>
            <a:ext cx="765739" cy="4571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1782424" y="1157658"/>
            <a:ext cx="1620957" cy="597921"/>
          </a:xfrm>
          <a:prstGeom prst="rect">
            <a:avLst/>
          </a:prstGeom>
        </p:spPr>
        <p:txBody>
          <a:bodyPr wrap="none">
            <a:spAutoFit/>
          </a:bodyPr>
          <a:lstStyle/>
          <a:p>
            <a:pPr lvl="0">
              <a:lnSpc>
                <a:spcPct val="130000"/>
              </a:lnSpc>
            </a:pPr>
            <a:r>
              <a:rPr lang="zh-CN" altLang="en-US" sz="2800" b="1" dirty="0">
                <a:solidFill>
                  <a:schemeClr val="accent2">
                    <a:lumMod val="75000"/>
                  </a:schemeClr>
                </a:solidFill>
              </a:rPr>
              <a:t>选择位置</a:t>
            </a:r>
            <a:endParaRPr lang="en-US" altLang="zh-CN" sz="2800" b="1" dirty="0">
              <a:solidFill>
                <a:schemeClr val="accent2">
                  <a:lumMod val="75000"/>
                </a:schemeClr>
              </a:solidFill>
            </a:endParaRPr>
          </a:p>
        </p:txBody>
      </p:sp>
      <p:sp>
        <p:nvSpPr>
          <p:cNvPr id="14" name="矩形 13"/>
          <p:cNvSpPr/>
          <p:nvPr/>
        </p:nvSpPr>
        <p:spPr>
          <a:xfrm>
            <a:off x="909948" y="1112497"/>
            <a:ext cx="816249" cy="814582"/>
          </a:xfrm>
          <a:prstGeom prst="rect">
            <a:avLst/>
          </a:prstGeom>
        </p:spPr>
        <p:txBody>
          <a:bodyPr wrap="none">
            <a:spAutoFit/>
          </a:bodyPr>
          <a:lstStyle/>
          <a:p>
            <a:pPr lvl="0">
              <a:lnSpc>
                <a:spcPct val="130000"/>
              </a:lnSpc>
            </a:pPr>
            <a:r>
              <a:rPr lang="en-US" altLang="zh-CN" sz="4000" b="1" dirty="0">
                <a:solidFill>
                  <a:schemeClr val="accent2">
                    <a:lumMod val="75000"/>
                  </a:schemeClr>
                </a:solidFill>
              </a:rPr>
              <a:t>02</a:t>
            </a:r>
          </a:p>
        </p:txBody>
      </p:sp>
      <p:sp>
        <p:nvSpPr>
          <p:cNvPr id="9" name="文本框 8"/>
          <p:cNvSpPr txBox="1"/>
          <p:nvPr/>
        </p:nvSpPr>
        <p:spPr>
          <a:xfrm>
            <a:off x="757971" y="2527814"/>
            <a:ext cx="7520441" cy="3003515"/>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lvl="0" indent="-342900" algn="just">
              <a:lnSpc>
                <a:spcPct val="150000"/>
              </a:lnSpc>
              <a:buFont typeface="+mj-lt"/>
              <a:buAutoNum type="arabicPeriod"/>
            </a:pPr>
            <a:r>
              <a:rPr lang="en-US" altLang="zh-CN" sz="1600" dirty="0" err="1"/>
              <a:t>wx.chooseLocation</a:t>
            </a:r>
            <a:r>
              <a:rPr lang="en-US" altLang="zh-CN" sz="1600" dirty="0"/>
              <a:t>({</a:t>
            </a:r>
            <a:endParaRPr lang="zh-CN" altLang="zh-CN" sz="1600" dirty="0"/>
          </a:p>
          <a:p>
            <a:pPr marL="342900" lvl="0" indent="-342900" algn="just">
              <a:lnSpc>
                <a:spcPct val="150000"/>
              </a:lnSpc>
              <a:buFont typeface="+mj-lt"/>
              <a:buAutoNum type="arabicPeriod"/>
            </a:pPr>
            <a:r>
              <a:rPr lang="en-US" altLang="zh-CN" sz="1600" dirty="0"/>
              <a:t>  success: function(res) {</a:t>
            </a:r>
            <a:endParaRPr lang="zh-CN" altLang="zh-CN" sz="1600" dirty="0"/>
          </a:p>
          <a:p>
            <a:pPr marL="342900" lvl="0" indent="-342900" algn="just">
              <a:lnSpc>
                <a:spcPct val="150000"/>
              </a:lnSpc>
              <a:buFont typeface="+mj-lt"/>
              <a:buAutoNum type="arabicPeriod"/>
            </a:pPr>
            <a:r>
              <a:rPr lang="en-US" altLang="zh-CN" sz="1600" dirty="0"/>
              <a:t>    </a:t>
            </a:r>
            <a:r>
              <a:rPr lang="en-US" altLang="zh-CN" sz="1600" dirty="0" err="1"/>
              <a:t>var</a:t>
            </a:r>
            <a:r>
              <a:rPr lang="en-US" altLang="zh-CN" sz="1600" dirty="0"/>
              <a:t> name = res.name</a:t>
            </a:r>
            <a:endParaRPr lang="zh-CN" altLang="zh-CN" sz="1600" dirty="0"/>
          </a:p>
          <a:p>
            <a:pPr marL="342900" lvl="0" indent="-342900" algn="just">
              <a:lnSpc>
                <a:spcPct val="150000"/>
              </a:lnSpc>
              <a:buFont typeface="+mj-lt"/>
              <a:buAutoNum type="arabicPeriod"/>
            </a:pPr>
            <a:r>
              <a:rPr lang="en-US" altLang="zh-CN" sz="1600" dirty="0"/>
              <a:t>    </a:t>
            </a:r>
            <a:r>
              <a:rPr lang="en-US" altLang="zh-CN" sz="1600" dirty="0" err="1"/>
              <a:t>var</a:t>
            </a:r>
            <a:r>
              <a:rPr lang="en-US" altLang="zh-CN" sz="1600" dirty="0"/>
              <a:t> address = </a:t>
            </a:r>
            <a:r>
              <a:rPr lang="en-US" altLang="zh-CN" sz="1600" dirty="0" err="1"/>
              <a:t>res.address</a:t>
            </a:r>
            <a:endParaRPr lang="zh-CN" altLang="zh-CN" sz="1600" dirty="0"/>
          </a:p>
          <a:p>
            <a:pPr marL="342900" lvl="0" indent="-342900" algn="just">
              <a:lnSpc>
                <a:spcPct val="150000"/>
              </a:lnSpc>
              <a:buFont typeface="+mj-lt"/>
              <a:buAutoNum type="arabicPeriod"/>
            </a:pPr>
            <a:r>
              <a:rPr lang="en-US" altLang="zh-CN" sz="1600" dirty="0"/>
              <a:t>    </a:t>
            </a:r>
            <a:r>
              <a:rPr lang="en-US" altLang="zh-CN" sz="1600" dirty="0" err="1"/>
              <a:t>var</a:t>
            </a:r>
            <a:r>
              <a:rPr lang="en-US" altLang="zh-CN" sz="1600" dirty="0"/>
              <a:t> latitude = </a:t>
            </a:r>
            <a:r>
              <a:rPr lang="en-US" altLang="zh-CN" sz="1600" dirty="0" err="1"/>
              <a:t>res.latitude</a:t>
            </a:r>
            <a:endParaRPr lang="zh-CN" altLang="zh-CN" sz="1600" dirty="0"/>
          </a:p>
          <a:p>
            <a:pPr marL="342900" lvl="0" indent="-342900" algn="just">
              <a:lnSpc>
                <a:spcPct val="150000"/>
              </a:lnSpc>
              <a:buFont typeface="+mj-lt"/>
              <a:buAutoNum type="arabicPeriod"/>
            </a:pPr>
            <a:r>
              <a:rPr lang="en-US" altLang="zh-CN" sz="1600" dirty="0"/>
              <a:t>    </a:t>
            </a:r>
            <a:r>
              <a:rPr lang="en-US" altLang="zh-CN" sz="1600" dirty="0" err="1"/>
              <a:t>var</a:t>
            </a:r>
            <a:r>
              <a:rPr lang="en-US" altLang="zh-CN" sz="1600" dirty="0"/>
              <a:t> longitude = </a:t>
            </a:r>
            <a:r>
              <a:rPr lang="en-US" altLang="zh-CN" sz="1600" dirty="0" err="1"/>
              <a:t>res.longitude</a:t>
            </a:r>
            <a:endParaRPr lang="zh-CN" altLang="zh-CN" sz="1600" dirty="0"/>
          </a:p>
          <a:p>
            <a:pPr marL="342900" lvl="0" indent="-342900" algn="just">
              <a:lnSpc>
                <a:spcPct val="150000"/>
              </a:lnSpc>
              <a:buFont typeface="+mj-lt"/>
              <a:buAutoNum type="arabicPeriod"/>
            </a:pPr>
            <a:r>
              <a:rPr lang="en-US" altLang="zh-CN" sz="1600" dirty="0"/>
              <a:t>  }</a:t>
            </a:r>
            <a:endParaRPr lang="zh-CN" altLang="zh-CN" sz="1600" dirty="0"/>
          </a:p>
          <a:p>
            <a:pPr marL="342900" indent="-342900" algn="just">
              <a:lnSpc>
                <a:spcPct val="150000"/>
              </a:lnSpc>
              <a:buFont typeface="+mj-lt"/>
              <a:buAutoNum type="arabicPeriod"/>
            </a:pPr>
            <a:r>
              <a:rPr lang="en-US" altLang="zh-CN" sz="1600" dirty="0"/>
              <a:t>})</a:t>
            </a:r>
            <a:endParaRPr lang="zh-CN" altLang="zh-CN" sz="1600" dirty="0"/>
          </a:p>
        </p:txBody>
      </p:sp>
    </p:spTree>
    <p:extLst>
      <p:ext uri="{BB962C8B-B14F-4D97-AF65-F5344CB8AC3E}">
        <p14:creationId xmlns:p14="http://schemas.microsoft.com/office/powerpoint/2010/main" val="56749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获取位置</a:t>
            </a:r>
          </a:p>
        </p:txBody>
      </p:sp>
      <p:sp>
        <p:nvSpPr>
          <p:cNvPr id="10" name="文本框 8"/>
          <p:cNvSpPr txBox="1"/>
          <p:nvPr/>
        </p:nvSpPr>
        <p:spPr>
          <a:xfrm>
            <a:off x="909948" y="1933609"/>
            <a:ext cx="9485751" cy="4589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dirty="0"/>
              <a:t>【例</a:t>
            </a:r>
            <a:r>
              <a:rPr lang="en-US" altLang="zh-CN" dirty="0"/>
              <a:t>9-2</a:t>
            </a:r>
            <a:r>
              <a:rPr lang="zh-CN" altLang="zh-CN" dirty="0"/>
              <a:t>】小程序位置</a:t>
            </a:r>
            <a:r>
              <a:rPr lang="en-US" altLang="zh-CN" dirty="0"/>
              <a:t>API</a:t>
            </a:r>
            <a:r>
              <a:rPr lang="zh-CN" altLang="zh-CN" dirty="0"/>
              <a:t>之</a:t>
            </a:r>
            <a:r>
              <a:rPr lang="en-US" altLang="zh-CN" dirty="0" err="1"/>
              <a:t>chooseLocation</a:t>
            </a:r>
            <a:r>
              <a:rPr lang="zh-CN" altLang="zh-CN" dirty="0"/>
              <a:t>的简单应用</a:t>
            </a:r>
          </a:p>
        </p:txBody>
      </p:sp>
      <p:sp>
        <p:nvSpPr>
          <p:cNvPr id="8" name="矩形 7"/>
          <p:cNvSpPr/>
          <p:nvPr/>
        </p:nvSpPr>
        <p:spPr>
          <a:xfrm flipV="1">
            <a:off x="970355" y="1112497"/>
            <a:ext cx="765739" cy="4571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1782424" y="1157658"/>
            <a:ext cx="1620957" cy="597921"/>
          </a:xfrm>
          <a:prstGeom prst="rect">
            <a:avLst/>
          </a:prstGeom>
        </p:spPr>
        <p:txBody>
          <a:bodyPr wrap="none">
            <a:spAutoFit/>
          </a:bodyPr>
          <a:lstStyle/>
          <a:p>
            <a:pPr lvl="0">
              <a:lnSpc>
                <a:spcPct val="130000"/>
              </a:lnSpc>
            </a:pPr>
            <a:r>
              <a:rPr lang="zh-CN" altLang="en-US" sz="2800" b="1" dirty="0">
                <a:solidFill>
                  <a:schemeClr val="accent2">
                    <a:lumMod val="75000"/>
                  </a:schemeClr>
                </a:solidFill>
              </a:rPr>
              <a:t>选择位置</a:t>
            </a:r>
            <a:endParaRPr lang="en-US" altLang="zh-CN" sz="2800" b="1" dirty="0">
              <a:solidFill>
                <a:schemeClr val="accent2">
                  <a:lumMod val="75000"/>
                </a:schemeClr>
              </a:solidFill>
            </a:endParaRPr>
          </a:p>
        </p:txBody>
      </p:sp>
      <p:sp>
        <p:nvSpPr>
          <p:cNvPr id="14" name="矩形 13"/>
          <p:cNvSpPr/>
          <p:nvPr/>
        </p:nvSpPr>
        <p:spPr>
          <a:xfrm>
            <a:off x="909948" y="1112497"/>
            <a:ext cx="816249" cy="814582"/>
          </a:xfrm>
          <a:prstGeom prst="rect">
            <a:avLst/>
          </a:prstGeom>
        </p:spPr>
        <p:txBody>
          <a:bodyPr wrap="none">
            <a:spAutoFit/>
          </a:bodyPr>
          <a:lstStyle/>
          <a:p>
            <a:pPr lvl="0">
              <a:lnSpc>
                <a:spcPct val="130000"/>
              </a:lnSpc>
            </a:pPr>
            <a:r>
              <a:rPr lang="en-US" altLang="zh-CN" sz="4000" b="1" dirty="0">
                <a:solidFill>
                  <a:schemeClr val="accent2">
                    <a:lumMod val="75000"/>
                  </a:schemeClr>
                </a:solidFill>
              </a:rPr>
              <a:t>02</a:t>
            </a:r>
          </a:p>
        </p:txBody>
      </p:sp>
      <p:pic>
        <p:nvPicPr>
          <p:cNvPr id="4" name="图片 3"/>
          <p:cNvPicPr>
            <a:picLocks noChangeAspect="1"/>
          </p:cNvPicPr>
          <p:nvPr/>
        </p:nvPicPr>
        <p:blipFill>
          <a:blip r:embed="rId2"/>
          <a:stretch>
            <a:fillRect/>
          </a:stretch>
        </p:blipFill>
        <p:spPr>
          <a:xfrm>
            <a:off x="2592902" y="2530972"/>
            <a:ext cx="5457143" cy="3514286"/>
          </a:xfrm>
          <a:prstGeom prst="rect">
            <a:avLst/>
          </a:prstGeom>
        </p:spPr>
      </p:pic>
    </p:spTree>
    <p:extLst>
      <p:ext uri="{BB962C8B-B14F-4D97-AF65-F5344CB8AC3E}">
        <p14:creationId xmlns:p14="http://schemas.microsoft.com/office/powerpoint/2010/main" val="35206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a:t>03</a:t>
            </a:r>
            <a:endParaRPr kumimoji="1" lang="zh-CN" altLang="en-US" dirty="0"/>
          </a:p>
        </p:txBody>
      </p:sp>
      <p:sp>
        <p:nvSpPr>
          <p:cNvPr id="3" name="文本占位符 2"/>
          <p:cNvSpPr>
            <a:spLocks noGrp="1"/>
          </p:cNvSpPr>
          <p:nvPr>
            <p:ph type="body" sz="quarter" idx="16"/>
          </p:nvPr>
        </p:nvSpPr>
        <p:spPr>
          <a:xfrm>
            <a:off x="3724507" y="3033133"/>
            <a:ext cx="4315312" cy="825190"/>
          </a:xfrm>
        </p:spPr>
        <p:txBody>
          <a:bodyPr/>
          <a:lstStyle/>
          <a:p>
            <a:r>
              <a:rPr kumimoji="1" lang="zh-CN" altLang="en-US" b="1" dirty="0"/>
              <a:t>查看位置</a:t>
            </a:r>
          </a:p>
        </p:txBody>
      </p:sp>
    </p:spTree>
    <p:extLst>
      <p:ext uri="{BB962C8B-B14F-4D97-AF65-F5344CB8AC3E}">
        <p14:creationId xmlns:p14="http://schemas.microsoft.com/office/powerpoint/2010/main" val="1931525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查看位置</a:t>
            </a:r>
          </a:p>
        </p:txBody>
      </p:sp>
      <p:sp>
        <p:nvSpPr>
          <p:cNvPr id="36" name="文本框 8"/>
          <p:cNvSpPr txBox="1"/>
          <p:nvPr/>
        </p:nvSpPr>
        <p:spPr>
          <a:xfrm>
            <a:off x="1578917" y="1941643"/>
            <a:ext cx="9362658" cy="29731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zh-CN" dirty="0"/>
              <a:t>小程序使用</a:t>
            </a:r>
            <a:r>
              <a:rPr lang="en-US" altLang="zh-CN" dirty="0" err="1"/>
              <a:t>wx.openLocation</a:t>
            </a:r>
            <a:r>
              <a:rPr lang="en-US" altLang="zh-CN" dirty="0"/>
              <a:t>(OBJECT)</a:t>
            </a:r>
            <a:r>
              <a:rPr lang="zh-CN" altLang="zh-CN" dirty="0"/>
              <a:t>打开微信内置地图查看位置，该接口需要用户授权</a:t>
            </a:r>
            <a:r>
              <a:rPr lang="en-US" altLang="zh-CN" dirty="0"/>
              <a:t> </a:t>
            </a:r>
            <a:r>
              <a:rPr lang="en-US" altLang="zh-CN" dirty="0" err="1"/>
              <a:t>scope.userLocation</a:t>
            </a:r>
            <a:r>
              <a:rPr lang="zh-CN" altLang="zh-CN" dirty="0"/>
              <a:t>。其</a:t>
            </a:r>
            <a:r>
              <a:rPr lang="en-US" altLang="zh-CN" dirty="0"/>
              <a:t>OBJECT</a:t>
            </a:r>
            <a:r>
              <a:rPr lang="zh-CN" altLang="zh-CN" dirty="0"/>
              <a:t>参数说明如表所示。</a:t>
            </a:r>
          </a:p>
          <a:p>
            <a:pPr>
              <a:lnSpc>
                <a:spcPct val="130000"/>
              </a:lnSpc>
            </a:pPr>
            <a:endParaRPr lang="zh-CN" altLang="zh-CN" dirty="0"/>
          </a:p>
          <a:p>
            <a:pPr>
              <a:lnSpc>
                <a:spcPct val="130000"/>
              </a:lnSpc>
            </a:pPr>
            <a:endParaRPr lang="en-US" altLang="zh-CN" dirty="0"/>
          </a:p>
          <a:p>
            <a:pPr>
              <a:lnSpc>
                <a:spcPct val="130000"/>
              </a:lnSpc>
            </a:pPr>
            <a:endParaRPr lang="en-US" altLang="zh-CN" dirty="0"/>
          </a:p>
          <a:p>
            <a:pPr>
              <a:lnSpc>
                <a:spcPct val="130000"/>
              </a:lnSpc>
            </a:pPr>
            <a:endParaRPr lang="zh-CN" altLang="zh-CN" dirty="0"/>
          </a:p>
          <a:p>
            <a:pPr>
              <a:lnSpc>
                <a:spcPct val="130000"/>
              </a:lnSpc>
            </a:pPr>
            <a:endParaRPr lang="zh-CN" altLang="zh-CN" dirty="0"/>
          </a:p>
          <a:p>
            <a:pPr>
              <a:lnSpc>
                <a:spcPct val="130000"/>
              </a:lnSpc>
            </a:pPr>
            <a:endParaRPr lang="zh-CN" altLang="zh-CN" dirty="0"/>
          </a:p>
        </p:txBody>
      </p:sp>
      <p:graphicFrame>
        <p:nvGraphicFramePr>
          <p:cNvPr id="3" name="表格 2"/>
          <p:cNvGraphicFramePr>
            <a:graphicFrameLocks noGrp="1"/>
          </p:cNvGraphicFramePr>
          <p:nvPr>
            <p:extLst>
              <p:ext uri="{D42A27DB-BD31-4B8C-83A1-F6EECF244321}">
                <p14:modId xmlns:p14="http://schemas.microsoft.com/office/powerpoint/2010/main" val="380856373"/>
              </p:ext>
            </p:extLst>
          </p:nvPr>
        </p:nvGraphicFramePr>
        <p:xfrm>
          <a:off x="2157275" y="2869724"/>
          <a:ext cx="6529525" cy="3007053"/>
        </p:xfrm>
        <a:graphic>
          <a:graphicData uri="http://schemas.openxmlformats.org/drawingml/2006/table">
            <a:tbl>
              <a:tblPr firstRow="1" firstCol="1" bandRow="1">
                <a:tableStyleId>{1FECB4D8-DB02-4DC6-A0A2-4F2EBAE1DC90}</a:tableStyleId>
              </a:tblPr>
              <a:tblGrid>
                <a:gridCol w="1016290">
                  <a:extLst>
                    <a:ext uri="{9D8B030D-6E8A-4147-A177-3AD203B41FA5}">
                      <a16:colId xmlns:a16="http://schemas.microsoft.com/office/drawing/2014/main" val="20000"/>
                    </a:ext>
                  </a:extLst>
                </a:gridCol>
                <a:gridCol w="911543">
                  <a:extLst>
                    <a:ext uri="{9D8B030D-6E8A-4147-A177-3AD203B41FA5}">
                      <a16:colId xmlns:a16="http://schemas.microsoft.com/office/drawing/2014/main" val="20001"/>
                    </a:ext>
                  </a:extLst>
                </a:gridCol>
                <a:gridCol w="566915">
                  <a:extLst>
                    <a:ext uri="{9D8B030D-6E8A-4147-A177-3AD203B41FA5}">
                      <a16:colId xmlns:a16="http://schemas.microsoft.com/office/drawing/2014/main" val="20002"/>
                    </a:ext>
                  </a:extLst>
                </a:gridCol>
                <a:gridCol w="4034777">
                  <a:extLst>
                    <a:ext uri="{9D8B030D-6E8A-4147-A177-3AD203B41FA5}">
                      <a16:colId xmlns:a16="http://schemas.microsoft.com/office/drawing/2014/main" val="20003"/>
                    </a:ext>
                  </a:extLst>
                </a:gridCol>
              </a:tblGrid>
              <a:tr h="334117">
                <a:tc>
                  <a:txBody>
                    <a:bodyPr/>
                    <a:lstStyle/>
                    <a:p>
                      <a:pPr algn="l">
                        <a:lnSpc>
                          <a:spcPct val="150000"/>
                        </a:lnSpc>
                        <a:spcAft>
                          <a:spcPts val="0"/>
                        </a:spcAft>
                      </a:pPr>
                      <a:r>
                        <a:rPr lang="zh-CN" sz="1200" kern="0">
                          <a:effectLst/>
                        </a:rPr>
                        <a:t>参数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类型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必填</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34117">
                <a:tc>
                  <a:txBody>
                    <a:bodyPr/>
                    <a:lstStyle/>
                    <a:p>
                      <a:pPr algn="l">
                        <a:lnSpc>
                          <a:spcPct val="150000"/>
                        </a:lnSpc>
                        <a:spcAft>
                          <a:spcPts val="0"/>
                        </a:spcAft>
                      </a:pPr>
                      <a:r>
                        <a:rPr lang="en-US" sz="1200" kern="0">
                          <a:effectLst/>
                        </a:rPr>
                        <a:t>latitude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Float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纬度，范围为</a:t>
                      </a:r>
                      <a:r>
                        <a:rPr lang="en-US" sz="1200" kern="0">
                          <a:effectLst/>
                        </a:rPr>
                        <a:t>-90~90</a:t>
                      </a:r>
                      <a:r>
                        <a:rPr lang="zh-CN" sz="1200" kern="0">
                          <a:effectLst/>
                        </a:rPr>
                        <a:t>，负数表示南纬</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34117">
                <a:tc>
                  <a:txBody>
                    <a:bodyPr/>
                    <a:lstStyle/>
                    <a:p>
                      <a:pPr algn="l">
                        <a:lnSpc>
                          <a:spcPct val="150000"/>
                        </a:lnSpc>
                        <a:spcAft>
                          <a:spcPts val="0"/>
                        </a:spcAft>
                      </a:pPr>
                      <a:r>
                        <a:rPr lang="en-US" sz="1200" kern="0">
                          <a:effectLst/>
                        </a:rPr>
                        <a:t>longitude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Float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经度，范围为</a:t>
                      </a:r>
                      <a:r>
                        <a:rPr lang="en-US" sz="1200" kern="0">
                          <a:effectLst/>
                        </a:rPr>
                        <a:t>-180~180</a:t>
                      </a:r>
                      <a:r>
                        <a:rPr lang="zh-CN" sz="1200" kern="0">
                          <a:effectLst/>
                        </a:rPr>
                        <a:t>，负数表示西经</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34117">
                <a:tc>
                  <a:txBody>
                    <a:bodyPr/>
                    <a:lstStyle/>
                    <a:p>
                      <a:pPr algn="l">
                        <a:lnSpc>
                          <a:spcPct val="150000"/>
                        </a:lnSpc>
                        <a:spcAft>
                          <a:spcPts val="0"/>
                        </a:spcAft>
                      </a:pPr>
                      <a:r>
                        <a:rPr lang="en-US" sz="1200" kern="0">
                          <a:effectLst/>
                        </a:rPr>
                        <a:t>scale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INT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缩放比例，范围</a:t>
                      </a:r>
                      <a:r>
                        <a:rPr lang="en-US" sz="1200" kern="0">
                          <a:effectLst/>
                        </a:rPr>
                        <a:t>5~18</a:t>
                      </a:r>
                      <a:r>
                        <a:rPr lang="zh-CN" sz="1200" kern="0">
                          <a:effectLst/>
                        </a:rPr>
                        <a:t>，默认为</a:t>
                      </a:r>
                      <a:r>
                        <a:rPr lang="en-US" sz="1200" kern="0">
                          <a:effectLst/>
                        </a:rPr>
                        <a:t>18</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34117">
                <a:tc>
                  <a:txBody>
                    <a:bodyPr/>
                    <a:lstStyle/>
                    <a:p>
                      <a:pPr algn="l">
                        <a:lnSpc>
                          <a:spcPct val="150000"/>
                        </a:lnSpc>
                        <a:spcAft>
                          <a:spcPts val="0"/>
                        </a:spcAft>
                      </a:pPr>
                      <a:r>
                        <a:rPr lang="en-US" sz="1200" kern="0">
                          <a:effectLst/>
                        </a:rPr>
                        <a:t>name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String</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位置名</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34117">
                <a:tc>
                  <a:txBody>
                    <a:bodyPr/>
                    <a:lstStyle/>
                    <a:p>
                      <a:pPr algn="l">
                        <a:lnSpc>
                          <a:spcPct val="150000"/>
                        </a:lnSpc>
                        <a:spcAft>
                          <a:spcPts val="0"/>
                        </a:spcAft>
                      </a:pPr>
                      <a:r>
                        <a:rPr lang="en-US" sz="1200" kern="0">
                          <a:effectLst/>
                        </a:rPr>
                        <a:t>address</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String</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地址的详细说明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34117">
                <a:tc>
                  <a:txBody>
                    <a:bodyPr/>
                    <a:lstStyle/>
                    <a:p>
                      <a:pPr algn="l">
                        <a:lnSpc>
                          <a:spcPct val="150000"/>
                        </a:lnSpc>
                        <a:spcAft>
                          <a:spcPts val="0"/>
                        </a:spcAft>
                      </a:pPr>
                      <a:r>
                        <a:rPr lang="en-US" sz="1200" kern="0">
                          <a:effectLst/>
                        </a:rPr>
                        <a:t>success</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接口调用成功的回调函数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34117">
                <a:tc>
                  <a:txBody>
                    <a:bodyPr/>
                    <a:lstStyle/>
                    <a:p>
                      <a:pPr algn="l">
                        <a:lnSpc>
                          <a:spcPct val="150000"/>
                        </a:lnSpc>
                        <a:spcAft>
                          <a:spcPts val="0"/>
                        </a:spcAft>
                      </a:pPr>
                      <a:r>
                        <a:rPr lang="en-US" sz="1200" kern="0">
                          <a:effectLst/>
                        </a:rPr>
                        <a:t>fail</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接口调用失败的回调函数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34117">
                <a:tc>
                  <a:txBody>
                    <a:bodyPr/>
                    <a:lstStyle/>
                    <a:p>
                      <a:pPr algn="l">
                        <a:lnSpc>
                          <a:spcPct val="150000"/>
                        </a:lnSpc>
                        <a:spcAft>
                          <a:spcPts val="0"/>
                        </a:spcAft>
                      </a:pPr>
                      <a:r>
                        <a:rPr lang="en-US" sz="1200" kern="0">
                          <a:effectLst/>
                        </a:rPr>
                        <a:t>complete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接口调用结束的回调函数（调用成功与否都执行）</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6592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查看位置</a:t>
            </a:r>
          </a:p>
        </p:txBody>
      </p:sp>
      <p:sp>
        <p:nvSpPr>
          <p:cNvPr id="36" name="文本框 8"/>
          <p:cNvSpPr txBox="1"/>
          <p:nvPr/>
        </p:nvSpPr>
        <p:spPr>
          <a:xfrm>
            <a:off x="1618931" y="1799600"/>
            <a:ext cx="9362658" cy="25299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wx.openLocation</a:t>
            </a:r>
            <a:r>
              <a:rPr lang="en-US" altLang="zh-CN" dirty="0"/>
              <a:t>(OBJECT)</a:t>
            </a:r>
            <a:r>
              <a:rPr lang="zh-CN" altLang="zh-CN" dirty="0"/>
              <a:t>示例代码格式如下：</a:t>
            </a:r>
          </a:p>
          <a:p>
            <a:pPr>
              <a:lnSpc>
                <a:spcPct val="130000"/>
              </a:lnSpc>
            </a:pPr>
            <a:endParaRPr lang="zh-CN" altLang="zh-CN" dirty="0"/>
          </a:p>
          <a:p>
            <a:pPr>
              <a:lnSpc>
                <a:spcPct val="130000"/>
              </a:lnSpc>
            </a:pPr>
            <a:endParaRPr lang="en-US" altLang="zh-CN" dirty="0"/>
          </a:p>
          <a:p>
            <a:pPr>
              <a:lnSpc>
                <a:spcPct val="130000"/>
              </a:lnSpc>
            </a:pPr>
            <a:endParaRPr lang="en-US" altLang="zh-CN" dirty="0"/>
          </a:p>
          <a:p>
            <a:pPr>
              <a:lnSpc>
                <a:spcPct val="130000"/>
              </a:lnSpc>
            </a:pPr>
            <a:endParaRPr lang="zh-CN" altLang="zh-CN" dirty="0"/>
          </a:p>
          <a:p>
            <a:pPr>
              <a:lnSpc>
                <a:spcPct val="130000"/>
              </a:lnSpc>
            </a:pPr>
            <a:endParaRPr lang="zh-CN" altLang="zh-CN" dirty="0"/>
          </a:p>
          <a:p>
            <a:pPr>
              <a:lnSpc>
                <a:spcPct val="130000"/>
              </a:lnSpc>
            </a:pPr>
            <a:endParaRPr lang="zh-CN" altLang="zh-CN" dirty="0"/>
          </a:p>
        </p:txBody>
      </p:sp>
      <p:sp>
        <p:nvSpPr>
          <p:cNvPr id="8" name="文本框 7"/>
          <p:cNvSpPr txBox="1"/>
          <p:nvPr/>
        </p:nvSpPr>
        <p:spPr>
          <a:xfrm>
            <a:off x="1618931" y="2252031"/>
            <a:ext cx="8581511" cy="4154984"/>
          </a:xfrm>
          <a:prstGeom prst="rect">
            <a:avLst/>
          </a:prstGeom>
          <a:ln w="28575"/>
        </p:spPr>
        <p:style>
          <a:lnRef idx="2">
            <a:schemeClr val="accent3"/>
          </a:lnRef>
          <a:fillRef idx="1">
            <a:schemeClr val="lt1"/>
          </a:fillRef>
          <a:effectRef idx="0">
            <a:schemeClr val="accent3"/>
          </a:effectRef>
          <a:fontRef idx="minor">
            <a:schemeClr val="dk1"/>
          </a:fontRef>
        </p:style>
        <p:txBody>
          <a:bodyPr wrap="square" rtlCol="0">
            <a:spAutoFit/>
          </a:bodyPr>
          <a:lstStyle/>
          <a:p>
            <a:pPr marL="342900" indent="-342900" algn="just">
              <a:lnSpc>
                <a:spcPct val="150000"/>
              </a:lnSpc>
              <a:buFont typeface="+mj-lt"/>
              <a:buAutoNum type="arabicPeriod"/>
            </a:pPr>
            <a:r>
              <a:rPr lang="en-US" altLang="zh-CN" sz="1600" kern="100" dirty="0" err="1"/>
              <a:t>wx.getLocation</a:t>
            </a:r>
            <a:r>
              <a:rPr lang="en-US" altLang="zh-CN" sz="1600" kern="100" dirty="0"/>
              <a:t>({</a:t>
            </a:r>
            <a:endParaRPr lang="zh-CN" altLang="zh-CN" sz="1600" kern="100" dirty="0"/>
          </a:p>
          <a:p>
            <a:pPr marL="342900" indent="-342900" algn="just">
              <a:lnSpc>
                <a:spcPct val="150000"/>
              </a:lnSpc>
              <a:buFont typeface="+mj-lt"/>
              <a:buAutoNum type="arabicPeriod"/>
            </a:pPr>
            <a:r>
              <a:rPr lang="en-US" altLang="zh-CN" sz="1600" kern="100" dirty="0"/>
              <a:t>  type: 'gcj02', //</a:t>
            </a:r>
            <a:r>
              <a:rPr lang="zh-CN" altLang="zh-CN" sz="1600" kern="100" dirty="0"/>
              <a:t>返回可以用于</a:t>
            </a:r>
            <a:r>
              <a:rPr lang="en-US" altLang="zh-CN" sz="1600" kern="100" dirty="0" err="1"/>
              <a:t>wx.openLocation</a:t>
            </a:r>
            <a:r>
              <a:rPr lang="zh-CN" altLang="zh-CN" sz="1600" kern="100" dirty="0"/>
              <a:t>的经纬度</a:t>
            </a:r>
          </a:p>
          <a:p>
            <a:pPr marL="342900" indent="-342900" algn="just">
              <a:lnSpc>
                <a:spcPct val="150000"/>
              </a:lnSpc>
              <a:buFont typeface="+mj-lt"/>
              <a:buAutoNum type="arabicPeriod"/>
            </a:pPr>
            <a:r>
              <a:rPr lang="en-US" altLang="zh-CN" sz="1600" kern="100" dirty="0"/>
              <a:t>  success: function(res) {</a:t>
            </a:r>
            <a:endParaRPr lang="zh-CN" altLang="zh-CN" sz="1600" kern="100" dirty="0"/>
          </a:p>
          <a:p>
            <a:pPr marL="342900" indent="-342900" algn="just">
              <a:lnSpc>
                <a:spcPct val="150000"/>
              </a:lnSpc>
              <a:buFont typeface="+mj-lt"/>
              <a:buAutoNum type="arabicPeriod"/>
            </a:pPr>
            <a:r>
              <a:rPr lang="en-US" altLang="zh-CN" sz="1600" kern="100" dirty="0"/>
              <a:t>    </a:t>
            </a:r>
            <a:r>
              <a:rPr lang="en-US" altLang="zh-CN" sz="1600" kern="100" dirty="0" err="1"/>
              <a:t>var</a:t>
            </a:r>
            <a:r>
              <a:rPr lang="en-US" altLang="zh-CN" sz="1600" kern="100" dirty="0"/>
              <a:t> latitude = </a:t>
            </a:r>
            <a:r>
              <a:rPr lang="en-US" altLang="zh-CN" sz="1600" kern="100" dirty="0" err="1"/>
              <a:t>res.latitude</a:t>
            </a:r>
            <a:endParaRPr lang="zh-CN" altLang="zh-CN" sz="1600" kern="100" dirty="0"/>
          </a:p>
          <a:p>
            <a:pPr marL="342900" indent="-342900" algn="just">
              <a:lnSpc>
                <a:spcPct val="150000"/>
              </a:lnSpc>
              <a:buFont typeface="+mj-lt"/>
              <a:buAutoNum type="arabicPeriod"/>
            </a:pPr>
            <a:r>
              <a:rPr lang="en-US" altLang="zh-CN" sz="1600" kern="100" dirty="0"/>
              <a:t>    </a:t>
            </a:r>
            <a:r>
              <a:rPr lang="en-US" altLang="zh-CN" sz="1600" kern="100" dirty="0" err="1"/>
              <a:t>var</a:t>
            </a:r>
            <a:r>
              <a:rPr lang="en-US" altLang="zh-CN" sz="1600" kern="100" dirty="0"/>
              <a:t> longitude = </a:t>
            </a:r>
            <a:r>
              <a:rPr lang="en-US" altLang="zh-CN" sz="1600" kern="100" dirty="0" err="1"/>
              <a:t>res.longitude</a:t>
            </a:r>
            <a:endParaRPr lang="zh-CN" altLang="zh-CN" sz="1600" kern="100" dirty="0"/>
          </a:p>
          <a:p>
            <a:pPr marL="342900" indent="-342900" algn="just">
              <a:lnSpc>
                <a:spcPct val="150000"/>
              </a:lnSpc>
              <a:buFont typeface="+mj-lt"/>
              <a:buAutoNum type="arabicPeriod"/>
            </a:pPr>
            <a:r>
              <a:rPr lang="en-US" altLang="zh-CN" sz="1600" kern="100" dirty="0"/>
              <a:t>    </a:t>
            </a:r>
            <a:r>
              <a:rPr lang="en-US" altLang="zh-CN" sz="1600" kern="100" dirty="0" err="1"/>
              <a:t>wx.openLocation</a:t>
            </a:r>
            <a:r>
              <a:rPr lang="en-US" altLang="zh-CN" sz="1600" kern="100" dirty="0"/>
              <a:t>({</a:t>
            </a:r>
            <a:endParaRPr lang="zh-CN" altLang="zh-CN" sz="1600" kern="100" dirty="0"/>
          </a:p>
          <a:p>
            <a:pPr marL="342900" indent="-342900" algn="just">
              <a:lnSpc>
                <a:spcPct val="150000"/>
              </a:lnSpc>
              <a:buFont typeface="+mj-lt"/>
              <a:buAutoNum type="arabicPeriod"/>
            </a:pPr>
            <a:r>
              <a:rPr lang="en-US" altLang="zh-CN" sz="1600" kern="100" dirty="0"/>
              <a:t>      latitude: latitude,</a:t>
            </a:r>
            <a:endParaRPr lang="zh-CN" altLang="zh-CN" sz="1600" kern="100" dirty="0"/>
          </a:p>
          <a:p>
            <a:pPr marL="342900" indent="-342900" algn="just">
              <a:lnSpc>
                <a:spcPct val="150000"/>
              </a:lnSpc>
              <a:buFont typeface="+mj-lt"/>
              <a:buAutoNum type="arabicPeriod"/>
            </a:pPr>
            <a:r>
              <a:rPr lang="en-US" altLang="zh-CN" sz="1600" kern="100" dirty="0"/>
              <a:t>      longitude: longitude</a:t>
            </a:r>
            <a:endParaRPr lang="zh-CN" altLang="zh-CN" sz="1600" kern="100" dirty="0"/>
          </a:p>
          <a:p>
            <a:pPr marL="342900" indent="-342900" algn="just">
              <a:lnSpc>
                <a:spcPct val="150000"/>
              </a:lnSpc>
              <a:buFont typeface="+mj-lt"/>
              <a:buAutoNum type="arabicPeriod"/>
            </a:pPr>
            <a:r>
              <a:rPr lang="en-US" altLang="zh-CN" sz="1600" kern="100" dirty="0"/>
              <a:t>    })</a:t>
            </a:r>
            <a:endParaRPr lang="zh-CN" altLang="zh-CN" sz="1600" kern="100" dirty="0"/>
          </a:p>
          <a:p>
            <a:pPr marL="342900" indent="-342900" algn="just">
              <a:lnSpc>
                <a:spcPct val="150000"/>
              </a:lnSpc>
              <a:buFont typeface="+mj-lt"/>
              <a:buAutoNum type="arabicPeriod"/>
            </a:pPr>
            <a:r>
              <a:rPr lang="en-US" altLang="zh-CN" sz="1600" kern="100" dirty="0"/>
              <a:t>  }</a:t>
            </a:r>
            <a:endParaRPr lang="zh-CN" altLang="zh-CN" sz="1600" kern="100" dirty="0"/>
          </a:p>
          <a:p>
            <a:pPr marL="342900" indent="-342900" algn="just">
              <a:lnSpc>
                <a:spcPct val="150000"/>
              </a:lnSpc>
              <a:buFont typeface="+mj-lt"/>
              <a:buAutoNum type="arabicPeriod"/>
            </a:pPr>
            <a:r>
              <a:rPr lang="en-US" altLang="zh-CN" sz="1600" kern="100" dirty="0"/>
              <a:t>})</a:t>
            </a:r>
            <a:endParaRPr lang="zh-CN" altLang="zh-CN" sz="1600" kern="100" dirty="0"/>
          </a:p>
        </p:txBody>
      </p:sp>
    </p:spTree>
    <p:extLst>
      <p:ext uri="{BB962C8B-B14F-4D97-AF65-F5344CB8AC3E}">
        <p14:creationId xmlns:p14="http://schemas.microsoft.com/office/powerpoint/2010/main" val="351227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3"/>
          <p:cNvSpPr txBox="1">
            <a:spLocks/>
          </p:cNvSpPr>
          <p:nvPr/>
        </p:nvSpPr>
        <p:spPr>
          <a:xfrm>
            <a:off x="6572041" y="1837779"/>
            <a:ext cx="4488883" cy="634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3600" b="1" dirty="0">
                <a:solidFill>
                  <a:schemeClr val="accent1">
                    <a:lumMod val="75000"/>
                  </a:schemeClr>
                </a:solidFill>
                <a:latin typeface="Microsoft YaHei" charset="0"/>
                <a:ea typeface="Microsoft YaHei" charset="0"/>
                <a:cs typeface="Microsoft YaHei" charset="0"/>
              </a:rPr>
              <a:t>01 </a:t>
            </a:r>
            <a:r>
              <a:rPr kumimoji="1" lang="zh-CN" altLang="en-US" sz="3600" b="1" dirty="0">
                <a:solidFill>
                  <a:schemeClr val="accent1">
                    <a:lumMod val="75000"/>
                  </a:schemeClr>
                </a:solidFill>
                <a:latin typeface="Microsoft YaHei" charset="0"/>
                <a:ea typeface="Microsoft YaHei" charset="0"/>
                <a:cs typeface="Microsoft YaHei" charset="0"/>
              </a:rPr>
              <a:t>位置信息</a:t>
            </a:r>
          </a:p>
        </p:txBody>
      </p:sp>
      <p:sp>
        <p:nvSpPr>
          <p:cNvPr id="27" name="文本占位符 5"/>
          <p:cNvSpPr txBox="1">
            <a:spLocks/>
          </p:cNvSpPr>
          <p:nvPr/>
        </p:nvSpPr>
        <p:spPr>
          <a:xfrm>
            <a:off x="6572041" y="2746735"/>
            <a:ext cx="4857959" cy="634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3600" b="1" dirty="0">
                <a:solidFill>
                  <a:schemeClr val="accent1">
                    <a:lumMod val="75000"/>
                  </a:schemeClr>
                </a:solidFill>
                <a:latin typeface="Microsoft YaHei" charset="0"/>
                <a:ea typeface="Microsoft YaHei" charset="0"/>
                <a:cs typeface="Microsoft YaHei" charset="0"/>
              </a:rPr>
              <a:t>02 </a:t>
            </a:r>
            <a:r>
              <a:rPr kumimoji="1" lang="zh-CN" altLang="en-US" sz="3600" b="1" dirty="0">
                <a:solidFill>
                  <a:schemeClr val="accent1">
                    <a:lumMod val="75000"/>
                  </a:schemeClr>
                </a:solidFill>
                <a:latin typeface="Microsoft YaHei" charset="0"/>
                <a:ea typeface="Microsoft YaHei" charset="0"/>
                <a:cs typeface="Microsoft YaHei" charset="0"/>
              </a:rPr>
              <a:t>获取位置</a:t>
            </a:r>
          </a:p>
        </p:txBody>
      </p:sp>
      <p:sp>
        <p:nvSpPr>
          <p:cNvPr id="29" name="文本占位符 7"/>
          <p:cNvSpPr txBox="1">
            <a:spLocks/>
          </p:cNvSpPr>
          <p:nvPr/>
        </p:nvSpPr>
        <p:spPr>
          <a:xfrm>
            <a:off x="6572042" y="3655691"/>
            <a:ext cx="5686094" cy="634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3600" b="1" dirty="0">
                <a:solidFill>
                  <a:schemeClr val="accent1">
                    <a:lumMod val="75000"/>
                  </a:schemeClr>
                </a:solidFill>
                <a:latin typeface="Microsoft YaHei" charset="0"/>
                <a:ea typeface="Microsoft YaHei" charset="0"/>
                <a:cs typeface="Microsoft YaHei" charset="0"/>
              </a:rPr>
              <a:t>03 </a:t>
            </a:r>
            <a:r>
              <a:rPr kumimoji="1" lang="zh-CN" altLang="en-US" sz="3600" b="1" dirty="0">
                <a:solidFill>
                  <a:schemeClr val="accent1">
                    <a:lumMod val="75000"/>
                  </a:schemeClr>
                </a:solidFill>
                <a:latin typeface="Microsoft YaHei" charset="0"/>
                <a:ea typeface="Microsoft YaHei" charset="0"/>
                <a:cs typeface="Microsoft YaHei" charset="0"/>
              </a:rPr>
              <a:t>查看位置</a:t>
            </a:r>
          </a:p>
        </p:txBody>
      </p:sp>
      <p:sp>
        <p:nvSpPr>
          <p:cNvPr id="5" name="文本占位符 7"/>
          <p:cNvSpPr txBox="1">
            <a:spLocks/>
          </p:cNvSpPr>
          <p:nvPr/>
        </p:nvSpPr>
        <p:spPr>
          <a:xfrm>
            <a:off x="6572042" y="4564161"/>
            <a:ext cx="5686094" cy="6346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3600" b="1" dirty="0">
                <a:solidFill>
                  <a:schemeClr val="accent1">
                    <a:lumMod val="75000"/>
                  </a:schemeClr>
                </a:solidFill>
                <a:latin typeface="Microsoft YaHei" charset="0"/>
                <a:ea typeface="Microsoft YaHei" charset="0"/>
                <a:cs typeface="Microsoft YaHei" charset="0"/>
              </a:rPr>
              <a:t>04 </a:t>
            </a:r>
            <a:r>
              <a:rPr kumimoji="1" lang="zh-CN" altLang="en-US" sz="3600" b="1" dirty="0">
                <a:solidFill>
                  <a:schemeClr val="accent1">
                    <a:lumMod val="75000"/>
                  </a:schemeClr>
                </a:solidFill>
                <a:latin typeface="Microsoft YaHei" charset="0"/>
                <a:ea typeface="Microsoft YaHei" charset="0"/>
                <a:cs typeface="Microsoft YaHei" charset="0"/>
              </a:rPr>
              <a:t>地图组件控制</a:t>
            </a:r>
          </a:p>
        </p:txBody>
      </p:sp>
    </p:spTree>
    <p:extLst>
      <p:ext uri="{BB962C8B-B14F-4D97-AF65-F5344CB8AC3E}">
        <p14:creationId xmlns:p14="http://schemas.microsoft.com/office/powerpoint/2010/main" val="19308810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03</a:t>
            </a:r>
            <a:r>
              <a:rPr kumimoji="1" lang="zh-CN" altLang="en-US" dirty="0"/>
              <a:t> 查看位置</a:t>
            </a:r>
          </a:p>
        </p:txBody>
      </p:sp>
      <p:sp>
        <p:nvSpPr>
          <p:cNvPr id="36" name="文本框 8"/>
          <p:cNvSpPr txBox="1"/>
          <p:nvPr/>
        </p:nvSpPr>
        <p:spPr>
          <a:xfrm>
            <a:off x="1618931" y="1799600"/>
            <a:ext cx="9362658" cy="25299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dirty="0"/>
              <a:t>【例</a:t>
            </a:r>
            <a:r>
              <a:rPr lang="en-US" altLang="zh-CN" dirty="0"/>
              <a:t>9-3</a:t>
            </a:r>
            <a:r>
              <a:rPr lang="zh-CN" altLang="zh-CN" dirty="0"/>
              <a:t>】小程序位置</a:t>
            </a:r>
            <a:r>
              <a:rPr lang="en-US" altLang="zh-CN" dirty="0"/>
              <a:t>API</a:t>
            </a:r>
            <a:r>
              <a:rPr lang="zh-CN" altLang="zh-CN" dirty="0"/>
              <a:t>之</a:t>
            </a:r>
            <a:r>
              <a:rPr lang="en-US" altLang="zh-CN" dirty="0" err="1"/>
              <a:t>openLocation</a:t>
            </a:r>
            <a:r>
              <a:rPr lang="zh-CN" altLang="zh-CN" dirty="0"/>
              <a:t>的简单应用</a:t>
            </a:r>
          </a:p>
          <a:p>
            <a:pPr>
              <a:lnSpc>
                <a:spcPct val="130000"/>
              </a:lnSpc>
            </a:pPr>
            <a:endParaRPr lang="zh-CN" altLang="zh-CN" dirty="0"/>
          </a:p>
          <a:p>
            <a:pPr>
              <a:lnSpc>
                <a:spcPct val="130000"/>
              </a:lnSpc>
            </a:pPr>
            <a:endParaRPr lang="en-US" altLang="zh-CN" dirty="0"/>
          </a:p>
          <a:p>
            <a:pPr>
              <a:lnSpc>
                <a:spcPct val="130000"/>
              </a:lnSpc>
            </a:pPr>
            <a:endParaRPr lang="en-US" altLang="zh-CN" dirty="0"/>
          </a:p>
          <a:p>
            <a:pPr>
              <a:lnSpc>
                <a:spcPct val="130000"/>
              </a:lnSpc>
            </a:pPr>
            <a:endParaRPr lang="zh-CN" altLang="zh-CN" dirty="0"/>
          </a:p>
          <a:p>
            <a:pPr>
              <a:lnSpc>
                <a:spcPct val="130000"/>
              </a:lnSpc>
            </a:pPr>
            <a:endParaRPr lang="zh-CN" altLang="zh-CN" dirty="0"/>
          </a:p>
          <a:p>
            <a:pPr>
              <a:lnSpc>
                <a:spcPct val="130000"/>
              </a:lnSpc>
            </a:pPr>
            <a:endParaRPr lang="zh-CN" altLang="zh-CN" dirty="0"/>
          </a:p>
        </p:txBody>
      </p:sp>
      <p:pic>
        <p:nvPicPr>
          <p:cNvPr id="3" name="图片 2"/>
          <p:cNvPicPr>
            <a:picLocks noChangeAspect="1"/>
          </p:cNvPicPr>
          <p:nvPr/>
        </p:nvPicPr>
        <p:blipFill>
          <a:blip r:embed="rId2"/>
          <a:stretch>
            <a:fillRect/>
          </a:stretch>
        </p:blipFill>
        <p:spPr>
          <a:xfrm>
            <a:off x="3681714" y="2246559"/>
            <a:ext cx="4828571" cy="3714286"/>
          </a:xfrm>
          <a:prstGeom prst="rect">
            <a:avLst/>
          </a:prstGeom>
        </p:spPr>
      </p:pic>
    </p:spTree>
    <p:extLst>
      <p:ext uri="{BB962C8B-B14F-4D97-AF65-F5344CB8AC3E}">
        <p14:creationId xmlns:p14="http://schemas.microsoft.com/office/powerpoint/2010/main" val="86941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lang="en-US" altLang="zh-CN" dirty="0"/>
              <a:t>04</a:t>
            </a:r>
            <a:endParaRPr lang="zh-CN" altLang="en-US" dirty="0"/>
          </a:p>
        </p:txBody>
      </p:sp>
      <p:sp>
        <p:nvSpPr>
          <p:cNvPr id="3" name="文本占位符 2"/>
          <p:cNvSpPr>
            <a:spLocks noGrp="1"/>
          </p:cNvSpPr>
          <p:nvPr>
            <p:ph type="body" sz="quarter" idx="16"/>
          </p:nvPr>
        </p:nvSpPr>
        <p:spPr/>
        <p:txBody>
          <a:bodyPr/>
          <a:lstStyle/>
          <a:p>
            <a:r>
              <a:rPr lang="zh-CN" altLang="en-US" b="1" dirty="0"/>
              <a:t>地图组件控制</a:t>
            </a:r>
          </a:p>
        </p:txBody>
      </p:sp>
    </p:spTree>
    <p:extLst>
      <p:ext uri="{BB962C8B-B14F-4D97-AF65-F5344CB8AC3E}">
        <p14:creationId xmlns:p14="http://schemas.microsoft.com/office/powerpoint/2010/main" val="422808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779716" y="125577"/>
            <a:ext cx="5302783" cy="721395"/>
          </a:xfrm>
        </p:spPr>
        <p:txBody>
          <a:bodyPr/>
          <a:lstStyle/>
          <a:p>
            <a:r>
              <a:rPr lang="en-US" altLang="zh-CN" dirty="0"/>
              <a:t>04 </a:t>
            </a:r>
            <a:r>
              <a:rPr lang="zh-CN" altLang="en-US" dirty="0"/>
              <a:t>地图组件控制</a:t>
            </a:r>
          </a:p>
        </p:txBody>
      </p:sp>
      <p:sp>
        <p:nvSpPr>
          <p:cNvPr id="3" name="矩形 2"/>
          <p:cNvSpPr/>
          <p:nvPr/>
        </p:nvSpPr>
        <p:spPr>
          <a:xfrm flipV="1">
            <a:off x="2314784" y="1414353"/>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126853" y="1459514"/>
            <a:ext cx="2698175" cy="652486"/>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获取地图上下文</a:t>
            </a:r>
            <a:endParaRPr lang="en-US" altLang="zh-CN" sz="2800" b="1" dirty="0">
              <a:solidFill>
                <a:schemeClr val="accent4">
                  <a:lumMod val="75000"/>
                </a:schemeClr>
              </a:solidFill>
            </a:endParaRPr>
          </a:p>
        </p:txBody>
      </p:sp>
      <p:sp>
        <p:nvSpPr>
          <p:cNvPr id="5" name="矩形 4"/>
          <p:cNvSpPr/>
          <p:nvPr/>
        </p:nvSpPr>
        <p:spPr>
          <a:xfrm>
            <a:off x="2254377" y="1414353"/>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01</a:t>
            </a:r>
          </a:p>
        </p:txBody>
      </p:sp>
      <p:sp>
        <p:nvSpPr>
          <p:cNvPr id="6" name="矩形 5"/>
          <p:cNvSpPr/>
          <p:nvPr/>
        </p:nvSpPr>
        <p:spPr>
          <a:xfrm>
            <a:off x="1557491" y="2220721"/>
            <a:ext cx="10093911" cy="2169825"/>
          </a:xfrm>
          <a:prstGeom prst="rect">
            <a:avLst/>
          </a:prstGeom>
        </p:spPr>
        <p:txBody>
          <a:bodyPr wrap="square">
            <a:spAutoFit/>
          </a:bodyPr>
          <a:lstStyle/>
          <a:p>
            <a:pPr indent="266700" defTabSz="914400">
              <a:lnSpc>
                <a:spcPct val="150000"/>
              </a:lnSpc>
              <a:spcAft>
                <a:spcPts val="0"/>
              </a:spcAft>
            </a:pPr>
            <a:r>
              <a:rPr lang="zh-CN" altLang="zh-CN" dirty="0"/>
              <a:t>小程序使用</a:t>
            </a:r>
            <a:r>
              <a:rPr lang="en-US" altLang="zh-CN" dirty="0" err="1"/>
              <a:t>wx.createMapContext</a:t>
            </a:r>
            <a:r>
              <a:rPr lang="en-US" altLang="zh-CN" dirty="0"/>
              <a:t>(</a:t>
            </a:r>
            <a:r>
              <a:rPr lang="en-US" altLang="zh-CN" dirty="0" err="1"/>
              <a:t>mapId,this</a:t>
            </a:r>
            <a:r>
              <a:rPr lang="en-US" altLang="zh-CN" dirty="0"/>
              <a:t>) </a:t>
            </a:r>
            <a:r>
              <a:rPr lang="zh-CN" altLang="zh-CN" dirty="0"/>
              <a:t>创建并返回</a:t>
            </a:r>
            <a:r>
              <a:rPr lang="en-US" altLang="zh-CN" dirty="0"/>
              <a:t> map </a:t>
            </a:r>
            <a:r>
              <a:rPr lang="zh-CN" altLang="zh-CN" dirty="0"/>
              <a:t>上下文</a:t>
            </a:r>
            <a:r>
              <a:rPr lang="en-US" altLang="zh-CN" dirty="0"/>
              <a:t> </a:t>
            </a:r>
            <a:r>
              <a:rPr lang="en-US" altLang="zh-CN" dirty="0" err="1"/>
              <a:t>mapContext</a:t>
            </a:r>
            <a:r>
              <a:rPr lang="en-US" altLang="zh-CN" dirty="0"/>
              <a:t> </a:t>
            </a:r>
            <a:r>
              <a:rPr lang="zh-CN" altLang="zh-CN" dirty="0"/>
              <a:t>对象，</a:t>
            </a:r>
            <a:r>
              <a:rPr lang="en-US" altLang="zh-CN" dirty="0" err="1"/>
              <a:t>mapContext</a:t>
            </a:r>
            <a:r>
              <a:rPr lang="en-US" altLang="zh-CN" dirty="0"/>
              <a:t> </a:t>
            </a:r>
            <a:r>
              <a:rPr lang="zh-CN" altLang="zh-CN" dirty="0"/>
              <a:t>通过</a:t>
            </a:r>
            <a:r>
              <a:rPr lang="en-US" altLang="zh-CN" dirty="0" err="1"/>
              <a:t>mapId</a:t>
            </a:r>
            <a:r>
              <a:rPr lang="zh-CN" altLang="zh-CN" dirty="0"/>
              <a:t>跟</a:t>
            </a:r>
            <a:r>
              <a:rPr lang="en-US" altLang="zh-CN" dirty="0"/>
              <a:t>WXML</a:t>
            </a:r>
            <a:r>
              <a:rPr lang="zh-CN" altLang="zh-CN" dirty="0"/>
              <a:t>页面上的</a:t>
            </a:r>
            <a:r>
              <a:rPr lang="en-US" altLang="zh-CN" dirty="0"/>
              <a:t>&lt;map&gt;</a:t>
            </a:r>
            <a:r>
              <a:rPr lang="zh-CN" altLang="zh-CN" dirty="0"/>
              <a:t>组件绑定，并可以进一步操作对应的</a:t>
            </a:r>
            <a:r>
              <a:rPr lang="en-US" altLang="zh-CN" dirty="0"/>
              <a:t>&lt;map&gt;</a:t>
            </a:r>
            <a:r>
              <a:rPr lang="zh-CN" altLang="zh-CN" dirty="0"/>
              <a:t>组件。</a:t>
            </a:r>
            <a:endParaRPr lang="en-US" altLang="zh-CN" dirty="0"/>
          </a:p>
          <a:p>
            <a:pPr indent="266700" defTabSz="914400">
              <a:lnSpc>
                <a:spcPct val="150000"/>
              </a:lnSpc>
            </a:pPr>
            <a:r>
              <a:rPr lang="zh-CN" altLang="zh-CN" dirty="0"/>
              <a:t>例如：</a:t>
            </a:r>
          </a:p>
          <a:p>
            <a:pPr indent="266700" defTabSz="914400">
              <a:lnSpc>
                <a:spcPct val="150000"/>
              </a:lnSpc>
              <a:spcAft>
                <a:spcPts val="0"/>
              </a:spcAft>
            </a:pPr>
            <a:endParaRPr lang="zh-CN" altLang="zh-CN" dirty="0"/>
          </a:p>
        </p:txBody>
      </p:sp>
      <p:sp>
        <p:nvSpPr>
          <p:cNvPr id="7" name="文本框 6"/>
          <p:cNvSpPr txBox="1"/>
          <p:nvPr/>
        </p:nvSpPr>
        <p:spPr>
          <a:xfrm>
            <a:off x="1730067" y="3990188"/>
            <a:ext cx="5917508" cy="2677656"/>
          </a:xfrm>
          <a:prstGeom prst="rect">
            <a:avLst/>
          </a:prstGeom>
          <a:ln w="28575"/>
        </p:spPr>
        <p:style>
          <a:lnRef idx="2">
            <a:schemeClr val="accent4"/>
          </a:lnRef>
          <a:fillRef idx="1">
            <a:schemeClr val="lt1"/>
          </a:fillRef>
          <a:effectRef idx="0">
            <a:schemeClr val="accent4"/>
          </a:effectRef>
          <a:fontRef idx="minor">
            <a:schemeClr val="dk1"/>
          </a:fontRef>
        </p:style>
        <p:txBody>
          <a:bodyPr wrap="square" rtlCol="0">
            <a:spAutoFit/>
          </a:bodyPr>
          <a:lstStyle/>
          <a:p>
            <a:pPr marL="342900" lvl="0" indent="-342900" algn="just">
              <a:lnSpc>
                <a:spcPct val="150000"/>
              </a:lnSpc>
              <a:buFont typeface="+mj-lt"/>
              <a:buAutoNum type="arabicPeriod"/>
            </a:pPr>
            <a:r>
              <a:rPr lang="en-US" altLang="zh-CN" sz="1600" kern="100" dirty="0"/>
              <a:t>&lt;!--WXML</a:t>
            </a:r>
            <a:r>
              <a:rPr lang="zh-CN" altLang="zh-CN" sz="1600" kern="100" dirty="0"/>
              <a:t>代码</a:t>
            </a:r>
            <a:r>
              <a:rPr lang="en-US" altLang="zh-CN" sz="1600" kern="100" dirty="0"/>
              <a:t>--&gt;</a:t>
            </a:r>
            <a:endParaRPr lang="zh-CN" altLang="zh-CN" sz="1600" kern="100" dirty="0"/>
          </a:p>
          <a:p>
            <a:pPr marL="342900" lvl="0" indent="-342900" algn="just">
              <a:lnSpc>
                <a:spcPct val="150000"/>
              </a:lnSpc>
              <a:buFont typeface="+mj-lt"/>
              <a:buAutoNum type="arabicPeriod"/>
            </a:pPr>
            <a:r>
              <a:rPr lang="en-US" altLang="zh-CN" sz="1600" kern="100" dirty="0"/>
              <a:t>&lt;map id='</a:t>
            </a:r>
            <a:r>
              <a:rPr lang="en-US" altLang="zh-CN" sz="1600" kern="100" dirty="0" err="1"/>
              <a:t>myMap</a:t>
            </a:r>
            <a:r>
              <a:rPr lang="en-US" altLang="zh-CN" sz="1600" kern="100" dirty="0"/>
              <a:t>'&gt;&lt;/map&gt;</a:t>
            </a:r>
            <a:endParaRPr lang="zh-CN" altLang="zh-CN" sz="1600" kern="100" dirty="0"/>
          </a:p>
          <a:p>
            <a:pPr algn="just">
              <a:lnSpc>
                <a:spcPct val="150000"/>
              </a:lnSpc>
            </a:pPr>
            <a:endParaRPr lang="zh-CN" altLang="zh-CN" sz="1600" kern="100" dirty="0"/>
          </a:p>
          <a:p>
            <a:pPr marL="342900" lvl="0" indent="-342900" algn="just">
              <a:lnSpc>
                <a:spcPct val="150000"/>
              </a:lnSpc>
              <a:buFont typeface="+mj-lt"/>
              <a:buAutoNum type="arabicPeriod"/>
            </a:pPr>
            <a:r>
              <a:rPr lang="en-US" altLang="zh-CN" sz="1600" kern="100" dirty="0"/>
              <a:t>//JS</a:t>
            </a:r>
            <a:r>
              <a:rPr lang="zh-CN" altLang="zh-CN" sz="1600" kern="100" dirty="0"/>
              <a:t>代码</a:t>
            </a:r>
          </a:p>
          <a:p>
            <a:pPr marL="342900" lvl="0" indent="-342900" algn="just">
              <a:lnSpc>
                <a:spcPct val="150000"/>
              </a:lnSpc>
              <a:buFont typeface="+mj-lt"/>
              <a:buAutoNum type="arabicPeriod"/>
            </a:pPr>
            <a:r>
              <a:rPr lang="en-US" altLang="zh-CN" sz="1600" kern="100" dirty="0" err="1"/>
              <a:t>onReady</a:t>
            </a:r>
            <a:r>
              <a:rPr lang="en-US" altLang="zh-CN" sz="1600" kern="100" dirty="0"/>
              <a:t>: function (e) {</a:t>
            </a:r>
            <a:endParaRPr lang="zh-CN" altLang="zh-CN" sz="1600" kern="100" dirty="0"/>
          </a:p>
          <a:p>
            <a:pPr marL="342900" lvl="0" indent="-342900" algn="just">
              <a:lnSpc>
                <a:spcPct val="150000"/>
              </a:lnSpc>
              <a:buFont typeface="+mj-lt"/>
              <a:buAutoNum type="arabicPeriod"/>
            </a:pPr>
            <a:r>
              <a:rPr lang="en-US" altLang="zh-CN" sz="1600" kern="100" dirty="0"/>
              <a:t>  </a:t>
            </a:r>
            <a:r>
              <a:rPr lang="en-US" altLang="zh-CN" sz="1600" kern="100" dirty="0" err="1"/>
              <a:t>this.mapCtx</a:t>
            </a:r>
            <a:r>
              <a:rPr lang="en-US" altLang="zh-CN" sz="1600" kern="100" dirty="0"/>
              <a:t> = </a:t>
            </a:r>
            <a:r>
              <a:rPr lang="en-US" altLang="zh-CN" sz="1600" kern="100" dirty="0" err="1"/>
              <a:t>wx.createMapContext</a:t>
            </a:r>
            <a:r>
              <a:rPr lang="en-US" altLang="zh-CN" sz="1600" kern="100" dirty="0"/>
              <a:t>('</a:t>
            </a:r>
            <a:r>
              <a:rPr lang="en-US" altLang="zh-CN" sz="1600" kern="100" dirty="0" err="1"/>
              <a:t>myMap</a:t>
            </a:r>
            <a:r>
              <a:rPr lang="en-US" altLang="zh-CN" sz="1600" kern="100" dirty="0"/>
              <a:t>')</a:t>
            </a:r>
            <a:endParaRPr lang="zh-CN" altLang="zh-CN" sz="1600" kern="100" dirty="0"/>
          </a:p>
          <a:p>
            <a:pPr marL="342900" indent="-342900" algn="just">
              <a:lnSpc>
                <a:spcPct val="150000"/>
              </a:lnSpc>
              <a:buFont typeface="+mj-lt"/>
              <a:buAutoNum type="arabicPeriod"/>
            </a:pPr>
            <a:r>
              <a:rPr lang="en-US" altLang="zh-CN" sz="1600" kern="100" dirty="0"/>
              <a:t>}</a:t>
            </a:r>
            <a:endParaRPr lang="zh-CN" altLang="zh-CN" sz="1600" kern="100" dirty="0"/>
          </a:p>
        </p:txBody>
      </p:sp>
      <p:sp>
        <p:nvSpPr>
          <p:cNvPr id="8" name="矩形 7"/>
          <p:cNvSpPr/>
          <p:nvPr/>
        </p:nvSpPr>
        <p:spPr>
          <a:xfrm>
            <a:off x="8033213" y="4659602"/>
            <a:ext cx="3618189" cy="1338828"/>
          </a:xfrm>
          <a:prstGeom prst="rect">
            <a:avLst/>
          </a:prstGeom>
        </p:spPr>
        <p:txBody>
          <a:bodyPr wrap="square">
            <a:spAutoFit/>
          </a:bodyPr>
          <a:lstStyle/>
          <a:p>
            <a:pPr indent="266700" algn="just">
              <a:lnSpc>
                <a:spcPct val="150000"/>
              </a:lnSpc>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注：如果不使用自定义组件，</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wx.createMapContext</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mapId,this</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的参数</a:t>
            </a:r>
            <a:r>
              <a:rPr lang="en-US" altLang="zh-CN" kern="100" dirty="0">
                <a:latin typeface="Calibri" panose="020F0502020204030204" pitchFamily="34" charset="0"/>
                <a:ea typeface="宋体" panose="02010600030101010101" pitchFamily="2" charset="-122"/>
                <a:cs typeface="Times New Roman" panose="02020603050405020304" pitchFamily="18" charset="0"/>
              </a:rPr>
              <a:t>this</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可以省略不写。</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2214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65990" y="1466580"/>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78059" y="1511741"/>
            <a:ext cx="2698175" cy="652486"/>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获取地图上下文</a:t>
            </a:r>
            <a:endParaRPr lang="en-US" altLang="zh-CN" sz="2800" b="1" dirty="0">
              <a:solidFill>
                <a:schemeClr val="accent4">
                  <a:lumMod val="75000"/>
                </a:schemeClr>
              </a:solidFill>
            </a:endParaRPr>
          </a:p>
        </p:txBody>
      </p:sp>
      <p:sp>
        <p:nvSpPr>
          <p:cNvPr id="5" name="矩形 4"/>
          <p:cNvSpPr/>
          <p:nvPr/>
        </p:nvSpPr>
        <p:spPr>
          <a:xfrm>
            <a:off x="2605583" y="1466580"/>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01</a:t>
            </a:r>
          </a:p>
        </p:txBody>
      </p:sp>
      <p:sp>
        <p:nvSpPr>
          <p:cNvPr id="6" name="矩形 5"/>
          <p:cNvSpPr/>
          <p:nvPr/>
        </p:nvSpPr>
        <p:spPr>
          <a:xfrm>
            <a:off x="1908697" y="2559370"/>
            <a:ext cx="10093911" cy="3693319"/>
          </a:xfrm>
          <a:prstGeom prst="rect">
            <a:avLst/>
          </a:prstGeom>
        </p:spPr>
        <p:txBody>
          <a:bodyPr wrap="square">
            <a:spAutoFit/>
          </a:bodyPr>
          <a:lstStyle/>
          <a:p>
            <a:r>
              <a:rPr lang="en-US" altLang="zh-CN" dirty="0" err="1"/>
              <a:t>mapContext</a:t>
            </a:r>
            <a:r>
              <a:rPr lang="zh-CN" altLang="zh-CN" dirty="0"/>
              <a:t>对象包含了</a:t>
            </a:r>
            <a:r>
              <a:rPr lang="en-US" altLang="zh-CN" dirty="0"/>
              <a:t>6</a:t>
            </a:r>
            <a:r>
              <a:rPr lang="zh-CN" altLang="zh-CN" dirty="0"/>
              <a:t>种方法可以用于操作</a:t>
            </a:r>
            <a:r>
              <a:rPr lang="en-US" altLang="zh-CN" dirty="0"/>
              <a:t>&lt;map&gt;</a:t>
            </a:r>
            <a:r>
              <a:rPr lang="zh-CN" altLang="zh-CN" dirty="0"/>
              <a:t>组件，其方法说明如表所示。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zh-CN" dirty="0"/>
              <a:t>上述方法的具体使用格式将在接下来的</a:t>
            </a:r>
            <a:r>
              <a:rPr lang="en-US" altLang="zh-CN" dirty="0"/>
              <a:t>9.4.2-9.4.7</a:t>
            </a:r>
            <a:r>
              <a:rPr lang="zh-CN" altLang="zh-CN" dirty="0"/>
              <a:t>进行详细说明。</a:t>
            </a:r>
          </a:p>
        </p:txBody>
      </p:sp>
      <p:graphicFrame>
        <p:nvGraphicFramePr>
          <p:cNvPr id="8" name="表格 7"/>
          <p:cNvGraphicFramePr>
            <a:graphicFrameLocks noGrp="1"/>
          </p:cNvGraphicFramePr>
          <p:nvPr>
            <p:extLst>
              <p:ext uri="{D42A27DB-BD31-4B8C-83A1-F6EECF244321}">
                <p14:modId xmlns:p14="http://schemas.microsoft.com/office/powerpoint/2010/main" val="3325587029"/>
              </p:ext>
            </p:extLst>
          </p:nvPr>
        </p:nvGraphicFramePr>
        <p:xfrm>
          <a:off x="1775534" y="3090898"/>
          <a:ext cx="9277165" cy="2661526"/>
        </p:xfrm>
        <a:graphic>
          <a:graphicData uri="http://schemas.openxmlformats.org/drawingml/2006/table">
            <a:tbl>
              <a:tblPr firstRow="1" firstCol="1" bandRow="1">
                <a:tableStyleId>{1E171933-4619-4E11-9A3F-F7608DF75F80}</a:tableStyleId>
              </a:tblPr>
              <a:tblGrid>
                <a:gridCol w="1566155">
                  <a:extLst>
                    <a:ext uri="{9D8B030D-6E8A-4147-A177-3AD203B41FA5}">
                      <a16:colId xmlns:a16="http://schemas.microsoft.com/office/drawing/2014/main" val="20000"/>
                    </a:ext>
                  </a:extLst>
                </a:gridCol>
                <a:gridCol w="1077883">
                  <a:extLst>
                    <a:ext uri="{9D8B030D-6E8A-4147-A177-3AD203B41FA5}">
                      <a16:colId xmlns:a16="http://schemas.microsoft.com/office/drawing/2014/main" val="20001"/>
                    </a:ext>
                  </a:extLst>
                </a:gridCol>
                <a:gridCol w="5799119">
                  <a:extLst>
                    <a:ext uri="{9D8B030D-6E8A-4147-A177-3AD203B41FA5}">
                      <a16:colId xmlns:a16="http://schemas.microsoft.com/office/drawing/2014/main" val="20002"/>
                    </a:ext>
                  </a:extLst>
                </a:gridCol>
                <a:gridCol w="834008">
                  <a:extLst>
                    <a:ext uri="{9D8B030D-6E8A-4147-A177-3AD203B41FA5}">
                      <a16:colId xmlns:a16="http://schemas.microsoft.com/office/drawing/2014/main" val="20003"/>
                    </a:ext>
                  </a:extLst>
                </a:gridCol>
              </a:tblGrid>
              <a:tr h="380218">
                <a:tc>
                  <a:txBody>
                    <a:bodyPr/>
                    <a:lstStyle/>
                    <a:p>
                      <a:pPr algn="l">
                        <a:lnSpc>
                          <a:spcPct val="150000"/>
                        </a:lnSpc>
                        <a:spcAft>
                          <a:spcPts val="0"/>
                        </a:spcAft>
                      </a:pPr>
                      <a:r>
                        <a:rPr lang="zh-CN" sz="1200" kern="0" dirty="0">
                          <a:effectLst/>
                        </a:rPr>
                        <a:t>方法</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参数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最低版本</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0218">
                <a:tc>
                  <a:txBody>
                    <a:bodyPr/>
                    <a:lstStyle/>
                    <a:p>
                      <a:pPr algn="l">
                        <a:lnSpc>
                          <a:spcPct val="150000"/>
                        </a:lnSpc>
                        <a:spcAft>
                          <a:spcPts val="0"/>
                        </a:spcAft>
                      </a:pPr>
                      <a:r>
                        <a:rPr lang="en-US" sz="1200" kern="0">
                          <a:effectLst/>
                        </a:rPr>
                        <a:t>getCenterLocation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OBJECT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获取当前地图中心的经纬度，返回的是</a:t>
                      </a:r>
                      <a:r>
                        <a:rPr lang="en-US" sz="1200" kern="0">
                          <a:effectLst/>
                        </a:rPr>
                        <a:t> gcj02 </a:t>
                      </a:r>
                      <a:r>
                        <a:rPr lang="zh-CN" sz="1200" kern="0">
                          <a:effectLst/>
                        </a:rPr>
                        <a:t>坐标系，可以用于</a:t>
                      </a:r>
                      <a:r>
                        <a:rPr lang="en-US" sz="1200" kern="0">
                          <a:effectLst/>
                        </a:rPr>
                        <a:t>wx.openLocation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0218">
                <a:tc>
                  <a:txBody>
                    <a:bodyPr/>
                    <a:lstStyle/>
                    <a:p>
                      <a:pPr algn="l">
                        <a:lnSpc>
                          <a:spcPct val="150000"/>
                        </a:lnSpc>
                        <a:spcAft>
                          <a:spcPts val="0"/>
                        </a:spcAft>
                      </a:pPr>
                      <a:r>
                        <a:rPr lang="en-US" sz="1200" kern="0">
                          <a:effectLst/>
                        </a:rPr>
                        <a:t>moveToLocation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无</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将地图中心移动到当前定位点，需要配合</a:t>
                      </a:r>
                      <a:r>
                        <a:rPr lang="en-US" sz="1200" kern="0">
                          <a:effectLst/>
                        </a:rPr>
                        <a:t>map</a:t>
                      </a:r>
                      <a:r>
                        <a:rPr lang="zh-CN" sz="1200" kern="0">
                          <a:effectLst/>
                        </a:rPr>
                        <a:t>组件的</a:t>
                      </a:r>
                      <a:r>
                        <a:rPr lang="en-US" sz="1200" kern="0">
                          <a:effectLst/>
                        </a:rPr>
                        <a:t>show-location</a:t>
                      </a:r>
                      <a:r>
                        <a:rPr lang="zh-CN" sz="1200" kern="0">
                          <a:effectLst/>
                        </a:rPr>
                        <a:t>使用</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　</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0218">
                <a:tc>
                  <a:txBody>
                    <a:bodyPr/>
                    <a:lstStyle/>
                    <a:p>
                      <a:pPr algn="l">
                        <a:lnSpc>
                          <a:spcPct val="150000"/>
                        </a:lnSpc>
                        <a:spcAft>
                          <a:spcPts val="0"/>
                        </a:spcAft>
                      </a:pPr>
                      <a:r>
                        <a:rPr lang="en-US" sz="1200" kern="0" dirty="0" err="1">
                          <a:effectLst/>
                        </a:rPr>
                        <a:t>translateMarker</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OBJECT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平移</a:t>
                      </a:r>
                      <a:r>
                        <a:rPr lang="en-US" sz="1200" kern="0">
                          <a:effectLst/>
                        </a:rPr>
                        <a:t>marker</a:t>
                      </a:r>
                      <a:r>
                        <a:rPr lang="zh-CN" sz="1200" kern="0">
                          <a:effectLst/>
                        </a:rPr>
                        <a:t>，带动画</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dirty="0">
                          <a:effectLst/>
                        </a:rPr>
                        <a:t>1.2.0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0218">
                <a:tc>
                  <a:txBody>
                    <a:bodyPr/>
                    <a:lstStyle/>
                    <a:p>
                      <a:pPr algn="l">
                        <a:lnSpc>
                          <a:spcPct val="150000"/>
                        </a:lnSpc>
                        <a:spcAft>
                          <a:spcPts val="0"/>
                        </a:spcAft>
                      </a:pPr>
                      <a:r>
                        <a:rPr lang="en-US" sz="1200" kern="0">
                          <a:effectLst/>
                        </a:rPr>
                        <a:t>includePoints</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OBJECT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缩放视野展示所有经纬度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1.2.0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80218">
                <a:tc>
                  <a:txBody>
                    <a:bodyPr/>
                    <a:lstStyle/>
                    <a:p>
                      <a:pPr algn="l">
                        <a:lnSpc>
                          <a:spcPct val="150000"/>
                        </a:lnSpc>
                        <a:spcAft>
                          <a:spcPts val="0"/>
                        </a:spcAft>
                      </a:pPr>
                      <a:r>
                        <a:rPr lang="en-US" sz="1200" kern="0">
                          <a:effectLst/>
                        </a:rPr>
                        <a:t>getRegion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OBJECT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获取当前地图的视野范围</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1.4.0</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80218">
                <a:tc>
                  <a:txBody>
                    <a:bodyPr/>
                    <a:lstStyle/>
                    <a:p>
                      <a:pPr algn="l">
                        <a:lnSpc>
                          <a:spcPct val="150000"/>
                        </a:lnSpc>
                        <a:spcAft>
                          <a:spcPts val="0"/>
                        </a:spcAft>
                      </a:pPr>
                      <a:r>
                        <a:rPr lang="en-US" sz="1200" kern="0">
                          <a:effectLst/>
                        </a:rPr>
                        <a:t>getScale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dirty="0">
                          <a:effectLst/>
                        </a:rPr>
                        <a:t>OBJECT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获取当前地图的缩放级别</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dirty="0">
                          <a:effectLst/>
                        </a:rPr>
                        <a:t>1.4.0</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05302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085981" y="1554630"/>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2898050" y="1599791"/>
            <a:ext cx="3057247" cy="652486"/>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获取地图中心坐标</a:t>
            </a:r>
            <a:endParaRPr lang="en-US" altLang="zh-CN" sz="2800" b="1" dirty="0">
              <a:solidFill>
                <a:schemeClr val="accent4">
                  <a:lumMod val="75000"/>
                </a:schemeClr>
              </a:solidFill>
            </a:endParaRPr>
          </a:p>
        </p:txBody>
      </p:sp>
      <p:sp>
        <p:nvSpPr>
          <p:cNvPr id="5" name="矩形 4"/>
          <p:cNvSpPr/>
          <p:nvPr/>
        </p:nvSpPr>
        <p:spPr>
          <a:xfrm>
            <a:off x="2025574" y="1554630"/>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02</a:t>
            </a:r>
          </a:p>
        </p:txBody>
      </p:sp>
      <p:sp>
        <p:nvSpPr>
          <p:cNvPr id="6" name="矩形 5"/>
          <p:cNvSpPr/>
          <p:nvPr/>
        </p:nvSpPr>
        <p:spPr>
          <a:xfrm>
            <a:off x="1307976" y="2678361"/>
            <a:ext cx="8102354" cy="923330"/>
          </a:xfrm>
          <a:prstGeom prst="rect">
            <a:avLst/>
          </a:prstGeom>
        </p:spPr>
        <p:txBody>
          <a:bodyPr wrap="square">
            <a:spAutoFit/>
          </a:bodyPr>
          <a:lstStyle/>
          <a:p>
            <a:pPr indent="266700" defTabSz="914400">
              <a:lnSpc>
                <a:spcPct val="150000"/>
              </a:lnSpc>
            </a:pPr>
            <a:r>
              <a:rPr lang="zh-CN" altLang="zh-CN" dirty="0"/>
              <a:t>小程序使用</a:t>
            </a:r>
            <a:r>
              <a:rPr lang="en-US" altLang="zh-CN" dirty="0" err="1"/>
              <a:t>getCenterLocation</a:t>
            </a:r>
            <a:r>
              <a:rPr lang="en-US" altLang="zh-CN" dirty="0"/>
              <a:t>(OBJECT) </a:t>
            </a:r>
            <a:r>
              <a:rPr lang="zh-CN" altLang="zh-CN" dirty="0"/>
              <a:t>获取当前地图中心的经纬度。</a:t>
            </a:r>
            <a:endParaRPr lang="en-US" altLang="zh-CN" dirty="0"/>
          </a:p>
          <a:p>
            <a:pPr indent="266700" defTabSz="914400">
              <a:lnSpc>
                <a:spcPct val="150000"/>
              </a:lnSpc>
            </a:pPr>
            <a:r>
              <a:rPr lang="en-US" altLang="zh-CN" dirty="0"/>
              <a:t>OBJECT</a:t>
            </a:r>
            <a:r>
              <a:rPr lang="zh-CN" altLang="zh-CN" dirty="0"/>
              <a:t>参数说明如表所示。</a:t>
            </a:r>
          </a:p>
        </p:txBody>
      </p:sp>
      <p:graphicFrame>
        <p:nvGraphicFramePr>
          <p:cNvPr id="7" name="表格 6"/>
          <p:cNvGraphicFramePr>
            <a:graphicFrameLocks noGrp="1"/>
          </p:cNvGraphicFramePr>
          <p:nvPr>
            <p:extLst>
              <p:ext uri="{D42A27DB-BD31-4B8C-83A1-F6EECF244321}">
                <p14:modId xmlns:p14="http://schemas.microsoft.com/office/powerpoint/2010/main" val="2198859328"/>
              </p:ext>
            </p:extLst>
          </p:nvPr>
        </p:nvGraphicFramePr>
        <p:xfrm>
          <a:off x="1633492" y="3750285"/>
          <a:ext cx="8202966" cy="1853116"/>
        </p:xfrm>
        <a:graphic>
          <a:graphicData uri="http://schemas.openxmlformats.org/drawingml/2006/table">
            <a:tbl>
              <a:tblPr firstRow="1" firstCol="1" bandRow="1">
                <a:tableStyleId>{1E171933-4619-4E11-9A3F-F7608DF75F80}</a:tableStyleId>
              </a:tblPr>
              <a:tblGrid>
                <a:gridCol w="1106798">
                  <a:extLst>
                    <a:ext uri="{9D8B030D-6E8A-4147-A177-3AD203B41FA5}">
                      <a16:colId xmlns:a16="http://schemas.microsoft.com/office/drawing/2014/main" val="20000"/>
                    </a:ext>
                  </a:extLst>
                </a:gridCol>
                <a:gridCol w="1003254">
                  <a:extLst>
                    <a:ext uri="{9D8B030D-6E8A-4147-A177-3AD203B41FA5}">
                      <a16:colId xmlns:a16="http://schemas.microsoft.com/office/drawing/2014/main" val="20001"/>
                    </a:ext>
                  </a:extLst>
                </a:gridCol>
                <a:gridCol w="706701">
                  <a:extLst>
                    <a:ext uri="{9D8B030D-6E8A-4147-A177-3AD203B41FA5}">
                      <a16:colId xmlns:a16="http://schemas.microsoft.com/office/drawing/2014/main" val="20002"/>
                    </a:ext>
                  </a:extLst>
                </a:gridCol>
                <a:gridCol w="5386213">
                  <a:extLst>
                    <a:ext uri="{9D8B030D-6E8A-4147-A177-3AD203B41FA5}">
                      <a16:colId xmlns:a16="http://schemas.microsoft.com/office/drawing/2014/main" val="20003"/>
                    </a:ext>
                  </a:extLst>
                </a:gridCol>
              </a:tblGrid>
              <a:tr h="463279">
                <a:tc>
                  <a:txBody>
                    <a:bodyPr/>
                    <a:lstStyle/>
                    <a:p>
                      <a:pPr algn="l">
                        <a:lnSpc>
                          <a:spcPct val="150000"/>
                        </a:lnSpc>
                        <a:spcAft>
                          <a:spcPts val="0"/>
                        </a:spcAft>
                      </a:pPr>
                      <a:r>
                        <a:rPr lang="zh-CN" sz="1200" kern="0" dirty="0">
                          <a:effectLst/>
                        </a:rPr>
                        <a:t>参数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类型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必填</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63279">
                <a:tc>
                  <a:txBody>
                    <a:bodyPr/>
                    <a:lstStyle/>
                    <a:p>
                      <a:pPr algn="l">
                        <a:lnSpc>
                          <a:spcPct val="150000"/>
                        </a:lnSpc>
                        <a:spcAft>
                          <a:spcPts val="0"/>
                        </a:spcAft>
                      </a:pPr>
                      <a:r>
                        <a:rPr lang="en-US" sz="1200" kern="0">
                          <a:effectLst/>
                        </a:rPr>
                        <a:t>success</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dirty="0">
                          <a:effectLst/>
                        </a:rPr>
                        <a:t>Function</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接口调用成功的回调函数 ，</a:t>
                      </a:r>
                      <a:r>
                        <a:rPr lang="en-US" sz="1200" kern="0" dirty="0">
                          <a:effectLst/>
                        </a:rPr>
                        <a:t>res = { longitude: "</a:t>
                      </a:r>
                      <a:r>
                        <a:rPr lang="zh-CN" sz="1200" kern="0" dirty="0">
                          <a:effectLst/>
                        </a:rPr>
                        <a:t>经度</a:t>
                      </a:r>
                      <a:r>
                        <a:rPr lang="en-US" sz="1200" kern="0" dirty="0">
                          <a:effectLst/>
                        </a:rPr>
                        <a:t>", latitude: "</a:t>
                      </a:r>
                      <a:r>
                        <a:rPr lang="zh-CN" sz="1200" kern="0" dirty="0">
                          <a:effectLst/>
                        </a:rPr>
                        <a:t>纬度</a:t>
                      </a:r>
                      <a:r>
                        <a:rPr lang="en-US" sz="1200" kern="0" dirty="0">
                          <a:effectLst/>
                        </a:rPr>
                        <a:t>"}</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63279">
                <a:tc>
                  <a:txBody>
                    <a:bodyPr/>
                    <a:lstStyle/>
                    <a:p>
                      <a:pPr algn="l">
                        <a:lnSpc>
                          <a:spcPct val="150000"/>
                        </a:lnSpc>
                        <a:spcAft>
                          <a:spcPts val="0"/>
                        </a:spcAft>
                      </a:pPr>
                      <a:r>
                        <a:rPr lang="en-US" sz="1200" kern="0">
                          <a:effectLst/>
                        </a:rPr>
                        <a:t>fail</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接口调用失败的回调函数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63279">
                <a:tc>
                  <a:txBody>
                    <a:bodyPr/>
                    <a:lstStyle/>
                    <a:p>
                      <a:pPr algn="l">
                        <a:lnSpc>
                          <a:spcPct val="150000"/>
                        </a:lnSpc>
                        <a:spcAft>
                          <a:spcPts val="0"/>
                        </a:spcAft>
                      </a:pPr>
                      <a:r>
                        <a:rPr lang="en-US" sz="1200" kern="0">
                          <a:effectLst/>
                        </a:rPr>
                        <a:t>complete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接口调用结束的回调函数（调用成功、失败都会执行）</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4369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085981" y="1554630"/>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2898050" y="1599791"/>
            <a:ext cx="3057247" cy="652486"/>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获取地图中心坐标</a:t>
            </a:r>
            <a:endParaRPr lang="en-US" altLang="zh-CN" sz="2800" b="1" dirty="0">
              <a:solidFill>
                <a:schemeClr val="accent4">
                  <a:lumMod val="75000"/>
                </a:schemeClr>
              </a:solidFill>
            </a:endParaRPr>
          </a:p>
        </p:txBody>
      </p:sp>
      <p:sp>
        <p:nvSpPr>
          <p:cNvPr id="5" name="矩形 4"/>
          <p:cNvSpPr/>
          <p:nvPr/>
        </p:nvSpPr>
        <p:spPr>
          <a:xfrm>
            <a:off x="2025574" y="1554630"/>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02</a:t>
            </a:r>
          </a:p>
        </p:txBody>
      </p:sp>
      <p:sp>
        <p:nvSpPr>
          <p:cNvPr id="6" name="矩形 5"/>
          <p:cNvSpPr/>
          <p:nvPr/>
        </p:nvSpPr>
        <p:spPr>
          <a:xfrm>
            <a:off x="420209" y="2210572"/>
            <a:ext cx="7383263" cy="507831"/>
          </a:xfrm>
          <a:prstGeom prst="rect">
            <a:avLst/>
          </a:prstGeom>
        </p:spPr>
        <p:txBody>
          <a:bodyPr wrap="square">
            <a:spAutoFit/>
          </a:bodyPr>
          <a:lstStyle/>
          <a:p>
            <a:pPr indent="266700" defTabSz="914400">
              <a:lnSpc>
                <a:spcPct val="150000"/>
              </a:lnSpc>
            </a:pPr>
            <a:r>
              <a:rPr lang="zh-CN" altLang="zh-CN" dirty="0"/>
              <a:t>【例</a:t>
            </a:r>
            <a:r>
              <a:rPr lang="en-US" altLang="zh-CN" dirty="0"/>
              <a:t>9-4</a:t>
            </a:r>
            <a:r>
              <a:rPr lang="zh-CN" altLang="zh-CN" dirty="0"/>
              <a:t>】小程序位置</a:t>
            </a:r>
            <a:r>
              <a:rPr lang="en-US" altLang="zh-CN" dirty="0"/>
              <a:t>API</a:t>
            </a:r>
            <a:r>
              <a:rPr lang="zh-CN" altLang="zh-CN" dirty="0"/>
              <a:t>之</a:t>
            </a:r>
            <a:r>
              <a:rPr lang="en-US" altLang="zh-CN" dirty="0" err="1"/>
              <a:t>getCenterLocation</a:t>
            </a:r>
            <a:r>
              <a:rPr lang="zh-CN" altLang="zh-CN" dirty="0"/>
              <a:t>的简单应用</a:t>
            </a:r>
          </a:p>
        </p:txBody>
      </p:sp>
      <p:pic>
        <p:nvPicPr>
          <p:cNvPr id="8" name="图片 7"/>
          <p:cNvPicPr>
            <a:picLocks noChangeAspect="1"/>
          </p:cNvPicPr>
          <p:nvPr/>
        </p:nvPicPr>
        <p:blipFill>
          <a:blip r:embed="rId2"/>
          <a:stretch>
            <a:fillRect/>
          </a:stretch>
        </p:blipFill>
        <p:spPr>
          <a:xfrm>
            <a:off x="3232803" y="2718403"/>
            <a:ext cx="5038095" cy="4038095"/>
          </a:xfrm>
          <a:prstGeom prst="rect">
            <a:avLst/>
          </a:prstGeom>
        </p:spPr>
      </p:pic>
    </p:spTree>
    <p:extLst>
      <p:ext uri="{BB962C8B-B14F-4D97-AF65-F5344CB8AC3E}">
        <p14:creationId xmlns:p14="http://schemas.microsoft.com/office/powerpoint/2010/main" val="3181039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39358" y="1257272"/>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51427" y="1302433"/>
            <a:ext cx="2698175" cy="652486"/>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移动到指定位置</a:t>
            </a:r>
            <a:endParaRPr lang="en-US" altLang="zh-CN" sz="2800" b="1" dirty="0">
              <a:solidFill>
                <a:schemeClr val="accent4">
                  <a:lumMod val="75000"/>
                </a:schemeClr>
              </a:solidFill>
            </a:endParaRPr>
          </a:p>
        </p:txBody>
      </p:sp>
      <p:sp>
        <p:nvSpPr>
          <p:cNvPr id="5" name="矩形 4"/>
          <p:cNvSpPr/>
          <p:nvPr/>
        </p:nvSpPr>
        <p:spPr>
          <a:xfrm>
            <a:off x="2578951" y="1257272"/>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03</a:t>
            </a:r>
          </a:p>
        </p:txBody>
      </p:sp>
      <p:sp>
        <p:nvSpPr>
          <p:cNvPr id="6" name="矩形 5"/>
          <p:cNvSpPr/>
          <p:nvPr/>
        </p:nvSpPr>
        <p:spPr>
          <a:xfrm>
            <a:off x="736848" y="2318908"/>
            <a:ext cx="5985702" cy="2169825"/>
          </a:xfrm>
          <a:prstGeom prst="rect">
            <a:avLst/>
          </a:prstGeom>
        </p:spPr>
        <p:txBody>
          <a:bodyPr wrap="square">
            <a:spAutoFit/>
          </a:bodyPr>
          <a:lstStyle/>
          <a:p>
            <a:pPr>
              <a:lnSpc>
                <a:spcPct val="150000"/>
              </a:lnSpc>
            </a:pPr>
            <a:r>
              <a:rPr lang="zh-CN" altLang="zh-CN" dirty="0"/>
              <a:t>小程序使用</a:t>
            </a:r>
            <a:r>
              <a:rPr lang="en-US" altLang="zh-CN" dirty="0" err="1"/>
              <a:t>moveToLocation</a:t>
            </a:r>
            <a:r>
              <a:rPr lang="zh-CN" altLang="zh-CN" dirty="0"/>
              <a:t>将地图中心移动到当前定位点，需要配合</a:t>
            </a:r>
            <a:r>
              <a:rPr lang="en-US" altLang="zh-CN" dirty="0"/>
              <a:t>&lt;map&gt;</a:t>
            </a:r>
            <a:r>
              <a:rPr lang="zh-CN" altLang="zh-CN" dirty="0"/>
              <a:t>组件的</a:t>
            </a:r>
            <a:r>
              <a:rPr lang="en-US" altLang="zh-CN" dirty="0"/>
              <a:t>show-location</a:t>
            </a:r>
            <a:r>
              <a:rPr lang="zh-CN" altLang="zh-CN" dirty="0"/>
              <a:t>使用。</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zh-CN" dirty="0"/>
              <a:t>【例</a:t>
            </a:r>
            <a:r>
              <a:rPr lang="en-US" altLang="zh-CN" dirty="0"/>
              <a:t>9-5</a:t>
            </a:r>
            <a:r>
              <a:rPr lang="zh-CN" altLang="zh-CN" dirty="0"/>
              <a:t>】小程序位置</a:t>
            </a:r>
            <a:r>
              <a:rPr lang="en-US" altLang="zh-CN" dirty="0"/>
              <a:t>API</a:t>
            </a:r>
            <a:r>
              <a:rPr lang="zh-CN" altLang="zh-CN" dirty="0"/>
              <a:t>之</a:t>
            </a:r>
            <a:r>
              <a:rPr lang="en-US" altLang="zh-CN" dirty="0" err="1"/>
              <a:t>moveToLocation</a:t>
            </a:r>
            <a:r>
              <a:rPr lang="zh-CN" altLang="zh-CN" dirty="0"/>
              <a:t>的简单应用</a:t>
            </a:r>
          </a:p>
        </p:txBody>
      </p:sp>
      <p:pic>
        <p:nvPicPr>
          <p:cNvPr id="7" name="图片 6"/>
          <p:cNvPicPr>
            <a:picLocks noChangeAspect="1"/>
          </p:cNvPicPr>
          <p:nvPr/>
        </p:nvPicPr>
        <p:blipFill>
          <a:blip r:embed="rId2"/>
          <a:stretch>
            <a:fillRect/>
          </a:stretch>
        </p:blipFill>
        <p:spPr>
          <a:xfrm>
            <a:off x="6957542" y="1664563"/>
            <a:ext cx="4952381" cy="4104762"/>
          </a:xfrm>
          <a:prstGeom prst="rect">
            <a:avLst/>
          </a:prstGeom>
        </p:spPr>
      </p:pic>
    </p:spTree>
    <p:extLst>
      <p:ext uri="{BB962C8B-B14F-4D97-AF65-F5344CB8AC3E}">
        <p14:creationId xmlns:p14="http://schemas.microsoft.com/office/powerpoint/2010/main" val="1005804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39358" y="1257272"/>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51427" y="1302433"/>
            <a:ext cx="2339102" cy="597921"/>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动画平移标记</a:t>
            </a:r>
            <a:endParaRPr lang="en-US" altLang="zh-CN" sz="2800" b="1" dirty="0">
              <a:solidFill>
                <a:schemeClr val="accent4">
                  <a:lumMod val="75000"/>
                </a:schemeClr>
              </a:solidFill>
            </a:endParaRPr>
          </a:p>
        </p:txBody>
      </p:sp>
      <p:sp>
        <p:nvSpPr>
          <p:cNvPr id="5" name="矩形 4"/>
          <p:cNvSpPr/>
          <p:nvPr/>
        </p:nvSpPr>
        <p:spPr>
          <a:xfrm>
            <a:off x="2578951" y="1257272"/>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04</a:t>
            </a:r>
          </a:p>
        </p:txBody>
      </p:sp>
      <p:sp>
        <p:nvSpPr>
          <p:cNvPr id="6" name="矩形 5"/>
          <p:cNvSpPr/>
          <p:nvPr/>
        </p:nvSpPr>
        <p:spPr>
          <a:xfrm>
            <a:off x="736847" y="2318908"/>
            <a:ext cx="10697591" cy="507831"/>
          </a:xfrm>
          <a:prstGeom prst="rect">
            <a:avLst/>
          </a:prstGeom>
        </p:spPr>
        <p:txBody>
          <a:bodyPr wrap="square">
            <a:spAutoFit/>
          </a:bodyPr>
          <a:lstStyle/>
          <a:p>
            <a:pPr>
              <a:lnSpc>
                <a:spcPct val="150000"/>
              </a:lnSpc>
            </a:pPr>
            <a:r>
              <a:rPr lang="zh-CN" altLang="zh-CN" dirty="0"/>
              <a:t>小程序使用</a:t>
            </a:r>
            <a:r>
              <a:rPr lang="en-US" altLang="zh-CN" dirty="0" err="1"/>
              <a:t>translateMarker</a:t>
            </a:r>
            <a:r>
              <a:rPr lang="en-US" altLang="zh-CN" dirty="0"/>
              <a:t>(OBJECT) </a:t>
            </a:r>
            <a:r>
              <a:rPr lang="zh-CN" altLang="zh-CN" dirty="0"/>
              <a:t>动画平移</a:t>
            </a:r>
            <a:r>
              <a:rPr lang="en-US" altLang="zh-CN" dirty="0"/>
              <a:t>marker</a:t>
            </a:r>
            <a:r>
              <a:rPr lang="zh-CN" altLang="zh-CN" dirty="0"/>
              <a:t>。</a:t>
            </a:r>
            <a:r>
              <a:rPr lang="en-US" altLang="zh-CN" dirty="0"/>
              <a:t>OBJECT</a:t>
            </a:r>
            <a:r>
              <a:rPr lang="zh-CN" altLang="zh-CN" dirty="0"/>
              <a:t>参数说明如表所示。</a:t>
            </a:r>
          </a:p>
        </p:txBody>
      </p:sp>
      <p:graphicFrame>
        <p:nvGraphicFramePr>
          <p:cNvPr id="8" name="表格 7"/>
          <p:cNvGraphicFramePr>
            <a:graphicFrameLocks noGrp="1"/>
          </p:cNvGraphicFramePr>
          <p:nvPr>
            <p:extLst>
              <p:ext uri="{D42A27DB-BD31-4B8C-83A1-F6EECF244321}">
                <p14:modId xmlns:p14="http://schemas.microsoft.com/office/powerpoint/2010/main" val="1942942333"/>
              </p:ext>
            </p:extLst>
          </p:nvPr>
        </p:nvGraphicFramePr>
        <p:xfrm>
          <a:off x="1162976" y="2966243"/>
          <a:ext cx="7667652" cy="3177104"/>
        </p:xfrm>
        <a:graphic>
          <a:graphicData uri="http://schemas.openxmlformats.org/drawingml/2006/table">
            <a:tbl>
              <a:tblPr firstRow="1" firstCol="1" bandRow="1">
                <a:tableStyleId>{1E171933-4619-4E11-9A3F-F7608DF75F80}</a:tableStyleId>
              </a:tblPr>
              <a:tblGrid>
                <a:gridCol w="1384326">
                  <a:extLst>
                    <a:ext uri="{9D8B030D-6E8A-4147-A177-3AD203B41FA5}">
                      <a16:colId xmlns:a16="http://schemas.microsoft.com/office/drawing/2014/main" val="20000"/>
                    </a:ext>
                  </a:extLst>
                </a:gridCol>
                <a:gridCol w="888461">
                  <a:extLst>
                    <a:ext uri="{9D8B030D-6E8A-4147-A177-3AD203B41FA5}">
                      <a16:colId xmlns:a16="http://schemas.microsoft.com/office/drawing/2014/main" val="20001"/>
                    </a:ext>
                  </a:extLst>
                </a:gridCol>
                <a:gridCol w="600023">
                  <a:extLst>
                    <a:ext uri="{9D8B030D-6E8A-4147-A177-3AD203B41FA5}">
                      <a16:colId xmlns:a16="http://schemas.microsoft.com/office/drawing/2014/main" val="20002"/>
                    </a:ext>
                  </a:extLst>
                </a:gridCol>
                <a:gridCol w="4794842">
                  <a:extLst>
                    <a:ext uri="{9D8B030D-6E8A-4147-A177-3AD203B41FA5}">
                      <a16:colId xmlns:a16="http://schemas.microsoft.com/office/drawing/2014/main" val="20003"/>
                    </a:ext>
                  </a:extLst>
                </a:gridCol>
              </a:tblGrid>
              <a:tr h="397138">
                <a:tc>
                  <a:txBody>
                    <a:bodyPr/>
                    <a:lstStyle/>
                    <a:p>
                      <a:pPr algn="l">
                        <a:lnSpc>
                          <a:spcPct val="150000"/>
                        </a:lnSpc>
                        <a:spcAft>
                          <a:spcPts val="0"/>
                        </a:spcAft>
                      </a:pPr>
                      <a:r>
                        <a:rPr lang="zh-CN" sz="1200" kern="0" dirty="0">
                          <a:effectLst/>
                        </a:rPr>
                        <a:t>参数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类型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必填</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97138">
                <a:tc>
                  <a:txBody>
                    <a:bodyPr/>
                    <a:lstStyle/>
                    <a:p>
                      <a:pPr algn="l">
                        <a:lnSpc>
                          <a:spcPct val="150000"/>
                        </a:lnSpc>
                        <a:spcAft>
                          <a:spcPts val="0"/>
                        </a:spcAft>
                      </a:pPr>
                      <a:r>
                        <a:rPr lang="en-US" sz="1200" kern="0">
                          <a:effectLst/>
                        </a:rPr>
                        <a:t>markerId</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Number</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指定</a:t>
                      </a:r>
                      <a:r>
                        <a:rPr lang="en-US" sz="1200" kern="0">
                          <a:effectLst/>
                        </a:rPr>
                        <a:t>marker</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97138">
                <a:tc>
                  <a:txBody>
                    <a:bodyPr/>
                    <a:lstStyle/>
                    <a:p>
                      <a:pPr algn="l">
                        <a:lnSpc>
                          <a:spcPct val="150000"/>
                        </a:lnSpc>
                        <a:spcAft>
                          <a:spcPts val="0"/>
                        </a:spcAft>
                      </a:pPr>
                      <a:r>
                        <a:rPr lang="en-US" sz="1200" kern="0">
                          <a:effectLst/>
                        </a:rPr>
                        <a:t>destination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Object</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指定</a:t>
                      </a:r>
                      <a:r>
                        <a:rPr lang="en-US" sz="1200" kern="0">
                          <a:effectLst/>
                        </a:rPr>
                        <a:t>marker</a:t>
                      </a:r>
                      <a:r>
                        <a:rPr lang="zh-CN" sz="1200" kern="0">
                          <a:effectLst/>
                        </a:rPr>
                        <a:t>移动到的目标点</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97138">
                <a:tc>
                  <a:txBody>
                    <a:bodyPr/>
                    <a:lstStyle/>
                    <a:p>
                      <a:pPr algn="l">
                        <a:lnSpc>
                          <a:spcPct val="150000"/>
                        </a:lnSpc>
                        <a:spcAft>
                          <a:spcPts val="0"/>
                        </a:spcAft>
                      </a:pPr>
                      <a:r>
                        <a:rPr lang="en-US" sz="1200" kern="0">
                          <a:effectLst/>
                        </a:rPr>
                        <a:t>autoRotate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Boolean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移动过程中是否自动旋转</a:t>
                      </a:r>
                      <a:r>
                        <a:rPr lang="en-US" sz="1200" kern="0">
                          <a:effectLst/>
                        </a:rPr>
                        <a:t>marker</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97138">
                <a:tc>
                  <a:txBody>
                    <a:bodyPr/>
                    <a:lstStyle/>
                    <a:p>
                      <a:pPr algn="l">
                        <a:lnSpc>
                          <a:spcPct val="150000"/>
                        </a:lnSpc>
                        <a:spcAft>
                          <a:spcPts val="0"/>
                        </a:spcAft>
                      </a:pPr>
                      <a:r>
                        <a:rPr lang="en-US" sz="1200" kern="0" dirty="0">
                          <a:effectLst/>
                        </a:rPr>
                        <a:t>rotate</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Number</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marker</a:t>
                      </a:r>
                      <a:r>
                        <a:rPr lang="zh-CN" sz="1200" kern="0">
                          <a:effectLst/>
                        </a:rPr>
                        <a:t>的旋转角度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97138">
                <a:tc>
                  <a:txBody>
                    <a:bodyPr/>
                    <a:lstStyle/>
                    <a:p>
                      <a:pPr algn="l">
                        <a:lnSpc>
                          <a:spcPct val="150000"/>
                        </a:lnSpc>
                        <a:spcAft>
                          <a:spcPts val="0"/>
                        </a:spcAft>
                      </a:pPr>
                      <a:r>
                        <a:rPr lang="en-US" sz="1200" kern="0">
                          <a:effectLst/>
                        </a:rPr>
                        <a:t>duration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Number</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动画持续时长，默认值</a:t>
                      </a:r>
                      <a:r>
                        <a:rPr lang="en-US" sz="1200" kern="0">
                          <a:effectLst/>
                        </a:rPr>
                        <a:t>1000ms</a:t>
                      </a:r>
                      <a:r>
                        <a:rPr lang="zh-CN" sz="1200" kern="0">
                          <a:effectLst/>
                        </a:rPr>
                        <a:t>，平移与旋转分别计算</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97138">
                <a:tc>
                  <a:txBody>
                    <a:bodyPr/>
                    <a:lstStyle/>
                    <a:p>
                      <a:pPr algn="l">
                        <a:lnSpc>
                          <a:spcPct val="150000"/>
                        </a:lnSpc>
                        <a:spcAft>
                          <a:spcPts val="0"/>
                        </a:spcAft>
                      </a:pPr>
                      <a:r>
                        <a:rPr lang="en-US" sz="1200" kern="0">
                          <a:effectLst/>
                        </a:rPr>
                        <a:t>animationEnd</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动画结束回调函数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97138">
                <a:tc>
                  <a:txBody>
                    <a:bodyPr/>
                    <a:lstStyle/>
                    <a:p>
                      <a:pPr algn="l">
                        <a:lnSpc>
                          <a:spcPct val="150000"/>
                        </a:lnSpc>
                        <a:spcAft>
                          <a:spcPts val="0"/>
                        </a:spcAft>
                      </a:pPr>
                      <a:r>
                        <a:rPr lang="en-US" sz="1200" kern="0">
                          <a:effectLst/>
                        </a:rPr>
                        <a:t>fail</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接口调用失败的回调函数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16824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39358" y="1257272"/>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51427" y="1302433"/>
            <a:ext cx="2339102" cy="597921"/>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动画平移标记</a:t>
            </a:r>
            <a:endParaRPr lang="en-US" altLang="zh-CN" sz="2800" b="1" dirty="0">
              <a:solidFill>
                <a:schemeClr val="accent4">
                  <a:lumMod val="75000"/>
                </a:schemeClr>
              </a:solidFill>
            </a:endParaRPr>
          </a:p>
        </p:txBody>
      </p:sp>
      <p:sp>
        <p:nvSpPr>
          <p:cNvPr id="5" name="矩形 4"/>
          <p:cNvSpPr/>
          <p:nvPr/>
        </p:nvSpPr>
        <p:spPr>
          <a:xfrm>
            <a:off x="2578951" y="1257272"/>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04</a:t>
            </a:r>
          </a:p>
        </p:txBody>
      </p:sp>
      <p:sp>
        <p:nvSpPr>
          <p:cNvPr id="6" name="矩形 5"/>
          <p:cNvSpPr/>
          <p:nvPr/>
        </p:nvSpPr>
        <p:spPr>
          <a:xfrm>
            <a:off x="736847" y="1958013"/>
            <a:ext cx="10697591" cy="874407"/>
          </a:xfrm>
          <a:prstGeom prst="rect">
            <a:avLst/>
          </a:prstGeom>
        </p:spPr>
        <p:txBody>
          <a:bodyPr wrap="square">
            <a:spAutoFit/>
          </a:bodyPr>
          <a:lstStyle/>
          <a:p>
            <a:pPr>
              <a:lnSpc>
                <a:spcPct val="150000"/>
              </a:lnSpc>
            </a:pPr>
            <a:r>
              <a:rPr lang="zh-CN" altLang="zh-CN" dirty="0"/>
              <a:t>【例</a:t>
            </a:r>
            <a:r>
              <a:rPr lang="en-US" altLang="zh-CN" dirty="0"/>
              <a:t>9-6</a:t>
            </a:r>
            <a:r>
              <a:rPr lang="zh-CN" altLang="zh-CN" dirty="0"/>
              <a:t>】小程序位置</a:t>
            </a:r>
            <a:r>
              <a:rPr lang="en-US" altLang="zh-CN" dirty="0"/>
              <a:t>API</a:t>
            </a:r>
            <a:r>
              <a:rPr lang="zh-CN" altLang="zh-CN" dirty="0"/>
              <a:t>之</a:t>
            </a:r>
            <a:r>
              <a:rPr lang="en-US" altLang="zh-CN" dirty="0" err="1"/>
              <a:t>translateMarker</a:t>
            </a:r>
            <a:r>
              <a:rPr lang="zh-CN" altLang="zh-CN" dirty="0"/>
              <a:t>的简单应用</a:t>
            </a:r>
          </a:p>
          <a:p>
            <a:pPr>
              <a:lnSpc>
                <a:spcPct val="150000"/>
              </a:lnSpc>
            </a:pPr>
            <a:endParaRPr lang="zh-CN" altLang="zh-CN" dirty="0"/>
          </a:p>
        </p:txBody>
      </p:sp>
      <p:pic>
        <p:nvPicPr>
          <p:cNvPr id="7" name="图片 6"/>
          <p:cNvPicPr>
            <a:picLocks noChangeAspect="1"/>
          </p:cNvPicPr>
          <p:nvPr/>
        </p:nvPicPr>
        <p:blipFill>
          <a:blip r:embed="rId2"/>
          <a:stretch>
            <a:fillRect/>
          </a:stretch>
        </p:blipFill>
        <p:spPr>
          <a:xfrm>
            <a:off x="3661832" y="2832420"/>
            <a:ext cx="4847619" cy="3647619"/>
          </a:xfrm>
          <a:prstGeom prst="rect">
            <a:avLst/>
          </a:prstGeom>
        </p:spPr>
      </p:pic>
    </p:spTree>
    <p:extLst>
      <p:ext uri="{BB962C8B-B14F-4D97-AF65-F5344CB8AC3E}">
        <p14:creationId xmlns:p14="http://schemas.microsoft.com/office/powerpoint/2010/main" val="1890188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39358" y="1257272"/>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51427" y="1302433"/>
            <a:ext cx="2339102" cy="597921"/>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展示全部坐标</a:t>
            </a:r>
            <a:endParaRPr lang="en-US" altLang="zh-CN" sz="2800" b="1" dirty="0">
              <a:solidFill>
                <a:schemeClr val="accent4">
                  <a:lumMod val="75000"/>
                </a:schemeClr>
              </a:solidFill>
            </a:endParaRPr>
          </a:p>
        </p:txBody>
      </p:sp>
      <p:sp>
        <p:nvSpPr>
          <p:cNvPr id="5" name="矩形 4"/>
          <p:cNvSpPr/>
          <p:nvPr/>
        </p:nvSpPr>
        <p:spPr>
          <a:xfrm>
            <a:off x="2578951" y="1257272"/>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05</a:t>
            </a:r>
          </a:p>
        </p:txBody>
      </p:sp>
      <p:sp>
        <p:nvSpPr>
          <p:cNvPr id="6" name="矩形 5"/>
          <p:cNvSpPr/>
          <p:nvPr/>
        </p:nvSpPr>
        <p:spPr>
          <a:xfrm>
            <a:off x="1411550" y="2302989"/>
            <a:ext cx="8398275" cy="1338828"/>
          </a:xfrm>
          <a:prstGeom prst="rect">
            <a:avLst/>
          </a:prstGeom>
        </p:spPr>
        <p:txBody>
          <a:bodyPr wrap="square">
            <a:spAutoFit/>
          </a:bodyPr>
          <a:lstStyle/>
          <a:p>
            <a:pPr>
              <a:lnSpc>
                <a:spcPct val="150000"/>
              </a:lnSpc>
            </a:pPr>
            <a:r>
              <a:rPr lang="zh-CN" altLang="zh-CN" dirty="0"/>
              <a:t>小程序使用</a:t>
            </a:r>
            <a:r>
              <a:rPr lang="en-US" altLang="zh-CN" dirty="0" err="1"/>
              <a:t>includePoints</a:t>
            </a:r>
            <a:r>
              <a:rPr lang="en-US" altLang="zh-CN" dirty="0"/>
              <a:t>(OBJECT)</a:t>
            </a:r>
            <a:r>
              <a:rPr lang="zh-CN" altLang="zh-CN" dirty="0"/>
              <a:t>展示所有指定的经纬度，必要时会缩放视野。</a:t>
            </a:r>
            <a:endParaRPr lang="en-US" altLang="zh-CN" dirty="0"/>
          </a:p>
          <a:p>
            <a:pPr>
              <a:lnSpc>
                <a:spcPct val="150000"/>
              </a:lnSpc>
            </a:pPr>
            <a:r>
              <a:rPr lang="en-US" altLang="zh-CN" dirty="0"/>
              <a:t>OBJECT</a:t>
            </a:r>
            <a:r>
              <a:rPr lang="zh-CN" altLang="zh-CN" dirty="0"/>
              <a:t>参数说明如表所示。</a:t>
            </a:r>
          </a:p>
          <a:p>
            <a:pPr>
              <a:lnSpc>
                <a:spcPct val="150000"/>
              </a:lnSpc>
            </a:pP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2718744805"/>
              </p:ext>
            </p:extLst>
          </p:nvPr>
        </p:nvGraphicFramePr>
        <p:xfrm>
          <a:off x="1642369" y="3665838"/>
          <a:ext cx="8167456" cy="1427480"/>
        </p:xfrm>
        <a:graphic>
          <a:graphicData uri="http://schemas.openxmlformats.org/drawingml/2006/table">
            <a:tbl>
              <a:tblPr firstRow="1" firstCol="1" bandRow="1">
                <a:tableStyleId>{1E171933-4619-4E11-9A3F-F7608DF75F80}</a:tableStyleId>
              </a:tblPr>
              <a:tblGrid>
                <a:gridCol w="988903">
                  <a:extLst>
                    <a:ext uri="{9D8B030D-6E8A-4147-A177-3AD203B41FA5}">
                      <a16:colId xmlns:a16="http://schemas.microsoft.com/office/drawing/2014/main" val="20000"/>
                    </a:ext>
                  </a:extLst>
                </a:gridCol>
                <a:gridCol w="766700">
                  <a:extLst>
                    <a:ext uri="{9D8B030D-6E8A-4147-A177-3AD203B41FA5}">
                      <a16:colId xmlns:a16="http://schemas.microsoft.com/office/drawing/2014/main" val="20001"/>
                    </a:ext>
                  </a:extLst>
                </a:gridCol>
                <a:gridCol w="793725">
                  <a:extLst>
                    <a:ext uri="{9D8B030D-6E8A-4147-A177-3AD203B41FA5}">
                      <a16:colId xmlns:a16="http://schemas.microsoft.com/office/drawing/2014/main" val="20002"/>
                    </a:ext>
                  </a:extLst>
                </a:gridCol>
                <a:gridCol w="5618128">
                  <a:extLst>
                    <a:ext uri="{9D8B030D-6E8A-4147-A177-3AD203B41FA5}">
                      <a16:colId xmlns:a16="http://schemas.microsoft.com/office/drawing/2014/main" val="20003"/>
                    </a:ext>
                  </a:extLst>
                </a:gridCol>
              </a:tblGrid>
              <a:tr h="171450">
                <a:tc>
                  <a:txBody>
                    <a:bodyPr/>
                    <a:lstStyle/>
                    <a:p>
                      <a:pPr algn="l">
                        <a:lnSpc>
                          <a:spcPct val="150000"/>
                        </a:lnSpc>
                        <a:spcAft>
                          <a:spcPts val="0"/>
                        </a:spcAft>
                      </a:pPr>
                      <a:r>
                        <a:rPr lang="zh-CN" sz="1200" kern="0" dirty="0">
                          <a:effectLst/>
                        </a:rPr>
                        <a:t>参数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类型</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必填</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30200">
                <a:tc>
                  <a:txBody>
                    <a:bodyPr/>
                    <a:lstStyle/>
                    <a:p>
                      <a:pPr algn="l">
                        <a:lnSpc>
                          <a:spcPct val="150000"/>
                        </a:lnSpc>
                        <a:spcAft>
                          <a:spcPts val="0"/>
                        </a:spcAft>
                      </a:pPr>
                      <a:r>
                        <a:rPr lang="en-US" sz="1200" kern="0">
                          <a:effectLst/>
                        </a:rPr>
                        <a:t>points</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Array</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是</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要显示在可视区域内的坐标点列表，</a:t>
                      </a:r>
                      <a:r>
                        <a:rPr lang="en-US" sz="1200" kern="0">
                          <a:effectLst/>
                        </a:rPr>
                        <a:t>[{latitude, longitude}]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22325">
                <a:tc>
                  <a:txBody>
                    <a:bodyPr/>
                    <a:lstStyle/>
                    <a:p>
                      <a:pPr algn="l">
                        <a:lnSpc>
                          <a:spcPct val="150000"/>
                        </a:lnSpc>
                        <a:spcAft>
                          <a:spcPts val="0"/>
                        </a:spcAft>
                      </a:pPr>
                      <a:r>
                        <a:rPr lang="en-US" sz="1200" kern="0">
                          <a:effectLst/>
                        </a:rPr>
                        <a:t>padding</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Array</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坐标点形成的矩形边缘到地图边缘的距离，单位像素。格式为</a:t>
                      </a:r>
                      <a:r>
                        <a:rPr lang="en-US" sz="1200" kern="0" dirty="0">
                          <a:effectLst/>
                        </a:rPr>
                        <a:t>[</a:t>
                      </a:r>
                      <a:r>
                        <a:rPr lang="zh-CN" sz="1200" kern="0" dirty="0">
                          <a:effectLst/>
                        </a:rPr>
                        <a:t>上</a:t>
                      </a:r>
                      <a:r>
                        <a:rPr lang="en-US" sz="1200" kern="0" dirty="0">
                          <a:effectLst/>
                        </a:rPr>
                        <a:t>,</a:t>
                      </a:r>
                      <a:r>
                        <a:rPr lang="zh-CN" sz="1200" kern="0" dirty="0">
                          <a:effectLst/>
                        </a:rPr>
                        <a:t>右</a:t>
                      </a:r>
                      <a:r>
                        <a:rPr lang="en-US" sz="1200" kern="0" dirty="0">
                          <a:effectLst/>
                        </a:rPr>
                        <a:t>,</a:t>
                      </a:r>
                      <a:r>
                        <a:rPr lang="zh-CN" sz="1200" kern="0" dirty="0">
                          <a:effectLst/>
                        </a:rPr>
                        <a:t>下</a:t>
                      </a:r>
                      <a:r>
                        <a:rPr lang="en-US" sz="1200" kern="0" dirty="0">
                          <a:effectLst/>
                        </a:rPr>
                        <a:t>,</a:t>
                      </a:r>
                      <a:r>
                        <a:rPr lang="zh-CN" sz="1200" kern="0" dirty="0">
                          <a:effectLst/>
                        </a:rPr>
                        <a:t>左</a:t>
                      </a:r>
                      <a:r>
                        <a:rPr lang="en-US" sz="1200" kern="0" dirty="0">
                          <a:effectLst/>
                        </a:rPr>
                        <a:t>]</a:t>
                      </a:r>
                      <a:r>
                        <a:rPr lang="zh-CN" sz="1200" kern="0" dirty="0">
                          <a:effectLst/>
                        </a:rPr>
                        <a:t>，安卓上只能识别数组第一项，上下左右的</a:t>
                      </a:r>
                      <a:r>
                        <a:rPr lang="en-US" sz="1200" kern="0" dirty="0">
                          <a:effectLst/>
                        </a:rPr>
                        <a:t>padding</a:t>
                      </a:r>
                      <a:r>
                        <a:rPr lang="zh-CN" sz="1200" kern="0" dirty="0">
                          <a:effectLst/>
                        </a:rPr>
                        <a:t>一致。开发者工具暂不支持</a:t>
                      </a:r>
                      <a:r>
                        <a:rPr lang="en-US" sz="1200" kern="0" dirty="0">
                          <a:effectLst/>
                        </a:rPr>
                        <a:t>padding</a:t>
                      </a:r>
                      <a:r>
                        <a:rPr lang="zh-CN" sz="1200" kern="0" dirty="0">
                          <a:effectLst/>
                        </a:rPr>
                        <a:t>参数。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0715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a:xfrm>
            <a:off x="4330650" y="658349"/>
            <a:ext cx="3826789" cy="2373032"/>
          </a:xfrm>
        </p:spPr>
        <p:txBody>
          <a:bodyPr/>
          <a:lstStyle/>
          <a:p>
            <a:r>
              <a:rPr kumimoji="1" lang="en-US" altLang="zh-CN" dirty="0"/>
              <a:t>01</a:t>
            </a:r>
            <a:endParaRPr kumimoji="1" lang="zh-CN" altLang="en-US" dirty="0"/>
          </a:p>
        </p:txBody>
      </p:sp>
      <p:sp>
        <p:nvSpPr>
          <p:cNvPr id="3" name="文本占位符 2"/>
          <p:cNvSpPr>
            <a:spLocks noGrp="1"/>
          </p:cNvSpPr>
          <p:nvPr>
            <p:ph type="body" sz="quarter" idx="16"/>
          </p:nvPr>
        </p:nvSpPr>
        <p:spPr>
          <a:xfrm>
            <a:off x="3872552" y="3035682"/>
            <a:ext cx="4742986" cy="825190"/>
          </a:xfrm>
        </p:spPr>
        <p:txBody>
          <a:bodyPr/>
          <a:lstStyle/>
          <a:p>
            <a:r>
              <a:rPr kumimoji="1" lang="zh-CN" altLang="en-US" b="1" dirty="0"/>
              <a:t>位置信息</a:t>
            </a:r>
          </a:p>
        </p:txBody>
      </p:sp>
    </p:spTree>
    <p:extLst>
      <p:ext uri="{BB962C8B-B14F-4D97-AF65-F5344CB8AC3E}">
        <p14:creationId xmlns:p14="http://schemas.microsoft.com/office/powerpoint/2010/main" val="486006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39358" y="1257272"/>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51427" y="1302433"/>
            <a:ext cx="2339102" cy="597921"/>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展示全部坐标</a:t>
            </a:r>
            <a:endParaRPr lang="en-US" altLang="zh-CN" sz="2800" b="1" dirty="0">
              <a:solidFill>
                <a:schemeClr val="accent4">
                  <a:lumMod val="75000"/>
                </a:schemeClr>
              </a:solidFill>
            </a:endParaRPr>
          </a:p>
        </p:txBody>
      </p:sp>
      <p:sp>
        <p:nvSpPr>
          <p:cNvPr id="5" name="矩形 4"/>
          <p:cNvSpPr/>
          <p:nvPr/>
        </p:nvSpPr>
        <p:spPr>
          <a:xfrm>
            <a:off x="2578951" y="1257272"/>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05</a:t>
            </a:r>
          </a:p>
        </p:txBody>
      </p:sp>
      <p:sp>
        <p:nvSpPr>
          <p:cNvPr id="6" name="矩形 5"/>
          <p:cNvSpPr/>
          <p:nvPr/>
        </p:nvSpPr>
        <p:spPr>
          <a:xfrm>
            <a:off x="1411550" y="2302989"/>
            <a:ext cx="4270159" cy="1745228"/>
          </a:xfrm>
          <a:prstGeom prst="rect">
            <a:avLst/>
          </a:prstGeom>
        </p:spPr>
        <p:txBody>
          <a:bodyPr wrap="square">
            <a:spAutoFit/>
          </a:bodyPr>
          <a:lstStyle/>
          <a:p>
            <a:pPr>
              <a:lnSpc>
                <a:spcPct val="150000"/>
              </a:lnSpc>
            </a:pPr>
            <a:r>
              <a:rPr lang="zh-CN" altLang="zh-CN" dirty="0"/>
              <a:t>【例</a:t>
            </a:r>
            <a:r>
              <a:rPr lang="en-US" altLang="zh-CN" dirty="0"/>
              <a:t>9-7</a:t>
            </a:r>
            <a:r>
              <a:rPr lang="zh-CN" altLang="zh-CN" dirty="0"/>
              <a:t>】小程序位置</a:t>
            </a:r>
            <a:r>
              <a:rPr lang="en-US" altLang="zh-CN" dirty="0"/>
              <a:t>API</a:t>
            </a:r>
            <a:r>
              <a:rPr lang="zh-CN" altLang="zh-CN" dirty="0"/>
              <a:t>之</a:t>
            </a:r>
            <a:r>
              <a:rPr lang="en-US" altLang="zh-CN" dirty="0" err="1"/>
              <a:t>includePoints</a:t>
            </a:r>
            <a:r>
              <a:rPr lang="zh-CN" altLang="zh-CN" dirty="0"/>
              <a:t>的简单应用</a:t>
            </a:r>
          </a:p>
          <a:p>
            <a:pPr>
              <a:lnSpc>
                <a:spcPct val="150000"/>
              </a:lnSpc>
            </a:pPr>
            <a:endParaRPr lang="zh-CN" altLang="zh-CN" dirty="0"/>
          </a:p>
          <a:p>
            <a:pPr>
              <a:lnSpc>
                <a:spcPct val="150000"/>
              </a:lnSpc>
            </a:pPr>
            <a:endParaRPr lang="zh-CN" altLang="zh-CN" dirty="0"/>
          </a:p>
        </p:txBody>
      </p:sp>
      <p:pic>
        <p:nvPicPr>
          <p:cNvPr id="7" name="图片 6"/>
          <p:cNvPicPr>
            <a:picLocks noChangeAspect="1"/>
          </p:cNvPicPr>
          <p:nvPr/>
        </p:nvPicPr>
        <p:blipFill>
          <a:blip r:embed="rId2"/>
          <a:stretch>
            <a:fillRect/>
          </a:stretch>
        </p:blipFill>
        <p:spPr>
          <a:xfrm>
            <a:off x="5681709" y="1981550"/>
            <a:ext cx="5066667" cy="4133333"/>
          </a:xfrm>
          <a:prstGeom prst="rect">
            <a:avLst/>
          </a:prstGeom>
        </p:spPr>
      </p:pic>
    </p:spTree>
    <p:extLst>
      <p:ext uri="{BB962C8B-B14F-4D97-AF65-F5344CB8AC3E}">
        <p14:creationId xmlns:p14="http://schemas.microsoft.com/office/powerpoint/2010/main" val="1970543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39358" y="1257272"/>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51427" y="1302433"/>
            <a:ext cx="2339102" cy="597921"/>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获取视野范围</a:t>
            </a:r>
            <a:endParaRPr lang="en-US" altLang="zh-CN" sz="2800" b="1" dirty="0">
              <a:solidFill>
                <a:schemeClr val="accent4">
                  <a:lumMod val="75000"/>
                </a:schemeClr>
              </a:solidFill>
            </a:endParaRPr>
          </a:p>
        </p:txBody>
      </p:sp>
      <p:sp>
        <p:nvSpPr>
          <p:cNvPr id="5" name="矩形 4"/>
          <p:cNvSpPr/>
          <p:nvPr/>
        </p:nvSpPr>
        <p:spPr>
          <a:xfrm>
            <a:off x="2578951" y="1257272"/>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06</a:t>
            </a:r>
          </a:p>
        </p:txBody>
      </p:sp>
      <p:sp>
        <p:nvSpPr>
          <p:cNvPr id="6" name="矩形 5"/>
          <p:cNvSpPr/>
          <p:nvPr/>
        </p:nvSpPr>
        <p:spPr>
          <a:xfrm>
            <a:off x="1411550" y="2302989"/>
            <a:ext cx="9321553" cy="1338828"/>
          </a:xfrm>
          <a:prstGeom prst="rect">
            <a:avLst/>
          </a:prstGeom>
        </p:spPr>
        <p:txBody>
          <a:bodyPr wrap="square">
            <a:spAutoFit/>
          </a:bodyPr>
          <a:lstStyle/>
          <a:p>
            <a:pPr>
              <a:lnSpc>
                <a:spcPct val="150000"/>
              </a:lnSpc>
            </a:pPr>
            <a:r>
              <a:rPr lang="zh-CN" altLang="zh-CN" dirty="0"/>
              <a:t>小程序使用</a:t>
            </a:r>
            <a:r>
              <a:rPr lang="en-US" altLang="zh-CN" dirty="0" err="1"/>
              <a:t>getRegion</a:t>
            </a:r>
            <a:r>
              <a:rPr lang="en-US" altLang="zh-CN" dirty="0"/>
              <a:t>(OBJECT) </a:t>
            </a:r>
            <a:r>
              <a:rPr lang="zh-CN" altLang="zh-CN" dirty="0"/>
              <a:t>获取当前地图的视野范围</a:t>
            </a:r>
            <a:r>
              <a:rPr lang="zh-CN" altLang="en-US" dirty="0"/>
              <a:t>，</a:t>
            </a:r>
            <a:r>
              <a:rPr lang="en-US" altLang="zh-CN" dirty="0"/>
              <a:t>OBJECT</a:t>
            </a:r>
            <a:r>
              <a:rPr lang="zh-CN" altLang="zh-CN" dirty="0"/>
              <a:t>参数如表所示。</a:t>
            </a:r>
          </a:p>
          <a:p>
            <a:pPr>
              <a:lnSpc>
                <a:spcPct val="150000"/>
              </a:lnSpc>
            </a:pPr>
            <a:endParaRPr lang="zh-CN" altLang="zh-CN" dirty="0"/>
          </a:p>
          <a:p>
            <a:pPr>
              <a:lnSpc>
                <a:spcPct val="150000"/>
              </a:lnSpc>
            </a:pPr>
            <a:endParaRPr lang="zh-CN" altLang="zh-CN" dirty="0"/>
          </a:p>
        </p:txBody>
      </p:sp>
      <p:graphicFrame>
        <p:nvGraphicFramePr>
          <p:cNvPr id="8" name="表格 7"/>
          <p:cNvGraphicFramePr>
            <a:graphicFrameLocks noGrp="1"/>
          </p:cNvGraphicFramePr>
          <p:nvPr>
            <p:extLst>
              <p:ext uri="{D42A27DB-BD31-4B8C-83A1-F6EECF244321}">
                <p14:modId xmlns:p14="http://schemas.microsoft.com/office/powerpoint/2010/main" val="707896385"/>
              </p:ext>
            </p:extLst>
          </p:nvPr>
        </p:nvGraphicFramePr>
        <p:xfrm>
          <a:off x="2041864" y="3372644"/>
          <a:ext cx="6644935" cy="1794482"/>
        </p:xfrm>
        <a:graphic>
          <a:graphicData uri="http://schemas.openxmlformats.org/drawingml/2006/table">
            <a:tbl>
              <a:tblPr firstRow="1" firstCol="1" bandRow="1">
                <a:tableStyleId>{1E171933-4619-4E11-9A3F-F7608DF75F80}</a:tableStyleId>
              </a:tblPr>
              <a:tblGrid>
                <a:gridCol w="918703">
                  <a:extLst>
                    <a:ext uri="{9D8B030D-6E8A-4147-A177-3AD203B41FA5}">
                      <a16:colId xmlns:a16="http://schemas.microsoft.com/office/drawing/2014/main" val="20000"/>
                    </a:ext>
                  </a:extLst>
                </a:gridCol>
                <a:gridCol w="927654">
                  <a:extLst>
                    <a:ext uri="{9D8B030D-6E8A-4147-A177-3AD203B41FA5}">
                      <a16:colId xmlns:a16="http://schemas.microsoft.com/office/drawing/2014/main" val="20001"/>
                    </a:ext>
                  </a:extLst>
                </a:gridCol>
                <a:gridCol w="576936">
                  <a:extLst>
                    <a:ext uri="{9D8B030D-6E8A-4147-A177-3AD203B41FA5}">
                      <a16:colId xmlns:a16="http://schemas.microsoft.com/office/drawing/2014/main" val="20002"/>
                    </a:ext>
                  </a:extLst>
                </a:gridCol>
                <a:gridCol w="4221642">
                  <a:extLst>
                    <a:ext uri="{9D8B030D-6E8A-4147-A177-3AD203B41FA5}">
                      <a16:colId xmlns:a16="http://schemas.microsoft.com/office/drawing/2014/main" val="20003"/>
                    </a:ext>
                  </a:extLst>
                </a:gridCol>
              </a:tblGrid>
              <a:tr h="373023">
                <a:tc>
                  <a:txBody>
                    <a:bodyPr/>
                    <a:lstStyle/>
                    <a:p>
                      <a:pPr algn="l">
                        <a:lnSpc>
                          <a:spcPct val="150000"/>
                        </a:lnSpc>
                        <a:spcAft>
                          <a:spcPts val="0"/>
                        </a:spcAft>
                      </a:pPr>
                      <a:r>
                        <a:rPr lang="zh-CN" sz="1200" kern="0" dirty="0">
                          <a:effectLst/>
                        </a:rPr>
                        <a:t>参数</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类型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必填</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75413">
                <a:tc>
                  <a:txBody>
                    <a:bodyPr/>
                    <a:lstStyle/>
                    <a:p>
                      <a:pPr algn="l">
                        <a:lnSpc>
                          <a:spcPct val="150000"/>
                        </a:lnSpc>
                        <a:spcAft>
                          <a:spcPts val="0"/>
                        </a:spcAft>
                      </a:pPr>
                      <a:r>
                        <a:rPr lang="en-US" sz="1200" kern="0">
                          <a:effectLst/>
                        </a:rPr>
                        <a:t>success</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接口调用成功的回调函数，</a:t>
                      </a:r>
                      <a:r>
                        <a:rPr lang="en-US" sz="1200" kern="0" dirty="0">
                          <a:effectLst/>
                        </a:rPr>
                        <a:t>res = {southwest, northeast}</a:t>
                      </a:r>
                      <a:r>
                        <a:rPr lang="zh-CN" sz="1200" kern="0" dirty="0">
                          <a:effectLst/>
                        </a:rPr>
                        <a:t>，西南角与东北角的经纬度</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3023">
                <a:tc>
                  <a:txBody>
                    <a:bodyPr/>
                    <a:lstStyle/>
                    <a:p>
                      <a:pPr algn="l">
                        <a:lnSpc>
                          <a:spcPct val="150000"/>
                        </a:lnSpc>
                        <a:spcAft>
                          <a:spcPts val="0"/>
                        </a:spcAft>
                      </a:pPr>
                      <a:r>
                        <a:rPr lang="en-US" sz="1200" kern="0">
                          <a:effectLst/>
                        </a:rPr>
                        <a:t>fail</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接口调用失败的回调函数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3023">
                <a:tc>
                  <a:txBody>
                    <a:bodyPr/>
                    <a:lstStyle/>
                    <a:p>
                      <a:pPr algn="l">
                        <a:lnSpc>
                          <a:spcPct val="150000"/>
                        </a:lnSpc>
                        <a:spcAft>
                          <a:spcPts val="0"/>
                        </a:spcAft>
                      </a:pPr>
                      <a:r>
                        <a:rPr lang="en-US" sz="1200" kern="0">
                          <a:effectLst/>
                        </a:rPr>
                        <a:t>complete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接口调用结束的回调函数（调用成功与否都执行）</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1358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39358" y="1257272"/>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51427" y="1302433"/>
            <a:ext cx="2339102" cy="597921"/>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获取视野范围</a:t>
            </a:r>
            <a:endParaRPr lang="en-US" altLang="zh-CN" sz="2800" b="1" dirty="0">
              <a:solidFill>
                <a:schemeClr val="accent4">
                  <a:lumMod val="75000"/>
                </a:schemeClr>
              </a:solidFill>
            </a:endParaRPr>
          </a:p>
        </p:txBody>
      </p:sp>
      <p:sp>
        <p:nvSpPr>
          <p:cNvPr id="5" name="矩形 4"/>
          <p:cNvSpPr/>
          <p:nvPr/>
        </p:nvSpPr>
        <p:spPr>
          <a:xfrm>
            <a:off x="2578951" y="1257272"/>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06</a:t>
            </a:r>
          </a:p>
        </p:txBody>
      </p:sp>
      <p:sp>
        <p:nvSpPr>
          <p:cNvPr id="6" name="矩形 5"/>
          <p:cNvSpPr/>
          <p:nvPr/>
        </p:nvSpPr>
        <p:spPr>
          <a:xfrm>
            <a:off x="1411550" y="2302989"/>
            <a:ext cx="9321553" cy="369332"/>
          </a:xfrm>
          <a:prstGeom prst="rect">
            <a:avLst/>
          </a:prstGeom>
        </p:spPr>
        <p:txBody>
          <a:bodyPr wrap="square">
            <a:spAutoFit/>
          </a:bodyPr>
          <a:lstStyle/>
          <a:p>
            <a:r>
              <a:rPr lang="zh-CN" altLang="zh-CN" dirty="0"/>
              <a:t>【例</a:t>
            </a:r>
            <a:r>
              <a:rPr lang="en-US" altLang="zh-CN" dirty="0"/>
              <a:t>9-8</a:t>
            </a:r>
            <a:r>
              <a:rPr lang="zh-CN" altLang="zh-CN" dirty="0"/>
              <a:t>】小程序位置</a:t>
            </a:r>
            <a:r>
              <a:rPr lang="en-US" altLang="zh-CN" dirty="0"/>
              <a:t>API</a:t>
            </a:r>
            <a:r>
              <a:rPr lang="zh-CN" altLang="zh-CN" dirty="0"/>
              <a:t>之</a:t>
            </a:r>
            <a:r>
              <a:rPr lang="en-US" altLang="zh-CN" dirty="0" err="1"/>
              <a:t>getRegion</a:t>
            </a:r>
            <a:r>
              <a:rPr lang="zh-CN" altLang="zh-CN" dirty="0"/>
              <a:t>的简单应用</a:t>
            </a:r>
          </a:p>
        </p:txBody>
      </p:sp>
      <p:pic>
        <p:nvPicPr>
          <p:cNvPr id="7" name="图片 6"/>
          <p:cNvPicPr>
            <a:picLocks noChangeAspect="1"/>
          </p:cNvPicPr>
          <p:nvPr/>
        </p:nvPicPr>
        <p:blipFill>
          <a:blip r:embed="rId2"/>
          <a:stretch>
            <a:fillRect/>
          </a:stretch>
        </p:blipFill>
        <p:spPr>
          <a:xfrm>
            <a:off x="6825078" y="1098652"/>
            <a:ext cx="4334245" cy="5503674"/>
          </a:xfrm>
          <a:prstGeom prst="rect">
            <a:avLst/>
          </a:prstGeom>
        </p:spPr>
      </p:pic>
    </p:spTree>
    <p:extLst>
      <p:ext uri="{BB962C8B-B14F-4D97-AF65-F5344CB8AC3E}">
        <p14:creationId xmlns:p14="http://schemas.microsoft.com/office/powerpoint/2010/main" val="3603602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39358" y="1257272"/>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51427" y="1302433"/>
            <a:ext cx="3057247" cy="652486"/>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获得地图缩放级别</a:t>
            </a:r>
            <a:endParaRPr lang="en-US" altLang="zh-CN" sz="2800" b="1" dirty="0">
              <a:solidFill>
                <a:schemeClr val="accent4">
                  <a:lumMod val="75000"/>
                </a:schemeClr>
              </a:solidFill>
            </a:endParaRPr>
          </a:p>
        </p:txBody>
      </p:sp>
      <p:sp>
        <p:nvSpPr>
          <p:cNvPr id="5" name="矩形 4"/>
          <p:cNvSpPr/>
          <p:nvPr/>
        </p:nvSpPr>
        <p:spPr>
          <a:xfrm>
            <a:off x="2578951" y="1257272"/>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07</a:t>
            </a:r>
          </a:p>
        </p:txBody>
      </p:sp>
      <p:sp>
        <p:nvSpPr>
          <p:cNvPr id="6" name="矩形 5"/>
          <p:cNvSpPr/>
          <p:nvPr/>
        </p:nvSpPr>
        <p:spPr>
          <a:xfrm>
            <a:off x="1411550" y="2302989"/>
            <a:ext cx="9321553" cy="1754326"/>
          </a:xfrm>
          <a:prstGeom prst="rect">
            <a:avLst/>
          </a:prstGeom>
        </p:spPr>
        <p:txBody>
          <a:bodyPr wrap="square">
            <a:spAutoFit/>
          </a:bodyPr>
          <a:lstStyle/>
          <a:p>
            <a:pPr>
              <a:lnSpc>
                <a:spcPct val="150000"/>
              </a:lnSpc>
            </a:pPr>
            <a:r>
              <a:rPr lang="zh-CN" altLang="zh-CN" dirty="0"/>
              <a:t>小程序使用</a:t>
            </a:r>
            <a:r>
              <a:rPr lang="en-US" altLang="zh-CN" dirty="0" err="1"/>
              <a:t>getScale</a:t>
            </a:r>
            <a:r>
              <a:rPr lang="en-US" altLang="zh-CN" dirty="0"/>
              <a:t>(OBJECT) </a:t>
            </a:r>
            <a:r>
              <a:rPr lang="zh-CN" altLang="zh-CN" dirty="0"/>
              <a:t>获取当前地图缩放级别，</a:t>
            </a:r>
            <a:r>
              <a:rPr lang="en-US" altLang="zh-CN" dirty="0"/>
              <a:t>OBJECT</a:t>
            </a:r>
            <a:r>
              <a:rPr lang="zh-CN" altLang="zh-CN" dirty="0"/>
              <a:t>参数如表所示。</a:t>
            </a:r>
          </a:p>
          <a:p>
            <a:pPr>
              <a:lnSpc>
                <a:spcPct val="150000"/>
              </a:lnSpc>
            </a:pPr>
            <a:endParaRPr lang="zh-CN" altLang="zh-CN" dirty="0"/>
          </a:p>
          <a:p>
            <a:pPr>
              <a:lnSpc>
                <a:spcPct val="150000"/>
              </a:lnSpc>
            </a:pPr>
            <a:endParaRPr lang="zh-CN" altLang="zh-CN" dirty="0"/>
          </a:p>
          <a:p>
            <a:pPr>
              <a:lnSpc>
                <a:spcPct val="150000"/>
              </a:lnSpc>
            </a:pP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2153432945"/>
              </p:ext>
            </p:extLst>
          </p:nvPr>
        </p:nvGraphicFramePr>
        <p:xfrm>
          <a:off x="1518083" y="3462494"/>
          <a:ext cx="7168716" cy="1358080"/>
        </p:xfrm>
        <a:graphic>
          <a:graphicData uri="http://schemas.openxmlformats.org/drawingml/2006/table">
            <a:tbl>
              <a:tblPr firstRow="1" firstCol="1" bandRow="1">
                <a:tableStyleId>{1E171933-4619-4E11-9A3F-F7608DF75F80}</a:tableStyleId>
              </a:tblPr>
              <a:tblGrid>
                <a:gridCol w="991119">
                  <a:extLst>
                    <a:ext uri="{9D8B030D-6E8A-4147-A177-3AD203B41FA5}">
                      <a16:colId xmlns:a16="http://schemas.microsoft.com/office/drawing/2014/main" val="20000"/>
                    </a:ext>
                  </a:extLst>
                </a:gridCol>
                <a:gridCol w="1000776">
                  <a:extLst>
                    <a:ext uri="{9D8B030D-6E8A-4147-A177-3AD203B41FA5}">
                      <a16:colId xmlns:a16="http://schemas.microsoft.com/office/drawing/2014/main" val="20001"/>
                    </a:ext>
                  </a:extLst>
                </a:gridCol>
                <a:gridCol w="622412">
                  <a:extLst>
                    <a:ext uri="{9D8B030D-6E8A-4147-A177-3AD203B41FA5}">
                      <a16:colId xmlns:a16="http://schemas.microsoft.com/office/drawing/2014/main" val="20002"/>
                    </a:ext>
                  </a:extLst>
                </a:gridCol>
                <a:gridCol w="4554409">
                  <a:extLst>
                    <a:ext uri="{9D8B030D-6E8A-4147-A177-3AD203B41FA5}">
                      <a16:colId xmlns:a16="http://schemas.microsoft.com/office/drawing/2014/main" val="20003"/>
                    </a:ext>
                  </a:extLst>
                </a:gridCol>
              </a:tblGrid>
              <a:tr h="339520">
                <a:tc>
                  <a:txBody>
                    <a:bodyPr/>
                    <a:lstStyle/>
                    <a:p>
                      <a:pPr algn="l">
                        <a:lnSpc>
                          <a:spcPct val="150000"/>
                        </a:lnSpc>
                        <a:spcAft>
                          <a:spcPts val="0"/>
                        </a:spcAft>
                      </a:pPr>
                      <a:r>
                        <a:rPr lang="zh-CN" sz="1200" kern="0">
                          <a:effectLst/>
                        </a:rPr>
                        <a:t>参数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类型</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必填</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说明</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39520">
                <a:tc>
                  <a:txBody>
                    <a:bodyPr/>
                    <a:lstStyle/>
                    <a:p>
                      <a:pPr algn="l">
                        <a:lnSpc>
                          <a:spcPct val="150000"/>
                        </a:lnSpc>
                        <a:spcAft>
                          <a:spcPts val="0"/>
                        </a:spcAft>
                      </a:pPr>
                      <a:r>
                        <a:rPr lang="en-US" sz="1200" kern="0">
                          <a:effectLst/>
                        </a:rPr>
                        <a:t>success</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接口调用成功的回调函数，</a:t>
                      </a:r>
                      <a:r>
                        <a:rPr lang="en-US" sz="1200" kern="0">
                          <a:effectLst/>
                        </a:rPr>
                        <a:t>res = {scale}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39520">
                <a:tc>
                  <a:txBody>
                    <a:bodyPr/>
                    <a:lstStyle/>
                    <a:p>
                      <a:pPr algn="l">
                        <a:lnSpc>
                          <a:spcPct val="150000"/>
                        </a:lnSpc>
                        <a:spcAft>
                          <a:spcPts val="0"/>
                        </a:spcAft>
                      </a:pPr>
                      <a:r>
                        <a:rPr lang="en-US" sz="1200" kern="0">
                          <a:effectLst/>
                        </a:rPr>
                        <a:t>fail</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接口调用失败的回调函数</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39520">
                <a:tc>
                  <a:txBody>
                    <a:bodyPr/>
                    <a:lstStyle/>
                    <a:p>
                      <a:pPr algn="l">
                        <a:lnSpc>
                          <a:spcPct val="150000"/>
                        </a:lnSpc>
                        <a:spcAft>
                          <a:spcPts val="0"/>
                        </a:spcAft>
                      </a:pPr>
                      <a:r>
                        <a:rPr lang="en-US" sz="1200" kern="0">
                          <a:effectLst/>
                        </a:rPr>
                        <a:t>complete</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en-US" sz="1200" kern="0">
                          <a:effectLst/>
                        </a:rPr>
                        <a:t>Function</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a:effectLst/>
                        </a:rPr>
                        <a:t>否</a:t>
                      </a:r>
                      <a:endParaRPr lang="zh-CN" sz="11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lnSpc>
                          <a:spcPct val="150000"/>
                        </a:lnSpc>
                        <a:spcAft>
                          <a:spcPts val="0"/>
                        </a:spcAft>
                      </a:pPr>
                      <a:r>
                        <a:rPr lang="zh-CN" sz="1200" kern="0" dirty="0">
                          <a:effectLst/>
                        </a:rPr>
                        <a:t>接口调用结束的回调函数（调用成功与否都执行）</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6148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 </a:t>
            </a:r>
            <a:r>
              <a:rPr lang="zh-CN" altLang="en-US" dirty="0"/>
              <a:t>地图组件控制</a:t>
            </a:r>
          </a:p>
        </p:txBody>
      </p:sp>
      <p:sp>
        <p:nvSpPr>
          <p:cNvPr id="3" name="矩形 2"/>
          <p:cNvSpPr/>
          <p:nvPr/>
        </p:nvSpPr>
        <p:spPr>
          <a:xfrm flipV="1">
            <a:off x="2639358" y="1257272"/>
            <a:ext cx="765739" cy="45719"/>
          </a:xfrm>
          <a:prstGeom prst="rect">
            <a:avLst/>
          </a:prstGeom>
          <a:solidFill>
            <a:schemeClr val="accent4">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4">
                  <a:lumMod val="75000"/>
                </a:schemeClr>
              </a:solidFill>
            </a:endParaRPr>
          </a:p>
        </p:txBody>
      </p:sp>
      <p:sp>
        <p:nvSpPr>
          <p:cNvPr id="4" name="矩形 3"/>
          <p:cNvSpPr/>
          <p:nvPr/>
        </p:nvSpPr>
        <p:spPr>
          <a:xfrm>
            <a:off x="3451427" y="1302433"/>
            <a:ext cx="3057247" cy="652486"/>
          </a:xfrm>
          <a:prstGeom prst="rect">
            <a:avLst/>
          </a:prstGeom>
          <a:ln>
            <a:noFill/>
          </a:ln>
        </p:spPr>
        <p:txBody>
          <a:bodyPr wrap="none">
            <a:spAutoFit/>
          </a:bodyPr>
          <a:lstStyle/>
          <a:p>
            <a:pPr lvl="0">
              <a:lnSpc>
                <a:spcPct val="130000"/>
              </a:lnSpc>
            </a:pPr>
            <a:r>
              <a:rPr lang="zh-CN" altLang="en-US" sz="2800" b="1" dirty="0">
                <a:solidFill>
                  <a:schemeClr val="accent4">
                    <a:lumMod val="75000"/>
                  </a:schemeClr>
                </a:solidFill>
              </a:rPr>
              <a:t>获得地图缩放级别</a:t>
            </a:r>
            <a:endParaRPr lang="en-US" altLang="zh-CN" sz="2800" b="1" dirty="0">
              <a:solidFill>
                <a:schemeClr val="accent4">
                  <a:lumMod val="75000"/>
                </a:schemeClr>
              </a:solidFill>
            </a:endParaRPr>
          </a:p>
        </p:txBody>
      </p:sp>
      <p:sp>
        <p:nvSpPr>
          <p:cNvPr id="5" name="矩形 4"/>
          <p:cNvSpPr/>
          <p:nvPr/>
        </p:nvSpPr>
        <p:spPr>
          <a:xfrm>
            <a:off x="2578951" y="1257272"/>
            <a:ext cx="816249" cy="814582"/>
          </a:xfrm>
          <a:prstGeom prst="rect">
            <a:avLst/>
          </a:prstGeom>
          <a:ln>
            <a:noFill/>
          </a:ln>
        </p:spPr>
        <p:txBody>
          <a:bodyPr wrap="none">
            <a:spAutoFit/>
          </a:bodyPr>
          <a:lstStyle/>
          <a:p>
            <a:pPr lvl="0">
              <a:lnSpc>
                <a:spcPct val="130000"/>
              </a:lnSpc>
            </a:pPr>
            <a:r>
              <a:rPr lang="en-US" altLang="zh-CN" sz="4000" b="1" dirty="0">
                <a:solidFill>
                  <a:schemeClr val="accent4">
                    <a:lumMod val="75000"/>
                  </a:schemeClr>
                </a:solidFill>
              </a:rPr>
              <a:t>07</a:t>
            </a:r>
          </a:p>
        </p:txBody>
      </p:sp>
      <p:sp>
        <p:nvSpPr>
          <p:cNvPr id="6" name="矩形 5"/>
          <p:cNvSpPr/>
          <p:nvPr/>
        </p:nvSpPr>
        <p:spPr>
          <a:xfrm>
            <a:off x="976545" y="2445031"/>
            <a:ext cx="5106001" cy="507831"/>
          </a:xfrm>
          <a:prstGeom prst="rect">
            <a:avLst/>
          </a:prstGeom>
        </p:spPr>
        <p:txBody>
          <a:bodyPr wrap="square">
            <a:spAutoFit/>
          </a:bodyPr>
          <a:lstStyle/>
          <a:p>
            <a:pPr>
              <a:lnSpc>
                <a:spcPct val="150000"/>
              </a:lnSpc>
            </a:pPr>
            <a:r>
              <a:rPr lang="zh-CN" altLang="zh-CN" dirty="0"/>
              <a:t>【例</a:t>
            </a:r>
            <a:r>
              <a:rPr lang="en-US" altLang="zh-CN" dirty="0"/>
              <a:t>9-9</a:t>
            </a:r>
            <a:r>
              <a:rPr lang="zh-CN" altLang="zh-CN" dirty="0"/>
              <a:t>】小程序位置</a:t>
            </a:r>
            <a:r>
              <a:rPr lang="en-US" altLang="zh-CN" dirty="0"/>
              <a:t>API</a:t>
            </a:r>
            <a:r>
              <a:rPr lang="zh-CN" altLang="zh-CN" dirty="0"/>
              <a:t>之</a:t>
            </a:r>
            <a:r>
              <a:rPr lang="en-US" altLang="zh-CN" dirty="0" err="1"/>
              <a:t>getScale</a:t>
            </a:r>
            <a:r>
              <a:rPr lang="zh-CN" altLang="zh-CN" dirty="0"/>
              <a:t>的简单应用</a:t>
            </a:r>
          </a:p>
        </p:txBody>
      </p:sp>
      <p:pic>
        <p:nvPicPr>
          <p:cNvPr id="8" name="图片 7"/>
          <p:cNvPicPr>
            <a:picLocks noChangeAspect="1"/>
          </p:cNvPicPr>
          <p:nvPr/>
        </p:nvPicPr>
        <p:blipFill>
          <a:blip r:embed="rId2"/>
          <a:stretch>
            <a:fillRect/>
          </a:stretch>
        </p:blipFill>
        <p:spPr>
          <a:xfrm>
            <a:off x="6204742" y="2174317"/>
            <a:ext cx="5038095" cy="4142857"/>
          </a:xfrm>
          <a:prstGeom prst="rect">
            <a:avLst/>
          </a:prstGeom>
        </p:spPr>
      </p:pic>
    </p:spTree>
    <p:extLst>
      <p:ext uri="{BB962C8B-B14F-4D97-AF65-F5344CB8AC3E}">
        <p14:creationId xmlns:p14="http://schemas.microsoft.com/office/powerpoint/2010/main" val="1284100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a:t>THANK</a:t>
            </a:r>
            <a:r>
              <a:rPr kumimoji="1" lang="zh-CN" altLang="en-US" dirty="0"/>
              <a:t> </a:t>
            </a:r>
            <a:r>
              <a:rPr kumimoji="1" lang="en-US" altLang="zh-CN" dirty="0"/>
              <a:t>YOU!</a:t>
            </a:r>
            <a:endParaRPr kumimoji="1" lang="zh-CN" altLang="en-US" dirty="0"/>
          </a:p>
        </p:txBody>
      </p:sp>
    </p:spTree>
    <p:extLst>
      <p:ext uri="{BB962C8B-B14F-4D97-AF65-F5344CB8AC3E}">
        <p14:creationId xmlns:p14="http://schemas.microsoft.com/office/powerpoint/2010/main" val="831768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位置信息</a:t>
            </a:r>
          </a:p>
        </p:txBody>
      </p:sp>
      <p:sp>
        <p:nvSpPr>
          <p:cNvPr id="3" name="矩形 2"/>
          <p:cNvSpPr/>
          <p:nvPr/>
        </p:nvSpPr>
        <p:spPr>
          <a:xfrm flipV="1">
            <a:off x="1026582" y="1411458"/>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1022402" y="2305483"/>
            <a:ext cx="9889438"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t>       </a:t>
            </a:r>
            <a:r>
              <a:rPr lang="zh-CN" altLang="zh-CN" sz="2000" dirty="0"/>
              <a:t>经纬度是由经度和纬度组成的坐标系统，又称为</a:t>
            </a:r>
            <a:r>
              <a:rPr lang="zh-CN" altLang="zh-CN" sz="2000" b="1" dirty="0">
                <a:solidFill>
                  <a:srgbClr val="FF0000"/>
                </a:solidFill>
              </a:rPr>
              <a:t>地理坐标系统</a:t>
            </a:r>
            <a:r>
              <a:rPr lang="zh-CN" altLang="zh-CN" sz="2000" dirty="0"/>
              <a:t>，它利用三维空间的球面定义地球上任意角落。其中的经线和纬线都是人类为度量方便自定义的辅助线。</a:t>
            </a:r>
            <a:r>
              <a:rPr lang="zh-CN" altLang="zh-CN" sz="2000" b="1" dirty="0">
                <a:solidFill>
                  <a:srgbClr val="FF0000"/>
                </a:solidFill>
              </a:rPr>
              <a:t>经线</a:t>
            </a:r>
            <a:r>
              <a:rPr lang="zh-CN" altLang="zh-CN" sz="2000" dirty="0"/>
              <a:t>又称为子午线，是连接地球南北两极的半圆弧，指示南北方向；</a:t>
            </a:r>
            <a:r>
              <a:rPr lang="zh-CN" altLang="zh-CN" sz="2000" b="1" dirty="0">
                <a:solidFill>
                  <a:srgbClr val="FF0000"/>
                </a:solidFill>
              </a:rPr>
              <a:t>纬线</a:t>
            </a:r>
            <a:r>
              <a:rPr lang="zh-CN" altLang="zh-CN" sz="2000" dirty="0"/>
              <a:t>定义为地球表面某点随地球自转形成的轨迹，每两根纬线之间均为两两平行的圆形，指示东西方向。</a:t>
            </a:r>
            <a:endParaRPr lang="en-US" altLang="zh-CN" sz="2000" dirty="0"/>
          </a:p>
          <a:p>
            <a:pPr>
              <a:lnSpc>
                <a:spcPct val="150000"/>
              </a:lnSpc>
            </a:pPr>
            <a:r>
              <a:rPr lang="en-US" altLang="zh-CN" sz="2000" dirty="0"/>
              <a:t> </a:t>
            </a:r>
            <a:endParaRPr lang="zh-CN" altLang="zh-CN" sz="2000" dirty="0"/>
          </a:p>
          <a:p>
            <a:pPr>
              <a:lnSpc>
                <a:spcPct val="150000"/>
              </a:lnSpc>
            </a:pPr>
            <a:r>
              <a:rPr lang="en-US" altLang="zh-CN" sz="2000" dirty="0"/>
              <a:t>       </a:t>
            </a:r>
            <a:r>
              <a:rPr lang="zh-CN" altLang="zh-CN" sz="2000" dirty="0"/>
              <a:t>例如，北京市东城区的故宫博物院，其经度为</a:t>
            </a:r>
            <a:r>
              <a:rPr lang="en-US" altLang="zh-CN" sz="2000" dirty="0"/>
              <a:t>39.915390</a:t>
            </a:r>
            <a:r>
              <a:rPr lang="zh-CN" altLang="zh-CN" sz="2000" dirty="0"/>
              <a:t>，纬度为</a:t>
            </a:r>
            <a:r>
              <a:rPr lang="en-US" altLang="zh-CN" sz="2000" dirty="0"/>
              <a:t>116.397040</a:t>
            </a:r>
            <a:r>
              <a:rPr lang="zh-CN" altLang="zh-CN" sz="2000" dirty="0"/>
              <a:t>。</a:t>
            </a:r>
          </a:p>
        </p:txBody>
      </p:sp>
      <p:sp>
        <p:nvSpPr>
          <p:cNvPr id="5" name="矩形 4"/>
          <p:cNvSpPr/>
          <p:nvPr/>
        </p:nvSpPr>
        <p:spPr>
          <a:xfrm>
            <a:off x="1838651" y="1456619"/>
            <a:ext cx="1980029" cy="597921"/>
          </a:xfrm>
          <a:prstGeom prst="rect">
            <a:avLst/>
          </a:prstGeom>
        </p:spPr>
        <p:txBody>
          <a:bodyPr wrap="none">
            <a:spAutoFit/>
          </a:bodyPr>
          <a:lstStyle/>
          <a:p>
            <a:pPr lvl="0">
              <a:lnSpc>
                <a:spcPct val="130000"/>
              </a:lnSpc>
            </a:pPr>
            <a:r>
              <a:rPr lang="zh-CN" altLang="en-US" sz="2800" b="1" dirty="0">
                <a:solidFill>
                  <a:schemeClr val="accent1"/>
                </a:solidFill>
              </a:rPr>
              <a:t>经纬度坐标</a:t>
            </a:r>
            <a:endParaRPr lang="en-US" altLang="zh-CN" sz="2800" b="1" dirty="0">
              <a:solidFill>
                <a:schemeClr val="accent1"/>
              </a:solidFill>
            </a:endParaRPr>
          </a:p>
        </p:txBody>
      </p:sp>
      <p:sp>
        <p:nvSpPr>
          <p:cNvPr id="6" name="矩形 5"/>
          <p:cNvSpPr/>
          <p:nvPr/>
        </p:nvSpPr>
        <p:spPr>
          <a:xfrm>
            <a:off x="966175" y="1411458"/>
            <a:ext cx="816249" cy="892552"/>
          </a:xfrm>
          <a:prstGeom prst="rect">
            <a:avLst/>
          </a:prstGeom>
        </p:spPr>
        <p:txBody>
          <a:bodyPr wrap="none">
            <a:spAutoFit/>
          </a:bodyPr>
          <a:lstStyle/>
          <a:p>
            <a:pPr lvl="0">
              <a:lnSpc>
                <a:spcPct val="130000"/>
              </a:lnSpc>
            </a:pPr>
            <a:r>
              <a:rPr lang="en-US" altLang="zh-CN" sz="4000" b="1">
                <a:solidFill>
                  <a:schemeClr val="accent1"/>
                </a:solidFill>
              </a:rPr>
              <a:t>01</a:t>
            </a:r>
            <a:endParaRPr lang="en-US" altLang="zh-CN" sz="4000" b="1" dirty="0">
              <a:solidFill>
                <a:schemeClr val="accent1"/>
              </a:solidFill>
            </a:endParaRPr>
          </a:p>
        </p:txBody>
      </p:sp>
    </p:spTree>
    <p:extLst>
      <p:ext uri="{BB962C8B-B14F-4D97-AF65-F5344CB8AC3E}">
        <p14:creationId xmlns:p14="http://schemas.microsoft.com/office/powerpoint/2010/main" val="83108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位置信息</a:t>
            </a:r>
          </a:p>
        </p:txBody>
      </p:sp>
      <p:sp>
        <p:nvSpPr>
          <p:cNvPr id="3" name="矩形 2"/>
          <p:cNvSpPr/>
          <p:nvPr/>
        </p:nvSpPr>
        <p:spPr>
          <a:xfrm flipV="1">
            <a:off x="1026582" y="1411458"/>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1022402" y="2305483"/>
            <a:ext cx="9889438"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t>      </a:t>
            </a:r>
            <a:r>
              <a:rPr lang="zh-CN" altLang="zh-CN" sz="2000" dirty="0"/>
              <a:t>由于测量工作都需要有一个特定的坐标系作为基准，因此国内外都有各自的测量基准和坐标系。小程序使用的坐标类别有两种：</a:t>
            </a:r>
            <a:r>
              <a:rPr lang="en-US" altLang="zh-CN" sz="2000" dirty="0"/>
              <a:t>wgs84</a:t>
            </a:r>
            <a:r>
              <a:rPr lang="zh-CN" altLang="zh-CN" sz="2000" dirty="0"/>
              <a:t>坐标和</a:t>
            </a:r>
            <a:r>
              <a:rPr lang="en-US" altLang="zh-CN" sz="2000" dirty="0"/>
              <a:t>gcj02</a:t>
            </a:r>
            <a:r>
              <a:rPr lang="zh-CN" altLang="zh-CN" sz="2000" dirty="0"/>
              <a:t>坐标，且微信</a:t>
            </a:r>
            <a:r>
              <a:rPr lang="en-US" altLang="zh-CN" sz="2000" dirty="0"/>
              <a:t>web</a:t>
            </a:r>
            <a:r>
              <a:rPr lang="zh-CN" altLang="zh-CN" sz="2000" dirty="0"/>
              <a:t>开发者工具目前仅支持</a:t>
            </a:r>
            <a:r>
              <a:rPr lang="en-US" altLang="zh-CN" sz="2000" b="1" dirty="0">
                <a:solidFill>
                  <a:srgbClr val="FF0000"/>
                </a:solidFill>
              </a:rPr>
              <a:t>gcj02</a:t>
            </a:r>
            <a:r>
              <a:rPr lang="zh-CN" altLang="zh-CN" sz="2000" b="1" dirty="0">
                <a:solidFill>
                  <a:srgbClr val="FF0000"/>
                </a:solidFill>
              </a:rPr>
              <a:t>坐标</a:t>
            </a:r>
            <a:r>
              <a:rPr lang="zh-CN" altLang="zh-CN" sz="2000" dirty="0"/>
              <a:t>。</a:t>
            </a:r>
          </a:p>
        </p:txBody>
      </p:sp>
      <p:sp>
        <p:nvSpPr>
          <p:cNvPr id="5" name="矩形 4"/>
          <p:cNvSpPr/>
          <p:nvPr/>
        </p:nvSpPr>
        <p:spPr>
          <a:xfrm>
            <a:off x="1838651" y="1456619"/>
            <a:ext cx="1620957" cy="597921"/>
          </a:xfrm>
          <a:prstGeom prst="rect">
            <a:avLst/>
          </a:prstGeom>
        </p:spPr>
        <p:txBody>
          <a:bodyPr wrap="none">
            <a:spAutoFit/>
          </a:bodyPr>
          <a:lstStyle/>
          <a:p>
            <a:pPr lvl="0">
              <a:lnSpc>
                <a:spcPct val="130000"/>
              </a:lnSpc>
            </a:pPr>
            <a:r>
              <a:rPr lang="zh-CN" altLang="en-US" sz="2800" b="1" dirty="0">
                <a:solidFill>
                  <a:schemeClr val="accent1"/>
                </a:solidFill>
              </a:rPr>
              <a:t>坐标类别</a:t>
            </a:r>
            <a:endParaRPr lang="en-US" altLang="zh-CN" sz="2800" b="1" dirty="0">
              <a:solidFill>
                <a:schemeClr val="accent1"/>
              </a:solidFill>
            </a:endParaRPr>
          </a:p>
        </p:txBody>
      </p:sp>
      <p:sp>
        <p:nvSpPr>
          <p:cNvPr id="6" name="矩形 5"/>
          <p:cNvSpPr/>
          <p:nvPr/>
        </p:nvSpPr>
        <p:spPr>
          <a:xfrm>
            <a:off x="966175" y="1411458"/>
            <a:ext cx="816249" cy="814582"/>
          </a:xfrm>
          <a:prstGeom prst="rect">
            <a:avLst/>
          </a:prstGeom>
        </p:spPr>
        <p:txBody>
          <a:bodyPr wrap="none">
            <a:spAutoFit/>
          </a:bodyPr>
          <a:lstStyle/>
          <a:p>
            <a:pPr lvl="0">
              <a:lnSpc>
                <a:spcPct val="130000"/>
              </a:lnSpc>
            </a:pPr>
            <a:r>
              <a:rPr lang="en-US" altLang="zh-CN" sz="4000" b="1" dirty="0">
                <a:solidFill>
                  <a:schemeClr val="accent1"/>
                </a:solidFill>
              </a:rPr>
              <a:t>02</a:t>
            </a:r>
          </a:p>
        </p:txBody>
      </p:sp>
    </p:spTree>
    <p:extLst>
      <p:ext uri="{BB962C8B-B14F-4D97-AF65-F5344CB8AC3E}">
        <p14:creationId xmlns:p14="http://schemas.microsoft.com/office/powerpoint/2010/main" val="16326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位置信息</a:t>
            </a:r>
          </a:p>
        </p:txBody>
      </p:sp>
      <p:sp>
        <p:nvSpPr>
          <p:cNvPr id="3" name="矩形 2"/>
          <p:cNvSpPr/>
          <p:nvPr/>
        </p:nvSpPr>
        <p:spPr>
          <a:xfrm flipV="1">
            <a:off x="1026582" y="1411458"/>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1022402" y="2305483"/>
            <a:ext cx="9889438"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b="1" dirty="0"/>
              <a:t>1. wgs84</a:t>
            </a:r>
          </a:p>
          <a:p>
            <a:pPr>
              <a:lnSpc>
                <a:spcPct val="150000"/>
              </a:lnSpc>
            </a:pPr>
            <a:r>
              <a:rPr lang="en-US" altLang="zh-CN" sz="2000" dirty="0"/>
              <a:t>wgs84</a:t>
            </a:r>
            <a:r>
              <a:rPr lang="zh-CN" altLang="zh-CN" sz="2000" dirty="0"/>
              <a:t>的全称是</a:t>
            </a:r>
            <a:r>
              <a:rPr lang="en-US" altLang="zh-CN" sz="2000" b="1" dirty="0">
                <a:solidFill>
                  <a:srgbClr val="FF0000"/>
                </a:solidFill>
              </a:rPr>
              <a:t>World Geodetic System 1984</a:t>
            </a:r>
            <a:r>
              <a:rPr lang="zh-CN" altLang="zh-CN" sz="2000" dirty="0"/>
              <a:t>，是美国国防局为</a:t>
            </a:r>
            <a:r>
              <a:rPr lang="en-US" altLang="zh-CN" sz="2000" dirty="0"/>
              <a:t>GPS</a:t>
            </a:r>
            <a:r>
              <a:rPr lang="zh-CN" altLang="zh-CN" sz="2000" dirty="0"/>
              <a:t>（</a:t>
            </a:r>
            <a:r>
              <a:rPr lang="en-US" altLang="zh-CN" sz="2000" dirty="0"/>
              <a:t>Global Position System</a:t>
            </a:r>
            <a:r>
              <a:rPr lang="zh-CN" altLang="zh-CN" sz="2000" dirty="0"/>
              <a:t>，全球定位系统）在</a:t>
            </a:r>
            <a:r>
              <a:rPr lang="en-US" altLang="zh-CN" sz="2000" dirty="0"/>
              <a:t>1984</a:t>
            </a:r>
            <a:r>
              <a:rPr lang="zh-CN" altLang="zh-CN" sz="2000" dirty="0"/>
              <a:t>年建立的一种地心坐标系统，其数据来源于遍布世界的卫星观测站所获得的坐标。该系统初始精确度为</a:t>
            </a:r>
            <a:r>
              <a:rPr lang="en-US" altLang="zh-CN" sz="2000" dirty="0"/>
              <a:t>1-2m</a:t>
            </a:r>
            <a:r>
              <a:rPr lang="zh-CN" altLang="zh-CN" sz="2000" dirty="0"/>
              <a:t>，后经历了多次修正和精华，目前用的是</a:t>
            </a:r>
            <a:r>
              <a:rPr lang="en-US" altLang="zh-CN" sz="2000" dirty="0"/>
              <a:t>2002</a:t>
            </a:r>
            <a:r>
              <a:rPr lang="zh-CN" altLang="zh-CN" sz="2000" dirty="0"/>
              <a:t>年</a:t>
            </a:r>
            <a:r>
              <a:rPr lang="en-US" altLang="zh-CN" sz="2000" dirty="0"/>
              <a:t>1</a:t>
            </a:r>
            <a:r>
              <a:rPr lang="zh-CN" altLang="zh-CN" sz="2000" dirty="0"/>
              <a:t>月</a:t>
            </a:r>
            <a:r>
              <a:rPr lang="en-US" altLang="zh-CN" sz="2000" dirty="0"/>
              <a:t>20</a:t>
            </a:r>
            <a:r>
              <a:rPr lang="zh-CN" altLang="zh-CN" sz="2000" dirty="0"/>
              <a:t>日正式启动的</a:t>
            </a:r>
            <a:r>
              <a:rPr lang="en-US" altLang="zh-CN" sz="2000" dirty="0"/>
              <a:t>wgs84</a:t>
            </a:r>
            <a:r>
              <a:rPr lang="zh-CN" altLang="zh-CN" sz="2000" dirty="0"/>
              <a:t>（</a:t>
            </a:r>
            <a:r>
              <a:rPr lang="en-US" altLang="zh-CN" sz="2000" dirty="0"/>
              <a:t>G1150</a:t>
            </a:r>
            <a:r>
              <a:rPr lang="zh-CN" altLang="zh-CN" sz="2000" dirty="0"/>
              <a:t>）版本，其中</a:t>
            </a:r>
            <a:r>
              <a:rPr lang="en-US" altLang="zh-CN" sz="2000" dirty="0"/>
              <a:t>G</a:t>
            </a:r>
            <a:r>
              <a:rPr lang="zh-CN" altLang="zh-CN" sz="2000" dirty="0"/>
              <a:t>表示使用</a:t>
            </a:r>
            <a:r>
              <a:rPr lang="en-US" altLang="zh-CN" sz="2000" dirty="0"/>
              <a:t>GPS</a:t>
            </a:r>
            <a:r>
              <a:rPr lang="zh-CN" altLang="zh-CN" sz="2000" dirty="0"/>
              <a:t>测量得到数据，</a:t>
            </a:r>
            <a:r>
              <a:rPr lang="en-US" altLang="zh-CN" sz="2000" dirty="0"/>
              <a:t>1150</a:t>
            </a:r>
            <a:r>
              <a:rPr lang="zh-CN" altLang="zh-CN" sz="2000" dirty="0"/>
              <a:t>指的是</a:t>
            </a:r>
            <a:r>
              <a:rPr lang="en-US" altLang="zh-CN" sz="2000" dirty="0"/>
              <a:t>GPS</a:t>
            </a:r>
            <a:r>
              <a:rPr lang="zh-CN" altLang="zh-CN" sz="2000" dirty="0"/>
              <a:t>时间第</a:t>
            </a:r>
            <a:r>
              <a:rPr lang="en-US" altLang="zh-CN" sz="2000" dirty="0"/>
              <a:t>1150</a:t>
            </a:r>
            <a:r>
              <a:rPr lang="zh-CN" altLang="zh-CN" sz="2000" dirty="0"/>
              <a:t>个周。</a:t>
            </a:r>
          </a:p>
        </p:txBody>
      </p:sp>
      <p:sp>
        <p:nvSpPr>
          <p:cNvPr id="5" name="矩形 4"/>
          <p:cNvSpPr/>
          <p:nvPr/>
        </p:nvSpPr>
        <p:spPr>
          <a:xfrm>
            <a:off x="1838651" y="1456619"/>
            <a:ext cx="1620957" cy="597921"/>
          </a:xfrm>
          <a:prstGeom prst="rect">
            <a:avLst/>
          </a:prstGeom>
        </p:spPr>
        <p:txBody>
          <a:bodyPr wrap="none">
            <a:spAutoFit/>
          </a:bodyPr>
          <a:lstStyle/>
          <a:p>
            <a:pPr lvl="0">
              <a:lnSpc>
                <a:spcPct val="130000"/>
              </a:lnSpc>
            </a:pPr>
            <a:r>
              <a:rPr lang="zh-CN" altLang="en-US" sz="2800" b="1" dirty="0">
                <a:solidFill>
                  <a:schemeClr val="accent1"/>
                </a:solidFill>
              </a:rPr>
              <a:t>坐标类别</a:t>
            </a:r>
            <a:endParaRPr lang="en-US" altLang="zh-CN" sz="2800" b="1" dirty="0">
              <a:solidFill>
                <a:schemeClr val="accent1"/>
              </a:solidFill>
            </a:endParaRPr>
          </a:p>
        </p:txBody>
      </p:sp>
      <p:sp>
        <p:nvSpPr>
          <p:cNvPr id="6" name="矩形 5"/>
          <p:cNvSpPr/>
          <p:nvPr/>
        </p:nvSpPr>
        <p:spPr>
          <a:xfrm>
            <a:off x="966175" y="1411458"/>
            <a:ext cx="816249" cy="814582"/>
          </a:xfrm>
          <a:prstGeom prst="rect">
            <a:avLst/>
          </a:prstGeom>
        </p:spPr>
        <p:txBody>
          <a:bodyPr wrap="none">
            <a:spAutoFit/>
          </a:bodyPr>
          <a:lstStyle/>
          <a:p>
            <a:pPr lvl="0">
              <a:lnSpc>
                <a:spcPct val="130000"/>
              </a:lnSpc>
            </a:pPr>
            <a:r>
              <a:rPr lang="en-US" altLang="zh-CN" sz="4000" b="1" dirty="0">
                <a:solidFill>
                  <a:schemeClr val="accent1"/>
                </a:solidFill>
              </a:rPr>
              <a:t>02</a:t>
            </a:r>
          </a:p>
        </p:txBody>
      </p:sp>
    </p:spTree>
    <p:extLst>
      <p:ext uri="{BB962C8B-B14F-4D97-AF65-F5344CB8AC3E}">
        <p14:creationId xmlns:p14="http://schemas.microsoft.com/office/powerpoint/2010/main" val="25276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01</a:t>
            </a:r>
            <a:r>
              <a:rPr kumimoji="1" lang="zh-CN" altLang="en-US" dirty="0"/>
              <a:t> 位置信息</a:t>
            </a:r>
          </a:p>
        </p:txBody>
      </p:sp>
      <p:sp>
        <p:nvSpPr>
          <p:cNvPr id="3" name="矩形 2"/>
          <p:cNvSpPr/>
          <p:nvPr/>
        </p:nvSpPr>
        <p:spPr>
          <a:xfrm flipV="1">
            <a:off x="1026582" y="1411458"/>
            <a:ext cx="7657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8"/>
          <p:cNvSpPr txBox="1"/>
          <p:nvPr/>
        </p:nvSpPr>
        <p:spPr>
          <a:xfrm>
            <a:off x="1022402" y="2305483"/>
            <a:ext cx="9889438"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b="1" dirty="0"/>
              <a:t>2. gcj02</a:t>
            </a:r>
          </a:p>
          <a:p>
            <a:pPr>
              <a:lnSpc>
                <a:spcPct val="150000"/>
              </a:lnSpc>
            </a:pPr>
            <a:r>
              <a:rPr lang="en-US" altLang="zh-CN" sz="2000" dirty="0"/>
              <a:t>gcj02</a:t>
            </a:r>
            <a:r>
              <a:rPr lang="zh-CN" altLang="zh-CN" sz="2000" dirty="0"/>
              <a:t>的中文名称是“</a:t>
            </a:r>
            <a:r>
              <a:rPr lang="zh-CN" altLang="zh-CN" sz="2000" b="1" dirty="0">
                <a:solidFill>
                  <a:srgbClr val="FF0000"/>
                </a:solidFill>
              </a:rPr>
              <a:t>国家测量局</a:t>
            </a:r>
            <a:r>
              <a:rPr lang="en-US" altLang="zh-CN" sz="2000" b="1" dirty="0">
                <a:solidFill>
                  <a:srgbClr val="FF0000"/>
                </a:solidFill>
              </a:rPr>
              <a:t>02</a:t>
            </a:r>
            <a:r>
              <a:rPr lang="zh-CN" altLang="zh-CN" sz="2000" b="1" dirty="0">
                <a:solidFill>
                  <a:srgbClr val="FF0000"/>
                </a:solidFill>
              </a:rPr>
              <a:t>号标准</a:t>
            </a:r>
            <a:r>
              <a:rPr lang="zh-CN" altLang="zh-CN" sz="2000" dirty="0"/>
              <a:t>”，是一种由中国国家测量局定制的地理信息系统的坐标系统。</a:t>
            </a:r>
            <a:r>
              <a:rPr lang="en-US" altLang="zh-CN" sz="2000" dirty="0" err="1"/>
              <a:t>gcj</a:t>
            </a:r>
            <a:r>
              <a:rPr lang="zh-CN" altLang="zh-CN" sz="2000" dirty="0"/>
              <a:t>是一种缩写形式，由三个词的拼音首字母组成。其中</a:t>
            </a:r>
            <a:r>
              <a:rPr lang="en-US" altLang="zh-CN" sz="2000" dirty="0"/>
              <a:t>g</a:t>
            </a:r>
            <a:r>
              <a:rPr lang="zh-CN" altLang="zh-CN" sz="2000" dirty="0"/>
              <a:t>指的是</a:t>
            </a:r>
            <a:r>
              <a:rPr lang="en-US" altLang="zh-CN" sz="2000" dirty="0" err="1"/>
              <a:t>guojia</a:t>
            </a:r>
            <a:r>
              <a:rPr lang="zh-CN" altLang="zh-CN" sz="2000" dirty="0"/>
              <a:t>（国家）、</a:t>
            </a:r>
            <a:r>
              <a:rPr lang="en-US" altLang="zh-CN" sz="2000" dirty="0"/>
              <a:t>c</a:t>
            </a:r>
            <a:r>
              <a:rPr lang="zh-CN" altLang="zh-CN" sz="2000" dirty="0"/>
              <a:t>指的是</a:t>
            </a:r>
            <a:r>
              <a:rPr lang="en-US" altLang="zh-CN" sz="2000" dirty="0" err="1"/>
              <a:t>cehui</a:t>
            </a:r>
            <a:r>
              <a:rPr lang="zh-CN" altLang="zh-CN" sz="2000" dirty="0"/>
              <a:t>（测绘）、</a:t>
            </a:r>
            <a:r>
              <a:rPr lang="en-US" altLang="zh-CN" sz="2000" dirty="0"/>
              <a:t>j</a:t>
            </a:r>
            <a:r>
              <a:rPr lang="zh-CN" altLang="zh-CN" sz="2000" dirty="0"/>
              <a:t>指的是</a:t>
            </a:r>
            <a:r>
              <a:rPr lang="en-US" altLang="zh-CN" sz="2000" dirty="0" err="1"/>
              <a:t>ju</a:t>
            </a:r>
            <a:r>
              <a:rPr lang="zh-CN" altLang="zh-CN" sz="2000" dirty="0"/>
              <a:t>（局）。这是一种加入随机偏差后形成的对经纬度数据的加密算法，凡是国内出版的各种地图系统都必须至少采用该算法对地理位置数据进行首次加密。</a:t>
            </a:r>
          </a:p>
        </p:txBody>
      </p:sp>
      <p:sp>
        <p:nvSpPr>
          <p:cNvPr id="5" name="矩形 4"/>
          <p:cNvSpPr/>
          <p:nvPr/>
        </p:nvSpPr>
        <p:spPr>
          <a:xfrm>
            <a:off x="1838651" y="1456619"/>
            <a:ext cx="1620957" cy="597921"/>
          </a:xfrm>
          <a:prstGeom prst="rect">
            <a:avLst/>
          </a:prstGeom>
        </p:spPr>
        <p:txBody>
          <a:bodyPr wrap="none">
            <a:spAutoFit/>
          </a:bodyPr>
          <a:lstStyle/>
          <a:p>
            <a:pPr lvl="0">
              <a:lnSpc>
                <a:spcPct val="130000"/>
              </a:lnSpc>
            </a:pPr>
            <a:r>
              <a:rPr lang="zh-CN" altLang="en-US" sz="2800" b="1" dirty="0">
                <a:solidFill>
                  <a:schemeClr val="accent1"/>
                </a:solidFill>
              </a:rPr>
              <a:t>坐标类别</a:t>
            </a:r>
            <a:endParaRPr lang="en-US" altLang="zh-CN" sz="2800" b="1" dirty="0">
              <a:solidFill>
                <a:schemeClr val="accent1"/>
              </a:solidFill>
            </a:endParaRPr>
          </a:p>
        </p:txBody>
      </p:sp>
      <p:sp>
        <p:nvSpPr>
          <p:cNvPr id="6" name="矩形 5"/>
          <p:cNvSpPr/>
          <p:nvPr/>
        </p:nvSpPr>
        <p:spPr>
          <a:xfrm>
            <a:off x="966175" y="1411458"/>
            <a:ext cx="816249" cy="814582"/>
          </a:xfrm>
          <a:prstGeom prst="rect">
            <a:avLst/>
          </a:prstGeom>
        </p:spPr>
        <p:txBody>
          <a:bodyPr wrap="none">
            <a:spAutoFit/>
          </a:bodyPr>
          <a:lstStyle/>
          <a:p>
            <a:pPr lvl="0">
              <a:lnSpc>
                <a:spcPct val="130000"/>
              </a:lnSpc>
            </a:pPr>
            <a:r>
              <a:rPr lang="en-US" altLang="zh-CN" sz="4000" b="1" dirty="0">
                <a:solidFill>
                  <a:schemeClr val="accent1"/>
                </a:solidFill>
              </a:rPr>
              <a:t>02</a:t>
            </a:r>
          </a:p>
        </p:txBody>
      </p:sp>
    </p:spTree>
    <p:extLst>
      <p:ext uri="{BB962C8B-B14F-4D97-AF65-F5344CB8AC3E}">
        <p14:creationId xmlns:p14="http://schemas.microsoft.com/office/powerpoint/2010/main" val="95755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5"/>
          </p:nvPr>
        </p:nvSpPr>
        <p:spPr/>
        <p:txBody>
          <a:bodyPr/>
          <a:lstStyle/>
          <a:p>
            <a:r>
              <a:rPr kumimoji="1" lang="en-US" altLang="zh-CN" dirty="0"/>
              <a:t>02</a:t>
            </a:r>
            <a:endParaRPr kumimoji="1" lang="zh-CN" altLang="en-US" dirty="0"/>
          </a:p>
        </p:txBody>
      </p:sp>
      <p:sp>
        <p:nvSpPr>
          <p:cNvPr id="3" name="文本占位符 2"/>
          <p:cNvSpPr>
            <a:spLocks noGrp="1"/>
          </p:cNvSpPr>
          <p:nvPr>
            <p:ph type="body" sz="quarter" idx="16"/>
          </p:nvPr>
        </p:nvSpPr>
        <p:spPr/>
        <p:txBody>
          <a:bodyPr/>
          <a:lstStyle/>
          <a:p>
            <a:r>
              <a:rPr kumimoji="1" lang="zh-CN" altLang="en-US" b="1" dirty="0"/>
              <a:t>获取位置</a:t>
            </a:r>
          </a:p>
        </p:txBody>
      </p:sp>
    </p:spTree>
    <p:extLst>
      <p:ext uri="{BB962C8B-B14F-4D97-AF65-F5344CB8AC3E}">
        <p14:creationId xmlns:p14="http://schemas.microsoft.com/office/powerpoint/2010/main" val="7771344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02</a:t>
            </a:r>
            <a:r>
              <a:rPr kumimoji="1" lang="zh-CN" altLang="en-US" dirty="0"/>
              <a:t> 获取位置</a:t>
            </a:r>
          </a:p>
        </p:txBody>
      </p:sp>
      <p:sp>
        <p:nvSpPr>
          <p:cNvPr id="10" name="文本框 8"/>
          <p:cNvSpPr txBox="1"/>
          <p:nvPr/>
        </p:nvSpPr>
        <p:spPr>
          <a:xfrm>
            <a:off x="882196" y="2233475"/>
            <a:ext cx="9485751" cy="12899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dirty="0"/>
              <a:t>小程序使用</a:t>
            </a:r>
            <a:r>
              <a:rPr lang="en-US" altLang="zh-CN" dirty="0" err="1"/>
              <a:t>wx.getLocation</a:t>
            </a:r>
            <a:r>
              <a:rPr lang="en-US" altLang="zh-CN" dirty="0"/>
              <a:t>(OBJECT)</a:t>
            </a:r>
            <a:r>
              <a:rPr lang="zh-CN" altLang="zh-CN" dirty="0"/>
              <a:t>获取当前设备的地理位置、速度等信息。</a:t>
            </a:r>
            <a:endParaRPr lang="en-US" altLang="zh-CN" dirty="0"/>
          </a:p>
          <a:p>
            <a:pPr>
              <a:lnSpc>
                <a:spcPct val="150000"/>
              </a:lnSpc>
            </a:pPr>
            <a:r>
              <a:rPr lang="zh-CN" altLang="zh-CN" dirty="0"/>
              <a:t>当用户离开小程序后，此接口无法调用；</a:t>
            </a:r>
            <a:endParaRPr lang="en-US" altLang="zh-CN" dirty="0"/>
          </a:p>
          <a:p>
            <a:pPr>
              <a:lnSpc>
                <a:spcPct val="150000"/>
              </a:lnSpc>
            </a:pPr>
            <a:r>
              <a:rPr lang="zh-CN" altLang="zh-CN" dirty="0"/>
              <a:t>当用户点击</a:t>
            </a:r>
            <a:r>
              <a:rPr lang="en-US" altLang="zh-CN" dirty="0"/>
              <a:t>“</a:t>
            </a:r>
            <a:r>
              <a:rPr lang="zh-CN" altLang="zh-CN" dirty="0"/>
              <a:t>显示在聊天顶部</a:t>
            </a:r>
            <a:r>
              <a:rPr lang="en-US" altLang="zh-CN" dirty="0"/>
              <a:t>”</a:t>
            </a:r>
            <a:r>
              <a:rPr lang="zh-CN" altLang="zh-CN" dirty="0"/>
              <a:t>时，此接口可继续调用。</a:t>
            </a:r>
          </a:p>
        </p:txBody>
      </p:sp>
      <p:sp>
        <p:nvSpPr>
          <p:cNvPr id="8" name="矩形 7"/>
          <p:cNvSpPr/>
          <p:nvPr/>
        </p:nvSpPr>
        <p:spPr>
          <a:xfrm flipV="1">
            <a:off x="970355" y="1112497"/>
            <a:ext cx="765739" cy="45719"/>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1782424" y="1157658"/>
            <a:ext cx="1620957" cy="597921"/>
          </a:xfrm>
          <a:prstGeom prst="rect">
            <a:avLst/>
          </a:prstGeom>
        </p:spPr>
        <p:txBody>
          <a:bodyPr wrap="none">
            <a:spAutoFit/>
          </a:bodyPr>
          <a:lstStyle/>
          <a:p>
            <a:pPr lvl="0">
              <a:lnSpc>
                <a:spcPct val="130000"/>
              </a:lnSpc>
            </a:pPr>
            <a:r>
              <a:rPr lang="zh-CN" altLang="en-US" sz="2800" b="1" dirty="0">
                <a:solidFill>
                  <a:schemeClr val="accent2">
                    <a:lumMod val="75000"/>
                  </a:schemeClr>
                </a:solidFill>
              </a:rPr>
              <a:t>获取位置</a:t>
            </a:r>
            <a:endParaRPr lang="en-US" altLang="zh-CN" sz="2800" b="1" dirty="0">
              <a:solidFill>
                <a:schemeClr val="accent2">
                  <a:lumMod val="75000"/>
                </a:schemeClr>
              </a:solidFill>
            </a:endParaRPr>
          </a:p>
        </p:txBody>
      </p:sp>
      <p:sp>
        <p:nvSpPr>
          <p:cNvPr id="14" name="矩形 13"/>
          <p:cNvSpPr/>
          <p:nvPr/>
        </p:nvSpPr>
        <p:spPr>
          <a:xfrm>
            <a:off x="909948" y="1112497"/>
            <a:ext cx="816249" cy="814582"/>
          </a:xfrm>
          <a:prstGeom prst="rect">
            <a:avLst/>
          </a:prstGeom>
        </p:spPr>
        <p:txBody>
          <a:bodyPr wrap="none">
            <a:spAutoFit/>
          </a:bodyPr>
          <a:lstStyle/>
          <a:p>
            <a:pPr lvl="0">
              <a:lnSpc>
                <a:spcPct val="130000"/>
              </a:lnSpc>
            </a:pPr>
            <a:r>
              <a:rPr lang="en-US" altLang="zh-CN" sz="4000" b="1" dirty="0">
                <a:solidFill>
                  <a:schemeClr val="accent2">
                    <a:lumMod val="75000"/>
                  </a:schemeClr>
                </a:solidFill>
              </a:rPr>
              <a:t>01</a:t>
            </a:r>
          </a:p>
        </p:txBody>
      </p:sp>
    </p:spTree>
    <p:extLst>
      <p:ext uri="{BB962C8B-B14F-4D97-AF65-F5344CB8AC3E}">
        <p14:creationId xmlns:p14="http://schemas.microsoft.com/office/powerpoint/2010/main" val="366752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模板页面">
  <a:themeElements>
    <a:clrScheme name="自定义 39">
      <a:dk1>
        <a:srgbClr val="000000"/>
      </a:dk1>
      <a:lt1>
        <a:srgbClr val="FFFFFF"/>
      </a:lt1>
      <a:dk2>
        <a:srgbClr val="000000"/>
      </a:dk2>
      <a:lt2>
        <a:srgbClr val="FFFDFD"/>
      </a:lt2>
      <a:accent1>
        <a:srgbClr val="39A9DE"/>
      </a:accent1>
      <a:accent2>
        <a:srgbClr val="838FD4"/>
      </a:accent2>
      <a:accent3>
        <a:srgbClr val="41C0B8"/>
      </a:accent3>
      <a:accent4>
        <a:srgbClr val="91CE6F"/>
      </a:accent4>
      <a:accent5>
        <a:srgbClr val="A0CD4E"/>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925</TotalTime>
  <Words>2064</Words>
  <Application>Microsoft Macintosh PowerPoint</Application>
  <PresentationFormat>宽屏</PresentationFormat>
  <Paragraphs>416</Paragraphs>
  <Slides>35</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35</vt:i4>
      </vt:variant>
    </vt:vector>
  </HeadingPairs>
  <TitlesOfParts>
    <vt:vector size="44" baseType="lpstr">
      <vt:lpstr>Microsoft YaHei</vt:lpstr>
      <vt:lpstr>Microsoft YaHei</vt:lpstr>
      <vt:lpstr>Segoe UI Light</vt:lpstr>
      <vt:lpstr>Arial</vt:lpstr>
      <vt:lpstr>Calibri</vt:lpstr>
      <vt:lpstr>Cambria</vt:lpstr>
      <vt:lpstr>Century Gothic</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沈 qx</cp:lastModifiedBy>
  <cp:revision>404</cp:revision>
  <dcterms:created xsi:type="dcterms:W3CDTF">2015-08-18T02:51:41Z</dcterms:created>
  <dcterms:modified xsi:type="dcterms:W3CDTF">2019-07-12T16:24:11Z</dcterms:modified>
  <cp:category/>
</cp:coreProperties>
</file>