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279" r:id="rId2"/>
    <p:sldId id="374" r:id="rId3"/>
    <p:sldId id="278" r:id="rId4"/>
    <p:sldId id="412" r:id="rId5"/>
    <p:sldId id="351" r:id="rId6"/>
    <p:sldId id="416" r:id="rId7"/>
    <p:sldId id="414" r:id="rId8"/>
    <p:sldId id="415" r:id="rId9"/>
    <p:sldId id="407" r:id="rId10"/>
    <p:sldId id="408" r:id="rId11"/>
    <p:sldId id="409" r:id="rId12"/>
    <p:sldId id="410" r:id="rId13"/>
    <p:sldId id="411" r:id="rId14"/>
    <p:sldId id="375" r:id="rId15"/>
    <p:sldId id="417" r:id="rId16"/>
    <p:sldId id="418" r:id="rId17"/>
    <p:sldId id="356" r:id="rId18"/>
    <p:sldId id="280" r:id="rId19"/>
    <p:sldId id="341" r:id="rId20"/>
    <p:sldId id="376" r:id="rId21"/>
    <p:sldId id="299" r:id="rId22"/>
    <p:sldId id="377" r:id="rId23"/>
    <p:sldId id="378" r:id="rId24"/>
    <p:sldId id="419" r:id="rId25"/>
    <p:sldId id="382" r:id="rId26"/>
    <p:sldId id="383" r:id="rId27"/>
    <p:sldId id="401" r:id="rId28"/>
    <p:sldId id="403" r:id="rId29"/>
    <p:sldId id="404" r:id="rId30"/>
    <p:sldId id="402" r:id="rId31"/>
    <p:sldId id="384" r:id="rId32"/>
    <p:sldId id="362" r:id="rId33"/>
    <p:sldId id="363" r:id="rId34"/>
    <p:sldId id="385" r:id="rId35"/>
    <p:sldId id="386" r:id="rId36"/>
    <p:sldId id="366" r:id="rId37"/>
    <p:sldId id="367" r:id="rId38"/>
    <p:sldId id="306" r:id="rId39"/>
    <p:sldId id="420" r:id="rId40"/>
    <p:sldId id="290" r:id="rId41"/>
    <p:sldId id="387" r:id="rId42"/>
    <p:sldId id="388" r:id="rId43"/>
    <p:sldId id="389" r:id="rId44"/>
    <p:sldId id="390" r:id="rId45"/>
    <p:sldId id="393" r:id="rId46"/>
    <p:sldId id="394" r:id="rId47"/>
    <p:sldId id="398" r:id="rId48"/>
    <p:sldId id="399" r:id="rId49"/>
    <p:sldId id="333" r:id="rId50"/>
    <p:sldId id="40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D0F0F4"/>
    <a:srgbClr val="CCF0D5"/>
    <a:srgbClr val="B5E9C3"/>
    <a:srgbClr val="F6F7D9"/>
    <a:srgbClr val="FF0000"/>
    <a:srgbClr val="D02CC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E745050-7073-9B4A-B6B6-79B76CF2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468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19159E-40B3-5643-8EF7-715B51474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003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1FF7A-5714-4D43-857F-CE72840C0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6754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CF08E-5E3F-CE4D-8A73-6E09B7DB4B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1773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E6EE2-0C07-D44D-B68B-F928503E86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0640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1252-F3DC-1A4A-ADCF-564D35C59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34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0D4B5-822C-C64E-A736-EF81B4519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20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0FAEA-75D1-1B4A-95FD-B14DF3F5B5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0781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E0DE6-FD00-3A41-A739-EEC96216DC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6624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790CE-A21B-754F-86C0-8C216BFE0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0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37C7-7627-6840-B6EC-4AB2B2D522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5741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5AD9-CD12-0D4E-8010-7A10732F4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0658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AD65-0175-FB46-96BD-46F416FAE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147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Black" charset="0"/>
              </a:defRPr>
            </a:lvl1pPr>
          </a:lstStyle>
          <a:p>
            <a:pPr>
              <a:defRPr/>
            </a:pPr>
            <a:fld id="{AEB042E5-1D5D-B242-9D1D-5F8600E3B1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5630863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charset="0"/>
              </a:rPr>
              <a:t>第 四 章  循环结构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42350" cy="46085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 (</a:t>
            </a:r>
            <a:r>
              <a:rPr lang="en-US" altLang="zh-CN" dirty="0"/>
              <a:t>while</a:t>
            </a:r>
            <a:r>
              <a:rPr lang="zh-CN" altLang="en-US" dirty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 (</a:t>
            </a:r>
            <a:r>
              <a:rPr lang="en-US" altLang="zh-CN" dirty="0"/>
              <a:t>do-while</a:t>
            </a:r>
            <a:r>
              <a:rPr lang="zh-CN" altLang="en-US" dirty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4.3</a:t>
            </a:r>
            <a:r>
              <a:rPr lang="zh-CN" dirty="0"/>
              <a:t> 判断素数</a:t>
            </a:r>
            <a:r>
              <a:rPr lang="zh-CN" altLang="en-US" dirty="0"/>
              <a:t> (</a:t>
            </a:r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4.4</a:t>
            </a:r>
            <a:r>
              <a:rPr lang="zh-CN" altLang="en-US" dirty="0"/>
              <a:t> 求</a:t>
            </a:r>
            <a:r>
              <a:rPr lang="en-US" altLang="zh-CN" dirty="0"/>
              <a:t>1! + 2! + … + 100!</a:t>
            </a:r>
            <a:r>
              <a:rPr lang="zh-CN" altLang="en-US" dirty="0"/>
              <a:t> (循环嵌套)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4.5</a:t>
            </a:r>
            <a:r>
              <a:rPr lang="zh-CN" altLang="en-US" dirty="0"/>
              <a:t> 循环结构程序设计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7416800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785225" cy="47974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algn="just">
              <a:defRPr/>
            </a:pPr>
            <a:r>
              <a:rPr lang="zh-CN" altLang="en-US" dirty="0"/>
              <a:t>确定循环条件</a:t>
            </a:r>
          </a:p>
          <a:p>
            <a:pPr lvl="1" algn="just">
              <a:defRPr/>
            </a:pPr>
            <a:r>
              <a:rPr lang="zh-CN" altLang="en-US" dirty="0"/>
              <a:t>不知道输入数据的个数，无法事先确定循环次数；</a:t>
            </a:r>
          </a:p>
          <a:p>
            <a:pPr lvl="1" algn="just">
              <a:defRPr/>
            </a:pPr>
            <a:r>
              <a:rPr lang="zh-CN" altLang="en-US" dirty="0"/>
              <a:t>用一个</a:t>
            </a:r>
            <a:r>
              <a:rPr lang="zh-CN" altLang="en-US" dirty="0">
                <a:solidFill>
                  <a:schemeClr val="bg2"/>
                </a:solidFill>
              </a:rPr>
              <a:t>特殊的数据</a:t>
            </a:r>
            <a:r>
              <a:rPr lang="zh-CN" altLang="en-US" dirty="0"/>
              <a:t>作为正常输入数据的结束标志，比如选用一个负数作为结束标志</a:t>
            </a:r>
            <a:r>
              <a:rPr lang="zh-CN" altLang="zh-CN" dirty="0"/>
              <a:t>。</a:t>
            </a:r>
            <a:endParaRPr lang="en-US" altLang="en-US" dirty="0"/>
          </a:p>
          <a:p>
            <a:pPr marL="457200" lvl="1" indent="0" algn="just">
              <a:buFont typeface="Wingdings" charset="0"/>
              <a:buNone/>
              <a:defRPr/>
            </a:pPr>
            <a:r>
              <a:rPr lang="en-US" altLang="en-US" dirty="0" err="1"/>
              <a:t>循环结束条件：grade</a:t>
            </a:r>
            <a:r>
              <a:rPr lang="en-US" altLang="en-US" dirty="0"/>
              <a:t> &lt; 0</a:t>
            </a:r>
          </a:p>
          <a:p>
            <a:pPr marL="457200" lvl="1" indent="0" algn="just">
              <a:buFont typeface="Wingdings" charset="0"/>
              <a:buNone/>
              <a:defRPr/>
            </a:pPr>
            <a:r>
              <a:rPr lang="en-US" altLang="en-US" dirty="0"/>
              <a:t>循环条件</a:t>
            </a:r>
            <a:r>
              <a:rPr lang="zh-CN" altLang="en-US" dirty="0"/>
              <a:t>：</a:t>
            </a:r>
            <a:r>
              <a:rPr lang="en-US" altLang="zh-CN" dirty="0"/>
              <a:t>grade &gt;= 0</a:t>
            </a:r>
          </a:p>
          <a:p>
            <a:pPr marL="400050" lvl="1" indent="0">
              <a:buFont typeface="Wingdings" charset="0"/>
              <a:buNone/>
              <a:defRPr/>
            </a:pPr>
            <a:endParaRPr lang="en-US" altLang="zh-CN" dirty="0"/>
          </a:p>
          <a:p>
            <a:pPr marL="0" indent="0">
              <a:buFont typeface="Wingdings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416800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程序段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4465638" cy="4752975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total = 0;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count = 0;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= 1;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n;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++)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 err="1">
                <a:solidFill>
                  <a:schemeClr val="bg2"/>
                </a:solidFill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</a:rPr>
              <a:t> ("%lf", &amp;grade);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total = total + grade;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kumimoji="1" lang="en-US" altLang="zh-CN" sz="2800" dirty="0">
                <a:solidFill>
                  <a:srgbClr val="000000"/>
                </a:solidFill>
              </a:rPr>
              <a:t>if (grade &lt; 60){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count++;}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kumimoji="1" lang="zh-CN" altLang="en-US" sz="28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0" y="1196975"/>
            <a:ext cx="4427538" cy="54006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total =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count = 0;</a:t>
            </a:r>
            <a:endParaRPr lang="zh-CN" altLang="en-US" sz="28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7D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while (grade &gt;= 0)</a:t>
            </a:r>
            <a:r>
              <a:rPr lang="en-US" altLang="zh-CN" sz="2800" dirty="0"/>
              <a:t> { </a:t>
            </a:r>
            <a:endParaRPr lang="zh-CN" altLang="en-US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sz="2800" dirty="0"/>
              <a:t>	</a:t>
            </a:r>
            <a:endParaRPr lang="en-US" altLang="zh-CN" sz="28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   total  = total + grade; 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	if (grade &lt; 60){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       count++; 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800" dirty="0"/>
              <a:t>  </a:t>
            </a:r>
            <a:endParaRPr lang="zh-CN" altLang="en-US" sz="28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800" dirty="0"/>
              <a:t>	</a:t>
            </a:r>
            <a:endParaRPr lang="en-US" altLang="zh-CN" sz="280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72000" y="2492375"/>
            <a:ext cx="401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scanf ("%lf", &amp;grade);</a:t>
            </a:r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03800" y="5516563"/>
            <a:ext cx="401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7D"/>
                </a:solidFill>
              </a:rPr>
              <a:t>scanf ("%lf", &amp;grade);</a:t>
            </a:r>
            <a:endParaRPr lang="zh-CN" altLang="en-US" sz="2800">
              <a:solidFill>
                <a:srgbClr val="00007D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72000" y="1196975"/>
            <a:ext cx="1671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= 0;</a:t>
            </a:r>
            <a:endParaRPr lang="zh-CN" altLang="en-US" sz="28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32363" y="4149725"/>
            <a:ext cx="1581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++;</a:t>
            </a:r>
            <a:endParaRPr lang="zh-CN" altLang="en-US" sz="28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78388" y="3284538"/>
            <a:ext cx="4014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7D"/>
                </a:solidFill>
              </a:rPr>
              <a:t>scanf ("%lf", &amp;grade);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188913"/>
            <a:ext cx="5400600" cy="863824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4-2</a:t>
            </a:r>
            <a:r>
              <a:rPr lang="zh-CN" altLang="en-US" sz="4000" dirty="0"/>
              <a:t> 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统计成绩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260350"/>
            <a:ext cx="7272338" cy="659765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#</a:t>
            </a:r>
            <a:r>
              <a:rPr lang="en-US" altLang="zh-CN" sz="2000" dirty="0"/>
              <a:t>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count, </a:t>
            </a:r>
            <a:r>
              <a:rPr lang="en-US" altLang="zh-CN" sz="2000" dirty="0" err="1">
                <a:solidFill>
                  <a:schemeClr val="bg2"/>
                </a:solidFill>
              </a:rPr>
              <a:t>num</a:t>
            </a:r>
            <a:r>
              <a:rPr lang="en-US" altLang="zh-CN" sz="2000" dirty="0">
                <a:solidFill>
                  <a:schemeClr val="bg2"/>
                </a:solidFill>
              </a:rPr>
              <a:t>;</a:t>
            </a:r>
            <a:r>
              <a:rPr lang="en-US" altLang="zh-CN" sz="2000" dirty="0"/>
              <a:t> double grade, total;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 = 0;</a:t>
            </a:r>
            <a:r>
              <a:rPr lang="en-US" altLang="zh-CN" sz="2000" dirty="0"/>
              <a:t> total = 0; count=0;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grades: \n"); </a:t>
            </a:r>
            <a:endParaRPr lang="zh-CN" altLang="en-US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&amp;grade);  </a:t>
            </a:r>
            <a:r>
              <a:rPr lang="en-US" altLang="zh-CN" sz="2000" dirty="0"/>
              <a:t>   /* </a:t>
            </a:r>
            <a:r>
              <a:rPr lang="zh-CN" altLang="en-US" sz="2000" dirty="0"/>
              <a:t>输入第1个数*/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CC0066"/>
                </a:solidFill>
              </a:rPr>
              <a:t>while (grade &gt;= 0)</a:t>
            </a:r>
            <a:r>
              <a:rPr lang="en-US" altLang="zh-CN" sz="2000" dirty="0"/>
              <a:t> {         </a:t>
            </a:r>
            <a:r>
              <a:rPr lang="en-US" altLang="zh-CN" sz="2000" dirty="0">
                <a:solidFill>
                  <a:schemeClr val="bg2"/>
                </a:solidFill>
              </a:rPr>
              <a:t>/* </a:t>
            </a:r>
            <a:r>
              <a:rPr lang="zh-CN" altLang="en-US" sz="2000" dirty="0">
                <a:solidFill>
                  <a:schemeClr val="bg2"/>
                </a:solidFill>
              </a:rPr>
              <a:t>输入负数，循环结束 */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	   </a:t>
            </a:r>
            <a:r>
              <a:rPr lang="en-US" altLang="zh-CN" sz="2000" dirty="0"/>
              <a:t> total  = total + grade; 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   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++;</a:t>
            </a:r>
            <a:r>
              <a:rPr lang="en-US" altLang="zh-CN" sz="2000" dirty="0"/>
              <a:t>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       if (grade &lt; 60){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   count++; 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      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&amp;grade);</a:t>
            </a:r>
            <a:endParaRPr lang="zh-CN" altLang="en-US" sz="20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if(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!= 0) 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("Grade average is %.2f\n", total/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("Number of failures is %d\n", count);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}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else{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("Grade average is 0\n");}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return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067175" y="2708275"/>
            <a:ext cx="4824413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Enter grades: </a:t>
            </a:r>
            <a:r>
              <a:rPr kumimoji="1" lang="en-US" altLang="zh-CN" sz="2400" dirty="0">
                <a:solidFill>
                  <a:srgbClr val="CC0066"/>
                </a:solidFill>
              </a:rPr>
              <a:t>67 88 73 54 82 -1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Grade average is 72.80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Number of failures is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8666" y="404813"/>
            <a:ext cx="3779838" cy="14398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小结</a:t>
            </a:r>
            <a:r>
              <a:rPr lang="en-US" altLang="zh-CN" dirty="0"/>
              <a:t>-</a:t>
            </a:r>
            <a:r>
              <a:rPr lang="zh-CN" altLang="en-US" dirty="0"/>
              <a:t>常见的</a:t>
            </a:r>
            <a:br>
              <a:rPr lang="en-US" altLang="zh-CN" dirty="0"/>
            </a:br>
            <a:r>
              <a:rPr lang="zh-CN" altLang="en-US" dirty="0"/>
              <a:t>循环控制方式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476250"/>
            <a:ext cx="7308850" cy="631031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100"/>
              </a:spcBef>
              <a:defRPr/>
            </a:pPr>
            <a:r>
              <a:rPr lang="zh-CN" altLang="en-US" dirty="0"/>
              <a:t>计数控制的循环</a:t>
            </a:r>
            <a:r>
              <a:rPr lang="en-US" altLang="zh-CN" dirty="0"/>
              <a:t> </a:t>
            </a:r>
            <a:r>
              <a:rPr lang="zh-CN" altLang="en-US" dirty="0"/>
              <a:t>第</a:t>
            </a:r>
            <a:r>
              <a:rPr lang="en-US" altLang="zh-CN" dirty="0"/>
              <a:t>2.4</a:t>
            </a:r>
            <a:r>
              <a:rPr lang="zh-CN" altLang="en-US" dirty="0"/>
              <a:t>节</a:t>
            </a:r>
            <a:endParaRPr lang="en-US" altLang="zh-CN" dirty="0"/>
          </a:p>
          <a:p>
            <a:pPr marL="400050" lvl="1" indent="0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/>
              <a:t>sum = 0;</a:t>
            </a:r>
          </a:p>
          <a:p>
            <a:pPr marL="400050" lvl="1" indent="0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 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n;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</a:t>
            </a:r>
            <a:r>
              <a:rPr lang="en-US" altLang="zh-CN" dirty="0"/>
              <a:t>{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/>
              <a:t>    sum = sum +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/>
              <a:t>}</a:t>
            </a:r>
          </a:p>
          <a:p>
            <a:pPr algn="just">
              <a:lnSpc>
                <a:spcPct val="80000"/>
              </a:lnSpc>
              <a:spcBef>
                <a:spcPts val="100"/>
              </a:spcBef>
              <a:defRPr/>
            </a:pPr>
            <a:r>
              <a:rPr lang="zh-CN" altLang="en-US" dirty="0"/>
              <a:t>计算值控制的循环 例</a:t>
            </a:r>
            <a:r>
              <a:rPr lang="en-US" altLang="zh-CN" dirty="0"/>
              <a:t>4-1</a:t>
            </a: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/>
              <a:t>item = 1.0;</a:t>
            </a:r>
            <a:r>
              <a:rPr lang="zh-CN" altLang="zh-CN" dirty="0"/>
              <a:t> </a:t>
            </a:r>
            <a:endParaRPr lang="zh-CN" altLang="en-US" dirty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zh-CN" dirty="0"/>
              <a:t> </a:t>
            </a: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rgbClr val="CC0066"/>
                </a:solidFill>
              </a:rPr>
              <a:t>(</a:t>
            </a:r>
            <a:r>
              <a:rPr lang="en-US" altLang="zh-CN" dirty="0" err="1">
                <a:solidFill>
                  <a:srgbClr val="CC0066"/>
                </a:solidFill>
              </a:rPr>
              <a:t>fabs</a:t>
            </a:r>
            <a:r>
              <a:rPr lang="en-US" altLang="zh-CN" dirty="0">
                <a:solidFill>
                  <a:srgbClr val="CC0066"/>
                </a:solidFill>
              </a:rPr>
              <a:t> (item) &gt;= 0.0001)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  </a:t>
            </a: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/>
              <a:t>	  item = flag * 1.0 / denominator; </a:t>
            </a:r>
            <a:endParaRPr lang="zh-CN" altLang="en-US" dirty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……</a:t>
            </a:r>
            <a:endParaRPr lang="zh-CN" altLang="en-US" dirty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  <a:p>
            <a:pPr algn="just">
              <a:lnSpc>
                <a:spcPct val="80000"/>
              </a:lnSpc>
              <a:spcBef>
                <a:spcPts val="100"/>
              </a:spcBef>
              <a:defRPr/>
            </a:pPr>
            <a:r>
              <a:rPr lang="zh-CN" altLang="en-US" dirty="0"/>
              <a:t>输入值控制的循环 伪数据 例</a:t>
            </a:r>
            <a:r>
              <a:rPr lang="en-US" altLang="zh-CN" dirty="0"/>
              <a:t>4-2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&amp;grade);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while (grade &gt;= 0)</a:t>
            </a:r>
            <a:r>
              <a:rPr lang="en-US" altLang="zh-CN" dirty="0"/>
              <a:t> { </a:t>
            </a:r>
            <a:endParaRPr lang="zh-CN" altLang="en-US" dirty="0">
              <a:solidFill>
                <a:schemeClr val="bg2"/>
              </a:solidFill>
            </a:endParaRP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zh-CN" dirty="0"/>
              <a:t>	 </a:t>
            </a:r>
            <a:r>
              <a:rPr lang="en-US" altLang="zh-CN" dirty="0"/>
              <a:t> ……</a:t>
            </a:r>
            <a:endParaRPr lang="zh-CN" altLang="en-US" dirty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&amp;grade);</a:t>
            </a:r>
            <a:endParaRPr lang="zh-CN" altLang="en-US" dirty="0">
              <a:solidFill>
                <a:srgbClr val="00007D"/>
              </a:solidFill>
            </a:endParaRP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635750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7788" cy="37052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4-3 </a:t>
            </a:r>
            <a:r>
              <a:rPr lang="zh-CN" altLang="en-US" dirty="0"/>
              <a:t>从键盘读入一个整数，统计该数的位数。</a:t>
            </a:r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4.2.1</a:t>
            </a:r>
            <a:r>
              <a:rPr lang="zh-CN" altLang="en-US" dirty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4.2.2</a:t>
            </a:r>
            <a:r>
              <a:rPr lang="zh-CN" altLang="en-US" dirty="0"/>
              <a:t>  </a:t>
            </a:r>
            <a:r>
              <a:rPr lang="en-US" altLang="zh-CN" dirty="0"/>
              <a:t>do - while</a:t>
            </a:r>
            <a:r>
              <a:rPr lang="zh-CN" altLang="en-US" dirty="0"/>
              <a:t>语句 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25525"/>
            <a:ext cx="8352928" cy="5643835"/>
          </a:xfrm>
        </p:spPr>
        <p:txBody>
          <a:bodyPr/>
          <a:lstStyle/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4-3 </a:t>
            </a:r>
            <a:r>
              <a:rPr lang="zh-CN" altLang="en-US" sz="2800" dirty="0"/>
              <a:t>从键盘读入一个整数，统计该数的位数。</a:t>
            </a:r>
            <a:endParaRPr lang="en-US" altLang="zh-CN" sz="2800" dirty="0"/>
          </a:p>
          <a:p>
            <a:pPr marL="187325" indent="-187325" algn="just">
              <a:buNone/>
              <a:defRPr/>
            </a:pPr>
            <a:r>
              <a:rPr lang="zh-CN" altLang="en-US" sz="2800" dirty="0"/>
              <a:t>分析：</a:t>
            </a:r>
            <a:r>
              <a:rPr lang="en-US" altLang="en-US" sz="2800" dirty="0"/>
              <a:t>以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r>
              <a:rPr lang="zh-CN" altLang="en-US" sz="2800" dirty="0"/>
              <a:t>为例，自右向左，一位一位地数：</a:t>
            </a:r>
            <a:endParaRPr lang="en-US" altLang="zh-CN" sz="28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从个位数开始数；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次数出</a:t>
            </a:r>
            <a:r>
              <a:rPr lang="zh-CN" altLang="zh-CN" sz="2000" dirty="0"/>
              <a:t>：</a:t>
            </a:r>
            <a:r>
              <a:rPr lang="en-US" altLang="zh-CN" sz="2000" dirty="0"/>
              <a:t>5</a:t>
            </a:r>
            <a:r>
              <a:rPr lang="zh-CN" altLang="en-US" sz="2000" dirty="0"/>
              <a:t>（</a:t>
            </a:r>
            <a:r>
              <a:rPr lang="en-US" altLang="zh-CN" sz="2000" dirty="0"/>
              <a:t>495%10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数好一位，就划掉该数字，得到一个新数</a:t>
            </a:r>
            <a:r>
              <a:rPr lang="en-US" altLang="zh-CN" sz="2400" dirty="0"/>
              <a:t>49</a:t>
            </a:r>
            <a:r>
              <a:rPr lang="zh-CN" altLang="en-US" sz="2400" dirty="0"/>
              <a:t>；</a:t>
            </a:r>
            <a:r>
              <a:rPr lang="en-US" altLang="zh-CN" sz="2400" dirty="0"/>
              <a:t>49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5</a:t>
            </a: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5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49</a:t>
            </a:r>
            <a:r>
              <a:rPr lang="zh-CN" altLang="en-US" sz="2000" dirty="0"/>
              <a:t>（</a:t>
            </a:r>
            <a:r>
              <a:rPr lang="en-US" altLang="zh-CN" sz="2000" dirty="0"/>
              <a:t>495 / 10 = 49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继续从新数的个位数开始数；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第</a:t>
            </a:r>
            <a:r>
              <a:rPr lang="en-US" altLang="zh-CN" sz="2000" dirty="0">
                <a:solidFill>
                  <a:schemeClr val="bg2"/>
                </a:solidFill>
              </a:rPr>
              <a:t>2</a:t>
            </a:r>
            <a:r>
              <a:rPr lang="zh-CN" altLang="en-US" sz="2000" dirty="0">
                <a:solidFill>
                  <a:schemeClr val="bg2"/>
                </a:solidFill>
              </a:rPr>
              <a:t>次数出：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49%10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数好一位，就划去该数字，再得到一个新数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zh-CN" altLang="en-US" sz="2400" dirty="0">
                <a:solidFill>
                  <a:schemeClr val="bg2"/>
                </a:solidFill>
              </a:rPr>
              <a:t>；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en-US" altLang="zh-CN" sz="2400" strike="dblStrike" dirty="0">
                <a:solidFill>
                  <a:srgbClr val="660066"/>
                </a:solidFill>
              </a:rPr>
              <a:t>95</a:t>
            </a: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舍去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，得到新数</a:t>
            </a:r>
            <a:r>
              <a:rPr lang="en-US" altLang="zh-CN" sz="2000" dirty="0">
                <a:solidFill>
                  <a:schemeClr val="bg2"/>
                </a:solidFill>
              </a:rPr>
              <a:t>4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 / 10 = 4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继续从新数的个位数开始数；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次数出：</a:t>
            </a:r>
            <a:r>
              <a:rPr lang="en-US" altLang="zh-CN" sz="2000" dirty="0"/>
              <a:t>4</a:t>
            </a:r>
            <a:r>
              <a:rPr lang="zh-CN" altLang="en-US" sz="2000" dirty="0"/>
              <a:t>（</a:t>
            </a:r>
            <a:r>
              <a:rPr lang="en-US" altLang="zh-CN" sz="2000" dirty="0"/>
              <a:t>4%10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数好一位，就划去该数字，再得到一个新数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495</a:t>
            </a: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4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4 / 10 = 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全部数好，全部划去，遇零结束。共重复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次，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位数。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57250" lvl="1" indent="-457200" algn="just">
              <a:defRPr/>
            </a:pPr>
            <a:endParaRPr lang="en-US" altLang="zh-CN" dirty="0"/>
          </a:p>
          <a:p>
            <a:pPr marL="800100" lvl="2" indent="0" algn="just">
              <a:buFont typeface="Wingdings" charset="0"/>
              <a:buNone/>
              <a:defRPr/>
            </a:pPr>
            <a:endParaRPr lang="en-US" altLang="zh-CN" sz="2000" dirty="0"/>
          </a:p>
          <a:p>
            <a:pPr lvl="1" indent="-342900" algn="just">
              <a:defRPr/>
            </a:pPr>
            <a:endParaRPr lang="en-US" altLang="zh-CN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18488" cy="6461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/>
              <a:t>4.2.1</a:t>
            </a:r>
            <a:r>
              <a:rPr lang="zh-CN" altLang="en-US" sz="3600" dirty="0"/>
              <a:t>  程序解析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5545138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  <a:endParaRPr lang="zh-CN" altLang="en-US" dirty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132138" y="1484313"/>
            <a:ext cx="5040312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495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% 10 = 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495 / 10 = </a:t>
            </a:r>
            <a:r>
              <a:rPr lang="en-US" altLang="zh-CN" sz="2800" dirty="0">
                <a:solidFill>
                  <a:srgbClr val="00007D"/>
                </a:solidFill>
                <a:latin typeface="+mn-lt"/>
              </a:rPr>
              <a:t>49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00007D"/>
                </a:solidFill>
              </a:rPr>
              <a:t>49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9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49 / 10 =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4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  4 / 10 = </a:t>
            </a:r>
            <a:r>
              <a:rPr lang="en-US" altLang="zh-CN" sz="2800" dirty="0">
                <a:solidFill>
                  <a:srgbClr val="00007D"/>
                </a:solidFill>
              </a:rPr>
              <a:t>0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2563" y="1052513"/>
            <a:ext cx="2928937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</a:t>
            </a:r>
            <a:r>
              <a:rPr lang="en-US" altLang="zh-CN" sz="2400" dirty="0" err="1">
                <a:solidFill>
                  <a:schemeClr val="tx1"/>
                </a:solidFill>
              </a:rPr>
              <a:t>numbr</a:t>
            </a:r>
            <a:r>
              <a:rPr lang="en-US" altLang="zh-CN" sz="2400" dirty="0">
                <a:solidFill>
                  <a:schemeClr val="tx1"/>
                </a:solidFill>
              </a:rPr>
              <a:t> %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10760075" y="4040188"/>
            <a:ext cx="1841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24525" y="1052513"/>
            <a:ext cx="3384550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50" y="2689225"/>
            <a:ext cx="3168650" cy="52387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0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结束</a:t>
            </a:r>
          </a:p>
        </p:txBody>
      </p:sp>
      <p:sp>
        <p:nvSpPr>
          <p:cNvPr id="12" name="矩形 11"/>
          <p:cNvSpPr/>
          <p:nvPr/>
        </p:nvSpPr>
        <p:spPr>
          <a:xfrm>
            <a:off x="323528" y="1412776"/>
            <a:ext cx="2664296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844824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2276872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3" y="3141663"/>
            <a:ext cx="5040313" cy="34734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循环结束条件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charset="0"/>
              <a:buNone/>
              <a:defRPr/>
            </a:pPr>
            <a:r>
              <a:rPr kumimoji="1" lang="en-US" altLang="zh-CN" dirty="0"/>
              <a:t>number = 0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charset="0"/>
              <a:buNone/>
              <a:defRPr/>
            </a:pPr>
            <a:r>
              <a:rPr kumimoji="1" lang="en-US" altLang="zh-CN" dirty="0"/>
              <a:t>number != 0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循环体</a:t>
            </a:r>
            <a:endParaRPr kumimoji="1" lang="en-US" altLang="zh-CN" sz="2800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digit = number %10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number = number / 10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count ++</a:t>
            </a:r>
            <a:endParaRPr kumimoji="1" lang="zh-CN" altLang="en-US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38838" y="404813"/>
            <a:ext cx="2665412" cy="4873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>
                <a:solidFill>
                  <a:schemeClr val="tx1"/>
                </a:solidFill>
              </a:rPr>
              <a:t>number = 0?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427538" y="1471613"/>
            <a:ext cx="4752975" cy="26781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do{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 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 = number / 10;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 while (number != 0);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427538" y="4135438"/>
            <a:ext cx="4752975" cy="2678112"/>
          </a:xfrm>
          <a:prstGeom prst="rect">
            <a:avLst/>
          </a:prstGeom>
          <a:solidFill>
            <a:schemeClr val="accent5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while (number != 0){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= number / 10;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 build="p"/>
      <p:bldP spid="17" grpId="0" animBg="1"/>
      <p:bldP spid="18" grpId="0" animBg="1" autoUpdateAnimBg="0"/>
      <p:bldP spid="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697663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number; 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 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if (number &lt; 0){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number = -number;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 </a:t>
            </a:r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do</a:t>
            </a:r>
            <a:r>
              <a:rPr lang="en-US" altLang="zh-CN" sz="2400" dirty="0"/>
              <a:t> {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number = number / 10; 		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  count ++;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 (number != 0)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("It contains %d digits.\n", count);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     return 0;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3924548" y="332656"/>
            <a:ext cx="5183956" cy="584776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4-3 </a:t>
            </a:r>
            <a:r>
              <a:rPr lang="zh-CN" altLang="en-US" sz="3200" dirty="0"/>
              <a:t>源程序-统计整数位数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948238" y="1124744"/>
            <a:ext cx="300831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12534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It contains 5 digits.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493270" y="1988840"/>
            <a:ext cx="2751138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-99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It contains 2 digits.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5868045" y="2838574"/>
            <a:ext cx="2592387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0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It contains 1 digits.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4634" y="3784391"/>
            <a:ext cx="3525838" cy="243143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count = 0;</a:t>
            </a: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while (number != 0) {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</a:rPr>
              <a:t>number = number / 10;</a:t>
            </a: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count ++;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4130496"/>
            <a:ext cx="2195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if (number == 0){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    count = 1;}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9" grpId="0" animBg="1" autoUpdateAnimBg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894388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4.2.2 do - while </a:t>
            </a:r>
            <a:r>
              <a:rPr lang="zh-CN" altLang="en-US" dirty="0"/>
              <a:t>语句</a:t>
            </a:r>
            <a:endParaRPr lang="zh-CN" altLang="en-US" dirty="0">
              <a:latin typeface="宋体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4010025" cy="18288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do</a:t>
            </a:r>
            <a:r>
              <a:rPr lang="en-US" altLang="zh-CN" dirty="0"/>
              <a:t> {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循环体语句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CC0066"/>
                </a:solidFill>
              </a:rPr>
              <a:t>while </a:t>
            </a:r>
            <a:r>
              <a:rPr lang="en-US" altLang="zh-CN" dirty="0"/>
              <a:t>(</a:t>
            </a:r>
            <a:r>
              <a:rPr lang="zh-CN" altLang="en-US" dirty="0"/>
              <a:t>表达式)</a:t>
            </a:r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7451725" y="1124744"/>
            <a:ext cx="1447800" cy="533400"/>
          </a:xfrm>
          <a:prstGeom prst="wedgeRectCallout">
            <a:avLst>
              <a:gd name="adj1" fmla="val -63708"/>
              <a:gd name="adj2" fmla="val 14940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charset="0"/>
              </a:rPr>
              <a:t>先循环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3276600" y="3644106"/>
            <a:ext cx="1447800" cy="533400"/>
          </a:xfrm>
          <a:prstGeom prst="wedgeRectCallout">
            <a:avLst>
              <a:gd name="adj1" fmla="val 116667"/>
              <a:gd name="adj2" fmla="val -106546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charset="0"/>
              </a:rPr>
              <a:t>后判断</a:t>
            </a:r>
          </a:p>
        </p:txBody>
      </p:sp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6300788" y="3490144"/>
            <a:ext cx="423862" cy="392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真</a:t>
            </a:r>
          </a:p>
        </p:txBody>
      </p:sp>
      <p:sp>
        <p:nvSpPr>
          <p:cNvPr id="32774" name="Text Box 26"/>
          <p:cNvSpPr txBox="1">
            <a:spLocks noChangeArrowheads="1"/>
          </p:cNvSpPr>
          <p:nvPr/>
        </p:nvSpPr>
        <p:spPr bwMode="auto">
          <a:xfrm>
            <a:off x="7519988" y="2809106"/>
            <a:ext cx="581025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假</a:t>
            </a:r>
          </a:p>
        </p:txBody>
      </p:sp>
      <p:sp>
        <p:nvSpPr>
          <p:cNvPr id="32775" name="AutoShape 27"/>
          <p:cNvSpPr>
            <a:spLocks noChangeArrowheads="1"/>
          </p:cNvSpPr>
          <p:nvPr/>
        </p:nvSpPr>
        <p:spPr bwMode="auto">
          <a:xfrm>
            <a:off x="5651500" y="2926581"/>
            <a:ext cx="2235200" cy="60483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867400" y="2312219"/>
            <a:ext cx="1728788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循环体语句</a:t>
            </a:r>
          </a:p>
        </p:txBody>
      </p:sp>
      <p:sp>
        <p:nvSpPr>
          <p:cNvPr id="32777" name="Line 29"/>
          <p:cNvSpPr>
            <a:spLocks noChangeShapeType="1"/>
          </p:cNvSpPr>
          <p:nvPr/>
        </p:nvSpPr>
        <p:spPr bwMode="auto">
          <a:xfrm>
            <a:off x="6748463" y="2709094"/>
            <a:ext cx="1587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6748463" y="3531419"/>
            <a:ext cx="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>
            <a:off x="6732588" y="1872481"/>
            <a:ext cx="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2"/>
          <p:cNvSpPr>
            <a:spLocks noChangeShapeType="1"/>
          </p:cNvSpPr>
          <p:nvPr/>
        </p:nvSpPr>
        <p:spPr bwMode="auto">
          <a:xfrm>
            <a:off x="5148263" y="398385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33"/>
          <p:cNvSpPr>
            <a:spLocks noChangeShapeType="1"/>
          </p:cNvSpPr>
          <p:nvPr/>
        </p:nvSpPr>
        <p:spPr bwMode="auto">
          <a:xfrm flipV="1">
            <a:off x="5148263" y="2109019"/>
            <a:ext cx="0" cy="186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34"/>
          <p:cNvSpPr>
            <a:spLocks noChangeShapeType="1"/>
          </p:cNvSpPr>
          <p:nvPr/>
        </p:nvSpPr>
        <p:spPr bwMode="auto">
          <a:xfrm>
            <a:off x="5148263" y="2089944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35"/>
          <p:cNvSpPr>
            <a:spLocks noChangeShapeType="1"/>
          </p:cNvSpPr>
          <p:nvPr/>
        </p:nvSpPr>
        <p:spPr bwMode="auto">
          <a:xfrm flipV="1">
            <a:off x="7740650" y="3228206"/>
            <a:ext cx="608013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36"/>
          <p:cNvSpPr>
            <a:spLocks noChangeShapeType="1"/>
          </p:cNvSpPr>
          <p:nvPr/>
        </p:nvSpPr>
        <p:spPr bwMode="auto">
          <a:xfrm>
            <a:off x="8348663" y="3228206"/>
            <a:ext cx="0" cy="906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37"/>
          <p:cNvSpPr>
            <a:spLocks noChangeShapeType="1"/>
          </p:cNvSpPr>
          <p:nvPr/>
        </p:nvSpPr>
        <p:spPr bwMode="auto">
          <a:xfrm>
            <a:off x="6748463" y="413466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38"/>
          <p:cNvSpPr>
            <a:spLocks noChangeShapeType="1"/>
          </p:cNvSpPr>
          <p:nvPr/>
        </p:nvSpPr>
        <p:spPr bwMode="auto">
          <a:xfrm flipH="1">
            <a:off x="6732588" y="4134669"/>
            <a:ext cx="158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292725" y="4536306"/>
            <a:ext cx="2881313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solidFill>
                  <a:schemeClr val="tx1"/>
                </a:solidFill>
              </a:rPr>
              <a:t>do-while</a:t>
            </a:r>
            <a:r>
              <a:rPr lang="zh-CN" altLang="en-US" sz="2000">
                <a:solidFill>
                  <a:schemeClr val="tx1"/>
                </a:solidFill>
              </a:rPr>
              <a:t>的下一条语句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 autoUpdateAnimBg="0"/>
      <p:bldP spid="4405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43800" cy="1600200"/>
          </a:xfrm>
        </p:spPr>
        <p:txBody>
          <a:bodyPr/>
          <a:lstStyle/>
          <a:p>
            <a:pPr algn="just">
              <a:defRPr/>
            </a:pPr>
            <a:r>
              <a:rPr lang="en-US" altLang="zh-CN" sz="2800" dirty="0"/>
              <a:t>while:</a:t>
            </a:r>
            <a:r>
              <a:rPr lang="en-US" altLang="zh-CN" sz="2800" dirty="0">
                <a:latin typeface="宋体" charset="0"/>
              </a:rPr>
              <a:t> </a:t>
            </a:r>
            <a:r>
              <a:rPr lang="zh-CN" altLang="en-US" sz="2800" dirty="0">
                <a:latin typeface="宋体" charset="0"/>
              </a:rPr>
              <a:t>先判别条件，再决定是否循环；</a:t>
            </a:r>
          </a:p>
          <a:p>
            <a:pPr algn="just">
              <a:defRPr/>
            </a:pPr>
            <a:r>
              <a:rPr lang="en-US" altLang="zh-CN" sz="2800" dirty="0"/>
              <a:t>do-while</a:t>
            </a:r>
            <a:r>
              <a:rPr lang="en-US" altLang="zh-CN" sz="2800" dirty="0">
                <a:latin typeface="宋体" charset="0"/>
              </a:rPr>
              <a:t>:</a:t>
            </a:r>
            <a:r>
              <a:rPr lang="zh-CN" altLang="en-US" sz="2800" dirty="0">
                <a:latin typeface="宋体" charset="0"/>
              </a:rPr>
              <a:t>先至少循环一次，然后再根据条件决定是否继续循环。</a:t>
            </a:r>
          </a:p>
        </p:txBody>
      </p:sp>
      <p:sp>
        <p:nvSpPr>
          <p:cNvPr id="10856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6397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do-while </a:t>
            </a:r>
            <a:r>
              <a:rPr lang="zh-CN" altLang="en-US"/>
              <a:t>的比较</a:t>
            </a:r>
          </a:p>
        </p:txBody>
      </p:sp>
      <p:grpSp>
        <p:nvGrpSpPr>
          <p:cNvPr id="33795" name="Group 19"/>
          <p:cNvGrpSpPr>
            <a:grpSpLocks/>
          </p:cNvGrpSpPr>
          <p:nvPr/>
        </p:nvGrpSpPr>
        <p:grpSpPr bwMode="auto">
          <a:xfrm>
            <a:off x="990600" y="2819400"/>
            <a:ext cx="3200400" cy="2895600"/>
            <a:chOff x="1977" y="4866"/>
            <a:chExt cx="3960" cy="2993"/>
          </a:xfrm>
        </p:grpSpPr>
        <p:sp>
          <p:nvSpPr>
            <p:cNvPr id="33807" name="Text Box 20"/>
            <p:cNvSpPr txBox="1">
              <a:spLocks noChangeArrowheads="1"/>
            </p:cNvSpPr>
            <p:nvPr/>
          </p:nvSpPr>
          <p:spPr bwMode="auto">
            <a:xfrm>
              <a:off x="3590" y="6538"/>
              <a:ext cx="52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真</a:t>
              </a:r>
            </a:p>
          </p:txBody>
        </p:sp>
        <p:sp>
          <p:nvSpPr>
            <p:cNvPr id="33808" name="Text Box 21"/>
            <p:cNvSpPr txBox="1">
              <a:spLocks noChangeArrowheads="1"/>
            </p:cNvSpPr>
            <p:nvPr/>
          </p:nvSpPr>
          <p:spPr bwMode="auto">
            <a:xfrm>
              <a:off x="4860" y="5964"/>
              <a:ext cx="72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假</a:t>
              </a:r>
            </a:p>
          </p:txBody>
        </p:sp>
        <p:sp>
          <p:nvSpPr>
            <p:cNvPr id="33809" name="AutoShape 22"/>
            <p:cNvSpPr>
              <a:spLocks noChangeArrowheads="1"/>
            </p:cNvSpPr>
            <p:nvPr/>
          </p:nvSpPr>
          <p:spPr bwMode="auto">
            <a:xfrm>
              <a:off x="2865" y="5956"/>
              <a:ext cx="217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</a:rPr>
                <a:t>表达式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271" y="5321"/>
              <a:ext cx="1395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1400">
                  <a:solidFill>
                    <a:schemeClr val="tx1"/>
                  </a:solidFill>
                </a:rPr>
                <a:t>循环体语句</a:t>
              </a:r>
            </a:p>
          </p:txBody>
        </p:sp>
        <p:sp>
          <p:nvSpPr>
            <p:cNvPr id="33811" name="Line 24"/>
            <p:cNvSpPr>
              <a:spLocks noChangeShapeType="1"/>
            </p:cNvSpPr>
            <p:nvPr/>
          </p:nvSpPr>
          <p:spPr bwMode="auto">
            <a:xfrm>
              <a:off x="3957" y="5730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5"/>
            <p:cNvSpPr>
              <a:spLocks noChangeShapeType="1"/>
            </p:cNvSpPr>
            <p:nvPr/>
          </p:nvSpPr>
          <p:spPr bwMode="auto">
            <a:xfrm>
              <a:off x="3957" y="658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6"/>
            <p:cNvSpPr>
              <a:spLocks noChangeShapeType="1"/>
            </p:cNvSpPr>
            <p:nvPr/>
          </p:nvSpPr>
          <p:spPr bwMode="auto">
            <a:xfrm>
              <a:off x="3937" y="48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7"/>
            <p:cNvSpPr>
              <a:spLocks noChangeShapeType="1"/>
            </p:cNvSpPr>
            <p:nvPr/>
          </p:nvSpPr>
          <p:spPr bwMode="auto">
            <a:xfrm>
              <a:off x="1977" y="7048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8"/>
            <p:cNvSpPr>
              <a:spLocks noChangeShapeType="1"/>
            </p:cNvSpPr>
            <p:nvPr/>
          </p:nvSpPr>
          <p:spPr bwMode="auto">
            <a:xfrm flipV="1">
              <a:off x="1977" y="5110"/>
              <a:ext cx="0" cy="1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9"/>
            <p:cNvSpPr>
              <a:spLocks noChangeShapeType="1"/>
            </p:cNvSpPr>
            <p:nvPr/>
          </p:nvSpPr>
          <p:spPr bwMode="auto">
            <a:xfrm>
              <a:off x="1977" y="5120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30"/>
            <p:cNvSpPr>
              <a:spLocks noChangeShapeType="1"/>
            </p:cNvSpPr>
            <p:nvPr/>
          </p:nvSpPr>
          <p:spPr bwMode="auto">
            <a:xfrm>
              <a:off x="5037" y="6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31"/>
            <p:cNvSpPr>
              <a:spLocks noChangeShapeType="1"/>
            </p:cNvSpPr>
            <p:nvPr/>
          </p:nvSpPr>
          <p:spPr bwMode="auto">
            <a:xfrm>
              <a:off x="5937" y="626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32"/>
            <p:cNvSpPr>
              <a:spLocks noChangeShapeType="1"/>
            </p:cNvSpPr>
            <p:nvPr/>
          </p:nvSpPr>
          <p:spPr bwMode="auto">
            <a:xfrm>
              <a:off x="3957" y="7204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33"/>
            <p:cNvSpPr>
              <a:spLocks noChangeShapeType="1"/>
            </p:cNvSpPr>
            <p:nvPr/>
          </p:nvSpPr>
          <p:spPr bwMode="auto">
            <a:xfrm>
              <a:off x="3957" y="7204"/>
              <a:ext cx="2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Rectangle 34"/>
            <p:cNvSpPr>
              <a:spLocks noChangeArrowheads="1"/>
            </p:cNvSpPr>
            <p:nvPr/>
          </p:nvSpPr>
          <p:spPr bwMode="auto">
            <a:xfrm>
              <a:off x="2698" y="7485"/>
              <a:ext cx="2518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1200">
                  <a:solidFill>
                    <a:schemeClr val="tx1"/>
                  </a:solidFill>
                </a:rPr>
                <a:t>do-while</a:t>
              </a:r>
              <a:r>
                <a:rPr lang="zh-CN" altLang="en-US" sz="1200">
                  <a:solidFill>
                    <a:schemeClr val="tx1"/>
                  </a:solidFill>
                </a:rPr>
                <a:t>的下一条语句</a:t>
              </a:r>
            </a:p>
          </p:txBody>
        </p:sp>
      </p:grpSp>
      <p:grpSp>
        <p:nvGrpSpPr>
          <p:cNvPr id="33796" name="Group 47"/>
          <p:cNvGrpSpPr>
            <a:grpSpLocks/>
          </p:cNvGrpSpPr>
          <p:nvPr/>
        </p:nvGrpSpPr>
        <p:grpSpPr bwMode="auto">
          <a:xfrm>
            <a:off x="5181600" y="2819400"/>
            <a:ext cx="2743200" cy="2895600"/>
            <a:chOff x="3264" y="1776"/>
            <a:chExt cx="1728" cy="1824"/>
          </a:xfrm>
        </p:grpSpPr>
        <p:sp>
          <p:nvSpPr>
            <p:cNvPr id="33797" name="Text Box 36"/>
            <p:cNvSpPr txBox="1">
              <a:spLocks noChangeArrowheads="1"/>
            </p:cNvSpPr>
            <p:nvPr/>
          </p:nvSpPr>
          <p:spPr bwMode="auto">
            <a:xfrm>
              <a:off x="3832" y="2338"/>
              <a:ext cx="676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真</a:t>
              </a:r>
            </a:p>
          </p:txBody>
        </p:sp>
        <p:sp>
          <p:nvSpPr>
            <p:cNvPr id="33798" name="Text Box 37"/>
            <p:cNvSpPr txBox="1">
              <a:spLocks noChangeArrowheads="1"/>
            </p:cNvSpPr>
            <p:nvPr/>
          </p:nvSpPr>
          <p:spPr bwMode="auto">
            <a:xfrm>
              <a:off x="4420" y="1973"/>
              <a:ext cx="57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33799" name="Line 38"/>
            <p:cNvSpPr>
              <a:spLocks noChangeShapeType="1"/>
            </p:cNvSpPr>
            <p:nvPr/>
          </p:nvSpPr>
          <p:spPr bwMode="auto">
            <a:xfrm>
              <a:off x="4041" y="235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0" name="Group 46"/>
            <p:cNvGrpSpPr>
              <a:grpSpLocks/>
            </p:cNvGrpSpPr>
            <p:nvPr/>
          </p:nvGrpSpPr>
          <p:grpSpPr bwMode="auto">
            <a:xfrm>
              <a:off x="3264" y="1776"/>
              <a:ext cx="1681" cy="1824"/>
              <a:chOff x="3264" y="1776"/>
              <a:chExt cx="1681" cy="1824"/>
            </a:xfrm>
          </p:grpSpPr>
          <p:sp>
            <p:nvSpPr>
              <p:cNvPr id="33801" name="Text Box 40"/>
              <p:cNvSpPr txBox="1">
                <a:spLocks noChangeArrowheads="1"/>
              </p:cNvSpPr>
              <p:nvPr/>
            </p:nvSpPr>
            <p:spPr bwMode="auto">
              <a:xfrm>
                <a:off x="3424" y="3361"/>
                <a:ext cx="1319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的下一条语句</a:t>
                </a:r>
              </a:p>
            </p:txBody>
          </p:sp>
          <p:sp>
            <p:nvSpPr>
              <p:cNvPr id="33802" name="Line 41"/>
              <p:cNvSpPr>
                <a:spLocks noChangeShapeType="1"/>
              </p:cNvSpPr>
              <p:nvPr/>
            </p:nvSpPr>
            <p:spPr bwMode="auto">
              <a:xfrm>
                <a:off x="4041" y="177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3" name="AutoShape 42"/>
              <p:cNvSpPr>
                <a:spLocks noChangeArrowheads="1"/>
              </p:cNvSpPr>
              <p:nvPr/>
            </p:nvSpPr>
            <p:spPr bwMode="auto">
              <a:xfrm>
                <a:off x="3475" y="1969"/>
                <a:ext cx="1135" cy="391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表达式</a:t>
                </a:r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3627" y="2528"/>
                <a:ext cx="835" cy="2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循环体语句</a:t>
                </a:r>
              </a:p>
            </p:txBody>
          </p:sp>
          <p:sp>
            <p:nvSpPr>
              <p:cNvPr id="108588" name="Freeform 44"/>
              <p:cNvSpPr>
                <a:spLocks/>
              </p:cNvSpPr>
              <p:nvPr/>
            </p:nvSpPr>
            <p:spPr bwMode="auto">
              <a:xfrm>
                <a:off x="4091" y="2168"/>
                <a:ext cx="854" cy="1192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89" name="Freeform 45"/>
              <p:cNvSpPr>
                <a:spLocks/>
              </p:cNvSpPr>
              <p:nvPr/>
            </p:nvSpPr>
            <p:spPr bwMode="auto">
              <a:xfrm>
                <a:off x="3264" y="1930"/>
                <a:ext cx="788" cy="1141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373563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/>
              <a:t>本章要点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什么是循环? 为什么要使用循环? 如何实现循环?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实现循环时，如何确定循环条件和循环体?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怎样使用</a:t>
            </a: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语句实现次数不确定的循环?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语句有什么不同?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如何使用</a:t>
            </a:r>
            <a:r>
              <a:rPr lang="en-US" altLang="zh-CN" sz="2800" dirty="0"/>
              <a:t>break</a:t>
            </a:r>
            <a:r>
              <a:rPr lang="zh-CN" altLang="en-US" sz="2800" dirty="0"/>
              <a:t>语句处理多循环条件?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如何实现多重循环?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5267325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4.3</a:t>
            </a:r>
            <a:r>
              <a:rPr lang="zh-CN" altLang="en-US" dirty="0"/>
              <a:t> 判断素数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134672" cy="377720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4-4</a:t>
            </a:r>
            <a:r>
              <a:rPr lang="zh-CN" altLang="en-US" dirty="0"/>
              <a:t> 输入一个正整数</a:t>
            </a:r>
            <a:r>
              <a:rPr lang="en-US" altLang="zh-CN" dirty="0"/>
              <a:t>m，</a:t>
            </a:r>
            <a:r>
              <a:rPr lang="zh-CN" altLang="en-US" dirty="0"/>
              <a:t>判断它是否为素数。素数就是只能被</a:t>
            </a:r>
            <a:r>
              <a:rPr lang="en-US" altLang="zh-CN" dirty="0"/>
              <a:t>1</a:t>
            </a:r>
            <a:r>
              <a:rPr lang="zh-CN" altLang="en-US" dirty="0"/>
              <a:t>和自身整除的正整数，</a:t>
            </a:r>
            <a:r>
              <a:rPr lang="en-US" altLang="zh-CN" dirty="0"/>
              <a:t>1</a:t>
            </a:r>
            <a:r>
              <a:rPr lang="zh-CN" altLang="en-US" dirty="0"/>
              <a:t>不是素数，</a:t>
            </a:r>
            <a:r>
              <a:rPr lang="en-US" altLang="zh-CN" dirty="0"/>
              <a:t>2</a:t>
            </a:r>
            <a:r>
              <a:rPr lang="zh-CN" altLang="en-US" dirty="0"/>
              <a:t>是素数。</a:t>
            </a:r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4.3.1</a:t>
            </a:r>
            <a:r>
              <a:rPr lang="zh-CN" altLang="en-US" dirty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4.3.2</a:t>
            </a:r>
            <a:r>
              <a:rPr lang="zh-CN" altLang="en-US" dirty="0"/>
              <a:t>   </a:t>
            </a:r>
            <a:r>
              <a:rPr lang="en-US" altLang="zh-CN" dirty="0"/>
              <a:t>break </a:t>
            </a:r>
            <a:r>
              <a:rPr lang="zh-CN" altLang="en-US" dirty="0"/>
              <a:t>语句 和 </a:t>
            </a:r>
            <a:r>
              <a:rPr lang="en-US" altLang="zh-CN" dirty="0"/>
              <a:t>continue </a:t>
            </a:r>
            <a:r>
              <a:rPr lang="zh-CN" altLang="en-US" dirty="0"/>
              <a:t>语句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4.3.1</a:t>
            </a:r>
            <a:r>
              <a:rPr lang="zh-CN" altLang="en-US" dirty="0"/>
              <a:t> 程序解析－判断素数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3136"/>
            <a:ext cx="8839200" cy="54102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dirty="0"/>
              <a:t>算法：除了</a:t>
            </a:r>
            <a:r>
              <a:rPr lang="en-US" altLang="zh-CN" dirty="0"/>
              <a:t> 1 </a:t>
            </a:r>
            <a:r>
              <a:rPr lang="zh-CN" altLang="en-US" dirty="0"/>
              <a:t>和</a:t>
            </a:r>
            <a:r>
              <a:rPr lang="en-US" altLang="zh-CN" dirty="0"/>
              <a:t> m</a:t>
            </a:r>
            <a:r>
              <a:rPr lang="zh-CN" altLang="en-US" dirty="0"/>
              <a:t>，不能被其它数整除。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设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[2, m-1] 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如果</a:t>
            </a:r>
            <a:r>
              <a:rPr lang="en-US" altLang="zh-CN" sz="2800" dirty="0"/>
              <a:t>m</a:t>
            </a:r>
            <a:r>
              <a:rPr lang="zh-CN" altLang="en-US" sz="2800" dirty="0"/>
              <a:t>不能被该区间上的任何一个数整除，即对每个</a:t>
            </a:r>
            <a:r>
              <a:rPr lang="en-US" altLang="zh-CN" sz="2800" dirty="0" err="1"/>
              <a:t>i，m%i</a:t>
            </a:r>
            <a:r>
              <a:rPr lang="en-US" altLang="zh-CN" sz="2800" dirty="0"/>
              <a:t> </a:t>
            </a:r>
            <a:r>
              <a:rPr lang="zh-CN" altLang="en-US" sz="2800" dirty="0"/>
              <a:t>都不为0，则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是素数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只要找到一个</a:t>
            </a:r>
            <a:r>
              <a:rPr lang="en-US" altLang="zh-CN" sz="2800" dirty="0" err="1"/>
              <a:t>i</a:t>
            </a:r>
            <a:r>
              <a:rPr lang="en-US" altLang="zh-CN" sz="2800" dirty="0"/>
              <a:t>，</a:t>
            </a:r>
            <a:r>
              <a:rPr lang="zh-CN" altLang="en-US" sz="2800" dirty="0"/>
              <a:t>使</a:t>
            </a:r>
            <a:r>
              <a:rPr lang="en-US" altLang="zh-CN" sz="2800" dirty="0" err="1"/>
              <a:t>m%i</a:t>
            </a:r>
            <a:r>
              <a:rPr lang="zh-CN" altLang="en-US" sz="2800" dirty="0"/>
              <a:t>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肯定不是素数</a:t>
            </a:r>
          </a:p>
          <a:p>
            <a:pPr lvl="2" algn="just">
              <a:lnSpc>
                <a:spcPct val="90000"/>
              </a:lnSpc>
              <a:defRPr/>
            </a:pPr>
            <a:endParaRPr lang="zh-CN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m                     %2     %3     %4    %5      %(m-1)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dirty="0"/>
              <a:t>不是素数 </a:t>
            </a:r>
            <a:r>
              <a:rPr lang="en-US" altLang="zh-CN" dirty="0"/>
              <a:t> ||</a:t>
            </a:r>
            <a:r>
              <a:rPr lang="zh-CN" altLang="en-US" dirty="0"/>
              <a:t>    </a:t>
            </a:r>
            <a:r>
              <a:rPr lang="en-US" altLang="zh-CN" dirty="0"/>
              <a:t>   </a:t>
            </a:r>
            <a:r>
              <a:rPr lang="zh-CN" altLang="en-US" dirty="0"/>
              <a:t>=</a:t>
            </a:r>
            <a:r>
              <a:rPr lang="en-US" altLang="zh-CN" dirty="0"/>
              <a:t>0</a:t>
            </a:r>
            <a:r>
              <a:rPr lang="zh-CN" altLang="en-US" dirty="0"/>
              <a:t>   =</a:t>
            </a:r>
            <a:r>
              <a:rPr lang="en-US" altLang="zh-CN" dirty="0"/>
              <a:t>0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</a:t>
            </a:r>
            <a:r>
              <a:rPr lang="zh-CN" dirty="0"/>
              <a:t>是素数 </a:t>
            </a:r>
            <a:r>
              <a:rPr lang="en-US" altLang="zh-CN" dirty="0"/>
              <a:t>&amp;&amp;</a:t>
            </a:r>
            <a:r>
              <a:rPr lang="zh-CN" altLang="en-US" dirty="0"/>
              <a:t>    </a:t>
            </a:r>
            <a:r>
              <a:rPr lang="en-US" altLang="zh-CN" dirty="0"/>
              <a:t> </a:t>
            </a:r>
            <a:r>
              <a:rPr lang="zh-CN" altLang="en-US" dirty="0"/>
              <a:t>!=</a:t>
            </a:r>
            <a:r>
              <a:rPr lang="en-US" altLang="zh-CN" dirty="0"/>
              <a:t>0</a:t>
            </a:r>
            <a:r>
              <a:rPr lang="zh-CN" altLang="en-US" dirty="0"/>
              <a:t>  !=</a:t>
            </a:r>
            <a:r>
              <a:rPr lang="en-US" altLang="zh-CN" dirty="0"/>
              <a:t>0</a:t>
            </a:r>
            <a:r>
              <a:rPr lang="zh-CN" altLang="en-US" dirty="0"/>
              <a:t>  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endParaRPr lang="en-US" altLang="zh-CN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m</a:t>
            </a:r>
            <a:r>
              <a:rPr lang="zh-CN" altLang="en-US" dirty="0"/>
              <a:t>不可能被大于 </a:t>
            </a:r>
            <a:r>
              <a:rPr lang="en-US" altLang="zh-CN" dirty="0"/>
              <a:t>m/2 </a:t>
            </a:r>
            <a:r>
              <a:rPr lang="zh-CN" altLang="en-US" dirty="0"/>
              <a:t>的数整除</a:t>
            </a:r>
          </a:p>
          <a:p>
            <a:pPr lvl="2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</a:t>
            </a:r>
            <a:r>
              <a:rPr lang="zh-CN" altLang="en-US" dirty="0"/>
              <a:t>, </a:t>
            </a:r>
            <a:r>
              <a:rPr lang="en-US" altLang="zh-CN" dirty="0"/>
              <a:t>m-1] 、 [2</a:t>
            </a:r>
            <a:r>
              <a:rPr lang="zh-CN" altLang="en-US" dirty="0"/>
              <a:t>, </a:t>
            </a:r>
            <a:r>
              <a:rPr lang="en-US" altLang="zh-CN" dirty="0"/>
              <a:t>m/2] 、 [2</a:t>
            </a:r>
            <a:r>
              <a:rPr lang="zh-CN" altLang="en-US" dirty="0"/>
              <a:t>,       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30242"/>
              </p:ext>
            </p:extLst>
          </p:nvPr>
        </p:nvGraphicFramePr>
        <p:xfrm>
          <a:off x="5546576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公式" r:id="rId3" imgW="279279" imgH="215806" progId="Equation.3">
                  <p:embed/>
                </p:oleObj>
              </mc:Choice>
              <mc:Fallback>
                <p:oleObj name="公式" r:id="rId3" imgW="279279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576" y="5989786"/>
                        <a:ext cx="609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83568" y="1556792"/>
            <a:ext cx="8139113" cy="21812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2;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m/2;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if (m %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== 0) break;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&gt; m/2)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("yes\n")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else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("no\n");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3" autoUpdateAnimBg="0"/>
      <p:bldP spid="6350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296" y="908720"/>
            <a:ext cx="7417072" cy="5400600"/>
          </a:xfrm>
        </p:spPr>
        <p:txBody>
          <a:bodyPr/>
          <a:lstStyle/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(void)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m;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&amp;m);	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m/2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      	</a:t>
            </a:r>
            <a:endParaRPr lang="zh-CN" altLang="en-US" sz="2400" dirty="0"/>
          </a:p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== 0){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break; }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/>
              <a:t>  }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m/2 &amp;&amp; m != 1){   /* 1</a:t>
            </a:r>
            <a:r>
              <a:rPr lang="zh-CN" altLang="en-US" sz="2400" dirty="0"/>
              <a:t>不是素数</a:t>
            </a:r>
            <a:r>
              <a:rPr lang="en-US" altLang="zh-CN" sz="2400" dirty="0"/>
              <a:t> */</a:t>
            </a:r>
            <a:endParaRPr lang="zh-CN" altLang="en-US" sz="2400" dirty="0"/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("%d is a prime number! \n", m); } 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	else{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 } 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  	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endParaRPr lang="zh-CN" altLang="en-US" sz="24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4978400" cy="584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4-4 </a:t>
            </a:r>
            <a:r>
              <a:rPr lang="zh-CN" altLang="en-US" sz="3200" dirty="0"/>
              <a:t>源程序</a:t>
            </a:r>
            <a:r>
              <a:rPr lang="en-US" altLang="zh-CN" sz="3200" dirty="0"/>
              <a:t>1-</a:t>
            </a:r>
            <a:r>
              <a:rPr lang="zh-CN" altLang="en-US" sz="3200" dirty="0"/>
              <a:t>判断素数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6240214" y="332656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212904" y="1196752"/>
            <a:ext cx="28956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11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11 is a prime number!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347864" y="3140968"/>
            <a:ext cx="2743200" cy="87153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循环的结束条件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8184" y="2060848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28184" y="2924944"/>
            <a:ext cx="2736304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2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2 is a prime number!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 autoUpdateAnimBg="0"/>
      <p:bldP spid="148485" grpId="0" animBg="1" autoUpdateAnimBg="0"/>
      <p:bldP spid="148490" grpId="0" animBg="1" autoUpdateAnimBg="0"/>
      <p:bldP spid="9" grpId="0" animBg="1" autoUpdateAnimBg="0"/>
      <p:bldP spid="1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28600"/>
            <a:ext cx="4110038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4000"/>
              <a:t>4.3.2 break </a:t>
            </a:r>
            <a:r>
              <a:rPr lang="zh-CN" altLang="en-US" sz="4000"/>
              <a:t>语句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52513"/>
            <a:ext cx="3725862" cy="30241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  </a:t>
            </a:r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r>
              <a:rPr lang="zh-CN" altLang="en-US" sz="2800" dirty="0"/>
              <a:t>  </a:t>
            </a:r>
            <a:r>
              <a:rPr lang="en-US" altLang="zh-CN" sz="2800" dirty="0"/>
              <a:t>){</a:t>
            </a:r>
            <a:endParaRPr lang="zh-CN" altLang="en-US" sz="2800" dirty="0"/>
          </a:p>
          <a:p>
            <a:pPr>
              <a:buFontTx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pPr>
              <a:buFontTx/>
              <a:buNone/>
              <a:defRPr/>
            </a:pPr>
            <a:r>
              <a:rPr lang="zh-CN" altLang="en-US" sz="2800" dirty="0"/>
              <a:t>   </a:t>
            </a:r>
            <a:r>
              <a:rPr lang="en-US" altLang="zh-CN" sz="2800" dirty="0"/>
              <a:t>if (</a:t>
            </a:r>
            <a:r>
              <a:rPr lang="zh-CN" altLang="en-US" sz="2800" dirty="0"/>
              <a:t>  </a:t>
            </a:r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r>
              <a:rPr lang="zh-CN" altLang="en-US" sz="2800" dirty="0"/>
              <a:t>  </a:t>
            </a:r>
            <a:r>
              <a:rPr lang="en-US" altLang="zh-CN" sz="2800" dirty="0"/>
              <a:t>) </a:t>
            </a:r>
          </a:p>
          <a:p>
            <a:pPr>
              <a:buFontTx/>
              <a:buNone/>
              <a:defRPr/>
            </a:pPr>
            <a:r>
              <a:rPr lang="en-US" altLang="zh-CN" sz="2800" i="1" dirty="0"/>
              <a:t>        break</a:t>
            </a:r>
            <a:r>
              <a:rPr lang="en-US" altLang="zh-CN" sz="2800" dirty="0"/>
              <a:t>;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     </a:t>
            </a:r>
            <a:r>
              <a:rPr lang="zh-CN" altLang="en-US" sz="2800" dirty="0"/>
              <a:t>语句</a:t>
            </a:r>
            <a:r>
              <a:rPr lang="en-US" altLang="zh-CN" sz="2800" dirty="0"/>
              <a:t>2</a:t>
            </a:r>
            <a:endParaRPr lang="zh-CN" altLang="en-US" sz="2800" dirty="0"/>
          </a:p>
          <a:p>
            <a:pPr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>
              <a:latin typeface="Times New Roman" charset="0"/>
            </a:endParaRPr>
          </a:p>
        </p:txBody>
      </p:sp>
      <p:grpSp>
        <p:nvGrpSpPr>
          <p:cNvPr id="149532" name="Group 28"/>
          <p:cNvGrpSpPr>
            <a:grpSpLocks/>
          </p:cNvGrpSpPr>
          <p:nvPr/>
        </p:nvGrpSpPr>
        <p:grpSpPr bwMode="auto">
          <a:xfrm>
            <a:off x="4787900" y="1828800"/>
            <a:ext cx="3733800" cy="5029200"/>
            <a:chOff x="2976" y="960"/>
            <a:chExt cx="2352" cy="3168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4224" y="1728"/>
              <a:ext cx="480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真</a:t>
              </a:r>
              <a:endParaRPr lang="zh-CN" altLang="en-US" sz="9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>
              <a:off x="2976" y="1928"/>
              <a:ext cx="2064" cy="1336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4704" y="1296"/>
              <a:ext cx="336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假</a:t>
              </a:r>
              <a:endParaRPr lang="zh-CN" altLang="en-US" sz="9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2" name="AutoShape 8"/>
            <p:cNvSpPr>
              <a:spLocks noChangeArrowheads="1"/>
            </p:cNvSpPr>
            <p:nvPr/>
          </p:nvSpPr>
          <p:spPr bwMode="auto">
            <a:xfrm>
              <a:off x="3120" y="1440"/>
              <a:ext cx="1488" cy="38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charset="0"/>
                </a:rPr>
                <a:t> </a:t>
              </a:r>
              <a:r>
                <a:rPr lang="en-US" altLang="zh-CN" sz="2000" dirty="0" err="1">
                  <a:solidFill>
                    <a:schemeClr val="bg2"/>
                  </a:solidFill>
                </a:rPr>
                <a:t>exp</a:t>
              </a:r>
              <a:endParaRPr lang="zh-CN" alt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3600" y="1968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904" name="Line 10"/>
            <p:cNvSpPr>
              <a:spLocks noChangeShapeType="1"/>
            </p:cNvSpPr>
            <p:nvPr/>
          </p:nvSpPr>
          <p:spPr bwMode="auto">
            <a:xfrm>
              <a:off x="3888" y="96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3887" y="1800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2"/>
            <p:cNvSpPr>
              <a:spLocks noChangeShapeType="1"/>
            </p:cNvSpPr>
            <p:nvPr/>
          </p:nvSpPr>
          <p:spPr bwMode="auto">
            <a:xfrm>
              <a:off x="3840" y="2208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13"/>
            <p:cNvSpPr>
              <a:spLocks noChangeShapeType="1"/>
            </p:cNvSpPr>
            <p:nvPr/>
          </p:nvSpPr>
          <p:spPr bwMode="auto">
            <a:xfrm>
              <a:off x="3840" y="2736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14"/>
            <p:cNvSpPr txBox="1">
              <a:spLocks noChangeArrowheads="1"/>
            </p:cNvSpPr>
            <p:nvPr/>
          </p:nvSpPr>
          <p:spPr bwMode="auto">
            <a:xfrm>
              <a:off x="3504" y="26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37909" name="AutoShape 15"/>
            <p:cNvSpPr>
              <a:spLocks noChangeArrowheads="1"/>
            </p:cNvSpPr>
            <p:nvPr/>
          </p:nvSpPr>
          <p:spPr bwMode="auto">
            <a:xfrm>
              <a:off x="3408" y="2400"/>
              <a:ext cx="912" cy="3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800" dirty="0" err="1">
                  <a:solidFill>
                    <a:srgbClr val="CC0066"/>
                  </a:solidFill>
                </a:rPr>
                <a:t>expb</a:t>
              </a:r>
              <a:endParaRPr lang="en-US" altLang="zh-CN" sz="1800" dirty="0">
                <a:solidFill>
                  <a:srgbClr val="CC0066"/>
                </a:solidFill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552" y="2942"/>
              <a:ext cx="672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9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4740" y="2160"/>
              <a:ext cx="349" cy="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chemeClr val="bg2"/>
                  </a:solidFill>
                  <a:latin typeface="Times New Roman" charset="0"/>
                  <a:ea typeface="黑体" charset="0"/>
                  <a:cs typeface="黑体" charset="0"/>
                </a:rPr>
                <a:t>循环体</a:t>
              </a:r>
              <a:endParaRPr kumimoji="1" lang="zh-CN" altLang="en-US" sz="2400" dirty="0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149522" name="Freeform 18"/>
            <p:cNvSpPr>
              <a:spLocks/>
            </p:cNvSpPr>
            <p:nvPr/>
          </p:nvSpPr>
          <p:spPr bwMode="auto">
            <a:xfrm>
              <a:off x="4368" y="2592"/>
              <a:ext cx="240" cy="1200"/>
            </a:xfrm>
            <a:custGeom>
              <a:avLst/>
              <a:gdLst>
                <a:gd name="T0" fmla="*/ 0 w 240"/>
                <a:gd name="T1" fmla="*/ 0 h 1056"/>
                <a:gd name="T2" fmla="*/ 240 w 240"/>
                <a:gd name="T3" fmla="*/ 0 h 1056"/>
                <a:gd name="T4" fmla="*/ 240 w 24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056">
                  <a:moveTo>
                    <a:pt x="0" y="0"/>
                  </a:moveTo>
                  <a:lnTo>
                    <a:pt x="240" y="0"/>
                  </a:lnTo>
                  <a:lnTo>
                    <a:pt x="240" y="1056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3" name="Text Box 19"/>
            <p:cNvSpPr txBox="1">
              <a:spLocks noChangeArrowheads="1"/>
            </p:cNvSpPr>
            <p:nvPr/>
          </p:nvSpPr>
          <p:spPr bwMode="auto">
            <a:xfrm>
              <a:off x="4272" y="2256"/>
              <a:ext cx="4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rgbClr val="CC0066"/>
                  </a:solidFill>
                  <a:latin typeface="Times New Roman" charset="0"/>
                </a:rPr>
                <a:t>真</a:t>
              </a:r>
              <a:endParaRPr lang="en-US" altLang="zh-CN" sz="2000">
                <a:solidFill>
                  <a:srgbClr val="CC0066"/>
                </a:solidFill>
                <a:latin typeface="Times New Roman" charset="0"/>
              </a:endParaRPr>
            </a:p>
          </p:txBody>
        </p:sp>
        <p:cxnSp>
          <p:nvCxnSpPr>
            <p:cNvPr id="149524" name="AutoShape 20"/>
            <p:cNvCxnSpPr>
              <a:cxnSpLocks noChangeShapeType="1"/>
              <a:stCxn id="149520" idx="2"/>
              <a:endCxn id="37902" idx="1"/>
            </p:cNvCxnSpPr>
            <p:nvPr/>
          </p:nvCxnSpPr>
          <p:spPr bwMode="auto">
            <a:xfrm rot="16200000" flipV="1">
              <a:off x="2712" y="2040"/>
              <a:ext cx="1584" cy="768"/>
            </a:xfrm>
            <a:prstGeom prst="bentConnector4">
              <a:avLst>
                <a:gd name="adj1" fmla="val -33333"/>
                <a:gd name="adj2" fmla="val 149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525" name="AutoShape 21"/>
            <p:cNvCxnSpPr>
              <a:cxnSpLocks noChangeShapeType="1"/>
              <a:stCxn id="37902" idx="3"/>
            </p:cNvCxnSpPr>
            <p:nvPr/>
          </p:nvCxnSpPr>
          <p:spPr bwMode="auto">
            <a:xfrm>
              <a:off x="4608" y="1632"/>
              <a:ext cx="720" cy="21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H="1">
              <a:off x="4320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27" name="Line 23"/>
            <p:cNvSpPr>
              <a:spLocks noChangeShapeType="1"/>
            </p:cNvSpPr>
            <p:nvPr/>
          </p:nvSpPr>
          <p:spPr bwMode="auto">
            <a:xfrm>
              <a:off x="4320" y="37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62400" y="76200"/>
            <a:ext cx="48768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400" dirty="0">
                <a:solidFill>
                  <a:schemeClr val="bg2"/>
                </a:solidFill>
              </a:rPr>
              <a:t> &lt;= m/2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++)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== 0)  </a:t>
            </a:r>
            <a:r>
              <a:rPr kumimoji="1" lang="en-US" altLang="zh-CN" sz="2400" dirty="0">
                <a:solidFill>
                  <a:srgbClr val="CC0066"/>
                </a:solidFill>
              </a:rPr>
              <a:t>break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if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&gt; m/2 ) 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("Yes!");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else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("No!\n"); </a:t>
            </a:r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381000" y="4114800"/>
            <a:ext cx="37592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1"/>
                </a:solidFill>
              </a:rPr>
              <a:t>当循环有多个出口时：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共同表示循环条件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区分结束条件</a:t>
            </a:r>
            <a:endParaRPr lang="zh-CN" alt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3886200" y="990600"/>
            <a:ext cx="4191000" cy="8382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9537" name="Group 33"/>
          <p:cNvGrpSpPr>
            <a:grpSpLocks/>
          </p:cNvGrpSpPr>
          <p:nvPr/>
        </p:nvGrpSpPr>
        <p:grpSpPr bwMode="auto">
          <a:xfrm>
            <a:off x="2971800" y="1828800"/>
            <a:ext cx="1371600" cy="3657600"/>
            <a:chOff x="1872" y="1152"/>
            <a:chExt cx="864" cy="2304"/>
          </a:xfrm>
        </p:grpSpPr>
        <p:sp>
          <p:nvSpPr>
            <p:cNvPr id="149535" name="Line 31"/>
            <p:cNvSpPr>
              <a:spLocks noChangeShapeType="1"/>
            </p:cNvSpPr>
            <p:nvPr/>
          </p:nvSpPr>
          <p:spPr bwMode="auto">
            <a:xfrm>
              <a:off x="1872" y="34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 flipV="1">
              <a:off x="2256" y="1152"/>
              <a:ext cx="480" cy="23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536352" y="1052736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389024" y="2060848"/>
            <a:ext cx="10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/>
      <p:bldP spid="149533" grpId="0" build="p" autoUpdateAnimBg="0"/>
      <p:bldP spid="149534" grpId="0" animBg="1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15117"/>
            <a:ext cx="5400600" cy="707886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/>
              <a:t>练习</a:t>
            </a:r>
            <a:r>
              <a:rPr lang="en-US" altLang="zh-CN" sz="4000" dirty="0"/>
              <a:t>-</a:t>
            </a:r>
            <a:r>
              <a:rPr lang="zh-CN" altLang="en-US" sz="4000" dirty="0"/>
              <a:t>输出结果是什么？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771800" y="4077072"/>
            <a:ext cx="6048672" cy="223445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&lt;= m/2;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++)      	</a:t>
            </a:r>
            <a:endParaRPr kumimoji="1" lang="zh-CN" altLang="en-US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== 0)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("No!\n");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else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("Yes! \n");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9952" y="1268760"/>
            <a:ext cx="4833289" cy="2016224"/>
          </a:xfrm>
        </p:spPr>
        <p:txBody>
          <a:bodyPr/>
          <a:lstStyle/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for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= 2;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</a:rPr>
              <a:t> &lt;= m/2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++)</a:t>
            </a:r>
            <a:endParaRPr kumimoji="1" lang="zh-CN" altLang="en-US" sz="2800" dirty="0"/>
          </a:p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zh-CN" altLang="en-US" sz="2800" dirty="0"/>
              <a:t>   </a:t>
            </a:r>
            <a:r>
              <a:rPr kumimoji="1" lang="en-US" altLang="zh-CN" sz="2800" dirty="0"/>
              <a:t>if (m % 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== 0)  </a:t>
            </a:r>
            <a:r>
              <a:rPr kumimoji="1" lang="en-US" altLang="zh-CN" sz="2800" dirty="0">
                <a:solidFill>
                  <a:srgbClr val="CC0066"/>
                </a:solidFill>
              </a:rPr>
              <a:t>break</a:t>
            </a:r>
            <a:r>
              <a:rPr kumimoji="1" lang="en-US" altLang="zh-CN" sz="2800" dirty="0"/>
              <a:t>; </a:t>
            </a:r>
          </a:p>
          <a:p>
            <a:pPr algn="just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if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&gt; m/2 ) 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("Yes!");  </a:t>
            </a:r>
          </a:p>
          <a:p>
            <a:pPr algn="just">
              <a:lnSpc>
                <a:spcPct val="80000"/>
              </a:lnSpc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else  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("No!\n"); 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51521" y="1124744"/>
            <a:ext cx="3528392" cy="28082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m/2;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if (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m%i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== 0){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("No!\n");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break; 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}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("Yes!"); 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0192" y="332656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221088"/>
            <a:ext cx="250825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00192" y="4221088"/>
            <a:ext cx="2508250" cy="16004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733234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 autoUpdateAnimBg="0"/>
      <p:bldP spid="10" grpId="0" animBg="1" autoUpdateAnimBg="0"/>
      <p:bldP spid="7" grpId="0" build="p" animBg="1" autoUpdateAnimBg="0"/>
      <p:bldP spid="8" grpId="0" build="p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03860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continue </a:t>
            </a:r>
            <a:r>
              <a:rPr lang="zh-CN" altLang="en-US" dirty="0"/>
              <a:t>语句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249738" cy="32686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zh-CN" dirty="0"/>
              <a:t>while (</a:t>
            </a:r>
            <a:r>
              <a:rPr lang="en-US" altLang="zh-CN" dirty="0" err="1">
                <a:solidFill>
                  <a:schemeClr val="bg2"/>
                </a:solidFill>
              </a:rPr>
              <a:t>exp</a:t>
            </a:r>
            <a:r>
              <a:rPr lang="en-US" altLang="zh-CN" dirty="0"/>
              <a:t>){</a:t>
            </a:r>
            <a:endParaRPr lang="zh-CN" altLang="en-US" dirty="0"/>
          </a:p>
          <a:p>
            <a:pPr lvl="1">
              <a:buFontTx/>
              <a:buNone/>
              <a:defRPr/>
            </a:pPr>
            <a:r>
              <a:rPr lang="zh-CN" altLang="en-US" dirty="0"/>
              <a:t>   语句</a:t>
            </a:r>
            <a:r>
              <a:rPr lang="en-US" altLang="zh-CN" dirty="0"/>
              <a:t>1</a:t>
            </a:r>
            <a:endParaRPr lang="zh-CN" altLang="en-US" dirty="0"/>
          </a:p>
          <a:p>
            <a:pPr lvl="1">
              <a:buFontTx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if (</a:t>
            </a:r>
            <a:r>
              <a:rPr lang="en-US" altLang="zh-CN" dirty="0" err="1">
                <a:solidFill>
                  <a:srgbClr val="CC0066"/>
                </a:solidFill>
              </a:rPr>
              <a:t>expb</a:t>
            </a:r>
            <a:r>
              <a:rPr lang="en-US" altLang="zh-CN" dirty="0"/>
              <a:t>)  </a:t>
            </a:r>
          </a:p>
          <a:p>
            <a:pPr lvl="1">
              <a:buFontTx/>
              <a:buNone/>
              <a:defRPr/>
            </a:pPr>
            <a:r>
              <a:rPr lang="en-US" altLang="zh-CN" dirty="0"/>
              <a:t>        c</a:t>
            </a:r>
            <a:r>
              <a:rPr lang="en-US" altLang="zh-CN" i="1" dirty="0"/>
              <a:t>ontinue</a:t>
            </a:r>
            <a:r>
              <a:rPr lang="en-US" altLang="zh-CN" dirty="0"/>
              <a:t>;</a:t>
            </a:r>
          </a:p>
          <a:p>
            <a:pPr lvl="1">
              <a:buFontTx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zh-CN" altLang="en-US" dirty="0"/>
          </a:p>
          <a:p>
            <a:pPr lvl="1">
              <a:buFontTx/>
              <a:buNone/>
              <a:defRPr/>
            </a:pPr>
            <a:r>
              <a:rPr lang="en-US" altLang="zh-CN" dirty="0"/>
              <a:t>}</a:t>
            </a:r>
            <a:endParaRPr lang="zh-CN" altLang="en-US" dirty="0">
              <a:latin typeface="Times New Roman" charset="0"/>
            </a:endParaRPr>
          </a:p>
        </p:txBody>
      </p:sp>
      <p:grpSp>
        <p:nvGrpSpPr>
          <p:cNvPr id="38915" name="Group 48"/>
          <p:cNvGrpSpPr>
            <a:grpSpLocks/>
          </p:cNvGrpSpPr>
          <p:nvPr/>
        </p:nvGrpSpPr>
        <p:grpSpPr bwMode="auto">
          <a:xfrm>
            <a:off x="4953000" y="304800"/>
            <a:ext cx="3733800" cy="5029200"/>
            <a:chOff x="3072" y="768"/>
            <a:chExt cx="2352" cy="3168"/>
          </a:xfrm>
        </p:grpSpPr>
        <p:grpSp>
          <p:nvGrpSpPr>
            <p:cNvPr id="38917" name="Group 47"/>
            <p:cNvGrpSpPr>
              <a:grpSpLocks/>
            </p:cNvGrpSpPr>
            <p:nvPr/>
          </p:nvGrpSpPr>
          <p:grpSpPr bwMode="auto">
            <a:xfrm>
              <a:off x="3072" y="768"/>
              <a:ext cx="2352" cy="3168"/>
              <a:chOff x="3072" y="768"/>
              <a:chExt cx="2352" cy="3168"/>
            </a:xfrm>
          </p:grpSpPr>
          <p:sp>
            <p:nvSpPr>
              <p:cNvPr id="38919" name="Text Box 27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480" cy="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真</a:t>
                </a:r>
                <a:endParaRPr lang="zh-CN" altLang="en-US" sz="9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38920" name="Rectangle 28"/>
              <p:cNvSpPr>
                <a:spLocks noChangeArrowheads="1"/>
              </p:cNvSpPr>
              <p:nvPr/>
            </p:nvSpPr>
            <p:spPr bwMode="auto">
              <a:xfrm>
                <a:off x="3072" y="1736"/>
                <a:ext cx="2064" cy="1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1" name="Text Box 29"/>
              <p:cNvSpPr txBox="1">
                <a:spLocks noChangeArrowheads="1"/>
              </p:cNvSpPr>
              <p:nvPr/>
            </p:nvSpPr>
            <p:spPr bwMode="auto">
              <a:xfrm>
                <a:off x="4800" y="1104"/>
                <a:ext cx="336" cy="2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假</a:t>
                </a:r>
                <a:endParaRPr lang="zh-CN" altLang="en-US" sz="9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38922" name="AutoShape 30"/>
              <p:cNvSpPr>
                <a:spLocks noChangeArrowheads="1"/>
              </p:cNvSpPr>
              <p:nvPr/>
            </p:nvSpPr>
            <p:spPr bwMode="auto">
              <a:xfrm>
                <a:off x="3216" y="1248"/>
                <a:ext cx="1488" cy="38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chemeClr val="bg2"/>
                    </a:solidFill>
                  </a:rPr>
                  <a:t>exp</a:t>
                </a:r>
                <a:endParaRPr lang="zh-CN" altLang="en-US" sz="1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3631" name="Rectangle 31"/>
              <p:cNvSpPr>
                <a:spLocks noChangeArrowheads="1"/>
              </p:cNvSpPr>
              <p:nvPr/>
            </p:nvSpPr>
            <p:spPr bwMode="auto">
              <a:xfrm>
                <a:off x="3696" y="1776"/>
                <a:ext cx="576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语句1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24" name="Line 32"/>
              <p:cNvSpPr>
                <a:spLocks noChangeShapeType="1"/>
              </p:cNvSpPr>
              <p:nvPr/>
            </p:nvSpPr>
            <p:spPr bwMode="auto">
              <a:xfrm>
                <a:off x="3984" y="768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3"/>
              <p:cNvSpPr>
                <a:spLocks noChangeShapeType="1"/>
              </p:cNvSpPr>
              <p:nvPr/>
            </p:nvSpPr>
            <p:spPr bwMode="auto">
              <a:xfrm>
                <a:off x="3983" y="1608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4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5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Text Box 36"/>
              <p:cNvSpPr txBox="1">
                <a:spLocks noChangeArrowheads="1"/>
              </p:cNvSpPr>
              <p:nvPr/>
            </p:nvSpPr>
            <p:spPr bwMode="auto">
              <a:xfrm>
                <a:off x="3600" y="249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假</a:t>
                </a:r>
              </a:p>
            </p:txBody>
          </p:sp>
          <p:sp>
            <p:nvSpPr>
              <p:cNvPr id="38929" name="AutoShape 37"/>
              <p:cNvSpPr>
                <a:spLocks noChangeArrowheads="1"/>
              </p:cNvSpPr>
              <p:nvPr/>
            </p:nvSpPr>
            <p:spPr bwMode="auto">
              <a:xfrm>
                <a:off x="3331" y="2208"/>
                <a:ext cx="1270" cy="35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rgbClr val="CC0066"/>
                    </a:solidFill>
                  </a:rPr>
                  <a:t>expb</a:t>
                </a:r>
              </a:p>
            </p:txBody>
          </p:sp>
          <p:sp>
            <p:nvSpPr>
              <p:cNvPr id="153638" name="Rectangle 38"/>
              <p:cNvSpPr>
                <a:spLocks noChangeArrowheads="1"/>
              </p:cNvSpPr>
              <p:nvPr/>
            </p:nvSpPr>
            <p:spPr bwMode="auto">
              <a:xfrm>
                <a:off x="3648" y="2750"/>
                <a:ext cx="672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语句2</a:t>
                </a:r>
              </a:p>
            </p:txBody>
          </p:sp>
          <p:sp>
            <p:nvSpPr>
              <p:cNvPr id="153639" name="Text Box 39"/>
              <p:cNvSpPr txBox="1">
                <a:spLocks noChangeArrowheads="1"/>
              </p:cNvSpPr>
              <p:nvPr/>
            </p:nvSpPr>
            <p:spPr bwMode="auto">
              <a:xfrm>
                <a:off x="4836" y="1968"/>
                <a:ext cx="349" cy="1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dirty="0">
                    <a:solidFill>
                      <a:schemeClr val="bg2"/>
                    </a:solidFill>
                    <a:latin typeface="Times New Roman" charset="0"/>
                    <a:ea typeface="黑体" charset="0"/>
                    <a:cs typeface="黑体" charset="0"/>
                  </a:rPr>
                  <a:t>循环体</a:t>
                </a:r>
                <a:endParaRPr kumimoji="1" lang="zh-CN" altLang="en-US" sz="2400" dirty="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sp>
            <p:nvSpPr>
              <p:cNvPr id="153640" name="Freeform 40"/>
              <p:cNvSpPr>
                <a:spLocks/>
              </p:cNvSpPr>
              <p:nvPr/>
            </p:nvSpPr>
            <p:spPr bwMode="auto">
              <a:xfrm>
                <a:off x="4464" y="2400"/>
                <a:ext cx="240" cy="1104"/>
              </a:xfrm>
              <a:custGeom>
                <a:avLst/>
                <a:gdLst>
                  <a:gd name="T0" fmla="*/ 0 w 240"/>
                  <a:gd name="T1" fmla="*/ 0 h 1056"/>
                  <a:gd name="T2" fmla="*/ 240 w 240"/>
                  <a:gd name="T3" fmla="*/ 0 h 1056"/>
                  <a:gd name="T4" fmla="*/ 240 w 240"/>
                  <a:gd name="T5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1056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056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933" name="Text Box 41"/>
              <p:cNvSpPr txBox="1">
                <a:spLocks noChangeArrowheads="1"/>
              </p:cNvSpPr>
              <p:nvPr/>
            </p:nvSpPr>
            <p:spPr bwMode="auto">
              <a:xfrm>
                <a:off x="4368" y="2064"/>
                <a:ext cx="444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rgbClr val="CC0066"/>
                    </a:solidFill>
                    <a:latin typeface="Times New Roman" charset="0"/>
                  </a:rPr>
                  <a:t>真</a:t>
                </a:r>
                <a:endParaRPr lang="en-US" altLang="zh-CN" sz="2000">
                  <a:solidFill>
                    <a:srgbClr val="CC0066"/>
                  </a:solidFill>
                  <a:latin typeface="Times New Roman" charset="0"/>
                </a:endParaRPr>
              </a:p>
            </p:txBody>
          </p:sp>
          <p:cxnSp>
            <p:nvCxnSpPr>
              <p:cNvPr id="153642" name="AutoShape 42"/>
              <p:cNvCxnSpPr>
                <a:cxnSpLocks noChangeShapeType="1"/>
                <a:stCxn id="153638" idx="2"/>
                <a:endCxn id="38922" idx="1"/>
              </p:cNvCxnSpPr>
              <p:nvPr/>
            </p:nvCxnSpPr>
            <p:spPr bwMode="auto">
              <a:xfrm rot="16200000" flipV="1">
                <a:off x="2808" y="1848"/>
                <a:ext cx="1584" cy="768"/>
              </a:xfrm>
              <a:prstGeom prst="bentConnector4">
                <a:avLst>
                  <a:gd name="adj1" fmla="val -33333"/>
                  <a:gd name="adj2" fmla="val 14986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643" name="AutoShape 43"/>
              <p:cNvCxnSpPr>
                <a:cxnSpLocks noChangeShapeType="1"/>
                <a:stCxn id="38922" idx="3"/>
              </p:cNvCxnSpPr>
              <p:nvPr/>
            </p:nvCxnSpPr>
            <p:spPr bwMode="auto">
              <a:xfrm>
                <a:off x="4704" y="1440"/>
                <a:ext cx="720" cy="216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4416" y="360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53646" name="Line 46"/>
            <p:cNvSpPr>
              <a:spLocks noChangeShapeType="1"/>
            </p:cNvSpPr>
            <p:nvPr/>
          </p:nvSpPr>
          <p:spPr bwMode="auto">
            <a:xfrm flipH="1">
              <a:off x="3984" y="3504"/>
              <a:ext cx="72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685800" y="5459413"/>
            <a:ext cx="702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sz="2800">
                <a:solidFill>
                  <a:schemeClr val="tx1"/>
                </a:solidFill>
              </a:rPr>
              <a:t>跳过</a:t>
            </a:r>
            <a:r>
              <a:rPr kumimoji="1" lang="en-US" altLang="zh-CN" sz="2800">
                <a:solidFill>
                  <a:schemeClr val="tx1"/>
                </a:solidFill>
              </a:rPr>
              <a:t>continue</a:t>
            </a:r>
            <a:r>
              <a:rPr kumimoji="1" lang="zh-CN" altLang="en-US" sz="2800">
                <a:solidFill>
                  <a:schemeClr val="tx1"/>
                </a:solidFill>
              </a:rPr>
              <a:t>后面的语句，继续下一次循环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43525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2672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800" dirty="0"/>
              <a:t>#</a:t>
            </a:r>
            <a:r>
              <a:rPr lang="en-US" altLang="zh-CN" sz="2800" dirty="0"/>
              <a:t> 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 (void)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{  char c;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10;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    c = 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 ();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    if (c == '\n') </a:t>
            </a:r>
            <a:r>
              <a:rPr lang="en-US" altLang="zh-CN" sz="2800" dirty="0">
                <a:solidFill>
                  <a:srgbClr val="CC0066"/>
                </a:solidFill>
              </a:rPr>
              <a:t>break</a:t>
            </a:r>
            <a:r>
              <a:rPr lang="en-US" altLang="zh-CN" sz="2800" dirty="0"/>
              <a:t>;      </a:t>
            </a:r>
            <a:endParaRPr lang="en-US" altLang="zh-CN" sz="2800" dirty="0">
              <a:solidFill>
                <a:srgbClr val="FF0066"/>
              </a:solidFill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putchar</a:t>
            </a:r>
            <a:r>
              <a:rPr lang="en-US" altLang="zh-CN" sz="2800" dirty="0"/>
              <a:t> (c);    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sz="2800" dirty="0"/>
              <a:t>   </a:t>
            </a:r>
            <a:r>
              <a:rPr lang="en-US" altLang="zh-CN" sz="2800" dirty="0"/>
              <a:t>}</a:t>
            </a:r>
            <a:endParaRPr lang="zh-CN" sz="28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400800" y="990600"/>
            <a:ext cx="1371600" cy="1273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abc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efgh 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123 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400800" y="2460625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</a:t>
            </a:r>
            <a:endParaRPr kumimoji="1" lang="en-US" altLang="zh-CN" sz="2400">
              <a:solidFill>
                <a:schemeClr val="tx1"/>
              </a:solidFill>
              <a:sym typeface="Symbol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940425" y="42545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abcefgh1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3228975" y="4191000"/>
            <a:ext cx="1630363" cy="5191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0" dirty="0">
                <a:solidFill>
                  <a:schemeClr val="tx1"/>
                </a:solidFill>
              </a:rPr>
              <a:t>continue;</a:t>
            </a:r>
            <a:endParaRPr kumimoji="1"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nimBg="1" autoUpdateAnimBg="0"/>
      <p:bldP spid="154634" grpId="0" animBg="1" autoUpdateAnimBg="0"/>
      <p:bldP spid="15463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43525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196975"/>
            <a:ext cx="8424614" cy="3096121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sz="2800" dirty="0"/>
              <a:t>输出</a:t>
            </a:r>
            <a:r>
              <a:rPr lang="en-US" altLang="zh-CN" sz="2800" dirty="0"/>
              <a:t>100~200</a:t>
            </a:r>
            <a:r>
              <a:rPr lang="zh-CN" altLang="en-US" sz="2800" dirty="0"/>
              <a:t>之间所有能被</a:t>
            </a:r>
            <a:r>
              <a:rPr lang="en-US" altLang="zh-CN" sz="2800" dirty="0"/>
              <a:t>3</a:t>
            </a:r>
            <a:r>
              <a:rPr lang="zh-CN" altLang="en-US" sz="2800" dirty="0"/>
              <a:t>整除的数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altLang="zh-CN" sz="28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100;i &lt;= 200;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/>
              <a:t>		if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% 3 != 0 )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/>
              <a:t>	          continue;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800" dirty="0"/>
              <a:t>	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("%d ",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636963" y="4292600"/>
            <a:ext cx="511175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200;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% 3 == 0)  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 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4-5-1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简单的猜数游戏，最多允许猜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5903913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        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= 38;   /* </a:t>
            </a:r>
            <a:r>
              <a:rPr lang="zh-CN" altLang="en-US" sz="2000" dirty="0"/>
              <a:t>计算机指定被猜的数 *</a:t>
            </a:r>
            <a:r>
              <a:rPr lang="en-US" altLang="zh-CN" sz="2000" dirty="0"/>
              <a:t>/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7D"/>
                </a:solidFill>
              </a:rPr>
              <a:t>flag = 0</a:t>
            </a:r>
            <a:r>
              <a:rPr lang="en-US" altLang="zh-CN" sz="2000" dirty="0"/>
              <a:t>;	            /* flag: 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表示没猜中，为</a:t>
            </a:r>
            <a:r>
              <a:rPr lang="en-US" altLang="zh-CN" sz="2000" dirty="0"/>
              <a:t>1</a:t>
            </a:r>
            <a:r>
              <a:rPr lang="zh-CN" altLang="en-US" sz="2000" dirty="0"/>
              <a:t>表示猜中了*</a:t>
            </a:r>
            <a:r>
              <a:rPr lang="en-US" altLang="zh-CN" sz="2000" dirty="0"/>
              <a:t>/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 for (count = 1; count &lt;= 7; count++) </a:t>
            </a:r>
            <a:r>
              <a:rPr lang="en-US" altLang="zh-CN" sz="2000" dirty="0"/>
              <a:t> {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) { 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dirty="0">
                <a:solidFill>
                  <a:srgbClr val="00007D"/>
                </a:solidFill>
              </a:rPr>
              <a:t> flag = 1</a:t>
            </a:r>
            <a:r>
              <a:rPr lang="en-US" altLang="zh-CN" sz="2000" dirty="0"/>
              <a:t>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   </a:t>
            </a:r>
            <a:r>
              <a:rPr lang="en-US" altLang="zh-CN" sz="2000" dirty="0">
                <a:solidFill>
                  <a:srgbClr val="CC0066"/>
                </a:solidFill>
              </a:rPr>
              <a:t> break;        </a:t>
            </a:r>
            <a:r>
              <a:rPr lang="en-US" altLang="zh-CN" sz="2000" dirty="0"/>
              <a:t>        /* </a:t>
            </a:r>
            <a:r>
              <a:rPr lang="zh-CN" altLang="en-US" sz="2000" dirty="0"/>
              <a:t>已猜中，游戏结束，终止循环 *</a:t>
            </a:r>
            <a:r>
              <a:rPr lang="en-US" altLang="zh-CN" sz="2000" dirty="0"/>
              <a:t>/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else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     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big\n");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     else</a:t>
            </a:r>
            <a:r>
              <a:rPr lang="zh-CN" altLang="zh-CN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small\n");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C0066"/>
                </a:solidFill>
              </a:rPr>
              <a:t> 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if (</a:t>
            </a:r>
            <a:r>
              <a:rPr lang="en-US" altLang="zh-CN" sz="2000" dirty="0">
                <a:solidFill>
                  <a:schemeClr val="bg2"/>
                </a:solidFill>
              </a:rPr>
              <a:t>flag == 0</a:t>
            </a:r>
            <a:r>
              <a:rPr lang="en-US" altLang="zh-CN" sz="2000" dirty="0"/>
              <a:t>)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return 0;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1987" name="文本框 1"/>
          <p:cNvSpPr txBox="1">
            <a:spLocks noChangeArrowheads="1"/>
          </p:cNvSpPr>
          <p:nvPr/>
        </p:nvSpPr>
        <p:spPr bwMode="auto">
          <a:xfrm>
            <a:off x="10736263" y="2420938"/>
            <a:ext cx="1841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454" y="981075"/>
            <a:ext cx="4427538" cy="5761038"/>
          </a:xfrm>
        </p:spPr>
        <p:txBody>
          <a:bodyPr/>
          <a:lstStyle/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(void)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m;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&amp;m);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m/2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 	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if (m %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0) {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break</a:t>
            </a:r>
            <a:r>
              <a:rPr lang="en-US" altLang="zh-CN" sz="2400" dirty="0"/>
              <a:t>;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}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m/2 &amp;&amp; m != 1) {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("Yes\n");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else{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("No\n");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-36512" y="404525"/>
            <a:ext cx="4536504" cy="584776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4-4</a:t>
            </a:r>
            <a:r>
              <a:rPr lang="zh-CN" altLang="en-US" sz="3200" dirty="0"/>
              <a:t>源程序</a:t>
            </a:r>
            <a:r>
              <a:rPr lang="en-US" altLang="zh-CN" sz="3200" dirty="0"/>
              <a:t>2-</a:t>
            </a:r>
            <a:r>
              <a:rPr lang="zh-CN" altLang="en-US" sz="3200" dirty="0"/>
              <a:t>判断素数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355976" y="260648"/>
            <a:ext cx="4608512" cy="6597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(void)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bg2"/>
                </a:solidFill>
              </a:rPr>
              <a:t>flag = 1</a:t>
            </a:r>
            <a:r>
              <a:rPr lang="en-US" altLang="zh-CN" sz="2400" dirty="0"/>
              <a:t>, m;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&amp;m);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if (m == 1) flag = 0;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m/2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	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if (m %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0){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7D"/>
                </a:solidFill>
              </a:rPr>
              <a:t>flag = 0</a:t>
            </a:r>
            <a:r>
              <a:rPr lang="en-US" altLang="zh-CN" sz="2400" dirty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CC0066"/>
                </a:solidFill>
              </a:rPr>
              <a:t>break</a:t>
            </a:r>
            <a:r>
              <a:rPr lang="en-US" altLang="zh-CN" sz="2400" dirty="0"/>
              <a:t>; 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00007D"/>
                </a:solidFill>
              </a:rPr>
              <a:t>flag == 1</a:t>
            </a:r>
            <a:r>
              <a:rPr lang="en-US" altLang="zh-CN" sz="2400" dirty="0"/>
              <a:t>){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("Yes\n");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else{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("No\n");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422275"/>
            <a:ext cx="8604250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用格里高利公式求</a:t>
            </a:r>
            <a:r>
              <a:rPr lang="en-US" altLang="zh-CN" dirty="0"/>
              <a:t>π</a:t>
            </a:r>
            <a:r>
              <a:rPr lang="zh-CN" altLang="en-US" dirty="0"/>
              <a:t>的近似值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0813" cy="47244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4-1 </a:t>
            </a:r>
            <a:r>
              <a:rPr lang="zh-CN" altLang="en-US" dirty="0"/>
              <a:t>使用格雷戈里公式求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的近似值，要求精确到最后一项的绝对值小于</a:t>
            </a:r>
            <a:r>
              <a:rPr lang="en-US" altLang="zh-CN" dirty="0"/>
              <a:t>10</a:t>
            </a:r>
            <a:r>
              <a:rPr lang="zh-CN" altLang="en-US" baseline="30000" dirty="0"/>
              <a:t>–</a:t>
            </a:r>
            <a:r>
              <a:rPr lang="en-US" altLang="zh-CN" baseline="30000" dirty="0"/>
              <a:t>4</a:t>
            </a:r>
            <a:r>
              <a:rPr lang="zh-CN" altLang="en-US" dirty="0"/>
              <a:t>。</a:t>
            </a:r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endParaRPr lang="zh-CN" altLang="en-US" dirty="0"/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4.1.1</a:t>
            </a:r>
            <a:r>
              <a:rPr lang="zh-CN" altLang="en-US" dirty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4.1.2</a:t>
            </a:r>
            <a:r>
              <a:rPr lang="zh-CN" altLang="en-US" dirty="0"/>
              <a:t>  </a:t>
            </a:r>
            <a:r>
              <a:rPr lang="en-US" altLang="zh-CN" dirty="0"/>
              <a:t>while</a:t>
            </a:r>
            <a:r>
              <a:rPr lang="zh-CN" altLang="en-US" dirty="0"/>
              <a:t>语句 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endParaRPr lang="zh-CN" dirty="0"/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1687513" y="2684463"/>
          <a:ext cx="27193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公式" r:id="rId3" imgW="1155700" imgH="406400" progId="Equation.3">
                  <p:embed/>
                </p:oleObj>
              </mc:Choice>
              <mc:Fallback>
                <p:oleObj name="公式" r:id="rId3" imgW="11557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684463"/>
                        <a:ext cx="27193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4-5-2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47713"/>
            <a:ext cx="8785671" cy="6137275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chemeClr val="bg2"/>
                </a:solidFill>
              </a:rPr>
              <a:t>stdlib.h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rgbClr val="00007D"/>
                </a:solidFill>
              </a:rPr>
              <a:t>time.h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>
                <a:solidFill>
                  <a:srgbClr val="800000"/>
                </a:solidFill>
              </a:rPr>
              <a:t>  </a:t>
            </a:r>
            <a:r>
              <a:rPr lang="en-US" altLang="zh-CN" sz="2000" dirty="0" err="1">
                <a:solidFill>
                  <a:srgbClr val="CC0066"/>
                </a:solidFill>
              </a:rPr>
              <a:t>srand</a:t>
            </a:r>
            <a:r>
              <a:rPr lang="en-US" altLang="zh-CN" sz="2000" dirty="0">
                <a:solidFill>
                  <a:srgbClr val="CC0066"/>
                </a:solidFill>
              </a:rPr>
              <a:t> (time(0))</a:t>
            </a:r>
            <a:r>
              <a:rPr lang="en-US" altLang="zh-CN" sz="2000" dirty="0"/>
              <a:t>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CC0066"/>
                </a:solidFill>
              </a:rPr>
              <a:t>rand () % 100 + 1</a:t>
            </a:r>
            <a:r>
              <a:rPr lang="en-US" altLang="zh-CN" sz="2000" dirty="0"/>
              <a:t>; /* </a:t>
            </a:r>
            <a:r>
              <a:rPr lang="zh-CN" altLang="en-US" sz="2000" dirty="0"/>
              <a:t>随机产生一个</a:t>
            </a:r>
            <a:r>
              <a:rPr lang="en-US" altLang="zh-CN" sz="2000" dirty="0"/>
              <a:t>1~100</a:t>
            </a:r>
            <a:r>
              <a:rPr lang="zh-CN" altLang="en-US" sz="2000" dirty="0"/>
              <a:t>之间的被猜数</a:t>
            </a:r>
            <a:r>
              <a:rPr lang="en-US" altLang="zh-CN" sz="2000" dirty="0"/>
              <a:t> </a:t>
            </a:r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chemeClr val="bg2"/>
                </a:solidFill>
              </a:rPr>
              <a:t>while (count &lt; 7)</a:t>
            </a:r>
            <a:r>
              <a:rPr lang="en-US" altLang="zh-CN" sz="2000" dirty="0"/>
              <a:t>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rgbClr val="00007D"/>
                </a:solidFill>
              </a:rPr>
              <a:t>count++</a:t>
            </a:r>
            <a:r>
              <a:rPr lang="en-US" altLang="zh-CN" sz="2000" dirty="0"/>
              <a:t>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) 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flag = 1</a:t>
            </a:r>
            <a:r>
              <a:rPr lang="en-US" altLang="zh-CN" sz="2000" dirty="0"/>
              <a:t>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break</a:t>
            </a:r>
            <a:r>
              <a:rPr lang="en-US" altLang="zh-CN" sz="2000" dirty="0"/>
              <a:t>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/>
              <a:t> </a:t>
            </a:r>
            <a:r>
              <a:rPr lang="en-US" altLang="zh-CN" sz="2000" dirty="0"/>
              <a:t> else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/>
              <a:t>   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big\n");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/>
              <a:t> else</a:t>
            </a:r>
            <a:r>
              <a:rPr lang="zh-CN" altLang="zh-CN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small\n");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00007D"/>
                </a:solidFill>
              </a:rPr>
              <a:t>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7D"/>
                </a:solidFill>
              </a:rPr>
              <a:t>flag ==</a:t>
            </a:r>
            <a:r>
              <a:rPr lang="zh-CN" altLang="en-US" sz="2000" dirty="0">
                <a:solidFill>
                  <a:srgbClr val="00007D"/>
                </a:solidFill>
              </a:rPr>
              <a:t> </a:t>
            </a:r>
            <a:r>
              <a:rPr lang="en-US" altLang="zh-CN" sz="2000" dirty="0">
                <a:solidFill>
                  <a:srgbClr val="00007D"/>
                </a:solidFill>
              </a:rPr>
              <a:t>0</a:t>
            </a:r>
            <a:r>
              <a:rPr lang="en-US" altLang="zh-CN" sz="2000" dirty="0"/>
              <a:t>)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 </a:t>
            </a:r>
            <a:r>
              <a:rPr lang="en-US" altLang="zh-CN" sz="2000" dirty="0"/>
              <a:t>return 0;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8075613" cy="7683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4.4</a:t>
            </a:r>
            <a:r>
              <a:rPr lang="zh-CN" altLang="en-US" dirty="0"/>
              <a:t>  求</a:t>
            </a:r>
            <a:r>
              <a:rPr lang="en-US" altLang="zh-CN" dirty="0"/>
              <a:t>1</a:t>
            </a:r>
            <a:r>
              <a:rPr lang="zh-CN" altLang="en-US" dirty="0"/>
              <a:t>! + </a:t>
            </a:r>
            <a:r>
              <a:rPr lang="en-US" altLang="zh-CN" dirty="0"/>
              <a:t>2</a:t>
            </a:r>
            <a:r>
              <a:rPr lang="zh-CN" altLang="en-US" dirty="0"/>
              <a:t>! + … + </a:t>
            </a:r>
            <a:r>
              <a:rPr lang="en-US" altLang="zh-CN" dirty="0"/>
              <a:t>100</a:t>
            </a:r>
            <a:r>
              <a:rPr lang="zh-CN" altLang="en-US" dirty="0"/>
              <a:t>!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752"/>
            <a:ext cx="7706816" cy="5256584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sum = 0;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0066"/>
                </a:solidFill>
              </a:rPr>
              <a:t>item =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!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sum = sum + item;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endParaRPr lang="zh-CN" altLang="en-US" dirty="0"/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4.4.1</a:t>
            </a:r>
            <a:r>
              <a:rPr lang="zh-CN" altLang="en-US" dirty="0"/>
              <a:t>  程序解析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调用函数 </a:t>
            </a:r>
            <a:r>
              <a:rPr lang="en-US" altLang="zh-CN" dirty="0"/>
              <a:t>fact(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/>
              <a:t>4.4.2</a:t>
            </a:r>
            <a:r>
              <a:rPr lang="zh-CN" altLang="en-US" dirty="0"/>
              <a:t> 嵌套循环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用循环计算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4624"/>
            <a:ext cx="7727950" cy="6781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double fact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n);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(void)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{	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double sum;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 sum = 0;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100;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){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     sum = sum + </a:t>
            </a:r>
            <a:r>
              <a:rPr lang="en-US" altLang="zh-CN" sz="2400" dirty="0">
                <a:solidFill>
                  <a:srgbClr val="CC0066"/>
                </a:solidFill>
              </a:rPr>
              <a:t>fact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}</a:t>
            </a:r>
            <a:endParaRPr lang="zh-CN" altLang="en-US" sz="2400" dirty="0"/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("1! + 2! + 3! + … + 100! = %e\n", sum);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return 0;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double fact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{</a:t>
            </a:r>
            <a:r>
              <a:rPr lang="zh-CN" altLang="en-US" sz="2400" dirty="0"/>
              <a:t>  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			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double result = 1; </a:t>
            </a:r>
            <a:endParaRPr lang="zh-CN" altLang="en-US" sz="2400" dirty="0"/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 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       result = result *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}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return  result ;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356100" y="333375"/>
            <a:ext cx="4392613" cy="10080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200" dirty="0"/>
              <a:t>4.4.1</a:t>
            </a:r>
            <a:r>
              <a:rPr lang="zh-CN" altLang="en-US" sz="3200" dirty="0"/>
              <a:t>  程序解析</a:t>
            </a:r>
            <a:br>
              <a:rPr lang="zh-CN" altLang="en-US" sz="3200" dirty="0"/>
            </a:br>
            <a:r>
              <a:rPr lang="zh-CN" altLang="en-US" sz="3200" dirty="0"/>
              <a:t> 求</a:t>
            </a:r>
            <a:r>
              <a:rPr lang="en-US" altLang="zh-CN" sz="3200" dirty="0"/>
              <a:t>1! + 2! + …. + 100!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427538" y="1556792"/>
            <a:ext cx="439261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1! + 2! + … + 100! = 9.426900e+157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9585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4.4.2</a:t>
            </a:r>
            <a:r>
              <a:rPr lang="zh-CN" altLang="en-US" dirty="0"/>
              <a:t>  嵌套循环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124744"/>
            <a:ext cx="4902696" cy="2349624"/>
          </a:xfrm>
        </p:spPr>
        <p:txBody>
          <a:bodyPr/>
          <a:lstStyle/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/>
              <a:t>sum = 0;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/>
              <a:t>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100;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CC0066"/>
                </a:solidFill>
              </a:rPr>
              <a:t>item =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!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/>
              <a:t>    sum = sum + item;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33126" name="Text Box 1030"/>
          <p:cNvSpPr txBox="1">
            <a:spLocks noChangeArrowheads="1"/>
          </p:cNvSpPr>
          <p:nvPr/>
        </p:nvSpPr>
        <p:spPr bwMode="auto">
          <a:xfrm>
            <a:off x="4427984" y="2636912"/>
            <a:ext cx="4543425" cy="353943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sum = 0;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 ) {   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>
                <a:solidFill>
                  <a:schemeClr val="bg2"/>
                </a:solidFill>
              </a:rPr>
              <a:t>item = 1;          	</a:t>
            </a:r>
          </a:p>
          <a:p>
            <a:pPr algn="just" eaLnBrk="0" hangingPunct="0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    </a:t>
            </a:r>
            <a:r>
              <a:rPr lang="en-US" altLang="zh-CN" sz="2800" dirty="0">
                <a:solidFill>
                  <a:schemeClr val="bg2"/>
                </a:solidFill>
              </a:rPr>
              <a:t>for (j = 1; j &lt;= </a:t>
            </a:r>
            <a:r>
              <a:rPr lang="en-US" altLang="zh-CN" sz="2800" dirty="0" err="1">
                <a:solidFill>
                  <a:schemeClr val="bg2"/>
                </a:solidFill>
              </a:rPr>
              <a:t>i</a:t>
            </a:r>
            <a:r>
              <a:rPr lang="en-US" altLang="zh-CN" sz="2800" dirty="0">
                <a:solidFill>
                  <a:schemeClr val="bg2"/>
                </a:solidFill>
              </a:rPr>
              <a:t>; j++){ 	item = item * j;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bg2"/>
                </a:solidFill>
              </a:rPr>
              <a:t>       }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sum = sum + item;  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5791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/>
              <a:t> include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{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	double item, sum;                   /* </a:t>
            </a:r>
            <a:r>
              <a:rPr lang="zh-CN" altLang="en-US" sz="2400" dirty="0"/>
              <a:t> </a:t>
            </a:r>
            <a:r>
              <a:rPr lang="en-US" altLang="zh-CN" sz="2400" dirty="0"/>
              <a:t>item </a:t>
            </a:r>
            <a:r>
              <a:rPr lang="zh-CN" altLang="en-US" sz="2400" dirty="0"/>
              <a:t>存放阶乘 */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sum = 0;</a:t>
            </a:r>
          </a:p>
          <a:p>
            <a:pPr algn="just">
              <a:buFont typeface="Wingdings" charset="0"/>
              <a:buNone/>
              <a:defRPr/>
            </a:pPr>
            <a:r>
              <a:rPr lang="zh-CN" sz="2400" dirty="0"/>
              <a:t>    </a:t>
            </a:r>
            <a:r>
              <a:rPr lang="en-US" altLang="zh-CN" sz="2400" dirty="0"/>
              <a:t>for(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100;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 { </a:t>
            </a:r>
            <a:r>
              <a:rPr lang="zh-CN" altLang="en-US" sz="2400" dirty="0"/>
              <a:t>   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chemeClr val="bg2"/>
                </a:solidFill>
              </a:rPr>
              <a:t>item = 1;</a:t>
            </a:r>
            <a:r>
              <a:rPr lang="en-US" altLang="zh-CN" sz="2400" dirty="0"/>
              <a:t>                             /*  </a:t>
            </a:r>
            <a:r>
              <a:rPr lang="zh-CN" altLang="en-US" sz="2400" dirty="0"/>
              <a:t>每次求阶乘都从1开始 */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	    </a:t>
            </a:r>
            <a:r>
              <a:rPr lang="en-US" altLang="zh-CN" sz="2400" dirty="0">
                <a:solidFill>
                  <a:schemeClr val="bg2"/>
                </a:solidFill>
              </a:rPr>
              <a:t>for ( j = 1; j &lt;=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; j++ ){	</a:t>
            </a:r>
            <a:r>
              <a:rPr lang="en-US" altLang="zh-CN" sz="2400" dirty="0"/>
              <a:t> /* </a:t>
            </a:r>
            <a:r>
              <a:rPr lang="zh-CN" altLang="en-US" sz="2400" dirty="0"/>
              <a:t>内层循环算出 </a:t>
            </a:r>
            <a:r>
              <a:rPr lang="en-US" altLang="zh-CN" sz="2400" dirty="0"/>
              <a:t>item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! */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	           </a:t>
            </a:r>
            <a:r>
              <a:rPr lang="en-US" altLang="zh-CN" sz="2400" dirty="0">
                <a:solidFill>
                  <a:schemeClr val="bg2"/>
                </a:solidFill>
              </a:rPr>
              <a:t>item = item * j;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   }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	      sum = sum + item;  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	}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("1! + 2! + 3! + … + 100! = %e\n", sum);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}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228600"/>
            <a:ext cx="360045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例</a:t>
            </a:r>
            <a:r>
              <a:rPr lang="en-US" altLang="zh-CN" dirty="0"/>
              <a:t>4-7 </a:t>
            </a:r>
            <a:r>
              <a:rPr lang="zh-CN" altLang="en-US" dirty="0"/>
              <a:t>源程序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265267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-</a:t>
            </a:r>
            <a:r>
              <a:rPr lang="zh-CN" altLang="en-US" dirty="0"/>
              <a:t>内层循环的初始化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36663"/>
            <a:ext cx="4536504" cy="3920529"/>
          </a:xfrm>
        </p:spPr>
        <p:txBody>
          <a:bodyPr/>
          <a:lstStyle/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sum = 0;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100;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{   </a:t>
            </a:r>
            <a:endParaRPr lang="zh-CN" altLang="en-US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lang="en-US" altLang="zh-CN" sz="2800" dirty="0"/>
              <a:t>; </a:t>
            </a:r>
            <a:r>
              <a:rPr lang="en-US" altLang="zh-CN" sz="2800" dirty="0">
                <a:solidFill>
                  <a:srgbClr val="FF0000"/>
                </a:solidFill>
              </a:rPr>
              <a:t>         	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/>
              <a:t>for (j = 1; j &lt;=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j++){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	   	  item = item * j;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}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sum = sum + item;  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9388" y="1176933"/>
            <a:ext cx="3716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…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100!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644008" y="1268760"/>
            <a:ext cx="4320480" cy="39604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sum = 0;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for(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= 1;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&lt;= 100;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++ ){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for (j = 1; j &lt;=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 j++){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   item = item * j;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}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sum = sum + item; 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784" y="5348634"/>
            <a:ext cx="6336704" cy="528638"/>
          </a:xfrm>
          <a:prstGeom prst="rect">
            <a:avLst/>
          </a:prstGeom>
          <a:solidFill>
            <a:schemeClr val="accent5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zh-CN" altLang="en-US" sz="2800" dirty="0">
                <a:solidFill>
                  <a:schemeClr val="tx1"/>
                </a:solidFill>
                <a:latin typeface="Arial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zh-CN" altLang="en-US" sz="2800" dirty="0">
                <a:solidFill>
                  <a:schemeClr val="tx1"/>
                </a:solidFill>
                <a:latin typeface="Arial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100!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1" grpId="0" animBg="1" autoUpdateAnimBg="0"/>
      <p:bldP spid="15770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872" y="228600"/>
            <a:ext cx="650364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分析嵌套循环的执行过程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92696"/>
            <a:ext cx="4830688" cy="4032448"/>
          </a:xfrm>
        </p:spPr>
        <p:txBody>
          <a:bodyPr/>
          <a:lstStyle/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sum = 0;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100;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 </a:t>
            </a:r>
            <a:r>
              <a:rPr lang="en-US" altLang="zh-CN" dirty="0"/>
              <a:t>{   </a:t>
            </a:r>
            <a:endParaRPr lang="zh-CN" altLang="en-US" dirty="0"/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item = 1;</a:t>
            </a:r>
            <a:r>
              <a:rPr lang="en-US" altLang="zh-CN" dirty="0">
                <a:solidFill>
                  <a:srgbClr val="FF0000"/>
                </a:solidFill>
              </a:rPr>
              <a:t>          	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for (j = 1; j &lt;=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; j++)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   	</a:t>
            </a:r>
            <a:r>
              <a:rPr lang="en-US" altLang="zh-CN" dirty="0">
                <a:solidFill>
                  <a:schemeClr val="bg2"/>
                </a:solidFill>
              </a:rPr>
              <a:t>item = item * j;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/>
              <a:t>    sum = sum + item;  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}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828800" y="4221088"/>
            <a:ext cx="5767536" cy="229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Char char="n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外层循环变量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的每个值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内层循环变量 </a:t>
            </a:r>
            <a:r>
              <a:rPr kumimoji="1" lang="en-US" altLang="zh-CN" sz="2800" dirty="0">
                <a:solidFill>
                  <a:schemeClr val="bg2"/>
                </a:solidFill>
              </a:rPr>
              <a:t>j </a:t>
            </a:r>
            <a:r>
              <a:rPr kumimoji="1" lang="zh-CN" altLang="en-US" sz="2800" dirty="0">
                <a:solidFill>
                  <a:schemeClr val="tx1"/>
                </a:solidFill>
              </a:rPr>
              <a:t>变化一个轮次；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Char char="n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内外层循环变量的名字不能相同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分别用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和 </a:t>
            </a:r>
            <a:r>
              <a:rPr kumimoji="1" lang="en-US" altLang="zh-CN" sz="2800" dirty="0">
                <a:solidFill>
                  <a:schemeClr val="bg2"/>
                </a:solidFill>
              </a:rPr>
              <a:t>j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6197" name="Freeform 5"/>
          <p:cNvSpPr>
            <a:spLocks/>
          </p:cNvSpPr>
          <p:nvPr/>
        </p:nvSpPr>
        <p:spPr bwMode="auto">
          <a:xfrm>
            <a:off x="5292725" y="1494458"/>
            <a:ext cx="650875" cy="2654622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3810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4965626" y="2492896"/>
            <a:ext cx="398462" cy="720080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228600" y="2590800"/>
          <a:ext cx="8729663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文档" r:id="rId3" imgW="4495800" imgH="1677924" progId="Word.Document.8">
                  <p:embed/>
                </p:oleObj>
              </mc:Choice>
              <mc:Fallback>
                <p:oleObj name="文档" r:id="rId3" imgW="4495800" imgH="16779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8729663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43608" y="975692"/>
            <a:ext cx="6019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for (j = 1; j &lt;=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; j++)		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%d\n",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, j );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76872" y="228600"/>
            <a:ext cx="6503640" cy="914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-</a:t>
            </a:r>
            <a:r>
              <a:rPr lang="en-US" altLang="en-US" dirty="0"/>
              <a:t>运行结果是什么？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6406480" cy="72008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4.5</a:t>
            </a:r>
            <a:r>
              <a:rPr lang="zh-CN" altLang="en-US" dirty="0"/>
              <a:t>  循环结构程序设计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363272" cy="566124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循环程序的实现要点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宋体" charset="0"/>
              </a:rPr>
              <a:t>归纳出</a:t>
            </a:r>
            <a:r>
              <a:rPr lang="zh-CN" altLang="en-US" dirty="0"/>
              <a:t>哪些操作需要反复执行？</a:t>
            </a:r>
            <a:r>
              <a:rPr lang="zh-CN" altLang="en-US" b="0" dirty="0">
                <a:latin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循环体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这些操作在什么情况下重复执行</a:t>
            </a:r>
            <a:r>
              <a:rPr lang="zh-CN" altLang="en-US" dirty="0">
                <a:latin typeface="宋体" charset="0"/>
              </a:rPr>
              <a:t>？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循环条件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常见的循环控制方式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计数控制、计算值控制</a:t>
            </a:r>
            <a:r>
              <a:rPr lang="zh-CN" altLang="zh-CN" dirty="0"/>
              <a:t>、</a:t>
            </a:r>
            <a:r>
              <a:rPr lang="zh-CN" altLang="en-US" dirty="0"/>
              <a:t>输入值控制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多重</a:t>
            </a:r>
            <a:r>
              <a:rPr lang="en-US" altLang="en-US" dirty="0"/>
              <a:t>控制</a:t>
            </a:r>
            <a:r>
              <a:rPr lang="zh-CN" altLang="en-US" dirty="0"/>
              <a:t>（计数控制</a:t>
            </a:r>
            <a:r>
              <a:rPr lang="en-US" altLang="zh-CN" dirty="0"/>
              <a:t>+</a:t>
            </a:r>
            <a:r>
              <a:rPr lang="zh-CN" altLang="en-US" dirty="0"/>
              <a:t>计算值控制，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选用合适的循环语句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for  while   do-while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797"/>
            <a:ext cx="5400600" cy="935955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常见的循环控制方式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899" y="1052736"/>
            <a:ext cx="8533581" cy="5544616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计数控制：</a:t>
            </a:r>
            <a:r>
              <a:rPr lang="en-US" altLang="zh-CN" sz="2400" dirty="0"/>
              <a:t> </a:t>
            </a:r>
            <a:r>
              <a:rPr lang="zh-CN" altLang="en-US" sz="2400" dirty="0"/>
              <a:t>第</a:t>
            </a:r>
            <a:r>
              <a:rPr lang="en-US" altLang="zh-CN" sz="2400" dirty="0"/>
              <a:t>2.4</a:t>
            </a:r>
            <a:r>
              <a:rPr lang="zh-CN" altLang="en-US" sz="2400" dirty="0"/>
              <a:t>节</a:t>
            </a:r>
            <a:r>
              <a:rPr lang="en-US" altLang="zh-CN" sz="2400" dirty="0"/>
              <a:t>, </a:t>
            </a:r>
            <a:r>
              <a:rPr lang="zh-CN" altLang="en-US" sz="2400" dirty="0"/>
              <a:t>例</a:t>
            </a:r>
            <a:r>
              <a:rPr lang="en-US" altLang="zh-CN" sz="2400" dirty="0"/>
              <a:t>4-6, 4-7, 4-11, 4-12</a:t>
            </a:r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sum = 0;</a:t>
            </a:r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&lt;= n;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++)</a:t>
            </a:r>
            <a:r>
              <a:rPr lang="en-US" altLang="zh-CN" sz="2400" dirty="0"/>
              <a:t>{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sum = sum + fact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计算值控制：例</a:t>
            </a:r>
            <a:r>
              <a:rPr lang="en-US" altLang="zh-CN" sz="2400" dirty="0"/>
              <a:t>4-1, 4-3, 4-9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item = 1.0;</a:t>
            </a:r>
            <a:r>
              <a:rPr lang="zh-CN" altLang="zh-CN" sz="2400" dirty="0"/>
              <a:t>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fabs</a:t>
            </a:r>
            <a:r>
              <a:rPr lang="en-US" altLang="zh-CN" sz="2400" dirty="0">
                <a:solidFill>
                  <a:srgbClr val="CC0066"/>
                </a:solidFill>
              </a:rPr>
              <a:t> (item) &gt;= 0.0001)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	  item = flag * 1.0 / denominator;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输入值控制为主：例</a:t>
            </a:r>
            <a:r>
              <a:rPr lang="en-US" altLang="zh-CN" sz="2400" dirty="0"/>
              <a:t>4-2, 4-8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&amp;grade);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while (grade &gt;= 0)</a:t>
            </a:r>
            <a:r>
              <a:rPr lang="en-US" altLang="zh-CN" sz="2400" dirty="0"/>
              <a:t> {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400" dirty="0"/>
              <a:t>	 </a:t>
            </a:r>
            <a:r>
              <a:rPr lang="en-US" altLang="zh-CN" sz="2400" dirty="0"/>
              <a:t> 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&amp;grade);</a:t>
            </a:r>
            <a:endParaRPr lang="zh-CN" altLang="en-US" sz="2400" dirty="0">
              <a:solidFill>
                <a:srgbClr val="00007D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</a:t>
            </a:r>
            <a:r>
              <a:rPr lang="en-US" altLang="zh-CN" sz="2400" dirty="0"/>
              <a:t>+</a:t>
            </a:r>
            <a:r>
              <a:rPr lang="zh-CN" altLang="en-US" sz="2400" dirty="0"/>
              <a:t>计算值控制：例</a:t>
            </a:r>
            <a:r>
              <a:rPr lang="en-US" altLang="zh-CN" sz="2400" dirty="0"/>
              <a:t>4-4, 4-5, 4-10</a:t>
            </a:r>
            <a:endParaRPr kumimoji="1" lang="zh-CN" altLang="en-US" sz="24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7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5567363" cy="1368425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4-1 </a:t>
            </a:r>
            <a:r>
              <a:rPr lang="zh-CN" altLang="en-US" sz="2800" dirty="0"/>
              <a:t>使用格雷戈里公式求</a:t>
            </a:r>
            <a:r>
              <a:rPr lang="en-US" altLang="zh-CN" sz="2800" dirty="0"/>
              <a:t>π</a:t>
            </a:r>
            <a:r>
              <a:rPr lang="zh-CN" altLang="en-US" sz="2800" dirty="0"/>
              <a:t>的近似值，要求精确到最后一项的绝对值小于</a:t>
            </a:r>
            <a:r>
              <a:rPr lang="en-US" altLang="zh-CN" sz="2800" dirty="0"/>
              <a:t>10</a:t>
            </a:r>
            <a:r>
              <a:rPr lang="zh-CN" altLang="en-US" sz="2800" baseline="30000" dirty="0"/>
              <a:t>–</a:t>
            </a:r>
            <a:r>
              <a:rPr lang="en-US" altLang="zh-CN" sz="2800" baseline="30000" dirty="0"/>
              <a:t>4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buFont typeface="Wingdings" charset="0"/>
              <a:buNone/>
              <a:defRPr/>
            </a:pPr>
            <a:endParaRPr lang="zh-CN" altLang="en-US" sz="28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600" dirty="0"/>
              <a:t>4.1.1</a:t>
            </a:r>
            <a:r>
              <a:rPr lang="zh-CN" altLang="en-US" sz="3600" dirty="0"/>
              <a:t>  程序解析－求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6011863" y="1125538"/>
          <a:ext cx="27193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公式" r:id="rId3" imgW="1155700" imgH="406400" progId="Equation.3">
                  <p:embed/>
                </p:oleObj>
              </mc:Choice>
              <mc:Fallback>
                <p:oleObj name="公式" r:id="rId3" imgW="11557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125538"/>
                        <a:ext cx="27193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388" y="2349500"/>
            <a:ext cx="6337300" cy="4475163"/>
          </a:xfrm>
          <a:prstGeom prst="rect">
            <a:avLst/>
          </a:prstGeom>
          <a:ln>
            <a:solidFill>
              <a:schemeClr val="bg2"/>
            </a:solidFill>
            <a:prstDash val="sysDot"/>
          </a:ln>
        </p:spPr>
        <p:txBody>
          <a:bodyPr>
            <a:spAutoFit/>
          </a:bodyPr>
          <a:lstStyle/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2-8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1-1/3+1/5-…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的前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项和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flag = 1;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denominator = 1;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 = 0 ;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 n;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{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	 item = flag * 1.0 / denominator;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 = sum + item ; 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flag = -flag;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denominator = denominator + 2;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680075" y="2924175"/>
            <a:ext cx="3127375" cy="24638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循环结束条件：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&lt; 0.0001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&gt;= 0.0001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 err="1">
                <a:solidFill>
                  <a:schemeClr val="tx1"/>
                </a:solidFill>
              </a:rPr>
              <a:t>fabs</a:t>
            </a:r>
            <a:r>
              <a:rPr kumimoji="1" lang="en-US" altLang="zh-CN" sz="2400" dirty="0">
                <a:solidFill>
                  <a:schemeClr val="tx1"/>
                </a:solidFill>
              </a:rPr>
              <a:t>(item) &gt;= 0.0001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4221163"/>
            <a:ext cx="4248150" cy="4302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while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fabs</a:t>
            </a:r>
            <a:r>
              <a:rPr kumimoji="1" lang="en-US" altLang="zh-CN" sz="2400" dirty="0">
                <a:solidFill>
                  <a:schemeClr val="tx1"/>
                </a:solidFill>
              </a:rPr>
              <a:t>(item) &gt;= 0.0001)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179388" y="3716338"/>
            <a:ext cx="1655762" cy="43180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item = 1;</a:t>
            </a:r>
            <a:endParaRPr lang="zh-CN" altLang="en-US" sz="2400" dirty="0"/>
          </a:p>
        </p:txBody>
      </p:sp>
      <p:sp>
        <p:nvSpPr>
          <p:cNvPr id="18440" name="文本框 14"/>
          <p:cNvSpPr txBox="1">
            <a:spLocks noChangeArrowheads="1"/>
          </p:cNvSpPr>
          <p:nvPr/>
        </p:nvSpPr>
        <p:spPr bwMode="auto">
          <a:xfrm>
            <a:off x="-1076325" y="-317500"/>
            <a:ext cx="1857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179388" y="4868863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build="p" animBg="1"/>
      <p:bldP spid="4" grpId="0" animBg="1"/>
      <p:bldP spid="18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6092825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循环语句的选择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主要</a:t>
            </a:r>
            <a:r>
              <a:rPr lang="zh-CN" altLang="en-US" dirty="0">
                <a:latin typeface="宋体" charset="0"/>
              </a:rPr>
              <a:t>考虑因素</a:t>
            </a:r>
            <a:r>
              <a:rPr lang="en-US" altLang="zh-CN" dirty="0">
                <a:latin typeface="宋体" charset="0"/>
              </a:rPr>
              <a:t>-</a:t>
            </a:r>
            <a:r>
              <a:rPr lang="zh-CN" altLang="en-US" dirty="0">
                <a:latin typeface="宋体" charset="0"/>
              </a:rPr>
              <a:t>循环控制方式</a:t>
            </a:r>
          </a:p>
          <a:p>
            <a:pPr lvl="1" algn="just">
              <a:defRPr/>
            </a:pPr>
            <a:r>
              <a:rPr lang="zh-CN" altLang="en-US" dirty="0">
                <a:latin typeface="宋体" charset="0"/>
              </a:rPr>
              <a:t>事先给定循环次数，首选 </a:t>
            </a:r>
            <a:r>
              <a:rPr lang="en-US" altLang="zh-CN" dirty="0"/>
              <a:t>for</a:t>
            </a:r>
            <a:endParaRPr lang="zh-CN" altLang="en-US" dirty="0">
              <a:latin typeface="宋体" charset="0"/>
            </a:endParaRPr>
          </a:p>
          <a:p>
            <a:pPr lvl="1" algn="just">
              <a:defRPr/>
            </a:pPr>
            <a:r>
              <a:rPr lang="zh-CN" altLang="en-US" dirty="0"/>
              <a:t>通过其他条件控制循环，考虑 </a:t>
            </a:r>
            <a:r>
              <a:rPr lang="en-US" altLang="zh-CN" dirty="0"/>
              <a:t>while</a:t>
            </a:r>
            <a:r>
              <a:rPr lang="zh-CN" altLang="en-US" dirty="0"/>
              <a:t>或 </a:t>
            </a:r>
            <a:r>
              <a:rPr lang="en-US" altLang="zh-CN" dirty="0"/>
              <a:t>do-while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if（</a:t>
            </a:r>
            <a:r>
              <a:rPr lang="zh-CN" altLang="en-US" dirty="0"/>
              <a:t>循环次数已知）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 使用 </a:t>
            </a:r>
            <a:r>
              <a:rPr lang="en-US" altLang="zh-CN" dirty="0">
                <a:solidFill>
                  <a:srgbClr val="CC0066"/>
                </a:solidFill>
              </a:rPr>
              <a:t>for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else		  /* </a:t>
            </a:r>
            <a:r>
              <a:rPr lang="zh-CN" altLang="en-US" dirty="0"/>
              <a:t>循环次数未知 */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if  (</a:t>
            </a:r>
            <a:r>
              <a:rPr lang="zh-CN" altLang="en-US" dirty="0"/>
              <a:t>循环条件在进入循环时明确)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else 	 /* </a:t>
            </a:r>
            <a:r>
              <a:rPr lang="zh-CN" altLang="en-US" dirty="0"/>
              <a:t>循环条件需要在循环体中明确 */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do-while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93788"/>
            <a:ext cx="7791450" cy="550386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mark, max, n;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n: "); </a:t>
            </a:r>
            <a:r>
              <a:rPr lang="zh-CN" altLang="en-US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%d marks: ", n);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	         /* </a:t>
            </a:r>
            <a:r>
              <a:rPr lang="zh-CN" altLang="en-US" sz="2400" dirty="0"/>
              <a:t>读入第一个成绩 */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max = mark;             /* </a:t>
            </a:r>
            <a:r>
              <a:rPr lang="zh-CN" altLang="en-US" sz="2400" dirty="0"/>
              <a:t>假设第一个成绩是最高分 */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chemeClr val="bg2"/>
                </a:solidFill>
              </a:rPr>
              <a:t>for (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chemeClr val="bg2"/>
                </a:solidFill>
              </a:rPr>
              <a:t> n;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++ )</a:t>
            </a:r>
            <a:r>
              <a:rPr lang="en-US" altLang="zh-CN" sz="2400" dirty="0"/>
              <a:t>{    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   if (max &lt; mark)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/>
              <a:t>max = mark;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   }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return 0;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63538"/>
            <a:ext cx="8231187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for)</a:t>
            </a:r>
          </a:p>
        </p:txBody>
      </p:sp>
      <p:grpSp>
        <p:nvGrpSpPr>
          <p:cNvPr id="158731" name="Group 11"/>
          <p:cNvGrpSpPr>
            <a:grpSpLocks/>
          </p:cNvGrpSpPr>
          <p:nvPr/>
        </p:nvGrpSpPr>
        <p:grpSpPr bwMode="auto">
          <a:xfrm>
            <a:off x="4953000" y="4343400"/>
            <a:ext cx="2282825" cy="457200"/>
            <a:chOff x="3120" y="2736"/>
            <a:chExt cx="1330" cy="288"/>
          </a:xfrm>
        </p:grpSpPr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3120" y="2736"/>
              <a:ext cx="1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仿宋_GB2312" charset="0"/>
                  <a:cs typeface="仿宋_GB2312" charset="0"/>
                </a:rPr>
                <a:t>mark            </a:t>
              </a:r>
              <a:r>
                <a:rPr kumimoji="1" lang="en-US" altLang="zh-CN" sz="200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max</a:t>
              </a: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H="1">
              <a:off x="3648" y="28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8727" name="AutoShape 7"/>
          <p:cNvSpPr>
            <a:spLocks/>
          </p:cNvSpPr>
          <p:nvPr/>
        </p:nvSpPr>
        <p:spPr bwMode="auto">
          <a:xfrm>
            <a:off x="7010400" y="4572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300913" y="4724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>
                <a:solidFill>
                  <a:schemeClr val="bg2"/>
                </a:solidFill>
                <a:ea typeface="仿宋_GB2312" charset="0"/>
                <a:cs typeface="仿宋_GB2312" charset="0"/>
              </a:rPr>
              <a:t>max</a:t>
            </a:r>
            <a:endParaRPr kumimoji="1" lang="zh-CN" altLang="en-US" sz="200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6302375" y="500062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mark</a:t>
            </a:r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158730" name="Oval 10"/>
          <p:cNvSpPr>
            <a:spLocks noChangeArrowheads="1"/>
          </p:cNvSpPr>
          <p:nvPr/>
        </p:nvSpPr>
        <p:spPr bwMode="auto">
          <a:xfrm>
            <a:off x="6248400" y="4038600"/>
            <a:ext cx="1828800" cy="16002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4787900" y="981075"/>
            <a:ext cx="4105275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 Unicode MS" charset="0"/>
              </a:rPr>
              <a:t>Enter 5 maks:</a:t>
            </a:r>
            <a:r>
              <a:rPr kumimoji="1" lang="en-US" altLang="zh-CN" sz="2000">
                <a:solidFill>
                  <a:srgbClr val="CC0066"/>
                </a:solidFill>
                <a:cs typeface="Arial" charset="0"/>
              </a:rPr>
              <a:t>67 88 73 54 82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364163" y="5734050"/>
            <a:ext cx="15240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0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>
              <a:solidFill>
                <a:srgbClr val="CC006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utoUpdateAnimBg="0"/>
      <p:bldP spid="158729" grpId="0" autoUpdateAnimBg="0"/>
      <p:bldP spid="158730" grpId="0" animBg="1"/>
      <p:bldP spid="158732" grpId="0" animBg="1" autoUpdateAnimBg="0"/>
      <p:bldP spid="15873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49338"/>
            <a:ext cx="7215187" cy="58356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{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(“Enter marks:");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/* </a:t>
            </a:r>
            <a:r>
              <a:rPr lang="zh-CN" altLang="en-US" sz="2400" dirty="0"/>
              <a:t>读入第一个成绩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max = mark;          /* </a:t>
            </a:r>
            <a:r>
              <a:rPr lang="zh-CN" altLang="en-US" sz="2400" dirty="0"/>
              <a:t>假设第一个成绩最高分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</a:rPr>
              <a:t>while (</a:t>
            </a:r>
            <a:r>
              <a:rPr lang="en-US" altLang="zh-CN" sz="2400" dirty="0">
                <a:solidFill>
                  <a:srgbClr val="CC0066"/>
                </a:solidFill>
              </a:rPr>
              <a:t>mark &gt;= 0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en-US" altLang="zh-CN" sz="2400" dirty="0">
                <a:solidFill>
                  <a:srgbClr val="00007D"/>
                </a:solidFill>
              </a:rPr>
              <a:t>{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     if(max &lt; mark)</a:t>
            </a:r>
            <a:r>
              <a:rPr lang="zh-CN" altLang="en-US" sz="2400" dirty="0"/>
              <a:t> 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   </a:t>
            </a:r>
            <a:r>
              <a:rPr lang="en-US" altLang="zh-CN" sz="2400" dirty="0"/>
              <a:t>max = mark ;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 );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rgbClr val="00007D"/>
                </a:solidFill>
              </a:rPr>
              <a:t> </a:t>
            </a:r>
            <a:r>
              <a:rPr lang="en-US" altLang="zh-CN" sz="2400" dirty="0">
                <a:solidFill>
                  <a:srgbClr val="00007D"/>
                </a:solidFill>
              </a:rPr>
              <a:t>}</a:t>
            </a:r>
            <a:r>
              <a:rPr lang="zh-CN" altLang="en-US" sz="2400" dirty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return 0;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90513"/>
            <a:ext cx="8520113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while)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3995738" y="1125538"/>
            <a:ext cx="4608512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67 88 73 54 82 -1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5867400" y="3933825"/>
            <a:ext cx="263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 animBg="1" autoUpdateAnimBg="0"/>
      <p:bldP spid="15975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82688"/>
            <a:ext cx="5867400" cy="54864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{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max = -1</a:t>
            </a:r>
            <a:r>
              <a:rPr lang="en-US" altLang="zh-CN" sz="2400" dirty="0"/>
              <a:t>;    /* </a:t>
            </a:r>
            <a:r>
              <a:rPr lang="zh-CN" altLang="en-US" sz="2400" dirty="0"/>
              <a:t>给</a:t>
            </a:r>
            <a:r>
              <a:rPr lang="en-US" altLang="zh-CN" sz="2400" dirty="0"/>
              <a:t>max</a:t>
            </a:r>
            <a:r>
              <a:rPr lang="zh-CN" altLang="en-US" sz="2400" dirty="0"/>
              <a:t>赋一个小初值*/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"Enter marks: " );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chemeClr val="bg2"/>
                </a:solidFill>
              </a:rPr>
              <a:t>do </a:t>
            </a:r>
            <a:r>
              <a:rPr lang="en-US" altLang="zh-CN" sz="2400" dirty="0"/>
              <a:t>{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 "%d", &amp;mark );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/>
              <a:t>if ( max &lt; mark )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max = mark; </a:t>
            </a:r>
            <a:endParaRPr lang="zh-CN" altLang="en-US" sz="24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while </a:t>
            </a:r>
            <a:r>
              <a:rPr lang="en-US" altLang="zh-CN" sz="2400" dirty="0"/>
              <a:t>( mark &gt;= 0 );        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"Max = %d\n ", max);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891540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</a:t>
            </a:r>
            <a:r>
              <a:rPr lang="zh-CN" altLang="en-US" sz="2800" dirty="0"/>
              <a:t>-</a:t>
            </a:r>
            <a:r>
              <a:rPr lang="en-US" altLang="zh-CN" sz="2800" dirty="0"/>
              <a:t>8 </a:t>
            </a:r>
            <a:r>
              <a:rPr lang="zh-CN" altLang="en-US" sz="2800" dirty="0"/>
              <a:t>输入一批学生的成绩，求最高分(</a:t>
            </a:r>
            <a:r>
              <a:rPr lang="en-US" altLang="zh-CN" sz="2800" dirty="0"/>
              <a:t>do-while)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067175" y="1260475"/>
            <a:ext cx="46958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67 88 73 54 82 -1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795963" y="3505200"/>
            <a:ext cx="2814637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D02CC0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 autoUpdateAnimBg="0"/>
      <p:bldP spid="16077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8600"/>
            <a:ext cx="8534400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-</a:t>
            </a:r>
            <a:r>
              <a:rPr lang="en-US" altLang="zh-CN" sz="3600" dirty="0"/>
              <a:t>9  </a:t>
            </a:r>
            <a:r>
              <a:rPr lang="zh-CN" altLang="en-US" sz="3600" dirty="0"/>
              <a:t>逆序问题。将一个正整数逆序输出</a:t>
            </a:r>
            <a:endParaRPr lang="zh-CN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6553200" cy="5334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800">
                <a:latin typeface="Times New Roman" charset="0"/>
              </a:rPr>
              <a:t>确定：</a:t>
            </a:r>
            <a:r>
              <a:rPr lang="zh-CN" altLang="en-US" sz="2800">
                <a:solidFill>
                  <a:srgbClr val="CC0066"/>
                </a:solidFill>
                <a:latin typeface="Times New Roman" charset="0"/>
              </a:rPr>
              <a:t>循环条件</a:t>
            </a:r>
            <a:r>
              <a:rPr lang="zh-CN" altLang="en-US" sz="2800">
                <a:latin typeface="Times New Roman" charset="0"/>
              </a:rPr>
              <a:t>和</a:t>
            </a:r>
            <a:r>
              <a:rPr lang="zh-CN" altLang="en-US" sz="2800">
                <a:solidFill>
                  <a:srgbClr val="CC0066"/>
                </a:solidFill>
                <a:latin typeface="Times New Roman" charset="0"/>
              </a:rPr>
              <a:t>循环体(循环不变式</a:t>
            </a:r>
            <a:r>
              <a:rPr lang="en-US" altLang="zh-CN" sz="2800">
                <a:solidFill>
                  <a:srgbClr val="CC0066"/>
                </a:solidFill>
                <a:latin typeface="Times New Roman" charset="0"/>
              </a:rPr>
              <a:t>)</a:t>
            </a:r>
            <a:endParaRPr lang="zh-CN" sz="2800">
              <a:solidFill>
                <a:srgbClr val="CC0066"/>
              </a:solidFill>
              <a:latin typeface="Times New Roman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0835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12345    5   4   3   2   1</a:t>
            </a:r>
          </a:p>
          <a:p>
            <a:pPr lvl="1" eaLnBrk="0" hangingPunct="0">
              <a:defRPr/>
            </a:pPr>
            <a:endParaRPr lang="zh-CN" altLang="en-US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sz="2400" dirty="0">
                <a:solidFill>
                  <a:schemeClr val="tx1"/>
                </a:solidFill>
                <a:latin typeface="+mn-lt"/>
              </a:rPr>
              <a:t>12345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%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5      12345 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1234 %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4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3   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2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0 </a:t>
            </a:r>
            <a:r>
              <a:rPr lang="zh-CN" sz="2400" dirty="0">
                <a:solidFill>
                  <a:schemeClr val="bg2"/>
                </a:solidFill>
                <a:latin typeface="+mn-lt"/>
              </a:rPr>
              <a:t>结束</a:t>
            </a:r>
            <a:endParaRPr kumimoji="1"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28600" y="4419600"/>
            <a:ext cx="463073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0D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循环不变式    </a:t>
            </a:r>
            <a:r>
              <a:rPr lang="en-US" altLang="zh-CN" sz="2400" dirty="0">
                <a:solidFill>
                  <a:schemeClr val="tx1"/>
                </a:solidFill>
              </a:rPr>
              <a:t>x%10      x=x/10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循环结束条件  </a:t>
            </a:r>
            <a:r>
              <a:rPr lang="en-US" altLang="zh-CN" sz="2400" dirty="0">
                <a:solidFill>
                  <a:schemeClr val="tx1"/>
                </a:solidFill>
              </a:rPr>
              <a:t>x==0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4800600" y="4343400"/>
            <a:ext cx="3886200" cy="22955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0D5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 "%d", &amp;x 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while ( x != 0 ){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digit = x %10;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x = x/10 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 ( "%d  ", digit 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6875463" y="1557338"/>
            <a:ext cx="2016125" cy="8350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zh-CN" altLang="en-US" sz="2400">
                <a:solidFill>
                  <a:schemeClr val="tx1"/>
                </a:solidFill>
              </a:rPr>
              <a:t>用</a:t>
            </a:r>
            <a:r>
              <a:rPr kumimoji="1" lang="en-US" altLang="zh-CN" sz="2400">
                <a:solidFill>
                  <a:schemeClr val="tx1"/>
                </a:solidFill>
              </a:rPr>
              <a:t>do-while</a:t>
            </a:r>
            <a:r>
              <a:rPr kumimoji="1" lang="zh-CN" altLang="en-US" sz="2400">
                <a:solidFill>
                  <a:schemeClr val="tx1"/>
                </a:solidFill>
              </a:rPr>
              <a:t>实现？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 bldLvl="2" autoUpdateAnimBg="0"/>
      <p:bldP spid="161797" grpId="0" autoUpdateAnimBg="0"/>
      <p:bldP spid="161798" grpId="0" animBg="1" autoUpdateAnimBg="0"/>
      <p:bldP spid="16179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10 </a:t>
            </a:r>
            <a:r>
              <a:rPr lang="zh-CN" altLang="en-US" sz="3200" dirty="0"/>
              <a:t>求</a:t>
            </a:r>
            <a:r>
              <a:rPr lang="en-US" altLang="zh-CN" sz="3200" dirty="0"/>
              <a:t>100</a:t>
            </a:r>
            <a:r>
              <a:rPr lang="zh-CN" altLang="en-US" sz="3200" dirty="0"/>
              <a:t>以内的全部素数，每行输出10个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6635750" cy="1143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for (m = 2; m &lt;= 100; m++)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    if (</a:t>
            </a:r>
            <a:r>
              <a:rPr lang="en-US" altLang="zh-CN" dirty="0">
                <a:solidFill>
                  <a:srgbClr val="CC0066"/>
                </a:solidFill>
              </a:rPr>
              <a:t>m</a:t>
            </a:r>
            <a:r>
              <a:rPr lang="zh-CN" altLang="en-US" dirty="0">
                <a:solidFill>
                  <a:srgbClr val="CC0066"/>
                </a:solidFill>
              </a:rPr>
              <a:t>是素数</a:t>
            </a:r>
            <a:r>
              <a:rPr lang="zh-CN" altLang="en-US" dirty="0"/>
              <a:t>)  </a:t>
            </a:r>
            <a:r>
              <a:rPr lang="en-US" altLang="zh-CN" dirty="0" err="1"/>
              <a:t>printf</a:t>
            </a:r>
            <a:r>
              <a:rPr lang="en-US" altLang="zh-CN" dirty="0"/>
              <a:t>( "%d", m);</a:t>
            </a:r>
            <a:endParaRPr lang="zh-CN" dirty="0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04800" y="2286000"/>
            <a:ext cx="3690938" cy="2366963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 = </a:t>
            </a:r>
            <a:r>
              <a:rPr lang="en-US" altLang="zh-CN" sz="2400" dirty="0" err="1">
                <a:solidFill>
                  <a:schemeClr val="tx1"/>
                </a:solidFill>
              </a:rPr>
              <a:t>sqrt</a:t>
            </a:r>
            <a:r>
              <a:rPr lang="en-US" altLang="zh-CN" sz="2400" dirty="0">
                <a:solidFill>
                  <a:schemeClr val="tx1"/>
                </a:solidFill>
              </a:rPr>
              <a:t>(m);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if(m %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== 0) break;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if(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&gt; n)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("yes\n")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else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("no\n”);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267200" y="3200400"/>
            <a:ext cx="441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(m = 2; m &lt;= 100; m++){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n=</a:t>
            </a:r>
            <a:r>
              <a:rPr lang="en-US" altLang="zh-CN" sz="2400" dirty="0" err="1">
                <a:solidFill>
                  <a:schemeClr val="tx1"/>
                </a:solidFill>
              </a:rPr>
              <a:t>sqrt</a:t>
            </a:r>
            <a:r>
              <a:rPr lang="en-US" altLang="zh-CN" sz="2400" dirty="0">
                <a:solidFill>
                  <a:schemeClr val="tx1"/>
                </a:solidFill>
              </a:rPr>
              <a:t>(m);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if(m %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== 0)  break;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if(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&gt; n)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("%d", m)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animBg="1" autoUpdateAnimBg="0"/>
      <p:bldP spid="1658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404813"/>
            <a:ext cx="3587750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/>
              <a:t>例4-</a:t>
            </a:r>
            <a:r>
              <a:rPr lang="en-US" altLang="zh-CN" sz="3600"/>
              <a:t>10  </a:t>
            </a:r>
            <a:r>
              <a:rPr lang="zh-CN" altLang="en-US" sz="3600"/>
              <a:t>源程序</a:t>
            </a:r>
            <a:endParaRPr lang="zh-CN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7696200" cy="65532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  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m, n;  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count = 0;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chemeClr val="bg2"/>
                </a:solidFill>
              </a:rPr>
              <a:t>for (m = 2; m &lt;= 100; m++)</a:t>
            </a:r>
            <a:r>
              <a:rPr lang="en-US" altLang="zh-CN" sz="2400" dirty="0"/>
              <a:t>{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n =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(m);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 2;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&lt;= n;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++)</a:t>
            </a:r>
            <a:endParaRPr lang="zh-CN" altLang="en-US" sz="2400" dirty="0">
              <a:solidFill>
                <a:srgbClr val="CC0066"/>
              </a:solidFill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          if(m %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0)  </a:t>
            </a:r>
            <a:r>
              <a:rPr lang="en-US" altLang="zh-CN" sz="2400" dirty="0">
                <a:solidFill>
                  <a:srgbClr val="CC0066"/>
                </a:solidFill>
              </a:rPr>
              <a:t>break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n){   		/* </a:t>
            </a:r>
            <a:r>
              <a:rPr lang="zh-CN" altLang="en-US" sz="2400" dirty="0"/>
              <a:t>如果</a:t>
            </a:r>
            <a:r>
              <a:rPr lang="en-US" altLang="zh-CN" sz="2400" dirty="0"/>
              <a:t>m</a:t>
            </a:r>
            <a:r>
              <a:rPr lang="zh-CN" altLang="en-US" sz="2400" dirty="0"/>
              <a:t>是素数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("%6d", m);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    count++;               /* </a:t>
            </a:r>
            <a:r>
              <a:rPr lang="zh-CN" altLang="en-US" sz="2400" dirty="0"/>
              <a:t>每行</a:t>
            </a:r>
            <a:r>
              <a:rPr lang="en-US" altLang="zh-CN" sz="2400" dirty="0"/>
              <a:t>10</a:t>
            </a:r>
            <a:r>
              <a:rPr lang="zh-CN" altLang="en-US" sz="2400" dirty="0"/>
              <a:t>个的处理 *</a:t>
            </a:r>
            <a:r>
              <a:rPr lang="en-US" altLang="zh-CN" sz="2400" dirty="0"/>
              <a:t>/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if (count %10 == 0)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007D"/>
                </a:solidFill>
              </a:rPr>
              <a:t> </a:t>
            </a:r>
            <a:r>
              <a:rPr lang="en-US" altLang="zh-CN" sz="2400" dirty="0">
                <a:solidFill>
                  <a:srgbClr val="00007D"/>
                </a:solidFill>
              </a:rPr>
              <a:t>    }</a:t>
            </a:r>
            <a:endParaRPr lang="zh-CN" altLang="en-US" sz="2400" dirty="0">
              <a:solidFill>
                <a:srgbClr val="00007D"/>
              </a:solidFill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348038" y="1196975"/>
            <a:ext cx="58023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 2     3      5     7     11    13    17    19    23    29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31    37    41    43    47    53    59    61    67    71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73   79     83    89    97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8239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4-11 </a:t>
            </a:r>
            <a:r>
              <a:rPr lang="zh-CN" altLang="en-US" sz="3600" dirty="0"/>
              <a:t>求</a:t>
            </a:r>
            <a:r>
              <a:rPr lang="en-US" altLang="zh-CN" sz="3600" dirty="0"/>
              <a:t>Fibonacci</a:t>
            </a:r>
            <a:r>
              <a:rPr lang="zh-CN" altLang="en-US" sz="3600" dirty="0"/>
              <a:t>序列：</a:t>
            </a:r>
            <a:r>
              <a:rPr lang="en-US" altLang="zh-CN" sz="3600" dirty="0"/>
              <a:t>1,1,2,3,5,8,13,…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5400675" cy="1582737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, </a:t>
            </a:r>
            <a:r>
              <a:rPr lang="en-US" altLang="zh-CN" sz="2800" dirty="0"/>
              <a:t>1</a:t>
            </a:r>
            <a:r>
              <a:rPr lang="zh-CN" altLang="en-US" sz="2800" dirty="0"/>
              <a:t>, </a:t>
            </a:r>
            <a:r>
              <a:rPr lang="en-US" altLang="zh-CN" sz="2800" dirty="0"/>
              <a:t>2</a:t>
            </a:r>
            <a:r>
              <a:rPr lang="zh-CN" altLang="en-US" sz="2800" dirty="0"/>
              <a:t>,</a:t>
            </a:r>
            <a:r>
              <a:rPr lang="en-US" altLang="zh-CN" sz="2800" dirty="0"/>
              <a:t>  3</a:t>
            </a:r>
            <a:r>
              <a:rPr lang="zh-CN" altLang="en-US" sz="2800" dirty="0"/>
              <a:t>, </a:t>
            </a:r>
            <a:r>
              <a:rPr lang="en-US" altLang="zh-CN" sz="2800" dirty="0"/>
              <a:t>5</a:t>
            </a:r>
            <a:r>
              <a:rPr lang="zh-CN" altLang="en-US" sz="2800" dirty="0"/>
              <a:t>, </a:t>
            </a:r>
            <a:r>
              <a:rPr lang="en-US" altLang="zh-CN" sz="2800" dirty="0"/>
              <a:t> 8</a:t>
            </a:r>
            <a:r>
              <a:rPr lang="zh-CN" altLang="en-US" sz="2800" dirty="0"/>
              <a:t>, </a:t>
            </a:r>
            <a:r>
              <a:rPr lang="en-US" altLang="zh-CN" sz="2800" dirty="0"/>
              <a:t>13, ……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x1  x2   x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800" dirty="0"/>
              <a:t>      </a:t>
            </a:r>
            <a:r>
              <a:rPr lang="en-US" altLang="zh-CN" sz="2800" dirty="0"/>
              <a:t>x1  x2   x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153150" y="908050"/>
            <a:ext cx="2667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x2 = 1;</a:t>
            </a:r>
          </a:p>
          <a:p>
            <a:pPr marL="342900" indent="-342900" algn="just">
              <a:spcBef>
                <a:spcPct val="5000"/>
              </a:spcBef>
              <a:defRPr/>
            </a:pP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 = x1 + x2;</a:t>
            </a: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 = x2;</a:t>
            </a: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x2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x;</a:t>
            </a:r>
            <a:endParaRPr kumimoji="1" lang="zh-CN" sz="2800" dirty="0">
              <a:solidFill>
                <a:schemeClr val="tx1"/>
              </a:solidFill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57200" y="3092450"/>
            <a:ext cx="7315200" cy="3505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x1 = 1;</a:t>
            </a:r>
          </a:p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x2 = 1;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 ( "%6d%6d", x1, x2 );   /* </a:t>
            </a:r>
            <a:r>
              <a:rPr lang="zh-CN" altLang="en-US" sz="2400" dirty="0">
                <a:solidFill>
                  <a:schemeClr val="tx1"/>
                </a:solidFill>
              </a:rPr>
              <a:t>输出头两项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1;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8;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 ){           /* </a:t>
            </a:r>
            <a:r>
              <a:rPr lang="zh-CN" altLang="en-US" sz="2400" dirty="0">
                <a:solidFill>
                  <a:schemeClr val="tx1"/>
                </a:solidFill>
              </a:rPr>
              <a:t>循环输出后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x = x1 + x2;                     /* </a:t>
            </a:r>
            <a:r>
              <a:rPr lang="zh-CN" altLang="en-US" sz="2400" dirty="0">
                <a:solidFill>
                  <a:schemeClr val="tx1"/>
                </a:solidFill>
              </a:rPr>
              <a:t>计算新项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 "%6d", x 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x1 = x2;                          /* </a:t>
            </a:r>
            <a:r>
              <a:rPr lang="zh-CN" altLang="en-US" sz="2400" dirty="0">
                <a:solidFill>
                  <a:schemeClr val="tx1"/>
                </a:solidFill>
              </a:rPr>
              <a:t>更新</a:t>
            </a:r>
            <a:r>
              <a:rPr lang="en-US" altLang="zh-CN" sz="2400" dirty="0">
                <a:solidFill>
                  <a:schemeClr val="tx1"/>
                </a:solidFill>
              </a:rPr>
              <a:t>x1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x2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x2 = x;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 autoUpdateAnimBg="0"/>
      <p:bldP spid="174086" grpId="0" build="p" bldLvl="2" autoUpdateAnimBg="0"/>
      <p:bldP spid="17408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92150"/>
            <a:ext cx="6715125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4-12</a:t>
            </a:r>
            <a:r>
              <a:rPr lang="zh-CN" altLang="en-US" sz="3600" dirty="0"/>
              <a:t>古典算术问题－搬砖头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229600" cy="1524000"/>
          </a:xfrm>
        </p:spPr>
        <p:txBody>
          <a:bodyPr/>
          <a:lstStyle/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某地需要搬运砖块，已知男人一人搬3块，女人一人搬2块，小孩两人搬一块。</a:t>
            </a:r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问用45人正好搬45块砖，有多少种搬法？</a:t>
            </a:r>
            <a:endParaRPr lang="en-US" altLang="zh-CN" dirty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228600" y="3500438"/>
            <a:ext cx="8915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for ( men = 0; men &lt;= 45; men++ 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for ( women = 0; women &lt;= 45; women++ 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for ( child = 0; child &lt;= 45; child++ 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==45) &amp;&amp; (men*3+women*2+child*0.5==45))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991100" y="476250"/>
            <a:ext cx="3829050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4-12 </a:t>
            </a:r>
            <a:r>
              <a:rPr lang="zh-CN" altLang="en-US" sz="3600" dirty="0"/>
              <a:t>源程序(2)</a:t>
            </a:r>
          </a:p>
        </p:txBody>
      </p:sp>
      <p:sp>
        <p:nvSpPr>
          <p:cNvPr id="1003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3001963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for (men = 0; men &lt;= 15; men++)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sz="2400" dirty="0"/>
              <a:t>for (women = 0; women &lt;= 22; women++){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child = 45 – women – men;</a:t>
            </a:r>
            <a:r>
              <a:rPr lang="en-US" altLang="zh-CN" sz="2400" dirty="0"/>
              <a:t>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/>
              <a:t>         if (men * 3 + women * 2 + child * 0.5 == 45)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("men=%d  women=%d  child=%d\n", men, women, child);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100358" name="Rectangle 2054"/>
          <p:cNvSpPr>
            <a:spLocks noChangeArrowheads="1"/>
          </p:cNvSpPr>
          <p:nvPr/>
        </p:nvSpPr>
        <p:spPr bwMode="auto">
          <a:xfrm>
            <a:off x="0" y="3716338"/>
            <a:ext cx="89646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for (men = 0; men &lt;= 45; men++)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for (women = 0; women &lt;= 45; women++)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   for (child = 0; child &lt;= 45; child++)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          </a:t>
            </a:r>
            <a:r>
              <a:rPr kumimoji="1" lang="en-US" altLang="zh-CN" sz="2000">
                <a:solidFill>
                  <a:srgbClr val="CC0066"/>
                </a:solidFill>
              </a:rPr>
              <a:t>if ((men+women+child==45) &amp;&amp; (men*3+women*2+child*0.5==45))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               printf("men=%d  women=%d  child=%d\n", men, women, child);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}</a:t>
            </a:r>
            <a:endParaRPr kumimoji="1" lang="en-US" altLang="zh-CN" sz="3200">
              <a:solidFill>
                <a:schemeClr val="tx1"/>
              </a:solidFill>
            </a:endParaRPr>
          </a:p>
        </p:txBody>
      </p:sp>
      <p:sp>
        <p:nvSpPr>
          <p:cNvPr id="100359" name="Rectangle 2055"/>
          <p:cNvSpPr>
            <a:spLocks noChangeArrowheads="1"/>
          </p:cNvSpPr>
          <p:nvPr/>
        </p:nvSpPr>
        <p:spPr bwMode="auto">
          <a:xfrm>
            <a:off x="6227763" y="30686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比较循环次数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  <p:bldP spid="100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71575"/>
            <a:ext cx="7512050" cy="5353050"/>
          </a:xfrm>
        </p:spPr>
        <p:txBody>
          <a:bodyPr/>
          <a:lstStyle/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{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denominator, flag;      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    double item, pi;</a:t>
            </a:r>
            <a:endParaRPr lang="zh-CN" altLang="en-US" sz="2400" dirty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/>
              <a:t>flag = 1; denominator = 1; </a:t>
            </a:r>
            <a:r>
              <a:rPr lang="en-US" altLang="zh-CN" sz="2400" dirty="0">
                <a:solidFill>
                  <a:schemeClr val="bg2"/>
                </a:solidFill>
              </a:rPr>
              <a:t>item = 1.0;</a:t>
            </a:r>
            <a:r>
              <a:rPr lang="zh-CN" sz="2400" dirty="0"/>
              <a:t> </a:t>
            </a:r>
            <a:r>
              <a:rPr lang="en-US" altLang="zh-CN" sz="2400" dirty="0"/>
              <a:t>pi = 0;</a:t>
            </a:r>
            <a:endParaRPr lang="zh-CN" altLang="en-US" sz="2400" dirty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fabs</a:t>
            </a:r>
            <a:r>
              <a:rPr lang="en-US" altLang="zh-CN" sz="2400" dirty="0">
                <a:solidFill>
                  <a:srgbClr val="CC0066"/>
                </a:solidFill>
              </a:rPr>
              <a:t> (item) &gt;= 0.0001)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	    </a:t>
            </a:r>
            <a:r>
              <a:rPr lang="zh-CN" altLang="en-US" sz="2400" dirty="0"/>
              <a:t> </a:t>
            </a:r>
            <a:r>
              <a:rPr lang="en-US" altLang="zh-CN" sz="2400" dirty="0"/>
              <a:t>item = flag * 1.0 / denominator; </a:t>
            </a:r>
            <a:endParaRPr lang="zh-CN" altLang="en-US" sz="2400" dirty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pi = pi + item; </a:t>
            </a:r>
            <a:endParaRPr lang="zh-CN" altLang="en-US" sz="2400" dirty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flag = -flag; </a:t>
            </a:r>
            <a:endParaRPr lang="zh-CN" altLang="en-US" sz="2400" dirty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denominator = denominator +</a:t>
            </a:r>
            <a:r>
              <a:rPr lang="zh-CN" altLang="en-US" sz="2400" dirty="0"/>
              <a:t> </a:t>
            </a:r>
            <a:r>
              <a:rPr lang="en-US" altLang="zh-CN" sz="2400" dirty="0"/>
              <a:t>2; </a:t>
            </a:r>
            <a:endParaRPr lang="zh-CN" altLang="en-US" sz="2400" dirty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/>
              <a:t>pi = pi * 4; 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sz="2400" dirty="0"/>
              <a:t>pi = %f\n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sz="2400" dirty="0"/>
              <a:t>, pi);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   return 0;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</a:t>
            </a:r>
            <a:r>
              <a:rPr lang="zh-CN" altLang="en-US" sz="3600" dirty="0"/>
              <a:t>源程序－求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6588125" y="1125538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pi = 3.141613</a:t>
            </a:r>
            <a:r>
              <a:rPr kumimoji="1" lang="en-US" altLang="zh-CN" sz="2400">
                <a:solidFill>
                  <a:schemeClr val="tx1"/>
                </a:solidFill>
                <a:cs typeface="Arial Unicode MS" charset="0"/>
              </a:rPr>
              <a:t> 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4484273" y="2205038"/>
            <a:ext cx="1870905" cy="43152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item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=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0.0 ?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508625" y="3213100"/>
            <a:ext cx="3727002" cy="52322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err="1">
                <a:solidFill>
                  <a:schemeClr val="tx1"/>
                </a:solidFill>
              </a:rPr>
              <a:t>fabs</a:t>
            </a:r>
            <a:r>
              <a:rPr kumimoji="1" lang="zh-CN" altLang="en-US" sz="2800">
                <a:solidFill>
                  <a:schemeClr val="tx1"/>
                </a:solidFill>
              </a:rPr>
              <a:t> </a:t>
            </a:r>
            <a:r>
              <a:rPr kumimoji="1" lang="en-US" altLang="zh-CN" sz="2800">
                <a:solidFill>
                  <a:schemeClr val="tx1"/>
                </a:solidFill>
              </a:rPr>
              <a:t>(</a:t>
            </a:r>
            <a:r>
              <a:rPr kumimoji="1" lang="en-US" altLang="zh-CN" sz="2800" dirty="0">
                <a:solidFill>
                  <a:schemeClr val="tx1"/>
                </a:solidFill>
              </a:rPr>
              <a:t>item) &lt; 0.0001?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nimBg="1" autoUpdateAnimBg="0"/>
      <p:bldP spid="120840" grpId="0" animBg="1"/>
      <p:bldP spid="1208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6928" cy="73955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07288" cy="5256584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循环结构以及循环执行机制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00"/>
                </a:solidFill>
              </a:rPr>
              <a:t>while</a:t>
            </a:r>
            <a:r>
              <a:rPr lang="zh-CN" altLang="zh-CN" dirty="0" err="1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do-while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break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continue</a:t>
            </a:r>
            <a:r>
              <a:rPr lang="zh-CN" altLang="en-US" dirty="0">
                <a:solidFill>
                  <a:srgbClr val="000000"/>
                </a:solidFill>
              </a:rPr>
              <a:t>语句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嵌套循环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综合程序设计（循环结构）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常用算法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例题：求</a:t>
            </a:r>
            <a:r>
              <a:rPr lang="en-US" altLang="zh-CN" dirty="0">
                <a:solidFill>
                  <a:srgbClr val="000000"/>
                </a:solidFill>
              </a:rPr>
              <a:t>π</a:t>
            </a:r>
            <a:r>
              <a:rPr lang="zh-CN" altLang="en-US" dirty="0">
                <a:solidFill>
                  <a:srgbClr val="000000"/>
                </a:solidFill>
              </a:rPr>
              <a:t>、拆分整数、求素数、猜数、求最值、求</a:t>
            </a:r>
            <a:r>
              <a:rPr lang="en-US" altLang="zh-CN" dirty="0" err="1">
                <a:solidFill>
                  <a:srgbClr val="000000"/>
                </a:solidFill>
              </a:rPr>
              <a:t>fibonacci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习题：求水仙花数、求最大公约数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最小公倍数、求</a:t>
            </a:r>
            <a:r>
              <a:rPr lang="en-US" altLang="zh-CN" dirty="0" err="1">
                <a:solidFill>
                  <a:srgbClr val="000000"/>
                </a:solidFill>
              </a:rPr>
              <a:t>ddd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131840" y="1268760"/>
            <a:ext cx="5852884" cy="193899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理解 </a:t>
            </a:r>
            <a:r>
              <a:rPr lang="en-US" altLang="zh-CN" sz="2400" dirty="0">
                <a:solidFill>
                  <a:srgbClr val="000000"/>
                </a:solidFill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do-while</a:t>
            </a:r>
            <a:r>
              <a:rPr lang="zh-CN" altLang="en-US" sz="2400" dirty="0">
                <a:solidFill>
                  <a:srgbClr val="000000"/>
                </a:solidFill>
              </a:rPr>
              <a:t>的执行机制；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 </a:t>
            </a:r>
            <a:r>
              <a:rPr lang="en-US" altLang="zh-CN" sz="2400" dirty="0">
                <a:solidFill>
                  <a:srgbClr val="000000"/>
                </a:solidFill>
              </a:rPr>
              <a:t>break 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continue </a:t>
            </a:r>
            <a:r>
              <a:rPr lang="zh-CN" altLang="en-US" sz="2400" dirty="0">
                <a:solidFill>
                  <a:srgbClr val="000000"/>
                </a:solidFill>
              </a:rPr>
              <a:t>的作用方式；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掌握嵌套循环的执行机制与设计方法；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能熟练循环语句编写循环结构类的程序；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熟练掌握常用算法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22800" cy="838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/>
              <a:t>4.1.2 while </a:t>
            </a:r>
            <a:r>
              <a:rPr lang="zh-CN" altLang="en-US" dirty="0"/>
              <a:t>语句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4002087" cy="1052512"/>
          </a:xfrm>
        </p:spPr>
        <p:txBody>
          <a:bodyPr>
            <a:spAutoFit/>
          </a:bodyPr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while (</a:t>
            </a:r>
            <a:r>
              <a:rPr lang="zh-CN" altLang="en-US" dirty="0">
                <a:solidFill>
                  <a:srgbClr val="CC0066"/>
                </a:solidFill>
              </a:rPr>
              <a:t>条件</a:t>
            </a:r>
            <a:r>
              <a:rPr lang="zh-CN" altLang="en-US" dirty="0"/>
              <a:t>)</a:t>
            </a:r>
            <a:endParaRPr lang="zh-CN" altLang="en-US" dirty="0">
              <a:solidFill>
                <a:srgbClr val="CC0066"/>
              </a:solidFill>
            </a:endParaRP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chemeClr val="bg2"/>
                </a:solidFill>
              </a:rPr>
              <a:t>循环体语句</a:t>
            </a:r>
            <a:r>
              <a:rPr lang="zh-CN" altLang="en-US" dirty="0"/>
              <a:t>;</a:t>
            </a:r>
            <a:r>
              <a:rPr lang="zh-CN" altLang="en-US" dirty="0">
                <a:latin typeface="宋体" charset="0"/>
              </a:rPr>
              <a:t>     </a:t>
            </a: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5646738" y="1757363"/>
          <a:ext cx="283210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位图图像" r:id="rId3" imgW="1828800" imgH="2908300" progId="Paint.Picture">
                  <p:embed/>
                </p:oleObj>
              </mc:Choice>
              <mc:Fallback>
                <p:oleObj name="位图图像" r:id="rId3" imgW="1828800" imgH="2908300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757363"/>
                        <a:ext cx="2832100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60" name="Group 68"/>
          <p:cNvGrpSpPr>
            <a:grpSpLocks/>
          </p:cNvGrpSpPr>
          <p:nvPr/>
        </p:nvGrpSpPr>
        <p:grpSpPr bwMode="auto">
          <a:xfrm>
            <a:off x="685800" y="2514600"/>
            <a:ext cx="2743200" cy="2895600"/>
            <a:chOff x="1869" y="4088"/>
            <a:chExt cx="2762" cy="3104"/>
          </a:xfrm>
        </p:grpSpPr>
        <p:sp>
          <p:nvSpPr>
            <p:cNvPr id="20490" name="Text Box 69"/>
            <p:cNvSpPr txBox="1">
              <a:spLocks noChangeArrowheads="1"/>
            </p:cNvSpPr>
            <p:nvPr/>
          </p:nvSpPr>
          <p:spPr bwMode="auto">
            <a:xfrm>
              <a:off x="2777" y="5044"/>
              <a:ext cx="108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 dirty="0">
                  <a:solidFill>
                    <a:schemeClr val="tx1"/>
                  </a:solidFill>
                  <a:latin typeface="Times New Roman" charset="0"/>
                </a:rPr>
                <a:t>真</a:t>
              </a:r>
            </a:p>
          </p:txBody>
        </p:sp>
        <p:sp>
          <p:nvSpPr>
            <p:cNvPr id="20491" name="Text Box 70"/>
            <p:cNvSpPr txBox="1">
              <a:spLocks noChangeArrowheads="1"/>
            </p:cNvSpPr>
            <p:nvPr/>
          </p:nvSpPr>
          <p:spPr bwMode="auto">
            <a:xfrm>
              <a:off x="3716" y="4424"/>
              <a:ext cx="91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20492" name="Line 71"/>
            <p:cNvSpPr>
              <a:spLocks noChangeShapeType="1"/>
            </p:cNvSpPr>
            <p:nvPr/>
          </p:nvSpPr>
          <p:spPr bwMode="auto">
            <a:xfrm>
              <a:off x="3111" y="5080"/>
              <a:ext cx="0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Group 72"/>
            <p:cNvGrpSpPr>
              <a:grpSpLocks/>
            </p:cNvGrpSpPr>
            <p:nvPr/>
          </p:nvGrpSpPr>
          <p:grpSpPr bwMode="auto">
            <a:xfrm>
              <a:off x="1869" y="4088"/>
              <a:ext cx="2687" cy="3104"/>
              <a:chOff x="1869" y="4088"/>
              <a:chExt cx="2687" cy="3104"/>
            </a:xfrm>
          </p:grpSpPr>
          <p:sp>
            <p:nvSpPr>
              <p:cNvPr id="20494" name="Text Box 73"/>
              <p:cNvSpPr txBox="1">
                <a:spLocks noChangeArrowheads="1"/>
              </p:cNvSpPr>
              <p:nvPr/>
            </p:nvSpPr>
            <p:spPr bwMode="auto">
              <a:xfrm>
                <a:off x="2264" y="6786"/>
                <a:ext cx="1887" cy="4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下一条语句</a:t>
                </a:r>
              </a:p>
            </p:txBody>
          </p:sp>
          <p:sp>
            <p:nvSpPr>
              <p:cNvPr id="20495" name="Line 74"/>
              <p:cNvSpPr>
                <a:spLocks noChangeShapeType="1"/>
              </p:cNvSpPr>
              <p:nvPr/>
            </p:nvSpPr>
            <p:spPr bwMode="auto">
              <a:xfrm>
                <a:off x="3111" y="408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AutoShape 75"/>
              <p:cNvSpPr>
                <a:spLocks noChangeArrowheads="1"/>
              </p:cNvSpPr>
              <p:nvPr/>
            </p:nvSpPr>
            <p:spPr bwMode="auto">
              <a:xfrm>
                <a:off x="2206" y="4416"/>
                <a:ext cx="1815" cy="66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表达式</a:t>
                </a:r>
              </a:p>
            </p:txBody>
          </p:sp>
          <p:sp>
            <p:nvSpPr>
              <p:cNvPr id="59468" name="Rectangle 76"/>
              <p:cNvSpPr>
                <a:spLocks noChangeArrowheads="1"/>
              </p:cNvSpPr>
              <p:nvPr/>
            </p:nvSpPr>
            <p:spPr bwMode="auto">
              <a:xfrm>
                <a:off x="2449" y="5368"/>
                <a:ext cx="1335" cy="3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循环体语句</a:t>
                </a:r>
              </a:p>
            </p:txBody>
          </p:sp>
          <p:sp>
            <p:nvSpPr>
              <p:cNvPr id="59469" name="Freeform 77"/>
              <p:cNvSpPr>
                <a:spLocks/>
              </p:cNvSpPr>
              <p:nvPr/>
            </p:nvSpPr>
            <p:spPr bwMode="auto">
              <a:xfrm>
                <a:off x="3191" y="4755"/>
                <a:ext cx="1365" cy="2028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470" name="Freeform 78"/>
              <p:cNvSpPr>
                <a:spLocks/>
              </p:cNvSpPr>
              <p:nvPr/>
            </p:nvSpPr>
            <p:spPr bwMode="auto">
              <a:xfrm>
                <a:off x="1869" y="4350"/>
                <a:ext cx="1260" cy="1942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3810000" y="2895600"/>
            <a:ext cx="162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C0066"/>
                </a:solidFill>
                <a:latin typeface="华文行楷"/>
                <a:ea typeface="华文行楷"/>
                <a:cs typeface="华文行楷"/>
              </a:rPr>
              <a:t>循环条件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3962400" y="39624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 flipH="1">
            <a:off x="4427538" y="1412875"/>
            <a:ext cx="1008062" cy="5762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5651500" y="11255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一条语句</a:t>
            </a: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638800" y="1752600"/>
          <a:ext cx="28479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5" name="位图图像" r:id="rId5" imgW="1838095" imgH="2914286" progId="Paint.Picture">
                  <p:embed/>
                </p:oleObj>
              </mc:Choice>
              <mc:Fallback>
                <p:oleObj name="位图图像" r:id="rId5" imgW="1838095" imgH="291428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2847975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473" grpId="0"/>
      <p:bldP spid="59474" grpId="0"/>
      <p:bldP spid="59478" grpId="0" animBg="1"/>
      <p:bldP spid="594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715000" cy="1219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while </a:t>
            </a:r>
            <a:r>
              <a:rPr lang="zh-CN" altLang="en-US" dirty="0"/>
              <a:t>语句和</a:t>
            </a:r>
            <a:r>
              <a:rPr lang="en-US" altLang="zh-CN" dirty="0"/>
              <a:t> for </a:t>
            </a:r>
            <a:r>
              <a:rPr lang="zh-CN" altLang="en-US" dirty="0"/>
              <a:t>语句</a:t>
            </a:r>
          </a:p>
          <a:p>
            <a:pPr marL="949325" lvl="1" algn="just">
              <a:buFont typeface="Wingdings" charset="0"/>
              <a:buNone/>
              <a:defRPr/>
            </a:pPr>
            <a:r>
              <a:rPr lang="zh-CN" altLang="en-US" dirty="0"/>
              <a:t>都是在循环前先判断条件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5173663" cy="685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/>
              <a:t>while </a:t>
            </a:r>
            <a:r>
              <a:rPr lang="zh-CN" altLang="en-US"/>
              <a:t>语句说明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176713" y="3886200"/>
            <a:ext cx="4572000" cy="25796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kumimoji="1" lang="zh-CN" altLang="en-US" sz="2800" dirty="0">
                <a:solidFill>
                  <a:srgbClr val="CC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{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rgbClr val="00007D"/>
                </a:solidFill>
              </a:rPr>
              <a:t>for</a:t>
            </a:r>
            <a:r>
              <a:rPr kumimoji="1" lang="zh-CN" altLang="en-US" sz="2800" dirty="0">
                <a:solidFill>
                  <a:srgbClr val="00007D"/>
                </a:solidFill>
              </a:rPr>
              <a:t>的循环体语句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457200" y="2438400"/>
            <a:ext cx="60198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3200" dirty="0">
                <a:solidFill>
                  <a:schemeClr val="tx1"/>
                </a:solidFill>
              </a:rPr>
              <a:t>把</a:t>
            </a:r>
            <a:r>
              <a:rPr kumimoji="1" lang="en-US" altLang="zh-CN" sz="3200" dirty="0">
                <a:solidFill>
                  <a:schemeClr val="tx1"/>
                </a:solidFill>
              </a:rPr>
              <a:t> for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语句改写成</a:t>
            </a:r>
            <a:r>
              <a:rPr kumimoji="1" lang="en-US" altLang="zh-CN" sz="3200" dirty="0">
                <a:solidFill>
                  <a:schemeClr val="tx1"/>
                </a:solidFill>
              </a:rPr>
              <a:t> while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for (</a:t>
            </a: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lang="zh-CN" altLang="en-US" sz="2800" dirty="0">
                <a:solidFill>
                  <a:srgbClr val="CC0066"/>
                </a:solidFill>
              </a:rPr>
              <a:t>表达式</a:t>
            </a:r>
            <a:r>
              <a:rPr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循环体语句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  <p:bldP spid="12186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5516563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for </a:t>
            </a:r>
            <a:r>
              <a:rPr lang="zh-CN" altLang="en-US"/>
              <a:t>的比较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68413"/>
            <a:ext cx="5945188" cy="14097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>
                <a:solidFill>
                  <a:srgbClr val="660066"/>
                </a:solidFill>
              </a:rPr>
              <a:t>i</a:t>
            </a:r>
            <a:r>
              <a:rPr lang="en-US" altLang="zh-CN" dirty="0">
                <a:solidFill>
                  <a:srgbClr val="660066"/>
                </a:solidFill>
              </a:rPr>
              <a:t> = 1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){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>
                <a:solidFill>
                  <a:srgbClr val="3333CC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sum = sum +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/>
              <a:t>; 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371600" y="3027363"/>
            <a:ext cx="744855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defRPr/>
            </a:pPr>
            <a:r>
              <a:rPr lang="en-US" altLang="zh-CN" sz="2800" dirty="0" err="1">
                <a:solidFill>
                  <a:srgbClr val="660066"/>
                </a:solidFill>
              </a:rPr>
              <a:t>i</a:t>
            </a:r>
            <a:r>
              <a:rPr lang="en-US" altLang="zh-CN" sz="2800" dirty="0">
                <a:solidFill>
                  <a:srgbClr val="660066"/>
                </a:solidFill>
              </a:rPr>
              <a:t> = 1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    /*</a:t>
            </a:r>
            <a:r>
              <a:rPr kumimoji="1" lang="en-US" altLang="zh-CN" sz="2800" dirty="0">
                <a:solidFill>
                  <a:srgbClr val="3333CC"/>
                </a:solidFill>
              </a:rPr>
              <a:t>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循环变量赋初值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rgbClr val="000000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10</a:t>
            </a:r>
            <a:r>
              <a:rPr kumimoji="1" lang="en-US" altLang="zh-CN" sz="2800" dirty="0">
                <a:solidFill>
                  <a:schemeClr val="tx1"/>
                </a:solidFill>
              </a:rPr>
              <a:t>){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循环条件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sz="2800" dirty="0">
                <a:solidFill>
                  <a:schemeClr val="tx1"/>
                </a:solidFill>
              </a:rPr>
              <a:t>   </a:t>
            </a:r>
            <a:r>
              <a:rPr kumimoji="1" lang="en-US" altLang="zh-CN" sz="2800" dirty="0">
                <a:solidFill>
                  <a:schemeClr val="bg2"/>
                </a:solidFill>
              </a:rPr>
              <a:t>sum = sum +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     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循环变量的改变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09600" y="4094163"/>
            <a:ext cx="1268413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4319587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640763" cy="54451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例4-2 </a:t>
            </a: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3-3 </a:t>
            </a:r>
            <a:r>
              <a:rPr lang="zh-CN" altLang="en-US" dirty="0">
                <a:solidFill>
                  <a:srgbClr val="000000"/>
                </a:solidFill>
              </a:rPr>
              <a:t>输入一个正整数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，再输入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个学生的成绩，计算平均分，并统计不及格成绩的个数。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total = 0;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count = 0;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for 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&lt;= n;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++){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 ("%lf", &amp;grade); 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0000"/>
                </a:solidFill>
              </a:rPr>
              <a:t>total = total + grade; 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if (grade &lt; 60){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count++;}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en-US" altLang="zh-CN" dirty="0"/>
          </a:p>
          <a:p>
            <a:pPr marL="0" indent="0">
              <a:buFont typeface="Wingdings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67400" y="3860800"/>
            <a:ext cx="2160588" cy="9620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如何确定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循环条件？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4350</TotalTime>
  <Words>4220</Words>
  <Application>Microsoft Office PowerPoint</Application>
  <PresentationFormat>全屏显示(4:3)</PresentationFormat>
  <Paragraphs>806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Arial Unicode MS</vt:lpstr>
      <vt:lpstr>Monotype Sorts</vt:lpstr>
      <vt:lpstr>仿宋_GB2312</vt:lpstr>
      <vt:lpstr>黑体</vt:lpstr>
      <vt:lpstr>华文行楷</vt:lpstr>
      <vt:lpstr>宋体</vt:lpstr>
      <vt:lpstr>Arial</vt:lpstr>
      <vt:lpstr>Arial Black</vt:lpstr>
      <vt:lpstr>Symbol</vt:lpstr>
      <vt:lpstr>Times New Roman</vt:lpstr>
      <vt:lpstr>Wingdings</vt:lpstr>
      <vt:lpstr>Pixel</vt:lpstr>
      <vt:lpstr>公式</vt:lpstr>
      <vt:lpstr>位图图像</vt:lpstr>
      <vt:lpstr>文档</vt:lpstr>
      <vt:lpstr>第 四 章  循环结构</vt:lpstr>
      <vt:lpstr>本章要点</vt:lpstr>
      <vt:lpstr>4.1 用格里高利公式求π的近似值</vt:lpstr>
      <vt:lpstr>4.1.1  程序解析－求π的近似值</vt:lpstr>
      <vt:lpstr>例4-1源程序－求π的近似值</vt:lpstr>
      <vt:lpstr>4.1.2 while 语句</vt:lpstr>
      <vt:lpstr>while 语句说明</vt:lpstr>
      <vt:lpstr>while 和 for 的比较</vt:lpstr>
      <vt:lpstr>统计学生的成绩</vt:lpstr>
      <vt:lpstr>分析-统计成绩</vt:lpstr>
      <vt:lpstr>程序段-统计成绩</vt:lpstr>
      <vt:lpstr>例4-2 源程序-统计成绩</vt:lpstr>
      <vt:lpstr>小结-常见的 循环控制方式</vt:lpstr>
      <vt:lpstr>4.2 统计一个整数的位数</vt:lpstr>
      <vt:lpstr>4.2.1  程序解析-统计一个整数的位数</vt:lpstr>
      <vt:lpstr>算法-统计一个整数的位数</vt:lpstr>
      <vt:lpstr>例4-3 源程序-统计整数位数</vt:lpstr>
      <vt:lpstr>4.2.2 do - while 语句</vt:lpstr>
      <vt:lpstr>while 和 do-while 的比较</vt:lpstr>
      <vt:lpstr>4.3 判断素数</vt:lpstr>
      <vt:lpstr>4.3.1 程序解析－判断素数</vt:lpstr>
      <vt:lpstr>例4-4 源程序1-判断素数</vt:lpstr>
      <vt:lpstr>4.3.2 break 语句</vt:lpstr>
      <vt:lpstr>练习-输出结果是什么？</vt:lpstr>
      <vt:lpstr>continue 语句</vt:lpstr>
      <vt:lpstr>break和continue</vt:lpstr>
      <vt:lpstr>break和continue</vt:lpstr>
      <vt:lpstr>例4-5-1 简单的猜数游戏，最多允许猜7次。</vt:lpstr>
      <vt:lpstr>例4-4源程序2-判断素数</vt:lpstr>
      <vt:lpstr>例4-5-2 简单的猜数游戏，最多允许猜7次。</vt:lpstr>
      <vt:lpstr>4.4  求1! + 2! + … + 100!</vt:lpstr>
      <vt:lpstr>4.4.1  程序解析  求1! + 2! + …. + 100!</vt:lpstr>
      <vt:lpstr>4.4.2  嵌套循环</vt:lpstr>
      <vt:lpstr>例4-7 源程序</vt:lpstr>
      <vt:lpstr>讨论-内层循环的初始化</vt:lpstr>
      <vt:lpstr>分析嵌套循环的执行过程</vt:lpstr>
      <vt:lpstr>PowerPoint 演示文稿</vt:lpstr>
      <vt:lpstr>4.5  循环结构程序设计</vt:lpstr>
      <vt:lpstr>常见的循环控制方式</vt:lpstr>
      <vt:lpstr>循环语句的选择</vt:lpstr>
      <vt:lpstr>例4-8 输入一批学生的成绩，求最高分(for)</vt:lpstr>
      <vt:lpstr>例4-8 输入一批学生的成绩，求最高分(while)</vt:lpstr>
      <vt:lpstr>例4-8 输入一批学生的成绩，求最高分(do-while)</vt:lpstr>
      <vt:lpstr>例4-9  逆序问题。将一个正整数逆序输出</vt:lpstr>
      <vt:lpstr>例4-10 求100以内的全部素数，每行输出10个</vt:lpstr>
      <vt:lpstr>例4-10  源程序</vt:lpstr>
      <vt:lpstr>例4-11 求Fibonacci序列：1,1,2,3,5,8,13,… </vt:lpstr>
      <vt:lpstr>例4-12古典算术问题－搬砖头</vt:lpstr>
      <vt:lpstr>例4-12 源程序(2)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循环结构</dc:title>
  <dc:creator>yangqf</dc:creator>
  <cp:lastModifiedBy>xu jc</cp:lastModifiedBy>
  <cp:revision>1004</cp:revision>
  <dcterms:created xsi:type="dcterms:W3CDTF">1998-03-04T14:16:10Z</dcterms:created>
  <dcterms:modified xsi:type="dcterms:W3CDTF">2018-10-30T03:03:23Z</dcterms:modified>
</cp:coreProperties>
</file>