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9"/>
  </p:notesMasterIdLst>
  <p:handoutMasterIdLst>
    <p:handoutMasterId r:id="rId70"/>
  </p:handoutMasterIdLst>
  <p:sldIdLst>
    <p:sldId id="381" r:id="rId2"/>
    <p:sldId id="379" r:id="rId3"/>
    <p:sldId id="458" r:id="rId4"/>
    <p:sldId id="562" r:id="rId5"/>
    <p:sldId id="459" r:id="rId6"/>
    <p:sldId id="460" r:id="rId7"/>
    <p:sldId id="461" r:id="rId8"/>
    <p:sldId id="462" r:id="rId9"/>
    <p:sldId id="470" r:id="rId10"/>
    <p:sldId id="563" r:id="rId11"/>
    <p:sldId id="464" r:id="rId12"/>
    <p:sldId id="465" r:id="rId13"/>
    <p:sldId id="569" r:id="rId14"/>
    <p:sldId id="570" r:id="rId15"/>
    <p:sldId id="571" r:id="rId16"/>
    <p:sldId id="471" r:id="rId17"/>
    <p:sldId id="572" r:id="rId18"/>
    <p:sldId id="573" r:id="rId19"/>
    <p:sldId id="574" r:id="rId20"/>
    <p:sldId id="467" r:id="rId21"/>
    <p:sldId id="472" r:id="rId22"/>
    <p:sldId id="483" r:id="rId23"/>
    <p:sldId id="488" r:id="rId24"/>
    <p:sldId id="491" r:id="rId25"/>
    <p:sldId id="492" r:id="rId26"/>
    <p:sldId id="493" r:id="rId27"/>
    <p:sldId id="497" r:id="rId28"/>
    <p:sldId id="498" r:id="rId29"/>
    <p:sldId id="499" r:id="rId30"/>
    <p:sldId id="505" r:id="rId31"/>
    <p:sldId id="506" r:id="rId32"/>
    <p:sldId id="507" r:id="rId33"/>
    <p:sldId id="509" r:id="rId34"/>
    <p:sldId id="511" r:id="rId35"/>
    <p:sldId id="519" r:id="rId36"/>
    <p:sldId id="513" r:id="rId37"/>
    <p:sldId id="514" r:id="rId38"/>
    <p:sldId id="515" r:id="rId39"/>
    <p:sldId id="516" r:id="rId40"/>
    <p:sldId id="518" r:id="rId41"/>
    <p:sldId id="520" r:id="rId42"/>
    <p:sldId id="521" r:id="rId43"/>
    <p:sldId id="522" r:id="rId44"/>
    <p:sldId id="549" r:id="rId45"/>
    <p:sldId id="550" r:id="rId46"/>
    <p:sldId id="523" r:id="rId47"/>
    <p:sldId id="524" r:id="rId48"/>
    <p:sldId id="528" r:id="rId49"/>
    <p:sldId id="551" r:id="rId50"/>
    <p:sldId id="530" r:id="rId51"/>
    <p:sldId id="534" r:id="rId52"/>
    <p:sldId id="536" r:id="rId53"/>
    <p:sldId id="554" r:id="rId54"/>
    <p:sldId id="540" r:id="rId55"/>
    <p:sldId id="543" r:id="rId56"/>
    <p:sldId id="556" r:id="rId57"/>
    <p:sldId id="544" r:id="rId58"/>
    <p:sldId id="547" r:id="rId59"/>
    <p:sldId id="557" r:id="rId60"/>
    <p:sldId id="558" r:id="rId61"/>
    <p:sldId id="565" r:id="rId62"/>
    <p:sldId id="566" r:id="rId63"/>
    <p:sldId id="567" r:id="rId64"/>
    <p:sldId id="568" r:id="rId65"/>
    <p:sldId id="560" r:id="rId66"/>
    <p:sldId id="559" r:id="rId67"/>
    <p:sldId id="561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8080"/>
    <a:srgbClr val="FF9966"/>
    <a:srgbClr val="FF9933"/>
    <a:srgbClr val="FFFF00"/>
    <a:srgbClr val="757E30"/>
    <a:srgbClr val="CC00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3508" autoAdjust="0"/>
  </p:normalViewPr>
  <p:slideViewPr>
    <p:cSldViewPr>
      <p:cViewPr varScale="1">
        <p:scale>
          <a:sx n="64" d="100"/>
          <a:sy n="64" d="100"/>
        </p:scale>
        <p:origin x="135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fld id="{E675ABD4-CC44-554F-AC12-96D42DD99E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3366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fld id="{03EF2F99-BBD3-114C-A681-67E33ED4BA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9007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924522F-E69A-524C-B091-BF6B9D367A27}" type="slidenum">
              <a:rPr lang="zh-CN" altLang="en-US">
                <a:latin typeface="Times New Roman" charset="0"/>
              </a:rPr>
              <a:pPr eaLnBrk="1" hangingPunct="1"/>
              <a:t>23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5A80BAB-CD40-1045-BA10-14DFAC3BCDBC}" type="slidenum">
              <a:rPr lang="zh-CN" altLang="en-US">
                <a:latin typeface="Times New Roman" charset="0"/>
              </a:rPr>
              <a:pPr eaLnBrk="1" hangingPunct="1"/>
              <a:t>35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88F056BC-6EAE-1543-9A57-6411A0BFE52A}" type="slidenum">
              <a:rPr lang="zh-CN" altLang="en-US">
                <a:latin typeface="Times New Roman" charset="0"/>
              </a:rPr>
              <a:pPr eaLnBrk="1" hangingPunct="1"/>
              <a:t>42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7796DD8D-3718-B346-8437-FB8E53603F63}" type="slidenum">
              <a:rPr lang="zh-CN" altLang="en-US">
                <a:latin typeface="Times New Roman" charset="0"/>
              </a:rPr>
              <a:pPr eaLnBrk="1" hangingPunct="1"/>
              <a:t>60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8B07054B-B81E-A845-AF28-6CF896076378}" type="slidenum">
              <a:rPr lang="zh-CN" altLang="en-US">
                <a:latin typeface="Times New Roman" charset="0"/>
              </a:rPr>
              <a:pPr eaLnBrk="1" hangingPunct="1"/>
              <a:t>61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3487393E-18CF-3D4E-B4B6-E6C4A7529DCB}" type="slidenum">
              <a:rPr lang="zh-CN" altLang="en-US">
                <a:latin typeface="Times New Roman" charset="0"/>
              </a:rPr>
              <a:pPr eaLnBrk="1" hangingPunct="1"/>
              <a:t>62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2BC6459-ED59-5545-9A70-A8019CEEEE81}" type="slidenum">
              <a:rPr lang="zh-CN" altLang="en-US">
                <a:latin typeface="Times New Roman" charset="0"/>
              </a:rPr>
              <a:pPr eaLnBrk="1" hangingPunct="1"/>
              <a:t>63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2C23CF3-CFA9-0641-842F-824A4511698B}" type="slidenum">
              <a:rPr lang="zh-CN" altLang="en-US">
                <a:latin typeface="Times New Roman" charset="0"/>
              </a:rPr>
              <a:pPr eaLnBrk="1" hangingPunct="1"/>
              <a:t>64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</p:grpSp>
      <p:sp>
        <p:nvSpPr>
          <p:cNvPr id="43624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3624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0F45C5-2507-F24A-9B7D-6C4F747138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33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5F2F6-B878-604A-82AC-B2BA6054A05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26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12FAA4-36AF-DC46-AD61-55AADEB06BC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33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9EBB4-2ADF-AA44-93DE-78A3E2CC11B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43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0A81CB-5A8F-C54C-9F0B-923FA75898A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23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C767C-C9E2-304D-963E-485CA516D46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90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6F7F04-76D5-004E-9B89-D4B5821ECBB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79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6CC1A-DB1C-BC4F-8996-DF4FC55CC87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1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80C711-9EDB-DC4C-AA68-646EF520E91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33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BC49A0-568F-0B46-95FB-80C30168BF7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200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9BF4B-C035-B441-A637-C8BEC44CAD8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17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charset="0"/>
              </a:defRPr>
            </a:lvl1pPr>
          </a:lstStyle>
          <a:p>
            <a:fld id="{A9099776-E3AE-8C46-AE08-581E58BBA03B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3520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0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0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0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0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1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1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1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1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0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3521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Chap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6  </a:t>
            </a:r>
            <a:r>
              <a:rPr lang="zh-CN" altLang="en-US">
                <a:latin typeface="Arial" charset="0"/>
                <a:ea typeface="宋体" charset="0"/>
              </a:rPr>
              <a:t>回顾 数据类型和表达式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133600"/>
            <a:ext cx="7200900" cy="3743325"/>
          </a:xfrm>
        </p:spPr>
        <p:txBody>
          <a:bodyPr/>
          <a:lstStyle/>
          <a:p>
            <a:pPr marL="476250" indent="-476250" eaLnBrk="1" hangingPunct="1">
              <a:spcBef>
                <a:spcPct val="4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6.1  </a:t>
            </a:r>
            <a:r>
              <a:rPr lang="zh-CN" altLang="en-US">
                <a:latin typeface="宋体" charset="0"/>
                <a:ea typeface="宋体" charset="0"/>
              </a:rPr>
              <a:t>数据的存储和基本数据类型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  <a:endParaRPr lang="en-US" altLang="zh-CN">
              <a:latin typeface="Arial" charset="0"/>
              <a:ea typeface="宋体" charset="0"/>
            </a:endParaRPr>
          </a:p>
          <a:p>
            <a:pPr marL="476250" indent="-476250" eaLnBrk="1" hangingPunct="1">
              <a:spcBef>
                <a:spcPct val="4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6.2  </a:t>
            </a:r>
            <a:r>
              <a:rPr lang="zh-CN" altLang="en-US">
                <a:latin typeface="宋体" charset="0"/>
                <a:ea typeface="宋体" charset="0"/>
              </a:rPr>
              <a:t>数据的输入和输出</a:t>
            </a:r>
            <a:endParaRPr lang="zh-CN" altLang="en-US">
              <a:latin typeface="Arial" charset="0"/>
              <a:ea typeface="宋体" charset="0"/>
            </a:endParaRPr>
          </a:p>
          <a:p>
            <a:pPr marL="476250" indent="-476250" eaLnBrk="1" hangingPunct="1">
              <a:spcBef>
                <a:spcPct val="4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6.3  </a:t>
            </a:r>
            <a:r>
              <a:rPr lang="zh-CN" altLang="en-US">
                <a:latin typeface="宋体" charset="0"/>
                <a:ea typeface="宋体" charset="0"/>
              </a:rPr>
              <a:t>类型转换</a:t>
            </a:r>
            <a:endParaRPr lang="zh-CN" altLang="en-US">
              <a:latin typeface="Arial" charset="0"/>
              <a:ea typeface="宋体" charset="0"/>
            </a:endParaRPr>
          </a:p>
          <a:p>
            <a:pPr marL="476250" indent="-476250" eaLnBrk="1" hangingPunct="1">
              <a:spcBef>
                <a:spcPct val="4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6.4  </a:t>
            </a:r>
            <a:r>
              <a:rPr lang="zh-CN" altLang="en-US">
                <a:latin typeface="宋体" charset="0"/>
                <a:ea typeface="宋体" charset="0"/>
              </a:rPr>
              <a:t>表达式</a:t>
            </a: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6688" cy="8112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6.1.2 </a:t>
            </a:r>
            <a:r>
              <a:rPr lang="zh-CN" altLang="en-US">
                <a:latin typeface="Arial" charset="0"/>
                <a:ea typeface="宋体" charset="0"/>
              </a:rPr>
              <a:t>基本</a:t>
            </a:r>
            <a:r>
              <a:rPr lang="zh-CN" altLang="en-US">
                <a:latin typeface="宋体" charset="0"/>
                <a:ea typeface="宋体" charset="0"/>
              </a:rPr>
              <a:t>数据类型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7991475" cy="46815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Arial" charset="0"/>
                <a:ea typeface="宋体" charset="0"/>
              </a:rPr>
              <a:t>整型</a:t>
            </a:r>
            <a:endParaRPr lang="zh-CN" altLang="en-US" sz="2800" dirty="0">
              <a:latin typeface="宋体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有符号整型     无符号整型         数据长度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             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unsigned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        16</a:t>
            </a:r>
            <a:r>
              <a:rPr lang="zh-CN" altLang="en-US" sz="2400" dirty="0">
                <a:latin typeface="Arial" charset="0"/>
                <a:ea typeface="宋体" charset="0"/>
              </a:rPr>
              <a:t>或32位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short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unsigned short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  16</a:t>
            </a:r>
            <a:r>
              <a:rPr lang="zh-CN" altLang="en-US" sz="2400" dirty="0">
                <a:latin typeface="Arial" charset="0"/>
                <a:ea typeface="宋体" charset="0"/>
              </a:rPr>
              <a:t>位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long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unsigned long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   32</a:t>
            </a:r>
            <a:r>
              <a:rPr lang="zh-CN" altLang="en-US" sz="2400" dirty="0">
                <a:latin typeface="Arial" charset="0"/>
                <a:ea typeface="宋体" charset="0"/>
              </a:rPr>
              <a:t>位</a:t>
            </a:r>
            <a:endParaRPr lang="zh-CN" altLang="en-US" sz="2400" dirty="0">
              <a:solidFill>
                <a:srgbClr val="FFFF00"/>
              </a:solidFill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 sz="2800" dirty="0">
                <a:latin typeface="Arial" charset="0"/>
                <a:ea typeface="宋体" charset="0"/>
              </a:rPr>
              <a:t>字符型</a:t>
            </a:r>
            <a:endParaRPr lang="zh-CN" altLang="en-US" sz="2800" dirty="0">
              <a:latin typeface="宋体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char</a:t>
            </a:r>
            <a:r>
              <a:rPr lang="en-US" altLang="zh-CN" sz="2400" dirty="0">
                <a:latin typeface="Arial" charset="0"/>
                <a:ea typeface="宋体" charset="0"/>
              </a:rPr>
              <a:t>      8</a:t>
            </a:r>
            <a:r>
              <a:rPr lang="zh-CN" altLang="en-US" sz="2400" dirty="0">
                <a:latin typeface="Arial" charset="0"/>
                <a:ea typeface="宋体" charset="0"/>
              </a:rPr>
              <a:t>位</a:t>
            </a:r>
          </a:p>
          <a:p>
            <a:pPr algn="just" eaLnBrk="1" hangingPunct="1"/>
            <a:r>
              <a:rPr lang="zh-CN" altLang="en-US" sz="2800" dirty="0">
                <a:latin typeface="Arial" charset="0"/>
                <a:ea typeface="宋体" charset="0"/>
              </a:rPr>
              <a:t>实型（浮点型）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单精度浮点型  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float</a:t>
            </a:r>
            <a:r>
              <a:rPr lang="en-US" altLang="zh-CN" sz="2400" dirty="0">
                <a:latin typeface="Arial" charset="0"/>
                <a:ea typeface="宋体" charset="0"/>
              </a:rPr>
              <a:t>      32</a:t>
            </a:r>
            <a:r>
              <a:rPr lang="zh-CN" altLang="en-US" sz="2400" dirty="0">
                <a:latin typeface="Arial" charset="0"/>
                <a:ea typeface="宋体" charset="0"/>
              </a:rPr>
              <a:t>位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双精度浮点型  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double</a:t>
            </a:r>
            <a:r>
              <a:rPr lang="en-US" altLang="zh-CN" sz="2400" dirty="0">
                <a:latin typeface="Arial" charset="0"/>
                <a:ea typeface="宋体" charset="0"/>
              </a:rPr>
              <a:t>  64</a:t>
            </a:r>
            <a:r>
              <a:rPr lang="zh-CN" altLang="en-US" sz="2400" dirty="0">
                <a:latin typeface="Arial" charset="0"/>
                <a:ea typeface="宋体" charset="0"/>
              </a:rPr>
              <a:t>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9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9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67550" cy="7397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基本</a:t>
            </a:r>
            <a:r>
              <a:rPr lang="zh-CN" altLang="en-US" sz="4000">
                <a:latin typeface="宋体" charset="0"/>
                <a:ea typeface="宋体" charset="0"/>
              </a:rPr>
              <a:t>数据类型</a:t>
            </a:r>
            <a:r>
              <a:rPr lang="zh-CN" altLang="en-US" sz="4000">
                <a:latin typeface="Arial" charset="0"/>
                <a:ea typeface="宋体" charset="0"/>
              </a:rPr>
              <a:t>－整型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7923213" cy="19986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扩展的整数类型：</a:t>
            </a:r>
            <a:r>
              <a:rPr lang="en-US" altLang="zh-CN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short   long  unsigned</a:t>
            </a:r>
            <a:r>
              <a:rPr lang="en-US" altLang="zh-CN" sz="2800" dirty="0">
                <a:solidFill>
                  <a:srgbClr val="FFFF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800" dirty="0">
                <a:latin typeface="Arial" charset="0"/>
                <a:ea typeface="宋体" charset="0"/>
              </a:rPr>
              <a:t> [</a:t>
            </a:r>
            <a:r>
              <a:rPr lang="en-US" altLang="zh-CN" sz="2800" dirty="0" err="1">
                <a:latin typeface="Arial" charset="0"/>
                <a:ea typeface="宋体" charset="0"/>
              </a:rPr>
              <a:t>int</a:t>
            </a:r>
            <a:r>
              <a:rPr lang="en-US" altLang="zh-CN" sz="2800" dirty="0">
                <a:latin typeface="Arial" charset="0"/>
                <a:ea typeface="宋体" charset="0"/>
              </a:rPr>
              <a:t>]</a:t>
            </a:r>
            <a:endParaRPr lang="zh-CN" altLang="en-US" sz="2800" dirty="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有符号整型    无符号整型           数据长度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              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unsigned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         16</a:t>
            </a:r>
            <a:r>
              <a:rPr lang="zh-CN" altLang="en-US" sz="2400" dirty="0">
                <a:latin typeface="Arial" charset="0"/>
                <a:ea typeface="宋体" charset="0"/>
              </a:rPr>
              <a:t>或32位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short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unsigned short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  16</a:t>
            </a:r>
            <a:r>
              <a:rPr lang="zh-CN" altLang="en-US" sz="2400" dirty="0">
                <a:latin typeface="Arial" charset="0"/>
                <a:ea typeface="宋体" charset="0"/>
              </a:rPr>
              <a:t>位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long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unsigned long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    32</a:t>
            </a:r>
            <a:r>
              <a:rPr lang="zh-CN" altLang="en-US" sz="2400" dirty="0">
                <a:latin typeface="Arial" charset="0"/>
                <a:ea typeface="宋体" charset="0"/>
              </a:rPr>
              <a:t>位</a:t>
            </a:r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539750" y="3500438"/>
            <a:ext cx="7783513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/>
              <a:t>有符号 </a:t>
            </a:r>
            <a:r>
              <a:rPr kumimoji="1" lang="en-US" altLang="zh-CN" sz="2800" b="1">
                <a:solidFill>
                  <a:schemeClr val="bg2"/>
                </a:solidFill>
              </a:rPr>
              <a:t>short</a:t>
            </a:r>
            <a:r>
              <a:rPr kumimoji="1" lang="en-US" altLang="zh-CN" sz="2800" b="1">
                <a:solidFill>
                  <a:schemeClr val="accent1"/>
                </a:solidFill>
              </a:rPr>
              <a:t>  </a:t>
            </a:r>
          </a:p>
          <a:p>
            <a:pPr marL="1143000" lvl="2" indent="-22860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solidFill>
                  <a:srgbClr val="CC0066"/>
                </a:solidFill>
              </a:rPr>
              <a:t>1</a:t>
            </a:r>
            <a:r>
              <a:rPr kumimoji="1" lang="zh-CN" altLang="en-US" sz="2800" b="1"/>
              <a:t> 000 0000 0000 0000  </a:t>
            </a:r>
            <a:r>
              <a:rPr kumimoji="1" lang="zh-CN" altLang="en-US" sz="2800" b="1">
                <a:solidFill>
                  <a:srgbClr val="CC0066"/>
                </a:solidFill>
              </a:rPr>
              <a:t>-32768</a:t>
            </a:r>
            <a:r>
              <a:rPr kumimoji="1" lang="zh-CN" altLang="en-US" sz="2800" b="1">
                <a:solidFill>
                  <a:srgbClr val="FFFF00"/>
                </a:solidFill>
              </a:rPr>
              <a:t>  </a:t>
            </a:r>
            <a:r>
              <a:rPr kumimoji="1" lang="zh-CN" altLang="en-US" sz="2800" b="1">
                <a:solidFill>
                  <a:schemeClr val="bg2"/>
                </a:solidFill>
              </a:rPr>
              <a:t>-2</a:t>
            </a:r>
            <a:r>
              <a:rPr kumimoji="1" lang="zh-CN" altLang="en-US" sz="2800" b="1" baseline="30000">
                <a:solidFill>
                  <a:schemeClr val="bg2"/>
                </a:solidFill>
              </a:rPr>
              <a:t>15</a:t>
            </a:r>
            <a:endParaRPr kumimoji="1" lang="zh-CN" altLang="en-US" sz="2800" b="1">
              <a:solidFill>
                <a:schemeClr val="bg2"/>
              </a:solidFill>
            </a:endParaRPr>
          </a:p>
          <a:p>
            <a:pPr marL="1143000" lvl="2" indent="-22860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solidFill>
                  <a:srgbClr val="CC0066"/>
                </a:solidFill>
              </a:rPr>
              <a:t>0</a:t>
            </a:r>
            <a:r>
              <a:rPr kumimoji="1" lang="zh-CN" altLang="en-US" sz="2800" b="1"/>
              <a:t> 111 1111 1111 1111   </a:t>
            </a:r>
            <a:r>
              <a:rPr kumimoji="1" lang="zh-CN" altLang="en-US" sz="2800" b="1">
                <a:solidFill>
                  <a:srgbClr val="CC0066"/>
                </a:solidFill>
              </a:rPr>
              <a:t>32767</a:t>
            </a:r>
            <a:r>
              <a:rPr kumimoji="1" lang="zh-CN" altLang="en-US" sz="2800" b="1">
                <a:solidFill>
                  <a:srgbClr val="FFFF00"/>
                </a:solidFill>
              </a:rPr>
              <a:t>  </a:t>
            </a:r>
            <a:r>
              <a:rPr kumimoji="1" lang="zh-CN" altLang="en-US" sz="2800" b="1">
                <a:solidFill>
                  <a:schemeClr val="bg2"/>
                </a:solidFill>
              </a:rPr>
              <a:t>2</a:t>
            </a:r>
            <a:r>
              <a:rPr kumimoji="1" lang="zh-CN" altLang="en-US" sz="2800" b="1" baseline="30000">
                <a:solidFill>
                  <a:schemeClr val="bg2"/>
                </a:solidFill>
              </a:rPr>
              <a:t>15</a:t>
            </a:r>
            <a:r>
              <a:rPr kumimoji="1" lang="zh-CN" altLang="en-US" sz="2800" b="1">
                <a:solidFill>
                  <a:schemeClr val="bg2"/>
                </a:solidFill>
              </a:rPr>
              <a:t>-1</a:t>
            </a:r>
          </a:p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/>
              <a:t>无符号 </a:t>
            </a:r>
            <a:r>
              <a:rPr kumimoji="1" lang="en-US" altLang="zh-CN" sz="2800" b="1">
                <a:solidFill>
                  <a:schemeClr val="bg2"/>
                </a:solidFill>
              </a:rPr>
              <a:t>unsigned short</a:t>
            </a:r>
          </a:p>
          <a:p>
            <a:pPr marL="1143000" lvl="2" indent="-22860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/>
              <a:t>0000 0000 0000 0000        </a:t>
            </a:r>
            <a:r>
              <a:rPr kumimoji="1" lang="zh-CN" altLang="en-US" sz="2800" b="1">
                <a:solidFill>
                  <a:srgbClr val="CC0066"/>
                </a:solidFill>
              </a:rPr>
              <a:t>0</a:t>
            </a:r>
          </a:p>
          <a:p>
            <a:pPr marL="1143000" lvl="2" indent="-22860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/>
              <a:t>1111 1111 1111 1111    </a:t>
            </a:r>
            <a:r>
              <a:rPr kumimoji="1" lang="zh-CN" altLang="en-US" sz="2800" b="1">
                <a:solidFill>
                  <a:srgbClr val="CC0066"/>
                </a:solidFill>
              </a:rPr>
              <a:t>65535</a:t>
            </a:r>
            <a:r>
              <a:rPr kumimoji="1" lang="zh-CN" altLang="en-US" sz="2800" b="1">
                <a:solidFill>
                  <a:srgbClr val="FFFF00"/>
                </a:solidFill>
              </a:rPr>
              <a:t>  </a:t>
            </a:r>
            <a:r>
              <a:rPr kumimoji="1" lang="zh-CN" altLang="en-US" sz="2800" b="1">
                <a:solidFill>
                  <a:schemeClr val="bg2"/>
                </a:solidFill>
              </a:rPr>
              <a:t>2</a:t>
            </a:r>
            <a:r>
              <a:rPr kumimoji="1" lang="zh-CN" altLang="en-US" sz="2800" b="1" baseline="30000">
                <a:solidFill>
                  <a:schemeClr val="bg2"/>
                </a:solidFill>
              </a:rPr>
              <a:t>16</a:t>
            </a:r>
            <a:r>
              <a:rPr kumimoji="1" lang="zh-CN" altLang="en-US" sz="2800" b="1">
                <a:solidFill>
                  <a:schemeClr val="bg2"/>
                </a:solidFill>
              </a:rPr>
              <a:t>-1</a:t>
            </a:r>
            <a:endParaRPr kumimoji="1" lang="en-US" altLang="zh-CN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4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4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67550" cy="110013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整数类型的取值范围</a:t>
            </a:r>
            <a:endParaRPr lang="en-US" altLang="zh-CN" sz="4800">
              <a:latin typeface="Arial" charset="0"/>
              <a:ea typeface="宋体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3352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 err="1">
                <a:ea typeface="宋体" charset="0"/>
              </a:rPr>
              <a:t>int</a:t>
            </a:r>
            <a:r>
              <a:rPr lang="en-US" altLang="zh-CN" sz="2800" dirty="0">
                <a:ea typeface="宋体" charset="0"/>
              </a:rPr>
              <a:t>    </a:t>
            </a:r>
            <a:r>
              <a:rPr lang="en-US" altLang="zh-CN" sz="2800" dirty="0">
                <a:solidFill>
                  <a:schemeClr val="bg2"/>
                </a:solidFill>
                <a:ea typeface="宋体" charset="0"/>
              </a:rPr>
              <a:t>32</a:t>
            </a:r>
            <a:r>
              <a:rPr lang="zh-CN" altLang="en-US" sz="2800" dirty="0">
                <a:ea typeface="宋体" charset="0"/>
              </a:rPr>
              <a:t>位    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-2147483648 </a:t>
            </a:r>
            <a:r>
              <a:rPr lang="en-US" altLang="zh-CN" sz="2400" dirty="0">
                <a:solidFill>
                  <a:srgbClr val="CC0066"/>
                </a:solidFill>
                <a:ea typeface="宋体" charset="0"/>
              </a:rPr>
              <a:t>~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2147483647</a:t>
            </a:r>
            <a:r>
              <a:rPr lang="zh-CN" altLang="en-US" sz="2800" dirty="0">
                <a:solidFill>
                  <a:srgbClr val="FFFF00"/>
                </a:solidFill>
                <a:ea typeface="宋体" charset="0"/>
              </a:rPr>
              <a:t>  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31 </a:t>
            </a:r>
            <a:r>
              <a:rPr lang="en-US" altLang="zh-CN" sz="2800" baseline="30000" dirty="0">
                <a:solidFill>
                  <a:schemeClr val="bg2"/>
                </a:solidFill>
                <a:ea typeface="宋体" charset="0"/>
              </a:rPr>
              <a:t>~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 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31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-1</a:t>
            </a:r>
            <a:endParaRPr lang="en-US" altLang="zh-CN" sz="2800" dirty="0">
              <a:solidFill>
                <a:schemeClr val="bg2"/>
              </a:solidFill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ea typeface="宋体" charset="0"/>
              </a:rPr>
              <a:t>short [</a:t>
            </a:r>
            <a:r>
              <a:rPr lang="en-US" altLang="zh-CN" sz="2800" dirty="0" err="1">
                <a:ea typeface="宋体" charset="0"/>
              </a:rPr>
              <a:t>int</a:t>
            </a:r>
            <a:r>
              <a:rPr lang="en-US" altLang="zh-CN" sz="2800" dirty="0">
                <a:ea typeface="宋体" charset="0"/>
              </a:rPr>
              <a:t>] </a:t>
            </a:r>
            <a:r>
              <a:rPr lang="en-US" altLang="zh-CN" sz="2800" dirty="0">
                <a:solidFill>
                  <a:schemeClr val="bg2"/>
                </a:solidFill>
                <a:ea typeface="宋体" charset="0"/>
              </a:rPr>
              <a:t>16</a:t>
            </a:r>
            <a:r>
              <a:rPr lang="zh-CN" altLang="en-US" sz="2800" dirty="0">
                <a:ea typeface="宋体" charset="0"/>
              </a:rPr>
              <a:t>位   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-32768 </a:t>
            </a:r>
            <a:r>
              <a:rPr lang="en-US" altLang="zh-CN" sz="2400" dirty="0">
                <a:solidFill>
                  <a:srgbClr val="CC0066"/>
                </a:solidFill>
                <a:ea typeface="宋体" charset="0"/>
              </a:rPr>
              <a:t>~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 32767</a:t>
            </a:r>
            <a:r>
              <a:rPr lang="zh-CN" altLang="en-US" sz="2800" dirty="0">
                <a:solidFill>
                  <a:srgbClr val="FFFF00"/>
                </a:solidFill>
                <a:ea typeface="宋体" charset="0"/>
              </a:rPr>
              <a:t>      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15 </a:t>
            </a:r>
            <a:r>
              <a:rPr lang="en-US" altLang="zh-CN" sz="2800" baseline="30000" dirty="0">
                <a:solidFill>
                  <a:schemeClr val="bg2"/>
                </a:solidFill>
                <a:ea typeface="宋体" charset="0"/>
              </a:rPr>
              <a:t>~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 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15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-1</a:t>
            </a:r>
            <a:endParaRPr lang="en-US" altLang="zh-CN" sz="2800" dirty="0">
              <a:solidFill>
                <a:schemeClr val="bg2"/>
              </a:solidFill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ea typeface="宋体" charset="0"/>
              </a:rPr>
              <a:t>long [</a:t>
            </a:r>
            <a:r>
              <a:rPr lang="en-US" altLang="zh-CN" sz="2800" dirty="0" err="1">
                <a:ea typeface="宋体" charset="0"/>
              </a:rPr>
              <a:t>int</a:t>
            </a:r>
            <a:r>
              <a:rPr lang="en-US" altLang="zh-CN" sz="2800" dirty="0">
                <a:ea typeface="宋体" charset="0"/>
              </a:rPr>
              <a:t>] </a:t>
            </a:r>
            <a:r>
              <a:rPr lang="en-US" altLang="zh-CN" sz="2800" dirty="0">
                <a:solidFill>
                  <a:schemeClr val="bg2"/>
                </a:solidFill>
                <a:ea typeface="宋体" charset="0"/>
              </a:rPr>
              <a:t>32</a:t>
            </a:r>
            <a:r>
              <a:rPr lang="zh-CN" altLang="en-US" sz="2800" dirty="0">
                <a:ea typeface="宋体" charset="0"/>
              </a:rPr>
              <a:t>位 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-2147483648 </a:t>
            </a:r>
            <a:r>
              <a:rPr lang="en-US" altLang="zh-CN" sz="2400" dirty="0">
                <a:solidFill>
                  <a:srgbClr val="CC0066"/>
                </a:solidFill>
                <a:ea typeface="宋体" charset="0"/>
              </a:rPr>
              <a:t>~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 2147483647</a:t>
            </a:r>
            <a:r>
              <a:rPr lang="zh-CN" altLang="en-US" sz="2800" dirty="0">
                <a:solidFill>
                  <a:srgbClr val="FFFF00"/>
                </a:solidFill>
                <a:ea typeface="宋体" charset="0"/>
              </a:rPr>
              <a:t>  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31 </a:t>
            </a:r>
            <a:r>
              <a:rPr lang="en-US" altLang="zh-CN" sz="2800" baseline="30000" dirty="0">
                <a:solidFill>
                  <a:schemeClr val="bg2"/>
                </a:solidFill>
                <a:ea typeface="宋体" charset="0"/>
              </a:rPr>
              <a:t>~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 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31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-1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800" dirty="0">
              <a:solidFill>
                <a:schemeClr val="accent1"/>
              </a:solidFill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ea typeface="宋体" charset="0"/>
              </a:rPr>
              <a:t>unsigned [</a:t>
            </a:r>
            <a:r>
              <a:rPr lang="en-US" altLang="zh-CN" sz="2800" dirty="0" err="1">
                <a:ea typeface="宋体" charset="0"/>
              </a:rPr>
              <a:t>int</a:t>
            </a:r>
            <a:r>
              <a:rPr lang="en-US" altLang="zh-CN" sz="2800" dirty="0">
                <a:ea typeface="宋体" charset="0"/>
              </a:rPr>
              <a:t>] </a:t>
            </a:r>
            <a:r>
              <a:rPr lang="en-US" altLang="zh-CN" sz="2800" dirty="0">
                <a:solidFill>
                  <a:schemeClr val="bg2"/>
                </a:solidFill>
                <a:ea typeface="宋体" charset="0"/>
              </a:rPr>
              <a:t>32</a:t>
            </a:r>
            <a:r>
              <a:rPr lang="zh-CN" altLang="en-US" sz="2800" dirty="0">
                <a:ea typeface="宋体" charset="0"/>
              </a:rPr>
              <a:t>位      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0 </a:t>
            </a:r>
            <a:r>
              <a:rPr lang="en-US" altLang="zh-CN" sz="2400" dirty="0">
                <a:solidFill>
                  <a:srgbClr val="CC0066"/>
                </a:solidFill>
                <a:ea typeface="宋体" charset="0"/>
              </a:rPr>
              <a:t>~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 4294967295 </a:t>
            </a:r>
            <a:r>
              <a:rPr lang="zh-CN" altLang="en-US" sz="2800" dirty="0">
                <a:solidFill>
                  <a:srgbClr val="FFFF00"/>
                </a:solidFill>
                <a:ea typeface="宋体" charset="0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0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 </a:t>
            </a:r>
            <a:r>
              <a:rPr lang="en-US" altLang="zh-CN" sz="2800" baseline="30000" dirty="0">
                <a:solidFill>
                  <a:schemeClr val="bg2"/>
                </a:solidFill>
                <a:ea typeface="宋体" charset="0"/>
              </a:rPr>
              <a:t>~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 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32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-1</a:t>
            </a:r>
            <a:endParaRPr lang="en-US" altLang="zh-CN" sz="2800" dirty="0">
              <a:solidFill>
                <a:schemeClr val="bg2"/>
              </a:solidFill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ea typeface="宋体" charset="0"/>
              </a:rPr>
              <a:t>unsigned short [</a:t>
            </a:r>
            <a:r>
              <a:rPr lang="en-US" altLang="zh-CN" sz="2800" dirty="0" err="1">
                <a:ea typeface="宋体" charset="0"/>
              </a:rPr>
              <a:t>int</a:t>
            </a:r>
            <a:r>
              <a:rPr lang="en-US" altLang="zh-CN" sz="2800" dirty="0">
                <a:ea typeface="宋体" charset="0"/>
              </a:rPr>
              <a:t>] </a:t>
            </a:r>
            <a:r>
              <a:rPr lang="en-US" altLang="zh-CN" sz="2800" dirty="0">
                <a:solidFill>
                  <a:schemeClr val="bg2"/>
                </a:solidFill>
                <a:ea typeface="宋体" charset="0"/>
              </a:rPr>
              <a:t>16</a:t>
            </a:r>
            <a:r>
              <a:rPr lang="zh-CN" altLang="en-US" sz="2800" dirty="0">
                <a:ea typeface="宋体" charset="0"/>
              </a:rPr>
              <a:t>位 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0 </a:t>
            </a:r>
            <a:r>
              <a:rPr lang="en-US" altLang="zh-CN" sz="2400" dirty="0">
                <a:solidFill>
                  <a:srgbClr val="CC0066"/>
                </a:solidFill>
                <a:ea typeface="宋体" charset="0"/>
              </a:rPr>
              <a:t>~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 65535</a:t>
            </a:r>
            <a:r>
              <a:rPr lang="zh-CN" altLang="en-US" sz="2800" dirty="0">
                <a:solidFill>
                  <a:srgbClr val="FFFF00"/>
                </a:solidFill>
                <a:ea typeface="宋体" charset="0"/>
              </a:rPr>
              <a:t>      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0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 </a:t>
            </a:r>
            <a:r>
              <a:rPr lang="en-US" altLang="zh-CN" sz="2800" baseline="30000" dirty="0">
                <a:solidFill>
                  <a:schemeClr val="bg2"/>
                </a:solidFill>
                <a:ea typeface="宋体" charset="0"/>
              </a:rPr>
              <a:t>~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 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16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-1</a:t>
            </a:r>
            <a:endParaRPr lang="en-US" altLang="zh-CN" sz="2800" dirty="0">
              <a:solidFill>
                <a:schemeClr val="bg2"/>
              </a:solidFill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ea typeface="宋体" charset="0"/>
              </a:rPr>
              <a:t>unsigned long [</a:t>
            </a:r>
            <a:r>
              <a:rPr lang="en-US" altLang="zh-CN" sz="2800" dirty="0" err="1">
                <a:ea typeface="宋体" charset="0"/>
              </a:rPr>
              <a:t>int</a:t>
            </a:r>
            <a:r>
              <a:rPr lang="en-US" altLang="zh-CN" sz="2800" dirty="0">
                <a:ea typeface="宋体" charset="0"/>
              </a:rPr>
              <a:t>]  </a:t>
            </a:r>
            <a:r>
              <a:rPr lang="en-US" altLang="zh-CN" sz="2800" dirty="0">
                <a:solidFill>
                  <a:schemeClr val="bg2"/>
                </a:solidFill>
                <a:ea typeface="宋体" charset="0"/>
              </a:rPr>
              <a:t>32</a:t>
            </a:r>
            <a:r>
              <a:rPr lang="zh-CN" altLang="en-US" sz="2800" dirty="0">
                <a:ea typeface="宋体" charset="0"/>
              </a:rPr>
              <a:t>位 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0 </a:t>
            </a:r>
            <a:r>
              <a:rPr lang="en-US" altLang="zh-CN" sz="2400" dirty="0">
                <a:solidFill>
                  <a:srgbClr val="CC0066"/>
                </a:solidFill>
                <a:ea typeface="宋体" charset="0"/>
              </a:rPr>
              <a:t>~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 4294967295</a:t>
            </a:r>
            <a:r>
              <a:rPr lang="zh-CN" altLang="en-US" sz="2800" dirty="0">
                <a:solidFill>
                  <a:srgbClr val="FFFF00"/>
                </a:solidFill>
                <a:ea typeface="宋体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ea typeface="宋体" charset="0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0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 </a:t>
            </a:r>
            <a:r>
              <a:rPr lang="en-US" altLang="zh-CN" sz="2800" baseline="30000" dirty="0">
                <a:solidFill>
                  <a:schemeClr val="bg2"/>
                </a:solidFill>
                <a:ea typeface="宋体" charset="0"/>
              </a:rPr>
              <a:t>~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 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32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-1</a:t>
            </a:r>
            <a:endParaRPr lang="en-US" altLang="zh-CN" sz="2800" dirty="0">
              <a:solidFill>
                <a:schemeClr val="bg2"/>
              </a:solidFill>
              <a:ea typeface="宋体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5554663" cy="8112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整型常量（整数）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12875"/>
            <a:ext cx="8353425" cy="4679950"/>
          </a:xfrm>
        </p:spPr>
        <p:txBody>
          <a:bodyPr/>
          <a:lstStyle/>
          <a:p>
            <a:pPr marL="609600" indent="-609600" eaLnBrk="1" hangingPunct="1"/>
            <a:r>
              <a:rPr lang="zh-CN" altLang="en-US">
                <a:latin typeface="Arial" charset="0"/>
                <a:ea typeface="宋体" charset="0"/>
              </a:rPr>
              <a:t>整数的表示</a:t>
            </a:r>
          </a:p>
          <a:p>
            <a:pPr marL="990600" lvl="1" indent="-533400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三种表现形式：</a:t>
            </a:r>
            <a:endParaRPr lang="en-US" altLang="zh-CN">
              <a:latin typeface="Arial" charset="0"/>
              <a:ea typeface="宋体" charset="0"/>
            </a:endParaRPr>
          </a:p>
          <a:p>
            <a:pPr marL="990600" lvl="1" indent="-533400" eaLnBrk="1" hangingPunct="1"/>
            <a:r>
              <a:rPr lang="zh-CN" altLang="en-US">
                <a:latin typeface="Arial" charset="0"/>
                <a:ea typeface="宋体" charset="0"/>
              </a:rPr>
              <a:t>十进制整数：正、负号，0～9，首位不是0</a:t>
            </a:r>
          </a:p>
          <a:p>
            <a:pPr marL="1371600" lvl="2" indent="-457200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例： 10，123</a:t>
            </a:r>
          </a:p>
          <a:p>
            <a:pPr marL="990600" lvl="1" indent="-533400" eaLnBrk="1" hangingPunct="1"/>
            <a:r>
              <a:rPr lang="zh-CN" altLang="en-US">
                <a:latin typeface="Arial" charset="0"/>
                <a:ea typeface="宋体" charset="0"/>
              </a:rPr>
              <a:t>八进制整数：正、负号，0～7，首位是0</a:t>
            </a:r>
          </a:p>
          <a:p>
            <a:pPr marL="1371600" lvl="2" indent="-457200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例： 010，0123</a:t>
            </a:r>
          </a:p>
          <a:p>
            <a:pPr marL="990600" lvl="1" indent="-533400" eaLnBrk="1" hangingPunct="1"/>
            <a:r>
              <a:rPr lang="zh-CN" altLang="en-US">
                <a:latin typeface="Arial" charset="0"/>
                <a:ea typeface="宋体" charset="0"/>
              </a:rPr>
              <a:t>十六进制整数：正、负号，0～9，</a:t>
            </a:r>
            <a:r>
              <a:rPr lang="en-US" altLang="zh-CN">
                <a:latin typeface="Arial" charset="0"/>
                <a:ea typeface="宋体" charset="0"/>
              </a:rPr>
              <a:t>a</a:t>
            </a:r>
            <a:r>
              <a:rPr lang="zh-CN" altLang="en-US">
                <a:latin typeface="Arial" charset="0"/>
                <a:ea typeface="宋体" charset="0"/>
              </a:rPr>
              <a:t>～</a:t>
            </a:r>
            <a:r>
              <a:rPr lang="en-US" altLang="zh-CN">
                <a:latin typeface="Arial" charset="0"/>
                <a:ea typeface="宋体" charset="0"/>
              </a:rPr>
              <a:t>f</a:t>
            </a:r>
            <a:r>
              <a:rPr lang="zh-CN" altLang="en-US">
                <a:latin typeface="Arial" charset="0"/>
                <a:ea typeface="宋体" charset="0"/>
              </a:rPr>
              <a:t>，</a:t>
            </a:r>
            <a:r>
              <a:rPr lang="en-US" altLang="zh-CN">
                <a:latin typeface="Arial" charset="0"/>
                <a:ea typeface="宋体" charset="0"/>
              </a:rPr>
              <a:t>A</a:t>
            </a:r>
            <a:r>
              <a:rPr lang="zh-CN" altLang="en-US">
                <a:latin typeface="Arial" charset="0"/>
                <a:ea typeface="宋体" charset="0"/>
              </a:rPr>
              <a:t>～</a:t>
            </a:r>
            <a:r>
              <a:rPr lang="en-US" altLang="zh-CN">
                <a:latin typeface="Arial" charset="0"/>
                <a:ea typeface="宋体" charset="0"/>
              </a:rPr>
              <a:t>F</a:t>
            </a:r>
            <a:r>
              <a:rPr lang="zh-CN" altLang="en-US">
                <a:latin typeface="Arial" charset="0"/>
                <a:ea typeface="宋体" charset="0"/>
              </a:rPr>
              <a:t>，前缀是0</a:t>
            </a:r>
            <a:r>
              <a:rPr lang="en-US" altLang="zh-CN">
                <a:latin typeface="Arial" charset="0"/>
                <a:ea typeface="宋体" charset="0"/>
              </a:rPr>
              <a:t>x</a:t>
            </a:r>
            <a:r>
              <a:rPr lang="zh-CN" altLang="en-US">
                <a:latin typeface="Arial" charset="0"/>
                <a:ea typeface="宋体" charset="0"/>
              </a:rPr>
              <a:t>，</a:t>
            </a:r>
            <a:r>
              <a:rPr lang="en-US" altLang="zh-CN">
                <a:latin typeface="Arial" charset="0"/>
                <a:ea typeface="宋体" charset="0"/>
              </a:rPr>
              <a:t>0X</a:t>
            </a:r>
          </a:p>
          <a:p>
            <a:pPr marL="1371600" lvl="2" indent="-457200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例：0</a:t>
            </a:r>
            <a:r>
              <a:rPr lang="en-US" altLang="zh-CN">
                <a:latin typeface="Arial" charset="0"/>
                <a:ea typeface="宋体" charset="0"/>
              </a:rPr>
              <a:t>x10，0X123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64163" y="476250"/>
            <a:ext cx="3538537" cy="10271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整数的表示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08050"/>
            <a:ext cx="8610600" cy="5257800"/>
          </a:xfrm>
        </p:spPr>
        <p:txBody>
          <a:bodyPr/>
          <a:lstStyle/>
          <a:p>
            <a:pPr marL="990600" lvl="1" indent="-533400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123 = 01111011 (</a:t>
            </a:r>
            <a:r>
              <a:rPr lang="en-US" altLang="zh-CN">
                <a:latin typeface="Arial" charset="0"/>
                <a:ea typeface="宋体" charset="0"/>
              </a:rPr>
              <a:t>B) </a:t>
            </a:r>
            <a:r>
              <a:rPr lang="zh-CN" altLang="en-US">
                <a:latin typeface="Arial" charset="0"/>
                <a:ea typeface="宋体" charset="0"/>
              </a:rPr>
              <a:t>二进制</a:t>
            </a:r>
            <a:endParaRPr lang="en-US" altLang="zh-CN">
              <a:latin typeface="Arial" charset="0"/>
              <a:ea typeface="宋体" charset="0"/>
            </a:endParaRP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       =173 (O) </a:t>
            </a:r>
            <a:r>
              <a:rPr lang="zh-CN" altLang="en-US">
                <a:latin typeface="Arial" charset="0"/>
                <a:ea typeface="宋体" charset="0"/>
              </a:rPr>
              <a:t>八进制</a:t>
            </a:r>
            <a:endParaRPr lang="en-US" altLang="zh-CN">
              <a:latin typeface="Arial" charset="0"/>
              <a:ea typeface="宋体" charset="0"/>
            </a:endParaRP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       =7B (X) </a:t>
            </a:r>
            <a:r>
              <a:rPr lang="zh-CN" altLang="en-US">
                <a:latin typeface="Arial" charset="0"/>
                <a:ea typeface="宋体" charset="0"/>
              </a:rPr>
              <a:t>十六进制</a:t>
            </a: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123   </a:t>
            </a:r>
            <a:r>
              <a:rPr lang="en-US">
                <a:latin typeface="Arial" charset="0"/>
                <a:ea typeface="宋体" charset="0"/>
              </a:rPr>
              <a:t>0173   0x7b</a:t>
            </a:r>
            <a:endParaRPr lang="en-US" altLang="zh-CN">
              <a:latin typeface="Arial" charset="0"/>
              <a:ea typeface="宋体" charset="0"/>
            </a:endParaRPr>
          </a:p>
          <a:p>
            <a:pPr marL="990600" lvl="1" indent="-533400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16     020     0</a:t>
            </a:r>
            <a:r>
              <a:rPr lang="en-US" altLang="zh-CN">
                <a:latin typeface="Arial" charset="0"/>
                <a:ea typeface="宋体" charset="0"/>
              </a:rPr>
              <a:t>x10</a:t>
            </a: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10     012     0XA</a:t>
            </a: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10     010     0x10</a:t>
            </a:r>
          </a:p>
          <a:p>
            <a:pPr marL="609600" indent="-6096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不能超出整型数据的取值范围</a:t>
            </a:r>
          </a:p>
          <a:p>
            <a:pPr marL="609600" indent="-6096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比长整型数还要大的数只能用实数来表示</a:t>
            </a:r>
            <a:endParaRPr lang="en-US" alt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6635750" cy="1100138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charset="0"/>
                <a:ea typeface="宋体" charset="0"/>
              </a:rPr>
              <a:t>整数的类型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696200" cy="4114800"/>
          </a:xfrm>
        </p:spPr>
        <p:txBody>
          <a:bodyPr/>
          <a:lstStyle/>
          <a:p>
            <a:pPr marL="609600" indent="-6096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判断整数的类型</a:t>
            </a:r>
          </a:p>
          <a:p>
            <a:pPr marL="609600" indent="-6096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整数后的字母后缀</a:t>
            </a:r>
          </a:p>
          <a:p>
            <a:pPr marL="990600" lvl="1" indent="-5334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123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L</a:t>
            </a:r>
            <a:r>
              <a:rPr lang="en-US" altLang="zh-CN">
                <a:solidFill>
                  <a:srgbClr val="FF9933"/>
                </a:solidFill>
                <a:latin typeface="Arial" charset="0"/>
                <a:ea typeface="宋体" charset="0"/>
              </a:rPr>
              <a:t>     </a:t>
            </a:r>
            <a:r>
              <a:rPr lang="en-US" altLang="zh-CN">
                <a:latin typeface="Arial" charset="0"/>
                <a:ea typeface="宋体" charset="0"/>
              </a:rPr>
              <a:t>long</a:t>
            </a:r>
          </a:p>
          <a:p>
            <a:pPr marL="990600" lvl="1" indent="-5334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123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U</a:t>
            </a:r>
            <a:r>
              <a:rPr lang="en-US" altLang="zh-CN">
                <a:solidFill>
                  <a:srgbClr val="FFFF00"/>
                </a:solidFill>
                <a:latin typeface="Arial" charset="0"/>
                <a:ea typeface="宋体" charset="0"/>
              </a:rPr>
              <a:t>     </a:t>
            </a:r>
            <a:r>
              <a:rPr lang="en-US" altLang="zh-CN">
                <a:latin typeface="Arial" charset="0"/>
                <a:ea typeface="宋体" charset="0"/>
              </a:rPr>
              <a:t>unsigned</a:t>
            </a:r>
          </a:p>
          <a:p>
            <a:pPr marL="990600" lvl="1" indent="-5334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123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LU</a:t>
            </a:r>
            <a:r>
              <a:rPr lang="en-US" altLang="zh-CN">
                <a:solidFill>
                  <a:srgbClr val="FFFF00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>
                <a:latin typeface="Arial" charset="0"/>
                <a:ea typeface="宋体" charset="0"/>
              </a:rPr>
              <a:t>unsigned</a:t>
            </a:r>
            <a:r>
              <a:rPr lang="en-US" altLang="zh-CN">
                <a:solidFill>
                  <a:srgbClr val="FFFF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long</a:t>
            </a:r>
          </a:p>
          <a:p>
            <a:pPr marL="609600" indent="-6096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整数的值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9425"/>
            <a:ext cx="6267450" cy="71755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基本</a:t>
            </a:r>
            <a:r>
              <a:rPr lang="zh-CN" altLang="en-US" sz="4000">
                <a:latin typeface="宋体" charset="0"/>
                <a:ea typeface="宋体" charset="0"/>
              </a:rPr>
              <a:t>数据类型</a:t>
            </a:r>
            <a:r>
              <a:rPr lang="zh-CN" altLang="en-US" sz="4000">
                <a:latin typeface="Arial" charset="0"/>
                <a:ea typeface="宋体" charset="0"/>
              </a:rPr>
              <a:t>－</a:t>
            </a:r>
            <a:r>
              <a:rPr lang="zh-CN" altLang="en-US" sz="4000">
                <a:latin typeface="宋体" charset="0"/>
                <a:ea typeface="宋体" charset="0"/>
              </a:rPr>
              <a:t>字符型</a:t>
            </a:r>
            <a:endParaRPr lang="zh-CN" altLang="en-US" sz="4000">
              <a:latin typeface="Arial" charset="0"/>
              <a:ea typeface="宋体" charset="0"/>
            </a:endParaRP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80400" cy="4392612"/>
          </a:xfrm>
        </p:spPr>
        <p:txBody>
          <a:bodyPr/>
          <a:lstStyle/>
          <a:p>
            <a:pPr algn="just" eaLnBrk="1" hangingPunct="1">
              <a:lnSpc>
                <a:spcPct val="75000"/>
              </a:lnSpc>
            </a:pPr>
            <a:r>
              <a:rPr lang="zh-CN" altLang="en-US">
                <a:latin typeface="Arial" charset="0"/>
                <a:ea typeface="宋体" charset="0"/>
              </a:rPr>
              <a:t>字符具有数值特征</a:t>
            </a:r>
          </a:p>
          <a:p>
            <a:pPr lvl="1" algn="just" eaLnBrk="1" hangingPunct="1">
              <a:lnSpc>
                <a:spcPct val="7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'A'              65              0100 0001 </a:t>
            </a:r>
          </a:p>
          <a:p>
            <a:pPr lvl="1" algn="just" eaLnBrk="1" hangingPunct="1">
              <a:lnSpc>
                <a:spcPct val="75000"/>
              </a:lnSpc>
              <a:buFont typeface="Wingdings" charset="0"/>
              <a:buNone/>
            </a:pPr>
            <a:endParaRPr lang="en-US" altLang="zh-CN" sz="360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75000"/>
              </a:lnSpc>
            </a:pPr>
            <a:r>
              <a:rPr lang="zh-CN" altLang="en-US">
                <a:latin typeface="Arial" charset="0"/>
                <a:ea typeface="宋体" charset="0"/>
              </a:rPr>
              <a:t>整型变量和字符变量的定义和赋值可以互换</a:t>
            </a:r>
          </a:p>
          <a:p>
            <a:pPr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zh-CN" altLang="en-US" sz="2800">
                <a:latin typeface="Arial" charset="0"/>
                <a:ea typeface="华文仿宋" charset="0"/>
                <a:cs typeface="华文仿宋" charset="0"/>
              </a:rPr>
              <a:t>【 </a:t>
            </a:r>
            <a:r>
              <a:rPr lang="en-US" altLang="zh-CN" sz="2800">
                <a:latin typeface="Arial" charset="0"/>
                <a:ea typeface="宋体" charset="0"/>
              </a:rPr>
              <a:t>ASCII</a:t>
            </a:r>
            <a:r>
              <a:rPr lang="zh-CN" altLang="en-US" sz="2800">
                <a:latin typeface="Arial" charset="0"/>
                <a:ea typeface="宋体" charset="0"/>
              </a:rPr>
              <a:t>码</a:t>
            </a:r>
            <a:r>
              <a:rPr lang="zh-CN" altLang="en-US" sz="2800">
                <a:latin typeface="Arial" charset="0"/>
                <a:ea typeface="华文仿宋" charset="0"/>
                <a:cs typeface="华文仿宋" charset="0"/>
              </a:rPr>
              <a:t>范围】</a:t>
            </a:r>
          </a:p>
          <a:p>
            <a:pPr lvl="1"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char</a:t>
            </a:r>
            <a:r>
              <a:rPr lang="en-US" altLang="zh-CN">
                <a:latin typeface="Arial" charset="0"/>
                <a:ea typeface="宋体" charset="0"/>
              </a:rPr>
              <a:t>  c;</a:t>
            </a:r>
          </a:p>
          <a:p>
            <a:pPr lvl="1"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en-US" altLang="zh-CN">
                <a:latin typeface="Arial" charset="0"/>
                <a:ea typeface="宋体" charset="0"/>
              </a:rPr>
              <a:t>c = 'A';</a:t>
            </a:r>
          </a:p>
          <a:p>
            <a:pPr lvl="1"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zh-CN" altLang="en-US">
                <a:latin typeface="Arial" charset="0"/>
                <a:ea typeface="宋体" charset="0"/>
              </a:rPr>
              <a:t>或</a:t>
            </a:r>
          </a:p>
          <a:p>
            <a:pPr lvl="1"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en-US" altLang="zh-CN">
                <a:latin typeface="Arial" charset="0"/>
                <a:ea typeface="宋体" charset="0"/>
              </a:rPr>
              <a:t>c = 65;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4284663" y="3852863"/>
            <a:ext cx="2590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75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 "/>
            </a:pPr>
            <a:r>
              <a:rPr kumimoji="1" lang="en-US" altLang="zh-CN" sz="2800" b="1">
                <a:solidFill>
                  <a:srgbClr val="CC0066"/>
                </a:solidFill>
              </a:rPr>
              <a:t>int</a:t>
            </a:r>
            <a:r>
              <a:rPr kumimoji="1" lang="en-US" altLang="zh-CN" sz="2800" b="1">
                <a:solidFill>
                  <a:schemeClr val="accent1"/>
                </a:solidFill>
              </a:rPr>
              <a:t> </a:t>
            </a:r>
            <a:r>
              <a:rPr kumimoji="1" lang="en-US" altLang="zh-CN" sz="2800" b="1"/>
              <a:t>  i;</a:t>
            </a:r>
          </a:p>
          <a:p>
            <a:pPr marL="342900" indent="-342900" algn="just">
              <a:lnSpc>
                <a:spcPct val="75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 "/>
            </a:pPr>
            <a:r>
              <a:rPr kumimoji="1" lang="en-US" altLang="zh-CN" sz="2800" b="1">
                <a:ea typeface="华文仿宋" charset="0"/>
                <a:cs typeface="华文仿宋" charset="0"/>
              </a:rPr>
              <a:t>i = 65;</a:t>
            </a:r>
          </a:p>
          <a:p>
            <a:pPr marL="342900" indent="-342900" algn="just">
              <a:lnSpc>
                <a:spcPct val="75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 "/>
            </a:pPr>
            <a:r>
              <a:rPr kumimoji="1" lang="zh-CN" altLang="en-US" sz="2800" b="1"/>
              <a:t>或</a:t>
            </a:r>
          </a:p>
          <a:p>
            <a:pPr marL="342900" indent="-342900" algn="just">
              <a:lnSpc>
                <a:spcPct val="75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 "/>
            </a:pPr>
            <a:r>
              <a:rPr kumimoji="1" lang="en-US" altLang="zh-CN" sz="2800" b="1">
                <a:ea typeface="华文仿宋" charset="0"/>
                <a:cs typeface="华文仿宋" charset="0"/>
              </a:rPr>
              <a:t>i = 'A';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 autoUpdateAnimBg="0"/>
      <p:bldP spid="31130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333375"/>
            <a:ext cx="3960813" cy="100806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字符型常量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8413"/>
            <a:ext cx="7848600" cy="5257800"/>
          </a:xfrm>
        </p:spPr>
        <p:txBody>
          <a:bodyPr/>
          <a:lstStyle/>
          <a:p>
            <a:pPr marL="533400" indent="-5334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字符常量</a:t>
            </a:r>
          </a:p>
          <a:p>
            <a:pPr marL="914400" lvl="1" indent="-4572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'</a:t>
            </a:r>
            <a:r>
              <a:rPr lang="en-US" altLang="zh-CN">
                <a:latin typeface="Arial" charset="0"/>
                <a:ea typeface="宋体" charset="0"/>
              </a:rPr>
              <a:t>a</a:t>
            </a:r>
            <a:r>
              <a:rPr lang="zh-CN" altLang="en-US">
                <a:latin typeface="Arial" charset="0"/>
                <a:ea typeface="宋体" charset="0"/>
              </a:rPr>
              <a:t>'、'</a:t>
            </a:r>
            <a:r>
              <a:rPr lang="en-US" altLang="zh-CN">
                <a:latin typeface="Arial" charset="0"/>
                <a:ea typeface="宋体" charset="0"/>
              </a:rPr>
              <a:t>A</a:t>
            </a:r>
            <a:r>
              <a:rPr lang="zh-CN" altLang="en-US">
                <a:latin typeface="Arial" charset="0"/>
                <a:ea typeface="宋体" charset="0"/>
              </a:rPr>
              <a:t>'、'</a:t>
            </a:r>
            <a:r>
              <a:rPr lang="en-US" altLang="zh-CN">
                <a:latin typeface="Arial" charset="0"/>
                <a:ea typeface="宋体" charset="0"/>
              </a:rPr>
              <a:t>9</a:t>
            </a:r>
            <a:r>
              <a:rPr lang="zh-CN" altLang="en-US">
                <a:latin typeface="Arial" charset="0"/>
                <a:ea typeface="宋体" charset="0"/>
              </a:rPr>
              <a:t>'、'</a:t>
            </a:r>
            <a:r>
              <a:rPr lang="en-US" altLang="zh-CN">
                <a:latin typeface="Arial" charset="0"/>
                <a:ea typeface="宋体" charset="0"/>
              </a:rPr>
              <a:t>+</a:t>
            </a:r>
            <a:r>
              <a:rPr lang="zh-CN" altLang="en-US">
                <a:latin typeface="Arial" charset="0"/>
                <a:ea typeface="宋体" charset="0"/>
              </a:rPr>
              <a:t>'、 '</a:t>
            </a:r>
            <a:r>
              <a:rPr lang="en-US" altLang="zh-CN">
                <a:latin typeface="Arial" charset="0"/>
                <a:ea typeface="宋体" charset="0"/>
              </a:rPr>
              <a:t>$</a:t>
            </a:r>
            <a:r>
              <a:rPr lang="zh-CN" altLang="en-US">
                <a:latin typeface="Arial" charset="0"/>
                <a:ea typeface="宋体" charset="0"/>
              </a:rPr>
              <a:t>'</a:t>
            </a:r>
            <a:r>
              <a:rPr lang="en-US" altLang="zh-CN">
                <a:latin typeface="Arial" charset="0"/>
                <a:ea typeface="宋体" charset="0"/>
              </a:rPr>
              <a:t>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（注意：单引号）</a:t>
            </a:r>
            <a:r>
              <a:rPr lang="zh-CN" altLang="en-US">
                <a:latin typeface="Arial" charset="0"/>
                <a:ea typeface="宋体" charset="0"/>
              </a:rPr>
              <a:t>            </a:t>
            </a:r>
          </a:p>
          <a:p>
            <a:pPr marL="533400" indent="-5334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A</a:t>
            </a:r>
            <a:r>
              <a:rPr lang="en-US" altLang="zh-CN">
                <a:latin typeface="Arial" charset="0"/>
                <a:ea typeface="宋体" charset="0"/>
              </a:rPr>
              <a:t>SCII</a:t>
            </a:r>
            <a:r>
              <a:rPr lang="zh-CN" altLang="en-US">
                <a:latin typeface="Arial" charset="0"/>
                <a:ea typeface="宋体" charset="0"/>
              </a:rPr>
              <a:t>字符集</a:t>
            </a:r>
            <a:endParaRPr lang="en-US" altLang="zh-CN">
              <a:latin typeface="Arial" charset="0"/>
              <a:ea typeface="宋体" charset="0"/>
            </a:endParaRPr>
          </a:p>
          <a:p>
            <a:pPr marL="914400" lvl="1" indent="-4572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列出所有可用的字符（</a:t>
            </a:r>
            <a:r>
              <a:rPr lang="en-US" altLang="zh-CN">
                <a:latin typeface="Arial" charset="0"/>
                <a:ea typeface="宋体" charset="0"/>
              </a:rPr>
              <a:t>256</a:t>
            </a:r>
            <a:r>
              <a:rPr lang="zh-CN" altLang="en-US">
                <a:latin typeface="Arial" charset="0"/>
                <a:ea typeface="宋体" charset="0"/>
              </a:rPr>
              <a:t>个）</a:t>
            </a:r>
            <a:endParaRPr lang="en-US" altLang="zh-CN">
              <a:latin typeface="Arial" charset="0"/>
              <a:ea typeface="宋体" charset="0"/>
            </a:endParaRPr>
          </a:p>
          <a:p>
            <a:pPr marL="914400" lvl="1" indent="-4572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每个字符：惟一的次序值（ A</a:t>
            </a:r>
            <a:r>
              <a:rPr lang="en-US" altLang="zh-CN">
                <a:latin typeface="Arial" charset="0"/>
                <a:ea typeface="宋体" charset="0"/>
              </a:rPr>
              <a:t>SCII</a:t>
            </a:r>
            <a:r>
              <a:rPr lang="zh-CN" altLang="en-US">
                <a:latin typeface="Arial" charset="0"/>
                <a:ea typeface="宋体" charset="0"/>
              </a:rPr>
              <a:t> 码）</a:t>
            </a:r>
          </a:p>
          <a:p>
            <a:pPr marL="914400" lvl="1" indent="-4572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'0' </a:t>
            </a:r>
            <a:r>
              <a:rPr lang="en-US" altLang="zh-CN">
                <a:latin typeface="Arial" charset="0"/>
                <a:ea typeface="宋体" charset="0"/>
              </a:rPr>
              <a:t>~'9'  </a:t>
            </a:r>
            <a:r>
              <a:rPr lang="zh-CN" altLang="en-US">
                <a:latin typeface="Arial" charset="0"/>
                <a:ea typeface="宋体" charset="0"/>
              </a:rPr>
              <a:t>升序排列</a:t>
            </a:r>
          </a:p>
          <a:p>
            <a:pPr marL="914400" lvl="1" indent="-457200" algn="just" eaLnBrk="1" hangingPunct="1">
              <a:lnSpc>
                <a:spcPct val="120000"/>
              </a:lnSpc>
            </a:pPr>
            <a:r>
              <a:rPr lang="en-US" altLang="zh-CN">
                <a:latin typeface="Arial" charset="0"/>
                <a:ea typeface="宋体" charset="0"/>
              </a:rPr>
              <a:t>'A</a:t>
            </a:r>
            <a:r>
              <a:rPr lang="zh-CN" altLang="en-US">
                <a:latin typeface="Arial" charset="0"/>
                <a:ea typeface="宋体" charset="0"/>
              </a:rPr>
              <a:t>'</a:t>
            </a:r>
            <a:r>
              <a:rPr lang="en-US" altLang="zh-CN">
                <a:latin typeface="Arial" charset="0"/>
                <a:ea typeface="宋体" charset="0"/>
              </a:rPr>
              <a:t> ~'Z'</a:t>
            </a:r>
          </a:p>
          <a:p>
            <a:pPr marL="914400" lvl="1" indent="-457200" algn="just" eaLnBrk="1" hangingPunct="1">
              <a:lnSpc>
                <a:spcPct val="120000"/>
              </a:lnSpc>
            </a:pPr>
            <a:r>
              <a:rPr lang="en-US" altLang="zh-CN">
                <a:latin typeface="Arial" charset="0"/>
                <a:ea typeface="宋体" charset="0"/>
              </a:rPr>
              <a:t>'a</a:t>
            </a:r>
            <a:r>
              <a:rPr lang="zh-CN" altLang="en-US">
                <a:latin typeface="Arial" charset="0"/>
                <a:ea typeface="宋体" charset="0"/>
              </a:rPr>
              <a:t>'</a:t>
            </a:r>
            <a:r>
              <a:rPr lang="en-US" altLang="zh-CN">
                <a:latin typeface="Arial" charset="0"/>
                <a:ea typeface="宋体" charset="0"/>
              </a:rPr>
              <a:t> ~'z'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476250"/>
            <a:ext cx="7772400" cy="8620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字符的数值特征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557338"/>
            <a:ext cx="8077200" cy="3886200"/>
          </a:xfrm>
        </p:spPr>
        <p:txBody>
          <a:bodyPr/>
          <a:lstStyle/>
          <a:p>
            <a:pPr marL="533400" indent="-5334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字符－</a:t>
            </a:r>
            <a:r>
              <a:rPr lang="en-US" altLang="zh-CN" dirty="0">
                <a:latin typeface="Arial" charset="0"/>
                <a:ea typeface="宋体" charset="0"/>
              </a:rPr>
              <a:t>ASCII</a:t>
            </a:r>
            <a:r>
              <a:rPr lang="zh-CN" altLang="en-US" dirty="0">
                <a:latin typeface="Arial" charset="0"/>
                <a:ea typeface="宋体" charset="0"/>
              </a:rPr>
              <a:t> 码</a:t>
            </a:r>
          </a:p>
          <a:p>
            <a:pPr marL="914400" lvl="1" indent="-4572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对字符进行运算－对字符的A</a:t>
            </a:r>
            <a:r>
              <a:rPr lang="en-US" altLang="zh-CN" dirty="0">
                <a:latin typeface="Arial" charset="0"/>
                <a:ea typeface="宋体" charset="0"/>
              </a:rPr>
              <a:t>SCII</a:t>
            </a:r>
            <a:r>
              <a:rPr lang="zh-CN" altLang="en-US" dirty="0">
                <a:latin typeface="Arial" charset="0"/>
                <a:ea typeface="宋体" charset="0"/>
              </a:rPr>
              <a:t> 码进行运算</a:t>
            </a:r>
          </a:p>
          <a:p>
            <a:pPr marL="914400" lvl="1" indent="-457200" algn="just" eaLnBrk="1" hangingPunct="1">
              <a:lnSpc>
                <a:spcPct val="120000"/>
              </a:lnSpc>
              <a:buFont typeface="Wingdings" charset="0"/>
              <a:buNone/>
            </a:pPr>
            <a:endParaRPr lang="zh-CN" altLang="en-US" sz="2400" dirty="0">
              <a:latin typeface="Arial" charset="0"/>
              <a:ea typeface="宋体" charset="0"/>
            </a:endParaRPr>
          </a:p>
          <a:p>
            <a:pPr marL="914400" lvl="1" indent="-4572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例如：</a:t>
            </a:r>
          </a:p>
          <a:p>
            <a:pPr marL="914400" lvl="1" indent="-4572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'</a:t>
            </a:r>
            <a:r>
              <a:rPr lang="en-US" altLang="zh-CN" dirty="0">
                <a:latin typeface="Arial" charset="0"/>
                <a:ea typeface="宋体" charset="0"/>
              </a:rPr>
              <a:t>A' </a:t>
            </a:r>
            <a:r>
              <a:rPr lang="zh-CN" altLang="en-US" dirty="0">
                <a:latin typeface="Arial" charset="0"/>
                <a:ea typeface="宋体" charset="0"/>
              </a:rPr>
              <a:t>的 </a:t>
            </a:r>
            <a:r>
              <a:rPr lang="en-US" altLang="zh-CN" dirty="0">
                <a:latin typeface="Arial" charset="0"/>
                <a:ea typeface="宋体" charset="0"/>
              </a:rPr>
              <a:t>ASCII</a:t>
            </a:r>
            <a:r>
              <a:rPr lang="zh-CN" altLang="en-US" dirty="0">
                <a:latin typeface="Arial" charset="0"/>
                <a:ea typeface="宋体" charset="0"/>
              </a:rPr>
              <a:t> 码 65</a:t>
            </a:r>
          </a:p>
          <a:p>
            <a:pPr marL="914400" lvl="1" indent="-4572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则：'</a:t>
            </a:r>
            <a:r>
              <a:rPr lang="en-US" altLang="zh-CN" dirty="0">
                <a:latin typeface="Arial" charset="0"/>
                <a:ea typeface="宋体" charset="0"/>
              </a:rPr>
              <a:t>A'+1=66，</a:t>
            </a:r>
            <a:r>
              <a:rPr lang="zh-CN" altLang="en-US" dirty="0">
                <a:latin typeface="Arial" charset="0"/>
                <a:ea typeface="宋体" charset="0"/>
              </a:rPr>
              <a:t>对应字符 '</a:t>
            </a:r>
            <a:r>
              <a:rPr lang="en-US" altLang="zh-CN" dirty="0">
                <a:latin typeface="Arial" charset="0"/>
                <a:ea typeface="宋体" charset="0"/>
              </a:rPr>
              <a:t>B'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4787900" y="3141663"/>
            <a:ext cx="34575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Clr>
                <a:srgbClr val="33CCCC"/>
              </a:buClr>
              <a:buSzPct val="110000"/>
            </a:pPr>
            <a:r>
              <a:rPr kumimoji="1" lang="zh-CN" altLang="en-US" sz="2800" b="1">
                <a:ea typeface="仿宋_GB2312" charset="0"/>
                <a:cs typeface="仿宋_GB2312" charset="0"/>
              </a:rPr>
              <a:t>区分数字字符和数字</a:t>
            </a:r>
          </a:p>
          <a:p>
            <a:pPr eaLnBrk="1" hangingPunct="1">
              <a:buClr>
                <a:srgbClr val="33CCCC"/>
              </a:buClr>
              <a:buSzPct val="110000"/>
            </a:pPr>
            <a:r>
              <a:rPr kumimoji="1" lang="en-US" altLang="zh-CN" sz="2800" b="1">
                <a:ea typeface="仿宋_GB2312" charset="0"/>
                <a:cs typeface="仿宋_GB2312" charset="0"/>
              </a:rPr>
              <a:t>             </a:t>
            </a:r>
            <a:r>
              <a:rPr kumimoji="1" lang="en-US" altLang="zh-CN" sz="2800" b="1">
                <a:solidFill>
                  <a:srgbClr val="CC0066"/>
                </a:solidFill>
                <a:ea typeface="仿宋_GB2312" charset="0"/>
                <a:cs typeface="仿宋_GB2312" charset="0"/>
              </a:rPr>
              <a:t>'1'          </a:t>
            </a:r>
            <a:r>
              <a:rPr kumimoji="1" lang="zh-CN" altLang="en-US" sz="2800" b="1">
                <a:solidFill>
                  <a:srgbClr val="CC0066"/>
                </a:solidFill>
                <a:ea typeface="仿宋_GB2312" charset="0"/>
                <a:cs typeface="仿宋_GB2312" charset="0"/>
              </a:rPr>
              <a:t>1</a:t>
            </a:r>
            <a:endParaRPr kumimoji="1" lang="en-US" sz="2400" b="1">
              <a:solidFill>
                <a:srgbClr val="CC0066"/>
              </a:solidFill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 bldLvl="2" autoUpdateAnimBg="0"/>
      <p:bldP spid="33587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990600" cy="2743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转义字符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250" y="4221163"/>
            <a:ext cx="6192838" cy="22542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反斜杠后跟一个字符或数字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字符常量，代表</a:t>
            </a: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一个</a:t>
            </a:r>
            <a:r>
              <a:rPr lang="zh-CN" altLang="en-US" sz="2800">
                <a:latin typeface="Arial" charset="0"/>
                <a:ea typeface="宋体" charset="0"/>
              </a:rPr>
              <a:t>字符</a:t>
            </a:r>
          </a:p>
          <a:p>
            <a:pPr lvl="1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  </a:t>
            </a: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'\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n'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'\101'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'\x41'</a:t>
            </a:r>
            <a:r>
              <a:rPr lang="en-US" altLang="zh-CN" sz="2400">
                <a:solidFill>
                  <a:schemeClr val="accent1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 sz="2400">
                <a:latin typeface="Arial" charset="0"/>
                <a:ea typeface="宋体" charset="0"/>
              </a:rPr>
              <a:t>'A'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所有字符都可以用转义字符表示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524000" y="0"/>
          <a:ext cx="7010400" cy="405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BMP 图象" r:id="rId3" imgW="4571429" imgH="2647619" progId="Paint.Picture">
                  <p:embed/>
                </p:oleObj>
              </mc:Choice>
              <mc:Fallback>
                <p:oleObj name="BMP 图象" r:id="rId3" imgW="4571429" imgH="264761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7010400" cy="405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 bldLvl="3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本章要点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2178050"/>
            <a:ext cx="7977188" cy="3195638"/>
          </a:xfrm>
        </p:spPr>
        <p:txBody>
          <a:bodyPr/>
          <a:lstStyle/>
          <a:p>
            <a:pPr marL="476250" indent="-476250"/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语言的基本数据类型有哪些？</a:t>
            </a:r>
            <a:endParaRPr lang="zh-CN" altLang="en-US">
              <a:latin typeface="Arial" charset="0"/>
              <a:ea typeface="宋体" charset="0"/>
              <a:sym typeface="Symbol" charset="0"/>
            </a:endParaRPr>
          </a:p>
          <a:p>
            <a:pPr marL="476250" indent="-476250"/>
            <a:r>
              <a:rPr lang="zh-CN" altLang="en-US">
                <a:latin typeface="Arial" charset="0"/>
                <a:ea typeface="宋体" charset="0"/>
              </a:rPr>
              <a:t>各种基本数据类型的常量有哪些表现形式？</a:t>
            </a:r>
            <a:endParaRPr lang="zh-CN" altLang="en-US">
              <a:latin typeface="Arial" charset="0"/>
              <a:ea typeface="宋体" charset="0"/>
              <a:sym typeface="Symbol" charset="0"/>
            </a:endParaRPr>
          </a:p>
          <a:p>
            <a:pPr marL="476250" indent="-476250"/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语言有哪些表达式？各种表达式的求解规则是什么？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770563" cy="9556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基本</a:t>
            </a:r>
            <a:r>
              <a:rPr lang="zh-CN" altLang="en-US">
                <a:latin typeface="宋体" charset="0"/>
                <a:ea typeface="宋体" charset="0"/>
              </a:rPr>
              <a:t>数据类型</a:t>
            </a:r>
            <a:r>
              <a:rPr lang="zh-CN" altLang="en-US">
                <a:latin typeface="Arial" charset="0"/>
                <a:ea typeface="宋体" charset="0"/>
              </a:rPr>
              <a:t>－</a:t>
            </a:r>
            <a:r>
              <a:rPr lang="zh-CN" altLang="en-US">
                <a:latin typeface="宋体" charset="0"/>
                <a:ea typeface="宋体" charset="0"/>
              </a:rPr>
              <a:t>实型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47050" cy="4267200"/>
          </a:xfrm>
        </p:spPr>
        <p:txBody>
          <a:bodyPr/>
          <a:lstStyle/>
          <a:p>
            <a:pPr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实型（浮点型）数据</a:t>
            </a:r>
          </a:p>
          <a:p>
            <a:pPr algn="just" eaLnBrk="1" hangingPunct="1">
              <a:lnSpc>
                <a:spcPct val="85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单精度浮点型</a:t>
            </a:r>
            <a:r>
              <a:rPr lang="zh-CN" altLang="en-US" dirty="0">
                <a:solidFill>
                  <a:schemeClr val="accent1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float</a:t>
            </a:r>
          </a:p>
          <a:p>
            <a:pPr algn="just" eaLnBrk="1" hangingPunct="1">
              <a:lnSpc>
                <a:spcPct val="85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双精度浮点型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double</a:t>
            </a:r>
          </a:p>
          <a:p>
            <a:pPr algn="just" eaLnBrk="1" hangingPunct="1">
              <a:lnSpc>
                <a:spcPct val="85000"/>
              </a:lnSpc>
            </a:pPr>
            <a:endParaRPr lang="zh-CN" altLang="en-US" sz="2800" b="0" dirty="0">
              <a:solidFill>
                <a:srgbClr val="FF9933"/>
              </a:solidFill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       存储</a:t>
            </a:r>
            <a:r>
              <a:rPr lang="zh-CN" altLang="en-US" dirty="0">
                <a:solidFill>
                  <a:schemeClr val="accent1"/>
                </a:solidFill>
                <a:latin typeface="Arial" charset="0"/>
                <a:ea typeface="宋体" charset="0"/>
              </a:rPr>
              <a:t>     </a:t>
            </a:r>
            <a:r>
              <a:rPr lang="zh-CN" altLang="en-US" dirty="0">
                <a:latin typeface="Arial" charset="0"/>
                <a:ea typeface="宋体" charset="0"/>
              </a:rPr>
              <a:t>数据精度     取值范围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                            (有效数字)</a:t>
            </a:r>
            <a:endParaRPr lang="zh-CN" altLang="en-US" sz="2400" dirty="0">
              <a:latin typeface="Arial" charset="0"/>
              <a:ea typeface="宋体" charset="0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float</a:t>
            </a:r>
            <a:r>
              <a:rPr lang="zh-CN" altLang="en-US" dirty="0">
                <a:latin typeface="Arial" charset="0"/>
                <a:ea typeface="宋体" charset="0"/>
              </a:rPr>
              <a:t>     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4</a:t>
            </a:r>
            <a:r>
              <a:rPr lang="zh-CN" altLang="en-US" dirty="0">
                <a:latin typeface="Arial" charset="0"/>
                <a:ea typeface="宋体" charset="0"/>
              </a:rPr>
              <a:t>字节     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七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/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八</a:t>
            </a:r>
            <a:r>
              <a:rPr lang="zh-CN" altLang="en-US" dirty="0">
                <a:latin typeface="Arial" charset="0"/>
                <a:ea typeface="宋体" charset="0"/>
              </a:rPr>
              <a:t>位</a:t>
            </a:r>
            <a:r>
              <a:rPr lang="en-US" altLang="zh-CN" baseline="30000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       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Times New Roman" charset="0"/>
              </a:rPr>
              <a:t>±(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10</a:t>
            </a:r>
            <a:r>
              <a:rPr lang="en-US" altLang="zh-CN" baseline="30000" dirty="0">
                <a:solidFill>
                  <a:schemeClr val="bg2"/>
                </a:solidFill>
                <a:latin typeface="Arial" charset="0"/>
                <a:ea typeface="宋体" charset="0"/>
              </a:rPr>
              <a:t>-38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 ~ 10</a:t>
            </a:r>
            <a:r>
              <a:rPr lang="en-US" altLang="zh-CN" baseline="30000" dirty="0">
                <a:solidFill>
                  <a:schemeClr val="bg2"/>
                </a:solidFill>
                <a:latin typeface="Arial" charset="0"/>
                <a:ea typeface="宋体" charset="0"/>
              </a:rPr>
              <a:t>38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double</a:t>
            </a:r>
            <a:r>
              <a:rPr lang="zh-CN" altLang="en-US" dirty="0">
                <a:latin typeface="Arial" charset="0"/>
                <a:ea typeface="宋体" charset="0"/>
              </a:rPr>
              <a:t> 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8</a:t>
            </a:r>
            <a:r>
              <a:rPr lang="zh-CN" altLang="en-US" dirty="0">
                <a:latin typeface="Arial" charset="0"/>
                <a:ea typeface="宋体" charset="0"/>
              </a:rPr>
              <a:t>字节     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十六</a:t>
            </a:r>
            <a:r>
              <a:rPr lang="zh-CN" altLang="en-US" dirty="0">
                <a:latin typeface="Arial" charset="0"/>
                <a:ea typeface="宋体" charset="0"/>
              </a:rPr>
              <a:t>位 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  <a:cs typeface="Times New Roman" charset="0"/>
              </a:rPr>
              <a:t>±(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10</a:t>
            </a:r>
            <a:r>
              <a:rPr lang="en-US" altLang="zh-CN" baseline="30000" dirty="0">
                <a:solidFill>
                  <a:schemeClr val="bg2"/>
                </a:solidFill>
                <a:latin typeface="Arial" charset="0"/>
                <a:ea typeface="宋体" charset="0"/>
              </a:rPr>
              <a:t>-3</a:t>
            </a:r>
            <a:r>
              <a:rPr lang="zh-CN" altLang="en-US" baseline="30000" dirty="0">
                <a:solidFill>
                  <a:schemeClr val="bg2"/>
                </a:solidFill>
                <a:latin typeface="Arial" charset="0"/>
                <a:ea typeface="宋体" charset="0"/>
              </a:rPr>
              <a:t>08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baseline="30000" dirty="0">
                <a:solidFill>
                  <a:schemeClr val="bg2"/>
                </a:solidFill>
                <a:latin typeface="Arial" charset="0"/>
                <a:ea typeface="宋体" charset="0"/>
              </a:rPr>
              <a:t>~</a:t>
            </a:r>
            <a:r>
              <a:rPr lang="zh-CN" altLang="en-US" baseline="30000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10</a:t>
            </a:r>
            <a:r>
              <a:rPr lang="zh-CN" altLang="en-US" baseline="30000" dirty="0">
                <a:solidFill>
                  <a:schemeClr val="bg2"/>
                </a:solidFill>
                <a:latin typeface="Arial" charset="0"/>
                <a:ea typeface="宋体" charset="0"/>
              </a:rPr>
              <a:t>308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23088" cy="88423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数据精度和取值范围</a:t>
            </a:r>
            <a:endParaRPr lang="zh-CN" altLang="en-US">
              <a:latin typeface="宋体" charset="0"/>
              <a:ea typeface="宋体" charset="0"/>
            </a:endParaRP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3" y="1628775"/>
            <a:ext cx="8604250" cy="45862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数据精度</a:t>
            </a:r>
            <a:r>
              <a:rPr lang="zh-CN" altLang="en-US" dirty="0">
                <a:latin typeface="Arial" charset="0"/>
                <a:ea typeface="宋体" charset="0"/>
              </a:rPr>
              <a:t> 与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取值范围</a:t>
            </a:r>
            <a:r>
              <a:rPr lang="zh-CN" altLang="en-US" dirty="0">
                <a:latin typeface="Arial" charset="0"/>
                <a:ea typeface="宋体" charset="0"/>
              </a:rPr>
              <a:t>是两个不同的概念：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float x = 1234567.89;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虽在取值范围内，但无法精确表达。 </a:t>
            </a:r>
          </a:p>
          <a:p>
            <a:pPr lvl="1" eaLnBrk="1" hangingPunct="1">
              <a:lnSpc>
                <a:spcPct val="140000"/>
              </a:lnSpc>
              <a:buFont typeface="Wingdings" charset="0"/>
              <a:buNone/>
            </a:pPr>
            <a:r>
              <a:rPr lang="en-US" dirty="0">
                <a:latin typeface="Arial" charset="0"/>
                <a:ea typeface="宋体" charset="0"/>
              </a:rPr>
              <a:t>float y = 1.2e55;</a:t>
            </a:r>
          </a:p>
          <a:p>
            <a:pPr lvl="2" eaLnBrk="1" hangingPunct="1">
              <a:buFont typeface="Wingdings" charset="0"/>
              <a:buNone/>
            </a:pPr>
            <a:r>
              <a:rPr lang="en-US" dirty="0">
                <a:latin typeface="Arial" charset="0"/>
                <a:ea typeface="宋体" charset="0"/>
              </a:rPr>
              <a:t>y </a:t>
            </a:r>
            <a:r>
              <a:rPr lang="zh-CN" altLang="en-US" dirty="0">
                <a:latin typeface="Arial" charset="0"/>
                <a:ea typeface="宋体" charset="0"/>
              </a:rPr>
              <a:t>的精度要求不高，但超出取值范围。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并不是所有的实数都能在计算机中精确表示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实型常量的类型都是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double</a:t>
            </a:r>
            <a:endParaRPr lang="zh-CN" altLang="en-US" dirty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6227763" y="2349500"/>
            <a:ext cx="2166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2800" b="1">
                <a:solidFill>
                  <a:schemeClr val="bg2"/>
                </a:solidFill>
              </a:rPr>
              <a:t> 1234567.80</a:t>
            </a:r>
            <a:endParaRPr kumimoji="1" lang="zh-CN" altLang="en-US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 bldLvl="2" autoUpdateAnimBg="0"/>
      <p:bldP spid="3194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6688" cy="11715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实型常量（实数、浮点数）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8064500" cy="4392612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实数的表示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浮点表示法</a:t>
            </a:r>
          </a:p>
          <a:p>
            <a:pPr marL="1371600" lvl="2" indent="-4572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0.123    123.4    12.      .12</a:t>
            </a:r>
          </a:p>
          <a:p>
            <a:pPr marL="990600" lvl="1" indent="-5334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科学计数法</a:t>
            </a:r>
          </a:p>
          <a:p>
            <a:pPr marL="1371600" lvl="2" indent="-457200" algn="just" eaLnBrk="1" hangingPunct="1">
              <a:lnSpc>
                <a:spcPct val="120000"/>
              </a:lnSpc>
              <a:buFontTx/>
              <a:buNone/>
            </a:pPr>
            <a:r>
              <a:rPr lang="en-US" altLang="zh-CN">
                <a:latin typeface="Arial" charset="0"/>
                <a:ea typeface="宋体" charset="0"/>
              </a:rPr>
              <a:t>6.026E-27     1.2e+30    1E-5</a:t>
            </a:r>
          </a:p>
          <a:p>
            <a:pPr marL="609600" indent="-609600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实数的类型</a:t>
            </a:r>
          </a:p>
          <a:p>
            <a:pPr marL="990600" lvl="1" indent="-533400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double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2205038"/>
            <a:ext cx="7342188" cy="23050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6.2.1 </a:t>
            </a:r>
            <a:r>
              <a:rPr lang="zh-CN" altLang="en-US">
                <a:latin typeface="宋体" charset="0"/>
                <a:ea typeface="宋体" charset="0"/>
              </a:rPr>
              <a:t>整型数据的输入和输出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6.2.2 </a:t>
            </a:r>
            <a:r>
              <a:rPr lang="zh-CN" altLang="en-US">
                <a:latin typeface="Arial" charset="0"/>
                <a:ea typeface="宋体" charset="0"/>
              </a:rPr>
              <a:t>实型</a:t>
            </a:r>
            <a:r>
              <a:rPr lang="zh-CN" altLang="en-US">
                <a:latin typeface="宋体" charset="0"/>
                <a:ea typeface="宋体" charset="0"/>
              </a:rPr>
              <a:t>数据的输入和输出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6.2.3 </a:t>
            </a:r>
            <a:r>
              <a:rPr lang="zh-CN" altLang="en-US">
                <a:latin typeface="Arial" charset="0"/>
                <a:ea typeface="宋体" charset="0"/>
              </a:rPr>
              <a:t>字符型</a:t>
            </a:r>
            <a:r>
              <a:rPr lang="zh-CN" altLang="en-US">
                <a:latin typeface="宋体" charset="0"/>
                <a:ea typeface="宋体" charset="0"/>
              </a:rPr>
              <a:t>数据的输入和输出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8153400" cy="914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6.2 </a:t>
            </a:r>
            <a:r>
              <a:rPr lang="zh-CN" altLang="en-US">
                <a:latin typeface="Arial" charset="0"/>
                <a:ea typeface="宋体" charset="0"/>
              </a:rPr>
              <a:t>数</a:t>
            </a:r>
            <a:r>
              <a:rPr lang="zh-CN" altLang="en-US">
                <a:latin typeface="宋体" charset="0"/>
                <a:ea typeface="宋体" charset="0"/>
              </a:rPr>
              <a:t>据的输入和输出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931150" cy="8112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6.2.1</a:t>
            </a:r>
            <a:r>
              <a:rPr lang="en-US" altLang="zh-CN">
                <a:latin typeface="宋体" charset="0"/>
                <a:ea typeface="宋体" charset="0"/>
              </a:rPr>
              <a:t> </a:t>
            </a:r>
            <a:r>
              <a:rPr lang="zh-CN" altLang="en-US">
                <a:latin typeface="宋体" charset="0"/>
                <a:ea typeface="宋体" charset="0"/>
              </a:rPr>
              <a:t>整型数据的输入输出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426896" cy="4572000"/>
          </a:xfrm>
          <a:solidFill>
            <a:schemeClr val="bg1"/>
          </a:solidFill>
        </p:spPr>
        <p:txBody>
          <a:bodyPr/>
          <a:lstStyle/>
          <a:p>
            <a:pPr eaLnBrk="1" hangingPunct="1">
              <a:buSzTx/>
              <a:buFont typeface="Wingdings" charset="0"/>
              <a:buNone/>
            </a:pPr>
            <a:r>
              <a:rPr lang="en-US" altLang="zh-CN" sz="2800" dirty="0" err="1">
                <a:solidFill>
                  <a:schemeClr val="bg2"/>
                </a:solidFill>
                <a:latin typeface="Arial" charset="0"/>
                <a:ea typeface="宋体" charset="0"/>
              </a:rPr>
              <a:t>printf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800" dirty="0">
                <a:latin typeface="Arial" charset="0"/>
                <a:ea typeface="宋体" charset="0"/>
              </a:rPr>
              <a:t>(</a:t>
            </a:r>
            <a:r>
              <a:rPr lang="zh-CN" altLang="en-US" sz="2800" dirty="0">
                <a:latin typeface="Arial" charset="0"/>
                <a:ea typeface="宋体" charset="0"/>
              </a:rPr>
              <a:t>格式控制, 输出参数1, ... , 输出参数</a:t>
            </a:r>
            <a:r>
              <a:rPr lang="en-US" altLang="zh-CN" sz="2800" dirty="0">
                <a:latin typeface="Arial" charset="0"/>
                <a:ea typeface="宋体" charset="0"/>
              </a:rPr>
              <a:t>n);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 err="1">
                <a:solidFill>
                  <a:schemeClr val="bg2"/>
                </a:solidFill>
                <a:latin typeface="Arial" charset="0"/>
                <a:ea typeface="宋体" charset="0"/>
              </a:rPr>
              <a:t>scanf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800" dirty="0">
                <a:latin typeface="Arial" charset="0"/>
                <a:ea typeface="宋体" charset="0"/>
              </a:rPr>
              <a:t>(</a:t>
            </a:r>
            <a:r>
              <a:rPr lang="zh-CN" altLang="en-US" sz="2800" dirty="0">
                <a:latin typeface="Arial" charset="0"/>
                <a:ea typeface="宋体" charset="0"/>
              </a:rPr>
              <a:t>格式控制, 输入参数1, ... , 输入参数</a:t>
            </a:r>
            <a:r>
              <a:rPr lang="en-US" altLang="zh-CN" sz="2800" dirty="0">
                <a:latin typeface="Arial" charset="0"/>
                <a:ea typeface="宋体" charset="0"/>
              </a:rPr>
              <a:t>n);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格式控制说明  </a:t>
            </a:r>
            <a:r>
              <a:rPr lang="zh-CN" altLang="en-US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%…</a:t>
            </a:r>
          </a:p>
          <a:p>
            <a:pPr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             十进制     八进制      十六进制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</a:rPr>
              <a:t>int</a:t>
            </a:r>
            <a:r>
              <a:rPr lang="en-US" altLang="zh-CN" sz="2800" dirty="0">
                <a:latin typeface="Arial" charset="0"/>
                <a:ea typeface="宋体" charset="0"/>
              </a:rPr>
              <a:t>                          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%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d       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    %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o             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 %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x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long                       </a:t>
            </a:r>
            <a:r>
              <a:rPr lang="zh-CN" altLang="en-US" sz="2800" dirty="0">
                <a:latin typeface="Arial" charset="0"/>
                <a:ea typeface="宋体" charset="0"/>
              </a:rPr>
              <a:t>%</a:t>
            </a:r>
            <a:r>
              <a:rPr lang="en-US" altLang="zh-CN" sz="2800" dirty="0" err="1">
                <a:solidFill>
                  <a:srgbClr val="CC0066"/>
                </a:solidFill>
                <a:latin typeface="Arial" charset="0"/>
                <a:ea typeface="宋体" charset="0"/>
              </a:rPr>
              <a:t>l</a:t>
            </a:r>
            <a:r>
              <a:rPr lang="en-US" altLang="zh-CN" sz="2800" dirty="0" err="1">
                <a:latin typeface="Arial" charset="0"/>
                <a:ea typeface="宋体" charset="0"/>
              </a:rPr>
              <a:t>d</a:t>
            </a:r>
            <a:r>
              <a:rPr lang="en-US" altLang="zh-CN" sz="2800" dirty="0">
                <a:latin typeface="Arial" charset="0"/>
                <a:ea typeface="宋体" charset="0"/>
              </a:rPr>
              <a:t>      </a:t>
            </a:r>
            <a:r>
              <a:rPr lang="zh-CN" altLang="en-US" sz="2800" dirty="0">
                <a:latin typeface="Arial" charset="0"/>
                <a:ea typeface="宋体" charset="0"/>
              </a:rPr>
              <a:t>    %</a:t>
            </a:r>
            <a:r>
              <a:rPr lang="en-US" altLang="zh-CN" sz="2800" dirty="0">
                <a:latin typeface="Arial" charset="0"/>
                <a:ea typeface="宋体" charset="0"/>
              </a:rPr>
              <a:t>lo            </a:t>
            </a:r>
            <a:r>
              <a:rPr lang="zh-CN" altLang="en-US" sz="2800" dirty="0">
                <a:latin typeface="Arial" charset="0"/>
                <a:ea typeface="宋体" charset="0"/>
              </a:rPr>
              <a:t> %</a:t>
            </a:r>
            <a:r>
              <a:rPr lang="en-US" altLang="zh-CN" sz="2800" dirty="0">
                <a:latin typeface="Arial" charset="0"/>
                <a:ea typeface="宋体" charset="0"/>
              </a:rPr>
              <a:t>lx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unsigned               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%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u</a:t>
            </a:r>
            <a:r>
              <a:rPr lang="en-US" altLang="zh-CN" sz="2800" dirty="0">
                <a:latin typeface="Arial" charset="0"/>
                <a:ea typeface="宋体" charset="0"/>
              </a:rPr>
              <a:t>       </a:t>
            </a:r>
            <a:r>
              <a:rPr lang="zh-CN" altLang="en-US" sz="2800" dirty="0">
                <a:latin typeface="Arial" charset="0"/>
                <a:ea typeface="宋体" charset="0"/>
              </a:rPr>
              <a:t>    %</a:t>
            </a:r>
            <a:r>
              <a:rPr lang="en-US" altLang="zh-CN" sz="2800" dirty="0">
                <a:latin typeface="Arial" charset="0"/>
                <a:ea typeface="宋体" charset="0"/>
              </a:rPr>
              <a:t>o             </a:t>
            </a:r>
            <a:r>
              <a:rPr lang="zh-CN" altLang="en-US" sz="2800" dirty="0">
                <a:latin typeface="Arial" charset="0"/>
                <a:ea typeface="宋体" charset="0"/>
              </a:rPr>
              <a:t> %</a:t>
            </a:r>
            <a:r>
              <a:rPr lang="en-US" altLang="zh-CN" sz="2800" dirty="0">
                <a:latin typeface="Arial" charset="0"/>
                <a:ea typeface="宋体" charset="0"/>
              </a:rPr>
              <a:t>x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unsigned long       </a:t>
            </a:r>
            <a:r>
              <a:rPr lang="zh-CN" altLang="en-US" sz="2800" dirty="0">
                <a:latin typeface="Arial" charset="0"/>
                <a:ea typeface="宋体" charset="0"/>
              </a:rPr>
              <a:t>%</a:t>
            </a:r>
            <a:r>
              <a:rPr lang="en-US" altLang="zh-CN" sz="2800" dirty="0" err="1">
                <a:latin typeface="Arial" charset="0"/>
                <a:ea typeface="宋体" charset="0"/>
              </a:rPr>
              <a:t>lu</a:t>
            </a:r>
            <a:r>
              <a:rPr lang="en-US" altLang="zh-CN" sz="2800" dirty="0">
                <a:latin typeface="Arial" charset="0"/>
                <a:ea typeface="宋体" charset="0"/>
              </a:rPr>
              <a:t>       </a:t>
            </a:r>
            <a:r>
              <a:rPr lang="zh-CN" altLang="en-US" sz="2800" dirty="0">
                <a:latin typeface="Arial" charset="0"/>
                <a:ea typeface="宋体" charset="0"/>
              </a:rPr>
              <a:t>   %</a:t>
            </a:r>
            <a:r>
              <a:rPr lang="en-US" altLang="zh-CN" sz="2800" dirty="0">
                <a:latin typeface="Arial" charset="0"/>
                <a:ea typeface="宋体" charset="0"/>
              </a:rPr>
              <a:t>lo           </a:t>
            </a:r>
            <a:r>
              <a:rPr lang="zh-CN" altLang="en-US" sz="2800" dirty="0">
                <a:latin typeface="Arial" charset="0"/>
                <a:ea typeface="宋体" charset="0"/>
              </a:rPr>
              <a:t>  %</a:t>
            </a:r>
            <a:r>
              <a:rPr lang="en-US" altLang="zh-CN" sz="2800" dirty="0">
                <a:latin typeface="Arial" charset="0"/>
                <a:ea typeface="宋体" charset="0"/>
              </a:rPr>
              <a:t>lx</a:t>
            </a:r>
            <a:endParaRPr lang="zh-CN" altLang="en-US" sz="2800" b="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5975350" cy="100806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输出整型数据示例（</a:t>
            </a:r>
            <a:r>
              <a:rPr lang="en-US" altLang="zh-CN" sz="4000">
                <a:latin typeface="Arial" charset="0"/>
                <a:ea typeface="宋体" charset="0"/>
              </a:rPr>
              <a:t>1</a:t>
            </a:r>
            <a:r>
              <a:rPr lang="zh-CN" altLang="en-US" sz="4000">
                <a:latin typeface="Arial" charset="0"/>
                <a:ea typeface="宋体" charset="0"/>
              </a:rPr>
              <a:t>）</a:t>
            </a:r>
            <a:endParaRPr lang="zh-CN" altLang="en-US" sz="4000" b="0">
              <a:latin typeface="Arial" charset="0"/>
              <a:ea typeface="宋体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495800"/>
          </a:xfrm>
        </p:spPr>
        <p:txBody>
          <a:bodyPr/>
          <a:lstStyle/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# </a:t>
            </a:r>
            <a:r>
              <a:rPr lang="en-US" altLang="zh-CN" sz="2400">
                <a:latin typeface="Arial" charset="0"/>
                <a:ea typeface="宋体" charset="0"/>
              </a:rPr>
              <a:t>include &lt;stdio.h&gt;       </a:t>
            </a:r>
          </a:p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main(void)</a:t>
            </a:r>
          </a:p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   </a:t>
            </a:r>
          </a:p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printf("%d, %o, %x\n", 10, 10, 10); </a:t>
            </a:r>
          </a:p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printf("%d, %d, %d\n", 10, 010, 0x10); </a:t>
            </a:r>
          </a:p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printf("%d, %x\n", 012, 012); </a:t>
            </a:r>
          </a:p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return 0;</a:t>
            </a:r>
          </a:p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  <a:r>
              <a:rPr lang="en-US" altLang="zh-CN" sz="2400">
                <a:latin typeface="Times New Roman" charset="0"/>
                <a:ea typeface="宋体" charset="0"/>
              </a:rPr>
              <a:t>  </a:t>
            </a:r>
            <a:endParaRPr lang="zh-CN" altLang="en-US" sz="2400">
              <a:latin typeface="Times New Roman" charset="0"/>
              <a:ea typeface="宋体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981200" y="5181600"/>
            <a:ext cx="5486400" cy="914400"/>
            <a:chOff x="1248" y="3264"/>
            <a:chExt cx="3456" cy="576"/>
          </a:xfrm>
        </p:grpSpPr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>
              <a:off x="1248" y="3552"/>
              <a:ext cx="1104" cy="0"/>
            </a:xfrm>
            <a:prstGeom prst="line">
              <a:avLst/>
            </a:prstGeom>
            <a:noFill/>
            <a:ln w="38100" cap="sq">
              <a:solidFill>
                <a:srgbClr val="CC006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>
              <a:off x="1488" y="3264"/>
              <a:ext cx="864" cy="192"/>
            </a:xfrm>
            <a:prstGeom prst="line">
              <a:avLst/>
            </a:prstGeom>
            <a:noFill/>
            <a:ln w="38100" cap="sq">
              <a:solidFill>
                <a:srgbClr val="33CC33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 flipV="1">
              <a:off x="1536" y="3648"/>
              <a:ext cx="816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3600" y="3552"/>
              <a:ext cx="1104" cy="0"/>
            </a:xfrm>
            <a:prstGeom prst="line">
              <a:avLst/>
            </a:prstGeom>
            <a:noFill/>
            <a:ln w="38100" cap="sq">
              <a:solidFill>
                <a:srgbClr val="CC006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 flipV="1">
              <a:off x="3600" y="3264"/>
              <a:ext cx="768" cy="192"/>
            </a:xfrm>
            <a:prstGeom prst="line">
              <a:avLst/>
            </a:prstGeom>
            <a:noFill/>
            <a:ln w="38100" cap="sq">
              <a:solidFill>
                <a:srgbClr val="33CC33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3600" y="3648"/>
              <a:ext cx="768" cy="14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4" name="Text Box 12"/>
            <p:cNvSpPr txBox="1">
              <a:spLocks noChangeArrowheads="1"/>
            </p:cNvSpPr>
            <p:nvPr/>
          </p:nvSpPr>
          <p:spPr bwMode="auto">
            <a:xfrm>
              <a:off x="2400" y="3408"/>
              <a:ext cx="1152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/>
                <a:t>0……01010</a:t>
              </a:r>
            </a:p>
          </p:txBody>
        </p:sp>
      </p:grpSp>
      <p:sp>
        <p:nvSpPr>
          <p:cNvPr id="344077" name="Rectangle 13"/>
          <p:cNvSpPr>
            <a:spLocks noChangeArrowheads="1"/>
          </p:cNvSpPr>
          <p:nvPr/>
        </p:nvSpPr>
        <p:spPr bwMode="auto">
          <a:xfrm>
            <a:off x="6877050" y="1341438"/>
            <a:ext cx="1676400" cy="13017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b="1"/>
              <a:t>10, 12, </a:t>
            </a:r>
            <a:r>
              <a:rPr lang="en-US" altLang="zh-CN" sz="2400" b="1"/>
              <a:t>a</a:t>
            </a:r>
          </a:p>
          <a:p>
            <a:pPr eaLnBrk="0" hangingPunct="0">
              <a:lnSpc>
                <a:spcPct val="114000"/>
              </a:lnSpc>
            </a:pPr>
            <a:r>
              <a:rPr lang="en-US" altLang="zh-CN" sz="2400" b="1"/>
              <a:t>10, 8, 16</a:t>
            </a:r>
          </a:p>
          <a:p>
            <a:pPr eaLnBrk="0" hangingPunct="0">
              <a:lnSpc>
                <a:spcPct val="114000"/>
              </a:lnSpc>
            </a:pPr>
            <a:r>
              <a:rPr lang="en-US" altLang="zh-CN" sz="2400" b="1"/>
              <a:t>10, a</a:t>
            </a:r>
            <a:endParaRPr kumimoji="1"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7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67550" cy="88423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输入整型数据示例（</a:t>
            </a:r>
            <a:r>
              <a:rPr lang="en-US" altLang="zh-CN" sz="4000">
                <a:latin typeface="Arial" charset="0"/>
                <a:ea typeface="宋体" charset="0"/>
              </a:rPr>
              <a:t>2</a:t>
            </a:r>
            <a:r>
              <a:rPr lang="zh-CN" altLang="en-US" sz="4000">
                <a:latin typeface="Arial" charset="0"/>
                <a:ea typeface="宋体" charset="0"/>
              </a:rPr>
              <a:t>）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893175" cy="5297487"/>
          </a:xfrm>
        </p:spPr>
        <p:txBody>
          <a:bodyPr/>
          <a:lstStyle/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# </a:t>
            </a:r>
            <a:r>
              <a:rPr lang="en-US" altLang="zh-CN" sz="2400">
                <a:latin typeface="Arial" charset="0"/>
                <a:ea typeface="宋体" charset="0"/>
              </a:rPr>
              <a:t>include  &lt;stdio.h&gt;       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main(void)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   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int a, b; 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printf("input a, b:"); 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scanf("%</a:t>
            </a:r>
            <a:r>
              <a:rPr lang="en-US" altLang="zh-CN" sz="2400">
                <a:solidFill>
                  <a:srgbClr val="FF9933"/>
                </a:solidFill>
                <a:latin typeface="Arial" charset="0"/>
                <a:ea typeface="宋体" charset="0"/>
              </a:rPr>
              <a:t>o</a:t>
            </a:r>
            <a:r>
              <a:rPr lang="en-US" altLang="zh-CN" sz="2400">
                <a:latin typeface="Arial" charset="0"/>
                <a:ea typeface="宋体" charset="0"/>
              </a:rPr>
              <a:t>%d" , &amp;a, &amp;b); 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printf("%d%5d\n", a, b); 	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/*%5d</a:t>
            </a:r>
            <a:r>
              <a:rPr lang="zh-CN" altLang="en-US" sz="2000">
                <a:solidFill>
                  <a:srgbClr val="CC0066"/>
                </a:solidFill>
                <a:latin typeface="Arial" charset="0"/>
                <a:ea typeface="宋体" charset="0"/>
              </a:rPr>
              <a:t>指定变量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b</a:t>
            </a:r>
            <a:r>
              <a:rPr lang="zh-CN" altLang="en-US" sz="2000">
                <a:solidFill>
                  <a:srgbClr val="CC0066"/>
                </a:solidFill>
                <a:latin typeface="Arial" charset="0"/>
                <a:ea typeface="宋体" charset="0"/>
              </a:rPr>
              <a:t>的输出宽度为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5 */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printf("%x, %d\n", a, b); 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return 0;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  <a:r>
              <a:rPr lang="en-US" altLang="zh-CN" sz="2400">
                <a:latin typeface="Times New Roman" charset="0"/>
                <a:ea typeface="宋体" charset="0"/>
              </a:rPr>
              <a:t>  </a:t>
            </a:r>
            <a:endParaRPr lang="zh-CN" altLang="en-US" sz="2400">
              <a:latin typeface="Times New Roman" charset="0"/>
              <a:ea typeface="宋体" charset="0"/>
            </a:endParaRPr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5029200" y="1524000"/>
            <a:ext cx="3200400" cy="15827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800" b="1"/>
              <a:t>input a, b: </a:t>
            </a:r>
            <a:r>
              <a:rPr lang="zh-CN" altLang="en-US" sz="2800" b="1">
                <a:solidFill>
                  <a:srgbClr val="CC0066"/>
                </a:solidFill>
              </a:rPr>
              <a:t>17  17</a:t>
            </a:r>
          </a:p>
          <a:p>
            <a:pPr eaLnBrk="0" hangingPunct="0">
              <a:lnSpc>
                <a:spcPct val="114000"/>
              </a:lnSpc>
              <a:spcBef>
                <a:spcPts val="600"/>
              </a:spcBef>
            </a:pPr>
            <a:r>
              <a:rPr lang="zh-CN" altLang="en-US" sz="2800" b="1"/>
              <a:t>15   17</a:t>
            </a:r>
          </a:p>
          <a:p>
            <a:pPr eaLnBrk="0" hangingPunct="0">
              <a:lnSpc>
                <a:spcPct val="114000"/>
              </a:lnSpc>
            </a:pPr>
            <a:r>
              <a:rPr lang="zh-CN" altLang="en-US" sz="2800" b="1"/>
              <a:t>f</a:t>
            </a:r>
            <a:r>
              <a:rPr lang="zh-CN" sz="2800" b="1"/>
              <a:t>, </a:t>
            </a:r>
            <a:r>
              <a:rPr lang="zh-CN" altLang="en-US" sz="2800" b="1"/>
              <a:t>17</a:t>
            </a:r>
            <a:endParaRPr lang="en-US" altLang="zh-CN" sz="2800" b="1"/>
          </a:p>
        </p:txBody>
      </p:sp>
      <p:sp>
        <p:nvSpPr>
          <p:cNvPr id="345095" name="Text Box 7"/>
          <p:cNvSpPr txBox="1">
            <a:spLocks noChangeArrowheads="1"/>
          </p:cNvSpPr>
          <p:nvPr/>
        </p:nvSpPr>
        <p:spPr bwMode="auto">
          <a:xfrm>
            <a:off x="2030413" y="3967163"/>
            <a:ext cx="1274762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Clr>
                <a:srgbClr val="33CCCC"/>
              </a:buClr>
              <a:buSzPct val="110000"/>
            </a:pPr>
            <a:r>
              <a:rPr lang="en-US" altLang="zh-CN" b="1"/>
              <a:t>"</a:t>
            </a:r>
            <a:r>
              <a:rPr kumimoji="1" lang="en-US" altLang="zh-CN" sz="2400"/>
              <a:t>%x%d</a:t>
            </a:r>
            <a:r>
              <a:rPr lang="en-US" altLang="zh-CN" b="1"/>
              <a:t>"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4" grpId="0" animBg="1" autoUpdateAnimBg="0"/>
      <p:bldP spid="34509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772400" cy="914400"/>
          </a:xfrm>
        </p:spPr>
        <p:txBody>
          <a:bodyPr/>
          <a:lstStyle/>
          <a:p>
            <a:pPr algn="just" eaLnBrk="1" hangingPunct="1"/>
            <a:r>
              <a:rPr lang="en-US" altLang="zh-CN">
                <a:latin typeface="Arial" charset="0"/>
                <a:ea typeface="宋体" charset="0"/>
              </a:rPr>
              <a:t>6.2.2 </a:t>
            </a:r>
            <a:r>
              <a:rPr lang="zh-CN" altLang="en-US">
                <a:latin typeface="宋体" charset="0"/>
                <a:ea typeface="宋体" charset="0"/>
              </a:rPr>
              <a:t>实型数据的输入和输出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58200" cy="5181600"/>
          </a:xfrm>
        </p:spPr>
        <p:txBody>
          <a:bodyPr/>
          <a:lstStyle/>
          <a:p>
            <a:pPr algn="just" eaLnBrk="1" hangingPunct="1">
              <a:lnSpc>
                <a:spcPct val="84000"/>
              </a:lnSpc>
            </a:pPr>
            <a:r>
              <a:rPr lang="zh-CN" altLang="en-US">
                <a:latin typeface="Arial" charset="0"/>
                <a:ea typeface="宋体" charset="0"/>
              </a:rPr>
              <a:t>输入  </a:t>
            </a:r>
            <a:r>
              <a:rPr lang="en-US" altLang="zh-CN">
                <a:latin typeface="Arial" charset="0"/>
                <a:ea typeface="宋体" charset="0"/>
              </a:rPr>
              <a:t>scanf()</a:t>
            </a:r>
          </a:p>
          <a:p>
            <a:pPr lvl="1" algn="just" eaLnBrk="1" hangingPunct="1">
              <a:lnSpc>
                <a:spcPct val="84000"/>
              </a:lnSpc>
            </a:pPr>
            <a:r>
              <a:rPr lang="en-US" altLang="zh-CN">
                <a:latin typeface="Arial" charset="0"/>
                <a:ea typeface="宋体" charset="0"/>
              </a:rPr>
              <a:t>float：</a:t>
            </a:r>
            <a:r>
              <a:rPr lang="zh-CN" altLang="en-US">
                <a:latin typeface="Arial" charset="0"/>
                <a:ea typeface="宋体" charset="0"/>
              </a:rPr>
              <a:t>%</a:t>
            </a:r>
            <a:r>
              <a:rPr lang="en-US" altLang="zh-CN">
                <a:latin typeface="Arial" charset="0"/>
                <a:ea typeface="宋体" charset="0"/>
              </a:rPr>
              <a:t>f </a:t>
            </a:r>
            <a:r>
              <a:rPr lang="zh-CN" altLang="en-US">
                <a:latin typeface="Arial" charset="0"/>
                <a:ea typeface="宋体" charset="0"/>
              </a:rPr>
              <a:t>或%</a:t>
            </a:r>
            <a:r>
              <a:rPr lang="en-US" altLang="zh-CN">
                <a:latin typeface="Arial" charset="0"/>
                <a:ea typeface="宋体" charset="0"/>
              </a:rPr>
              <a:t>e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  <a:p>
            <a:pPr lvl="2" algn="just" eaLnBrk="1" hangingPunct="1">
              <a:lnSpc>
                <a:spcPct val="84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以小数或指数形式输入一个单精度浮点数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>
                <a:latin typeface="Arial" charset="0"/>
                <a:ea typeface="宋体" charset="0"/>
              </a:rPr>
              <a:t>double：</a:t>
            </a:r>
            <a:r>
              <a:rPr lang="zh-CN" altLang="en-US">
                <a:latin typeface="Arial" charset="0"/>
                <a:ea typeface="宋体" charset="0"/>
              </a:rPr>
              <a:t> %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l</a:t>
            </a:r>
            <a:r>
              <a:rPr lang="en-US" altLang="zh-CN">
                <a:latin typeface="Arial" charset="0"/>
                <a:ea typeface="宋体" charset="0"/>
              </a:rPr>
              <a:t>f</a:t>
            </a:r>
            <a:r>
              <a:rPr lang="zh-CN" altLang="en-US">
                <a:latin typeface="Arial" charset="0"/>
                <a:ea typeface="宋体" charset="0"/>
              </a:rPr>
              <a:t>或%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l</a:t>
            </a:r>
            <a:r>
              <a:rPr lang="en-US" altLang="zh-CN">
                <a:latin typeface="Arial" charset="0"/>
                <a:ea typeface="宋体" charset="0"/>
              </a:rPr>
              <a:t>e </a:t>
            </a:r>
          </a:p>
          <a:p>
            <a:pPr lvl="2" algn="just" eaLnBrk="1" hangingPunct="1">
              <a:lnSpc>
                <a:spcPct val="94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以小数或指数形式输入一个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双精度</a:t>
            </a:r>
            <a:r>
              <a:rPr lang="zh-CN" altLang="en-US">
                <a:latin typeface="Arial" charset="0"/>
                <a:ea typeface="宋体" charset="0"/>
              </a:rPr>
              <a:t>浮点数</a:t>
            </a:r>
            <a:endParaRPr lang="zh-CN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124000"/>
              </a:lnSpc>
            </a:pPr>
            <a:r>
              <a:rPr lang="zh-CN" altLang="en-US">
                <a:latin typeface="Arial" charset="0"/>
                <a:ea typeface="宋体" charset="0"/>
              </a:rPr>
              <a:t>输出   </a:t>
            </a:r>
            <a:r>
              <a:rPr lang="en-US" altLang="zh-CN">
                <a:latin typeface="Arial" charset="0"/>
                <a:ea typeface="宋体" charset="0"/>
              </a:rPr>
              <a:t>printf()</a:t>
            </a:r>
            <a:endParaRPr lang="zh-CN" altLang="en-US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84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float </a:t>
            </a:r>
            <a:r>
              <a:rPr lang="zh-CN" altLang="en-US">
                <a:latin typeface="Arial" charset="0"/>
                <a:ea typeface="宋体" charset="0"/>
              </a:rPr>
              <a:t>和</a:t>
            </a:r>
            <a:r>
              <a:rPr lang="en-US" altLang="zh-CN">
                <a:latin typeface="Arial" charset="0"/>
                <a:ea typeface="宋体" charset="0"/>
              </a:rPr>
              <a:t>double</a:t>
            </a:r>
            <a:r>
              <a:rPr lang="zh-CN" altLang="en-US">
                <a:latin typeface="Arial" charset="0"/>
                <a:ea typeface="宋体" charset="0"/>
              </a:rPr>
              <a:t>使用相同的格式控制说明</a:t>
            </a:r>
          </a:p>
          <a:p>
            <a:pPr lvl="1" algn="just" eaLnBrk="1" hangingPunct="1">
              <a:lnSpc>
                <a:spcPct val="84000"/>
              </a:lnSpc>
            </a:pPr>
            <a:r>
              <a:rPr lang="zh-CN" altLang="en-US">
                <a:latin typeface="Arial" charset="0"/>
                <a:ea typeface="宋体" charset="0"/>
              </a:rPr>
              <a:t>%</a:t>
            </a:r>
            <a:r>
              <a:rPr lang="en-US" altLang="zh-CN">
                <a:latin typeface="Arial" charset="0"/>
                <a:ea typeface="宋体" charset="0"/>
              </a:rPr>
              <a:t>f</a:t>
            </a:r>
          </a:p>
          <a:p>
            <a:pPr lvl="2" algn="just" eaLnBrk="1" hangingPunct="1">
              <a:lnSpc>
                <a:spcPct val="84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以小数形式输出浮点数，保留6位小数</a:t>
            </a:r>
          </a:p>
          <a:p>
            <a:pPr lvl="1" algn="just" eaLnBrk="1" hangingPunct="1">
              <a:lnSpc>
                <a:spcPct val="84000"/>
              </a:lnSpc>
            </a:pPr>
            <a:r>
              <a:rPr lang="zh-CN" altLang="en-US">
                <a:latin typeface="Arial" charset="0"/>
                <a:ea typeface="宋体" charset="0"/>
              </a:rPr>
              <a:t>%</a:t>
            </a:r>
            <a:r>
              <a:rPr lang="en-US" altLang="zh-CN">
                <a:latin typeface="Arial" charset="0"/>
                <a:ea typeface="宋体" charset="0"/>
              </a:rPr>
              <a:t>e</a:t>
            </a:r>
          </a:p>
          <a:p>
            <a:pPr lvl="2" algn="just" eaLnBrk="1" hangingPunct="1">
              <a:lnSpc>
                <a:spcPct val="84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以指数形式输出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9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9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5689600" cy="914400"/>
          </a:xfrm>
        </p:spPr>
        <p:txBody>
          <a:bodyPr/>
          <a:lstStyle/>
          <a:p>
            <a:pPr algn="just" eaLnBrk="1" hangingPunct="1"/>
            <a:r>
              <a:rPr lang="zh-CN" altLang="en-US" sz="4000">
                <a:latin typeface="宋体" charset="0"/>
                <a:ea typeface="宋体" charset="0"/>
              </a:rPr>
              <a:t>实型数据输出格式示例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4343400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# include &lt;stdio.h&gt;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main(void)	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{  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double d = 3.1415926;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printf("%f, %e\n", d, d); 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printf("%5.3f, %5.2f, %.2f\n", d, d, d); 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return 0;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} </a:t>
            </a:r>
            <a:r>
              <a:rPr lang="zh-CN" altLang="en-US" sz="2400">
                <a:latin typeface="Arial" charset="0"/>
                <a:ea typeface="宋体" charset="0"/>
              </a:rPr>
              <a:t>             </a:t>
            </a:r>
            <a:endParaRPr lang="zh-CN" sz="2400">
              <a:latin typeface="Arial" charset="0"/>
              <a:ea typeface="宋体" charset="0"/>
            </a:endParaRPr>
          </a:p>
        </p:txBody>
      </p:sp>
      <p:sp>
        <p:nvSpPr>
          <p:cNvPr id="31748" name="Line 6"/>
          <p:cNvSpPr>
            <a:spLocks noChangeShapeType="1"/>
          </p:cNvSpPr>
          <p:nvPr/>
        </p:nvSpPr>
        <p:spPr bwMode="auto">
          <a:xfrm>
            <a:off x="2555875" y="4724400"/>
            <a:ext cx="936625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0215" name="Rectangle 7"/>
          <p:cNvSpPr>
            <a:spLocks noChangeArrowheads="1"/>
          </p:cNvSpPr>
          <p:nvPr/>
        </p:nvSpPr>
        <p:spPr bwMode="auto">
          <a:xfrm>
            <a:off x="4643438" y="1412875"/>
            <a:ext cx="4114800" cy="1165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lang="en-US" altLang="zh-CN" sz="2800" b="1"/>
              <a:t>3.141593,  3.14159e+00</a:t>
            </a:r>
          </a:p>
          <a:p>
            <a:pPr eaLnBrk="0" hangingPunct="0">
              <a:lnSpc>
                <a:spcPct val="124000"/>
              </a:lnSpc>
            </a:pPr>
            <a:r>
              <a:rPr lang="en-US" altLang="zh-CN" sz="2800" b="1"/>
              <a:t>3.142,  3.14, 3.14</a:t>
            </a:r>
          </a:p>
        </p:txBody>
      </p:sp>
      <p:sp>
        <p:nvSpPr>
          <p:cNvPr id="350216" name="Rectangle 8"/>
          <p:cNvSpPr>
            <a:spLocks noChangeArrowheads="1"/>
          </p:cNvSpPr>
          <p:nvPr/>
        </p:nvSpPr>
        <p:spPr bwMode="auto">
          <a:xfrm>
            <a:off x="1547813" y="5661025"/>
            <a:ext cx="528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4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一共5位，小数部分3位，小数点占</a:t>
            </a:r>
            <a:r>
              <a:rPr lang="en-US" altLang="zh-CN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1</a:t>
            </a:r>
            <a:r>
              <a:rPr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位</a:t>
            </a:r>
            <a:endParaRPr lang="zh-CN" sz="24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350217" name="Line 9"/>
          <p:cNvSpPr>
            <a:spLocks noChangeShapeType="1"/>
          </p:cNvSpPr>
          <p:nvPr/>
        </p:nvSpPr>
        <p:spPr bwMode="auto">
          <a:xfrm>
            <a:off x="3059113" y="4797425"/>
            <a:ext cx="0" cy="719138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5" grpId="0" animBg="1" autoUpdateAnimBg="0"/>
      <p:bldP spid="350216" grpId="0"/>
      <p:bldP spid="3502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5932487" cy="609600"/>
          </a:xfrm>
        </p:spPr>
        <p:txBody>
          <a:bodyPr/>
          <a:lstStyle/>
          <a:p>
            <a:pPr algn="just" eaLnBrk="1" hangingPunct="1"/>
            <a:r>
              <a:rPr lang="zh-CN" altLang="en-US" sz="4000">
                <a:latin typeface="宋体" charset="0"/>
                <a:ea typeface="宋体" charset="0"/>
              </a:rPr>
              <a:t>实型数据输入输出示例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055688"/>
            <a:ext cx="6408738" cy="5686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假定</a:t>
            </a:r>
            <a:r>
              <a:rPr lang="en-US" altLang="zh-CN" sz="2400">
                <a:latin typeface="Arial" charset="0"/>
                <a:ea typeface="宋体" charset="0"/>
              </a:rPr>
              <a:t>float</a:t>
            </a:r>
            <a:r>
              <a:rPr lang="zh-CN" altLang="en-US" sz="2400">
                <a:latin typeface="Arial" charset="0"/>
                <a:ea typeface="宋体" charset="0"/>
              </a:rPr>
              <a:t>的精度为7位，</a:t>
            </a:r>
            <a:r>
              <a:rPr lang="en-US" altLang="zh-CN" sz="2400">
                <a:latin typeface="Arial" charset="0"/>
                <a:ea typeface="宋体" charset="0"/>
              </a:rPr>
              <a:t>double</a:t>
            </a:r>
            <a:r>
              <a:rPr lang="zh-CN" altLang="en-US" sz="2400">
                <a:latin typeface="Arial" charset="0"/>
                <a:ea typeface="宋体" charset="0"/>
              </a:rPr>
              <a:t>的精度为16位</a:t>
            </a:r>
            <a:r>
              <a:rPr lang="zh-CN" sz="2400">
                <a:latin typeface="Arial" charset="0"/>
                <a:ea typeface="宋体" charset="0"/>
              </a:rPr>
              <a:t> </a:t>
            </a:r>
            <a:endParaRPr lang="zh-CN" altLang="en-US" sz="240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# include &lt;stdio.h&gt;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main(void)</a:t>
            </a:r>
            <a:r>
              <a:rPr lang="zh-CN" sz="2400">
                <a:latin typeface="Arial" charset="0"/>
                <a:ea typeface="宋体" charset="0"/>
              </a:rPr>
              <a:t> </a:t>
            </a:r>
            <a:endParaRPr lang="zh-CN" altLang="en-US" sz="240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 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float f; 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double d;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40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printf("input f, d:");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scanf("%f%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l</a:t>
            </a:r>
            <a:r>
              <a:rPr lang="en-US" altLang="zh-CN" sz="2400">
                <a:latin typeface="Arial" charset="0"/>
                <a:ea typeface="宋体" charset="0"/>
              </a:rPr>
              <a:t>f", &amp;f, &amp;d);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printf("f = %f\n d = %f \n", f, d);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d = 1234567890123.12;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printf("d = %f \n", d);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return 0;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  <a:endParaRPr lang="zh-CN" sz="2400">
              <a:latin typeface="Arial" charset="0"/>
              <a:ea typeface="宋体" charset="0"/>
            </a:endParaRPr>
          </a:p>
        </p:txBody>
      </p:sp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4427538" y="1546225"/>
            <a:ext cx="4419600" cy="2819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kumimoji="1" lang="en-US" altLang="zh-CN" sz="2400" b="1"/>
              <a:t>input f, d: 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>
                <a:solidFill>
                  <a:srgbClr val="CC0066"/>
                </a:solidFill>
              </a:rPr>
              <a:t>1234567890123.123456 1234567890123.123456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/>
              <a:t>f = 1234567954432.000000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/>
              <a:t>d = 1234567890123.123540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/>
              <a:t>d = 1234567890123.120120</a:t>
            </a:r>
          </a:p>
        </p:txBody>
      </p:sp>
      <p:sp>
        <p:nvSpPr>
          <p:cNvPr id="351239" name="Line 7"/>
          <p:cNvSpPr>
            <a:spLocks noChangeShapeType="1"/>
          </p:cNvSpPr>
          <p:nvPr/>
        </p:nvSpPr>
        <p:spPr bwMode="auto">
          <a:xfrm>
            <a:off x="5013325" y="3409950"/>
            <a:ext cx="11430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1240" name="Line 8"/>
          <p:cNvSpPr>
            <a:spLocks noChangeShapeType="1"/>
          </p:cNvSpPr>
          <p:nvPr/>
        </p:nvSpPr>
        <p:spPr bwMode="auto">
          <a:xfrm>
            <a:off x="5068888" y="3867150"/>
            <a:ext cx="27432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1241" name="Line 9"/>
          <p:cNvSpPr>
            <a:spLocks noChangeShapeType="1"/>
          </p:cNvSpPr>
          <p:nvPr/>
        </p:nvSpPr>
        <p:spPr bwMode="auto">
          <a:xfrm>
            <a:off x="5076825" y="4283075"/>
            <a:ext cx="28194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8" grpId="0" animBg="1" autoUpdateAnimBg="0"/>
      <p:bldP spid="351239" grpId="0" animBg="1"/>
      <p:bldP spid="351240" grpId="0" animBg="1"/>
      <p:bldP spid="3512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138988" cy="110013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数据类型和表达式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077200" cy="4800600"/>
          </a:xfrm>
        </p:spPr>
        <p:txBody>
          <a:bodyPr/>
          <a:lstStyle/>
          <a:p>
            <a:pPr marL="476250" indent="-476250" eaLnBrk="1" hangingPunct="1"/>
            <a:r>
              <a:rPr lang="zh-CN" altLang="en-US" sz="2800">
                <a:latin typeface="Arial" charset="0"/>
                <a:ea typeface="宋体" charset="0"/>
              </a:rPr>
              <a:t>数据类型</a:t>
            </a:r>
          </a:p>
          <a:p>
            <a:pPr marL="952500" lvl="1" eaLnBrk="1" hangingPunct="1"/>
            <a:r>
              <a:rPr lang="zh-CN" altLang="en-US" sz="2400">
                <a:latin typeface="Arial" charset="0"/>
                <a:ea typeface="宋体" charset="0"/>
              </a:rPr>
              <a:t>基本数据类型</a:t>
            </a:r>
          </a:p>
          <a:p>
            <a:pPr marL="1371600" lvl="2" eaLnBrk="1" hangingPunct="1"/>
            <a:r>
              <a:rPr lang="zh-CN" altLang="en-US" sz="2000">
                <a:latin typeface="Arial" charset="0"/>
                <a:ea typeface="宋体" charset="0"/>
              </a:rPr>
              <a:t>整型</a:t>
            </a:r>
            <a:r>
              <a:rPr lang="en-US" altLang="zh-CN" sz="2000">
                <a:latin typeface="Arial" charset="0"/>
                <a:ea typeface="宋体" charset="0"/>
              </a:rPr>
              <a:t>int</a:t>
            </a:r>
          </a:p>
          <a:p>
            <a:pPr marL="1371600" lvl="2" eaLnBrk="1" hangingPunct="1"/>
            <a:r>
              <a:rPr lang="zh-CN" altLang="en-US" sz="2000">
                <a:latin typeface="Arial" charset="0"/>
                <a:ea typeface="宋体" charset="0"/>
              </a:rPr>
              <a:t>实型（浮点型）</a:t>
            </a:r>
            <a:r>
              <a:rPr lang="en-US" altLang="zh-CN" sz="2000">
                <a:latin typeface="Arial" charset="0"/>
                <a:ea typeface="宋体" charset="0"/>
              </a:rPr>
              <a:t>float   double</a:t>
            </a:r>
          </a:p>
          <a:p>
            <a:pPr marL="1371600" lvl="2" eaLnBrk="1" hangingPunct="1"/>
            <a:r>
              <a:rPr lang="zh-CN" altLang="en-US" sz="2000">
                <a:latin typeface="Arial" charset="0"/>
                <a:ea typeface="宋体" charset="0"/>
              </a:rPr>
              <a:t>字符型</a:t>
            </a:r>
            <a:r>
              <a:rPr lang="en-US" altLang="zh-CN" sz="2000">
                <a:latin typeface="Arial" charset="0"/>
                <a:ea typeface="宋体" charset="0"/>
              </a:rPr>
              <a:t>char</a:t>
            </a:r>
          </a:p>
          <a:p>
            <a:pPr marL="952500" lvl="1" eaLnBrk="1" hangingPunct="1"/>
            <a:r>
              <a:rPr lang="zh-CN" altLang="en-US" sz="2400">
                <a:latin typeface="Arial" charset="0"/>
                <a:ea typeface="宋体" charset="0"/>
              </a:rPr>
              <a:t>构造数据类型</a:t>
            </a:r>
          </a:p>
          <a:p>
            <a:pPr marL="1371600" lvl="2" eaLnBrk="1" hangingPunct="1"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数组、结构、联合、枚举</a:t>
            </a:r>
          </a:p>
          <a:p>
            <a:pPr marL="952500" lvl="1" eaLnBrk="1" hangingPunct="1"/>
            <a:r>
              <a:rPr lang="zh-CN" altLang="en-US" sz="2400">
                <a:latin typeface="Arial" charset="0"/>
                <a:ea typeface="宋体" charset="0"/>
              </a:rPr>
              <a:t>指针类型</a:t>
            </a:r>
          </a:p>
          <a:p>
            <a:pPr marL="952500" lvl="1" eaLnBrk="1" hangingPunct="1"/>
            <a:r>
              <a:rPr lang="zh-CN" altLang="en-US" sz="2400">
                <a:latin typeface="Arial" charset="0"/>
                <a:ea typeface="宋体" charset="0"/>
              </a:rPr>
              <a:t>空类型</a:t>
            </a:r>
          </a:p>
          <a:p>
            <a:pPr marL="476250" indent="-476250" eaLnBrk="1" hangingPunct="1"/>
            <a:r>
              <a:rPr lang="zh-CN" altLang="en-US" sz="2800">
                <a:latin typeface="Arial" charset="0"/>
                <a:ea typeface="宋体" charset="0"/>
              </a:rPr>
              <a:t>运算：对数据的操作</a:t>
            </a:r>
          </a:p>
          <a:p>
            <a:pPr marL="952500" lvl="1" eaLnBrk="1" hangingPunct="1"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运算符＋数据 </a:t>
            </a:r>
            <a:r>
              <a:rPr lang="en-US" altLang="zh-CN" sz="2400">
                <a:latin typeface="Arial" charset="0"/>
                <a:ea typeface="宋体" charset="0"/>
                <a:sym typeface="Wingdings" charset="0"/>
              </a:rPr>
              <a:t> </a:t>
            </a:r>
            <a:r>
              <a:rPr lang="zh-CN" altLang="en-US" sz="2400">
                <a:latin typeface="Arial" charset="0"/>
                <a:ea typeface="宋体" charset="0"/>
              </a:rPr>
              <a:t>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851650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6.2.3 </a:t>
            </a:r>
            <a:r>
              <a:rPr lang="zh-CN" altLang="en-US">
                <a:latin typeface="Arial" charset="0"/>
                <a:ea typeface="宋体" charset="0"/>
              </a:rPr>
              <a:t>字符型数据输入输出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6192837" cy="5184775"/>
          </a:xfrm>
        </p:spPr>
        <p:txBody>
          <a:bodyPr/>
          <a:lstStyle/>
          <a:p>
            <a:pPr algn="just" eaLnBrk="1" hangingPunct="1">
              <a:lnSpc>
                <a:spcPct val="85000"/>
              </a:lnSpc>
            </a:pPr>
            <a:r>
              <a:rPr lang="en-US" altLang="zh-CN">
                <a:latin typeface="Arial" charset="0"/>
                <a:ea typeface="宋体" charset="0"/>
              </a:rPr>
              <a:t>scanf() </a:t>
            </a:r>
            <a:r>
              <a:rPr lang="zh-CN" altLang="en-US">
                <a:latin typeface="Arial" charset="0"/>
                <a:ea typeface="宋体" charset="0"/>
              </a:rPr>
              <a:t>和 </a:t>
            </a:r>
            <a:r>
              <a:rPr lang="en-US" altLang="zh-CN">
                <a:latin typeface="Arial" charset="0"/>
                <a:ea typeface="宋体" charset="0"/>
              </a:rPr>
              <a:t>printf()   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 %c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char ch;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scanf("%c", &amp;ch);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printf("%c", ch);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endParaRPr lang="en-US" altLang="zh-CN">
              <a:solidFill>
                <a:srgbClr val="FFFF00"/>
              </a:solidFill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85000"/>
              </a:lnSpc>
            </a:pPr>
            <a:r>
              <a:rPr lang="en-US" altLang="zh-CN">
                <a:latin typeface="Arial" charset="0"/>
                <a:ea typeface="宋体" charset="0"/>
              </a:rPr>
              <a:t>getchar() </a:t>
            </a:r>
            <a:r>
              <a:rPr lang="zh-CN" altLang="en-US">
                <a:latin typeface="Arial" charset="0"/>
                <a:ea typeface="宋体" charset="0"/>
              </a:rPr>
              <a:t>和 </a:t>
            </a:r>
            <a:r>
              <a:rPr lang="en-US" altLang="zh-CN">
                <a:latin typeface="Arial" charset="0"/>
                <a:ea typeface="宋体" charset="0"/>
              </a:rPr>
              <a:t>putchar()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char ch;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ch = getchar( );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putchar(ch);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输入输出一个字符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6981825" cy="900113"/>
          </a:xfrm>
        </p:spPr>
        <p:txBody>
          <a:bodyPr/>
          <a:lstStyle/>
          <a:p>
            <a:pPr algn="just" eaLnBrk="1" hangingPunct="1"/>
            <a:r>
              <a:rPr lang="zh-CN" altLang="en-US" sz="4000">
                <a:latin typeface="Arial" charset="0"/>
                <a:ea typeface="宋体" charset="0"/>
              </a:rPr>
              <a:t>输入输出字符示例</a:t>
            </a:r>
            <a:endParaRPr lang="zh-CN" altLang="en-US" sz="4000">
              <a:latin typeface="宋体" charset="0"/>
              <a:ea typeface="宋体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6138863" cy="5715000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# include &lt;stdio.h&gt;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main(void)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{ 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char ch1, ch2;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ch1=getchar();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ch2=getchar();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putchar(ch1);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putchar('#');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putchar(ch2);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return 0;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5795963" y="2492375"/>
            <a:ext cx="1008062" cy="1165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kumimoji="1" lang="en-US" altLang="zh-CN" sz="2800" b="1">
                <a:solidFill>
                  <a:srgbClr val="CC0066"/>
                </a:solidFill>
              </a:rPr>
              <a:t>Ab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800" b="1"/>
              <a:t>A#b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914400"/>
          </a:xfrm>
        </p:spPr>
        <p:txBody>
          <a:bodyPr/>
          <a:lstStyle/>
          <a:p>
            <a:pPr algn="just" eaLnBrk="1" hangingPunct="1"/>
            <a:r>
              <a:rPr lang="zh-CN" altLang="en-US" sz="4000">
                <a:latin typeface="Arial" charset="0"/>
                <a:ea typeface="宋体" charset="0"/>
              </a:rPr>
              <a:t>输入输出字符示例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88375" cy="4802188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# include &lt;stdio.h&gt;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int main(void)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 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char ch1, ch2, ch3;</a:t>
            </a:r>
          </a:p>
          <a:p>
            <a:pPr algn="just" eaLnBrk="1" hangingPunct="1"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scanf("%c%c%c", &amp;ch1, &amp;ch2, &amp;ch3);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printf("%c%c%c%c%c", ch1, '#', ch2, '#', ch3);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return 0;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59432" name="Rectangle 8"/>
          <p:cNvSpPr>
            <a:spLocks noChangeArrowheads="1"/>
          </p:cNvSpPr>
          <p:nvPr/>
        </p:nvSpPr>
        <p:spPr bwMode="auto">
          <a:xfrm>
            <a:off x="4284663" y="1412875"/>
            <a:ext cx="1828800" cy="10096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kumimoji="1" lang="en-US" altLang="zh-CN" sz="2400" b="1">
                <a:solidFill>
                  <a:srgbClr val="CC0066"/>
                </a:solidFill>
              </a:rPr>
              <a:t>AbC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/>
              <a:t>A#b#C</a:t>
            </a:r>
          </a:p>
        </p:txBody>
      </p:sp>
      <p:sp>
        <p:nvSpPr>
          <p:cNvPr id="359433" name="Rectangle 9"/>
          <p:cNvSpPr>
            <a:spLocks noChangeArrowheads="1"/>
          </p:cNvSpPr>
          <p:nvPr/>
        </p:nvSpPr>
        <p:spPr bwMode="auto">
          <a:xfrm>
            <a:off x="6443663" y="1412875"/>
            <a:ext cx="1828800" cy="10096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kumimoji="1" lang="en-US" altLang="zh-CN" sz="2400" b="1">
                <a:solidFill>
                  <a:srgbClr val="CC0066"/>
                </a:solidFill>
              </a:rPr>
              <a:t>A bC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/>
              <a:t>A# #b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2" grpId="0" animBg="1" autoUpdateAnimBg="0"/>
      <p:bldP spid="359433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9274"/>
            <a:ext cx="9144000" cy="5976069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【</a:t>
            </a:r>
            <a:r>
              <a:rPr lang="zh-CN" altLang="en-US" sz="2000" dirty="0">
                <a:latin typeface="Arial" charset="0"/>
                <a:ea typeface="宋体" charset="0"/>
              </a:rPr>
              <a:t>例</a:t>
            </a:r>
            <a:r>
              <a:rPr lang="en-US" altLang="zh-CN" sz="2000" dirty="0">
                <a:latin typeface="Arial" charset="0"/>
                <a:ea typeface="宋体" charset="0"/>
              </a:rPr>
              <a:t>6-1】</a:t>
            </a:r>
            <a:r>
              <a:rPr lang="zh-CN" altLang="en-US" sz="2000" dirty="0">
                <a:latin typeface="Arial" charset="0"/>
                <a:ea typeface="宋体" charset="0"/>
              </a:rPr>
              <a:t>单词加密解析。输入一个英文单词（由</a:t>
            </a:r>
            <a:r>
              <a:rPr lang="en-US" altLang="zh-CN" sz="2000" dirty="0">
                <a:latin typeface="Arial" charset="0"/>
                <a:ea typeface="宋体" charset="0"/>
              </a:rPr>
              <a:t>6</a:t>
            </a:r>
            <a:r>
              <a:rPr lang="zh-CN" altLang="en-US" sz="2000" dirty="0">
                <a:latin typeface="Arial" charset="0"/>
                <a:ea typeface="宋体" charset="0"/>
              </a:rPr>
              <a:t>个小写英文字母组成），按照下列过程将该单词加密：先将英文单词中的小写字母转换为对应的大写字母，再将该大写字母的</a:t>
            </a:r>
            <a:r>
              <a:rPr lang="en-US" altLang="zh-CN" sz="2000" dirty="0">
                <a:latin typeface="Arial" charset="0"/>
                <a:ea typeface="宋体" charset="0"/>
              </a:rPr>
              <a:t>ASCII</a:t>
            </a:r>
            <a:r>
              <a:rPr lang="zh-CN" altLang="en-US" sz="2000" dirty="0">
                <a:latin typeface="Arial" charset="0"/>
                <a:ea typeface="宋体" charset="0"/>
              </a:rPr>
              <a:t>码对</a:t>
            </a:r>
            <a:r>
              <a:rPr lang="en-US" altLang="zh-CN" sz="2000" dirty="0">
                <a:latin typeface="Arial" charset="0"/>
                <a:ea typeface="宋体" charset="0"/>
              </a:rPr>
              <a:t>10</a:t>
            </a:r>
            <a:r>
              <a:rPr lang="zh-CN" altLang="en-US" sz="2000" dirty="0">
                <a:latin typeface="Arial" charset="0"/>
                <a:ea typeface="宋体" charset="0"/>
              </a:rPr>
              <a:t>整除后取其余数，从而得到一个六位整数密码。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# include &lt;</a:t>
            </a:r>
            <a:r>
              <a:rPr lang="en-US" altLang="zh-CN" sz="20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000" dirty="0">
                <a:latin typeface="Arial" charset="0"/>
                <a:ea typeface="宋体" charset="0"/>
              </a:rPr>
              <a:t>&gt;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 err="1">
                <a:latin typeface="Arial" charset="0"/>
                <a:ea typeface="宋体" charset="0"/>
              </a:rPr>
              <a:t>int</a:t>
            </a:r>
            <a:r>
              <a:rPr lang="en-US" altLang="zh-CN" sz="2000" dirty="0">
                <a:latin typeface="Arial" charset="0"/>
                <a:ea typeface="宋体" charset="0"/>
              </a:rPr>
              <a:t> main</a:t>
            </a:r>
            <a:r>
              <a:rPr lang="zh-CN" altLang="en-US" sz="2000" dirty="0"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</a:rPr>
              <a:t>(void)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{	</a:t>
            </a:r>
            <a:r>
              <a:rPr lang="en-US" altLang="zh-CN" sz="2000" dirty="0" err="1">
                <a:latin typeface="Arial" charset="0"/>
                <a:ea typeface="宋体" charset="0"/>
              </a:rPr>
              <a:t>int</a:t>
            </a:r>
            <a:r>
              <a:rPr lang="en-US" altLang="zh-CN" sz="2000" dirty="0">
                <a:latin typeface="Arial" charset="0"/>
                <a:ea typeface="宋体" charset="0"/>
              </a:rPr>
              <a:t> </a:t>
            </a:r>
            <a:r>
              <a:rPr lang="en-US" altLang="zh-CN" sz="2000" dirty="0" err="1">
                <a:latin typeface="Arial" charset="0"/>
                <a:ea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</a:rPr>
              <a:t>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char </a:t>
            </a:r>
            <a:r>
              <a:rPr lang="en-US" altLang="zh-CN" sz="2000" dirty="0" err="1">
                <a:latin typeface="Arial" charset="0"/>
                <a:ea typeface="宋体" charset="0"/>
              </a:rPr>
              <a:t>ch_lower</a:t>
            </a:r>
            <a:r>
              <a:rPr lang="en-US" altLang="zh-CN" sz="2000" dirty="0">
                <a:latin typeface="Arial" charset="0"/>
                <a:ea typeface="宋体" charset="0"/>
              </a:rPr>
              <a:t>, </a:t>
            </a:r>
            <a:r>
              <a:rPr lang="en-US" altLang="zh-CN" sz="2000" dirty="0" err="1">
                <a:latin typeface="Arial" charset="0"/>
                <a:ea typeface="宋体" charset="0"/>
              </a:rPr>
              <a:t>ch_upper</a:t>
            </a:r>
            <a:r>
              <a:rPr lang="en-US" altLang="zh-CN" sz="2000" dirty="0">
                <a:latin typeface="Arial" charset="0"/>
                <a:ea typeface="宋体" charset="0"/>
              </a:rPr>
              <a:t>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altLang="zh-CN" sz="2000" dirty="0"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	for</a:t>
            </a:r>
            <a:r>
              <a:rPr lang="zh-CN" altLang="en-US" sz="2000" dirty="0"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</a:rPr>
              <a:t>(</a:t>
            </a:r>
            <a:r>
              <a:rPr lang="en-US" altLang="zh-CN" sz="2000" dirty="0" err="1">
                <a:latin typeface="Arial" charset="0"/>
                <a:ea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</a:rPr>
              <a:t> = 1; </a:t>
            </a:r>
            <a:r>
              <a:rPr lang="en-US" altLang="zh-CN" sz="2000" dirty="0" err="1">
                <a:latin typeface="Arial" charset="0"/>
                <a:ea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</a:rPr>
              <a:t> &lt;= 6; </a:t>
            </a:r>
            <a:r>
              <a:rPr lang="en-US" altLang="zh-CN" sz="2000" dirty="0" err="1">
                <a:latin typeface="Arial" charset="0"/>
                <a:ea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</a:rPr>
              <a:t>++) 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</a:t>
            </a:r>
            <a:r>
              <a:rPr lang="en-US" altLang="zh-CN" sz="2000" dirty="0" err="1">
                <a:latin typeface="Arial" charset="0"/>
                <a:ea typeface="宋体" charset="0"/>
              </a:rPr>
              <a:t>scanf</a:t>
            </a:r>
            <a:r>
              <a:rPr lang="zh-CN" altLang="en-US" sz="2000" dirty="0"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</a:rPr>
              <a:t>("%c", &amp;</a:t>
            </a:r>
            <a:r>
              <a:rPr lang="en-US" altLang="zh-CN" sz="2000" dirty="0" err="1">
                <a:latin typeface="Arial" charset="0"/>
                <a:ea typeface="宋体" charset="0"/>
              </a:rPr>
              <a:t>ch_lower</a:t>
            </a:r>
            <a:r>
              <a:rPr lang="en-US" altLang="zh-CN" sz="2000" dirty="0">
                <a:latin typeface="Arial" charset="0"/>
                <a:ea typeface="宋体" charset="0"/>
              </a:rPr>
              <a:t>);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if</a:t>
            </a:r>
            <a:r>
              <a:rPr lang="zh-CN" altLang="en-US" sz="2000" dirty="0"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</a:rPr>
              <a:t>(</a:t>
            </a:r>
            <a:r>
              <a:rPr lang="en-US" altLang="zh-CN" sz="2000" dirty="0" err="1">
                <a:latin typeface="Arial" charset="0"/>
                <a:ea typeface="宋体" charset="0"/>
              </a:rPr>
              <a:t>ch_lower</a:t>
            </a:r>
            <a:r>
              <a:rPr lang="en-US" altLang="zh-CN" sz="2000" dirty="0">
                <a:latin typeface="Arial" charset="0"/>
                <a:ea typeface="宋体" charset="0"/>
              </a:rPr>
              <a:t> &gt;= 'a' &amp;&amp; </a:t>
            </a:r>
            <a:r>
              <a:rPr lang="en-US" altLang="zh-CN" sz="2000" dirty="0" err="1">
                <a:latin typeface="Arial" charset="0"/>
                <a:ea typeface="宋体" charset="0"/>
              </a:rPr>
              <a:t>ch_lower</a:t>
            </a:r>
            <a:r>
              <a:rPr lang="en-US" altLang="zh-CN" sz="2000" dirty="0">
                <a:latin typeface="Arial" charset="0"/>
                <a:ea typeface="宋体" charset="0"/>
              </a:rPr>
              <a:t> &lt;= 'z')			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      </a:t>
            </a:r>
            <a:r>
              <a:rPr lang="en-US" altLang="zh-CN" sz="2000" dirty="0" err="1">
                <a:latin typeface="Arial" charset="0"/>
                <a:ea typeface="宋体" charset="0"/>
              </a:rPr>
              <a:t>ch_upper</a:t>
            </a:r>
            <a:r>
              <a:rPr lang="en-US" altLang="zh-CN" sz="2000" dirty="0">
                <a:latin typeface="Arial" charset="0"/>
                <a:ea typeface="宋体" charset="0"/>
              </a:rPr>
              <a:t> = </a:t>
            </a:r>
            <a:r>
              <a:rPr lang="en-US" altLang="zh-CN" sz="2000" dirty="0" err="1">
                <a:latin typeface="Arial" charset="0"/>
                <a:ea typeface="宋体" charset="0"/>
              </a:rPr>
              <a:t>ch_lower</a:t>
            </a:r>
            <a:r>
              <a:rPr lang="en-US" altLang="zh-CN" sz="2000" dirty="0">
                <a:latin typeface="Arial" charset="0"/>
                <a:ea typeface="宋体" charset="0"/>
              </a:rPr>
              <a:t> - 'a' + 'A';     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</a:rPr>
              <a:t>/*</a:t>
            </a:r>
            <a:r>
              <a:rPr lang="zh-CN" altLang="en-US" sz="2000" dirty="0">
                <a:solidFill>
                  <a:srgbClr val="CC0066"/>
                </a:solidFill>
                <a:latin typeface="Arial" charset="0"/>
                <a:ea typeface="宋体" charset="0"/>
              </a:rPr>
              <a:t>将小写字母转换为大写字母*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</a:rPr>
              <a:t>/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zh-CN" altLang="en-US" sz="2000" dirty="0"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</a:rPr>
              <a:t>("%c-&gt;%c-&gt;%d\n", </a:t>
            </a:r>
            <a:r>
              <a:rPr lang="en-US" altLang="zh-CN" sz="2000" dirty="0" err="1">
                <a:latin typeface="Arial" charset="0"/>
                <a:ea typeface="宋体" charset="0"/>
              </a:rPr>
              <a:t>ch_lower</a:t>
            </a:r>
            <a:r>
              <a:rPr lang="en-US" altLang="zh-CN" sz="2000" dirty="0">
                <a:latin typeface="Arial" charset="0"/>
                <a:ea typeface="宋体" charset="0"/>
              </a:rPr>
              <a:t>, </a:t>
            </a:r>
            <a:r>
              <a:rPr lang="en-US" altLang="zh-CN" sz="2000" dirty="0" err="1">
                <a:latin typeface="Arial" charset="0"/>
                <a:ea typeface="宋体" charset="0"/>
              </a:rPr>
              <a:t>ch_upper</a:t>
            </a:r>
            <a:r>
              <a:rPr lang="en-US" altLang="zh-CN" sz="2000" dirty="0">
                <a:latin typeface="Arial" charset="0"/>
                <a:ea typeface="宋体" charset="0"/>
              </a:rPr>
              <a:t>, ch_upper%10);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}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return 0;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61485" name="Rectangle 13"/>
          <p:cNvSpPr>
            <a:spLocks noChangeArrowheads="1"/>
          </p:cNvSpPr>
          <p:nvPr/>
        </p:nvSpPr>
        <p:spPr bwMode="auto">
          <a:xfrm>
            <a:off x="6300788" y="1844675"/>
            <a:ext cx="1295400" cy="22383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 u="sng"/>
              <a:t>friday</a:t>
            </a:r>
            <a:endParaRPr kumimoji="1" lang="en-US" altLang="zh-CN" sz="2000" b="1"/>
          </a:p>
          <a:p>
            <a:r>
              <a:rPr kumimoji="1" lang="en-US" altLang="zh-CN" sz="2000" b="1"/>
              <a:t>f-&gt;F-&gt;0</a:t>
            </a:r>
          </a:p>
          <a:p>
            <a:r>
              <a:rPr kumimoji="1" lang="en-US" altLang="zh-CN" sz="2000" b="1"/>
              <a:t>r-&gt;R-&gt;2</a:t>
            </a:r>
          </a:p>
          <a:p>
            <a:r>
              <a:rPr kumimoji="1" lang="en-US" altLang="zh-CN" sz="2000" b="1"/>
              <a:t>i-&gt;I-&gt;3</a:t>
            </a:r>
          </a:p>
          <a:p>
            <a:r>
              <a:rPr kumimoji="1" lang="en-US" altLang="zh-CN" sz="2000" b="1"/>
              <a:t>d-&gt;D-&gt;8</a:t>
            </a:r>
          </a:p>
          <a:p>
            <a:r>
              <a:rPr kumimoji="1" lang="en-US" altLang="zh-CN" sz="2000" b="1"/>
              <a:t>a-&gt;A-&gt;5</a:t>
            </a:r>
          </a:p>
          <a:p>
            <a:r>
              <a:rPr kumimoji="1" lang="en-US" altLang="zh-CN" sz="2000" b="1"/>
              <a:t>y-&gt;Y-&gt;9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85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435600" y="549275"/>
            <a:ext cx="2879725" cy="93662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字符运算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4248150" cy="25146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z="2800">
                <a:latin typeface="宋体" charset="0"/>
                <a:ea typeface="宋体" charset="0"/>
              </a:rPr>
              <a:t>大小写英文字母转换 </a:t>
            </a:r>
          </a:p>
          <a:p>
            <a:pPr lvl="1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'b' - 'a' = 'B' - 'A' </a:t>
            </a:r>
          </a:p>
          <a:p>
            <a:pPr lvl="1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…… </a:t>
            </a:r>
          </a:p>
          <a:p>
            <a:pPr lvl="1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'z' - 'a' = 'Z' - 'A' </a:t>
            </a:r>
          </a:p>
          <a:p>
            <a:pPr lvl="1" eaLnBrk="1" hangingPunct="1">
              <a:lnSpc>
                <a:spcPct val="85000"/>
              </a:lnSpc>
              <a:buFont typeface="Wingdings" charset="0"/>
              <a:buNone/>
            </a:pPr>
            <a:endParaRPr lang="zh-CN" altLang="en-US" sz="240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'm'  </a:t>
            </a:r>
            <a:r>
              <a:rPr lang="en-US" altLang="zh-CN" sz="2400">
                <a:latin typeface="Arial" charset="0"/>
                <a:ea typeface="宋体" charset="0"/>
                <a:sym typeface="Wingdings" charset="0"/>
              </a:rPr>
              <a:t> </a:t>
            </a:r>
            <a:r>
              <a:rPr lang="en-US" altLang="zh-CN" sz="2400">
                <a:latin typeface="Arial" charset="0"/>
                <a:ea typeface="宋体" charset="0"/>
              </a:rPr>
              <a:t> 'M' </a:t>
            </a:r>
            <a:endParaRPr lang="zh-CN" altLang="en-US" sz="2400">
              <a:latin typeface="Arial" charset="0"/>
              <a:ea typeface="宋体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81000" y="3733800"/>
            <a:ext cx="35433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Char char="l"/>
            </a:pPr>
            <a:endParaRPr kumimoji="1" lang="zh-CN" altLang="en-US" sz="2800" b="1">
              <a:latin typeface="宋体" charset="0"/>
            </a:endParaRPr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3492500" y="2636838"/>
            <a:ext cx="1376363" cy="914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'a'-&gt;'A'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'A'-&gt;'a'</a:t>
            </a:r>
            <a:endParaRPr lang="zh-CN" sz="2800" b="1"/>
          </a:p>
        </p:txBody>
      </p:sp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5148263" y="2565400"/>
            <a:ext cx="3100387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Char char="l"/>
            </a:pPr>
            <a:r>
              <a:rPr kumimoji="1" lang="en-US" altLang="zh-CN" sz="2400" b="1">
                <a:ea typeface="华文仿宋" charset="0"/>
                <a:cs typeface="华文仿宋" charset="0"/>
              </a:rPr>
              <a:t>'m' - 'a' + 'A' = 'M'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Char char="l"/>
            </a:pPr>
            <a:r>
              <a:rPr kumimoji="1" lang="en-US" altLang="zh-CN" sz="2400" b="1">
                <a:ea typeface="华文仿宋" charset="0"/>
                <a:cs typeface="华文仿宋" charset="0"/>
              </a:rPr>
              <a:t>'M' - 'A' + 'a' = 'm'</a:t>
            </a:r>
            <a:endParaRPr kumimoji="1" lang="zh-CN" altLang="en-US" sz="2400" b="1">
              <a:ea typeface="华文仿宋" charset="0"/>
              <a:cs typeface="华文仿宋" charset="0"/>
            </a:endParaRPr>
          </a:p>
        </p:txBody>
      </p:sp>
      <p:sp>
        <p:nvSpPr>
          <p:cNvPr id="363528" name="Rectangle 8"/>
          <p:cNvSpPr>
            <a:spLocks noChangeArrowheads="1"/>
          </p:cNvSpPr>
          <p:nvPr/>
        </p:nvSpPr>
        <p:spPr bwMode="auto">
          <a:xfrm>
            <a:off x="5219700" y="5084763"/>
            <a:ext cx="22701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Char char="l"/>
            </a:pPr>
            <a:r>
              <a:rPr kumimoji="1" lang="en-US" altLang="zh-CN" sz="2400" b="1">
                <a:ea typeface="华文仿宋" charset="0"/>
                <a:cs typeface="华文仿宋" charset="0"/>
              </a:rPr>
              <a:t>'8' - '0' = 8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Char char="l"/>
            </a:pPr>
            <a:r>
              <a:rPr kumimoji="1" lang="en-US" altLang="zh-CN" sz="2400" b="1">
                <a:ea typeface="华文仿宋" charset="0"/>
                <a:cs typeface="华文仿宋" charset="0"/>
              </a:rPr>
              <a:t>8 + '0' = '8'</a:t>
            </a:r>
            <a:endParaRPr kumimoji="1" lang="zh-CN" altLang="en-US" sz="2400" b="1">
              <a:ea typeface="华文仿宋" charset="0"/>
              <a:cs typeface="华文仿宋" charset="0"/>
            </a:endParaRPr>
          </a:p>
        </p:txBody>
      </p:sp>
      <p:sp>
        <p:nvSpPr>
          <p:cNvPr id="363529" name="Rectangle 9"/>
          <p:cNvSpPr>
            <a:spLocks noChangeArrowheads="1"/>
          </p:cNvSpPr>
          <p:nvPr/>
        </p:nvSpPr>
        <p:spPr bwMode="auto">
          <a:xfrm>
            <a:off x="468313" y="3644900"/>
            <a:ext cx="37433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kumimoji="1" lang="zh-CN" altLang="en-US" sz="2800" b="1"/>
              <a:t>数字字符和数字</a:t>
            </a:r>
            <a:r>
              <a:rPr lang="zh-CN" altLang="en-US" sz="2800" b="1">
                <a:latin typeface="宋体" charset="0"/>
              </a:rPr>
              <a:t>转换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9 - 0 = '9' - '0'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'9' = 9 + '0'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endParaRPr kumimoji="1" lang="en-US" altLang="zh-CN" sz="2400" b="1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'8'  </a:t>
            </a:r>
            <a:r>
              <a:rPr kumimoji="1" lang="en-US" altLang="zh-CN" sz="2400" b="1">
                <a:sym typeface="Wingdings" charset="0"/>
              </a:rPr>
              <a:t> 8</a:t>
            </a:r>
            <a:endParaRPr lang="zh-CN" altLang="en-US" sz="2400" b="1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563938" y="5110163"/>
            <a:ext cx="1376362" cy="914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'8'-&gt;8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 8-&gt;'8'</a:t>
            </a:r>
            <a:endParaRPr 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3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3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3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3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3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3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3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3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 autoUpdateAnimBg="0"/>
      <p:bldP spid="363525" grpId="0" animBg="1" autoUpdateAnimBg="0"/>
      <p:bldP spid="363527" grpId="0" build="p" bldLvl="2" autoUpdateAnimBg="0"/>
      <p:bldP spid="363528" grpId="0" build="p" bldLvl="2" autoUpdateAnimBg="0"/>
      <p:bldP spid="363529" grpId="0" build="p" autoUpdateAnimBg="0"/>
      <p:bldP spid="2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924800" cy="441960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不同类型数据的混合运算，先转换为同一类型，再运算。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6.3.1 </a:t>
            </a:r>
            <a:r>
              <a:rPr lang="zh-CN" altLang="en-US">
                <a:latin typeface="Arial" charset="0"/>
                <a:ea typeface="宋体" charset="0"/>
              </a:rPr>
              <a:t>自动类型转换</a:t>
            </a:r>
          </a:p>
          <a:p>
            <a:pPr lvl="1"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latin typeface="宋体" charset="0"/>
                <a:ea typeface="宋体" charset="0"/>
              </a:rPr>
              <a:t>非赋值运算的类型转换</a:t>
            </a:r>
          </a:p>
          <a:p>
            <a:pPr lvl="1"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latin typeface="宋体" charset="0"/>
                <a:ea typeface="宋体" charset="0"/>
              </a:rPr>
              <a:t>赋值运算的类型转换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6.3.2 </a:t>
            </a:r>
            <a:r>
              <a:rPr lang="zh-CN" altLang="en-US">
                <a:latin typeface="Arial" charset="0"/>
                <a:ea typeface="宋体" charset="0"/>
              </a:rPr>
              <a:t>强制类型转换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9144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6.3  </a:t>
            </a:r>
            <a:r>
              <a:rPr lang="zh-CN" altLang="en-US">
                <a:latin typeface="Arial" charset="0"/>
                <a:ea typeface="宋体" charset="0"/>
              </a:rPr>
              <a:t>类型转换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893175" cy="865188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6.3.1 </a:t>
            </a:r>
            <a:r>
              <a:rPr lang="zh-CN" altLang="en-US">
                <a:latin typeface="Arial" charset="0"/>
                <a:ea typeface="宋体" charset="0"/>
              </a:rPr>
              <a:t>自动类型转换（非赋值运算）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5486400" cy="1295400"/>
          </a:xfrm>
        </p:spPr>
        <p:txBody>
          <a:bodyPr/>
          <a:lstStyle/>
          <a:p>
            <a:pPr marL="533400" indent="-533400" algn="just" eaLnBrk="1" hangingPunct="1"/>
            <a:r>
              <a:rPr lang="zh-CN" altLang="en-US">
                <a:latin typeface="Arial" charset="0"/>
                <a:ea typeface="宋体" charset="0"/>
              </a:rPr>
              <a:t>水平方向：自动</a:t>
            </a:r>
          </a:p>
          <a:p>
            <a:pPr marL="533400" indent="-533400" algn="just" eaLnBrk="1" hangingPunct="1"/>
            <a:r>
              <a:rPr lang="zh-CN" altLang="en-US">
                <a:latin typeface="Arial" charset="0"/>
                <a:ea typeface="宋体" charset="0"/>
              </a:rPr>
              <a:t>垂直方向：低 </a:t>
            </a:r>
            <a:r>
              <a:rPr lang="zh-CN" altLang="en-US">
                <a:latin typeface="Arial" charset="0"/>
                <a:ea typeface="宋体" charset="0"/>
                <a:sym typeface="Wingdings" charset="0"/>
              </a:rPr>
              <a:t> 高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  <p:grpSp>
        <p:nvGrpSpPr>
          <p:cNvPr id="39940" name="Group 11"/>
          <p:cNvGrpSpPr>
            <a:grpSpLocks/>
          </p:cNvGrpSpPr>
          <p:nvPr/>
        </p:nvGrpSpPr>
        <p:grpSpPr bwMode="auto">
          <a:xfrm>
            <a:off x="1447800" y="2971800"/>
            <a:ext cx="6781800" cy="2895600"/>
            <a:chOff x="912" y="1872"/>
            <a:chExt cx="4272" cy="1824"/>
          </a:xfrm>
        </p:grpSpPr>
        <p:sp>
          <p:nvSpPr>
            <p:cNvPr id="39941" name="Text Box 5"/>
            <p:cNvSpPr txBox="1">
              <a:spLocks noChangeArrowheads="1"/>
            </p:cNvSpPr>
            <p:nvPr/>
          </p:nvSpPr>
          <p:spPr bwMode="auto">
            <a:xfrm>
              <a:off x="912" y="1872"/>
              <a:ext cx="4272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/>
              <a:r>
                <a:rPr lang="zh-CN" altLang="en-US" sz="2400" b="1" dirty="0"/>
                <a:t>高       </a:t>
              </a:r>
              <a:r>
                <a:rPr lang="en-US" altLang="zh-CN" sz="2400" b="1" dirty="0"/>
                <a:t>double    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charset="0"/>
                </a:rPr>
                <a:t></a:t>
              </a:r>
              <a:r>
                <a:rPr lang="en-US" altLang="zh-CN" sz="2400" b="1" dirty="0">
                  <a:sym typeface="Wingdings" charset="0"/>
                </a:rPr>
                <a:t>   </a:t>
              </a:r>
              <a:r>
                <a:rPr lang="en-US" altLang="zh-CN" sz="2400" b="1" dirty="0"/>
                <a:t>float</a:t>
              </a:r>
            </a:p>
            <a:p>
              <a:pPr algn="just"/>
              <a:r>
                <a:rPr lang="en-US" altLang="zh-CN" sz="2400" b="1" dirty="0"/>
                <a:t>                  </a:t>
              </a:r>
            </a:p>
            <a:p>
              <a:pPr algn="just"/>
              <a:r>
                <a:rPr lang="en-US" altLang="zh-CN" sz="2400" b="1" dirty="0"/>
                <a:t>               unsigned long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charset="0"/>
                </a:rPr>
                <a:t></a:t>
              </a:r>
              <a:r>
                <a:rPr lang="en-US" altLang="zh-CN" sz="2400" b="1" dirty="0"/>
                <a:t>   long</a:t>
              </a:r>
            </a:p>
            <a:p>
              <a:pPr algn="just"/>
              <a:r>
                <a:rPr lang="en-US" altLang="zh-CN" sz="2400" b="1" dirty="0"/>
                <a:t>                  </a:t>
              </a:r>
            </a:p>
            <a:p>
              <a:pPr algn="just"/>
              <a:r>
                <a:rPr lang="en-US" altLang="zh-CN" sz="2400" b="1" dirty="0"/>
                <a:t>               unsigned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charset="0"/>
                </a:rPr>
                <a:t></a:t>
              </a:r>
              <a:r>
                <a:rPr lang="en-US" altLang="zh-CN" sz="2400" b="1" dirty="0"/>
                <a:t>  unsigned short</a:t>
              </a:r>
            </a:p>
            <a:p>
              <a:pPr algn="just"/>
              <a:r>
                <a:rPr lang="en-US" altLang="zh-CN" sz="2400" b="1" dirty="0"/>
                <a:t>                 </a:t>
              </a:r>
            </a:p>
            <a:p>
              <a:pPr algn="just"/>
              <a:r>
                <a:rPr lang="zh-CN" altLang="en-US" sz="2400" b="1" dirty="0"/>
                <a:t>低      </a:t>
              </a:r>
              <a:r>
                <a:rPr lang="en-US" altLang="zh-CN" sz="2400" b="1" dirty="0" err="1"/>
                <a:t>int</a:t>
              </a:r>
              <a:r>
                <a:rPr lang="en-US" altLang="zh-CN" sz="2400" b="1" dirty="0"/>
                <a:t>           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charset="0"/>
                </a:rPr>
                <a:t></a:t>
              </a:r>
              <a:r>
                <a:rPr lang="en-US" altLang="zh-CN" sz="2400" b="1" dirty="0"/>
                <a:t>   char, short</a:t>
              </a:r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 flipV="1">
              <a:off x="1088" y="2304"/>
              <a:ext cx="0" cy="76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 flipV="1">
              <a:off x="1824" y="2160"/>
              <a:ext cx="0" cy="19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19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 flipV="1">
              <a:off x="1824" y="3072"/>
              <a:ext cx="0" cy="19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993062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自动类型转换（非赋值运算）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06500"/>
            <a:ext cx="3678238" cy="2006600"/>
          </a:xfrm>
        </p:spPr>
        <p:txBody>
          <a:bodyPr/>
          <a:lstStyle/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'</a:t>
            </a:r>
            <a:r>
              <a:rPr lang="en-US" altLang="zh-CN">
                <a:latin typeface="Arial" charset="0"/>
                <a:ea typeface="宋体" charset="0"/>
              </a:rPr>
              <a:t>A' + 12 – 10.05 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65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77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       66.95</a:t>
            </a:r>
          </a:p>
        </p:txBody>
      </p:sp>
      <p:sp>
        <p:nvSpPr>
          <p:cNvPr id="40964" name="Line 10"/>
          <p:cNvSpPr>
            <a:spLocks noChangeShapeType="1"/>
          </p:cNvSpPr>
          <p:nvPr/>
        </p:nvSpPr>
        <p:spPr bwMode="auto">
          <a:xfrm>
            <a:off x="1095375" y="1628775"/>
            <a:ext cx="381000" cy="0"/>
          </a:xfrm>
          <a:prstGeom prst="line">
            <a:avLst/>
          </a:prstGeom>
          <a:noFill/>
          <a:ln w="38100" cap="sq">
            <a:solidFill>
              <a:srgbClr val="CC00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65" name="Line 11"/>
          <p:cNvSpPr>
            <a:spLocks noChangeShapeType="1"/>
          </p:cNvSpPr>
          <p:nvPr/>
        </p:nvSpPr>
        <p:spPr bwMode="auto">
          <a:xfrm>
            <a:off x="1066800" y="2133600"/>
            <a:ext cx="1143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66" name="Line 12"/>
          <p:cNvSpPr>
            <a:spLocks noChangeShapeType="1"/>
          </p:cNvSpPr>
          <p:nvPr/>
        </p:nvSpPr>
        <p:spPr bwMode="auto">
          <a:xfrm>
            <a:off x="1066800" y="2636838"/>
            <a:ext cx="2514600" cy="0"/>
          </a:xfrm>
          <a:prstGeom prst="line">
            <a:avLst/>
          </a:prstGeom>
          <a:noFill/>
          <a:ln w="38100" cap="sq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0967" name="Group 19"/>
          <p:cNvGrpSpPr>
            <a:grpSpLocks/>
          </p:cNvGrpSpPr>
          <p:nvPr/>
        </p:nvGrpSpPr>
        <p:grpSpPr bwMode="auto">
          <a:xfrm>
            <a:off x="1258888" y="3284538"/>
            <a:ext cx="6781800" cy="2895600"/>
            <a:chOff x="912" y="1872"/>
            <a:chExt cx="4272" cy="1824"/>
          </a:xfrm>
        </p:grpSpPr>
        <p:sp>
          <p:nvSpPr>
            <p:cNvPr id="40968" name="Text Box 20"/>
            <p:cNvSpPr txBox="1">
              <a:spLocks noChangeArrowheads="1"/>
            </p:cNvSpPr>
            <p:nvPr/>
          </p:nvSpPr>
          <p:spPr bwMode="auto">
            <a:xfrm>
              <a:off x="912" y="1872"/>
              <a:ext cx="4272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/>
              <a:r>
                <a:rPr lang="zh-CN" altLang="en-US" sz="2400" b="1" dirty="0"/>
                <a:t>高       </a:t>
              </a:r>
              <a:r>
                <a:rPr lang="en-US" altLang="zh-CN" sz="2400" b="1" dirty="0"/>
                <a:t>double    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charset="0"/>
                </a:rPr>
                <a:t></a:t>
              </a:r>
              <a:r>
                <a:rPr lang="en-US" altLang="zh-CN" sz="2400" b="1" dirty="0">
                  <a:sym typeface="Wingdings" charset="0"/>
                </a:rPr>
                <a:t>   </a:t>
              </a:r>
              <a:r>
                <a:rPr lang="en-US" altLang="zh-CN" sz="2400" b="1" dirty="0"/>
                <a:t>float</a:t>
              </a:r>
            </a:p>
            <a:p>
              <a:pPr algn="just"/>
              <a:r>
                <a:rPr lang="en-US" altLang="zh-CN" sz="2400" b="1" dirty="0"/>
                <a:t>                  </a:t>
              </a:r>
            </a:p>
            <a:p>
              <a:pPr algn="just"/>
              <a:r>
                <a:rPr lang="en-US" altLang="zh-CN" sz="2400" b="1" dirty="0"/>
                <a:t>               unsigned long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charset="0"/>
                </a:rPr>
                <a:t></a:t>
              </a:r>
              <a:r>
                <a:rPr lang="en-US" altLang="zh-CN" sz="2400" b="1" dirty="0"/>
                <a:t>   long</a:t>
              </a:r>
            </a:p>
            <a:p>
              <a:pPr algn="just"/>
              <a:r>
                <a:rPr lang="en-US" altLang="zh-CN" sz="2400" b="1" dirty="0"/>
                <a:t>                  </a:t>
              </a:r>
            </a:p>
            <a:p>
              <a:pPr algn="just"/>
              <a:r>
                <a:rPr lang="en-US" altLang="zh-CN" sz="2400" b="1" dirty="0"/>
                <a:t>               unsigned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charset="0"/>
                </a:rPr>
                <a:t></a:t>
              </a:r>
              <a:r>
                <a:rPr lang="en-US" altLang="zh-CN" sz="2400" b="1" dirty="0"/>
                <a:t>  unsigned short</a:t>
              </a:r>
            </a:p>
            <a:p>
              <a:pPr algn="just"/>
              <a:r>
                <a:rPr lang="en-US" altLang="zh-CN" sz="2400" b="1" dirty="0"/>
                <a:t>                 </a:t>
              </a:r>
            </a:p>
            <a:p>
              <a:pPr algn="just"/>
              <a:r>
                <a:rPr lang="zh-CN" altLang="en-US" sz="2400" b="1" dirty="0"/>
                <a:t>低      </a:t>
              </a:r>
              <a:r>
                <a:rPr lang="en-US" altLang="zh-CN" sz="2400" b="1" dirty="0" err="1"/>
                <a:t>int</a:t>
              </a:r>
              <a:r>
                <a:rPr lang="en-US" altLang="zh-CN" sz="2400" b="1" dirty="0"/>
                <a:t>           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charset="0"/>
                </a:rPr>
                <a:t></a:t>
              </a:r>
              <a:r>
                <a:rPr lang="en-US" altLang="zh-CN" sz="2400" b="1" dirty="0"/>
                <a:t>   char, short</a:t>
              </a:r>
            </a:p>
          </p:txBody>
        </p:sp>
        <p:sp>
          <p:nvSpPr>
            <p:cNvPr id="40969" name="Line 21"/>
            <p:cNvSpPr>
              <a:spLocks noChangeShapeType="1"/>
            </p:cNvSpPr>
            <p:nvPr/>
          </p:nvSpPr>
          <p:spPr bwMode="auto">
            <a:xfrm flipV="1">
              <a:off x="1088" y="2304"/>
              <a:ext cx="0" cy="76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Line 22"/>
            <p:cNvSpPr>
              <a:spLocks noChangeShapeType="1"/>
            </p:cNvSpPr>
            <p:nvPr/>
          </p:nvSpPr>
          <p:spPr bwMode="auto">
            <a:xfrm flipV="1">
              <a:off x="1824" y="2160"/>
              <a:ext cx="0" cy="19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Line 23"/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19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Line 24"/>
            <p:cNvSpPr>
              <a:spLocks noChangeShapeType="1"/>
            </p:cNvSpPr>
            <p:nvPr/>
          </p:nvSpPr>
          <p:spPr bwMode="auto">
            <a:xfrm flipV="1">
              <a:off x="1824" y="3072"/>
              <a:ext cx="0" cy="19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自动类型转换（赋值运算）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77200" cy="1828800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宋体" charset="0"/>
                <a:ea typeface="宋体" charset="0"/>
              </a:rPr>
              <a:t>变量</a:t>
            </a:r>
            <a:r>
              <a:rPr lang="zh-CN" altLang="en-US" sz="2800">
                <a:solidFill>
                  <a:srgbClr val="FFFF00"/>
                </a:solidFill>
                <a:latin typeface="宋体" charset="0"/>
                <a:ea typeface="宋体" charset="0"/>
              </a:rPr>
              <a:t> </a:t>
            </a:r>
            <a:r>
              <a:rPr lang="en-US" altLang="zh-CN" sz="2800">
                <a:latin typeface="Arial" charset="0"/>
                <a:ea typeface="宋体" charset="0"/>
              </a:rPr>
              <a:t>=</a:t>
            </a:r>
            <a:r>
              <a:rPr lang="zh-CN" altLang="en-US" sz="2800">
                <a:latin typeface="宋体" charset="0"/>
                <a:ea typeface="宋体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宋体" charset="0"/>
                <a:ea typeface="宋体" charset="0"/>
              </a:rPr>
              <a:t>表达式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endParaRPr lang="zh-CN" altLang="en-US" sz="2800">
              <a:solidFill>
                <a:srgbClr val="FF9933"/>
              </a:solidFill>
              <a:latin typeface="宋体" charset="0"/>
              <a:ea typeface="宋体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sz="2800">
                <a:latin typeface="宋体" charset="0"/>
                <a:ea typeface="宋体" charset="0"/>
              </a:rPr>
              <a:t>计算赋值运算符右侧</a:t>
            </a:r>
            <a:r>
              <a:rPr lang="zh-CN" altLang="en-US" sz="2800">
                <a:solidFill>
                  <a:schemeClr val="bg2"/>
                </a:solidFill>
                <a:latin typeface="宋体" charset="0"/>
                <a:ea typeface="仿宋_GB2312" charset="0"/>
                <a:cs typeface="仿宋_GB2312" charset="0"/>
              </a:rPr>
              <a:t>表达式</a:t>
            </a:r>
            <a:r>
              <a:rPr lang="zh-CN" altLang="en-US" sz="2800">
                <a:latin typeface="宋体" charset="0"/>
                <a:ea typeface="宋体" charset="0"/>
              </a:rPr>
              <a:t>的值</a:t>
            </a: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sz="2800">
                <a:latin typeface="宋体" charset="0"/>
                <a:ea typeface="宋体" charset="0"/>
              </a:rPr>
              <a:t>将赋值运算符右侧</a:t>
            </a:r>
            <a:r>
              <a:rPr lang="zh-CN" altLang="en-US" sz="2800">
                <a:solidFill>
                  <a:schemeClr val="bg2"/>
                </a:solidFill>
                <a:latin typeface="宋体" charset="0"/>
                <a:ea typeface="仿宋_GB2312" charset="0"/>
                <a:cs typeface="仿宋_GB2312" charset="0"/>
              </a:rPr>
              <a:t>表达式</a:t>
            </a:r>
            <a:r>
              <a:rPr lang="zh-CN" altLang="en-US" sz="2800">
                <a:latin typeface="宋体" charset="0"/>
                <a:ea typeface="宋体" charset="0"/>
              </a:rPr>
              <a:t>的值赋给左侧的</a:t>
            </a:r>
            <a:r>
              <a:rPr lang="zh-CN" altLang="en-US" sz="2800">
                <a:solidFill>
                  <a:srgbClr val="CC0066"/>
                </a:solidFill>
                <a:latin typeface="宋体" charset="0"/>
                <a:ea typeface="仿宋_GB2312" charset="0"/>
                <a:cs typeface="仿宋_GB2312" charset="0"/>
              </a:rPr>
              <a:t>变量</a:t>
            </a:r>
            <a:endParaRPr lang="zh-CN" altLang="en-US" sz="2800">
              <a:solidFill>
                <a:srgbClr val="CC0066"/>
              </a:solidFill>
              <a:latin typeface="宋体" charset="0"/>
              <a:ea typeface="宋体" charset="0"/>
            </a:endParaRPr>
          </a:p>
        </p:txBody>
      </p:sp>
      <p:sp>
        <p:nvSpPr>
          <p:cNvPr id="367620" name="AutoShape 4"/>
          <p:cNvSpPr>
            <a:spLocks noChangeArrowheads="1"/>
          </p:cNvSpPr>
          <p:nvPr/>
        </p:nvSpPr>
        <p:spPr bwMode="auto">
          <a:xfrm>
            <a:off x="2590800" y="4495800"/>
            <a:ext cx="5257800" cy="1557338"/>
          </a:xfrm>
          <a:prstGeom prst="wedgeRectCallout">
            <a:avLst>
              <a:gd name="adj1" fmla="val -56704"/>
              <a:gd name="adj2" fmla="val -115037"/>
            </a:avLst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charset="0"/>
              </a:rPr>
              <a:t>将赋值运算符右侧表达式的类型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charset="0"/>
              </a:rPr>
              <a:t>自动转换成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charset="0"/>
              </a:rPr>
              <a:t>赋值号左侧变量的类型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自动类型转换（赋值运算）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587500"/>
            <a:ext cx="2286000" cy="990600"/>
          </a:xfrm>
        </p:spPr>
        <p:txBody>
          <a:bodyPr/>
          <a:lstStyle/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double x;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 = 1;</a:t>
            </a:r>
          </a:p>
        </p:txBody>
      </p:sp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2986088" y="2120900"/>
            <a:ext cx="914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x = ?</a:t>
            </a:r>
            <a:endParaRPr kumimoji="1" lang="zh-CN" sz="24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4643438" y="1557338"/>
            <a:ext cx="3505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short a = 1000;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char b = 'A';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long c;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c = a + b;</a:t>
            </a:r>
          </a:p>
        </p:txBody>
      </p:sp>
      <p:sp>
        <p:nvSpPr>
          <p:cNvPr id="368646" name="Text Box 6"/>
          <p:cNvSpPr txBox="1">
            <a:spLocks noChangeArrowheads="1"/>
          </p:cNvSpPr>
          <p:nvPr/>
        </p:nvSpPr>
        <p:spPr bwMode="auto">
          <a:xfrm>
            <a:off x="7329488" y="3111500"/>
            <a:ext cx="914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c = ?</a:t>
            </a:r>
            <a:endParaRPr kumimoji="1" lang="zh-CN" sz="2400" b="1">
              <a:solidFill>
                <a:schemeClr val="bg2"/>
              </a:solidFill>
            </a:endParaRPr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609600" y="4038600"/>
            <a:ext cx="3429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int ai;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ai = 2.56;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2895600" y="4572000"/>
            <a:ext cx="13883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 err="1">
                <a:solidFill>
                  <a:schemeClr val="bg2"/>
                </a:solidFill>
              </a:rPr>
              <a:t>ai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 = ?</a:t>
            </a:r>
            <a:endParaRPr kumimoji="1" lang="zh-CN" sz="2400" b="1" dirty="0">
              <a:solidFill>
                <a:schemeClr val="bg2"/>
              </a:solidFill>
            </a:endParaRPr>
          </a:p>
        </p:txBody>
      </p:sp>
      <p:sp>
        <p:nvSpPr>
          <p:cNvPr id="368649" name="Rectangle 9"/>
          <p:cNvSpPr>
            <a:spLocks noChangeArrowheads="1"/>
          </p:cNvSpPr>
          <p:nvPr/>
        </p:nvSpPr>
        <p:spPr bwMode="auto">
          <a:xfrm>
            <a:off x="4787900" y="3933825"/>
            <a:ext cx="3581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short bi;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bi = 0x12345678L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5867400" y="5257800"/>
            <a:ext cx="16569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>
                <a:solidFill>
                  <a:schemeClr val="bg2"/>
                </a:solidFill>
              </a:rPr>
              <a:t>bi = ?</a:t>
            </a:r>
            <a:endParaRPr kumimoji="1" lang="zh-CN" sz="2400" b="1" dirty="0">
              <a:solidFill>
                <a:schemeClr val="bg2"/>
              </a:solidFill>
            </a:endParaRPr>
          </a:p>
        </p:txBody>
      </p:sp>
      <p:sp>
        <p:nvSpPr>
          <p:cNvPr id="368651" name="Line 11"/>
          <p:cNvSpPr>
            <a:spLocks noChangeShapeType="1"/>
          </p:cNvSpPr>
          <p:nvPr/>
        </p:nvSpPr>
        <p:spPr bwMode="auto">
          <a:xfrm>
            <a:off x="7239000" y="5029200"/>
            <a:ext cx="7620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4" grpId="0"/>
      <p:bldP spid="368645" grpId="0" autoUpdateAnimBg="0"/>
      <p:bldP spid="368646" grpId="0"/>
      <p:bldP spid="368647" grpId="0" autoUpdateAnimBg="0"/>
      <p:bldP spid="368648" grpId="0"/>
      <p:bldP spid="368649" grpId="0" autoUpdateAnimBg="0"/>
      <p:bldP spid="368650" grpId="0"/>
      <p:bldP spid="3686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6.1 </a:t>
            </a:r>
            <a:r>
              <a:rPr lang="zh-CN" altLang="en-US">
                <a:latin typeface="Arial" charset="0"/>
                <a:ea typeface="宋体" charset="0"/>
              </a:rPr>
              <a:t>数</a:t>
            </a:r>
            <a:r>
              <a:rPr lang="zh-CN" altLang="en-US">
                <a:latin typeface="宋体" charset="0"/>
                <a:ea typeface="宋体" charset="0"/>
              </a:rPr>
              <a:t>据的存储和基本数据类型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205038"/>
            <a:ext cx="7343775" cy="245586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sz="2800">
                <a:latin typeface="Arial" charset="0"/>
                <a:ea typeface="宋体" charset="0"/>
                <a:cs typeface="Arial" charset="0"/>
              </a:rPr>
              <a:t>6.1.1  </a:t>
            </a:r>
            <a:r>
              <a:rPr lang="zh-CN" altLang="en-US" sz="2800">
                <a:latin typeface="宋体" charset="0"/>
                <a:ea typeface="宋体" charset="0"/>
              </a:rPr>
              <a:t>数据的存储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整型、实型、字符型数据的存储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  <a:cs typeface="Arial" charset="0"/>
              </a:rPr>
              <a:t>6.1.2  </a:t>
            </a:r>
            <a:r>
              <a:rPr lang="zh-CN" altLang="en-US" sz="2800">
                <a:latin typeface="宋体" charset="0"/>
                <a:ea typeface="宋体" charset="0"/>
              </a:rPr>
              <a:t>基本数据类型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整型与整型常量（整数）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字符型与字符型常量</a:t>
            </a:r>
            <a:endParaRPr lang="en-US" altLang="zh-CN">
              <a:latin typeface="宋体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实型与实型常量（实数）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6.3.2  </a:t>
            </a:r>
            <a:r>
              <a:rPr lang="zh-CN" altLang="en-US">
                <a:latin typeface="Arial" charset="0"/>
                <a:ea typeface="宋体" charset="0"/>
              </a:rPr>
              <a:t>强制类型转换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50988"/>
            <a:ext cx="4953000" cy="4038600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强制类型转换运算符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(类型名)</a:t>
            </a:r>
            <a:r>
              <a:rPr lang="zh-CN" altLang="en-US">
                <a:solidFill>
                  <a:schemeClr val="accent1"/>
                </a:solidFill>
                <a:latin typeface="Arial" charset="0"/>
                <a:ea typeface="宋体" charset="0"/>
              </a:rPr>
              <a:t>  </a:t>
            </a:r>
            <a:r>
              <a:rPr lang="zh-CN" altLang="en-US">
                <a:latin typeface="Arial" charset="0"/>
                <a:ea typeface="宋体" charset="0"/>
              </a:rPr>
              <a:t>表达式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>
              <a:latin typeface="Arial" charset="0"/>
              <a:ea typeface="宋体" charset="0"/>
            </a:endParaRPr>
          </a:p>
          <a:p>
            <a:pPr marL="990600" lvl="1" indent="-533400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(double)3</a:t>
            </a:r>
          </a:p>
          <a:p>
            <a:pPr marL="990600" lvl="1" indent="-533400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(int)3.8</a:t>
            </a:r>
          </a:p>
          <a:p>
            <a:pPr marL="990600" lvl="1" indent="-533400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(double)(5/2)</a:t>
            </a:r>
          </a:p>
          <a:p>
            <a:pPr marL="990600" lvl="1" indent="-533400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(double)5/2</a:t>
            </a:r>
          </a:p>
        </p:txBody>
      </p:sp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3810000" y="3517900"/>
            <a:ext cx="1143000" cy="188912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282575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ts val="200"/>
              </a:spcBef>
            </a:pPr>
            <a:r>
              <a:rPr kumimoji="1" lang="en-US" altLang="zh-CN" sz="2800" b="1"/>
              <a:t>3.0</a:t>
            </a:r>
          </a:p>
          <a:p>
            <a:pPr>
              <a:spcBef>
                <a:spcPts val="200"/>
              </a:spcBef>
            </a:pPr>
            <a:r>
              <a:rPr kumimoji="1" lang="en-US" altLang="zh-CN" sz="2800" b="1"/>
              <a:t>3</a:t>
            </a:r>
          </a:p>
          <a:p>
            <a:pPr>
              <a:spcBef>
                <a:spcPts val="200"/>
              </a:spcBef>
            </a:pPr>
            <a:r>
              <a:rPr kumimoji="1" lang="en-US" altLang="zh-CN" sz="2800" b="1"/>
              <a:t>2.0</a:t>
            </a:r>
          </a:p>
          <a:p>
            <a:pPr>
              <a:spcBef>
                <a:spcPts val="200"/>
              </a:spcBef>
            </a:pPr>
            <a:r>
              <a:rPr kumimoji="1" lang="en-US" altLang="zh-CN" sz="2800" b="1"/>
              <a:t>2.5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 autoUpdateAnimBg="0"/>
      <p:bldP spid="370692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强制类型转换示例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7416800" cy="5241925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# include &lt;</a:t>
            </a:r>
            <a:r>
              <a:rPr lang="en-US" altLang="zh-CN" sz="24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</a:rPr>
              <a:t>&gt;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main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(void)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double x;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 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x = 3.8;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 x;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("x = %f,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%d \n", x,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("(double)(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)x = %f\n", (double)(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)x); 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 x mod 3 = %d\n", 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)x % 3);  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return 0;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4427538" y="1916113"/>
            <a:ext cx="4400550" cy="12509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282575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ts val="200"/>
              </a:spcBef>
            </a:pPr>
            <a:r>
              <a:rPr kumimoji="1" lang="en-US" altLang="zh-CN" sz="2400" b="1">
                <a:cs typeface="Arial Unicode MS" charset="0"/>
              </a:rPr>
              <a:t>x = 3.800000, i = 3</a:t>
            </a:r>
          </a:p>
          <a:p>
            <a:pPr algn="just">
              <a:spcBef>
                <a:spcPts val="200"/>
              </a:spcBef>
            </a:pPr>
            <a:r>
              <a:rPr kumimoji="1" lang="en-US" altLang="zh-CN" sz="2400" b="1">
                <a:cs typeface="Arial Unicode MS" charset="0"/>
              </a:rPr>
              <a:t>(double)(int)x = 3.000000</a:t>
            </a:r>
          </a:p>
          <a:p>
            <a:pPr algn="just">
              <a:spcBef>
                <a:spcPts val="200"/>
              </a:spcBef>
            </a:pPr>
            <a:r>
              <a:rPr kumimoji="1" lang="en-US" altLang="zh-CN" sz="2400" b="1">
                <a:cs typeface="Arial Unicode MS" charset="0"/>
              </a:rPr>
              <a:t>x mod 3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3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3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5" grpId="0" build="p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863408" cy="4717504"/>
          </a:xfrm>
        </p:spPr>
        <p:txBody>
          <a:bodyPr/>
          <a:lstStyle/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zh-CN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  <a:ea typeface="宋体" charset="0"/>
              </a:rPr>
              <a:t>表达式</a:t>
            </a:r>
            <a:r>
              <a:rPr lang="zh-CN" altLang="en-US" dirty="0">
                <a:latin typeface="Arial" charset="0"/>
                <a:ea typeface="宋体" charset="0"/>
              </a:rPr>
              <a:t>：由运算符和运算对象（操作数）组成的有意义的运算式子，它的值和类型由参加运算的运算符和运算对象决定。</a:t>
            </a:r>
          </a:p>
          <a:p>
            <a:pPr lvl="1" algn="just" eaLnBrk="1" hangingPunct="1"/>
            <a:r>
              <a:rPr lang="zh-CN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  <a:ea typeface="宋体" charset="0"/>
              </a:rPr>
              <a:t>运算符</a:t>
            </a:r>
            <a:r>
              <a:rPr lang="zh-CN" altLang="en-US" dirty="0">
                <a:latin typeface="Arial" charset="0"/>
                <a:ea typeface="宋体" charset="0"/>
              </a:rPr>
              <a:t>：具有运算功能的符号</a:t>
            </a:r>
          </a:p>
          <a:p>
            <a:pPr lvl="1" algn="just" eaLnBrk="1" hangingPunct="1"/>
            <a:r>
              <a:rPr lang="zh-CN" alt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Arial" charset="0"/>
                <a:ea typeface="宋体" charset="0"/>
              </a:rPr>
              <a:t>运算对象</a:t>
            </a:r>
            <a:r>
              <a:rPr lang="zh-CN" altLang="en-US" dirty="0">
                <a:latin typeface="Arial" charset="0"/>
                <a:ea typeface="宋体" charset="0"/>
              </a:rPr>
              <a:t>：常量、变量和函数等表达式</a:t>
            </a:r>
          </a:p>
          <a:p>
            <a:pPr algn="just" eaLnBrk="1" hangingPunct="1"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zh-CN" altLang="en-US" dirty="0">
                <a:solidFill>
                  <a:srgbClr val="FF0000"/>
                </a:solidFill>
                <a:latin typeface="Arial" charset="0"/>
                <a:ea typeface="宋体" charset="0"/>
              </a:rPr>
              <a:t>算术</a:t>
            </a:r>
            <a:r>
              <a:rPr lang="zh-CN" altLang="en-US" dirty="0">
                <a:latin typeface="Arial" charset="0"/>
                <a:ea typeface="宋体" charset="0"/>
              </a:rPr>
              <a:t>表达式、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  <a:ea typeface="宋体" charset="0"/>
              </a:rPr>
              <a:t>赋值</a:t>
            </a:r>
            <a:r>
              <a:rPr lang="zh-CN" altLang="en-US" dirty="0">
                <a:latin typeface="Arial" charset="0"/>
                <a:ea typeface="宋体" charset="0"/>
              </a:rPr>
              <a:t>表达式、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  <a:ea typeface="宋体" charset="0"/>
              </a:rPr>
              <a:t>关系</a:t>
            </a:r>
            <a:r>
              <a:rPr lang="zh-CN" altLang="en-US" dirty="0">
                <a:latin typeface="Arial" charset="0"/>
                <a:ea typeface="宋体" charset="0"/>
              </a:rPr>
              <a:t>表达式、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  <a:ea typeface="宋体" charset="0"/>
              </a:rPr>
              <a:t>逻辑</a:t>
            </a:r>
            <a:r>
              <a:rPr lang="zh-CN" altLang="en-US" dirty="0">
                <a:latin typeface="Arial" charset="0"/>
                <a:ea typeface="宋体" charset="0"/>
              </a:rPr>
              <a:t>表达式、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  <a:ea typeface="宋体" charset="0"/>
              </a:rPr>
              <a:t>条件</a:t>
            </a:r>
            <a:r>
              <a:rPr lang="zh-CN" altLang="en-US" dirty="0">
                <a:latin typeface="Arial" charset="0"/>
                <a:ea typeface="宋体" charset="0"/>
              </a:rPr>
              <a:t>表达式和</a:t>
            </a:r>
            <a:r>
              <a:rPr lang="zh-CN" altLang="en-US" dirty="0">
                <a:solidFill>
                  <a:srgbClr val="FF0000"/>
                </a:solidFill>
                <a:latin typeface="Arial" charset="0"/>
                <a:ea typeface="宋体" charset="0"/>
              </a:rPr>
              <a:t>逗号</a:t>
            </a:r>
            <a:r>
              <a:rPr lang="zh-CN" altLang="en-US" dirty="0">
                <a:latin typeface="Arial" charset="0"/>
                <a:ea typeface="宋体" charset="0"/>
              </a:rPr>
              <a:t>表达式等</a:t>
            </a:r>
            <a:r>
              <a:rPr lang="zh-CN" altLang="en-US" dirty="0">
                <a:latin typeface="Arial" charset="0"/>
                <a:ea typeface="宋体" charset="0"/>
                <a:cs typeface="Arial" charset="0"/>
              </a:rPr>
              <a:t>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914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6.4 </a:t>
            </a:r>
            <a:r>
              <a:rPr lang="zh-CN" altLang="en-US">
                <a:latin typeface="Arial" charset="0"/>
                <a:ea typeface="宋体" charset="0"/>
              </a:rPr>
              <a:t>表达式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4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4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4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4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4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4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Arial" charset="0"/>
                <a:ea typeface="宋体" charset="0"/>
              </a:rPr>
              <a:t>6.4.1  </a:t>
            </a:r>
            <a:r>
              <a:rPr lang="zh-CN" altLang="en-US" sz="4000" dirty="0">
                <a:solidFill>
                  <a:srgbClr val="FF0000"/>
                </a:solidFill>
                <a:latin typeface="Arial" charset="0"/>
                <a:ea typeface="宋体" charset="0"/>
              </a:rPr>
              <a:t>算术</a:t>
            </a:r>
            <a:r>
              <a:rPr lang="zh-CN" altLang="en-US" sz="4000" dirty="0">
                <a:latin typeface="Arial" charset="0"/>
                <a:ea typeface="宋体" charset="0"/>
              </a:rPr>
              <a:t>表达式－算术运算符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153400" cy="5334000"/>
          </a:xfrm>
        </p:spPr>
        <p:txBody>
          <a:bodyPr/>
          <a:lstStyle/>
          <a:p>
            <a:pPr marL="609600" indent="-609600" algn="just" eaLnBrk="1" hangingPunct="1"/>
            <a:r>
              <a:rPr lang="zh-CN" altLang="en-US" sz="2800" dirty="0">
                <a:latin typeface="宋体" charset="0"/>
                <a:ea typeface="宋体" charset="0"/>
              </a:rPr>
              <a:t>单目  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+   -   ++   --</a:t>
            </a:r>
          </a:p>
          <a:p>
            <a:pPr marL="609600" indent="-609600" algn="just" eaLnBrk="1" hangingPunct="1"/>
            <a:r>
              <a:rPr lang="zh-CN" altLang="en-US" sz="2800" dirty="0">
                <a:latin typeface="宋体" charset="0"/>
                <a:ea typeface="宋体" charset="0"/>
              </a:rPr>
              <a:t>双目  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+   -     *     /     %</a:t>
            </a:r>
          </a:p>
          <a:p>
            <a:pPr marL="609600" indent="-609600" algn="just"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注意</a:t>
            </a:r>
          </a:p>
          <a:p>
            <a:pPr marL="990600" lvl="1" indent="-533400" algn="just" eaLnBrk="1" hangingPunct="1"/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/   </a:t>
            </a:r>
            <a:r>
              <a:rPr lang="zh-CN" altLang="en-US" sz="2400" dirty="0">
                <a:latin typeface="Arial" charset="0"/>
                <a:ea typeface="宋体" charset="0"/>
              </a:rPr>
              <a:t>整数除整数，得整数</a:t>
            </a:r>
          </a:p>
          <a:p>
            <a:pPr marL="1371600" lvl="2" indent="-457200" algn="just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1/4 = 0，10/3 = 3</a:t>
            </a:r>
          </a:p>
          <a:p>
            <a:pPr marL="990600" lvl="1" indent="-533400" algn="just" eaLnBrk="1" hangingPunct="1"/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%   </a:t>
            </a:r>
            <a:r>
              <a:rPr lang="zh-CN" altLang="en-US" sz="2400" dirty="0">
                <a:latin typeface="Arial" charset="0"/>
                <a:ea typeface="宋体" charset="0"/>
              </a:rPr>
              <a:t>模(求余)：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zh-CN" altLang="en-US" sz="2400" dirty="0">
                <a:latin typeface="Arial" charset="0"/>
                <a:ea typeface="宋体" charset="0"/>
              </a:rPr>
              <a:t>针对整型数据</a:t>
            </a:r>
          </a:p>
          <a:p>
            <a:pPr marL="1371600" lvl="2" indent="-457200" algn="just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5%6 = 5，9%4 = 1，100%4 = 0</a:t>
            </a:r>
          </a:p>
          <a:p>
            <a:pPr marL="990600" lvl="1" indent="-533400" algn="just" eaLnBrk="1" hangingPunct="1"/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+</a:t>
            </a:r>
            <a:r>
              <a:rPr lang="zh-CN" altLang="en-US" sz="2400" dirty="0">
                <a:latin typeface="Arial" charset="0"/>
                <a:ea typeface="宋体" charset="0"/>
              </a:rPr>
              <a:t>  </a:t>
            </a:r>
            <a:r>
              <a:rPr lang="zh-CN" altLang="en-US" sz="2400" dirty="0">
                <a:latin typeface="宋体" charset="0"/>
                <a:ea typeface="宋体" charset="0"/>
              </a:rPr>
              <a:t>和</a:t>
            </a:r>
            <a:r>
              <a:rPr lang="zh-CN" altLang="en-US" sz="2400" dirty="0">
                <a:latin typeface="Arial" charset="0"/>
                <a:ea typeface="宋体" charset="0"/>
              </a:rPr>
              <a:t>  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–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</a:p>
          <a:p>
            <a:pPr marL="1371600" lvl="2" indent="-457200" algn="just" eaLnBrk="1" hangingPunct="1"/>
            <a:r>
              <a:rPr lang="zh-CN" altLang="en-US" sz="2000" dirty="0">
                <a:latin typeface="宋体" charset="0"/>
                <a:ea typeface="宋体" charset="0"/>
              </a:rPr>
              <a:t>单目运算符，</a:t>
            </a:r>
            <a:r>
              <a:rPr lang="zh-CN" altLang="en-US" sz="2000" dirty="0">
                <a:latin typeface="Arial" charset="0"/>
                <a:ea typeface="宋体" charset="0"/>
              </a:rPr>
              <a:t> +10 </a:t>
            </a:r>
            <a:r>
              <a:rPr lang="zh-CN" altLang="en-US" sz="2000" dirty="0">
                <a:latin typeface="宋体" charset="0"/>
                <a:ea typeface="宋体" charset="0"/>
              </a:rPr>
              <a:t>和</a:t>
            </a:r>
            <a:r>
              <a:rPr lang="zh-CN" altLang="en-US" sz="2000" dirty="0">
                <a:latin typeface="Arial" charset="0"/>
                <a:ea typeface="宋体" charset="0"/>
              </a:rPr>
              <a:t> –10</a:t>
            </a:r>
          </a:p>
          <a:p>
            <a:pPr marL="1371600" lvl="2" indent="-457200" algn="just" eaLnBrk="1" hangingPunct="1"/>
            <a:r>
              <a:rPr lang="zh-CN" altLang="en-US" sz="2000" dirty="0">
                <a:latin typeface="宋体" charset="0"/>
                <a:ea typeface="宋体" charset="0"/>
              </a:rPr>
              <a:t>双目运算符，</a:t>
            </a:r>
            <a:r>
              <a:rPr lang="zh-CN" altLang="en-US" sz="2000" dirty="0"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</a:rPr>
              <a:t>x+10 </a:t>
            </a:r>
            <a:r>
              <a:rPr lang="zh-CN" altLang="en-US" sz="2000" dirty="0">
                <a:latin typeface="宋体" charset="0"/>
                <a:ea typeface="宋体" charset="0"/>
              </a:rPr>
              <a:t>和 </a:t>
            </a:r>
            <a:r>
              <a:rPr lang="en-US" altLang="zh-CN" sz="2000" dirty="0">
                <a:latin typeface="Arial" charset="0"/>
                <a:ea typeface="宋体" charset="0"/>
              </a:rPr>
              <a:t>y –10</a:t>
            </a:r>
          </a:p>
          <a:p>
            <a:pPr marL="990600" lvl="1" indent="-533400" algn="just" eaLnBrk="1" hangingPunct="1"/>
            <a:r>
              <a:rPr lang="zh-CN" altLang="en-US" sz="2400" dirty="0">
                <a:latin typeface="宋体" charset="0"/>
                <a:ea typeface="宋体" charset="0"/>
              </a:rPr>
              <a:t>双目运算符两侧操作数的类型要相同，否则，自动类型转换后，再运算。</a:t>
            </a:r>
            <a:endParaRPr lang="zh-CN" sz="240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7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210425" cy="955675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charset="0"/>
                <a:ea typeface="宋体" charset="0"/>
              </a:rPr>
              <a:t>自增运算符++和自减运算符--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229600" cy="955675"/>
          </a:xfrm>
        </p:spPr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int  n;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n++  ++n   </a:t>
            </a:r>
            <a:r>
              <a:rPr lang="en-US" altLang="zh-CN" dirty="0" err="1">
                <a:solidFill>
                  <a:srgbClr val="CC0066"/>
                </a:solidFill>
                <a:latin typeface="Arial" charset="0"/>
                <a:ea typeface="宋体" charset="0"/>
              </a:rPr>
              <a:t>n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--   --n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zh-CN" altLang="en-US" sz="2400" dirty="0">
                <a:latin typeface="Arial" charset="0"/>
                <a:ea typeface="宋体" charset="0"/>
              </a:rPr>
              <a:t>（只适合变量运算）</a:t>
            </a:r>
            <a:endParaRPr lang="en-US" altLang="zh-CN" sz="2400" dirty="0">
              <a:solidFill>
                <a:schemeClr val="tx2"/>
              </a:solidFill>
              <a:latin typeface="Arial" charset="0"/>
              <a:ea typeface="宋体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87C1B5-8337-4B6E-81C4-5FCC7D1A1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48" y="2558864"/>
            <a:ext cx="8229600" cy="1691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zh-CN" altLang="en-US" kern="0" dirty="0">
                <a:latin typeface="Arial" charset="0"/>
                <a:ea typeface="宋体" charset="0"/>
              </a:rPr>
              <a:t>使变量的值增1或减1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800" kern="0" dirty="0">
                <a:solidFill>
                  <a:srgbClr val="CC0066"/>
                </a:solidFill>
                <a:latin typeface="Arial" charset="0"/>
                <a:ea typeface="宋体" charset="0"/>
              </a:rPr>
              <a:t>++</a:t>
            </a:r>
            <a:r>
              <a:rPr lang="en-US" altLang="zh-CN" sz="2800" kern="0" dirty="0">
                <a:solidFill>
                  <a:srgbClr val="CC0066"/>
                </a:solidFill>
                <a:latin typeface="Arial" charset="0"/>
                <a:ea typeface="宋体" charset="0"/>
              </a:rPr>
              <a:t>n </a:t>
            </a:r>
            <a:r>
              <a:rPr lang="en-US" altLang="zh-CN" kern="0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800" kern="0" dirty="0" err="1">
                <a:solidFill>
                  <a:srgbClr val="CC0066"/>
                </a:solidFill>
                <a:latin typeface="Arial" charset="0"/>
                <a:ea typeface="宋体" charset="0"/>
              </a:rPr>
              <a:t>n</a:t>
            </a:r>
            <a:r>
              <a:rPr lang="en-US" altLang="zh-CN" sz="2800" kern="0" dirty="0">
                <a:solidFill>
                  <a:srgbClr val="CC0066"/>
                </a:solidFill>
                <a:latin typeface="Arial" charset="0"/>
                <a:ea typeface="宋体" charset="0"/>
              </a:rPr>
              <a:t>++</a:t>
            </a:r>
            <a:r>
              <a:rPr lang="en-US" altLang="zh-CN" sz="2800" kern="0" dirty="0">
                <a:solidFill>
                  <a:srgbClr val="FF9933"/>
                </a:solidFill>
                <a:latin typeface="Arial" charset="0"/>
                <a:ea typeface="宋体" charset="0"/>
              </a:rPr>
              <a:t>      </a:t>
            </a:r>
            <a:r>
              <a:rPr lang="en-US" altLang="zh-CN" kern="0" dirty="0">
                <a:latin typeface="Arial" charset="0"/>
                <a:ea typeface="宋体" charset="0"/>
              </a:rPr>
              <a:t>n = n + 1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800" kern="0" dirty="0">
                <a:solidFill>
                  <a:srgbClr val="CC0066"/>
                </a:solidFill>
                <a:latin typeface="Arial" charset="0"/>
                <a:ea typeface="宋体" charset="0"/>
              </a:rPr>
              <a:t>--</a:t>
            </a:r>
            <a:r>
              <a:rPr lang="en-US" altLang="zh-CN" sz="2800" kern="0" dirty="0">
                <a:solidFill>
                  <a:srgbClr val="CC0066"/>
                </a:solidFill>
                <a:latin typeface="Arial" charset="0"/>
                <a:ea typeface="宋体" charset="0"/>
              </a:rPr>
              <a:t>n</a:t>
            </a:r>
            <a:r>
              <a:rPr lang="en-US" altLang="zh-CN" kern="0" dirty="0">
                <a:solidFill>
                  <a:srgbClr val="CC0066"/>
                </a:solidFill>
                <a:latin typeface="Arial" charset="0"/>
                <a:ea typeface="宋体" charset="0"/>
              </a:rPr>
              <a:t>    </a:t>
            </a:r>
            <a:r>
              <a:rPr lang="en-US" altLang="zh-CN" sz="2800" kern="0" dirty="0" err="1">
                <a:solidFill>
                  <a:srgbClr val="CC0066"/>
                </a:solidFill>
                <a:latin typeface="Arial" charset="0"/>
                <a:ea typeface="宋体" charset="0"/>
              </a:rPr>
              <a:t>n</a:t>
            </a:r>
            <a:r>
              <a:rPr lang="en-US" altLang="zh-CN" sz="2800" kern="0" dirty="0">
                <a:solidFill>
                  <a:srgbClr val="CC0066"/>
                </a:solidFill>
                <a:latin typeface="Arial" charset="0"/>
                <a:ea typeface="宋体" charset="0"/>
              </a:rPr>
              <a:t>--</a:t>
            </a:r>
            <a:r>
              <a:rPr lang="en-US" altLang="zh-CN" sz="2800" kern="0" dirty="0">
                <a:solidFill>
                  <a:srgbClr val="FF9933"/>
                </a:solidFill>
                <a:latin typeface="Arial" charset="0"/>
                <a:ea typeface="宋体" charset="0"/>
              </a:rPr>
              <a:t>        </a:t>
            </a:r>
            <a:r>
              <a:rPr lang="en-US" altLang="zh-CN" kern="0" dirty="0">
                <a:latin typeface="Arial" charset="0"/>
                <a:ea typeface="宋体" charset="0"/>
              </a:rPr>
              <a:t>n = n - 1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F14240-B6B9-4F58-B332-69D335460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310335"/>
            <a:ext cx="8229600" cy="146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zh-CN" altLang="en-US" kern="0" dirty="0">
                <a:latin typeface="Arial" charset="0"/>
                <a:ea typeface="宋体" charset="0"/>
              </a:rPr>
              <a:t>取</a:t>
            </a:r>
            <a:r>
              <a:rPr lang="zh-CN" alt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变量的值</a:t>
            </a:r>
            <a:r>
              <a:rPr lang="zh-CN" altLang="en-US" kern="0" dirty="0">
                <a:latin typeface="Arial" charset="0"/>
                <a:ea typeface="宋体" charset="0"/>
              </a:rPr>
              <a:t>作为</a:t>
            </a:r>
            <a:r>
              <a:rPr lang="zh-CN" alt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表达式的值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800" kern="0" dirty="0">
                <a:solidFill>
                  <a:srgbClr val="CC0066"/>
                </a:solidFill>
                <a:latin typeface="Arial" charset="0"/>
                <a:ea typeface="宋体" charset="0"/>
              </a:rPr>
              <a:t>++</a:t>
            </a:r>
            <a:r>
              <a:rPr lang="en-US" altLang="zh-CN" sz="2800" kern="0" dirty="0" err="1">
                <a:solidFill>
                  <a:srgbClr val="CC0066"/>
                </a:solidFill>
                <a:latin typeface="Arial" charset="0"/>
                <a:ea typeface="宋体" charset="0"/>
              </a:rPr>
              <a:t>n</a:t>
            </a:r>
            <a:r>
              <a:rPr lang="en-US" altLang="zh-CN" kern="0" dirty="0" err="1">
                <a:latin typeface="Arial" charset="0"/>
                <a:ea typeface="宋体" charset="0"/>
              </a:rPr>
              <a:t>：n</a:t>
            </a:r>
            <a:r>
              <a:rPr lang="en-US" altLang="zh-CN" kern="0" dirty="0">
                <a:latin typeface="Arial" charset="0"/>
                <a:ea typeface="宋体" charset="0"/>
              </a:rPr>
              <a:t> = n + 1；</a:t>
            </a:r>
            <a:r>
              <a:rPr lang="zh-CN" altLang="en-US" kern="0" dirty="0">
                <a:latin typeface="Arial" charset="0"/>
                <a:ea typeface="宋体" charset="0"/>
              </a:rPr>
              <a:t>取</a:t>
            </a:r>
            <a:r>
              <a:rPr lang="en-US" altLang="zh-CN" kern="0" dirty="0">
                <a:latin typeface="Arial" charset="0"/>
                <a:ea typeface="宋体" charset="0"/>
              </a:rPr>
              <a:t>n</a:t>
            </a:r>
            <a:r>
              <a:rPr lang="zh-CN" altLang="en-US" kern="0" dirty="0">
                <a:latin typeface="Arial" charset="0"/>
                <a:ea typeface="宋体" charset="0"/>
              </a:rPr>
              <a:t>值作为表达式 ++</a:t>
            </a:r>
            <a:r>
              <a:rPr lang="en-US" altLang="zh-CN" kern="0" dirty="0">
                <a:latin typeface="Arial" charset="0"/>
                <a:ea typeface="宋体" charset="0"/>
              </a:rPr>
              <a:t>n </a:t>
            </a:r>
            <a:r>
              <a:rPr lang="zh-CN" altLang="en-US" kern="0" dirty="0">
                <a:latin typeface="Arial" charset="0"/>
                <a:ea typeface="宋体" charset="0"/>
              </a:rPr>
              <a:t>的值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sz="2800" kern="0" dirty="0">
                <a:solidFill>
                  <a:srgbClr val="CC0066"/>
                </a:solidFill>
                <a:latin typeface="Arial" charset="0"/>
                <a:ea typeface="宋体" charset="0"/>
              </a:rPr>
              <a:t>n++</a:t>
            </a:r>
            <a:r>
              <a:rPr lang="en-US" altLang="zh-CN" kern="0" dirty="0">
                <a:latin typeface="Arial" charset="0"/>
                <a:ea typeface="宋体" charset="0"/>
              </a:rPr>
              <a:t>：</a:t>
            </a:r>
            <a:r>
              <a:rPr lang="zh-CN" altLang="en-US" kern="0" dirty="0">
                <a:latin typeface="Arial" charset="0"/>
                <a:ea typeface="宋体" charset="0"/>
              </a:rPr>
              <a:t>取</a:t>
            </a:r>
            <a:r>
              <a:rPr lang="en-US" altLang="zh-CN" kern="0" dirty="0">
                <a:latin typeface="Arial" charset="0"/>
                <a:ea typeface="宋体" charset="0"/>
              </a:rPr>
              <a:t>n</a:t>
            </a:r>
            <a:r>
              <a:rPr lang="zh-CN" altLang="en-US" kern="0" dirty="0">
                <a:latin typeface="Arial" charset="0"/>
                <a:ea typeface="宋体" charset="0"/>
              </a:rPr>
              <a:t>值作为表达式 </a:t>
            </a:r>
            <a:r>
              <a:rPr lang="en-US" altLang="zh-CN" kern="0" dirty="0">
                <a:latin typeface="Arial" charset="0"/>
                <a:ea typeface="宋体" charset="0"/>
              </a:rPr>
              <a:t>n</a:t>
            </a:r>
            <a:r>
              <a:rPr lang="zh-CN" altLang="en-US" kern="0" dirty="0">
                <a:latin typeface="Arial" charset="0"/>
                <a:ea typeface="宋体" charset="0"/>
              </a:rPr>
              <a:t>++ 的值；</a:t>
            </a:r>
            <a:r>
              <a:rPr lang="en-US" altLang="zh-CN" kern="0" dirty="0">
                <a:latin typeface="Arial" charset="0"/>
                <a:ea typeface="宋体" charset="0"/>
              </a:rPr>
              <a:t>n = n + 1</a:t>
            </a:r>
            <a:endParaRPr lang="zh-CN" kern="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/>
      <p:bldP spid="4" grpId="0" build="p"/>
      <p:bldP spid="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24624"/>
            <a:ext cx="7067550" cy="1243013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自增运算和自减运算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844824"/>
            <a:ext cx="2017712" cy="3103984"/>
          </a:xfrm>
        </p:spPr>
        <p:txBody>
          <a:bodyPr/>
          <a:lstStyle/>
          <a:p>
            <a:pPr marL="819150"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int n, m;</a:t>
            </a:r>
          </a:p>
          <a:p>
            <a:pPr marL="819150" lvl="1" algn="just" eaLnBrk="1" hangingPunct="1">
              <a:lnSpc>
                <a:spcPct val="85000"/>
              </a:lnSpc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  <a:p>
            <a:pPr marL="819150"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n=2;</a:t>
            </a:r>
          </a:p>
          <a:p>
            <a:pPr marL="819150"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m=++n;</a:t>
            </a:r>
          </a:p>
          <a:p>
            <a:pPr marL="819150" lvl="1" algn="just" eaLnBrk="1" hangingPunct="1">
              <a:lnSpc>
                <a:spcPct val="85000"/>
              </a:lnSpc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  <a:p>
            <a:pPr marL="819150"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n=2;</a:t>
            </a:r>
          </a:p>
          <a:p>
            <a:pPr marL="819150"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m=n++;</a:t>
            </a:r>
            <a:endParaRPr lang="en-US" altLang="zh-CN" dirty="0">
              <a:solidFill>
                <a:schemeClr val="tx2"/>
              </a:solidFill>
              <a:latin typeface="宋体" charset="0"/>
              <a:ea typeface="宋体" charset="0"/>
            </a:endParaRP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3073896" y="3239641"/>
            <a:ext cx="923925" cy="3841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n=3</a:t>
            </a:r>
            <a:endParaRPr lang="zh-CN" sz="2800" b="1"/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3073896" y="4603303"/>
            <a:ext cx="923925" cy="38893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n=3</a:t>
            </a:r>
            <a:endParaRPr lang="zh-CN" sz="2800" b="1" dirty="0"/>
          </a:p>
        </p:txBody>
      </p:sp>
      <p:sp>
        <p:nvSpPr>
          <p:cNvPr id="408582" name="Rectangle 6"/>
          <p:cNvSpPr>
            <a:spLocks noChangeArrowheads="1"/>
          </p:cNvSpPr>
          <p:nvPr/>
        </p:nvSpPr>
        <p:spPr bwMode="auto">
          <a:xfrm>
            <a:off x="4445496" y="3239641"/>
            <a:ext cx="10668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m=3</a:t>
            </a:r>
            <a:endParaRPr lang="zh-CN" sz="2800" b="1" dirty="0"/>
          </a:p>
        </p:txBody>
      </p:sp>
      <p:sp>
        <p:nvSpPr>
          <p:cNvPr id="408583" name="Rectangle 7"/>
          <p:cNvSpPr>
            <a:spLocks noChangeArrowheads="1"/>
          </p:cNvSpPr>
          <p:nvPr/>
        </p:nvSpPr>
        <p:spPr bwMode="auto">
          <a:xfrm>
            <a:off x="4501059" y="4631878"/>
            <a:ext cx="1060450" cy="38893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m=2</a:t>
            </a:r>
            <a:endParaRPr lang="zh-CN" sz="28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6B70C0-823B-4872-9542-3382B3455FBA}"/>
              </a:ext>
            </a:extLst>
          </p:cNvPr>
          <p:cNvSpPr txBox="1"/>
          <p:nvPr/>
        </p:nvSpPr>
        <p:spPr>
          <a:xfrm>
            <a:off x="3073896" y="235652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变量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</a:t>
            </a:r>
            <a:endParaRPr lang="zh-CN" alt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759EF4-4FF8-43F4-AE32-02D7C4415F28}"/>
              </a:ext>
            </a:extLst>
          </p:cNvPr>
          <p:cNvSpPr txBox="1"/>
          <p:nvPr/>
        </p:nvSpPr>
        <p:spPr>
          <a:xfrm>
            <a:off x="4435476" y="2787799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表达式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++n</a:t>
            </a:r>
            <a:endParaRPr lang="zh-CN" alt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1DF658-D761-4AB4-B7B3-75F560E38450}"/>
              </a:ext>
            </a:extLst>
          </p:cNvPr>
          <p:cNvSpPr txBox="1"/>
          <p:nvPr/>
        </p:nvSpPr>
        <p:spPr>
          <a:xfrm>
            <a:off x="4397293" y="4156224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表达式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n++</a:t>
            </a:r>
            <a:endParaRPr lang="zh-CN" alt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30211A-A5DC-442A-8F5E-1B4EC9CF4210}"/>
              </a:ext>
            </a:extLst>
          </p:cNvPr>
          <p:cNvSpPr txBox="1"/>
          <p:nvPr/>
        </p:nvSpPr>
        <p:spPr>
          <a:xfrm>
            <a:off x="1036588" y="5517232"/>
            <a:ext cx="64011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3300"/>
                </a:solidFill>
              </a:rPr>
              <a:t>Question: </a:t>
            </a:r>
          </a:p>
          <a:p>
            <a:r>
              <a:rPr lang="en-US" altLang="zh-CN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n=3 ; while(--n&gt;0) </a:t>
            </a:r>
            <a:r>
              <a:rPr lang="en-US" altLang="zh-CN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printf</a:t>
            </a:r>
            <a:r>
              <a:rPr lang="en-US" altLang="zh-CN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(“%d ”,n--);</a:t>
            </a:r>
            <a:endParaRPr lang="zh-CN" altLang="en-US" sz="32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 animBg="1" autoUpdateAnimBg="0"/>
      <p:bldP spid="408581" grpId="0" animBg="1" autoUpdateAnimBg="0"/>
      <p:bldP spid="408582" grpId="0" animBg="1" autoUpdateAnimBg="0"/>
      <p:bldP spid="408583" grpId="0" animBg="1" autoUpdateAnimBg="0"/>
      <p:bldP spid="2" grpId="0"/>
      <p:bldP spid="11" grpId="0"/>
      <p:bldP spid="12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算术运算符的优先级和结合性</a:t>
            </a:r>
            <a:endParaRPr lang="zh-CN" altLang="en-US" sz="4800">
              <a:latin typeface="宋体" charset="0"/>
              <a:ea typeface="宋体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810000" cy="2667000"/>
          </a:xfrm>
        </p:spPr>
        <p:txBody>
          <a:bodyPr/>
          <a:lstStyle/>
          <a:p>
            <a:pPr lvl="1"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单目 </a:t>
            </a:r>
            <a:r>
              <a:rPr lang="zh-CN" altLang="en-US" b="0">
                <a:solidFill>
                  <a:schemeClr val="bg2"/>
                </a:solidFill>
                <a:latin typeface="Arial" charset="0"/>
                <a:ea typeface="宋体" charset="0"/>
              </a:rPr>
              <a:t>+  -  ++  --</a:t>
            </a:r>
            <a:endParaRPr lang="en-US" altLang="zh-CN" b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endParaRPr lang="zh-CN" altLang="en-US" b="0">
              <a:solidFill>
                <a:srgbClr val="FF9933"/>
              </a:solidFill>
              <a:latin typeface="Arial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双目 </a:t>
            </a:r>
            <a:r>
              <a:rPr lang="zh-CN" altLang="en-US" b="0">
                <a:solidFill>
                  <a:schemeClr val="bg2"/>
                </a:solidFill>
                <a:latin typeface="Arial" charset="0"/>
                <a:ea typeface="宋体" charset="0"/>
              </a:rPr>
              <a:t>*  /  %</a:t>
            </a:r>
          </a:p>
          <a:p>
            <a:pPr lvl="1" algn="just" eaLnBrk="1" hangingPunct="1">
              <a:buFont typeface="Wingdings" charset="0"/>
              <a:buNone/>
            </a:pPr>
            <a:endParaRPr lang="zh-CN" altLang="en-US" b="0">
              <a:solidFill>
                <a:srgbClr val="FF9933"/>
              </a:solidFill>
              <a:latin typeface="Arial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双目 </a:t>
            </a:r>
            <a:r>
              <a:rPr lang="zh-CN" altLang="en-US" b="0">
                <a:solidFill>
                  <a:schemeClr val="bg2"/>
                </a:solidFill>
                <a:latin typeface="Arial" charset="0"/>
                <a:ea typeface="宋体" charset="0"/>
              </a:rPr>
              <a:t>+  -</a:t>
            </a:r>
            <a:endParaRPr lang="zh-CN" b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95800" y="1371600"/>
            <a:ext cx="685800" cy="2443163"/>
            <a:chOff x="2832" y="1392"/>
            <a:chExt cx="432" cy="1539"/>
          </a:xfrm>
        </p:grpSpPr>
        <p:sp>
          <p:nvSpPr>
            <p:cNvPr id="50184" name="Text Box 5"/>
            <p:cNvSpPr txBox="1">
              <a:spLocks noChangeArrowheads="1"/>
            </p:cNvSpPr>
            <p:nvPr/>
          </p:nvSpPr>
          <p:spPr bwMode="auto">
            <a:xfrm>
              <a:off x="2832" y="1392"/>
              <a:ext cx="432" cy="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charset="0"/>
                </a:rPr>
                <a:t>高</a:t>
              </a:r>
            </a:p>
            <a:p>
              <a:pPr algn="ctr" eaLnBrk="1" hangingPunct="1">
                <a:spcBef>
                  <a:spcPct val="50000"/>
                </a:spcBef>
              </a:pPr>
              <a:endParaRPr kumimoji="1" lang="zh-CN" altLang="en-US" sz="2800" b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kumimoji="1" lang="zh-CN" altLang="en-US" sz="2800" b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charset="0"/>
                </a:rPr>
                <a:t>低</a:t>
              </a:r>
            </a:p>
          </p:txBody>
        </p:sp>
        <p:sp>
          <p:nvSpPr>
            <p:cNvPr id="50185" name="Line 6"/>
            <p:cNvSpPr>
              <a:spLocks noChangeShapeType="1"/>
            </p:cNvSpPr>
            <p:nvPr/>
          </p:nvSpPr>
          <p:spPr bwMode="auto">
            <a:xfrm flipV="1">
              <a:off x="3024" y="1776"/>
              <a:ext cx="0" cy="768"/>
            </a:xfrm>
            <a:prstGeom prst="line">
              <a:avLst/>
            </a:prstGeom>
            <a:noFill/>
            <a:ln w="38100" cap="sq" cmpd="dbl">
              <a:solidFill>
                <a:schemeClr val="tx2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6324600" y="12954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从右向左</a:t>
            </a:r>
          </a:p>
        </p:txBody>
      </p:sp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914400" y="4038600"/>
            <a:ext cx="5943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ea typeface="仿宋_GB2312" charset="0"/>
                <a:cs typeface="仿宋_GB2312" charset="0"/>
              </a:rPr>
              <a:t>-5 + 3%2 = (-5) + (3%2) = -4</a:t>
            </a:r>
          </a:p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ea typeface="仿宋_GB2312" charset="0"/>
                <a:cs typeface="仿宋_GB2312" charset="0"/>
              </a:rPr>
              <a:t>3 * 5 % 3 = (3*5) % 3 = 0</a:t>
            </a:r>
          </a:p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ea typeface="仿宋_GB2312" charset="0"/>
                <a:cs typeface="仿宋_GB2312" charset="0"/>
              </a:rPr>
              <a:t>-</a:t>
            </a:r>
            <a:r>
              <a:rPr kumimoji="1" lang="en-US" altLang="zh-CN" sz="2800" b="1" dirty="0" err="1">
                <a:ea typeface="仿宋_GB2312" charset="0"/>
                <a:cs typeface="仿宋_GB2312" charset="0"/>
              </a:rPr>
              <a:t>i</a:t>
            </a:r>
            <a:r>
              <a:rPr kumimoji="1" lang="en-US" altLang="zh-CN" sz="2800" b="1" dirty="0">
                <a:ea typeface="仿宋_GB2312" charset="0"/>
                <a:cs typeface="仿宋_GB2312" charset="0"/>
              </a:rPr>
              <a:t>++           </a:t>
            </a:r>
            <a:endParaRPr kumimoji="1" lang="en-US" altLang="zh-CN" sz="2800" b="1" dirty="0">
              <a:solidFill>
                <a:srgbClr val="FF3300"/>
              </a:solidFill>
            </a:endParaRP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1331640" y="5849260"/>
            <a:ext cx="1066800" cy="43338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-(</a:t>
            </a:r>
            <a:r>
              <a:rPr kumimoji="1" lang="en-US" altLang="zh-CN" sz="28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</a:t>
            </a:r>
            <a:r>
              <a:rPr kumimoji="1"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++)</a:t>
            </a:r>
            <a:endParaRPr kumimoji="1" 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9E38A402-021C-4402-ABD7-46E3580E2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862637"/>
            <a:ext cx="2418184" cy="43704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or     (-</a:t>
            </a:r>
            <a:r>
              <a:rPr kumimoji="1" lang="en-US" altLang="zh-CN" sz="28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</a:t>
            </a:r>
            <a:r>
              <a:rPr kumimoji="1"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)++  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?</a:t>
            </a:r>
            <a:endParaRPr kumimoji="1" 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3" grpId="0"/>
      <p:bldP spid="377864" grpId="0"/>
      <p:bldP spid="377865" grpId="0" animBg="1" autoUpdateAnimBg="0"/>
      <p:bldP spid="10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写出</a:t>
            </a:r>
            <a:r>
              <a:rPr lang="en-US" altLang="zh-CN" dirty="0">
                <a:latin typeface="Arial" charset="0"/>
                <a:ea typeface="宋体" charset="0"/>
              </a:rPr>
              <a:t>C</a:t>
            </a:r>
            <a:r>
              <a:rPr lang="zh-CN" altLang="en-US" dirty="0">
                <a:latin typeface="Arial" charset="0"/>
                <a:ea typeface="宋体" charset="0"/>
              </a:rPr>
              <a:t>表达式</a:t>
            </a:r>
            <a:endParaRPr lang="en-US" altLang="zh-CN" sz="4800" dirty="0">
              <a:latin typeface="宋体" charset="0"/>
              <a:ea typeface="宋体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4464298" cy="594506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数学式    </a:t>
            </a:r>
            <a:r>
              <a:rPr lang="en-US" altLang="zh-CN" sz="2800" dirty="0">
                <a:latin typeface="Arial" charset="0"/>
                <a:ea typeface="宋体" charset="0"/>
                <a:sym typeface="Wingdings" charset="0"/>
              </a:rPr>
              <a:t></a:t>
            </a:r>
            <a:r>
              <a:rPr lang="en-US" altLang="zh-CN" sz="2800" dirty="0">
                <a:latin typeface="Arial" charset="0"/>
                <a:ea typeface="宋体" charset="0"/>
              </a:rPr>
              <a:t>   C</a:t>
            </a:r>
            <a:r>
              <a:rPr lang="zh-CN" altLang="en-US" sz="2800" dirty="0">
                <a:latin typeface="Arial" charset="0"/>
                <a:ea typeface="宋体" charset="0"/>
              </a:rPr>
              <a:t>算术表达式</a:t>
            </a:r>
          </a:p>
          <a:p>
            <a:pPr lvl="1" algn="just" eaLnBrk="1" hangingPunct="1"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4129088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647792"/>
              </p:ext>
            </p:extLst>
          </p:nvPr>
        </p:nvGraphicFramePr>
        <p:xfrm>
          <a:off x="611188" y="2564904"/>
          <a:ext cx="18288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r:id="rId3" imgW="1054100" imgH="444500" progId="Equation.DSMT4">
                  <p:embed/>
                </p:oleObj>
              </mc:Choice>
              <mc:Fallback>
                <p:oleObj r:id="rId3" imgW="10541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564904"/>
                        <a:ext cx="18288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28E8AAD-7F99-475E-82C9-2AAEAC8092A6}"/>
              </a:ext>
            </a:extLst>
          </p:cNvPr>
          <p:cNvSpPr txBox="1"/>
          <p:nvPr/>
        </p:nvSpPr>
        <p:spPr>
          <a:xfrm>
            <a:off x="6649226" y="3015941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… /(2*a)</a:t>
            </a:r>
            <a:endParaRPr lang="zh-CN" altLang="en-US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DD6C8B-E2BE-475A-983A-5F71625A1305}"/>
              </a:ext>
            </a:extLst>
          </p:cNvPr>
          <p:cNvSpPr txBox="1"/>
          <p:nvPr/>
        </p:nvSpPr>
        <p:spPr>
          <a:xfrm>
            <a:off x="2699792" y="2676230"/>
            <a:ext cx="5359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  <a:sym typeface="Wingdings" charset="0"/>
              </a:rPr>
              <a:t></a:t>
            </a:r>
            <a:r>
              <a:rPr lang="en-US" altLang="zh-CN" sz="2800" dirty="0">
                <a:sym typeface="Wingdings" charset="0"/>
              </a:rPr>
              <a:t> </a:t>
            </a:r>
            <a:r>
              <a:rPr lang="en-US" altLang="zh-CN" sz="2800" b="1" dirty="0"/>
              <a:t>( -b + sqrt(b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*</a:t>
            </a:r>
            <a:r>
              <a:rPr lang="en-US" altLang="zh-CN" sz="2800" b="1" dirty="0"/>
              <a:t>b - 4*a*c) ) / 2*a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6D468A-F9EB-4D02-BC92-3C715FC05DB5}"/>
              </a:ext>
            </a:extLst>
          </p:cNvPr>
          <p:cNvSpPr txBox="1"/>
          <p:nvPr/>
        </p:nvSpPr>
        <p:spPr>
          <a:xfrm>
            <a:off x="6505210" y="3414652"/>
            <a:ext cx="15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… / 2/a</a:t>
            </a:r>
            <a:endParaRPr lang="zh-CN" altLang="en-US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DC169F4-8C6F-4E43-A601-6E487F149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221088"/>
            <a:ext cx="4464298" cy="167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buFont typeface="Wingdings" charset="0"/>
              <a:buNone/>
            </a:pPr>
            <a:r>
              <a:rPr lang="zh-CN" alt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思考：</a:t>
            </a:r>
            <a:endParaRPr lang="en-US" altLang="zh-CN" sz="2800" kern="0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宋体" charset="0"/>
            </a:endParaRPr>
          </a:p>
          <a:p>
            <a:pPr algn="just" eaLnBrk="1" hangingPunct="1">
              <a:buNone/>
            </a:pPr>
            <a:r>
              <a:rPr lang="en-US" altLang="zh-CN" sz="2800" kern="0" dirty="0">
                <a:latin typeface="Arial" charset="0"/>
                <a:ea typeface="宋体" charset="0"/>
              </a:rPr>
              <a:t>s(s-a)(s-b)(s-c)   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  <a:sym typeface="Wingdings" charset="0"/>
              </a:rPr>
              <a:t></a:t>
            </a:r>
            <a:r>
              <a:rPr lang="en-US" altLang="zh-CN" sz="2800" dirty="0">
                <a:latin typeface="Arial" charset="0"/>
                <a:ea typeface="宋体" charset="0"/>
                <a:sym typeface="Wingdings" charset="0"/>
              </a:rPr>
              <a:t> </a:t>
            </a:r>
            <a:r>
              <a:rPr lang="en-US" altLang="zh-CN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…</a:t>
            </a:r>
            <a:endParaRPr lang="zh-CN" altLang="en-US" sz="2800" kern="0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宋体" charset="0"/>
            </a:endParaRPr>
          </a:p>
          <a:p>
            <a:pPr algn="just" eaLnBrk="1" hangingPunct="1">
              <a:buNone/>
            </a:pPr>
            <a:r>
              <a:rPr lang="zh-CN" altLang="en-US" sz="2800" kern="0" dirty="0">
                <a:latin typeface="Arial" charset="0"/>
                <a:ea typeface="宋体" charset="0"/>
              </a:rPr>
              <a:t>(</a:t>
            </a:r>
            <a:r>
              <a:rPr lang="en-US" altLang="zh-CN" sz="2800" kern="0" dirty="0">
                <a:latin typeface="Arial" charset="0"/>
                <a:ea typeface="宋体" charset="0"/>
              </a:rPr>
              <a:t>x+2)e</a:t>
            </a:r>
            <a:r>
              <a:rPr lang="en-US" altLang="zh-CN" sz="2800" kern="0" baseline="30000" dirty="0">
                <a:latin typeface="Arial" charset="0"/>
                <a:ea typeface="宋体" charset="0"/>
              </a:rPr>
              <a:t>2x</a:t>
            </a:r>
            <a:r>
              <a:rPr lang="en-US" altLang="zh-CN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               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  <a:sym typeface="Wingdings" charset="0"/>
              </a:rPr>
              <a:t></a:t>
            </a:r>
            <a:r>
              <a:rPr lang="en-US" altLang="zh-CN" sz="2800" dirty="0">
                <a:latin typeface="Arial" charset="0"/>
                <a:ea typeface="宋体" charset="0"/>
                <a:sym typeface="Wingdings" charset="0"/>
              </a:rPr>
              <a:t> </a:t>
            </a:r>
            <a:r>
              <a:rPr lang="en-US" altLang="zh-CN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…</a:t>
            </a:r>
            <a:endParaRPr lang="en-US" altLang="zh-CN" sz="2800" kern="0" baseline="3000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/>
      <p:bldP spid="2" grpId="0"/>
      <p:bldP spid="7" grpId="0"/>
      <p:bldP spid="8" grpId="0"/>
      <p:bldP spid="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23088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6.4.2  </a:t>
            </a:r>
            <a:r>
              <a:rPr lang="zh-CN" altLang="en-US">
                <a:latin typeface="Arial" charset="0"/>
                <a:ea typeface="宋体" charset="0"/>
              </a:rPr>
              <a:t>赋值</a:t>
            </a:r>
            <a:r>
              <a:rPr lang="zh-CN" altLang="en-US">
                <a:latin typeface="宋体" charset="0"/>
                <a:ea typeface="宋体" charset="0"/>
              </a:rPr>
              <a:t>表达式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060848"/>
            <a:ext cx="7696200" cy="2090738"/>
          </a:xfrm>
        </p:spPr>
        <p:txBody>
          <a:bodyPr/>
          <a:lstStyle/>
          <a:p>
            <a:pPr algn="just" eaLnBrk="1" hangingPunct="1"/>
            <a:r>
              <a:rPr lang="zh-CN" altLang="en-US" dirty="0">
                <a:latin typeface="宋体" charset="0"/>
                <a:ea typeface="宋体" charset="0"/>
              </a:rPr>
              <a:t>赋值运算符  </a:t>
            </a:r>
            <a:r>
              <a:rPr 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=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x = 3*4</a:t>
            </a:r>
            <a:endParaRPr lang="en-US" altLang="zh-CN" dirty="0">
              <a:latin typeface="宋体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r>
              <a:rPr lang="zh-CN" altLang="en-US" dirty="0">
                <a:latin typeface="宋体" charset="0"/>
                <a:ea typeface="宋体" charset="0"/>
              </a:rPr>
              <a:t>优先级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charset="0"/>
                <a:ea typeface="宋体" charset="0"/>
              </a:rPr>
              <a:t>较低</a:t>
            </a:r>
            <a:r>
              <a:rPr lang="zh-CN" altLang="en-US" dirty="0">
                <a:latin typeface="宋体" charset="0"/>
                <a:ea typeface="宋体" charset="0"/>
              </a:rPr>
              <a:t>，结合性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charset="0"/>
                <a:ea typeface="宋体" charset="0"/>
              </a:rPr>
              <a:t>从右向左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x = y = 3</a:t>
            </a:r>
            <a:r>
              <a:rPr lang="en-US" altLang="zh-CN" dirty="0">
                <a:latin typeface="宋体" charset="0"/>
                <a:ea typeface="宋体" charset="0"/>
              </a:rPr>
              <a:t> </a:t>
            </a:r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1258888" y="4941888"/>
            <a:ext cx="1827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/>
              <a:t>x = (y = 3)</a:t>
            </a:r>
            <a:endParaRPr kumimoji="1" lang="zh-CN" altLang="en-US" sz="2800" b="1" dirty="0"/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1908175" y="4330700"/>
            <a:ext cx="215900" cy="504825"/>
          </a:xfrm>
          <a:prstGeom prst="upDownArrow">
            <a:avLst>
              <a:gd name="adj1" fmla="val 50000"/>
              <a:gd name="adj2" fmla="val 467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/>
      <p:bldP spid="382982" grpId="0"/>
      <p:bldP spid="5939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4043362" cy="9556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赋值</a:t>
            </a:r>
            <a:r>
              <a:rPr lang="zh-CN" altLang="en-US">
                <a:latin typeface="宋体" charset="0"/>
                <a:ea typeface="宋体" charset="0"/>
              </a:rPr>
              <a:t>表达式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133079"/>
            <a:ext cx="8713788" cy="2232025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宋体" charset="0"/>
                <a:ea typeface="宋体" charset="0"/>
              </a:rPr>
              <a:t>变量</a:t>
            </a:r>
            <a:r>
              <a:rPr lang="zh-CN" altLang="en-US" dirty="0">
                <a:latin typeface="宋体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=</a:t>
            </a:r>
            <a:r>
              <a:rPr lang="zh-CN" altLang="en-US" dirty="0">
                <a:latin typeface="宋体" charset="0"/>
                <a:ea typeface="宋体" charset="0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宋体" charset="0"/>
                <a:ea typeface="宋体" charset="0"/>
              </a:rPr>
              <a:t>表达式</a:t>
            </a:r>
          </a:p>
          <a:p>
            <a:pPr lvl="1" algn="just" eaLnBrk="1" hangingPunct="1"/>
            <a:r>
              <a:rPr lang="zh-CN" altLang="en-US" dirty="0">
                <a:latin typeface="宋体" charset="0"/>
                <a:ea typeface="宋体" charset="0"/>
              </a:rPr>
              <a:t>计算赋值运算符右侧</a:t>
            </a:r>
            <a:r>
              <a:rPr lang="zh-CN" altLang="en-US" dirty="0">
                <a:solidFill>
                  <a:schemeClr val="bg2"/>
                </a:solidFill>
                <a:latin typeface="宋体" charset="0"/>
                <a:ea typeface="宋体" charset="0"/>
              </a:rPr>
              <a:t>表达式</a:t>
            </a:r>
            <a:r>
              <a:rPr lang="zh-CN" altLang="en-US" dirty="0">
                <a:latin typeface="宋体" charset="0"/>
                <a:ea typeface="宋体" charset="0"/>
              </a:rPr>
              <a:t>的值</a:t>
            </a:r>
          </a:p>
          <a:p>
            <a:pPr lvl="1" algn="just" eaLnBrk="1" hangingPunct="1"/>
            <a:r>
              <a:rPr lang="zh-CN" altLang="en-US" dirty="0">
                <a:latin typeface="宋体" charset="0"/>
                <a:ea typeface="宋体" charset="0"/>
              </a:rPr>
              <a:t>将赋值运算符右侧</a:t>
            </a:r>
            <a:r>
              <a:rPr lang="zh-CN" altLang="en-US" dirty="0">
                <a:solidFill>
                  <a:schemeClr val="bg2"/>
                </a:solidFill>
                <a:latin typeface="宋体" charset="0"/>
                <a:ea typeface="宋体" charset="0"/>
              </a:rPr>
              <a:t>表达式</a:t>
            </a:r>
            <a:r>
              <a:rPr lang="zh-CN" altLang="en-US" dirty="0">
                <a:latin typeface="宋体" charset="0"/>
                <a:ea typeface="宋体" charset="0"/>
              </a:rPr>
              <a:t>的值赋给左侧的</a:t>
            </a:r>
            <a:r>
              <a:rPr lang="zh-CN" altLang="en-US" dirty="0">
                <a:solidFill>
                  <a:srgbClr val="CC0066"/>
                </a:solidFill>
                <a:latin typeface="宋体" charset="0"/>
                <a:ea typeface="宋体" charset="0"/>
              </a:rPr>
              <a:t>变量</a:t>
            </a:r>
          </a:p>
          <a:p>
            <a:pPr lvl="1" algn="just" eaLnBrk="1" hangingPunct="1"/>
            <a:r>
              <a:rPr lang="zh-CN" altLang="en-US" dirty="0">
                <a:latin typeface="宋体" charset="0"/>
                <a:ea typeface="宋体" charset="0"/>
              </a:rPr>
              <a:t>将赋值运算符左侧的</a:t>
            </a:r>
            <a:r>
              <a:rPr lang="zh-CN" altLang="en-US" dirty="0">
                <a:solidFill>
                  <a:srgbClr val="CC0066"/>
                </a:solidFill>
                <a:latin typeface="宋体" charset="0"/>
                <a:ea typeface="宋体" charset="0"/>
              </a:rPr>
              <a:t>变量</a:t>
            </a:r>
            <a:r>
              <a:rPr lang="zh-CN" altLang="en-US" dirty="0">
                <a:latin typeface="宋体" charset="0"/>
                <a:ea typeface="宋体" charset="0"/>
              </a:rPr>
              <a:t>的值作为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charset="0"/>
                <a:ea typeface="宋体" charset="0"/>
              </a:rPr>
              <a:t>表达式</a:t>
            </a:r>
            <a:r>
              <a:rPr lang="zh-CN" altLang="en-US" dirty="0">
                <a:latin typeface="宋体" charset="0"/>
                <a:ea typeface="宋体" charset="0"/>
              </a:rPr>
              <a:t>的值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1752600" y="1412875"/>
            <a:ext cx="739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zh-CN" altLang="en-US" sz="2800" dirty="0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右侧表达式的类型自动转换成左侧变量的类型</a:t>
            </a:r>
          </a:p>
        </p:txBody>
      </p:sp>
      <p:sp>
        <p:nvSpPr>
          <p:cNvPr id="410630" name="Rectangle 6"/>
          <p:cNvSpPr>
            <a:spLocks noChangeArrowheads="1"/>
          </p:cNvSpPr>
          <p:nvPr/>
        </p:nvSpPr>
        <p:spPr bwMode="auto">
          <a:xfrm>
            <a:off x="1475656" y="5085184"/>
            <a:ext cx="3048000" cy="155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例如：</a:t>
            </a:r>
            <a:endParaRPr kumimoji="1" lang="en-US" altLang="zh-CN" sz="2800" b="1" dirty="0"/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/>
              <a:t>double x, y;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/>
              <a:t>x = </a:t>
            </a:r>
            <a:r>
              <a:rPr kumimoji="1"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(y = 3)</a:t>
            </a:r>
            <a:r>
              <a:rPr kumimoji="1" lang="en-US" altLang="zh-CN" sz="2800" b="1" dirty="0"/>
              <a:t>;</a:t>
            </a:r>
            <a:endParaRPr kumimoji="1"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0631" name="Line 7"/>
          <p:cNvSpPr>
            <a:spLocks noChangeShapeType="1"/>
          </p:cNvSpPr>
          <p:nvPr/>
        </p:nvSpPr>
        <p:spPr bwMode="auto">
          <a:xfrm>
            <a:off x="6227763" y="1844675"/>
            <a:ext cx="0" cy="12969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26BBB7-C020-4601-A830-3036C7870336}"/>
              </a:ext>
            </a:extLst>
          </p:cNvPr>
          <p:cNvSpPr/>
          <p:nvPr/>
        </p:nvSpPr>
        <p:spPr>
          <a:xfrm>
            <a:off x="5292080" y="4869160"/>
            <a:ext cx="3267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buFont typeface="Wingdings" charset="0"/>
              <a:buNone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charset="0"/>
              </a:rPr>
              <a:t>（</a:t>
            </a:r>
            <a:r>
              <a:rPr lang="zh-CN" altLang="en-US" sz="2800" b="1" dirty="0">
                <a:solidFill>
                  <a:srgbClr val="CC0066"/>
                </a:solidFill>
                <a:latin typeface="宋体" charset="0"/>
              </a:rPr>
              <a:t>变量</a:t>
            </a:r>
            <a:r>
              <a:rPr lang="zh-CN" altLang="en-US" sz="2800" b="1" dirty="0">
                <a:latin typeface="宋体" charset="0"/>
              </a:rPr>
              <a:t> </a:t>
            </a:r>
            <a:r>
              <a:rPr lang="en-US" altLang="zh-CN" sz="2800" b="1" dirty="0"/>
              <a:t>=</a:t>
            </a:r>
            <a:r>
              <a:rPr lang="zh-CN" altLang="en-US" sz="2800" b="1" dirty="0">
                <a:latin typeface="宋体" charset="0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宋体" charset="0"/>
              </a:rPr>
              <a:t>表达式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宋体" charset="0"/>
              </a:rPr>
              <a:t>）</a:t>
            </a:r>
          </a:p>
        </p:txBody>
      </p:sp>
      <p:sp>
        <p:nvSpPr>
          <p:cNvPr id="4" name="箭头: 上下 3">
            <a:extLst>
              <a:ext uri="{FF2B5EF4-FFF2-40B4-BE49-F238E27FC236}">
                <a16:creationId xmlns:a16="http://schemas.microsoft.com/office/drawing/2014/main" id="{CCBDD6FD-D572-4CDC-A199-482D19029ACB}"/>
              </a:ext>
            </a:extLst>
          </p:cNvPr>
          <p:cNvSpPr/>
          <p:nvPr/>
        </p:nvSpPr>
        <p:spPr bwMode="auto">
          <a:xfrm>
            <a:off x="6588224" y="4293096"/>
            <a:ext cx="288032" cy="576064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4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/>
      <p:bldP spid="410629" grpId="0"/>
      <p:bldP spid="410630" grpId="0"/>
      <p:bldP spid="410631" grpId="0" animBg="1"/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135937" cy="10795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6.1.1 </a:t>
            </a:r>
            <a:r>
              <a:rPr lang="zh-CN" altLang="en-US">
                <a:latin typeface="宋体" charset="0"/>
                <a:ea typeface="宋体" charset="0"/>
              </a:rPr>
              <a:t>数据的存储－整型数据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7924800" cy="167640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设整数在内存中用2个字节存储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 000 0001 1000 0001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0</a:t>
            </a:r>
            <a:r>
              <a:rPr lang="zh-CN" altLang="en-US">
                <a:latin typeface="Arial" charset="0"/>
                <a:ea typeface="宋体" charset="0"/>
              </a:rPr>
              <a:t> 000 0001 1000 0001</a:t>
            </a:r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990600" y="1933575"/>
            <a:ext cx="381000" cy="9906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9019" name="Text Box 11"/>
          <p:cNvSpPr txBox="1">
            <a:spLocks noChangeArrowheads="1"/>
          </p:cNvSpPr>
          <p:nvPr/>
        </p:nvSpPr>
        <p:spPr bwMode="auto">
          <a:xfrm>
            <a:off x="539750" y="3860800"/>
            <a:ext cx="1600200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800" b="1">
                <a:solidFill>
                  <a:schemeClr val="bg2"/>
                </a:solidFill>
                <a:ea typeface="仿宋_GB2312" charset="0"/>
                <a:cs typeface="仿宋_GB2312" charset="0"/>
              </a:rPr>
              <a:t>符号位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800" b="1">
                <a:solidFill>
                  <a:srgbClr val="CC0066"/>
                </a:solidFill>
              </a:rPr>
              <a:t>1</a:t>
            </a:r>
            <a:r>
              <a:rPr kumimoji="1" lang="zh-CN" altLang="en-US" sz="2800" b="1"/>
              <a:t>：负数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800" b="1">
                <a:solidFill>
                  <a:srgbClr val="CC0066"/>
                </a:solidFill>
              </a:rPr>
              <a:t>0</a:t>
            </a:r>
            <a:r>
              <a:rPr kumimoji="1" lang="zh-CN" altLang="en-US" sz="2800" b="1"/>
              <a:t>：正数</a:t>
            </a:r>
            <a:endParaRPr kumimoji="1" lang="zh-CN" sz="2800" b="1"/>
          </a:p>
        </p:txBody>
      </p:sp>
      <p:sp>
        <p:nvSpPr>
          <p:cNvPr id="299023" name="Line 15"/>
          <p:cNvSpPr>
            <a:spLocks noChangeShapeType="1"/>
          </p:cNvSpPr>
          <p:nvPr/>
        </p:nvSpPr>
        <p:spPr bwMode="auto">
          <a:xfrm flipH="1">
            <a:off x="1187450" y="2924175"/>
            <a:ext cx="0" cy="9366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 autoUpdateAnimBg="0"/>
      <p:bldP spid="299018" grpId="0" animBg="1"/>
      <p:bldP spid="299019" grpId="0"/>
      <p:bldP spid="2990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194300" cy="95567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复合赋值</a:t>
            </a:r>
            <a:r>
              <a:rPr lang="zh-CN" altLang="en-US" dirty="0">
                <a:latin typeface="Arial" charset="0"/>
                <a:ea typeface="宋体" charset="0"/>
              </a:rPr>
              <a:t>运算符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281168" cy="4267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赋值运算符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简单赋值运算符 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=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复合赋值运算符</a:t>
            </a:r>
            <a:endParaRPr lang="zh-CN" altLang="en-US" dirty="0">
              <a:solidFill>
                <a:srgbClr val="FF9933"/>
              </a:solidFill>
              <a:latin typeface="Arial" charset="0"/>
              <a:ea typeface="宋体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复合算术赋值运算符  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+=  -=  *=  /=  %=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复合位赋值运算符 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……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赋值表达式 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宋体" charset="0"/>
                <a:ea typeface="宋体" charset="0"/>
              </a:rPr>
              <a:t>变量</a:t>
            </a:r>
            <a:r>
              <a:rPr lang="zh-CN" altLang="en-US" dirty="0">
                <a:solidFill>
                  <a:srgbClr val="FFFF00"/>
                </a:solidFill>
                <a:latin typeface="宋体" charset="0"/>
                <a:ea typeface="宋体" charset="0"/>
              </a:rPr>
              <a:t> 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赋值运算符</a:t>
            </a:r>
            <a:r>
              <a:rPr lang="zh-CN" altLang="en-US" dirty="0">
                <a:latin typeface="宋体" charset="0"/>
                <a:ea typeface="宋体" charset="0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宋体" charset="0"/>
                <a:ea typeface="宋体" charset="0"/>
              </a:rPr>
              <a:t>表达式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x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+=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exp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等价于 </a:t>
            </a:r>
            <a:r>
              <a:rPr lang="en-US" altLang="zh-CN" dirty="0">
                <a:latin typeface="Arial" charset="0"/>
                <a:ea typeface="宋体" charset="0"/>
              </a:rPr>
              <a:t>x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=</a:t>
            </a:r>
            <a:r>
              <a:rPr lang="en-US" altLang="zh-CN" dirty="0">
                <a:latin typeface="Arial" charset="0"/>
                <a:ea typeface="宋体" charset="0"/>
              </a:rPr>
              <a:t> x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+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exp</a:t>
            </a:r>
            <a:endParaRPr lang="en-US" altLang="zh-CN" dirty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x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*=</a:t>
            </a:r>
            <a:r>
              <a:rPr lang="en-US" altLang="zh-CN" dirty="0">
                <a:latin typeface="Arial" charset="0"/>
                <a:ea typeface="宋体" charset="0"/>
              </a:rPr>
              <a:t> y – 3            </a:t>
            </a:r>
            <a:r>
              <a:rPr kumimoji="1" lang="en-US" altLang="zh-CN" dirty="0"/>
              <a:t>x </a:t>
            </a:r>
            <a:r>
              <a:rPr kumimoji="1" lang="en-US" altLang="zh-CN" dirty="0">
                <a:solidFill>
                  <a:srgbClr val="CC0066"/>
                </a:solidFill>
              </a:rPr>
              <a:t>=</a:t>
            </a:r>
            <a:r>
              <a:rPr kumimoji="1" lang="en-US" altLang="zh-CN" dirty="0"/>
              <a:t> x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*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chemeClr val="bg2"/>
                </a:solidFill>
              </a:rPr>
              <a:t>(</a:t>
            </a:r>
            <a:r>
              <a:rPr kumimoji="1" lang="en-US" altLang="zh-CN" dirty="0"/>
              <a:t>y-3</a:t>
            </a:r>
            <a:r>
              <a:rPr kumimoji="1" lang="en-US" altLang="zh-CN" dirty="0">
                <a:solidFill>
                  <a:schemeClr val="bg2"/>
                </a:solidFill>
              </a:rPr>
              <a:t>)</a:t>
            </a:r>
            <a:r>
              <a:rPr kumimoji="1" lang="en-US" altLang="zh-CN" dirty="0"/>
              <a:t> </a:t>
            </a:r>
            <a:endParaRPr kumimoji="1" lang="zh-CN" altLang="zh-CN" dirty="0"/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827584" y="5967413"/>
            <a:ext cx="518457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思考</a:t>
            </a:r>
            <a:r>
              <a:rPr kumimoji="1" lang="zh-CN" altLang="en-US" sz="2800" b="1" dirty="0"/>
              <a:t>：     </a:t>
            </a:r>
            <a:r>
              <a:rPr kumimoji="1" lang="en-US" altLang="zh-CN" sz="2800" dirty="0"/>
              <a:t>x</a:t>
            </a:r>
            <a:r>
              <a:rPr kumimoji="1"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++</a:t>
            </a:r>
            <a:r>
              <a:rPr kumimoji="1" lang="en-US" altLang="zh-CN" sz="2800" dirty="0"/>
              <a:t>  </a:t>
            </a:r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等价于</a:t>
            </a:r>
            <a:r>
              <a:rPr lang="zh-CN" altLang="en-US" sz="2800" dirty="0"/>
              <a:t>   </a:t>
            </a:r>
            <a:r>
              <a:rPr lang="en-US" altLang="zh-CN" sz="2800" dirty="0"/>
              <a:t>x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+=</a:t>
            </a:r>
            <a:r>
              <a:rPr lang="en-US" altLang="zh-CN" sz="2800" dirty="0"/>
              <a:t>1  </a:t>
            </a:r>
            <a:r>
              <a:rPr lang="zh-CN" altLang="en-US" sz="2800" dirty="0">
                <a:solidFill>
                  <a:srgbClr val="FF3300"/>
                </a:solidFill>
              </a:rPr>
              <a:t>？</a:t>
            </a:r>
            <a:endParaRPr kumimoji="1" lang="zh-CN" sz="2800" b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 bldLvl="2" autoUpdateAnimBg="0"/>
      <p:bldP spid="3850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931150" cy="823912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6.4.3 </a:t>
            </a:r>
            <a:r>
              <a:rPr lang="zh-CN" altLang="en-US">
                <a:latin typeface="Arial" charset="0"/>
                <a:ea typeface="宋体" charset="0"/>
              </a:rPr>
              <a:t>关系表达式－关系运算符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5009728"/>
          </a:xfrm>
        </p:spPr>
        <p:txBody>
          <a:bodyPr/>
          <a:lstStyle/>
          <a:p>
            <a:pPr algn="just" eaLnBrk="1" hangingPunct="1"/>
            <a:r>
              <a:rPr lang="zh-CN" altLang="en-US" sz="2800" dirty="0">
                <a:latin typeface="Arial" charset="0"/>
                <a:ea typeface="宋体" charset="0"/>
              </a:rPr>
              <a:t>比较两个操作数，比较的结果：</a:t>
            </a:r>
            <a:r>
              <a:rPr lang="zh-CN" altLang="en-US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真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(1)</a:t>
            </a:r>
            <a:r>
              <a:rPr lang="zh-CN" altLang="en-US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  假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(0)</a:t>
            </a:r>
            <a:endParaRPr lang="zh-CN" altLang="en-US" sz="2800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宋体" charset="0"/>
              <a:cs typeface="Arial Unicode MS" charset="0"/>
            </a:endParaRP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x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&lt;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y     x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&lt;=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y       x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==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y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x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&gt;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y     x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&gt;=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y       x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!=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y</a:t>
            </a:r>
          </a:p>
          <a:p>
            <a:pPr algn="just" eaLnBrk="1" hangingPunct="1"/>
            <a:r>
              <a:rPr lang="zh-CN" altLang="en-US" sz="2800" dirty="0">
                <a:latin typeface="Arial" charset="0"/>
                <a:ea typeface="宋体" charset="0"/>
              </a:rPr>
              <a:t>优先级</a:t>
            </a:r>
          </a:p>
          <a:p>
            <a:pPr lvl="1" algn="just" eaLnBrk="1" hangingPunct="1"/>
            <a:r>
              <a:rPr lang="zh-CN" altLang="en-US" sz="2400" dirty="0">
                <a:latin typeface="Arial" charset="0"/>
                <a:ea typeface="宋体" charset="0"/>
              </a:rPr>
              <a:t> 算术运算符</a:t>
            </a:r>
            <a:r>
              <a:rPr lang="zh-CN" altLang="en-US" sz="2000" dirty="0">
                <a:latin typeface="Arial" charset="0"/>
                <a:ea typeface="宋体" charset="0"/>
              </a:rPr>
              <a:t>     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endParaRPr lang="zh-CN" altLang="en-US" sz="2400" b="0" dirty="0">
              <a:latin typeface="Arial" charset="0"/>
              <a:ea typeface="宋体" charset="0"/>
            </a:endParaRPr>
          </a:p>
          <a:p>
            <a:pPr lvl="1" algn="just" eaLnBrk="1" hangingPunct="1"/>
            <a:r>
              <a:rPr lang="zh-CN" altLang="en-US" sz="2400" dirty="0">
                <a:latin typeface="Arial" charset="0"/>
                <a:ea typeface="宋体" charset="0"/>
              </a:rPr>
              <a:t> &lt;  &lt;=  &gt;  &gt;=</a:t>
            </a:r>
            <a:r>
              <a:rPr lang="zh-CN" altLang="en-US" sz="2000" dirty="0">
                <a:latin typeface="Arial" charset="0"/>
                <a:ea typeface="宋体" charset="0"/>
              </a:rPr>
              <a:t>  </a:t>
            </a:r>
          </a:p>
          <a:p>
            <a:pPr lvl="1" algn="just" eaLnBrk="1" hangingPunct="1"/>
            <a:r>
              <a:rPr lang="zh-CN" altLang="en-US" sz="2400" dirty="0">
                <a:latin typeface="Arial" charset="0"/>
                <a:ea typeface="宋体" charset="0"/>
              </a:rPr>
              <a:t> ==   !=</a:t>
            </a:r>
          </a:p>
          <a:p>
            <a:pPr lvl="1" algn="just" eaLnBrk="1" hangingPunct="1"/>
            <a:r>
              <a:rPr lang="zh-CN" altLang="en-US" sz="2400" dirty="0">
                <a:latin typeface="Arial" charset="0"/>
                <a:ea typeface="宋体" charset="0"/>
              </a:rPr>
              <a:t> 赋值运算符</a:t>
            </a:r>
          </a:p>
          <a:p>
            <a:pPr algn="just" eaLnBrk="1" hangingPunct="1"/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左</a:t>
            </a:r>
            <a:r>
              <a:rPr lang="zh-CN" altLang="en-US" sz="2800" dirty="0">
                <a:latin typeface="Arial" charset="0"/>
                <a:ea typeface="宋体" charset="0"/>
              </a:rPr>
              <a:t>结合</a:t>
            </a:r>
          </a:p>
        </p:txBody>
      </p:sp>
      <p:sp>
        <p:nvSpPr>
          <p:cNvPr id="389134" name="Rectangle 14"/>
          <p:cNvSpPr>
            <a:spLocks noChangeArrowheads="1"/>
          </p:cNvSpPr>
          <p:nvPr/>
        </p:nvSpPr>
        <p:spPr bwMode="auto">
          <a:xfrm>
            <a:off x="3870176" y="3501008"/>
            <a:ext cx="2286000" cy="267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cs typeface="Arial" charset="0"/>
              </a:rPr>
              <a:t>例如：</a:t>
            </a:r>
            <a:endParaRPr lang="en-US" altLang="zh-CN" sz="2400" b="1" dirty="0">
              <a:solidFill>
                <a:schemeClr val="bg2">
                  <a:lumMod val="60000"/>
                  <a:lumOff val="40000"/>
                </a:schemeClr>
              </a:solidFill>
              <a:cs typeface="Arial" charset="0"/>
            </a:endParaRPr>
          </a:p>
          <a:p>
            <a:pPr algn="just" eaLnBrk="0" hangingPunct="0"/>
            <a:r>
              <a:rPr lang="en-US" altLang="zh-CN" sz="2400" b="1" dirty="0">
                <a:cs typeface="Arial" charset="0"/>
              </a:rPr>
              <a:t>a &gt; b == c</a:t>
            </a:r>
            <a:endParaRPr lang="en-US" altLang="zh-CN" sz="2400" b="1" dirty="0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 dirty="0">
                <a:cs typeface="Arial" charset="0"/>
              </a:rPr>
              <a:t>d = a &gt; b</a:t>
            </a:r>
            <a:endParaRPr lang="en-US" altLang="zh-CN" sz="2400" b="1" dirty="0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 dirty="0" err="1">
                <a:cs typeface="Arial" charset="0"/>
              </a:rPr>
              <a:t>ch</a:t>
            </a:r>
            <a:r>
              <a:rPr lang="en-US" altLang="zh-CN" sz="2400" b="1" dirty="0">
                <a:cs typeface="Arial" charset="0"/>
              </a:rPr>
              <a:t> &gt; 'a' + 1 </a:t>
            </a:r>
            <a:endParaRPr lang="en-US" altLang="zh-CN" sz="2400" b="1" dirty="0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 dirty="0">
                <a:cs typeface="Arial" charset="0"/>
              </a:rPr>
              <a:t>d = a + b &gt; c</a:t>
            </a:r>
            <a:endParaRPr lang="en-US" altLang="zh-CN" sz="2400" b="1" dirty="0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 dirty="0">
                <a:cs typeface="Arial" charset="0"/>
              </a:rPr>
              <a:t>3 &lt;= x &lt;= 5</a:t>
            </a:r>
            <a:endParaRPr lang="en-US" altLang="zh-CN" sz="2400" b="1" dirty="0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 dirty="0">
                <a:cs typeface="Arial" charset="0"/>
              </a:rPr>
              <a:t>b - 1 == a != c</a:t>
            </a:r>
            <a:endParaRPr lang="en-US" altLang="zh-CN" sz="2400" b="1" dirty="0">
              <a:latin typeface="Times New Roman" charset="0"/>
            </a:endParaRPr>
          </a:p>
        </p:txBody>
      </p:sp>
      <p:sp>
        <p:nvSpPr>
          <p:cNvPr id="389136" name="Rectangle 16"/>
          <p:cNvSpPr>
            <a:spLocks noChangeArrowheads="1"/>
          </p:cNvSpPr>
          <p:nvPr/>
        </p:nvSpPr>
        <p:spPr bwMode="auto">
          <a:xfrm>
            <a:off x="6217096" y="3861048"/>
            <a:ext cx="28194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n-US" altLang="zh-CN" sz="2400" b="1" dirty="0">
                <a:cs typeface="Arial" charset="0"/>
              </a:rPr>
              <a:t>(a &gt; b)== c</a:t>
            </a:r>
            <a:endParaRPr lang="en-US" altLang="zh-CN" sz="2400" b="1" dirty="0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 dirty="0">
                <a:cs typeface="Arial" charset="0"/>
              </a:rPr>
              <a:t>d = (a &gt; b)</a:t>
            </a:r>
            <a:endParaRPr lang="en-US" altLang="zh-CN" sz="2400" b="1" dirty="0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 dirty="0" err="1">
                <a:cs typeface="Arial" charset="0"/>
              </a:rPr>
              <a:t>ch</a:t>
            </a:r>
            <a:r>
              <a:rPr lang="en-US" altLang="zh-CN" sz="2400" b="1" dirty="0">
                <a:cs typeface="Arial" charset="0"/>
              </a:rPr>
              <a:t> &gt; ('a' + 1)</a:t>
            </a:r>
            <a:endParaRPr lang="en-US" altLang="zh-CN" sz="2400" b="1" dirty="0">
              <a:latin typeface="宋体" charset="0"/>
            </a:endParaRPr>
          </a:p>
          <a:p>
            <a:pPr algn="just" eaLnBrk="0" hangingPunct="0"/>
            <a:r>
              <a:rPr lang="en-US" altLang="zh-CN" sz="2400" b="1" dirty="0">
                <a:cs typeface="Arial" charset="0"/>
              </a:rPr>
              <a:t>d = ((a + b) &gt; c)</a:t>
            </a:r>
            <a:endParaRPr lang="en-US" altLang="zh-CN" sz="2400" b="1" dirty="0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 dirty="0">
                <a:cs typeface="Arial" charset="0"/>
              </a:rPr>
              <a:t>(3 &lt;= x) &lt;= 5</a:t>
            </a:r>
            <a:endParaRPr lang="en-US" altLang="zh-CN" sz="2400" b="1" dirty="0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 dirty="0">
                <a:cs typeface="Arial" charset="0"/>
              </a:rPr>
              <a:t>((b - 1) == a) != c</a:t>
            </a:r>
            <a:endParaRPr lang="en-US" altLang="zh-CN" sz="2400" b="1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9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9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9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9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9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9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9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9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9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9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9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9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 autoUpdateAnimBg="0"/>
      <p:bldP spid="389134" grpId="0"/>
      <p:bldP spid="389136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402138" cy="66833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关系表达式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15350" cy="5257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>
                <a:latin typeface="宋体" charset="0"/>
                <a:ea typeface="宋体" charset="0"/>
              </a:rPr>
              <a:t>用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关系运算符</a:t>
            </a:r>
            <a:r>
              <a:rPr lang="zh-CN" altLang="en-US">
                <a:latin typeface="宋体" charset="0"/>
                <a:ea typeface="宋体" charset="0"/>
              </a:rPr>
              <a:t>将</a:t>
            </a:r>
            <a:r>
              <a:rPr lang="zh-CN" altLang="en-US">
                <a:latin typeface="Arial" charset="0"/>
                <a:ea typeface="宋体" charset="0"/>
              </a:rPr>
              <a:t>2</a:t>
            </a:r>
            <a:r>
              <a:rPr lang="zh-CN" altLang="en-US">
                <a:latin typeface="宋体" charset="0"/>
                <a:ea typeface="宋体" charset="0"/>
              </a:rPr>
              <a:t>个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表达式</a:t>
            </a:r>
            <a:r>
              <a:rPr lang="zh-CN" altLang="en-US">
                <a:latin typeface="宋体" charset="0"/>
                <a:ea typeface="宋体" charset="0"/>
              </a:rPr>
              <a:t>连接起来的式子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哪些是关系表达式</a:t>
            </a:r>
            <a:r>
              <a:rPr lang="zh-CN" altLang="en-US">
                <a:latin typeface="Arial" charset="0"/>
                <a:ea typeface="宋体" charset="0"/>
              </a:rPr>
              <a:t>?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a &gt; b == c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d = a &gt; b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ch &gt; 'a' + 1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d = a + b &gt; c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b - 1 == a != c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3 &lt;= x &lt;= 5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>
                <a:latin typeface="宋体" charset="0"/>
                <a:ea typeface="宋体" charset="0"/>
              </a:rPr>
              <a:t>关系运算的结果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>
                <a:latin typeface="宋体" charset="0"/>
                <a:ea typeface="宋体" charset="0"/>
              </a:rPr>
              <a:t>真 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>
                <a:latin typeface="宋体" charset="0"/>
                <a:ea typeface="宋体" charset="0"/>
              </a:rPr>
              <a:t>假 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0</a:t>
            </a:r>
            <a:r>
              <a:rPr lang="zh-CN" altLang="en-US">
                <a:latin typeface="宋体" charset="0"/>
                <a:ea typeface="宋体" charset="0"/>
              </a:rPr>
              <a:t> </a:t>
            </a:r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4284663" y="2133600"/>
            <a:ext cx="441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n-US" altLang="zh-CN" sz="2400" b="1" dirty="0">
                <a:cs typeface="Arial Unicode MS" charset="0"/>
              </a:rPr>
              <a:t>char </a:t>
            </a:r>
            <a:r>
              <a:rPr lang="en-US" altLang="zh-CN" sz="2400" b="1" dirty="0" err="1">
                <a:cs typeface="Arial Unicode MS" charset="0"/>
              </a:rPr>
              <a:t>ch</a:t>
            </a:r>
            <a:r>
              <a:rPr lang="en-US" altLang="zh-CN" sz="2400" b="1" dirty="0">
                <a:cs typeface="Arial Unicode MS" charset="0"/>
              </a:rPr>
              <a:t> = 'w';</a:t>
            </a:r>
          </a:p>
          <a:p>
            <a:pPr algn="just" eaLnBrk="0" hangingPunct="0"/>
            <a:r>
              <a:rPr lang="en-US" altLang="zh-CN" sz="2400" b="1" dirty="0">
                <a:cs typeface="Arial Unicode MS" charset="0"/>
              </a:rPr>
              <a:t>int a = 2, b = 3, c = 1, d, x=10;</a:t>
            </a:r>
          </a:p>
        </p:txBody>
      </p:sp>
      <p:sp>
        <p:nvSpPr>
          <p:cNvPr id="391174" name="Rectangle 6"/>
          <p:cNvSpPr>
            <a:spLocks noChangeArrowheads="1"/>
          </p:cNvSpPr>
          <p:nvPr/>
        </p:nvSpPr>
        <p:spPr bwMode="auto">
          <a:xfrm>
            <a:off x="3606800" y="2152650"/>
            <a:ext cx="5334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 dirty="0">
                <a:cs typeface="Arial Unicode MS" charset="0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 dirty="0">
                <a:cs typeface="Arial Unicode MS" charset="0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 dirty="0">
                <a:cs typeface="Arial Unicode MS" charset="0"/>
              </a:rPr>
              <a:t>1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 dirty="0">
                <a:cs typeface="Arial Unicode MS" charset="0"/>
              </a:rPr>
              <a:t>1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 dirty="0">
                <a:cs typeface="Arial Unicode MS" charset="0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 dirty="0">
                <a:cs typeface="Arial Unicode MS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 bldLvl="2" autoUpdateAnimBg="0"/>
      <p:bldP spid="391173" grpId="0" autoUpdateAnimBg="0"/>
      <p:bldP spid="39117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6.4.4  </a:t>
            </a:r>
            <a:r>
              <a:rPr lang="zh-CN" altLang="en-US">
                <a:latin typeface="Arial" charset="0"/>
                <a:ea typeface="宋体" charset="0"/>
              </a:rPr>
              <a:t>逻辑表达式－逻辑运算符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081" y="1560792"/>
            <a:ext cx="8351838" cy="3425949"/>
          </a:xfrm>
        </p:spPr>
        <p:txBody>
          <a:bodyPr/>
          <a:lstStyle/>
          <a:p>
            <a:pPr algn="just" eaLnBrk="1" hangingPunct="1"/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&amp;&amp;</a:t>
            </a:r>
            <a:r>
              <a:rPr lang="zh-CN" altLang="en-US" dirty="0">
                <a:latin typeface="Arial" charset="0"/>
                <a:ea typeface="宋体" charset="0"/>
              </a:rPr>
              <a:t>（与）</a:t>
            </a:r>
            <a:r>
              <a:rPr lang="en-US" altLang="zh-CN" dirty="0">
                <a:latin typeface="Arial" charset="0"/>
                <a:ea typeface="宋体" charset="0"/>
              </a:rPr>
              <a:t> 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||</a:t>
            </a:r>
            <a:r>
              <a:rPr lang="zh-CN" altLang="en-US" dirty="0">
                <a:latin typeface="Arial" charset="0"/>
                <a:ea typeface="宋体" charset="0"/>
              </a:rPr>
              <a:t> （或）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   !</a:t>
            </a:r>
            <a:r>
              <a:rPr lang="zh-CN" altLang="en-US" dirty="0">
                <a:latin typeface="Arial" charset="0"/>
                <a:ea typeface="宋体" charset="0"/>
              </a:rPr>
              <a:t> （非）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宋体" charset="0"/>
            </a:endParaRPr>
          </a:p>
          <a:p>
            <a:pPr marL="0" indent="0" algn="just" eaLnBrk="1" hangingPunct="1">
              <a:buNone/>
            </a:pP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宋体" charset="0"/>
            </a:endParaRPr>
          </a:p>
          <a:p>
            <a:pPr algn="just" eaLnBrk="1" hangingPunct="1"/>
            <a:r>
              <a:rPr lang="zh-CN" altLang="en-US" dirty="0">
                <a:latin typeface="Arial" charset="0"/>
                <a:ea typeface="宋体" charset="0"/>
              </a:rPr>
              <a:t>逻辑运算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结果</a:t>
            </a:r>
            <a:r>
              <a:rPr lang="zh-CN" altLang="en-US" dirty="0">
                <a:latin typeface="Arial" charset="0"/>
                <a:ea typeface="宋体" charset="0"/>
              </a:rPr>
              <a:t>：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</a:rPr>
              <a:t>(真)</a:t>
            </a:r>
            <a:r>
              <a:rPr lang="zh-CN" altLang="en-US" dirty="0">
                <a:solidFill>
                  <a:srgbClr val="FFFF00"/>
                </a:solidFill>
                <a:latin typeface="Arial" charset="0"/>
                <a:ea typeface="宋体" charset="0"/>
              </a:rPr>
              <a:t>    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0</a:t>
            </a:r>
            <a:r>
              <a:rPr lang="zh-CN" altLang="en-US" dirty="0">
                <a:solidFill>
                  <a:srgbClr val="FFFF00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(假)</a:t>
            </a:r>
          </a:p>
          <a:p>
            <a:pPr algn="just" eaLnBrk="1" hangingPunct="1"/>
            <a:r>
              <a:rPr lang="zh-CN" altLang="en-US" dirty="0">
                <a:latin typeface="Arial" charset="0"/>
                <a:ea typeface="宋体" charset="0"/>
              </a:rPr>
              <a:t>逻辑运算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对象</a:t>
            </a:r>
            <a:r>
              <a:rPr lang="zh-CN" altLang="en-US" dirty="0">
                <a:latin typeface="Arial" charset="0"/>
                <a:ea typeface="宋体" charset="0"/>
              </a:rPr>
              <a:t>：逻辑量</a:t>
            </a:r>
            <a:r>
              <a:rPr lang="en-US" altLang="zh-CN" dirty="0">
                <a:latin typeface="Arial" charset="0"/>
                <a:ea typeface="宋体" charset="0"/>
              </a:rPr>
              <a:t>(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非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0</a:t>
            </a:r>
            <a:r>
              <a:rPr lang="zh-CN" altLang="en-US" dirty="0">
                <a:latin typeface="Arial" charset="0"/>
                <a:ea typeface="宋体" charset="0"/>
              </a:rPr>
              <a:t>，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0</a:t>
            </a:r>
            <a:r>
              <a:rPr lang="en-US" altLang="zh-CN" dirty="0">
                <a:latin typeface="Arial" charset="0"/>
                <a:ea typeface="宋体" charset="0"/>
              </a:rPr>
              <a:t>)</a:t>
            </a:r>
          </a:p>
          <a:p>
            <a:pPr algn="just" eaLnBrk="1" hangingPunct="1"/>
            <a:r>
              <a:rPr lang="zh-CN" altLang="en-US" dirty="0">
                <a:latin typeface="Arial" charset="0"/>
                <a:ea typeface="宋体" charset="0"/>
              </a:rPr>
              <a:t>例如： </a:t>
            </a:r>
            <a:r>
              <a:rPr lang="en-US" altLang="zh-CN" dirty="0">
                <a:latin typeface="Arial" charset="0"/>
                <a:ea typeface="宋体" charset="0"/>
              </a:rPr>
              <a:t>x &gt;= 3 </a:t>
            </a:r>
            <a:r>
              <a:rPr lang="en-US" altLang="zh-CN" kern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  <a:cs typeface="宋体" charset="0"/>
              </a:rPr>
              <a:t>&amp;&amp;</a:t>
            </a:r>
            <a:r>
              <a:rPr lang="en-US" altLang="zh-CN" dirty="0">
                <a:latin typeface="Arial" charset="0"/>
                <a:ea typeface="宋体" charset="0"/>
              </a:rPr>
              <a:t>  x &lt;= 5                </a:t>
            </a:r>
          </a:p>
          <a:p>
            <a:pPr marL="0" indent="0" algn="just" eaLnBrk="1" hangingPunct="1"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          </a:t>
            </a:r>
            <a:r>
              <a:rPr lang="en-US" altLang="zh-CN" kern="12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  <a:cs typeface="宋体" charset="0"/>
              </a:rPr>
              <a:t>!</a:t>
            </a:r>
            <a:r>
              <a:rPr lang="en-US" altLang="zh-CN" dirty="0">
                <a:latin typeface="Arial" charset="0"/>
                <a:ea typeface="宋体" charset="0"/>
              </a:rPr>
              <a:t>x</a:t>
            </a:r>
          </a:p>
        </p:txBody>
      </p:sp>
      <p:sp>
        <p:nvSpPr>
          <p:cNvPr id="56324" name="Rectangle 10"/>
          <p:cNvSpPr>
            <a:spLocks noChangeArrowheads="1"/>
          </p:cNvSpPr>
          <p:nvPr/>
        </p:nvSpPr>
        <p:spPr bwMode="auto">
          <a:xfrm>
            <a:off x="161764" y="5157192"/>
            <a:ext cx="8820472" cy="138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lvl="1"/>
            <a:r>
              <a:rPr lang="en-US" altLang="zh-CN" sz="2800" b="1" dirty="0"/>
              <a:t>(</a:t>
            </a:r>
            <a:r>
              <a:rPr lang="en-US" altLang="zh-CN" sz="2800" b="1" dirty="0" err="1"/>
              <a:t>ch</a:t>
            </a:r>
            <a:r>
              <a:rPr lang="en-US" altLang="zh-CN" sz="2800" b="1" dirty="0"/>
              <a:t> &gt;= 'a' 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&amp;&amp;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ch</a:t>
            </a:r>
            <a:r>
              <a:rPr lang="en-US" altLang="zh-CN" sz="2800" b="1" dirty="0"/>
              <a:t> &lt;= 'z' ) 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||</a:t>
            </a:r>
            <a:r>
              <a:rPr lang="en-US" altLang="zh-CN" sz="2800" b="1" dirty="0"/>
              <a:t> ( </a:t>
            </a:r>
            <a:r>
              <a:rPr lang="en-US" altLang="zh-CN" sz="2800" b="1" dirty="0" err="1"/>
              <a:t>ch</a:t>
            </a:r>
            <a:r>
              <a:rPr lang="en-US" altLang="zh-CN" sz="2800" b="1" dirty="0"/>
              <a:t> &gt;= 'A' 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&amp;&amp;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ch</a:t>
            </a:r>
            <a:r>
              <a:rPr lang="en-US" altLang="zh-CN" sz="2800" b="1" dirty="0"/>
              <a:t> &lt;= 'Z')</a:t>
            </a:r>
          </a:p>
          <a:p>
            <a:pPr lvl="1"/>
            <a:r>
              <a:rPr lang="en-US" altLang="zh-CN" sz="2800" b="1" dirty="0" err="1"/>
              <a:t>ch</a:t>
            </a:r>
            <a:r>
              <a:rPr lang="en-US" altLang="zh-CN" sz="2800" b="1" dirty="0"/>
              <a:t> == ' ' 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|| </a:t>
            </a:r>
            <a:r>
              <a:rPr lang="en-US" altLang="zh-CN" sz="2800" b="1" dirty="0" err="1"/>
              <a:t>ch</a:t>
            </a:r>
            <a:r>
              <a:rPr lang="en-US" altLang="zh-CN" sz="2800" b="1" dirty="0"/>
              <a:t> == '\n'</a:t>
            </a:r>
          </a:p>
          <a:p>
            <a:pPr lvl="1"/>
            <a:r>
              <a:rPr lang="en-US" altLang="zh-CN" sz="2800" b="1" dirty="0"/>
              <a:t>x &gt;= 3 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&amp;&amp;</a:t>
            </a:r>
            <a:r>
              <a:rPr lang="en-US" altLang="zh-CN" sz="2800" b="1" dirty="0"/>
              <a:t>  x &lt;=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 autoUpdateAnimBg="0"/>
      <p:bldP spid="5632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7786687" cy="9556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逻辑运算的规则－真值表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5111750" cy="2667000"/>
          </a:xfrm>
        </p:spPr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x      y     x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&amp;&amp;</a:t>
            </a:r>
            <a:r>
              <a:rPr lang="en-US" altLang="zh-CN" dirty="0">
                <a:latin typeface="Arial" charset="0"/>
                <a:ea typeface="宋体" charset="0"/>
              </a:rPr>
              <a:t>y    x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||</a:t>
            </a:r>
            <a:r>
              <a:rPr lang="en-US" altLang="zh-CN" dirty="0">
                <a:latin typeface="Arial" charset="0"/>
                <a:ea typeface="宋体" charset="0"/>
              </a:rPr>
              <a:t>y  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!</a:t>
            </a:r>
            <a:r>
              <a:rPr lang="en-US" altLang="zh-CN" dirty="0">
                <a:latin typeface="Arial" charset="0"/>
                <a:ea typeface="宋体" charset="0"/>
              </a:rPr>
              <a:t>x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假    假       0           0      1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假    真       0           1      1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真    假       0           1      0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真    真       1           1      0 </a:t>
            </a:r>
          </a:p>
        </p:txBody>
      </p:sp>
      <p:grpSp>
        <p:nvGrpSpPr>
          <p:cNvPr id="57348" name="Group 11"/>
          <p:cNvGrpSpPr>
            <a:grpSpLocks/>
          </p:cNvGrpSpPr>
          <p:nvPr/>
        </p:nvGrpSpPr>
        <p:grpSpPr bwMode="auto">
          <a:xfrm>
            <a:off x="1240904" y="1989138"/>
            <a:ext cx="4267200" cy="2514600"/>
            <a:chOff x="1248" y="864"/>
            <a:chExt cx="2688" cy="1584"/>
          </a:xfrm>
        </p:grpSpPr>
        <p:sp>
          <p:nvSpPr>
            <p:cNvPr id="57350" name="Line 5"/>
            <p:cNvSpPr>
              <a:spLocks noChangeShapeType="1"/>
            </p:cNvSpPr>
            <p:nvPr/>
          </p:nvSpPr>
          <p:spPr bwMode="auto">
            <a:xfrm>
              <a:off x="1248" y="1200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1" name="Line 6"/>
            <p:cNvSpPr>
              <a:spLocks noChangeShapeType="1"/>
            </p:cNvSpPr>
            <p:nvPr/>
          </p:nvSpPr>
          <p:spPr bwMode="auto">
            <a:xfrm>
              <a:off x="2112" y="864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2" name="Line 7"/>
            <p:cNvSpPr>
              <a:spLocks noChangeShapeType="1"/>
            </p:cNvSpPr>
            <p:nvPr/>
          </p:nvSpPr>
          <p:spPr bwMode="auto">
            <a:xfrm>
              <a:off x="2880" y="864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3" name="Line 8"/>
            <p:cNvSpPr>
              <a:spLocks noChangeShapeType="1"/>
            </p:cNvSpPr>
            <p:nvPr/>
          </p:nvSpPr>
          <p:spPr bwMode="auto">
            <a:xfrm>
              <a:off x="3504" y="864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5274" name="Rectangle 10"/>
          <p:cNvSpPr>
            <a:spLocks noChangeArrowheads="1"/>
          </p:cNvSpPr>
          <p:nvPr/>
        </p:nvSpPr>
        <p:spPr bwMode="auto">
          <a:xfrm>
            <a:off x="1069455" y="2549099"/>
            <a:ext cx="1511300" cy="2075056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0       0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0     非0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非0   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非0</a:t>
            </a:r>
            <a:r>
              <a:rPr kumimoji="1" lang="en-US" altLang="zh-CN" sz="2800" b="1" dirty="0"/>
              <a:t> </a:t>
            </a:r>
            <a:r>
              <a:rPr kumimoji="1" lang="zh-CN" altLang="en-US" sz="2800" b="1" dirty="0"/>
              <a:t>非0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  <p:bldP spid="395274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4834880" cy="4249067"/>
          </a:xfrm>
        </p:spPr>
        <p:txBody>
          <a:bodyPr/>
          <a:lstStyle/>
          <a:p>
            <a:pPr algn="just" eaLnBrk="1" hangingPunct="1"/>
            <a:r>
              <a:rPr lang="zh-CN" altLang="en-US" sz="2800" dirty="0">
                <a:latin typeface="Arial" charset="0"/>
                <a:ea typeface="宋体" charset="0"/>
              </a:rPr>
              <a:t>优先级</a:t>
            </a:r>
          </a:p>
          <a:p>
            <a:pPr lvl="1" algn="just" eaLnBrk="1" hangingPunct="1"/>
            <a:r>
              <a:rPr lang="zh-CN" altLang="en-US" sz="2400" dirty="0">
                <a:latin typeface="Arial" charset="0"/>
                <a:ea typeface="宋体" charset="0"/>
              </a:rPr>
              <a:t>!</a:t>
            </a:r>
          </a:p>
          <a:p>
            <a:pPr lvl="1" algn="just" eaLnBrk="1" hangingPunct="1"/>
            <a:r>
              <a:rPr lang="zh-CN" altLang="en-US" sz="2400" dirty="0">
                <a:latin typeface="Arial" charset="0"/>
                <a:ea typeface="宋体" charset="0"/>
              </a:rPr>
              <a:t>算术运算符</a:t>
            </a:r>
          </a:p>
          <a:p>
            <a:pPr lvl="1" algn="just" eaLnBrk="1" hangingPunct="1"/>
            <a:r>
              <a:rPr lang="zh-CN" altLang="en-US" sz="2400" dirty="0">
                <a:latin typeface="Arial" charset="0"/>
                <a:ea typeface="宋体" charset="0"/>
              </a:rPr>
              <a:t>关系运算符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&amp;&amp;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||</a:t>
            </a:r>
          </a:p>
          <a:p>
            <a:pPr lvl="1" algn="just" eaLnBrk="1" hangingPunct="1"/>
            <a:r>
              <a:rPr lang="zh-CN" altLang="en-US" sz="2400" dirty="0">
                <a:latin typeface="Arial" charset="0"/>
                <a:ea typeface="宋体" charset="0"/>
              </a:rPr>
              <a:t>赋值运算符</a:t>
            </a:r>
          </a:p>
          <a:p>
            <a:pPr algn="just" eaLnBrk="1" hangingPunct="1"/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单目右</a:t>
            </a:r>
            <a:r>
              <a:rPr lang="zh-CN" altLang="en-US" sz="2800" dirty="0">
                <a:latin typeface="Arial" charset="0"/>
                <a:ea typeface="宋体" charset="0"/>
              </a:rPr>
              <a:t>结合，</a:t>
            </a:r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双目左</a:t>
            </a:r>
            <a:r>
              <a:rPr lang="zh-CN" altLang="en-US" sz="2800" dirty="0">
                <a:latin typeface="Arial" charset="0"/>
                <a:ea typeface="宋体" charset="0"/>
              </a:rPr>
              <a:t>结合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11715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逻辑运算符的优先级和结合性</a:t>
            </a:r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3276600" y="1700808"/>
            <a:ext cx="2590800" cy="267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cs typeface="Arial" charset="0"/>
              </a:rPr>
              <a:t>例如：</a:t>
            </a:r>
            <a:endParaRPr lang="en-US" altLang="zh-CN" sz="2400" b="1" dirty="0">
              <a:solidFill>
                <a:schemeClr val="bg2">
                  <a:lumMod val="60000"/>
                  <a:lumOff val="40000"/>
                </a:schemeClr>
              </a:solidFill>
              <a:cs typeface="Arial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cs typeface="Arial" charset="0"/>
              </a:rPr>
              <a:t>a || b 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cs typeface="Arial" charset="0"/>
              </a:rPr>
              <a:t>&amp;&amp;</a:t>
            </a:r>
            <a:r>
              <a:rPr lang="en-US" altLang="zh-CN" sz="2400" b="1" dirty="0">
                <a:cs typeface="Arial" charset="0"/>
              </a:rPr>
              <a:t> c</a:t>
            </a:r>
            <a:endParaRPr lang="en-US" altLang="zh-CN" sz="2400" b="1" dirty="0">
              <a:latin typeface="宋体" charset="0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cs typeface="Arial" charset="0"/>
              </a:rPr>
              <a:t>!</a:t>
            </a:r>
            <a:r>
              <a:rPr lang="en-US" altLang="zh-CN" sz="2400" b="1" dirty="0">
                <a:cs typeface="Arial" charset="0"/>
              </a:rPr>
              <a:t>a &amp;&amp; b</a:t>
            </a:r>
            <a:endParaRPr lang="en-US" altLang="zh-CN" sz="2400" b="1" dirty="0">
              <a:latin typeface="宋体" charset="0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cs typeface="Arial" charset="0"/>
              </a:rPr>
              <a:t>x 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cs typeface="Arial" charset="0"/>
              </a:rPr>
              <a:t>&gt;=</a:t>
            </a:r>
            <a:r>
              <a:rPr lang="en-US" altLang="zh-CN" sz="2400" b="1" dirty="0">
                <a:cs typeface="Arial" charset="0"/>
              </a:rPr>
              <a:t> 3 &amp;&amp; x &lt;= 5</a:t>
            </a:r>
            <a:endParaRPr lang="en-US" altLang="zh-CN" sz="2400" b="1" dirty="0">
              <a:latin typeface="宋体" charset="0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cs typeface="Arial" charset="0"/>
              </a:rPr>
              <a:t>!</a:t>
            </a:r>
            <a:r>
              <a:rPr lang="en-US" altLang="zh-CN" sz="2400" b="1" dirty="0">
                <a:cs typeface="Arial" charset="0"/>
              </a:rPr>
              <a:t>x == 2</a:t>
            </a:r>
            <a:endParaRPr lang="en-US" altLang="zh-CN" sz="2400" b="1" dirty="0">
              <a:latin typeface="宋体" charset="0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cs typeface="Arial" charset="0"/>
              </a:rPr>
              <a:t>a || 3 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cs typeface="Arial" charset="0"/>
              </a:rPr>
              <a:t>+</a:t>
            </a:r>
            <a:r>
              <a:rPr lang="en-US" altLang="zh-CN" sz="2400" b="1" dirty="0">
                <a:cs typeface="Arial" charset="0"/>
              </a:rPr>
              <a:t> 10 &amp;&amp; 2</a:t>
            </a:r>
            <a:endParaRPr lang="en-US" altLang="zh-CN" sz="2400" b="1" dirty="0">
              <a:latin typeface="宋体" charset="0"/>
              <a:cs typeface="Arial Unicode MS" charset="0"/>
            </a:endParaRPr>
          </a:p>
        </p:txBody>
      </p:sp>
      <p:sp>
        <p:nvSpPr>
          <p:cNvPr id="398343" name="Rectangle 7"/>
          <p:cNvSpPr>
            <a:spLocks noChangeArrowheads="1"/>
          </p:cNvSpPr>
          <p:nvPr/>
        </p:nvSpPr>
        <p:spPr bwMode="auto">
          <a:xfrm>
            <a:off x="5867400" y="2133600"/>
            <a:ext cx="3124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cs typeface="Arial" charset="0"/>
              </a:rPr>
              <a:t>a || (b &amp;&amp; c)</a:t>
            </a:r>
            <a:endParaRPr lang="en-US" altLang="zh-CN" sz="2400" b="1" dirty="0">
              <a:latin typeface="宋体" charset="0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cs typeface="Arial" charset="0"/>
              </a:rPr>
              <a:t>(!a) &amp;&amp; b</a:t>
            </a:r>
            <a:endParaRPr lang="en-US" altLang="zh-CN" sz="2400" b="1" dirty="0">
              <a:latin typeface="宋体" charset="0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cs typeface="Arial" charset="0"/>
              </a:rPr>
              <a:t>(x &gt;= 3) &amp;&amp; (x &lt;= 5)</a:t>
            </a:r>
            <a:endParaRPr lang="en-US" altLang="zh-CN" sz="2400" b="1" dirty="0">
              <a:latin typeface="宋体" charset="0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cs typeface="Arial" charset="0"/>
              </a:rPr>
              <a:t>(!x) == 2</a:t>
            </a:r>
            <a:endParaRPr lang="en-US" altLang="zh-CN" sz="2400" b="1" dirty="0">
              <a:latin typeface="宋体" charset="0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cs typeface="Arial" charset="0"/>
              </a:rPr>
              <a:t>a || ((3 + 10) &amp;&amp; 2)</a:t>
            </a:r>
            <a:endParaRPr lang="en-US" altLang="zh-CN" sz="2400" b="1" dirty="0">
              <a:latin typeface="宋体" charset="0"/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/>
      <p:bldP spid="398341" grpId="0" autoUpdateAnimBg="0"/>
      <p:bldP spid="398343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3808" y="457547"/>
            <a:ext cx="5044376" cy="81121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逻辑运算的选择性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125" y="1323207"/>
            <a:ext cx="7510498" cy="1241698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逻辑运算会根据运算过程中的结果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选择</a:t>
            </a:r>
            <a:r>
              <a:rPr lang="zh-CN" altLang="en-US" dirty="0">
                <a:latin typeface="Arial" charset="0"/>
                <a:ea typeface="宋体" charset="0"/>
              </a:rPr>
              <a:t>哪些运算将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执行</a:t>
            </a:r>
            <a:r>
              <a:rPr lang="zh-CN" altLang="en-US" dirty="0">
                <a:latin typeface="Arial" charset="0"/>
                <a:ea typeface="宋体" charset="0"/>
              </a:rPr>
              <a:t>或将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不执行</a:t>
            </a:r>
            <a:r>
              <a:rPr lang="zh-CN" altLang="en-US" dirty="0">
                <a:latin typeface="Arial" charset="0"/>
                <a:ea typeface="宋体" charset="0"/>
              </a:rPr>
              <a:t>。</a:t>
            </a:r>
            <a:endParaRPr lang="zh-CN" altLang="en-US" dirty="0">
              <a:latin typeface="宋体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  <a:cs typeface="Arial Unicode MS" charset="0"/>
            </a:endParaRPr>
          </a:p>
        </p:txBody>
      </p:sp>
      <p:sp>
        <p:nvSpPr>
          <p:cNvPr id="424966" name="Rectangle 6"/>
          <p:cNvSpPr>
            <a:spLocks noChangeArrowheads="1"/>
          </p:cNvSpPr>
          <p:nvPr/>
        </p:nvSpPr>
        <p:spPr bwMode="auto">
          <a:xfrm>
            <a:off x="683568" y="3140968"/>
            <a:ext cx="4824536" cy="147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800" b="1" dirty="0">
                <a:solidFill>
                  <a:schemeClr val="bg2"/>
                </a:solidFill>
              </a:rPr>
              <a:t>exp1 </a:t>
            </a:r>
            <a:r>
              <a:rPr kumimoji="1"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&amp;&amp; </a:t>
            </a:r>
            <a:r>
              <a:rPr kumimoji="1" lang="en-US" altLang="zh-CN" sz="2800" b="1" dirty="0">
                <a:solidFill>
                  <a:schemeClr val="bg2"/>
                </a:solidFill>
              </a:rPr>
              <a:t>exp2</a:t>
            </a:r>
            <a:endParaRPr kumimoji="1" lang="zh-CN" altLang="en-US" sz="2800" b="1" dirty="0">
              <a:solidFill>
                <a:schemeClr val="bg2"/>
              </a:solidFill>
            </a:endParaRPr>
          </a:p>
          <a:p>
            <a:pPr lvl="1"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800" b="1" dirty="0"/>
              <a:t>先算</a:t>
            </a:r>
            <a:r>
              <a:rPr kumimoji="1" lang="en-US" altLang="zh-CN" sz="2800" b="1" dirty="0"/>
              <a:t>exp1，</a:t>
            </a:r>
            <a:r>
              <a:rPr kumimoji="1" lang="zh-CN" altLang="en-US" sz="2800" b="1" dirty="0"/>
              <a:t>若其值为0，</a:t>
            </a:r>
            <a:r>
              <a:rPr kumimoji="1" lang="en-US" altLang="zh-CN" sz="2800" b="1" dirty="0"/>
              <a:t>exp2</a:t>
            </a:r>
            <a:r>
              <a:rPr kumimoji="1" lang="zh-CN" altLang="en-US" sz="2800" b="1" dirty="0"/>
              <a:t>不再计算</a:t>
            </a:r>
            <a:r>
              <a:rPr kumimoji="1" lang="en-US" altLang="zh-CN" sz="2800" b="1" dirty="0"/>
              <a:t>(</a:t>
            </a:r>
            <a:r>
              <a:rPr kumimoji="1" lang="zh-CN" altLang="en-US" sz="2800" b="1" dirty="0">
                <a:solidFill>
                  <a:srgbClr val="FF3300"/>
                </a:solidFill>
              </a:rPr>
              <a:t>为什么？</a:t>
            </a:r>
            <a:r>
              <a:rPr kumimoji="1" lang="en-US" altLang="zh-CN" sz="2800" b="1" dirty="0"/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38FB54-E596-477A-970B-F99A96C20536}"/>
              </a:ext>
            </a:extLst>
          </p:cNvPr>
          <p:cNvSpPr txBox="1"/>
          <p:nvPr/>
        </p:nvSpPr>
        <p:spPr>
          <a:xfrm>
            <a:off x="586891" y="251518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规则如下：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376771-2096-4481-8381-2C47918CF0B0}"/>
              </a:ext>
            </a:extLst>
          </p:cNvPr>
          <p:cNvSpPr txBox="1"/>
          <p:nvPr/>
        </p:nvSpPr>
        <p:spPr>
          <a:xfrm>
            <a:off x="5561882" y="2551506"/>
            <a:ext cx="28985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思考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1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：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800" dirty="0"/>
              <a:t>int a=2, b=0, c;</a:t>
            </a:r>
          </a:p>
          <a:p>
            <a:r>
              <a:rPr lang="en-US" altLang="zh-CN" sz="2800" dirty="0"/>
              <a:t>c = a</a:t>
            </a:r>
            <a:r>
              <a:rPr lang="en-US" altLang="zh-CN" sz="2800" dirty="0">
                <a:solidFill>
                  <a:srgbClr val="FF3300"/>
                </a:solidFill>
              </a:rPr>
              <a:t>&gt;</a:t>
            </a:r>
            <a:r>
              <a:rPr lang="en-US" altLang="zh-CN" sz="2800" dirty="0"/>
              <a:t>b</a:t>
            </a:r>
            <a:r>
              <a:rPr lang="en-US" altLang="zh-CN" sz="2800" dirty="0">
                <a:solidFill>
                  <a:srgbClr val="FF3300"/>
                </a:solidFill>
              </a:rPr>
              <a:t> 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||</a:t>
            </a:r>
            <a:r>
              <a:rPr lang="en-US" altLang="zh-CN" sz="2800" dirty="0"/>
              <a:t> b++&gt;0;</a:t>
            </a:r>
          </a:p>
          <a:p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然后：</a:t>
            </a:r>
            <a:r>
              <a:rPr lang="en-US" altLang="zh-CN" sz="2800" dirty="0"/>
              <a:t>b = </a:t>
            </a:r>
            <a:r>
              <a:rPr lang="en-US" altLang="zh-CN" sz="2800" dirty="0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812A40-421F-4250-A60A-A90F13977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725144"/>
            <a:ext cx="4824536" cy="147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800" b="1" dirty="0">
                <a:solidFill>
                  <a:schemeClr val="bg2"/>
                </a:solidFill>
              </a:rPr>
              <a:t>exp1 </a:t>
            </a:r>
            <a:r>
              <a:rPr kumimoji="1"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||</a:t>
            </a:r>
            <a:r>
              <a:rPr kumimoji="1" lang="en-US" altLang="zh-CN" sz="2800" b="1" dirty="0">
                <a:solidFill>
                  <a:schemeClr val="bg2"/>
                </a:solidFill>
              </a:rPr>
              <a:t> exp2</a:t>
            </a:r>
            <a:endParaRPr kumimoji="1" lang="zh-CN" altLang="en-US" sz="2800" b="1" dirty="0">
              <a:solidFill>
                <a:schemeClr val="bg2"/>
              </a:solidFill>
            </a:endParaRPr>
          </a:p>
          <a:p>
            <a:pPr lvl="1" algn="just">
              <a:spcBef>
                <a:spcPct val="20000"/>
              </a:spcBef>
              <a:buClr>
                <a:srgbClr val="33CCCC"/>
              </a:buClr>
              <a:buSzPct val="80000"/>
            </a:pPr>
            <a:r>
              <a:rPr kumimoji="1" lang="zh-CN" altLang="en-US" sz="2800" b="1" dirty="0"/>
              <a:t>先算</a:t>
            </a:r>
            <a:r>
              <a:rPr kumimoji="1" lang="en-US" altLang="zh-CN" sz="2800" b="1" dirty="0"/>
              <a:t>exp1，</a:t>
            </a:r>
            <a:r>
              <a:rPr kumimoji="1" lang="zh-CN" altLang="en-US" sz="2800" b="1" dirty="0"/>
              <a:t>若其值为1，</a:t>
            </a:r>
            <a:r>
              <a:rPr kumimoji="1" lang="en-US" altLang="zh-CN" sz="2800" b="1" dirty="0"/>
              <a:t>exp2</a:t>
            </a:r>
            <a:r>
              <a:rPr kumimoji="1" lang="zh-CN" altLang="en-US" sz="2800" b="1" dirty="0"/>
              <a:t>不再计算</a:t>
            </a:r>
            <a:r>
              <a:rPr kumimoji="1" lang="en-US" altLang="zh-CN" sz="2800" b="1" dirty="0"/>
              <a:t>(</a:t>
            </a:r>
            <a:r>
              <a:rPr kumimoji="1" lang="zh-CN" altLang="en-US" sz="2800" b="1" dirty="0">
                <a:solidFill>
                  <a:srgbClr val="FF3300"/>
                </a:solidFill>
              </a:rPr>
              <a:t>为什么？</a:t>
            </a:r>
            <a:r>
              <a:rPr kumimoji="1" lang="en-US" altLang="zh-CN" sz="2800" b="1" dirty="0"/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39D2A9-738A-4E79-8C2E-DE3665F97299}"/>
              </a:ext>
            </a:extLst>
          </p:cNvPr>
          <p:cNvSpPr txBox="1"/>
          <p:nvPr/>
        </p:nvSpPr>
        <p:spPr>
          <a:xfrm>
            <a:off x="5561882" y="4456138"/>
            <a:ext cx="28985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思考</a:t>
            </a: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2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：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altLang="zh-CN" sz="2800" dirty="0"/>
              <a:t>int a=2, b=0, c;</a:t>
            </a:r>
          </a:p>
          <a:p>
            <a:r>
              <a:rPr lang="en-US" altLang="zh-CN" sz="2800" dirty="0"/>
              <a:t>c = a</a:t>
            </a:r>
            <a:r>
              <a:rPr lang="en-US" altLang="zh-CN" sz="2800" dirty="0">
                <a:solidFill>
                  <a:srgbClr val="FF3300"/>
                </a:solidFill>
              </a:rPr>
              <a:t>&lt;</a:t>
            </a:r>
            <a:r>
              <a:rPr lang="en-US" altLang="zh-CN" sz="2800" dirty="0"/>
              <a:t>b</a:t>
            </a:r>
            <a:r>
              <a:rPr lang="en-US" altLang="zh-CN" sz="2800" dirty="0">
                <a:solidFill>
                  <a:srgbClr val="FF3300"/>
                </a:solidFill>
              </a:rPr>
              <a:t> 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||</a:t>
            </a:r>
            <a:r>
              <a:rPr lang="en-US" altLang="zh-CN" sz="2800" dirty="0"/>
              <a:t> b++&gt;0;</a:t>
            </a:r>
          </a:p>
          <a:p>
            <a:r>
              <a:rPr lang="zh-CN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然后： </a:t>
            </a:r>
            <a:r>
              <a:rPr lang="en-US" altLang="zh-CN" sz="2800" dirty="0"/>
              <a:t>b = </a:t>
            </a:r>
            <a:r>
              <a:rPr lang="en-US" altLang="zh-CN" sz="2800" dirty="0">
                <a:solidFill>
                  <a:srgbClr val="FF33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 bldLvl="2" autoUpdateAnimBg="0"/>
      <p:bldP spid="424966" grpId="0" autoUpdateAnimBg="0"/>
      <p:bldP spid="2" grpId="0"/>
      <p:bldP spid="3" grpId="0"/>
      <p:bldP spid="9" grpId="0" autoUpdateAnimBg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81121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[6-4]</a:t>
            </a:r>
            <a:r>
              <a:rPr lang="zh-CN" altLang="en-US" sz="4000">
                <a:latin typeface="Arial" charset="0"/>
                <a:ea typeface="宋体" charset="0"/>
              </a:rPr>
              <a:t>写出满足要求的逻辑表达式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35101"/>
            <a:ext cx="3960441" cy="1777876"/>
          </a:xfrm>
        </p:spPr>
        <p:txBody>
          <a:bodyPr/>
          <a:lstStyle/>
          <a:p>
            <a:pPr algn="just" eaLnBrk="1" hangingPunct="1">
              <a:lnSpc>
                <a:spcPct val="94000"/>
              </a:lnSpc>
            </a:pPr>
            <a:r>
              <a:rPr lang="en-US" altLang="zh-CN" sz="2800" dirty="0">
                <a:latin typeface="Arial" charset="0"/>
                <a:ea typeface="宋体" charset="0"/>
              </a:rPr>
              <a:t>x </a:t>
            </a:r>
            <a:r>
              <a:rPr lang="zh-CN" altLang="en-US" sz="2800" dirty="0">
                <a:latin typeface="Arial" charset="0"/>
                <a:ea typeface="宋体" charset="0"/>
              </a:rPr>
              <a:t>为零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关系表达式   </a:t>
            </a:r>
            <a:r>
              <a:rPr lang="en-US" altLang="zh-CN" sz="2400" dirty="0">
                <a:latin typeface="Arial" charset="0"/>
                <a:ea typeface="宋体" charset="0"/>
              </a:rPr>
              <a:t>x == 0  </a:t>
            </a:r>
          </a:p>
          <a:p>
            <a:pPr lvl="1" algn="just" eaLnBrk="1" hangingPunct="1">
              <a:lnSpc>
                <a:spcPct val="94000"/>
              </a:lnSpc>
              <a:buFont typeface="Wingdings" charset="0"/>
              <a:buNone/>
            </a:pPr>
            <a:endParaRPr lang="zh-CN" altLang="en-US" sz="2400" dirty="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94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逻辑表达式   !</a:t>
            </a:r>
            <a:r>
              <a:rPr lang="en-US" altLang="zh-CN" sz="2400" dirty="0">
                <a:latin typeface="Arial" charset="0"/>
                <a:ea typeface="宋体" charset="0"/>
              </a:rPr>
              <a:t>x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04A13BB-586B-46DA-9C87-F95334CA20CD}"/>
              </a:ext>
            </a:extLst>
          </p:cNvPr>
          <p:cNvGrpSpPr/>
          <p:nvPr/>
        </p:nvGrpSpPr>
        <p:grpSpPr>
          <a:xfrm>
            <a:off x="4566444" y="3459386"/>
            <a:ext cx="3634942" cy="1015663"/>
            <a:chOff x="6467634" y="4407237"/>
            <a:chExt cx="3634942" cy="1015663"/>
          </a:xfrm>
        </p:grpSpPr>
        <p:sp>
          <p:nvSpPr>
            <p:cNvPr id="399364" name="Text Box 4"/>
            <p:cNvSpPr txBox="1">
              <a:spLocks noChangeArrowheads="1"/>
            </p:cNvSpPr>
            <p:nvPr/>
          </p:nvSpPr>
          <p:spPr bwMode="auto">
            <a:xfrm>
              <a:off x="6660232" y="4407237"/>
              <a:ext cx="344234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/>
                <a:t>x</a:t>
              </a:r>
              <a:r>
                <a:rPr kumimoji="1" lang="zh-CN" altLang="en-US" sz="2400" b="1" dirty="0"/>
                <a:t>取0         同时为假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/>
                <a:t>x</a:t>
              </a:r>
              <a:r>
                <a:rPr kumimoji="1" lang="zh-CN" altLang="en-US" sz="2400" b="1" dirty="0"/>
                <a:t>取非0     同时为真</a:t>
              </a:r>
            </a:p>
          </p:txBody>
        </p:sp>
        <p:sp>
          <p:nvSpPr>
            <p:cNvPr id="399365" name="AutoShape 5"/>
            <p:cNvSpPr>
              <a:spLocks/>
            </p:cNvSpPr>
            <p:nvPr/>
          </p:nvSpPr>
          <p:spPr bwMode="auto">
            <a:xfrm>
              <a:off x="6467634" y="4581128"/>
              <a:ext cx="228600" cy="76200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A45068E-CAA2-42E8-A6A6-E7D2728E0B02}"/>
              </a:ext>
            </a:extLst>
          </p:cNvPr>
          <p:cNvGrpSpPr/>
          <p:nvPr/>
        </p:nvGrpSpPr>
        <p:grpSpPr>
          <a:xfrm>
            <a:off x="4572000" y="2060848"/>
            <a:ext cx="4021825" cy="1015663"/>
            <a:chOff x="2795359" y="336839"/>
            <a:chExt cx="4021825" cy="1015663"/>
          </a:xfrm>
        </p:grpSpPr>
        <p:sp>
          <p:nvSpPr>
            <p:cNvPr id="399366" name="Text Box 6"/>
            <p:cNvSpPr txBox="1">
              <a:spLocks noChangeArrowheads="1"/>
            </p:cNvSpPr>
            <p:nvPr/>
          </p:nvSpPr>
          <p:spPr bwMode="auto">
            <a:xfrm>
              <a:off x="3013212" y="336839"/>
              <a:ext cx="380397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/>
                <a:t>x</a:t>
              </a:r>
              <a:r>
                <a:rPr kumimoji="1" lang="zh-CN" altLang="en-US" sz="2400" b="1" dirty="0"/>
                <a:t>取0时 </a:t>
              </a:r>
              <a:r>
                <a:rPr kumimoji="1" lang="en-US" altLang="zh-CN" sz="2400" b="1" dirty="0"/>
                <a:t>x==0</a:t>
              </a:r>
              <a:r>
                <a:rPr kumimoji="1" lang="zh-CN" altLang="en-US" sz="2400" b="1" dirty="0"/>
                <a:t>为真</a:t>
              </a:r>
              <a:r>
                <a:rPr kumimoji="1" lang="en-US" altLang="zh-CN" sz="2400" b="1" dirty="0"/>
                <a:t>, !x</a:t>
              </a:r>
              <a:r>
                <a:rPr kumimoji="1" lang="zh-CN" altLang="en-US" sz="2400" b="1" dirty="0"/>
                <a:t>亦真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/>
                <a:t>x</a:t>
              </a:r>
              <a:r>
                <a:rPr kumimoji="1" lang="zh-CN" altLang="en-US" sz="2400" b="1" dirty="0"/>
                <a:t>取非0时</a:t>
              </a:r>
              <a:r>
                <a:rPr kumimoji="1" lang="en-US" altLang="zh-CN" sz="2400" b="1" dirty="0"/>
                <a:t>x==0</a:t>
              </a:r>
              <a:r>
                <a:rPr kumimoji="1" lang="zh-CN" altLang="en-US" sz="2400" b="1" dirty="0"/>
                <a:t>为假</a:t>
              </a:r>
              <a:r>
                <a:rPr kumimoji="1" lang="en-US" altLang="zh-CN" sz="2400" b="1" dirty="0"/>
                <a:t>, !x</a:t>
              </a:r>
              <a:r>
                <a:rPr kumimoji="1" lang="zh-CN" altLang="en-US" sz="2400" b="1" dirty="0"/>
                <a:t>亦假</a:t>
              </a:r>
            </a:p>
          </p:txBody>
        </p:sp>
        <p:sp>
          <p:nvSpPr>
            <p:cNvPr id="399367" name="AutoShape 7"/>
            <p:cNvSpPr>
              <a:spLocks/>
            </p:cNvSpPr>
            <p:nvPr/>
          </p:nvSpPr>
          <p:spPr bwMode="auto">
            <a:xfrm>
              <a:off x="2795359" y="477645"/>
              <a:ext cx="228600" cy="762000"/>
            </a:xfrm>
            <a:prstGeom prst="leftBrace">
              <a:avLst>
                <a:gd name="adj1" fmla="val 27778"/>
                <a:gd name="adj2" fmla="val 50000"/>
              </a:avLst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9368" name="Text Box 8"/>
          <p:cNvSpPr txBox="1">
            <a:spLocks noChangeArrowheads="1"/>
          </p:cNvSpPr>
          <p:nvPr/>
        </p:nvSpPr>
        <p:spPr bwMode="auto">
          <a:xfrm>
            <a:off x="1254264" y="2321496"/>
            <a:ext cx="33393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charset="0"/>
                <a:ea typeface="仿宋_GB2312" charset="0"/>
                <a:cs typeface="仿宋_GB2312" charset="0"/>
              </a:rPr>
              <a:t>等价</a:t>
            </a:r>
            <a:r>
              <a:rPr kumimoji="1"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charset="0"/>
                <a:ea typeface="仿宋_GB2312" charset="0"/>
                <a:cs typeface="仿宋_GB2312" charset="0"/>
              </a:rPr>
              <a:t>（同时真 同时假）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A4243F3-E0AE-4155-9EE0-54D4D8617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35" y="3151134"/>
            <a:ext cx="2719714" cy="148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94000"/>
              </a:lnSpc>
            </a:pPr>
            <a:r>
              <a:rPr lang="en-US" altLang="zh-CN" sz="2800" kern="0" dirty="0">
                <a:latin typeface="Arial" charset="0"/>
                <a:ea typeface="宋体" charset="0"/>
              </a:rPr>
              <a:t>x </a:t>
            </a:r>
            <a:r>
              <a:rPr lang="zh-CN" altLang="en-US" sz="2800" kern="0" dirty="0">
                <a:latin typeface="Arial" charset="0"/>
                <a:ea typeface="宋体" charset="0"/>
              </a:rPr>
              <a:t>不为零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kern="0" dirty="0">
                <a:latin typeface="Arial" charset="0"/>
                <a:ea typeface="宋体" charset="0"/>
              </a:rPr>
              <a:t>x != 0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kern="0" dirty="0">
                <a:latin typeface="Arial" charset="0"/>
                <a:ea typeface="宋体" charset="0"/>
              </a:rPr>
              <a:t>x 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2295854-EF38-415F-A21F-6628CCD75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581128"/>
            <a:ext cx="3960440" cy="191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94000"/>
              </a:lnSpc>
            </a:pPr>
            <a:r>
              <a:rPr lang="en-US" altLang="zh-CN" sz="2800" kern="0" dirty="0">
                <a:latin typeface="Arial" charset="0"/>
                <a:ea typeface="宋体" charset="0"/>
              </a:rPr>
              <a:t>x </a:t>
            </a:r>
            <a:r>
              <a:rPr lang="zh-CN" altLang="en-US" sz="2800" kern="0" dirty="0">
                <a:latin typeface="Arial" charset="0"/>
                <a:ea typeface="宋体" charset="0"/>
              </a:rPr>
              <a:t>和 </a:t>
            </a:r>
            <a:r>
              <a:rPr lang="en-US" altLang="zh-CN" sz="2800" kern="0" dirty="0">
                <a:latin typeface="Arial" charset="0"/>
                <a:ea typeface="宋体" charset="0"/>
              </a:rPr>
              <a:t>y </a:t>
            </a:r>
            <a:r>
              <a:rPr lang="zh-CN" altLang="en-US" sz="2800" kern="0" dirty="0">
                <a:latin typeface="Arial" charset="0"/>
                <a:ea typeface="宋体" charset="0"/>
              </a:rPr>
              <a:t>不同时为零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kern="0" dirty="0">
                <a:latin typeface="Arial" charset="0"/>
                <a:ea typeface="宋体" charset="0"/>
              </a:rPr>
              <a:t>!(x == 0 &amp;&amp; y==0) 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kern="0" dirty="0">
                <a:latin typeface="Arial" charset="0"/>
                <a:ea typeface="宋体" charset="0"/>
              </a:rPr>
              <a:t>x != 0 || y!=0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kern="0" dirty="0">
                <a:latin typeface="Arial" charset="0"/>
                <a:ea typeface="宋体" charset="0"/>
              </a:rPr>
              <a:t>x || y </a:t>
            </a:r>
            <a:endParaRPr lang="zh-CN" sz="2400" kern="0" dirty="0">
              <a:latin typeface="Arial" charset="0"/>
              <a:ea typeface="宋体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E3FD04-30B2-439A-BE1F-CA6A2760CD68}"/>
              </a:ext>
            </a:extLst>
          </p:cNvPr>
          <p:cNvSpPr/>
          <p:nvPr/>
        </p:nvSpPr>
        <p:spPr>
          <a:xfrm>
            <a:off x="1966452" y="3742840"/>
            <a:ext cx="1226618" cy="497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 eaLnBrk="1" hangingPunct="1">
              <a:lnSpc>
                <a:spcPct val="94000"/>
              </a:lnSpc>
            </a:pPr>
            <a:r>
              <a:rPr lang="en-US" altLang="zh-CN" sz="28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3C57AB-7356-494F-8156-02F049E4C700}"/>
              </a:ext>
            </a:extLst>
          </p:cNvPr>
          <p:cNvSpPr txBox="1"/>
          <p:nvPr/>
        </p:nvSpPr>
        <p:spPr>
          <a:xfrm>
            <a:off x="3106376" y="3742840"/>
            <a:ext cx="7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!= 0</a:t>
            </a:r>
            <a:endParaRPr lang="zh-CN" altLang="en-US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 bldLvl="2" autoUpdateAnimBg="0"/>
      <p:bldP spid="399368" grpId="0"/>
      <p:bldP spid="12" grpId="0" build="p" bldLvl="2" autoUpdateAnimBg="0"/>
      <p:bldP spid="13" grpId="0" build="p" bldLvl="2" autoUpdateAnimBg="0"/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23088" cy="102711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</a:rPr>
              <a:t>6.4.5  </a:t>
            </a:r>
            <a:r>
              <a:rPr lang="zh-CN" altLang="en-US" dirty="0">
                <a:latin typeface="Arial" charset="0"/>
                <a:ea typeface="宋体" charset="0"/>
              </a:rPr>
              <a:t>条件表达式</a:t>
            </a:r>
            <a:endParaRPr lang="zh-CN" altLang="en-US" dirty="0">
              <a:latin typeface="宋体" charset="0"/>
              <a:ea typeface="宋体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3902075" cy="75565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exp1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?</a:t>
            </a:r>
            <a:r>
              <a:rPr lang="en-US" altLang="zh-CN" dirty="0">
                <a:latin typeface="Arial" charset="0"/>
                <a:ea typeface="宋体" charset="0"/>
              </a:rPr>
              <a:t> exp2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:</a:t>
            </a:r>
            <a:r>
              <a:rPr lang="en-US" altLang="zh-CN" dirty="0">
                <a:latin typeface="Arial" charset="0"/>
                <a:ea typeface="宋体" charset="0"/>
              </a:rPr>
              <a:t> exp3</a:t>
            </a:r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1524000" y="2438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zh-CN" altLang="en-US" sz="2000" b="1">
                <a:ea typeface="仿宋_GB2312" charset="0"/>
                <a:cs typeface="仿宋_GB2312" charset="0"/>
              </a:rPr>
              <a:t>非0</a:t>
            </a:r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3962400" y="24384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zh-CN" altLang="en-US" sz="2000" b="1">
                <a:ea typeface="仿宋_GB2312" charset="0"/>
                <a:cs typeface="仿宋_GB2312" charset="0"/>
              </a:rPr>
              <a:t>0</a:t>
            </a:r>
          </a:p>
        </p:txBody>
      </p:sp>
      <p:sp>
        <p:nvSpPr>
          <p:cNvPr id="402438" name="Line 6"/>
          <p:cNvSpPr>
            <a:spLocks noChangeShapeType="1"/>
          </p:cNvSpPr>
          <p:nvPr/>
        </p:nvSpPr>
        <p:spPr bwMode="auto">
          <a:xfrm flipH="1">
            <a:off x="2209800" y="2057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8" name="AutoShape 8"/>
          <p:cNvSpPr>
            <a:spLocks noChangeArrowheads="1"/>
          </p:cNvSpPr>
          <p:nvPr/>
        </p:nvSpPr>
        <p:spPr bwMode="auto">
          <a:xfrm>
            <a:off x="2209800" y="2705100"/>
            <a:ext cx="1600200" cy="8382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9" name="Text Box 9"/>
          <p:cNvSpPr txBox="1">
            <a:spLocks noChangeArrowheads="1"/>
          </p:cNvSpPr>
          <p:nvPr/>
        </p:nvSpPr>
        <p:spPr bwMode="auto">
          <a:xfrm>
            <a:off x="2613176" y="2867536"/>
            <a:ext cx="825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000" b="1" dirty="0">
                <a:ea typeface="仿宋_GB2312" charset="0"/>
                <a:cs typeface="仿宋_GB2312" charset="0"/>
              </a:rPr>
              <a:t>exp1</a:t>
            </a:r>
          </a:p>
        </p:txBody>
      </p:sp>
      <p:sp>
        <p:nvSpPr>
          <p:cNvPr id="402442" name="Line 10"/>
          <p:cNvSpPr>
            <a:spLocks noChangeShapeType="1"/>
          </p:cNvSpPr>
          <p:nvPr/>
        </p:nvSpPr>
        <p:spPr bwMode="auto">
          <a:xfrm flipH="1">
            <a:off x="3810000" y="2057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2443" name="Rectangle 11"/>
          <p:cNvSpPr>
            <a:spLocks noChangeArrowheads="1"/>
          </p:cNvSpPr>
          <p:nvPr/>
        </p:nvSpPr>
        <p:spPr bwMode="auto">
          <a:xfrm>
            <a:off x="5652120" y="4786314"/>
            <a:ext cx="346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/>
              <a:t>y = (x&gt;0) </a:t>
            </a:r>
            <a:r>
              <a:rPr kumimoji="1"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?</a:t>
            </a:r>
            <a:r>
              <a:rPr kumimoji="1" lang="en-US" altLang="zh-CN" sz="2400" b="1" dirty="0"/>
              <a:t> x+2 </a:t>
            </a:r>
            <a:r>
              <a:rPr kumimoji="1"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  <a:r>
              <a:rPr kumimoji="1" lang="en-US" altLang="zh-CN" sz="2400" b="1" dirty="0"/>
              <a:t> x*x;</a:t>
            </a:r>
          </a:p>
        </p:txBody>
      </p:sp>
      <p:sp>
        <p:nvSpPr>
          <p:cNvPr id="402444" name="Rectangle 12"/>
          <p:cNvSpPr>
            <a:spLocks noChangeArrowheads="1"/>
          </p:cNvSpPr>
          <p:nvPr/>
        </p:nvSpPr>
        <p:spPr bwMode="auto">
          <a:xfrm>
            <a:off x="464582" y="4564429"/>
            <a:ext cx="2807618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/>
              <a:t>int n; 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/>
              <a:t>n = 10; (n = -10;)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/>
              <a:t>e=(n&gt;0) </a:t>
            </a:r>
            <a:r>
              <a:rPr kumimoji="1"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?</a:t>
            </a:r>
            <a:r>
              <a:rPr kumimoji="1" lang="en-US" altLang="zh-CN" sz="2400" b="1" dirty="0"/>
              <a:t> 2.9 </a:t>
            </a:r>
            <a:r>
              <a:rPr kumimoji="1"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  <a:r>
              <a:rPr kumimoji="1" lang="en-US" altLang="zh-CN" sz="2400" b="1" dirty="0"/>
              <a:t> 1</a:t>
            </a:r>
          </a:p>
        </p:txBody>
      </p:sp>
      <p:sp>
        <p:nvSpPr>
          <p:cNvPr id="402445" name="Text Box 13"/>
          <p:cNvSpPr txBox="1">
            <a:spLocks noChangeArrowheads="1"/>
          </p:cNvSpPr>
          <p:nvPr/>
        </p:nvSpPr>
        <p:spPr bwMode="auto">
          <a:xfrm>
            <a:off x="824275" y="6087942"/>
            <a:ext cx="2088232" cy="439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indent="282575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94000"/>
              </a:lnSpc>
              <a:spcBef>
                <a:spcPct val="50000"/>
              </a:spcBef>
              <a:buClr>
                <a:schemeClr val="accent2"/>
              </a:buClr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2.9   </a:t>
            </a:r>
            <a:r>
              <a:rPr kumimoji="1"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ea typeface="仿宋_GB2312" charset="0"/>
                <a:cs typeface="仿宋_GB2312" charset="0"/>
              </a:rPr>
              <a:t>1.0 </a:t>
            </a:r>
            <a:r>
              <a:rPr kumimoji="1" lang="en-US" altLang="zh-CN" sz="2400" b="1" dirty="0">
                <a:solidFill>
                  <a:srgbClr val="FF0000"/>
                </a:solidFill>
                <a:ea typeface="仿宋_GB2312" charset="0"/>
                <a:cs typeface="仿宋_GB2312" charset="0"/>
              </a:rPr>
              <a:t>?</a:t>
            </a:r>
          </a:p>
        </p:txBody>
      </p:sp>
      <p:sp>
        <p:nvSpPr>
          <p:cNvPr id="402447" name="Rectangle 15"/>
          <p:cNvSpPr>
            <a:spLocks noChangeArrowheads="1"/>
          </p:cNvSpPr>
          <p:nvPr/>
        </p:nvSpPr>
        <p:spPr bwMode="auto">
          <a:xfrm>
            <a:off x="5652120" y="2966245"/>
            <a:ext cx="16557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if ( x&gt;0 )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    y=x+2;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else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     y=x*x;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327650" y="1341438"/>
            <a:ext cx="3276600" cy="1524000"/>
            <a:chOff x="3356" y="845"/>
            <a:chExt cx="2064" cy="960"/>
          </a:xfrm>
        </p:grpSpPr>
        <p:sp>
          <p:nvSpPr>
            <p:cNvPr id="61456" name="Rectangle 14"/>
            <p:cNvSpPr>
              <a:spLocks noChangeArrowheads="1"/>
            </p:cNvSpPr>
            <p:nvPr/>
          </p:nvSpPr>
          <p:spPr bwMode="auto">
            <a:xfrm>
              <a:off x="3356" y="845"/>
              <a:ext cx="206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</a:pPr>
              <a:r>
                <a:rPr kumimoji="1" lang="en-US" altLang="zh-CN" sz="2800" b="1">
                  <a:ea typeface="仿宋_GB2312" charset="0"/>
                  <a:cs typeface="仿宋_GB2312" charset="0"/>
                </a:rPr>
                <a:t>        x+2    x&gt;0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</a:pPr>
              <a:r>
                <a:rPr kumimoji="1" lang="en-US" altLang="zh-CN" sz="2800" b="1">
                  <a:ea typeface="仿宋_GB2312" charset="0"/>
                  <a:cs typeface="仿宋_GB2312" charset="0"/>
                </a:rPr>
                <a:t>y =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</a:pPr>
              <a:r>
                <a:rPr kumimoji="1" lang="zh-CN" altLang="en-US" sz="2800" b="1">
                  <a:ea typeface="仿宋_GB2312" charset="0"/>
                  <a:cs typeface="仿宋_GB2312" charset="0"/>
                </a:rPr>
                <a:t>        </a:t>
              </a:r>
              <a:r>
                <a:rPr kumimoji="1" lang="en-US" altLang="zh-CN" sz="2800" b="1">
                  <a:ea typeface="仿宋_GB2312" charset="0"/>
                  <a:cs typeface="仿宋_GB2312" charset="0"/>
                </a:rPr>
                <a:t>x</a:t>
              </a:r>
              <a:r>
                <a:rPr kumimoji="1" lang="en-US" altLang="zh-CN" sz="2800" b="1" baseline="30000">
                  <a:ea typeface="仿宋_GB2312" charset="0"/>
                  <a:cs typeface="仿宋_GB2312" charset="0"/>
                </a:rPr>
                <a:t>2</a:t>
              </a:r>
              <a:r>
                <a:rPr kumimoji="1" lang="en-US" altLang="zh-CN" sz="2800" b="1">
                  <a:ea typeface="仿宋_GB2312" charset="0"/>
                  <a:cs typeface="仿宋_GB2312" charset="0"/>
                </a:rPr>
                <a:t>      x&lt;=0</a:t>
              </a:r>
            </a:p>
          </p:txBody>
        </p:sp>
        <p:sp>
          <p:nvSpPr>
            <p:cNvPr id="61457" name="AutoShape 16"/>
            <p:cNvSpPr>
              <a:spLocks/>
            </p:cNvSpPr>
            <p:nvPr/>
          </p:nvSpPr>
          <p:spPr bwMode="auto">
            <a:xfrm>
              <a:off x="3734" y="941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2451" name="Rectangle 19"/>
          <p:cNvSpPr>
            <a:spLocks noChangeArrowheads="1"/>
          </p:cNvSpPr>
          <p:nvPr/>
        </p:nvSpPr>
        <p:spPr bwMode="auto">
          <a:xfrm>
            <a:off x="3563888" y="5636096"/>
            <a:ext cx="2592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/>
              <a:t>z = (a&gt;b) </a:t>
            </a:r>
            <a:r>
              <a:rPr kumimoji="1"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?</a:t>
            </a:r>
            <a:r>
              <a:rPr kumimoji="1" lang="en-US" altLang="zh-CN" sz="2400" b="1" dirty="0"/>
              <a:t> a </a:t>
            </a:r>
            <a:r>
              <a:rPr kumimoji="1"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  <a:r>
              <a:rPr kumimoji="1" lang="en-US" altLang="zh-CN" sz="2400" b="1" dirty="0"/>
              <a:t> b;</a:t>
            </a:r>
          </a:p>
        </p:txBody>
      </p:sp>
      <p:sp>
        <p:nvSpPr>
          <p:cNvPr id="402452" name="Rectangle 20"/>
          <p:cNvSpPr>
            <a:spLocks noChangeArrowheads="1"/>
          </p:cNvSpPr>
          <p:nvPr/>
        </p:nvSpPr>
        <p:spPr bwMode="auto">
          <a:xfrm>
            <a:off x="3563938" y="3764632"/>
            <a:ext cx="16557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if ( a&gt;b 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    z = a;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else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     z = b;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204D99-4446-4600-9F32-A724AB7D9A36}"/>
              </a:ext>
            </a:extLst>
          </p:cNvPr>
          <p:cNvSpPr txBox="1"/>
          <p:nvPr/>
        </p:nvSpPr>
        <p:spPr>
          <a:xfrm>
            <a:off x="238809" y="3662500"/>
            <a:ext cx="3259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问题：</a:t>
            </a:r>
            <a:r>
              <a:rPr lang="zh-CN" altLang="en-US" sz="2000" dirty="0"/>
              <a:t>当</a:t>
            </a:r>
            <a:r>
              <a:rPr lang="en-US" altLang="zh-CN" sz="2000" dirty="0"/>
              <a:t>exp2</a:t>
            </a:r>
            <a:r>
              <a:rPr lang="zh-CN" altLang="en-US" sz="2000" dirty="0"/>
              <a:t>和</a:t>
            </a:r>
            <a:r>
              <a:rPr lang="en-US" altLang="zh-CN" sz="2000" dirty="0"/>
              <a:t>exp3</a:t>
            </a:r>
            <a:r>
              <a:rPr lang="zh-CN" altLang="en-US" sz="2000" dirty="0"/>
              <a:t>类型不同时</a:t>
            </a:r>
            <a:r>
              <a:rPr lang="en-US" altLang="zh-CN" sz="2000" dirty="0"/>
              <a:t>, exp</a:t>
            </a:r>
            <a:r>
              <a:rPr lang="zh-CN" altLang="en-US" sz="2000" dirty="0"/>
              <a:t>是什么类型？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2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6" grpId="0" autoUpdateAnimBg="0"/>
      <p:bldP spid="402437" grpId="0" autoUpdateAnimBg="0"/>
      <p:bldP spid="402438" grpId="0" animBg="1"/>
      <p:bldP spid="61458" grpId="0" animBg="1"/>
      <p:bldP spid="61459" grpId="0"/>
      <p:bldP spid="402442" grpId="0" animBg="1"/>
      <p:bldP spid="402443" grpId="0" autoUpdateAnimBg="0"/>
      <p:bldP spid="402444" grpId="0" autoUpdateAnimBg="0"/>
      <p:bldP spid="402445" grpId="0"/>
      <p:bldP spid="402447" grpId="0" autoUpdateAnimBg="0"/>
      <p:bldP spid="402451" grpId="0" autoUpdateAnimBg="0"/>
      <p:bldP spid="402452" grpId="0" autoUpdateAnimBg="0"/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47050" cy="811213"/>
          </a:xfrm>
        </p:spPr>
        <p:txBody>
          <a:bodyPr/>
          <a:lstStyle/>
          <a:p>
            <a:pPr algn="just" eaLnBrk="1" hangingPunct="1"/>
            <a:r>
              <a:rPr lang="en-US" altLang="zh-CN">
                <a:latin typeface="Arial" charset="0"/>
                <a:ea typeface="宋体" charset="0"/>
              </a:rPr>
              <a:t>6.4.6  </a:t>
            </a:r>
            <a:r>
              <a:rPr lang="zh-CN" altLang="en-US">
                <a:latin typeface="Arial" charset="0"/>
                <a:ea typeface="宋体" charset="0"/>
              </a:rPr>
              <a:t>逗号</a:t>
            </a:r>
            <a:r>
              <a:rPr lang="zh-CN" altLang="en-US">
                <a:latin typeface="宋体" charset="0"/>
                <a:ea typeface="宋体" charset="0"/>
              </a:rPr>
              <a:t>表达式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419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表达式1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, </a:t>
            </a:r>
            <a:r>
              <a:rPr lang="zh-CN" altLang="en-US" dirty="0">
                <a:latin typeface="Arial" charset="0"/>
                <a:ea typeface="宋体" charset="0"/>
              </a:rPr>
              <a:t>表达式2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,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 ……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,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表达式</a:t>
            </a:r>
            <a:r>
              <a:rPr lang="en-US" altLang="zh-CN" dirty="0">
                <a:latin typeface="Arial" charset="0"/>
                <a:ea typeface="宋体" charset="0"/>
              </a:rPr>
              <a:t>n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endParaRPr lang="en-US" altLang="zh-CN" sz="3200" dirty="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95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先计算表达式１，然后计算表达式２,……，最后计算表达式</a:t>
            </a:r>
            <a:r>
              <a:rPr lang="en-US" altLang="zh-CN" dirty="0">
                <a:latin typeface="Arial" charset="0"/>
                <a:ea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</a:rPr>
              <a:t>的值，并将表达式</a:t>
            </a:r>
            <a:r>
              <a:rPr lang="en-US" altLang="zh-CN" dirty="0">
                <a:latin typeface="Arial" charset="0"/>
                <a:ea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</a:rPr>
              <a:t>的值作为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逗号表达式的值</a:t>
            </a:r>
            <a:r>
              <a:rPr lang="zh-CN" altLang="en-US" dirty="0">
                <a:latin typeface="Arial" charset="0"/>
                <a:ea typeface="宋体" charset="0"/>
              </a:rPr>
              <a:t>.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endParaRPr lang="zh-CN" altLang="en-US" sz="2800" dirty="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int a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,</a:t>
            </a:r>
            <a:r>
              <a:rPr lang="en-US" altLang="zh-CN" dirty="0">
                <a:latin typeface="Arial" charset="0"/>
                <a:ea typeface="宋体" charset="0"/>
              </a:rPr>
              <a:t> b</a:t>
            </a:r>
            <a:r>
              <a:rPr lang="en-US" altLang="zh-CN" dirty="0">
                <a:solidFill>
                  <a:srgbClr val="FF3300"/>
                </a:solidFill>
                <a:latin typeface="Arial" charset="0"/>
                <a:ea typeface="宋体" charset="0"/>
              </a:rPr>
              <a:t>,</a:t>
            </a:r>
            <a:r>
              <a:rPr lang="en-US" altLang="zh-CN" dirty="0">
                <a:latin typeface="Arial" charset="0"/>
                <a:ea typeface="宋体" charset="0"/>
              </a:rPr>
              <a:t> c;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(a=2)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,</a:t>
            </a:r>
            <a:r>
              <a:rPr lang="en-US" altLang="zh-CN" dirty="0">
                <a:latin typeface="Arial" charset="0"/>
                <a:ea typeface="宋体" charset="0"/>
              </a:rPr>
              <a:t> (b=3)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,</a:t>
            </a:r>
            <a:r>
              <a:rPr lang="en-US" altLang="zh-CN" dirty="0">
                <a:latin typeface="Arial" charset="0"/>
                <a:ea typeface="宋体" charset="0"/>
              </a:rPr>
              <a:t> (c=</a:t>
            </a:r>
            <a:r>
              <a:rPr lang="en-US" altLang="zh-CN" dirty="0" err="1">
                <a:latin typeface="Arial" charset="0"/>
                <a:ea typeface="宋体" charset="0"/>
              </a:rPr>
              <a:t>a+b</a:t>
            </a:r>
            <a:r>
              <a:rPr lang="en-US" altLang="zh-CN" dirty="0">
                <a:latin typeface="Arial" charset="0"/>
                <a:ea typeface="宋体" charset="0"/>
              </a:rPr>
              <a:t>);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逗号运算符的优先级最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低</a:t>
            </a:r>
            <a:r>
              <a:rPr lang="zh-CN" altLang="en-US" dirty="0">
                <a:latin typeface="Arial" charset="0"/>
                <a:ea typeface="宋体" charset="0"/>
              </a:rPr>
              <a:t>，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左</a:t>
            </a:r>
            <a:r>
              <a:rPr lang="zh-CN" altLang="en-US" dirty="0">
                <a:latin typeface="Arial" charset="0"/>
                <a:ea typeface="宋体" charset="0"/>
              </a:rPr>
              <a:t>结合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4932040" y="4437112"/>
            <a:ext cx="28368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/>
              <a:t>a=2</a:t>
            </a:r>
            <a:r>
              <a:rPr kumimoji="1"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</a:t>
            </a:r>
            <a:r>
              <a:rPr kumimoji="1" lang="en-US" altLang="zh-CN" sz="2800" b="1" dirty="0"/>
              <a:t> b=3</a:t>
            </a:r>
            <a:r>
              <a:rPr kumimoji="1"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</a:t>
            </a:r>
            <a:r>
              <a:rPr kumimoji="1" lang="en-US" altLang="zh-CN" sz="2800" b="1" dirty="0"/>
              <a:t> c=</a:t>
            </a:r>
            <a:r>
              <a:rPr kumimoji="1" lang="en-US" altLang="zh-CN" sz="2800" b="1" dirty="0" err="1"/>
              <a:t>a+b</a:t>
            </a:r>
            <a:endParaRPr kumimoji="1"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uiExpand="1" build="p" bldLvl="2" autoUpdateAnimBg="0"/>
      <p:bldP spid="4259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686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数值的表示方法－原码 反码 补码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893175" cy="4876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</a:rPr>
              <a:t>正数</a:t>
            </a:r>
            <a:r>
              <a:rPr lang="zh-CN" altLang="en-US" sz="2800">
                <a:latin typeface="Arial" charset="0"/>
                <a:ea typeface="宋体" charset="0"/>
              </a:rPr>
              <a:t>的原码、反码和补码相同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 sz="2400">
                <a:latin typeface="Arial" charset="0"/>
                <a:ea typeface="宋体" charset="0"/>
              </a:rPr>
              <a:t> 的补码            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0</a:t>
            </a:r>
            <a:r>
              <a:rPr lang="zh-CN" altLang="en-US" sz="2400">
                <a:latin typeface="Arial" charset="0"/>
                <a:ea typeface="宋体" charset="0"/>
              </a:rPr>
              <a:t> 000 0000 0000 0001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……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32767</a:t>
            </a:r>
            <a:r>
              <a:rPr lang="zh-CN" altLang="en-US" sz="2400">
                <a:latin typeface="Arial" charset="0"/>
                <a:ea typeface="宋体" charset="0"/>
              </a:rPr>
              <a:t> 的补码    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0</a:t>
            </a:r>
            <a:r>
              <a:rPr lang="zh-CN" altLang="en-US" sz="2400">
                <a:latin typeface="Arial" charset="0"/>
                <a:ea typeface="宋体" charset="0"/>
              </a:rPr>
              <a:t> 111 1111 1111 1111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(2</a:t>
            </a:r>
            <a:r>
              <a:rPr lang="zh-CN" altLang="en-US" sz="2400" baseline="30000">
                <a:latin typeface="Arial" charset="0"/>
                <a:ea typeface="宋体" charset="0"/>
              </a:rPr>
              <a:t>15</a:t>
            </a:r>
            <a:r>
              <a:rPr lang="zh-CN" altLang="en-US" sz="2400">
                <a:latin typeface="Arial" charset="0"/>
                <a:ea typeface="宋体" charset="0"/>
              </a:rPr>
              <a:t>-1，2个字节的存储单元能表示的最大正数)</a:t>
            </a:r>
          </a:p>
          <a:p>
            <a:pPr marL="1295400" lvl="2" indent="-381000" algn="just" eaLnBrk="1" hangingPunct="1">
              <a:lnSpc>
                <a:spcPct val="90000"/>
              </a:lnSpc>
              <a:buFont typeface="Wingdings" charset="0"/>
              <a:buNone/>
            </a:pPr>
            <a:endParaRPr lang="zh-CN" altLang="en-US" sz="2000">
              <a:latin typeface="Arial" charset="0"/>
              <a:ea typeface="宋体" charset="0"/>
            </a:endParaRPr>
          </a:p>
          <a:p>
            <a:pPr marL="457200" indent="-457200" algn="just" eaLnBrk="1" hangingPunct="1">
              <a:lnSpc>
                <a:spcPct val="90000"/>
              </a:lnSpc>
            </a:pPr>
            <a:r>
              <a:rPr lang="zh-CN" altLang="en-US" sz="2800">
                <a:solidFill>
                  <a:schemeClr val="bg2"/>
                </a:solidFill>
                <a:latin typeface="Arial" charset="0"/>
                <a:ea typeface="宋体" charset="0"/>
              </a:rPr>
              <a:t>负数</a:t>
            </a:r>
            <a:r>
              <a:rPr lang="zh-CN" altLang="en-US" sz="2800">
                <a:latin typeface="Arial" charset="0"/>
                <a:ea typeface="宋体" charset="0"/>
              </a:rPr>
              <a:t>的原码、反码和补码不同 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-1</a:t>
            </a:r>
          </a:p>
          <a:p>
            <a:pPr marL="914400" lvl="1" indent="-457200" algn="just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原码   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 sz="2400">
                <a:latin typeface="Arial" charset="0"/>
                <a:ea typeface="宋体" charset="0"/>
              </a:rPr>
              <a:t> 000 0000 0000 0001 </a:t>
            </a:r>
          </a:p>
          <a:p>
            <a:pPr marL="914400" lvl="1" indent="-457200" algn="just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反码   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 sz="2400">
                <a:latin typeface="Arial" charset="0"/>
                <a:ea typeface="宋体" charset="0"/>
              </a:rPr>
              <a:t> 111 1111 1111 1110  原码取反</a:t>
            </a:r>
            <a:r>
              <a:rPr lang="zh-CN" altLang="en-US" sz="2000">
                <a:latin typeface="Arial" charset="0"/>
                <a:ea typeface="宋体" charset="0"/>
              </a:rPr>
              <a:t>（符号位保持不变）</a:t>
            </a:r>
          </a:p>
          <a:p>
            <a:pPr marL="914400" lvl="1" indent="-457200" algn="just" eaLnBrk="1" hangingPunct="1">
              <a:lnSpc>
                <a:spcPct val="9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补码   </a:t>
            </a:r>
            <a:r>
              <a:rPr lang="zh-CN" altLang="en-US" sz="2400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 sz="2400">
                <a:latin typeface="Arial" charset="0"/>
                <a:ea typeface="宋体" charset="0"/>
              </a:rPr>
              <a:t> 111 1111 1111 111</a:t>
            </a: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 sz="2400">
                <a:latin typeface="Arial" charset="0"/>
                <a:ea typeface="宋体" charset="0"/>
              </a:rPr>
              <a:t>  反码＋1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 bldLvl="3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3962400" cy="1600200"/>
          </a:xfrm>
        </p:spPr>
        <p:txBody>
          <a:bodyPr/>
          <a:lstStyle/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sum = 0;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for</a:t>
            </a:r>
            <a:r>
              <a:rPr lang="zh-CN" altLang="en-US" sz="28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&lt;= 100; 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++)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   sum = sum + 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逗号</a:t>
            </a:r>
            <a:r>
              <a:rPr lang="zh-CN" altLang="en-US">
                <a:latin typeface="宋体" charset="0"/>
                <a:ea typeface="宋体" charset="0"/>
              </a:rPr>
              <a:t>表达式的用途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496888" y="3238501"/>
            <a:ext cx="5638800" cy="11430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>
                <a:cs typeface="Arial Unicode MS" charset="0"/>
              </a:rPr>
              <a:t>for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(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 = 0</a:t>
            </a:r>
            <a:r>
              <a:rPr kumimoji="1"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cs typeface="Arial Unicode MS" charset="0"/>
              </a:rPr>
              <a:t>,</a:t>
            </a:r>
            <a:r>
              <a:rPr kumimoji="1" lang="en-US" altLang="zh-CN" sz="2800" b="1" dirty="0">
                <a:cs typeface="Arial Unicode MS" charset="0"/>
              </a:rPr>
              <a:t> sum = 0;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 &lt;= 100;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++)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>
                <a:cs typeface="Arial Unicode MS" charset="0"/>
              </a:rPr>
              <a:t>    sum = sum +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;</a:t>
            </a:r>
          </a:p>
        </p:txBody>
      </p:sp>
      <p:sp>
        <p:nvSpPr>
          <p:cNvPr id="427013" name="Rectangle 5"/>
          <p:cNvSpPr>
            <a:spLocks noChangeArrowheads="1"/>
          </p:cNvSpPr>
          <p:nvPr/>
        </p:nvSpPr>
        <p:spPr bwMode="auto">
          <a:xfrm>
            <a:off x="1225550" y="4914900"/>
            <a:ext cx="6858000" cy="990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>
                <a:cs typeface="Arial Unicode MS" charset="0"/>
              </a:rPr>
              <a:t>a=1</a:t>
            </a:r>
            <a:r>
              <a:rPr kumimoji="1"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cs typeface="Arial Unicode MS" charset="0"/>
              </a:rPr>
              <a:t>,</a:t>
            </a:r>
            <a:r>
              <a:rPr kumimoji="1" lang="en-US" altLang="zh-CN" sz="2800" b="1" dirty="0">
                <a:cs typeface="Arial Unicode MS" charset="0"/>
              </a:rPr>
              <a:t>b=2</a:t>
            </a:r>
            <a:r>
              <a:rPr kumimoji="1"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cs typeface="Arial Unicode MS" charset="0"/>
              </a:rPr>
              <a:t>,</a:t>
            </a:r>
            <a:r>
              <a:rPr kumimoji="1" lang="en-US" altLang="zh-CN" sz="2800" b="1" dirty="0">
                <a:cs typeface="Arial Unicode MS" charset="0"/>
              </a:rPr>
              <a:t>c=3</a:t>
            </a:r>
            <a:r>
              <a:rPr kumimoji="1"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  <a:cs typeface="Arial Unicode MS" charset="0"/>
              </a:rPr>
              <a:t>,</a:t>
            </a:r>
            <a:r>
              <a:rPr kumimoji="1" lang="en-US" altLang="zh-CN" sz="2800" b="1" dirty="0">
                <a:cs typeface="Arial Unicode MS" charset="0"/>
              </a:rPr>
              <a:t>d=4;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 err="1">
                <a:cs typeface="Arial Unicode MS" charset="0"/>
              </a:rPr>
              <a:t>printf</a:t>
            </a:r>
            <a:r>
              <a:rPr kumimoji="1" lang="en-US" altLang="zh-CN" sz="2800" b="1" dirty="0">
                <a:cs typeface="Arial Unicode MS" charset="0"/>
              </a:rPr>
              <a:t>(“%</a:t>
            </a:r>
            <a:r>
              <a:rPr kumimoji="1" lang="en-US" altLang="zh-CN" sz="2800" b="1" dirty="0" err="1">
                <a:cs typeface="Arial Unicode MS" charset="0"/>
              </a:rPr>
              <a:t>d,%d</a:t>
            </a:r>
            <a:r>
              <a:rPr kumimoji="1" lang="en-US" altLang="zh-CN" sz="2800" b="1" dirty="0">
                <a:cs typeface="Arial Unicode MS" charset="0"/>
              </a:rPr>
              <a:t>”, a, (b, c, d) );</a:t>
            </a:r>
          </a:p>
        </p:txBody>
      </p:sp>
      <p:sp>
        <p:nvSpPr>
          <p:cNvPr id="63494" name="Rectangle 7"/>
          <p:cNvSpPr>
            <a:spLocks noChangeArrowheads="1"/>
          </p:cNvSpPr>
          <p:nvPr/>
        </p:nvSpPr>
        <p:spPr bwMode="auto">
          <a:xfrm>
            <a:off x="496888" y="1519238"/>
            <a:ext cx="4248150" cy="1439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2" grpId="0" animBg="1" autoUpdateAnimBg="0"/>
      <p:bldP spid="427013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11049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6.4.7   </a:t>
            </a:r>
            <a:r>
              <a:rPr lang="zh-CN" altLang="en-US">
                <a:latin typeface="Arial" charset="0"/>
                <a:ea typeface="宋体" charset="0"/>
              </a:rPr>
              <a:t>位运算</a:t>
            </a:r>
            <a:endParaRPr lang="zh-CN" altLang="en-US" sz="5400" b="0">
              <a:latin typeface="宋体" charset="0"/>
              <a:ea typeface="宋体" charset="0"/>
            </a:endParaRP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135937" cy="4967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位逻辑运算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~</a:t>
            </a:r>
            <a:r>
              <a:rPr lang="zh-CN" altLang="en-US" dirty="0">
                <a:latin typeface="Arial" charset="0"/>
                <a:ea typeface="宋体" charset="0"/>
              </a:rPr>
              <a:t>   按位取反               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单目   右结合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&amp;</a:t>
            </a:r>
            <a:r>
              <a:rPr lang="zh-CN" altLang="en-US" dirty="0">
                <a:latin typeface="Arial" charset="0"/>
                <a:ea typeface="宋体" charset="0"/>
              </a:rPr>
              <a:t>   按位与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^</a:t>
            </a:r>
            <a:r>
              <a:rPr lang="zh-CN" altLang="en-US" dirty="0">
                <a:latin typeface="Arial" charset="0"/>
                <a:ea typeface="宋体" charset="0"/>
              </a:rPr>
              <a:t>   按位异或：相同取0，不同取1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| </a:t>
            </a:r>
            <a:r>
              <a:rPr lang="zh-CN" altLang="en-US" dirty="0">
                <a:latin typeface="Arial" charset="0"/>
                <a:ea typeface="宋体" charset="0"/>
              </a:rPr>
              <a:t>  按位或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Arial" charset="0"/>
                <a:ea typeface="宋体" charset="0"/>
              </a:rPr>
              <a:t>移位运算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&lt;&lt;</a:t>
            </a:r>
            <a:r>
              <a:rPr lang="zh-CN" altLang="en-US" dirty="0">
                <a:latin typeface="Arial" charset="0"/>
                <a:ea typeface="宋体" charset="0"/>
              </a:rPr>
              <a:t>    对操作数左移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&gt;&gt;</a:t>
            </a:r>
            <a:r>
              <a:rPr lang="zh-CN" altLang="en-US" dirty="0">
                <a:latin typeface="Arial" charset="0"/>
                <a:ea typeface="宋体" charset="0"/>
              </a:rPr>
              <a:t>    对操作数右移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Arial" charset="0"/>
                <a:ea typeface="宋体" charset="0"/>
              </a:rPr>
              <a:t>复合位赋值运算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build="p" bldLvl="2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4859338" cy="93662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位逻辑运算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997200"/>
            <a:ext cx="5616575" cy="11525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x=9     00000000  00001001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y=3     00000000  00000011</a:t>
            </a:r>
          </a:p>
        </p:txBody>
      </p:sp>
      <p:sp>
        <p:nvSpPr>
          <p:cNvPr id="444421" name="Rectangle 5"/>
          <p:cNvSpPr>
            <a:spLocks noChangeArrowheads="1"/>
          </p:cNvSpPr>
          <p:nvPr/>
        </p:nvSpPr>
        <p:spPr bwMode="auto">
          <a:xfrm>
            <a:off x="6156325" y="1628775"/>
            <a:ext cx="251936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800" b="1" dirty="0"/>
              <a:t>注意区分：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800" b="1" dirty="0">
                <a:solidFill>
                  <a:srgbClr val="CC0066"/>
                </a:solidFill>
              </a:rPr>
              <a:t>&amp; </a:t>
            </a:r>
            <a:r>
              <a:rPr lang="zh-CN" altLang="en-US" sz="2800" b="1" dirty="0"/>
              <a:t>和 </a:t>
            </a:r>
            <a:r>
              <a:rPr lang="zh-CN" altLang="en-US" sz="2800" b="1" dirty="0">
                <a:solidFill>
                  <a:srgbClr val="CC0066"/>
                </a:solidFill>
              </a:rPr>
              <a:t>|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&amp;&amp; </a:t>
            </a:r>
            <a:r>
              <a:rPr lang="zh-CN" altLang="en-US" sz="2800" b="1" dirty="0"/>
              <a:t>和 </a:t>
            </a:r>
            <a:r>
              <a:rPr lang="zh-CN" altLang="en-US" sz="2800" b="1" dirty="0">
                <a:solidFill>
                  <a:schemeClr val="bg2"/>
                </a:solidFill>
              </a:rPr>
              <a:t>||</a:t>
            </a:r>
            <a:endParaRPr lang="zh-CN" altLang="en-US" sz="2800" b="1" dirty="0"/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539750" y="1341438"/>
            <a:ext cx="4895850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400" b="1" dirty="0">
                <a:solidFill>
                  <a:srgbClr val="CC0066"/>
                </a:solidFill>
              </a:rPr>
              <a:t>~</a:t>
            </a:r>
            <a:r>
              <a:rPr lang="zh-CN" altLang="en-US" sz="2400" b="1" dirty="0"/>
              <a:t>  按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位取反</a:t>
            </a:r>
          </a:p>
          <a:p>
            <a:r>
              <a:rPr lang="zh-CN" altLang="en-US" sz="2400" b="1" dirty="0">
                <a:solidFill>
                  <a:srgbClr val="CC0066"/>
                </a:solidFill>
              </a:rPr>
              <a:t>&amp;</a:t>
            </a:r>
            <a:r>
              <a:rPr lang="zh-CN" altLang="en-US" sz="2400" b="1" dirty="0"/>
              <a:t>   按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位与</a:t>
            </a:r>
          </a:p>
          <a:p>
            <a:r>
              <a:rPr lang="zh-CN" altLang="en-US" sz="2400" b="1" dirty="0">
                <a:solidFill>
                  <a:srgbClr val="CC0066"/>
                </a:solidFill>
              </a:rPr>
              <a:t>^</a:t>
            </a:r>
            <a:r>
              <a:rPr lang="zh-CN" altLang="en-US" sz="2400" b="1" dirty="0"/>
              <a:t>   按位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异或</a:t>
            </a:r>
            <a:r>
              <a:rPr lang="zh-CN" altLang="en-US" sz="2400" b="1" dirty="0"/>
              <a:t>：相同取0，不同取1</a:t>
            </a:r>
          </a:p>
          <a:p>
            <a:r>
              <a:rPr lang="zh-CN" altLang="en-US" sz="2400" b="1" dirty="0">
                <a:solidFill>
                  <a:srgbClr val="CC0066"/>
                </a:solidFill>
              </a:rPr>
              <a:t>|</a:t>
            </a:r>
            <a:r>
              <a:rPr lang="zh-CN" altLang="en-US" sz="2400" b="1" dirty="0"/>
              <a:t>   按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位或</a:t>
            </a:r>
          </a:p>
        </p:txBody>
      </p:sp>
      <p:sp>
        <p:nvSpPr>
          <p:cNvPr id="65542" name="Text Box 7"/>
          <p:cNvSpPr txBox="1">
            <a:spLocks noChangeArrowheads="1"/>
          </p:cNvSpPr>
          <p:nvPr/>
        </p:nvSpPr>
        <p:spPr bwMode="auto">
          <a:xfrm>
            <a:off x="6588125" y="981075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44424" name="Rectangle 8"/>
          <p:cNvSpPr>
            <a:spLocks noChangeArrowheads="1"/>
          </p:cNvSpPr>
          <p:nvPr/>
        </p:nvSpPr>
        <p:spPr bwMode="auto">
          <a:xfrm>
            <a:off x="6227763" y="3860800"/>
            <a:ext cx="24479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x &amp;&amp; y </a:t>
            </a:r>
            <a:r>
              <a:rPr lang="zh-CN" altLang="en-US" sz="2800" b="1" dirty="0"/>
              <a:t>得  </a:t>
            </a:r>
            <a:r>
              <a:rPr lang="en-US" altLang="zh-CN" sz="2800" b="1" dirty="0"/>
              <a:t>1</a:t>
            </a:r>
            <a:endParaRPr lang="zh-CN" altLang="en-US" sz="2800" b="1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x || y    </a:t>
            </a:r>
            <a:r>
              <a:rPr lang="zh-CN" altLang="en-US" sz="2800" b="1" dirty="0"/>
              <a:t>得  1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93EF445-59BB-4CDE-A052-08F1C1FA1D3A}"/>
              </a:ext>
            </a:extLst>
          </p:cNvPr>
          <p:cNvCxnSpPr/>
          <p:nvPr/>
        </p:nvCxnSpPr>
        <p:spPr bwMode="auto">
          <a:xfrm>
            <a:off x="540816" y="3933056"/>
            <a:ext cx="496728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30B7FC18-3F3A-438E-9C28-786724A59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72" y="3962000"/>
            <a:ext cx="5616575" cy="2491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kern="0" dirty="0">
                <a:latin typeface="Arial" charset="0"/>
                <a:ea typeface="宋体" charset="0"/>
              </a:rPr>
              <a:t>x </a:t>
            </a:r>
            <a:r>
              <a:rPr lang="en-US" altLang="zh-CN" kern="0" dirty="0">
                <a:solidFill>
                  <a:srgbClr val="CC0066"/>
                </a:solidFill>
                <a:latin typeface="Arial" charset="0"/>
                <a:ea typeface="宋体" charset="0"/>
              </a:rPr>
              <a:t>&amp; </a:t>
            </a:r>
            <a:r>
              <a:rPr lang="en-US" altLang="zh-CN" kern="0" dirty="0">
                <a:latin typeface="Arial" charset="0"/>
                <a:ea typeface="宋体" charset="0"/>
              </a:rPr>
              <a:t>y   00000000  00000001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kern="0" dirty="0">
                <a:latin typeface="Arial" charset="0"/>
                <a:ea typeface="宋体" charset="0"/>
              </a:rPr>
              <a:t>x </a:t>
            </a:r>
            <a:r>
              <a:rPr lang="en-US" altLang="zh-CN" kern="0" dirty="0">
                <a:solidFill>
                  <a:srgbClr val="CC0066"/>
                </a:solidFill>
                <a:latin typeface="Arial" charset="0"/>
                <a:ea typeface="宋体" charset="0"/>
              </a:rPr>
              <a:t>| </a:t>
            </a:r>
            <a:r>
              <a:rPr lang="en-US" altLang="zh-CN" kern="0" dirty="0">
                <a:latin typeface="Arial" charset="0"/>
                <a:ea typeface="宋体" charset="0"/>
              </a:rPr>
              <a:t>y     00000000  00001011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kern="0" dirty="0">
                <a:latin typeface="Arial" charset="0"/>
                <a:ea typeface="宋体" charset="0"/>
              </a:rPr>
              <a:t>x </a:t>
            </a:r>
            <a:r>
              <a:rPr lang="en-US" altLang="zh-CN" kern="0" dirty="0">
                <a:solidFill>
                  <a:srgbClr val="CC0066"/>
                </a:solidFill>
                <a:latin typeface="Arial" charset="0"/>
                <a:ea typeface="宋体" charset="0"/>
              </a:rPr>
              <a:t>^ </a:t>
            </a:r>
            <a:r>
              <a:rPr lang="en-US" altLang="zh-CN" kern="0" dirty="0">
                <a:latin typeface="Arial" charset="0"/>
                <a:ea typeface="宋体" charset="0"/>
              </a:rPr>
              <a:t>y    00000000  00001010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kern="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kern="0" dirty="0">
                <a:latin typeface="Arial" charset="0"/>
                <a:ea typeface="宋体" charset="0"/>
              </a:rPr>
              <a:t>1010 </a:t>
            </a:r>
            <a:r>
              <a:rPr lang="en-US" altLang="zh-CN" kern="0" dirty="0">
                <a:solidFill>
                  <a:srgbClr val="CC0066"/>
                </a:solidFill>
                <a:latin typeface="Arial" charset="0"/>
                <a:ea typeface="宋体" charset="0"/>
              </a:rPr>
              <a:t>^</a:t>
            </a:r>
            <a:r>
              <a:rPr lang="en-US" altLang="zh-CN" kern="0" dirty="0">
                <a:latin typeface="Arial" charset="0"/>
                <a:ea typeface="宋体" charset="0"/>
              </a:rPr>
              <a:t> 0101 =1111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 bldLvl="2"/>
      <p:bldP spid="444421" grpId="0" autoUpdateAnimBg="0"/>
      <p:bldP spid="444424" grpId="0" autoUpdateAnimBg="0"/>
      <p:bldP spid="10" grpId="0" build="p" bldLvl="2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648"/>
            <a:ext cx="4319587" cy="100806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位移位运算</a:t>
            </a:r>
            <a:endParaRPr lang="zh-CN" altLang="en-US" dirty="0">
              <a:latin typeface="宋体" charset="0"/>
              <a:ea typeface="宋体" charset="0"/>
            </a:endParaRP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752"/>
            <a:ext cx="8077200" cy="1008062"/>
          </a:xfrm>
        </p:spPr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&lt;&lt;    左移（算术左移，右边补</a:t>
            </a:r>
            <a:r>
              <a:rPr lang="en-US" altLang="zh-CN" dirty="0">
                <a:latin typeface="Arial" charset="0"/>
                <a:ea typeface="宋体" charset="0"/>
              </a:rPr>
              <a:t>0</a:t>
            </a:r>
            <a:r>
              <a:rPr lang="zh-CN" altLang="en-US" dirty="0">
                <a:latin typeface="Arial" charset="0"/>
                <a:ea typeface="宋体" charset="0"/>
              </a:rPr>
              <a:t>，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                </a:t>
            </a:r>
            <a:r>
              <a:rPr lang="zh-CN" altLang="en-US" dirty="0">
                <a:latin typeface="Arial" charset="0"/>
                <a:ea typeface="宋体" charset="0"/>
              </a:rPr>
              <a:t>左移</a:t>
            </a:r>
            <a:r>
              <a:rPr lang="en-US" altLang="zh-CN" dirty="0">
                <a:latin typeface="Arial" charset="0"/>
                <a:ea typeface="宋体" charset="0"/>
              </a:rPr>
              <a:t>1</a:t>
            </a:r>
            <a:r>
              <a:rPr lang="zh-CN" altLang="en-US" dirty="0">
                <a:latin typeface="Arial" charset="0"/>
                <a:ea typeface="宋体" charset="0"/>
              </a:rPr>
              <a:t>位即乘以</a:t>
            </a:r>
            <a:r>
              <a:rPr lang="en-US" altLang="zh-CN" dirty="0">
                <a:latin typeface="Arial" charset="0"/>
                <a:ea typeface="宋体" charset="0"/>
              </a:rPr>
              <a:t>2</a:t>
            </a:r>
            <a:r>
              <a:rPr lang="zh-CN" altLang="en-US" dirty="0">
                <a:latin typeface="Arial" charset="0"/>
                <a:ea typeface="宋体" charset="0"/>
              </a:rPr>
              <a:t>）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CB7475-4BD7-4C9E-B068-82CF10BCA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416" y="2224160"/>
            <a:ext cx="80772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 typeface="Wingdings" charset="0"/>
              <a:buNone/>
            </a:pPr>
            <a:r>
              <a:rPr lang="zh-CN" altLang="en-US" kern="0" dirty="0">
                <a:latin typeface="Arial" charset="0"/>
                <a:ea typeface="宋体" charset="0"/>
              </a:rPr>
              <a:t>&gt;&gt;    右移（算术右移，左边补进原数最高位</a:t>
            </a:r>
            <a:endParaRPr lang="en-US" altLang="zh-CN" kern="0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kern="0" dirty="0">
                <a:latin typeface="Arial" charset="0"/>
                <a:ea typeface="宋体" charset="0"/>
              </a:rPr>
              <a:t>                    </a:t>
            </a:r>
            <a:r>
              <a:rPr lang="zh-CN" altLang="en-US" kern="0" dirty="0">
                <a:latin typeface="Arial" charset="0"/>
                <a:ea typeface="宋体" charset="0"/>
              </a:rPr>
              <a:t>右移</a:t>
            </a:r>
            <a:r>
              <a:rPr lang="en-US" altLang="zh-CN" kern="0" dirty="0">
                <a:latin typeface="Arial" charset="0"/>
                <a:ea typeface="宋体" charset="0"/>
              </a:rPr>
              <a:t>1</a:t>
            </a:r>
            <a:r>
              <a:rPr lang="zh-CN" altLang="en-US" kern="0" dirty="0">
                <a:latin typeface="Arial" charset="0"/>
                <a:ea typeface="宋体" charset="0"/>
              </a:rPr>
              <a:t>位即除以</a:t>
            </a:r>
            <a:r>
              <a:rPr lang="en-US" altLang="zh-CN" kern="0" dirty="0">
                <a:latin typeface="Arial" charset="0"/>
                <a:ea typeface="宋体" charset="0"/>
              </a:rPr>
              <a:t>2</a:t>
            </a:r>
            <a:r>
              <a:rPr lang="zh-CN" altLang="en-US" kern="0" dirty="0">
                <a:latin typeface="Arial" charset="0"/>
                <a:ea typeface="宋体" charset="0"/>
              </a:rPr>
              <a:t>）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63BD0B4-5DCA-44A2-8E30-D17352CA8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433528"/>
            <a:ext cx="8077200" cy="157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Font typeface="Wingdings" charset="0"/>
              <a:buNone/>
            </a:pPr>
            <a:r>
              <a:rPr lang="en-US" altLang="zh-CN" kern="0" dirty="0">
                <a:latin typeface="Arial" charset="0"/>
                <a:ea typeface="宋体" charset="0"/>
              </a:rPr>
              <a:t>x&lt;&lt;3    </a:t>
            </a:r>
            <a:r>
              <a:rPr lang="zh-CN" altLang="en-US" kern="0" dirty="0">
                <a:latin typeface="Arial" charset="0"/>
                <a:ea typeface="宋体" charset="0"/>
              </a:rPr>
              <a:t>将</a:t>
            </a:r>
            <a:r>
              <a:rPr lang="en-US" altLang="zh-CN" kern="0" dirty="0">
                <a:latin typeface="Arial" charset="0"/>
                <a:ea typeface="宋体" charset="0"/>
              </a:rPr>
              <a:t>x</a:t>
            </a:r>
            <a:r>
              <a:rPr lang="zh-CN" kern="0" dirty="0">
                <a:latin typeface="Arial" charset="0"/>
                <a:ea typeface="宋体" charset="0"/>
              </a:rPr>
              <a:t>向</a:t>
            </a:r>
            <a:r>
              <a:rPr lang="zh-CN" altLang="en-US" kern="0" dirty="0">
                <a:latin typeface="Arial" charset="0"/>
                <a:ea typeface="宋体" charset="0"/>
              </a:rPr>
              <a:t>左移3位，右边空出的位用</a:t>
            </a:r>
            <a:r>
              <a:rPr lang="en-US" altLang="zh-CN" kern="0" dirty="0">
                <a:latin typeface="Arial" charset="0"/>
                <a:ea typeface="宋体" charset="0"/>
              </a:rPr>
              <a:t>0</a:t>
            </a:r>
            <a:r>
              <a:rPr lang="zh-CN" altLang="en-US" kern="0" dirty="0">
                <a:latin typeface="Arial" charset="0"/>
                <a:ea typeface="宋体" charset="0"/>
              </a:rPr>
              <a:t>填补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kern="0" dirty="0">
                <a:latin typeface="Arial" charset="0"/>
                <a:ea typeface="宋体" charset="0"/>
              </a:rPr>
              <a:t>            00111010 &lt;&lt; 3       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kern="0" dirty="0">
                <a:latin typeface="Arial" charset="0"/>
                <a:ea typeface="宋体" charset="0"/>
              </a:rPr>
              <a:t>            11010</a:t>
            </a:r>
            <a:r>
              <a:rPr lang="zh-CN" altLang="en-US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000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22F5655-3E6A-4C55-80A0-7F5D810E265A}"/>
              </a:ext>
            </a:extLst>
          </p:cNvPr>
          <p:cNvSpPr/>
          <p:nvPr/>
        </p:nvSpPr>
        <p:spPr>
          <a:xfrm>
            <a:off x="323528" y="5061083"/>
            <a:ext cx="44646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charset="0"/>
              <a:buNone/>
            </a:pPr>
            <a:r>
              <a:rPr lang="en-US" altLang="zh-CN" sz="2800" b="1" kern="0" dirty="0"/>
              <a:t>x&gt;&gt;3    </a:t>
            </a:r>
            <a:r>
              <a:rPr lang="zh-CN" altLang="en-US" sz="2800" b="1" kern="0" dirty="0"/>
              <a:t>将</a:t>
            </a:r>
            <a:r>
              <a:rPr lang="en-US" altLang="zh-CN" sz="2800" b="1" kern="0" dirty="0"/>
              <a:t>x</a:t>
            </a:r>
            <a:r>
              <a:rPr lang="zh-CN" altLang="en-US" sz="2800" b="1" kern="0" dirty="0"/>
              <a:t>向右移3位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sz="2800" b="1" kern="0" dirty="0"/>
              <a:t>            00111010 &gt;&gt; 3   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sz="2800" b="1" kern="0" dirty="0"/>
              <a:t>            </a:t>
            </a:r>
            <a:r>
              <a:rPr lang="zh-CN" altLang="en-US" sz="2800" b="1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000</a:t>
            </a:r>
            <a:r>
              <a:rPr lang="zh-CN" altLang="en-US" sz="2800" b="1" kern="0" dirty="0"/>
              <a:t>0011</a:t>
            </a:r>
            <a:r>
              <a:rPr lang="en-US" altLang="zh-CN" sz="2800" b="1" kern="0" dirty="0"/>
              <a:t>1</a:t>
            </a:r>
            <a:endParaRPr lang="zh-CN" altLang="en-US" sz="2800" b="1" kern="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837DEF-BEB2-45BC-BAD1-4B27BD7745BA}"/>
              </a:ext>
            </a:extLst>
          </p:cNvPr>
          <p:cNvSpPr/>
          <p:nvPr/>
        </p:nvSpPr>
        <p:spPr>
          <a:xfrm>
            <a:off x="4506016" y="5108990"/>
            <a:ext cx="44646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charset="0"/>
              <a:buNone/>
            </a:pPr>
            <a:r>
              <a:rPr lang="en-US" altLang="zh-CN" sz="2800" b="1" kern="0" dirty="0"/>
              <a:t>x&gt;&gt;2    </a:t>
            </a:r>
            <a:r>
              <a:rPr lang="zh-CN" altLang="en-US" sz="2800" b="1" kern="0" dirty="0"/>
              <a:t>将</a:t>
            </a:r>
            <a:r>
              <a:rPr lang="en-US" altLang="zh-CN" sz="2800" b="1" kern="0" dirty="0"/>
              <a:t>x</a:t>
            </a:r>
            <a:r>
              <a:rPr lang="zh-CN" altLang="en-US" sz="2800" b="1" kern="0" dirty="0"/>
              <a:t>向右移</a:t>
            </a:r>
            <a:r>
              <a:rPr lang="en-US" altLang="zh-CN" sz="2800" b="1" kern="0" dirty="0"/>
              <a:t>2</a:t>
            </a:r>
            <a:r>
              <a:rPr lang="zh-CN" altLang="en-US" sz="2800" b="1" kern="0" dirty="0"/>
              <a:t>位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sz="2800" b="1" kern="0" dirty="0"/>
              <a:t>            </a:t>
            </a:r>
            <a:r>
              <a:rPr lang="en-US" altLang="zh-CN" sz="2800" b="1" kern="0" dirty="0"/>
              <a:t>1</a:t>
            </a:r>
            <a:r>
              <a:rPr lang="zh-CN" altLang="en-US" sz="2800" b="1" kern="0" dirty="0"/>
              <a:t>111</a:t>
            </a:r>
            <a:r>
              <a:rPr lang="en-US" altLang="zh-CN" sz="2800" b="1" kern="0" dirty="0"/>
              <a:t>110</a:t>
            </a:r>
            <a:r>
              <a:rPr lang="zh-CN" altLang="en-US" sz="2800" b="1" kern="0" dirty="0"/>
              <a:t>0 &gt;&gt; </a:t>
            </a:r>
            <a:r>
              <a:rPr lang="en-US" altLang="zh-CN" sz="2800" b="1" kern="0" dirty="0"/>
              <a:t>2</a:t>
            </a:r>
            <a:r>
              <a:rPr lang="zh-CN" altLang="en-US" sz="2800" b="1" kern="0" dirty="0"/>
              <a:t>   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sz="2800" b="1" kern="0" dirty="0"/>
              <a:t>            </a:t>
            </a:r>
            <a:r>
              <a:rPr lang="en-US" altLang="zh-CN" sz="2800" b="1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11</a:t>
            </a:r>
            <a:r>
              <a:rPr lang="en-US" altLang="zh-CN" sz="2800" b="1" kern="0" dirty="0"/>
              <a:t>111</a:t>
            </a:r>
            <a:r>
              <a:rPr lang="zh-CN" altLang="en-US" sz="2800" b="1" kern="0" dirty="0"/>
              <a:t>11</a:t>
            </a:r>
            <a:r>
              <a:rPr lang="en-US" altLang="zh-CN" sz="2800" b="1" kern="0" dirty="0"/>
              <a:t>1</a:t>
            </a:r>
            <a:endParaRPr lang="zh-CN" altLang="en-US" sz="2800" b="1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 bldLvl="2" autoUpdateAnimBg="0"/>
      <p:bldP spid="4" grpId="0" build="p" bldLvl="2" autoUpdateAnimBg="0"/>
      <p:bldP spid="5" grpId="0" build="p" bldLvl="2" autoUpdateAnimBg="0"/>
      <p:bldP spid="2" grpId="0"/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6048375" cy="10795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复合位赋值运算符</a:t>
            </a:r>
            <a:endParaRPr lang="zh-CN" altLang="en-US">
              <a:latin typeface="宋体" charset="0"/>
              <a:ea typeface="宋体" charset="0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628775"/>
            <a:ext cx="4751388" cy="417671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&amp;=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|=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^=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&gt;&gt;=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&lt;&lt;=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Wingdings" charset="0"/>
              <a:buNone/>
            </a:pPr>
            <a:endParaRPr lang="zh-CN" altLang="en-US" sz="280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a &amp;= b   </a:t>
            </a:r>
            <a:r>
              <a:rPr lang="zh-CN" altLang="en-US" sz="2400">
                <a:latin typeface="Arial" charset="0"/>
                <a:ea typeface="宋体" charset="0"/>
              </a:rPr>
              <a:t>相当于  </a:t>
            </a:r>
            <a:r>
              <a:rPr lang="en-US" altLang="zh-CN" sz="2400">
                <a:latin typeface="Arial" charset="0"/>
                <a:ea typeface="宋体" charset="0"/>
              </a:rPr>
              <a:t>a = a &amp; b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a &lt;&lt;= 2  </a:t>
            </a:r>
            <a:r>
              <a:rPr lang="zh-CN" altLang="en-US" sz="2400">
                <a:latin typeface="Arial" charset="0"/>
                <a:ea typeface="宋体" charset="0"/>
              </a:rPr>
              <a:t>相当于  </a:t>
            </a:r>
            <a:r>
              <a:rPr lang="en-US" altLang="zh-CN" sz="2400">
                <a:latin typeface="Arial" charset="0"/>
                <a:ea typeface="宋体" charset="0"/>
              </a:rPr>
              <a:t>a = a &lt;&lt; 2</a:t>
            </a:r>
            <a:endParaRPr lang="zh-CN" altLang="en-US" sz="2400">
              <a:latin typeface="Arial" charset="0"/>
              <a:ea typeface="宋体" charset="0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57200" y="40386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build="p" bldLvl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23088" cy="955675"/>
          </a:xfrm>
        </p:spPr>
        <p:txBody>
          <a:bodyPr/>
          <a:lstStyle/>
          <a:p>
            <a:pPr algn="just" eaLnBrk="1" hangingPunct="1"/>
            <a:r>
              <a:rPr lang="en-US" altLang="zh-CN">
                <a:latin typeface="Arial" charset="0"/>
                <a:ea typeface="宋体" charset="0"/>
              </a:rPr>
              <a:t>6.4.8  </a:t>
            </a:r>
            <a:r>
              <a:rPr lang="zh-CN" altLang="en-US">
                <a:latin typeface="Arial" charset="0"/>
                <a:ea typeface="宋体" charset="0"/>
              </a:rPr>
              <a:t>其他运算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800600"/>
          </a:xfrm>
        </p:spPr>
        <p:txBody>
          <a:bodyPr/>
          <a:lstStyle/>
          <a:p>
            <a:pPr algn="just" eaLnBrk="1" hangingPunct="1"/>
            <a:r>
              <a:rPr lang="zh-CN" altLang="en-US" sz="2800" dirty="0">
                <a:latin typeface="Arial" charset="0"/>
                <a:ea typeface="宋体" charset="0"/>
              </a:rPr>
              <a:t>存储空间长度运算符</a:t>
            </a:r>
            <a:r>
              <a:rPr lang="zh-CN" altLang="en-US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  <a:cs typeface="Arial Unicode MS" charset="0"/>
              </a:rPr>
              <a:t>sizeof</a:t>
            </a:r>
            <a:endParaRPr lang="en-US" altLang="zh-CN" dirty="0">
              <a:solidFill>
                <a:schemeClr val="bg2">
                  <a:lumMod val="60000"/>
                  <a:lumOff val="40000"/>
                </a:schemeClr>
              </a:solidFill>
              <a:latin typeface="Arial" charset="0"/>
              <a:ea typeface="宋体" charset="0"/>
              <a:cs typeface="Arial Unicode MS" charset="0"/>
            </a:endParaRPr>
          </a:p>
          <a:p>
            <a:pPr lvl="1" algn="just" eaLnBrk="1" hangingPunct="1">
              <a:buFont typeface="Wingdings" charset="0"/>
              <a:buNone/>
            </a:pPr>
            <a:r>
              <a:rPr lang="zh-CN" altLang="en-US" dirty="0">
                <a:latin typeface="宋体" charset="0"/>
                <a:ea typeface="宋体" charset="0"/>
              </a:rPr>
              <a:t>单目运算符，计算</a:t>
            </a:r>
            <a:r>
              <a:rPr lang="zh-CN" altLang="en-US" dirty="0">
                <a:solidFill>
                  <a:srgbClr val="CC0066"/>
                </a:solidFill>
                <a:latin typeface="宋体" charset="0"/>
                <a:ea typeface="宋体" charset="0"/>
              </a:rPr>
              <a:t>变量</a:t>
            </a:r>
            <a:r>
              <a:rPr lang="zh-CN" altLang="en-US" dirty="0">
                <a:latin typeface="宋体" charset="0"/>
                <a:ea typeface="宋体" charset="0"/>
              </a:rPr>
              <a:t>或</a:t>
            </a:r>
            <a:r>
              <a:rPr lang="zh-CN" altLang="en-US" dirty="0">
                <a:solidFill>
                  <a:srgbClr val="CC0066"/>
                </a:solidFill>
                <a:latin typeface="宋体" charset="0"/>
                <a:ea typeface="宋体" charset="0"/>
              </a:rPr>
              <a:t>数据类型</a:t>
            </a:r>
            <a:r>
              <a:rPr lang="zh-CN" altLang="en-US" dirty="0">
                <a:latin typeface="宋体" charset="0"/>
                <a:ea typeface="宋体" charset="0"/>
              </a:rPr>
              <a:t>的字节长度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int a;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  <a:cs typeface="Arial Unicode MS" charset="0"/>
              </a:rPr>
              <a:t>sizeof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(a)</a:t>
            </a:r>
          </a:p>
          <a:p>
            <a:pPr lvl="2" algn="just" eaLnBrk="1" hangingPunct="1">
              <a:buFont typeface="Wingdings" charset="0"/>
              <a:buNone/>
            </a:pPr>
            <a:r>
              <a:rPr lang="zh-CN" altLang="en-US" dirty="0">
                <a:latin typeface="宋体" charset="0"/>
                <a:ea typeface="宋体" charset="0"/>
              </a:rPr>
              <a:t>求整型变量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a </a:t>
            </a:r>
            <a:r>
              <a:rPr lang="zh-CN" altLang="en-US" dirty="0">
                <a:latin typeface="宋体" charset="0"/>
                <a:ea typeface="宋体" charset="0"/>
              </a:rPr>
              <a:t>的长度，值为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4(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bytes)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  <a:cs typeface="Arial Unicode MS" charset="0"/>
              </a:rPr>
              <a:t>sizeof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(int)</a:t>
            </a:r>
          </a:p>
          <a:p>
            <a:pPr lvl="2" algn="just" eaLnBrk="1" hangingPunct="1">
              <a:buFont typeface="Wingdings" charset="0"/>
              <a:buNone/>
            </a:pPr>
            <a:r>
              <a:rPr lang="zh-CN" altLang="en-US" dirty="0">
                <a:latin typeface="宋体" charset="0"/>
                <a:ea typeface="宋体" charset="0"/>
              </a:rPr>
              <a:t>求整型的长度，值为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4 (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bytes)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  <a:cs typeface="Arial Unicode MS" charset="0"/>
              </a:rPr>
              <a:t>sizeof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(double)</a:t>
            </a:r>
          </a:p>
          <a:p>
            <a:pPr lvl="2" algn="just" eaLnBrk="1" hangingPunct="1">
              <a:buFont typeface="Wingdings" charset="0"/>
              <a:buNone/>
            </a:pPr>
            <a:r>
              <a:rPr lang="zh-CN" altLang="en-US" dirty="0">
                <a:latin typeface="宋体" charset="0"/>
                <a:ea typeface="宋体" charset="0"/>
              </a:rPr>
              <a:t>求双精度浮点型的长度，值为</a:t>
            </a:r>
            <a:r>
              <a:rPr lang="zh-CN" altLang="en-US" dirty="0">
                <a:latin typeface="Arial" charset="0"/>
                <a:ea typeface="宋体" charset="0"/>
                <a:cs typeface="Arial Unicode MS" charset="0"/>
              </a:rPr>
              <a:t>8 (</a:t>
            </a:r>
            <a:r>
              <a:rPr lang="en-US" altLang="zh-CN" dirty="0">
                <a:latin typeface="Arial" charset="0"/>
                <a:ea typeface="宋体" charset="0"/>
                <a:cs typeface="Arial Unicode MS" charset="0"/>
              </a:rPr>
              <a:t>bytes)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 bldLvl="2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88925"/>
            <a:ext cx="6624638" cy="90805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运算符的优先级和结合性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3088" y="1262635"/>
            <a:ext cx="5791200" cy="562274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( 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!  -  +  ++  --   (类型名）</a:t>
            </a:r>
            <a:r>
              <a:rPr lang="en-US" altLang="zh-CN" sz="2400" dirty="0" err="1">
                <a:latin typeface="Arial" charset="0"/>
                <a:ea typeface="宋体" charset="0"/>
              </a:rPr>
              <a:t>sizeof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* 	/   %		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+	-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宋体" charset="0"/>
              </a:rPr>
              <a:t>&lt;&lt;    &gt;&gt;</a:t>
            </a:r>
            <a:endParaRPr lang="zh-CN" altLang="en-US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&lt;  &lt;=  &gt;  &gt;=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==  !=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latin typeface="Arial" charset="0"/>
                <a:ea typeface="宋体" charset="0"/>
              </a:rPr>
              <a:t>&amp; 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》</a:t>
            </a:r>
            <a:r>
              <a:rPr lang="en-US" altLang="zh-CN" sz="2400" dirty="0">
                <a:latin typeface="Arial" charset="0"/>
                <a:ea typeface="宋体" charset="0"/>
              </a:rPr>
              <a:t>^ 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宋体" charset="0"/>
              </a:rPr>
              <a:t>》</a:t>
            </a:r>
            <a:r>
              <a:rPr lang="en-US" altLang="zh-CN" sz="2400" dirty="0">
                <a:latin typeface="Arial" charset="0"/>
                <a:ea typeface="宋体" charset="0"/>
              </a:rPr>
              <a:t>|</a:t>
            </a:r>
            <a:endParaRPr lang="zh-CN" altLang="en-US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&amp;&amp;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||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? :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=  +=  -=  *=  /=  %=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,</a:t>
            </a:r>
          </a:p>
        </p:txBody>
      </p:sp>
      <p:grpSp>
        <p:nvGrpSpPr>
          <p:cNvPr id="69636" name="Group 13"/>
          <p:cNvGrpSpPr>
            <a:grpSpLocks/>
          </p:cNvGrpSpPr>
          <p:nvPr/>
        </p:nvGrpSpPr>
        <p:grpSpPr bwMode="auto">
          <a:xfrm>
            <a:off x="573832" y="1885950"/>
            <a:ext cx="685800" cy="3991322"/>
            <a:chOff x="1056" y="1056"/>
            <a:chExt cx="432" cy="2400"/>
          </a:xfrm>
        </p:grpSpPr>
        <p:sp>
          <p:nvSpPr>
            <p:cNvPr id="69637" name="Line 10"/>
            <p:cNvSpPr>
              <a:spLocks noChangeShapeType="1"/>
            </p:cNvSpPr>
            <p:nvPr/>
          </p:nvSpPr>
          <p:spPr bwMode="auto">
            <a:xfrm flipH="1">
              <a:off x="1104" y="1056"/>
              <a:ext cx="384" cy="0"/>
            </a:xfrm>
            <a:prstGeom prst="line">
              <a:avLst/>
            </a:prstGeom>
            <a:noFill/>
            <a:ln w="38100" cmpd="dbl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9638" name="Line 11"/>
            <p:cNvSpPr>
              <a:spLocks noChangeShapeType="1"/>
            </p:cNvSpPr>
            <p:nvPr/>
          </p:nvSpPr>
          <p:spPr bwMode="auto">
            <a:xfrm flipH="1">
              <a:off x="1056" y="3456"/>
              <a:ext cx="384" cy="0"/>
            </a:xfrm>
            <a:prstGeom prst="line">
              <a:avLst/>
            </a:prstGeom>
            <a:noFill/>
            <a:ln w="38100" cmpd="dbl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9639" name="Line 12"/>
            <p:cNvSpPr>
              <a:spLocks noChangeShapeType="1"/>
            </p:cNvSpPr>
            <p:nvPr/>
          </p:nvSpPr>
          <p:spPr bwMode="auto">
            <a:xfrm flipH="1">
              <a:off x="1056" y="3240"/>
              <a:ext cx="384" cy="0"/>
            </a:xfrm>
            <a:prstGeom prst="line">
              <a:avLst/>
            </a:prstGeom>
            <a:noFill/>
            <a:ln w="38100" cmpd="dbl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C66A03E-2A5A-4A27-A1A5-8606D7C06ECD}"/>
              </a:ext>
            </a:extLst>
          </p:cNvPr>
          <p:cNvSpPr txBox="1"/>
          <p:nvPr/>
        </p:nvSpPr>
        <p:spPr>
          <a:xfrm>
            <a:off x="5076056" y="6021288"/>
            <a:ext cx="2967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参考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Pages 327~328</a:t>
            </a:r>
            <a:endParaRPr lang="zh-CN" altLang="en-US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6.4.9  </a:t>
            </a:r>
            <a:r>
              <a:rPr lang="zh-CN" altLang="en-US">
                <a:latin typeface="宋体" charset="0"/>
                <a:ea typeface="宋体" charset="0"/>
              </a:rPr>
              <a:t>程序解析－大小写字母转换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83613" cy="568642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#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include &lt;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&gt;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main(void)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{  </a:t>
            </a: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char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  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("input characters: ");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=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getchar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();</a:t>
            </a:r>
            <a:endParaRPr lang="zh-CN" altLang="en-US" sz="2400" dirty="0">
              <a:solidFill>
                <a:schemeClr val="bg2"/>
              </a:solidFill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while(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!= '\n'){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if(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&gt;= 'A' &amp;&amp;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&lt;= 'Z')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- 'A' + 'a'; </a:t>
            </a: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    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else if((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&gt;= 'a' &amp;&amp;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&lt;= 'z' )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- 'a' + 'A'; </a:t>
            </a: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putchar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     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=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getchar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()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 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}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rerurn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0;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</a:t>
            </a: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4140200" y="1341438"/>
            <a:ext cx="411480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>
                <a:cs typeface="Arial Unicode MS" charset="0"/>
              </a:rPr>
              <a:t>input 10 characters: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Reold 123?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rEOLD 123?</a:t>
            </a:r>
          </a:p>
        </p:txBody>
      </p:sp>
      <p:sp>
        <p:nvSpPr>
          <p:cNvPr id="433158" name="Rectangle 6"/>
          <p:cNvSpPr>
            <a:spLocks noChangeArrowheads="1"/>
          </p:cNvSpPr>
          <p:nvPr/>
        </p:nvSpPr>
        <p:spPr bwMode="auto">
          <a:xfrm>
            <a:off x="3276600" y="3213100"/>
            <a:ext cx="4837113" cy="431529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>
                <a:cs typeface="Arial Unicode MS" charset="0"/>
              </a:rPr>
              <a:t> </a:t>
            </a:r>
            <a:r>
              <a:rPr kumimoji="1" lang="en-US" altLang="zh-CN" sz="2400" b="1" dirty="0">
                <a:cs typeface="Arial Unicode MS" charset="0"/>
              </a:rPr>
              <a:t>while((</a:t>
            </a:r>
            <a:r>
              <a:rPr kumimoji="1" lang="en-US" altLang="zh-CN" sz="2400" b="1" dirty="0" err="1">
                <a:cs typeface="Arial Unicode MS" charset="0"/>
              </a:rPr>
              <a:t>ch</a:t>
            </a:r>
            <a:r>
              <a:rPr kumimoji="1" lang="en-US" altLang="zh-CN" sz="2400" b="1" dirty="0">
                <a:cs typeface="Arial Unicode MS" charset="0"/>
              </a:rPr>
              <a:t> = </a:t>
            </a:r>
            <a:r>
              <a:rPr kumimoji="1" lang="en-US" altLang="zh-CN" sz="2400" b="1" dirty="0" err="1">
                <a:cs typeface="Arial Unicode MS" charset="0"/>
              </a:rPr>
              <a:t>getchar</a:t>
            </a:r>
            <a:r>
              <a:rPr kumimoji="1" lang="en-US" altLang="zh-CN" sz="2400" b="1" dirty="0">
                <a:cs typeface="Arial Unicode MS" charset="0"/>
              </a:rPr>
              <a:t>()) != '\n')</a:t>
            </a:r>
            <a:endParaRPr kumimoji="1" lang="zh-CN" altLang="en-US" sz="2400" b="1" dirty="0"/>
          </a:p>
        </p:txBody>
      </p:sp>
      <p:sp>
        <p:nvSpPr>
          <p:cNvPr id="433159" name="Line 7"/>
          <p:cNvSpPr>
            <a:spLocks noChangeShapeType="1"/>
          </p:cNvSpPr>
          <p:nvPr/>
        </p:nvSpPr>
        <p:spPr bwMode="auto">
          <a:xfrm>
            <a:off x="609600" y="3276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2" name="Line 10"/>
          <p:cNvSpPr>
            <a:spLocks noChangeShapeType="1"/>
          </p:cNvSpPr>
          <p:nvPr/>
        </p:nvSpPr>
        <p:spPr bwMode="auto">
          <a:xfrm>
            <a:off x="1066800" y="51054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3" name="Line 11"/>
          <p:cNvSpPr>
            <a:spLocks noChangeShapeType="1"/>
          </p:cNvSpPr>
          <p:nvPr/>
        </p:nvSpPr>
        <p:spPr bwMode="auto">
          <a:xfrm>
            <a:off x="609600" y="3657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AA1CE42-432B-4450-A807-1CFFAF75D0C8}"/>
              </a:ext>
            </a:extLst>
          </p:cNvPr>
          <p:cNvGrpSpPr/>
          <p:nvPr/>
        </p:nvGrpSpPr>
        <p:grpSpPr>
          <a:xfrm>
            <a:off x="4859338" y="4868863"/>
            <a:ext cx="3529012" cy="1368425"/>
            <a:chOff x="4859338" y="4868863"/>
            <a:chExt cx="3529012" cy="1368425"/>
          </a:xfrm>
        </p:grpSpPr>
        <p:sp>
          <p:nvSpPr>
            <p:cNvPr id="433165" name="Rectangle 13"/>
            <p:cNvSpPr>
              <a:spLocks noChangeArrowheads="1"/>
            </p:cNvSpPr>
            <p:nvPr/>
          </p:nvSpPr>
          <p:spPr bwMode="auto">
            <a:xfrm>
              <a:off x="5003800" y="4941888"/>
              <a:ext cx="3257550" cy="1223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</a:pPr>
              <a:r>
                <a:rPr kumimoji="1" lang="en-US" altLang="zh-CN" sz="2400" b="1" dirty="0">
                  <a:solidFill>
                    <a:srgbClr val="CC0066"/>
                  </a:solidFill>
                  <a:ea typeface="仿宋_GB2312" charset="0"/>
                  <a:cs typeface="仿宋_GB2312" charset="0"/>
                </a:rPr>
                <a:t>(</a:t>
              </a:r>
              <a:r>
                <a:rPr kumimoji="1" lang="en-US" altLang="zh-CN" sz="2400" b="1" dirty="0" err="1">
                  <a:solidFill>
                    <a:schemeClr val="bg2"/>
                  </a:solidFill>
                  <a:ea typeface="仿宋_GB2312" charset="0"/>
                  <a:cs typeface="仿宋_GB2312" charset="0"/>
                </a:rPr>
                <a:t>ch</a:t>
              </a:r>
              <a:r>
                <a:rPr kumimoji="1" lang="en-US" altLang="zh-CN" sz="2400" b="1" dirty="0">
                  <a:solidFill>
                    <a:schemeClr val="bg2"/>
                  </a:solidFill>
                  <a:ea typeface="仿宋_GB2312" charset="0"/>
                  <a:cs typeface="仿宋_GB2312" charset="0"/>
                </a:rPr>
                <a:t> = </a:t>
              </a:r>
              <a:r>
                <a:rPr kumimoji="1" lang="en-US" altLang="zh-CN" sz="2400" b="1" dirty="0" err="1">
                  <a:solidFill>
                    <a:schemeClr val="bg2"/>
                  </a:solidFill>
                  <a:ea typeface="仿宋_GB2312" charset="0"/>
                  <a:cs typeface="仿宋_GB2312" charset="0"/>
                </a:rPr>
                <a:t>getchar</a:t>
              </a:r>
              <a:r>
                <a:rPr kumimoji="1" lang="en-US" altLang="zh-CN" sz="2400" b="1" dirty="0">
                  <a:solidFill>
                    <a:schemeClr val="bg2"/>
                  </a:solidFill>
                  <a:ea typeface="仿宋_GB2312" charset="0"/>
                  <a:cs typeface="仿宋_GB2312" charset="0"/>
                </a:rPr>
                <a:t>()</a:t>
              </a:r>
              <a:r>
                <a:rPr kumimoji="1" lang="en-US" altLang="zh-CN" sz="2400" b="1" dirty="0">
                  <a:solidFill>
                    <a:srgbClr val="CC0066"/>
                  </a:solidFill>
                  <a:ea typeface="仿宋_GB2312" charset="0"/>
                  <a:cs typeface="仿宋_GB2312" charset="0"/>
                </a:rPr>
                <a:t>)</a:t>
              </a:r>
              <a:r>
                <a:rPr kumimoji="1" lang="en-US" altLang="zh-CN" sz="2400" b="1" dirty="0">
                  <a:solidFill>
                    <a:schemeClr val="bg2"/>
                  </a:solidFill>
                  <a:ea typeface="仿宋_GB2312" charset="0"/>
                  <a:cs typeface="仿宋_GB2312" charset="0"/>
                </a:rPr>
                <a:t> != '\n'</a:t>
              </a:r>
            </a:p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</a:pPr>
              <a:r>
                <a:rPr kumimoji="1" lang="en-US" altLang="zh-CN" sz="2400" b="1" dirty="0" err="1">
                  <a:solidFill>
                    <a:schemeClr val="bg2"/>
                  </a:solidFill>
                  <a:ea typeface="仿宋_GB2312" charset="0"/>
                  <a:cs typeface="仿宋_GB2312" charset="0"/>
                </a:rPr>
                <a:t>ch</a:t>
              </a:r>
              <a:r>
                <a:rPr kumimoji="1" lang="en-US" altLang="zh-CN" sz="2400" b="1" dirty="0">
                  <a:solidFill>
                    <a:schemeClr val="bg2"/>
                  </a:solidFill>
                  <a:ea typeface="仿宋_GB2312" charset="0"/>
                  <a:cs typeface="仿宋_GB2312" charset="0"/>
                </a:rPr>
                <a:t> = </a:t>
              </a:r>
              <a:r>
                <a:rPr kumimoji="1" lang="en-US" altLang="zh-CN" sz="2400" b="1" dirty="0" err="1">
                  <a:solidFill>
                    <a:schemeClr val="bg2"/>
                  </a:solidFill>
                  <a:ea typeface="仿宋_GB2312" charset="0"/>
                  <a:cs typeface="仿宋_GB2312" charset="0"/>
                </a:rPr>
                <a:t>getchar</a:t>
              </a:r>
              <a:r>
                <a:rPr kumimoji="1" lang="en-US" altLang="zh-CN" sz="2400" b="1" dirty="0">
                  <a:solidFill>
                    <a:schemeClr val="bg2"/>
                  </a:solidFill>
                  <a:ea typeface="仿宋_GB2312" charset="0"/>
                  <a:cs typeface="仿宋_GB2312" charset="0"/>
                </a:rPr>
                <a:t>() != '\n'</a:t>
              </a:r>
            </a:p>
            <a:p>
              <a:pPr algn="just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80000"/>
              </a:pPr>
              <a:r>
                <a:rPr kumimoji="1" lang="zh-CN" altLang="en-US" sz="2400" b="1" dirty="0">
                  <a:solidFill>
                    <a:schemeClr val="bg2"/>
                  </a:solidFill>
                  <a:ea typeface="仿宋_GB2312" charset="0"/>
                  <a:cs typeface="仿宋_GB2312" charset="0"/>
                </a:rPr>
                <a:t>等价吗?</a:t>
              </a:r>
            </a:p>
          </p:txBody>
        </p:sp>
        <p:sp>
          <p:nvSpPr>
            <p:cNvPr id="70666" name="Rectangle 11"/>
            <p:cNvSpPr>
              <a:spLocks noChangeArrowheads="1"/>
            </p:cNvSpPr>
            <p:nvPr/>
          </p:nvSpPr>
          <p:spPr bwMode="auto">
            <a:xfrm>
              <a:off x="4859338" y="4868863"/>
              <a:ext cx="3529012" cy="1368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nimBg="1" autoUpdateAnimBg="0"/>
      <p:bldP spid="433158" grpId="0" animBg="1" autoUpdateAnimBg="0"/>
      <p:bldP spid="433159" grpId="0" animBg="1"/>
      <p:bldP spid="433162" grpId="0" animBg="1"/>
      <p:bldP spid="4331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43438" y="476250"/>
            <a:ext cx="4114800" cy="9556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原码 反码 补码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144000" cy="4800600"/>
          </a:xfrm>
        </p:spPr>
        <p:txBody>
          <a:bodyPr/>
          <a:lstStyle/>
          <a:p>
            <a:pPr marL="914400" lvl="1" indent="-4572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32767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补码  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0</a:t>
            </a:r>
            <a:r>
              <a:rPr lang="zh-CN" altLang="en-US">
                <a:latin typeface="Arial" charset="0"/>
                <a:ea typeface="宋体" charset="0"/>
              </a:rPr>
              <a:t> 111 1111 1111 1111</a:t>
            </a:r>
          </a:p>
          <a:p>
            <a:pPr marL="1295400" lvl="2" indent="-381000" algn="just" eaLnBrk="1" hangingPunct="1">
              <a:lnSpc>
                <a:spcPct val="90000"/>
              </a:lnSpc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marL="914400" lvl="1" indent="-4572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-32767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原码 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 111 1111 1111 1111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反码 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 000 0000 0000 0000  原码取反</a:t>
            </a:r>
            <a:r>
              <a:rPr lang="zh-CN" altLang="en-US" sz="2000">
                <a:latin typeface="Arial" charset="0"/>
                <a:ea typeface="宋体" charset="0"/>
              </a:rPr>
              <a:t>（符号位保持不变）</a:t>
            </a:r>
            <a:endParaRPr lang="zh-CN" altLang="en-US">
              <a:latin typeface="Arial" charset="0"/>
              <a:ea typeface="宋体" charset="0"/>
            </a:endParaRP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补码 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 000 0000 0000 000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  反码＋1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endParaRPr lang="zh-CN" altLang="en-US">
              <a:latin typeface="Arial" charset="0"/>
              <a:ea typeface="宋体" charset="0"/>
            </a:endParaRPr>
          </a:p>
          <a:p>
            <a:pPr marL="914400" lvl="1" indent="-4572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-32768</a:t>
            </a:r>
            <a:r>
              <a:rPr lang="zh-CN" altLang="en-US">
                <a:latin typeface="Arial" charset="0"/>
                <a:ea typeface="宋体" charset="0"/>
              </a:rPr>
              <a:t> = -32767-1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补码   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 000 0000 0000 0000</a:t>
            </a:r>
          </a:p>
          <a:p>
            <a:pPr marL="1295400" lvl="2" indent="-3810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(2个字节的存储单元能表示的最小负数)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228600"/>
            <a:ext cx="8712968" cy="533400"/>
          </a:xfrm>
        </p:spPr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ea typeface="宋体" charset="0"/>
                <a:sym typeface="Symbol" charset="0"/>
              </a:rPr>
              <a:t>    </a:t>
            </a:r>
            <a:r>
              <a:rPr lang="zh-CN" dirty="0">
                <a:solidFill>
                  <a:srgbClr val="CC0066"/>
                </a:solidFill>
                <a:ea typeface="宋体" charset="0"/>
                <a:sym typeface="Symbol" charset="0"/>
              </a:rPr>
              <a:t>-32768        </a:t>
            </a:r>
            <a:r>
              <a:rPr lang="en-US" altLang="zh-CN" dirty="0">
                <a:solidFill>
                  <a:srgbClr val="CC0066"/>
                </a:solidFill>
                <a:ea typeface="宋体" charset="0"/>
                <a:sym typeface="Symbol" charset="0"/>
              </a:rPr>
              <a:t>      </a:t>
            </a:r>
            <a:r>
              <a:rPr lang="zh-CN" dirty="0">
                <a:solidFill>
                  <a:srgbClr val="CC0066"/>
                </a:solidFill>
                <a:ea typeface="宋体" charset="0"/>
                <a:sym typeface="Symbol" charset="0"/>
              </a:rPr>
              <a:t> -1  0  1           </a:t>
            </a:r>
            <a:r>
              <a:rPr lang="en-US" altLang="zh-CN">
                <a:solidFill>
                  <a:srgbClr val="CC0066"/>
                </a:solidFill>
                <a:ea typeface="宋体" charset="0"/>
                <a:sym typeface="Symbol" charset="0"/>
              </a:rPr>
              <a:t>                </a:t>
            </a:r>
            <a:r>
              <a:rPr lang="zh-CN">
                <a:solidFill>
                  <a:srgbClr val="CC0066"/>
                </a:solidFill>
                <a:ea typeface="宋体" charset="0"/>
                <a:sym typeface="Symbol" charset="0"/>
              </a:rPr>
              <a:t>32767</a:t>
            </a:r>
            <a:r>
              <a:rPr lang="zh-CN" sz="2000">
                <a:solidFill>
                  <a:srgbClr val="CC0066"/>
                </a:solidFill>
                <a:ea typeface="宋体" charset="0"/>
                <a:sym typeface="Symbol" charset="0"/>
              </a:rPr>
              <a:t> </a:t>
            </a:r>
            <a:endParaRPr lang="zh-CN" altLang="en-US" sz="2000" dirty="0">
              <a:solidFill>
                <a:srgbClr val="CC0066"/>
              </a:solidFill>
              <a:ea typeface="宋体" charset="0"/>
              <a:sym typeface="Symbol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899592" y="782216"/>
            <a:ext cx="7391400" cy="990600"/>
            <a:chOff x="624" y="1200"/>
            <a:chExt cx="4656" cy="624"/>
          </a:xfrm>
        </p:grpSpPr>
        <p:sp>
          <p:nvSpPr>
            <p:cNvPr id="12294" name="Line 4"/>
            <p:cNvSpPr>
              <a:spLocks noChangeShapeType="1"/>
            </p:cNvSpPr>
            <p:nvPr/>
          </p:nvSpPr>
          <p:spPr bwMode="auto">
            <a:xfrm>
              <a:off x="960" y="1344"/>
              <a:ext cx="39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5" name="Line 5"/>
            <p:cNvSpPr>
              <a:spLocks noChangeShapeType="1"/>
            </p:cNvSpPr>
            <p:nvPr/>
          </p:nvSpPr>
          <p:spPr bwMode="auto">
            <a:xfrm>
              <a:off x="949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Line 6"/>
            <p:cNvSpPr>
              <a:spLocks noChangeShapeType="1"/>
            </p:cNvSpPr>
            <p:nvPr/>
          </p:nvSpPr>
          <p:spPr bwMode="auto">
            <a:xfrm>
              <a:off x="2592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2880" y="1200"/>
              <a:ext cx="0" cy="14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>
              <a:off x="3142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Line 9"/>
            <p:cNvSpPr>
              <a:spLocks noChangeShapeType="1"/>
            </p:cNvSpPr>
            <p:nvPr/>
          </p:nvSpPr>
          <p:spPr bwMode="auto">
            <a:xfrm>
              <a:off x="4900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>
              <a:off x="4944" y="1248"/>
              <a:ext cx="3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Freeform 11"/>
            <p:cNvSpPr>
              <a:spLocks/>
            </p:cNvSpPr>
            <p:nvPr/>
          </p:nvSpPr>
          <p:spPr bwMode="auto">
            <a:xfrm>
              <a:off x="672" y="1248"/>
              <a:ext cx="4560" cy="576"/>
            </a:xfrm>
            <a:custGeom>
              <a:avLst/>
              <a:gdLst>
                <a:gd name="T0" fmla="*/ 4709 w 4416"/>
                <a:gd name="T1" fmla="*/ 0 h 768"/>
                <a:gd name="T2" fmla="*/ 4555 w 4416"/>
                <a:gd name="T3" fmla="*/ 270 h 768"/>
                <a:gd name="T4" fmla="*/ 4094 w 4416"/>
                <a:gd name="T5" fmla="*/ 351 h 768"/>
                <a:gd name="T6" fmla="*/ 2303 w 4416"/>
                <a:gd name="T7" fmla="*/ 432 h 768"/>
                <a:gd name="T8" fmla="*/ 410 w 4416"/>
                <a:gd name="T9" fmla="*/ 351 h 768"/>
                <a:gd name="T10" fmla="*/ 0 w 4416"/>
                <a:gd name="T11" fmla="*/ 27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16"/>
                <a:gd name="T19" fmla="*/ 0 h 768"/>
                <a:gd name="T20" fmla="*/ 4416 w 4416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16" h="768">
                  <a:moveTo>
                    <a:pt x="4416" y="0"/>
                  </a:moveTo>
                  <a:cubicBezTo>
                    <a:pt x="4392" y="188"/>
                    <a:pt x="4368" y="376"/>
                    <a:pt x="4272" y="480"/>
                  </a:cubicBezTo>
                  <a:cubicBezTo>
                    <a:pt x="4176" y="584"/>
                    <a:pt x="4192" y="576"/>
                    <a:pt x="3840" y="624"/>
                  </a:cubicBezTo>
                  <a:cubicBezTo>
                    <a:pt x="3488" y="672"/>
                    <a:pt x="2736" y="768"/>
                    <a:pt x="2160" y="768"/>
                  </a:cubicBezTo>
                  <a:cubicBezTo>
                    <a:pt x="1584" y="768"/>
                    <a:pt x="744" y="744"/>
                    <a:pt x="384" y="624"/>
                  </a:cubicBezTo>
                  <a:cubicBezTo>
                    <a:pt x="24" y="504"/>
                    <a:pt x="40" y="136"/>
                    <a:pt x="0" y="48"/>
                  </a:cubicBezTo>
                </a:path>
              </a:pathLst>
            </a:custGeom>
            <a:noFill/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2" name="Line 12"/>
            <p:cNvSpPr>
              <a:spLocks noChangeShapeType="1"/>
            </p:cNvSpPr>
            <p:nvPr/>
          </p:nvSpPr>
          <p:spPr bwMode="auto">
            <a:xfrm>
              <a:off x="624" y="1248"/>
              <a:ext cx="3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2093" name="Rectangle 13"/>
          <p:cNvSpPr>
            <a:spLocks noChangeArrowheads="1"/>
          </p:cNvSpPr>
          <p:nvPr/>
        </p:nvSpPr>
        <p:spPr bwMode="auto">
          <a:xfrm>
            <a:off x="228600" y="2362200"/>
            <a:ext cx="51354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</a:t>
            </a: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32767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  </a:t>
            </a:r>
            <a:r>
              <a:rPr kumimoji="1" lang="zh-CN" altLang="en-US" sz="2000" b="1" dirty="0">
                <a:sym typeface="Symbol" charset="0"/>
              </a:rPr>
              <a:t>0111 1111 1111 1111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</a:t>
            </a: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……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      1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  </a:t>
            </a:r>
            <a:r>
              <a:rPr kumimoji="1" lang="zh-CN" altLang="en-US" sz="2000" b="1" dirty="0">
                <a:sym typeface="Symbol" charset="0"/>
              </a:rPr>
              <a:t>0000 0000 0000 0001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      0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  </a:t>
            </a:r>
            <a:r>
              <a:rPr kumimoji="1" lang="zh-CN" altLang="en-US" sz="2000" b="1" dirty="0">
                <a:sym typeface="Symbol" charset="0"/>
              </a:rPr>
              <a:t>0000 0000 0000 0000</a:t>
            </a: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      -1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 </a:t>
            </a:r>
            <a:r>
              <a:rPr kumimoji="1" lang="zh-CN" altLang="en-US" sz="2000" b="1" dirty="0">
                <a:sym typeface="Symbol" charset="0"/>
              </a:rPr>
              <a:t>1111 1111 1111 1111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      -2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 </a:t>
            </a:r>
            <a:r>
              <a:rPr kumimoji="1" lang="zh-CN" altLang="en-US" sz="2000" b="1" dirty="0">
                <a:sym typeface="Symbol" charset="0"/>
              </a:rPr>
              <a:t>1111 1111 1111 1110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   ……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  -32767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</a:t>
            </a:r>
            <a:r>
              <a:rPr kumimoji="1" lang="zh-CN" altLang="en-US" sz="2000" b="1" dirty="0">
                <a:sym typeface="Symbol" charset="0"/>
              </a:rPr>
              <a:t>1000 0000 0000 0001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  -32768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</a:t>
            </a:r>
            <a:r>
              <a:rPr kumimoji="1" lang="zh-CN" altLang="en-US" sz="2000" b="1" dirty="0">
                <a:sym typeface="Symbol" charset="0"/>
              </a:rPr>
              <a:t>1000 0000 0000 0000</a:t>
            </a:r>
            <a:endParaRPr kumimoji="1" lang="zh-CN" sz="2000" b="1" dirty="0">
              <a:sym typeface="Symbol" charset="0"/>
            </a:endParaRPr>
          </a:p>
        </p:txBody>
      </p:sp>
      <p:sp>
        <p:nvSpPr>
          <p:cNvPr id="302094" name="Rectangle 14"/>
          <p:cNvSpPr>
            <a:spLocks noChangeArrowheads="1"/>
          </p:cNvSpPr>
          <p:nvPr/>
        </p:nvSpPr>
        <p:spPr bwMode="auto">
          <a:xfrm>
            <a:off x="4644008" y="1916832"/>
            <a:ext cx="4267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32767</a:t>
            </a:r>
            <a:r>
              <a:rPr kumimoji="1" lang="zh-CN" altLang="en-US" sz="2000" b="1" dirty="0">
                <a:solidFill>
                  <a:schemeClr val="accent1"/>
                </a:solidFill>
                <a:sym typeface="Symbol" charset="0"/>
              </a:rPr>
              <a:t> </a:t>
            </a:r>
            <a:r>
              <a:rPr kumimoji="1" lang="zh-CN" altLang="en-US" sz="2000" b="1" dirty="0">
                <a:solidFill>
                  <a:srgbClr val="CC0066"/>
                </a:solidFill>
                <a:sym typeface="Symbol" charset="0"/>
              </a:rPr>
              <a:t>+ 1 </a:t>
            </a:r>
            <a:r>
              <a:rPr kumimoji="1" lang="zh-CN" altLang="en-US" sz="2000" b="1" dirty="0">
                <a:sym typeface="Symbol" charset="0"/>
              </a:rPr>
              <a:t>=</a:t>
            </a:r>
            <a:r>
              <a:rPr kumimoji="1" lang="zh-CN" altLang="en-US" sz="2000" b="1" dirty="0">
                <a:solidFill>
                  <a:srgbClr val="CC0066"/>
                </a:solidFill>
                <a:sym typeface="Symbol" charset="0"/>
              </a:rPr>
              <a:t> 32768 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ym typeface="Symbol" charset="0"/>
              </a:rPr>
              <a:t>1000 0000 0000 000 =</a:t>
            </a:r>
            <a:r>
              <a:rPr kumimoji="1" lang="zh-CN" altLang="en-US" sz="2000" b="1" dirty="0">
                <a:solidFill>
                  <a:srgbClr val="CC0066"/>
                </a:solidFill>
                <a:sym typeface="Symbol" charset="0"/>
              </a:rPr>
              <a:t> -32768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-32768</a:t>
            </a:r>
            <a:r>
              <a:rPr kumimoji="1" lang="zh-CN" altLang="en-US" sz="2000" b="1" dirty="0">
                <a:solidFill>
                  <a:schemeClr val="accent1"/>
                </a:solidFill>
                <a:sym typeface="Symbol" charset="0"/>
              </a:rPr>
              <a:t> </a:t>
            </a:r>
            <a:r>
              <a:rPr kumimoji="1" lang="zh-CN" altLang="en-US" sz="2000" b="1" dirty="0">
                <a:solidFill>
                  <a:srgbClr val="CC0066"/>
                </a:solidFill>
                <a:sym typeface="Symbol" charset="0"/>
              </a:rPr>
              <a:t>- 1 </a:t>
            </a:r>
            <a:r>
              <a:rPr kumimoji="1" lang="zh-CN" altLang="en-US" sz="2000" b="1" dirty="0">
                <a:sym typeface="Symbol" charset="0"/>
              </a:rPr>
              <a:t>=</a:t>
            </a:r>
            <a:r>
              <a:rPr kumimoji="1" lang="zh-CN" altLang="en-US" sz="2000" b="1" dirty="0">
                <a:solidFill>
                  <a:srgbClr val="CC0066"/>
                </a:solidFill>
                <a:sym typeface="Symbol" charset="0"/>
              </a:rPr>
              <a:t> -32769 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ym typeface="Symbol" charset="0"/>
              </a:rPr>
              <a:t>0111 1111 1111 1111 =</a:t>
            </a:r>
            <a:r>
              <a:rPr kumimoji="1" lang="zh-CN" altLang="en-US" sz="2000" b="1" dirty="0">
                <a:solidFill>
                  <a:srgbClr val="CC0066"/>
                </a:solidFill>
                <a:sym typeface="Symbol" charset="0"/>
              </a:rPr>
              <a:t> 32767</a:t>
            </a:r>
            <a:endParaRPr kumimoji="1" lang="zh-CN" sz="2000" b="1" dirty="0">
              <a:solidFill>
                <a:srgbClr val="CC0066"/>
              </a:solidFill>
              <a:sym typeface="Symbo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2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2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20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20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20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20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93" grpId="0" autoUpdateAnimBg="0"/>
      <p:bldP spid="30209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6688" cy="8112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实型和字符型数据的存储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宋体" charset="0"/>
                <a:ea typeface="宋体" charset="0"/>
              </a:rPr>
              <a:t>实型数据的存储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-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1.2345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e</a:t>
            </a:r>
            <a:r>
              <a:rPr lang="en-US" altLang="zh-CN">
                <a:latin typeface="Arial" charset="0"/>
                <a:ea typeface="宋体" charset="0"/>
              </a:rPr>
              <a:t>+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02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符号位  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阶码</a:t>
            </a:r>
            <a:r>
              <a:rPr lang="zh-CN" altLang="en-US">
                <a:latin typeface="Arial" charset="0"/>
                <a:ea typeface="宋体" charset="0"/>
              </a:rPr>
              <a:t>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尾数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endParaRPr lang="zh-CN" altLang="en-US">
              <a:solidFill>
                <a:srgbClr val="FFFF00"/>
              </a:solidFill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宋体" charset="0"/>
                <a:ea typeface="宋体" charset="0"/>
              </a:rPr>
              <a:t>字符型数据的存储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一个字节存储</a:t>
            </a:r>
            <a:r>
              <a:rPr lang="en-US" altLang="zh-CN">
                <a:latin typeface="Arial" charset="0"/>
                <a:ea typeface="宋体" charset="0"/>
              </a:rPr>
              <a:t>ASCII</a:t>
            </a:r>
            <a:r>
              <a:rPr lang="zh-CN" altLang="en-US">
                <a:latin typeface="Arial" charset="0"/>
                <a:ea typeface="宋体" charset="0"/>
              </a:rPr>
              <a:t>码。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例如字符型常量 </a:t>
            </a:r>
            <a:r>
              <a:rPr lang="en-US" altLang="zh-CN">
                <a:latin typeface="Arial" charset="0"/>
                <a:ea typeface="宋体" charset="0"/>
              </a:rPr>
              <a:t>'A' </a:t>
            </a:r>
            <a:r>
              <a:rPr lang="zh-CN" altLang="en-US">
                <a:latin typeface="Arial" charset="0"/>
                <a:ea typeface="宋体" charset="0"/>
              </a:rPr>
              <a:t>的</a:t>
            </a:r>
            <a:r>
              <a:rPr lang="en-US" altLang="zh-CN">
                <a:latin typeface="Arial" charset="0"/>
                <a:ea typeface="宋体" charset="0"/>
              </a:rPr>
              <a:t>ASCII</a:t>
            </a:r>
            <a:r>
              <a:rPr lang="zh-CN" altLang="en-US">
                <a:latin typeface="Arial" charset="0"/>
                <a:ea typeface="宋体" charset="0"/>
              </a:rPr>
              <a:t>码为</a:t>
            </a:r>
            <a:r>
              <a:rPr lang="en-US" altLang="zh-CN">
                <a:latin typeface="Arial" charset="0"/>
                <a:ea typeface="宋体" charset="0"/>
              </a:rPr>
              <a:t>65</a:t>
            </a:r>
            <a:r>
              <a:rPr lang="zh-CN" altLang="en-US">
                <a:latin typeface="Arial" charset="0"/>
                <a:ea typeface="宋体" charset="0"/>
              </a:rPr>
              <a:t>，它在内存中以下列形式存放：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			0 1 0 0 0 0 0 1</a:t>
            </a: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 bldLvl="2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8107</TotalTime>
  <Words>4507</Words>
  <Application>Microsoft Office PowerPoint</Application>
  <PresentationFormat>全屏显示(4:3)</PresentationFormat>
  <Paragraphs>822</Paragraphs>
  <Slides>67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76" baseType="lpstr">
      <vt:lpstr>仿宋_GB2312</vt:lpstr>
      <vt:lpstr>宋体</vt:lpstr>
      <vt:lpstr>Arial</vt:lpstr>
      <vt:lpstr>Arial Black</vt:lpstr>
      <vt:lpstr>Times New Roman</vt:lpstr>
      <vt:lpstr>Wingdings</vt:lpstr>
      <vt:lpstr>Pixel</vt:lpstr>
      <vt:lpstr>BMP 图象</vt:lpstr>
      <vt:lpstr>Equation.DSMT4</vt:lpstr>
      <vt:lpstr>Chap 6  回顾 数据类型和表达式 </vt:lpstr>
      <vt:lpstr>本章要点</vt:lpstr>
      <vt:lpstr>数据类型和表达式</vt:lpstr>
      <vt:lpstr>6.1 数据的存储和基本数据类型</vt:lpstr>
      <vt:lpstr>6.1.1 数据的存储－整型数据</vt:lpstr>
      <vt:lpstr>数值的表示方法－原码 反码 补码</vt:lpstr>
      <vt:lpstr>原码 反码 补码</vt:lpstr>
      <vt:lpstr>PowerPoint 演示文稿</vt:lpstr>
      <vt:lpstr>实型和字符型数据的存储</vt:lpstr>
      <vt:lpstr>6.1.2 基本数据类型</vt:lpstr>
      <vt:lpstr>基本数据类型－整型</vt:lpstr>
      <vt:lpstr>整数类型的取值范围</vt:lpstr>
      <vt:lpstr>整型常量（整数）</vt:lpstr>
      <vt:lpstr>整数的表示</vt:lpstr>
      <vt:lpstr>整数的类型</vt:lpstr>
      <vt:lpstr>基本数据类型－字符型</vt:lpstr>
      <vt:lpstr>字符型常量</vt:lpstr>
      <vt:lpstr>字符的数值特征</vt:lpstr>
      <vt:lpstr>转义字符</vt:lpstr>
      <vt:lpstr>基本数据类型－实型</vt:lpstr>
      <vt:lpstr>数据精度和取值范围</vt:lpstr>
      <vt:lpstr>实型常量（实数、浮点数）</vt:lpstr>
      <vt:lpstr> 6.2 数据的输入和输出 </vt:lpstr>
      <vt:lpstr>6.2.1 整型数据的输入输出</vt:lpstr>
      <vt:lpstr>输出整型数据示例（1）</vt:lpstr>
      <vt:lpstr>输入整型数据示例（2）</vt:lpstr>
      <vt:lpstr>6.2.2 实型数据的输入和输出</vt:lpstr>
      <vt:lpstr>实型数据输出格式示例</vt:lpstr>
      <vt:lpstr>实型数据输入输出示例</vt:lpstr>
      <vt:lpstr>6.2.3 字符型数据输入输出</vt:lpstr>
      <vt:lpstr>输入输出字符示例</vt:lpstr>
      <vt:lpstr>输入输出字符示例</vt:lpstr>
      <vt:lpstr>PowerPoint 演示文稿</vt:lpstr>
      <vt:lpstr>字符运算</vt:lpstr>
      <vt:lpstr>6.3  类型转换</vt:lpstr>
      <vt:lpstr>6.3.1 自动类型转换（非赋值运算）</vt:lpstr>
      <vt:lpstr>自动类型转换（非赋值运算）</vt:lpstr>
      <vt:lpstr>自动类型转换（赋值运算）</vt:lpstr>
      <vt:lpstr>自动类型转换（赋值运算）</vt:lpstr>
      <vt:lpstr>6.3.2  强制类型转换</vt:lpstr>
      <vt:lpstr>强制类型转换示例</vt:lpstr>
      <vt:lpstr> 6.4 表达式 </vt:lpstr>
      <vt:lpstr>6.4.1  算术表达式－算术运算符</vt:lpstr>
      <vt:lpstr>自增运算符++和自减运算符--</vt:lpstr>
      <vt:lpstr>自增运算和自减运算</vt:lpstr>
      <vt:lpstr>算术运算符的优先级和结合性</vt:lpstr>
      <vt:lpstr>写出C表达式</vt:lpstr>
      <vt:lpstr>6.4.2  赋值表达式</vt:lpstr>
      <vt:lpstr>赋值表达式</vt:lpstr>
      <vt:lpstr>复合赋值运算符</vt:lpstr>
      <vt:lpstr>6.4.3 关系表达式－关系运算符</vt:lpstr>
      <vt:lpstr>关系表达式</vt:lpstr>
      <vt:lpstr>6.4.4  逻辑表达式－逻辑运算符</vt:lpstr>
      <vt:lpstr>逻辑运算的规则－真值表</vt:lpstr>
      <vt:lpstr>逻辑运算符的优先级和结合性</vt:lpstr>
      <vt:lpstr>逻辑运算的选择性</vt:lpstr>
      <vt:lpstr>例[6-4]写出满足要求的逻辑表达式</vt:lpstr>
      <vt:lpstr>6.4.5  条件表达式</vt:lpstr>
      <vt:lpstr>6.4.6  逗号表达式</vt:lpstr>
      <vt:lpstr>逗号表达式的用途</vt:lpstr>
      <vt:lpstr>6.4.7   位运算</vt:lpstr>
      <vt:lpstr>位逻辑运算</vt:lpstr>
      <vt:lpstr>位移位运算</vt:lpstr>
      <vt:lpstr>复合位赋值运算符</vt:lpstr>
      <vt:lpstr>6.4.8  其他运算</vt:lpstr>
      <vt:lpstr>运算符的优先级和结合性</vt:lpstr>
      <vt:lpstr>6.4.9  程序解析－大小写字母转换 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chap5 数据类型和表达式</dc:title>
  <dc:creator>yanhui</dc:creator>
  <cp:lastModifiedBy>jc xu</cp:lastModifiedBy>
  <cp:revision>1770</cp:revision>
  <dcterms:created xsi:type="dcterms:W3CDTF">1998-02-11T08:33:02Z</dcterms:created>
  <dcterms:modified xsi:type="dcterms:W3CDTF">2019-05-07T02:44:21Z</dcterms:modified>
</cp:coreProperties>
</file>