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83"/>
  </p:notesMasterIdLst>
  <p:handoutMasterIdLst>
    <p:handoutMasterId r:id="rId84"/>
  </p:handoutMasterIdLst>
  <p:sldIdLst>
    <p:sldId id="381" r:id="rId2"/>
    <p:sldId id="379" r:id="rId3"/>
    <p:sldId id="547" r:id="rId4"/>
    <p:sldId id="548" r:id="rId5"/>
    <p:sldId id="580" r:id="rId6"/>
    <p:sldId id="461" r:id="rId7"/>
    <p:sldId id="581" r:id="rId8"/>
    <p:sldId id="463" r:id="rId9"/>
    <p:sldId id="465" r:id="rId10"/>
    <p:sldId id="535" r:id="rId11"/>
    <p:sldId id="536" r:id="rId12"/>
    <p:sldId id="468" r:id="rId13"/>
    <p:sldId id="469" r:id="rId14"/>
    <p:sldId id="472" r:id="rId15"/>
    <p:sldId id="537" r:id="rId16"/>
    <p:sldId id="474" r:id="rId17"/>
    <p:sldId id="538" r:id="rId18"/>
    <p:sldId id="539" r:id="rId19"/>
    <p:sldId id="540" r:id="rId20"/>
    <p:sldId id="479" r:id="rId21"/>
    <p:sldId id="600" r:id="rId22"/>
    <p:sldId id="480" r:id="rId23"/>
    <p:sldId id="582" r:id="rId24"/>
    <p:sldId id="541" r:id="rId25"/>
    <p:sldId id="483" r:id="rId26"/>
    <p:sldId id="484" r:id="rId27"/>
    <p:sldId id="485" r:id="rId28"/>
    <p:sldId id="486" r:id="rId29"/>
    <p:sldId id="488" r:id="rId30"/>
    <p:sldId id="542" r:id="rId31"/>
    <p:sldId id="590" r:id="rId32"/>
    <p:sldId id="591" r:id="rId33"/>
    <p:sldId id="583" r:id="rId34"/>
    <p:sldId id="584" r:id="rId35"/>
    <p:sldId id="585" r:id="rId36"/>
    <p:sldId id="549" r:id="rId37"/>
    <p:sldId id="550" r:id="rId38"/>
    <p:sldId id="551" r:id="rId39"/>
    <p:sldId id="492" r:id="rId40"/>
    <p:sldId id="493" r:id="rId41"/>
    <p:sldId id="494" r:id="rId42"/>
    <p:sldId id="552" r:id="rId43"/>
    <p:sldId id="553" r:id="rId44"/>
    <p:sldId id="554" r:id="rId45"/>
    <p:sldId id="555" r:id="rId46"/>
    <p:sldId id="556" r:id="rId47"/>
    <p:sldId id="557" r:id="rId48"/>
    <p:sldId id="497" r:id="rId49"/>
    <p:sldId id="558" r:id="rId50"/>
    <p:sldId id="559" r:id="rId51"/>
    <p:sldId id="561" r:id="rId52"/>
    <p:sldId id="564" r:id="rId53"/>
    <p:sldId id="565" r:id="rId54"/>
    <p:sldId id="568" r:id="rId55"/>
    <p:sldId id="569" r:id="rId56"/>
    <p:sldId id="570" r:id="rId57"/>
    <p:sldId id="571" r:id="rId58"/>
    <p:sldId id="515" r:id="rId59"/>
    <p:sldId id="516" r:id="rId60"/>
    <p:sldId id="518" r:id="rId61"/>
    <p:sldId id="519" r:id="rId62"/>
    <p:sldId id="572" r:id="rId63"/>
    <p:sldId id="521" r:id="rId64"/>
    <p:sldId id="573" r:id="rId65"/>
    <p:sldId id="575" r:id="rId66"/>
    <p:sldId id="525" r:id="rId67"/>
    <p:sldId id="586" r:id="rId68"/>
    <p:sldId id="528" r:id="rId69"/>
    <p:sldId id="576" r:id="rId70"/>
    <p:sldId id="595" r:id="rId71"/>
    <p:sldId id="594" r:id="rId72"/>
    <p:sldId id="593" r:id="rId73"/>
    <p:sldId id="596" r:id="rId74"/>
    <p:sldId id="597" r:id="rId75"/>
    <p:sldId id="587" r:id="rId76"/>
    <p:sldId id="598" r:id="rId77"/>
    <p:sldId id="599" r:id="rId78"/>
    <p:sldId id="588" r:id="rId79"/>
    <p:sldId id="533" r:id="rId80"/>
    <p:sldId id="589" r:id="rId81"/>
    <p:sldId id="579" r:id="rId8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66"/>
    <a:srgbClr val="FF0066"/>
    <a:srgbClr val="008080"/>
    <a:srgbClr val="FF3300"/>
    <a:srgbClr val="FF9966"/>
    <a:srgbClr val="FF9933"/>
    <a:srgbClr val="FFFF00"/>
    <a:srgbClr val="757E3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67" autoAdjust="0"/>
  </p:normalViewPr>
  <p:slideViewPr>
    <p:cSldViewPr>
      <p:cViewPr varScale="1">
        <p:scale>
          <a:sx n="53" d="100"/>
          <a:sy n="53" d="100"/>
        </p:scale>
        <p:origin x="1668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06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fld id="{5E0DE36C-FFBB-9445-8D20-FB85D24F84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0666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fld id="{79C32E87-C941-F74E-A3E6-1165980EF90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2172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D23BA445-432D-734C-A33E-99E917CE97FE}" type="slidenum">
              <a:rPr lang="zh-CN" altLang="en-US">
                <a:latin typeface="Times New Roman" charset="0"/>
              </a:rPr>
              <a:pPr eaLnBrk="1" hangingPunct="1"/>
              <a:t>3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FFD48EA6-2A40-4D45-9CF0-65E9CD21B363}" type="slidenum">
              <a:rPr lang="zh-CN" altLang="en-US">
                <a:latin typeface="Times New Roman" charset="0"/>
              </a:rPr>
              <a:pPr eaLnBrk="1" hangingPunct="1"/>
              <a:t>15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E5667EA5-6815-0548-9F58-9E5C71BB0F65}" type="slidenum">
              <a:rPr lang="zh-CN" altLang="en-US">
                <a:latin typeface="Times New Roman" charset="0"/>
              </a:rPr>
              <a:pPr eaLnBrk="1" hangingPunct="1"/>
              <a:t>16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BF10BF7A-4074-F048-87D8-839C9CE96CAD}" type="slidenum">
              <a:rPr lang="zh-CN" altLang="en-US">
                <a:latin typeface="Times New Roman" charset="0"/>
              </a:rPr>
              <a:pPr eaLnBrk="1" hangingPunct="1"/>
              <a:t>17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1468D12-DB1F-DF42-A159-440D34551B9D}" type="slidenum">
              <a:rPr lang="zh-CN" altLang="en-US">
                <a:latin typeface="Times New Roman" charset="0"/>
              </a:rPr>
              <a:pPr eaLnBrk="1" hangingPunct="1"/>
              <a:t>18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10AFCDAF-9F0A-1549-99CB-A265906C7D8B}" type="slidenum">
              <a:rPr lang="zh-CN" altLang="en-US">
                <a:latin typeface="Times New Roman" charset="0"/>
              </a:rPr>
              <a:pPr eaLnBrk="1" hangingPunct="1"/>
              <a:t>19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2B3418FB-6C18-C542-AF80-A4175AB95CF5}" type="slidenum">
              <a:rPr lang="zh-CN" altLang="en-US">
                <a:latin typeface="Times New Roman" charset="0"/>
              </a:rPr>
              <a:pPr eaLnBrk="1" hangingPunct="1"/>
              <a:t>20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2B3418FB-6C18-C542-AF80-A4175AB95CF5}" type="slidenum">
              <a:rPr lang="zh-CN" altLang="en-US">
                <a:latin typeface="Times New Roman" charset="0"/>
              </a:rPr>
              <a:pPr eaLnBrk="1" hangingPunct="1"/>
              <a:t>21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1AFC341F-6A1C-964C-81F5-15B20AD51A08}" type="slidenum">
              <a:rPr lang="zh-CN" altLang="en-US">
                <a:latin typeface="Times New Roman" charset="0"/>
              </a:rPr>
              <a:pPr eaLnBrk="1" hangingPunct="1"/>
              <a:t>22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B7ECDCC4-CB1D-E149-B4AA-397A1396B34F}" type="slidenum">
              <a:rPr lang="zh-CN" altLang="en-US">
                <a:latin typeface="Times New Roman" charset="0"/>
              </a:rPr>
              <a:pPr eaLnBrk="1" hangingPunct="1"/>
              <a:t>24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B2594477-06C5-3B4A-8D91-70EDD0FCA5AA}" type="slidenum">
              <a:rPr lang="zh-CN" altLang="en-US">
                <a:latin typeface="Times New Roman" charset="0"/>
              </a:rPr>
              <a:pPr eaLnBrk="1" hangingPunct="1"/>
              <a:t>25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E9F53D5C-8797-2F43-B81F-83ADC191A790}" type="slidenum">
              <a:rPr lang="zh-CN" altLang="en-US">
                <a:latin typeface="Times New Roman" charset="0"/>
              </a:rPr>
              <a:pPr eaLnBrk="1" hangingPunct="1"/>
              <a:t>6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CB2BF506-2E47-D444-86EE-80FD76512E4B}" type="slidenum">
              <a:rPr lang="zh-CN" altLang="en-US">
                <a:latin typeface="Times New Roman" charset="0"/>
              </a:rPr>
              <a:pPr eaLnBrk="1" hangingPunct="1"/>
              <a:t>26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AA9D0954-69DC-1949-B053-836B92D58857}" type="slidenum">
              <a:rPr lang="zh-CN" altLang="en-US">
                <a:latin typeface="Times New Roman" charset="0"/>
              </a:rPr>
              <a:pPr eaLnBrk="1" hangingPunct="1"/>
              <a:t>27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3E2DDB06-1326-944F-912E-74D5D669EAFE}" type="slidenum">
              <a:rPr lang="zh-CN" altLang="en-US">
                <a:latin typeface="Times New Roman" charset="0"/>
              </a:rPr>
              <a:pPr eaLnBrk="1" hangingPunct="1"/>
              <a:t>28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BEDC9F59-A9F8-2B4C-BB1F-882448311A81}" type="slidenum">
              <a:rPr lang="zh-CN" altLang="en-US">
                <a:latin typeface="Times New Roman" charset="0"/>
              </a:rPr>
              <a:pPr eaLnBrk="1" hangingPunct="1"/>
              <a:t>29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3E59B3AC-0975-8447-B28A-C6B0B1164B04}" type="slidenum">
              <a:rPr lang="zh-CN" altLang="en-US">
                <a:latin typeface="Times New Roman" charset="0"/>
              </a:rPr>
              <a:pPr eaLnBrk="1" hangingPunct="1"/>
              <a:t>31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10D299A6-FAA6-C34E-BD30-6E57DAF8793F}" type="slidenum">
              <a:rPr lang="zh-CN" altLang="en-US">
                <a:latin typeface="Times New Roman" charset="0"/>
              </a:rPr>
              <a:pPr eaLnBrk="1" hangingPunct="1"/>
              <a:t>33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7F5F97D5-18DF-F34D-9986-C5BC35A40A6E}" type="slidenum">
              <a:rPr lang="zh-CN" altLang="en-US">
                <a:latin typeface="Times New Roman" charset="0"/>
              </a:rPr>
              <a:pPr eaLnBrk="1" hangingPunct="1"/>
              <a:t>36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479E8034-A729-F843-8E14-D398A2127052}" type="slidenum">
              <a:rPr lang="zh-CN" altLang="en-US">
                <a:latin typeface="Times New Roman" charset="0"/>
              </a:rPr>
              <a:pPr eaLnBrk="1" hangingPunct="1"/>
              <a:t>39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3ABFEBC4-88F1-FD43-8D3F-E5082CFA2651}" type="slidenum">
              <a:rPr lang="zh-CN" altLang="en-US">
                <a:latin typeface="Times New Roman" charset="0"/>
              </a:rPr>
              <a:pPr eaLnBrk="1" hangingPunct="1"/>
              <a:t>40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971E7938-67C5-2241-BC2C-272F0F75ADE0}" type="slidenum">
              <a:rPr lang="zh-CN" altLang="en-US">
                <a:latin typeface="Times New Roman" charset="0"/>
              </a:rPr>
              <a:pPr eaLnBrk="1" hangingPunct="1"/>
              <a:t>41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226D9245-0DE2-B44D-851C-DB1284FCBCE7}" type="slidenum">
              <a:rPr lang="zh-CN" altLang="en-US">
                <a:latin typeface="Times New Roman" charset="0"/>
              </a:rPr>
              <a:pPr eaLnBrk="1" hangingPunct="1"/>
              <a:t>8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3DAB0C0D-F7E7-C74F-99BA-BFF0BF912196}" type="slidenum">
              <a:rPr lang="zh-CN" altLang="en-US">
                <a:latin typeface="Times New Roman" charset="0"/>
              </a:rPr>
              <a:pPr eaLnBrk="1" hangingPunct="1"/>
              <a:t>42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78C80582-BD8E-E04D-B0F7-A5A3C40959D7}" type="slidenum">
              <a:rPr lang="zh-CN" altLang="en-US">
                <a:latin typeface="Times New Roman" charset="0"/>
              </a:rPr>
              <a:pPr eaLnBrk="1" hangingPunct="1"/>
              <a:t>43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3B49D64-C314-064E-AD23-E567C45AD854}" type="slidenum">
              <a:rPr lang="zh-CN" altLang="en-US">
                <a:latin typeface="Times New Roman" charset="0"/>
              </a:rPr>
              <a:pPr eaLnBrk="1" hangingPunct="1"/>
              <a:t>44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E2C4111-D051-9344-B17D-4FA10CCE4F76}" type="slidenum">
              <a:rPr lang="zh-CN" altLang="en-US">
                <a:latin typeface="Times New Roman" charset="0"/>
              </a:rPr>
              <a:pPr eaLnBrk="1" hangingPunct="1"/>
              <a:t>45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2C9F263A-CDE7-E045-8361-DFF97B0BC568}" type="slidenum">
              <a:rPr lang="zh-CN" altLang="en-US">
                <a:latin typeface="Times New Roman" charset="0"/>
              </a:rPr>
              <a:pPr eaLnBrk="1" hangingPunct="1"/>
              <a:t>48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F65E1C17-AB8B-FE45-BE73-8D5FE8289299}" type="slidenum">
              <a:rPr lang="zh-CN" altLang="en-US">
                <a:latin typeface="Times New Roman" charset="0"/>
              </a:rPr>
              <a:pPr eaLnBrk="1" hangingPunct="1"/>
              <a:t>56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2897D94F-70AB-4349-9012-BD202319B767}" type="slidenum">
              <a:rPr lang="zh-CN" altLang="en-US">
                <a:latin typeface="Times New Roman" charset="0"/>
              </a:rPr>
              <a:pPr eaLnBrk="1" hangingPunct="1"/>
              <a:t>58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08A08DB4-0A93-D143-A4BF-B41CE2849692}" type="slidenum">
              <a:rPr lang="zh-CN" altLang="en-US">
                <a:latin typeface="Times New Roman" charset="0"/>
              </a:rPr>
              <a:pPr eaLnBrk="1" hangingPunct="1"/>
              <a:t>59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86FFD2E-32FD-E24F-9FA8-ADBC9147E394}" type="slidenum">
              <a:rPr lang="zh-CN" altLang="en-US">
                <a:latin typeface="Times New Roman" charset="0"/>
              </a:rPr>
              <a:pPr eaLnBrk="1" hangingPunct="1"/>
              <a:t>60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87B8C3D6-28FD-1E42-B5E7-A768E0F8E903}" type="slidenum">
              <a:rPr lang="zh-CN" altLang="en-US">
                <a:latin typeface="Times New Roman" charset="0"/>
              </a:rPr>
              <a:pPr eaLnBrk="1" hangingPunct="1"/>
              <a:t>61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5DBB34E0-C966-2144-9CF4-50D9B4F75D77}" type="slidenum">
              <a:rPr lang="zh-CN" altLang="en-US">
                <a:latin typeface="Times New Roman" charset="0"/>
              </a:rPr>
              <a:pPr eaLnBrk="1" hangingPunct="1"/>
              <a:t>9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4415720-96A5-9F41-B681-ED2E4C10906A}" type="slidenum">
              <a:rPr lang="zh-CN" altLang="en-US">
                <a:latin typeface="Times New Roman" charset="0"/>
              </a:rPr>
              <a:pPr eaLnBrk="1" hangingPunct="1"/>
              <a:t>62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1B9E1815-A151-6746-B2B3-1EA62BA7614B}" type="slidenum">
              <a:rPr lang="zh-CN" altLang="en-US">
                <a:latin typeface="Times New Roman" charset="0"/>
              </a:rPr>
              <a:pPr eaLnBrk="1" hangingPunct="1"/>
              <a:t>63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0B2DFE85-0278-C542-8CF9-FB20A1F5F104}" type="slidenum">
              <a:rPr lang="zh-CN" altLang="en-US">
                <a:latin typeface="Times New Roman" charset="0"/>
              </a:rPr>
              <a:pPr eaLnBrk="1" hangingPunct="1"/>
              <a:t>64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87FCC74E-E0A2-9942-9FD4-26EC7EF70E5F}" type="slidenum">
              <a:rPr lang="zh-CN" altLang="en-US">
                <a:latin typeface="Times New Roman" charset="0"/>
              </a:rPr>
              <a:pPr eaLnBrk="1" hangingPunct="1"/>
              <a:t>66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A6452BD-784A-6D47-BCBA-CEBC9F84A839}" type="slidenum">
              <a:rPr lang="zh-CN" altLang="en-US">
                <a:latin typeface="Times New Roman" charset="0"/>
              </a:rPr>
              <a:pPr eaLnBrk="1" hangingPunct="1"/>
              <a:t>67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5293EED-6802-CA45-828D-54B579FD4BF9}" type="slidenum">
              <a:rPr lang="zh-CN" altLang="en-US">
                <a:latin typeface="Times New Roman" charset="0"/>
              </a:rPr>
              <a:pPr eaLnBrk="1" hangingPunct="1"/>
              <a:t>72</a:t>
            </a:fld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EB4E167F-03D3-4D47-B512-EAA7BB16E608}" type="slidenum">
              <a:rPr lang="zh-CN" altLang="en-US">
                <a:latin typeface="Times New Roman" charset="0"/>
              </a:rPr>
              <a:pPr eaLnBrk="1" hangingPunct="1"/>
              <a:t>79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A6E3E849-D703-4E46-B46D-5E0BBF48F4F5}" type="slidenum">
              <a:rPr lang="zh-CN" altLang="en-US">
                <a:latin typeface="Times New Roman" charset="0"/>
              </a:rPr>
              <a:pPr eaLnBrk="1" hangingPunct="1"/>
              <a:t>10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00D6D56B-28F1-CF4F-9296-59550D511677}" type="slidenum">
              <a:rPr lang="zh-CN" altLang="en-US">
                <a:latin typeface="Times New Roman" charset="0"/>
              </a:rPr>
              <a:pPr eaLnBrk="1" hangingPunct="1"/>
              <a:t>11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4CA56CE-8285-DD45-B7F8-9521F47AA0DB}" type="slidenum">
              <a:rPr lang="zh-CN" altLang="en-US">
                <a:latin typeface="Times New Roman" charset="0"/>
              </a:rPr>
              <a:pPr eaLnBrk="1" hangingPunct="1"/>
              <a:t>12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03789602-F7B3-8940-AD03-CE09F6F5256F}" type="slidenum">
              <a:rPr lang="zh-CN" altLang="en-US">
                <a:latin typeface="Times New Roman" charset="0"/>
              </a:rPr>
              <a:pPr eaLnBrk="1" hangingPunct="1"/>
              <a:t>13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421FA9D7-27D8-C348-8869-8E6178BB607E}" type="slidenum">
              <a:rPr lang="zh-CN" altLang="en-US">
                <a:latin typeface="Times New Roman" charset="0"/>
              </a:rPr>
              <a:pPr eaLnBrk="1" hangingPunct="1"/>
              <a:t>14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charset="0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p:grpSp>
      </p:grpSp>
      <p:sp>
        <p:nvSpPr>
          <p:cNvPr id="5038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038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charset="0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04682-94BF-3D47-9F89-7CF5A1E6C0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345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CBE81A-9590-B043-83D4-52C169006C8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97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332387-7574-FF4A-A18A-1212D2B8638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4252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07FC1C-7E8D-004E-9875-9CB56D508FC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86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EA2C3D-258C-E849-B5A4-5409CEF7BF5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39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862D13-E31D-8546-B6D5-1964419ADD4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47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4E208B-B4CB-9C4F-B1A7-E8E5D57FE2C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41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232A1F-C897-4042-8C0E-EBA0FC80200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037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C8E8C5-F6F5-2042-A477-CDE16804092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376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BA59DB-74D9-FC41-A842-C0F9A4F40EB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622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36106-5CA1-2C4E-AAD4-27BF19B7508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427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32D8A-60AC-FC4C-9652-9233F67920D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634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0F30C5-DA8F-1B46-8AA5-4ECF3E65132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51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charset="0"/>
              </a:defRPr>
            </a:lvl1pPr>
          </a:lstStyle>
          <a:p>
            <a:fld id="{A3EC9F61-E494-D348-8F75-1AFA60774517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027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charset="0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07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028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620713"/>
            <a:ext cx="5334000" cy="838200"/>
          </a:xfrm>
        </p:spPr>
        <p:txBody>
          <a:bodyPr/>
          <a:lstStyle/>
          <a:p>
            <a:pPr eaLnBrk="1" hangingPunct="1"/>
            <a:r>
              <a:rPr lang="en-US" altLang="zh-CN" sz="4800" dirty="0">
                <a:ea typeface="宋体" charset="0"/>
                <a:cs typeface="宋体" charset="0"/>
              </a:rPr>
              <a:t>Chap</a:t>
            </a:r>
            <a:r>
              <a:rPr lang="zh-CN" altLang="en-US" sz="4800" dirty="0">
                <a:ea typeface="宋体" charset="0"/>
                <a:cs typeface="宋体" charset="0"/>
              </a:rPr>
              <a:t> </a:t>
            </a:r>
            <a:r>
              <a:rPr lang="en-US" altLang="zh-CN" sz="4800" dirty="0">
                <a:ea typeface="宋体" charset="0"/>
                <a:cs typeface="宋体" charset="0"/>
              </a:rPr>
              <a:t>7  </a:t>
            </a:r>
            <a:r>
              <a:rPr lang="zh-CN" altLang="en-US" sz="4800" dirty="0">
                <a:latin typeface="+mj-ea"/>
                <a:cs typeface="华文新魏" charset="0"/>
              </a:rPr>
              <a:t>数  组</a:t>
            </a:r>
            <a:endParaRPr lang="zh-CN" altLang="en-US" sz="4800" dirty="0">
              <a:latin typeface="+mj-ea"/>
              <a:cs typeface="宋体" charset="0"/>
            </a:endParaRP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350" y="2508250"/>
            <a:ext cx="6858000" cy="2305050"/>
          </a:xfrm>
        </p:spPr>
        <p:txBody>
          <a:bodyPr/>
          <a:lstStyle/>
          <a:p>
            <a:pPr marL="476250" indent="-476250" eaLnBrk="1" hangingPunct="1">
              <a:spcBef>
                <a:spcPct val="50000"/>
              </a:spcBef>
              <a:buFont typeface="Wingdings" charset="0"/>
              <a:buNone/>
            </a:pPr>
            <a:r>
              <a:rPr lang="en-US" altLang="zh-CN" dirty="0">
                <a:ea typeface="宋体" charset="0"/>
                <a:cs typeface="宋体" charset="0"/>
              </a:rPr>
              <a:t>7.1  </a:t>
            </a:r>
            <a:r>
              <a:rPr lang="zh-CN" dirty="0">
                <a:ea typeface="宋体" charset="0"/>
                <a:cs typeface="宋体" charset="0"/>
              </a:rPr>
              <a:t>输出所有大于平均值的数</a:t>
            </a:r>
            <a:endParaRPr lang="en-US" altLang="zh-CN" dirty="0">
              <a:ea typeface="宋体" charset="0"/>
              <a:cs typeface="宋体" charset="0"/>
            </a:endParaRPr>
          </a:p>
          <a:p>
            <a:pPr marL="476250" indent="-476250" eaLnBrk="1" hangingPunct="1">
              <a:spcBef>
                <a:spcPct val="50000"/>
              </a:spcBef>
              <a:buFont typeface="Wingdings" charset="0"/>
              <a:buNone/>
            </a:pPr>
            <a:r>
              <a:rPr lang="en-US" altLang="zh-CN" dirty="0">
                <a:ea typeface="宋体" charset="0"/>
                <a:cs typeface="宋体" charset="0"/>
              </a:rPr>
              <a:t>7.2  </a:t>
            </a:r>
            <a:r>
              <a:rPr lang="zh-CN" altLang="en-US" dirty="0">
                <a:ea typeface="宋体" charset="0"/>
                <a:cs typeface="宋体" charset="0"/>
              </a:rPr>
              <a:t>找出矩阵中最大值所在的位置</a:t>
            </a:r>
          </a:p>
          <a:p>
            <a:pPr marL="476250" indent="-476250" eaLnBrk="1" hangingPunct="1">
              <a:spcBef>
                <a:spcPct val="50000"/>
              </a:spcBef>
              <a:buFont typeface="Wingdings" charset="0"/>
              <a:buNone/>
            </a:pPr>
            <a:r>
              <a:rPr lang="en-US" altLang="zh-CN" dirty="0">
                <a:ea typeface="宋体" charset="0"/>
                <a:cs typeface="宋体" charset="0"/>
              </a:rPr>
              <a:t>7.3  </a:t>
            </a:r>
            <a:r>
              <a:rPr lang="zh-CN" altLang="en-US" dirty="0">
                <a:ea typeface="宋体" charset="0"/>
                <a:cs typeface="宋体" charset="0"/>
              </a:rPr>
              <a:t>判断回文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6913562" cy="865188"/>
          </a:xfrm>
          <a:extLst/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7.1.3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一维数组的初始化</a:t>
            </a:r>
            <a:endParaRPr lang="zh-CN" alt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964612" cy="52578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定义数组时，对数组元素赋初值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类型名 数组名[数组长度] = {初值表};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a[10] = {1,2,3,4,5,6,7,8,9,10};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a[0]=1, a[1]=2,...… a[9]=10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静态数组、动态数组的初始化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b[5] = {1, 2, 3, 4, 5};  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静态存储的数组如果没有初始化，所有元素自动赋0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b[5];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动态存储的数组如果没有初始化，所有元素为随机值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auto 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c[5]; </a:t>
            </a:r>
            <a:r>
              <a:rPr lang="zh-CN" altLang="en-US" dirty="0">
                <a:latin typeface="Arial" charset="0"/>
                <a:ea typeface="宋体" charset="0"/>
              </a:rPr>
              <a:t>等价于 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c[5];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07375" cy="4032250"/>
          </a:xfrm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static int b[5] = {1, 2, 3};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b[0] = 1, b[1] = 2, b[2] = 3, b[3] = 0, b[4] = 0</a:t>
            </a:r>
          </a:p>
          <a:p>
            <a:pPr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 auto int fib[20] = {0, 1};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fib[0] = 0, fib[1] = 1, </a:t>
            </a:r>
            <a:r>
              <a:rPr lang="zh-CN" altLang="en-US" sz="2400">
                <a:latin typeface="Arial" charset="0"/>
                <a:ea typeface="宋体" charset="0"/>
              </a:rPr>
              <a:t>其余元素不确定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endParaRPr lang="zh-CN" altLang="en-US" sz="2400"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124000"/>
              </a:lnSpc>
            </a:pP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如果对全部元素都赋初值，可以省略数组长度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int a[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10</a:t>
            </a:r>
            <a:r>
              <a:rPr lang="en-US" altLang="zh-CN" sz="2400">
                <a:latin typeface="Arial" charset="0"/>
                <a:ea typeface="宋体" charset="0"/>
              </a:rPr>
              <a:t> ] = {0, 1, 2, 3, 4, 5, 6, 7, 8, 9}</a:t>
            </a:r>
            <a:endParaRPr lang="zh-CN" altLang="en-US" sz="2400">
              <a:latin typeface="Arial" charset="0"/>
              <a:ea typeface="宋体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30213"/>
            <a:ext cx="69342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针对部分元素的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初始化</a:t>
            </a:r>
          </a:p>
        </p:txBody>
      </p:sp>
      <p:sp>
        <p:nvSpPr>
          <p:cNvPr id="436228" name="Rectangle 4"/>
          <p:cNvSpPr>
            <a:spLocks noChangeArrowheads="1"/>
          </p:cNvSpPr>
          <p:nvPr/>
        </p:nvSpPr>
        <p:spPr bwMode="auto">
          <a:xfrm>
            <a:off x="900113" y="5661025"/>
            <a:ext cx="3749675" cy="528638"/>
          </a:xfrm>
          <a:prstGeom prst="rect">
            <a:avLst/>
          </a:prstGeom>
          <a:noFill/>
          <a:ln w="9525">
            <a:solidFill>
              <a:srgbClr val="000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ea typeface="仿宋_GB2312" charset="0"/>
                <a:cs typeface="仿宋_GB2312" charset="0"/>
              </a:rPr>
              <a:t>建议不要省略数组长度</a:t>
            </a:r>
          </a:p>
        </p:txBody>
      </p:sp>
      <p:sp>
        <p:nvSpPr>
          <p:cNvPr id="436229" name="Line 5"/>
          <p:cNvSpPr>
            <a:spLocks noChangeShapeType="1"/>
          </p:cNvSpPr>
          <p:nvPr/>
        </p:nvSpPr>
        <p:spPr bwMode="auto">
          <a:xfrm flipV="1">
            <a:off x="2051050" y="5229225"/>
            <a:ext cx="0" cy="5048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6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6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6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6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6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6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6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6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6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6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6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6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3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6" grpId="0" build="p" bldLvl="2" autoUpdateAnimBg="0"/>
      <p:bldP spid="436228" grpId="0" animBg="1"/>
      <p:bldP spid="4362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7278688" cy="1112837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7.1.4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使用一维数组编程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7620000" cy="4105275"/>
          </a:xfrm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zh-CN" altLang="en-US">
                <a:solidFill>
                  <a:schemeClr val="bg2"/>
                </a:solidFill>
                <a:latin typeface="宋体" charset="0"/>
                <a:ea typeface="宋体" charset="0"/>
                <a:cs typeface="宋体" charset="0"/>
              </a:rPr>
              <a:t>数组和循环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endParaRPr lang="en-US" altLang="zh-CN" sz="2800">
              <a:solidFill>
                <a:schemeClr val="accent1"/>
              </a:solidFill>
              <a:latin typeface="Arial" charset="0"/>
              <a:ea typeface="宋体" charset="0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for ( i = 0; i &lt; n; i++ )</a:t>
            </a:r>
            <a:endParaRPr lang="zh-CN" altLang="en-US">
              <a:latin typeface="Arial" charset="0"/>
              <a:ea typeface="宋体" charset="0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printf ( "%d ", a[i] );</a:t>
            </a:r>
          </a:p>
          <a:p>
            <a:pPr lvl="1" eaLnBrk="1" hangingPunct="1">
              <a:buFont typeface="Wingdings" charset="0"/>
              <a:buNone/>
            </a:pPr>
            <a:endParaRPr lang="zh-CN" altLang="en-US">
              <a:latin typeface="宋体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  <a:cs typeface="宋体" charset="0"/>
              </a:rPr>
              <a:t>数组下标作为循环变量，通过循环，逐个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  <a:cs typeface="宋体" charset="0"/>
              </a:rPr>
              <a:t>处理数组元素</a:t>
            </a:r>
            <a:r>
              <a:rPr lang="zh-CN" altLang="en-US">
                <a:latin typeface="Arial" charset="0"/>
                <a:ea typeface="宋体" charset="0"/>
                <a:cs typeface="宋体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3614738" cy="66675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 sz="4000">
                <a:latin typeface="Times New Roman" charset="0"/>
                <a:ea typeface="宋体" charset="0"/>
                <a:cs typeface="宋体" charset="0"/>
              </a:rPr>
              <a:t>一维数组示例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000125"/>
            <a:ext cx="8715375" cy="5715000"/>
          </a:xfrm>
        </p:spPr>
        <p:txBody>
          <a:bodyPr lIns="90488" tIns="44450" rIns="90488" bIns="44450"/>
          <a:lstStyle/>
          <a:p>
            <a:pPr lvl="1" eaLnBrk="1" hangingPunct="1">
              <a:buFont typeface="Wingdings" charset="0"/>
              <a:buNone/>
            </a:pPr>
            <a:r>
              <a:rPr lang="zh-CN" altLang="en-US" sz="2000" dirty="0">
                <a:solidFill>
                  <a:schemeClr val="bg2"/>
                </a:solidFill>
                <a:ea typeface="宋体" charset="0"/>
              </a:rPr>
              <a:t>例 </a:t>
            </a:r>
            <a:r>
              <a:rPr lang="en-US" altLang="zh-CN" sz="2000" dirty="0">
                <a:solidFill>
                  <a:schemeClr val="bg2"/>
                </a:solidFill>
                <a:ea typeface="宋体" charset="0"/>
              </a:rPr>
              <a:t>7-2</a:t>
            </a:r>
            <a:r>
              <a:rPr lang="en-US" altLang="zh-CN" sz="2000" dirty="0">
                <a:ea typeface="宋体" charset="0"/>
              </a:rPr>
              <a:t> </a:t>
            </a:r>
            <a:r>
              <a:rPr lang="zh-CN" altLang="en-US" sz="2000" dirty="0">
                <a:ea typeface="宋体" charset="0"/>
              </a:rPr>
              <a:t>用数组计算</a:t>
            </a:r>
            <a:r>
              <a:rPr lang="en-US" altLang="zh-CN" sz="2000" dirty="0" err="1">
                <a:ea typeface="宋体" charset="0"/>
              </a:rPr>
              <a:t>fibonacci</a:t>
            </a:r>
            <a:r>
              <a:rPr lang="zh-CN" altLang="en-US" sz="2000" dirty="0">
                <a:ea typeface="宋体" charset="0"/>
              </a:rPr>
              <a:t>数列的前</a:t>
            </a:r>
            <a:r>
              <a:rPr lang="en-US" altLang="zh-CN" sz="2000" dirty="0">
                <a:ea typeface="宋体" charset="0"/>
              </a:rPr>
              <a:t>10</a:t>
            </a:r>
            <a:r>
              <a:rPr lang="zh-CN" altLang="en-US" sz="2000" dirty="0">
                <a:ea typeface="宋体" charset="0"/>
              </a:rPr>
              <a:t>个数，并按每行打印5个数的格式输出。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sz="2000" dirty="0">
                <a:solidFill>
                  <a:schemeClr val="bg2"/>
                </a:solidFill>
                <a:ea typeface="宋体" charset="0"/>
              </a:rPr>
              <a:t>例 </a:t>
            </a:r>
            <a:r>
              <a:rPr lang="en-US" altLang="zh-CN" sz="2000" dirty="0">
                <a:solidFill>
                  <a:schemeClr val="bg2"/>
                </a:solidFill>
                <a:ea typeface="宋体" charset="0"/>
              </a:rPr>
              <a:t>7-3</a:t>
            </a:r>
            <a:r>
              <a:rPr lang="en-US" altLang="zh-CN" sz="2000" dirty="0">
                <a:ea typeface="宋体" charset="0"/>
              </a:rPr>
              <a:t> </a:t>
            </a:r>
            <a:r>
              <a:rPr lang="zh-CN" altLang="en-US" sz="2000" dirty="0">
                <a:ea typeface="宋体" charset="0"/>
              </a:rPr>
              <a:t>顺序查找法。输入5个整数，将它们存入数组</a:t>
            </a:r>
            <a:r>
              <a:rPr lang="en-US" altLang="zh-CN" sz="2000" dirty="0">
                <a:ea typeface="宋体" charset="0"/>
              </a:rPr>
              <a:t>a</a:t>
            </a:r>
            <a:r>
              <a:rPr lang="zh-CN" altLang="en-US" sz="2000" dirty="0">
                <a:ea typeface="宋体" charset="0"/>
              </a:rPr>
              <a:t>中，再输入1个数</a:t>
            </a:r>
            <a:r>
              <a:rPr lang="en-US" altLang="zh-CN" sz="2000" dirty="0">
                <a:ea typeface="宋体" charset="0"/>
              </a:rPr>
              <a:t>x，</a:t>
            </a:r>
            <a:r>
              <a:rPr lang="zh-CN" altLang="en-US" sz="2000" dirty="0">
                <a:ea typeface="宋体" charset="0"/>
              </a:rPr>
              <a:t>然后在数组中查找</a:t>
            </a:r>
            <a:r>
              <a:rPr lang="en-US" altLang="zh-CN" sz="2000" dirty="0">
                <a:ea typeface="宋体" charset="0"/>
              </a:rPr>
              <a:t>x，</a:t>
            </a:r>
            <a:r>
              <a:rPr lang="zh-CN" altLang="en-US" sz="2000" dirty="0">
                <a:ea typeface="宋体" charset="0"/>
              </a:rPr>
              <a:t>如果找到，输出相应的最小下标，否则，输出“</a:t>
            </a:r>
            <a:r>
              <a:rPr lang="en-US" altLang="zh-CN" sz="2000" dirty="0">
                <a:ea typeface="宋体" charset="0"/>
              </a:rPr>
              <a:t>Not Found”。</a:t>
            </a:r>
            <a:endParaRPr lang="zh-CN" altLang="en-US" sz="2000" dirty="0"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zh-CN" altLang="en-US" sz="2000" dirty="0">
                <a:solidFill>
                  <a:schemeClr val="bg2"/>
                </a:solidFill>
                <a:ea typeface="宋体" charset="0"/>
              </a:rPr>
              <a:t>例 </a:t>
            </a:r>
            <a:r>
              <a:rPr lang="en-US" altLang="zh-CN" sz="2000" dirty="0">
                <a:solidFill>
                  <a:schemeClr val="bg2"/>
                </a:solidFill>
                <a:ea typeface="宋体" charset="0"/>
              </a:rPr>
              <a:t>7-4</a:t>
            </a:r>
            <a:r>
              <a:rPr lang="en-US" altLang="zh-CN" sz="2000" dirty="0">
                <a:ea typeface="宋体" charset="0"/>
              </a:rPr>
              <a:t>  </a:t>
            </a:r>
            <a:r>
              <a:rPr lang="zh-CN" altLang="en-US" sz="2000" dirty="0">
                <a:ea typeface="宋体" charset="0"/>
              </a:rPr>
              <a:t>输入</a:t>
            </a:r>
            <a:r>
              <a:rPr lang="en-US" altLang="zh-CN" sz="2000" dirty="0">
                <a:ea typeface="宋体" charset="0"/>
              </a:rPr>
              <a:t>n(n&lt;10)，</a:t>
            </a:r>
            <a:r>
              <a:rPr lang="zh-CN" altLang="en-US" sz="2000" dirty="0">
                <a:ea typeface="宋体" charset="0"/>
              </a:rPr>
              <a:t>再输入</a:t>
            </a:r>
            <a:r>
              <a:rPr lang="en-US" altLang="zh-CN" sz="2000" dirty="0">
                <a:ea typeface="宋体" charset="0"/>
              </a:rPr>
              <a:t>n</a:t>
            </a:r>
            <a:r>
              <a:rPr lang="zh-CN" altLang="en-US" sz="2000" dirty="0">
                <a:ea typeface="宋体" charset="0"/>
              </a:rPr>
              <a:t>个数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000" dirty="0">
                <a:ea typeface="宋体" charset="0"/>
              </a:rPr>
              <a:t>(</a:t>
            </a:r>
            <a:r>
              <a:rPr lang="en-US" altLang="zh-CN" sz="2000" dirty="0">
                <a:ea typeface="宋体" charset="0"/>
              </a:rPr>
              <a:t>1) </a:t>
            </a:r>
            <a:r>
              <a:rPr lang="zh-CN" altLang="en-US" sz="2000" dirty="0">
                <a:ea typeface="宋体" charset="0"/>
              </a:rPr>
              <a:t>输出最小值和它所对应的下标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000" dirty="0">
                <a:ea typeface="宋体" charset="0"/>
              </a:rPr>
              <a:t>(</a:t>
            </a:r>
            <a:r>
              <a:rPr lang="en-US" altLang="zh-CN" sz="2000" dirty="0">
                <a:ea typeface="宋体" charset="0"/>
              </a:rPr>
              <a:t>2) </a:t>
            </a:r>
            <a:r>
              <a:rPr lang="zh-CN" altLang="en-US" sz="2000" dirty="0">
                <a:ea typeface="宋体" charset="0"/>
              </a:rPr>
              <a:t>将最小值与第一个数交换，输出交换后的</a:t>
            </a:r>
            <a:r>
              <a:rPr lang="en-US" altLang="zh-CN" sz="2000" dirty="0">
                <a:ea typeface="宋体" charset="0"/>
              </a:rPr>
              <a:t>n</a:t>
            </a:r>
            <a:r>
              <a:rPr lang="zh-CN" altLang="en-US" sz="2000" dirty="0">
                <a:ea typeface="宋体" charset="0"/>
              </a:rPr>
              <a:t>个数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sz="2000" dirty="0">
                <a:solidFill>
                  <a:schemeClr val="bg2"/>
                </a:solidFill>
                <a:ea typeface="宋体" charset="0"/>
              </a:rPr>
              <a:t>例 </a:t>
            </a:r>
            <a:r>
              <a:rPr lang="en-US" altLang="zh-CN" sz="2000" dirty="0">
                <a:solidFill>
                  <a:schemeClr val="bg2"/>
                </a:solidFill>
                <a:ea typeface="宋体" charset="0"/>
              </a:rPr>
              <a:t>7-5</a:t>
            </a:r>
            <a:r>
              <a:rPr lang="en-US" altLang="zh-CN" sz="2000" dirty="0">
                <a:ea typeface="宋体" charset="0"/>
              </a:rPr>
              <a:t> </a:t>
            </a:r>
            <a:r>
              <a:rPr lang="zh-CN" altLang="en-US" sz="2000" dirty="0">
                <a:ea typeface="宋体" charset="0"/>
              </a:rPr>
              <a:t>选择排序法。输入一个</a:t>
            </a:r>
            <a:r>
              <a:rPr lang="en-US" altLang="zh-CN" sz="2000" dirty="0">
                <a:ea typeface="宋体" charset="0"/>
              </a:rPr>
              <a:t>n(1&lt;n≤10 )，</a:t>
            </a:r>
            <a:r>
              <a:rPr lang="zh-CN" altLang="en-US" sz="2000" dirty="0">
                <a:ea typeface="宋体" charset="0"/>
              </a:rPr>
              <a:t>再输入</a:t>
            </a:r>
            <a:r>
              <a:rPr lang="en-US" altLang="zh-CN" sz="2000" dirty="0">
                <a:ea typeface="宋体" charset="0"/>
              </a:rPr>
              <a:t>n</a:t>
            </a:r>
            <a:r>
              <a:rPr lang="zh-CN" altLang="en-US" sz="2000" dirty="0">
                <a:ea typeface="宋体" charset="0"/>
              </a:rPr>
              <a:t>个整数，用选择法将它们从小到大排序后输出。</a:t>
            </a:r>
            <a:endParaRPr lang="en-US" altLang="zh-CN" sz="2000" dirty="0"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zh-CN" altLang="en-US" sz="2000" dirty="0">
                <a:solidFill>
                  <a:schemeClr val="bg2"/>
                </a:solidFill>
                <a:ea typeface="宋体" charset="0"/>
              </a:rPr>
              <a:t>例 </a:t>
            </a:r>
            <a:r>
              <a:rPr lang="en-US" altLang="zh-CN" sz="2000" dirty="0">
                <a:solidFill>
                  <a:schemeClr val="bg2"/>
                </a:solidFill>
                <a:ea typeface="宋体" charset="0"/>
              </a:rPr>
              <a:t>7-6 </a:t>
            </a:r>
            <a:r>
              <a:rPr lang="zh-CN" altLang="en-US" sz="2000" dirty="0">
                <a:ea typeface="宋体" charset="0"/>
              </a:rPr>
              <a:t>调查电视节目欢迎程度。某电视台要进行一次对该台</a:t>
            </a:r>
            <a:r>
              <a:rPr lang="en-US" altLang="zh-CN" sz="2000" dirty="0">
                <a:ea typeface="宋体" charset="0"/>
              </a:rPr>
              <a:t>8</a:t>
            </a:r>
            <a:r>
              <a:rPr lang="zh-CN" altLang="en-US" sz="2000" dirty="0">
                <a:ea typeface="宋体" charset="0"/>
              </a:rPr>
              <a:t>个栏目（设相应栏目编号为</a:t>
            </a:r>
            <a:r>
              <a:rPr lang="en-US" altLang="zh-CN" sz="2000" dirty="0">
                <a:ea typeface="宋体" charset="0"/>
              </a:rPr>
              <a:t>1~8</a:t>
            </a:r>
            <a:r>
              <a:rPr lang="zh-CN" altLang="en-US" sz="2000" dirty="0">
                <a:ea typeface="宋体" charset="0"/>
              </a:rPr>
              <a:t>）的受欢迎情况，共调查了</a:t>
            </a:r>
            <a:r>
              <a:rPr lang="en-US" altLang="zh-CN" sz="2000" dirty="0">
                <a:ea typeface="宋体" charset="0"/>
              </a:rPr>
              <a:t>1000</a:t>
            </a:r>
            <a:r>
              <a:rPr lang="zh-CN" altLang="en-US" sz="2000" dirty="0">
                <a:ea typeface="宋体" charset="0"/>
              </a:rPr>
              <a:t>位观众，现要求编写程序，输每一位观众的投票，每位观众只能选择一个最喜欢的栏目投票，统计输出</a:t>
            </a:r>
            <a:r>
              <a:rPr lang="en-US" altLang="zh-CN" sz="2000" dirty="0">
                <a:ea typeface="宋体" charset="0"/>
              </a:rPr>
              <a:t>~</a:t>
            </a:r>
            <a:r>
              <a:rPr lang="zh-CN" altLang="en-US" sz="2000" dirty="0">
                <a:ea typeface="宋体" charset="0"/>
              </a:rPr>
              <a:t>各栏目的得票情况。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sz="2000" dirty="0">
                <a:solidFill>
                  <a:schemeClr val="bg2"/>
                </a:solidFill>
                <a:ea typeface="宋体" charset="0"/>
              </a:rPr>
              <a:t>补充 </a:t>
            </a:r>
            <a:r>
              <a:rPr lang="zh-CN" altLang="en-US" sz="2000" dirty="0">
                <a:ea typeface="宋体" charset="0"/>
              </a:rPr>
              <a:t>二分查找法。设已有一个</a:t>
            </a:r>
            <a:r>
              <a:rPr lang="en-US" altLang="zh-CN" sz="2000" dirty="0">
                <a:ea typeface="宋体" charset="0"/>
              </a:rPr>
              <a:t>10</a:t>
            </a:r>
            <a:r>
              <a:rPr lang="zh-CN" altLang="en-US" sz="2000" dirty="0">
                <a:ea typeface="宋体" charset="0"/>
              </a:rPr>
              <a:t>个元素的整形数组</a:t>
            </a:r>
            <a:r>
              <a:rPr lang="en-US" altLang="zh-CN" sz="2000" dirty="0">
                <a:ea typeface="宋体" charset="0"/>
              </a:rPr>
              <a:t>a</a:t>
            </a:r>
            <a:r>
              <a:rPr lang="zh-CN" altLang="en-US" sz="2000" dirty="0">
                <a:ea typeface="宋体" charset="0"/>
              </a:rPr>
              <a:t>，且按值从小到大有序。输入一个整数</a:t>
            </a:r>
            <a:r>
              <a:rPr lang="en-US" altLang="zh-CN" sz="2000" dirty="0">
                <a:ea typeface="宋体" charset="0"/>
              </a:rPr>
              <a:t>x</a:t>
            </a:r>
            <a:r>
              <a:rPr lang="zh-CN" altLang="en-US" sz="2000" dirty="0">
                <a:ea typeface="宋体" charset="0"/>
              </a:rPr>
              <a:t>，然后在数组中查找</a:t>
            </a:r>
            <a:r>
              <a:rPr lang="en-US" altLang="zh-CN" sz="2000" dirty="0">
                <a:ea typeface="宋体" charset="0"/>
              </a:rPr>
              <a:t>x</a:t>
            </a:r>
            <a:r>
              <a:rPr lang="zh-CN" altLang="en-US" sz="2000" dirty="0">
                <a:ea typeface="宋体" charset="0"/>
              </a:rPr>
              <a:t>，如果找到，输出相应的下标，否则，输出“</a:t>
            </a:r>
            <a:r>
              <a:rPr lang="en-US" altLang="zh-CN" sz="2000" dirty="0">
                <a:ea typeface="宋体" charset="0"/>
              </a:rPr>
              <a:t>Not Found”</a:t>
            </a:r>
            <a:r>
              <a:rPr lang="zh-CN" altLang="en-US" sz="2000" dirty="0">
                <a:ea typeface="宋体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01000" cy="4648200"/>
          </a:xfrm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zh-CN" altLang="en-US" dirty="0">
                <a:ea typeface="宋体" charset="0"/>
                <a:cs typeface="宋体" charset="0"/>
              </a:rPr>
              <a:t>用数组计算</a:t>
            </a:r>
            <a:r>
              <a:rPr lang="en-US" altLang="zh-CN" dirty="0" err="1">
                <a:ea typeface="宋体" charset="0"/>
                <a:cs typeface="宋体" charset="0"/>
              </a:rPr>
              <a:t>fibonacci</a:t>
            </a:r>
            <a:r>
              <a:rPr lang="zh-CN" altLang="en-US" dirty="0">
                <a:ea typeface="宋体" charset="0"/>
                <a:cs typeface="宋体" charset="0"/>
              </a:rPr>
              <a:t>数列的前</a:t>
            </a:r>
            <a:r>
              <a:rPr lang="en-US" altLang="zh-CN" dirty="0">
                <a:ea typeface="宋体" charset="0"/>
                <a:cs typeface="宋体" charset="0"/>
              </a:rPr>
              <a:t>10</a:t>
            </a:r>
            <a:r>
              <a:rPr lang="zh-CN" altLang="en-US" dirty="0">
                <a:ea typeface="宋体" charset="0"/>
                <a:cs typeface="宋体" charset="0"/>
              </a:rPr>
              <a:t>个数，并按每行打印</a:t>
            </a:r>
            <a:r>
              <a:rPr lang="en-US" altLang="zh-CN" dirty="0">
                <a:ea typeface="宋体" charset="0"/>
                <a:cs typeface="宋体" charset="0"/>
              </a:rPr>
              <a:t>5</a:t>
            </a:r>
            <a:r>
              <a:rPr lang="zh-CN" altLang="en-US" dirty="0">
                <a:ea typeface="宋体" charset="0"/>
                <a:cs typeface="宋体" charset="0"/>
              </a:rPr>
              <a:t>个数的格式输出。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sz="3200" dirty="0">
                <a:ea typeface="宋体" charset="0"/>
                <a:cs typeface="宋体" charset="0"/>
              </a:rPr>
              <a:t>1, 1, 2, 3, 5, 8, 13, ……</a:t>
            </a:r>
            <a:endParaRPr lang="zh-CN" altLang="en-US" sz="3200" dirty="0">
              <a:ea typeface="宋体" charset="0"/>
              <a:cs typeface="宋体" charset="0"/>
            </a:endParaRP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endParaRPr lang="zh-CN" altLang="en-US" dirty="0">
              <a:ea typeface="宋体" charset="0"/>
            </a:endParaRP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ea typeface="宋体" charset="0"/>
              </a:rPr>
              <a:t>用数组计算并存放</a:t>
            </a:r>
            <a:r>
              <a:rPr lang="en-US" altLang="zh-CN" dirty="0" err="1">
                <a:ea typeface="宋体" charset="0"/>
              </a:rPr>
              <a:t>fibonacci</a:t>
            </a:r>
            <a:r>
              <a:rPr lang="zh-CN" altLang="en-US" dirty="0">
                <a:ea typeface="宋体" charset="0"/>
              </a:rPr>
              <a:t>数列的前</a:t>
            </a:r>
            <a:r>
              <a:rPr lang="en-US" altLang="zh-CN" dirty="0">
                <a:ea typeface="宋体" charset="0"/>
              </a:rPr>
              <a:t>10</a:t>
            </a:r>
            <a:r>
              <a:rPr lang="zh-CN" altLang="en-US" dirty="0">
                <a:ea typeface="宋体" charset="0"/>
              </a:rPr>
              <a:t>个数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dirty="0">
                <a:ea typeface="宋体" charset="0"/>
              </a:rPr>
              <a:t>f[0] = f[1] = 1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dirty="0">
                <a:ea typeface="宋体" charset="0"/>
              </a:rPr>
              <a:t>f[</a:t>
            </a:r>
            <a:r>
              <a:rPr lang="en-US" altLang="zh-CN" dirty="0" err="1">
                <a:ea typeface="宋体" charset="0"/>
              </a:rPr>
              <a:t>i</a:t>
            </a:r>
            <a:r>
              <a:rPr lang="en-US" altLang="zh-CN" dirty="0">
                <a:ea typeface="宋体" charset="0"/>
              </a:rPr>
              <a:t>] = f[i-1] + f[i-2]      2 ≤ </a:t>
            </a:r>
            <a:r>
              <a:rPr lang="en-US" altLang="zh-CN" dirty="0" err="1">
                <a:ea typeface="宋体" charset="0"/>
              </a:rPr>
              <a:t>i</a:t>
            </a:r>
            <a:r>
              <a:rPr lang="en-US" altLang="zh-CN" dirty="0">
                <a:ea typeface="宋体" charset="0"/>
              </a:rPr>
              <a:t> ≤ 9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 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7-2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计算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fibonacci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数列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7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2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377825"/>
            <a:ext cx="6464300" cy="6146800"/>
          </a:xfrm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#include &lt;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main(void)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{  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fib[10] = {1, 1};  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宋体" charset="0"/>
                <a:ea typeface="宋体" charset="0"/>
                <a:cs typeface="宋体" charset="0"/>
              </a:rPr>
              <a:t>数组初始化</a:t>
            </a: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*/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endParaRPr lang="zh-CN" altLang="en-US" sz="2400" dirty="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for (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2;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 10;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 )    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fib[</a:t>
            </a:r>
            <a:r>
              <a:rPr lang="en-US" altLang="zh-CN" sz="2400" dirty="0" err="1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] = fib[</a:t>
            </a:r>
            <a:r>
              <a:rPr lang="en-US" altLang="zh-CN" sz="2400" dirty="0" err="1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 - 1] + fib[</a:t>
            </a:r>
            <a:r>
              <a:rPr lang="en-US" altLang="zh-CN" sz="2400" dirty="0" err="1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 - 2]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endParaRPr lang="zh-CN" altLang="en-US" sz="2400" dirty="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for (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 10;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 ){ 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( "%6d", fib[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 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if (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(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 + 1) % 5 == 0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     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/*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5</a:t>
            </a:r>
            <a:r>
              <a:rPr lang="zh-CN" altLang="en-US" sz="2400" dirty="0">
                <a:solidFill>
                  <a:schemeClr val="bg2"/>
                </a:solidFill>
                <a:latin typeface="宋体" charset="0"/>
                <a:ea typeface="宋体" charset="0"/>
                <a:cs typeface="宋体" charset="0"/>
              </a:rPr>
              <a:t>个数换行</a:t>
            </a: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*/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("\n");  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}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}   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4859338" y="333375"/>
            <a:ext cx="40386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 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7-2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源程序</a:t>
            </a:r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4743989" y="2276872"/>
            <a:ext cx="3932467" cy="837794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400" b="1" dirty="0">
                <a:latin typeface="+mn-lt"/>
                <a:cs typeface="Arial Unicode MS" charset="0"/>
              </a:rPr>
              <a:t>    </a:t>
            </a:r>
            <a:r>
              <a:rPr lang="en-US" altLang="zh-CN" sz="2400" b="1" dirty="0">
                <a:latin typeface="+mn-lt"/>
                <a:cs typeface="Arial Unicode MS" charset="0"/>
              </a:rPr>
              <a:t>1</a:t>
            </a:r>
            <a:r>
              <a:rPr lang="zh-CN" altLang="en-US" sz="2400" b="1" dirty="0">
                <a:latin typeface="+mn-lt"/>
                <a:cs typeface="Arial Unicode MS" charset="0"/>
              </a:rPr>
              <a:t>      </a:t>
            </a:r>
            <a:r>
              <a:rPr lang="en-US" altLang="zh-CN" sz="2400" b="1" dirty="0">
                <a:latin typeface="+mn-lt"/>
                <a:cs typeface="Arial Unicode MS" charset="0"/>
              </a:rPr>
              <a:t>1</a:t>
            </a:r>
            <a:r>
              <a:rPr lang="zh-CN" altLang="en-US" sz="2400" b="1" dirty="0">
                <a:latin typeface="+mn-lt"/>
                <a:cs typeface="Arial Unicode MS" charset="0"/>
              </a:rPr>
              <a:t>       </a:t>
            </a:r>
            <a:r>
              <a:rPr lang="en-US" altLang="zh-CN" sz="2400" b="1" dirty="0">
                <a:latin typeface="+mn-lt"/>
                <a:cs typeface="Arial Unicode MS" charset="0"/>
              </a:rPr>
              <a:t>2</a:t>
            </a:r>
            <a:r>
              <a:rPr lang="zh-CN" altLang="en-US" sz="2400" b="1" dirty="0">
                <a:latin typeface="+mn-lt"/>
                <a:cs typeface="Arial Unicode MS" charset="0"/>
              </a:rPr>
              <a:t>       </a:t>
            </a:r>
            <a:r>
              <a:rPr lang="en-US" altLang="zh-CN" sz="2400" b="1" dirty="0">
                <a:latin typeface="+mn-lt"/>
                <a:cs typeface="Arial Unicode MS" charset="0"/>
              </a:rPr>
              <a:t>3</a:t>
            </a:r>
            <a:r>
              <a:rPr lang="zh-CN" altLang="en-US" sz="2400" b="1" dirty="0">
                <a:latin typeface="+mn-lt"/>
                <a:cs typeface="Arial Unicode MS" charset="0"/>
              </a:rPr>
              <a:t>       </a:t>
            </a:r>
            <a:r>
              <a:rPr lang="en-US" altLang="zh-CN" sz="2400" b="1" dirty="0">
                <a:latin typeface="+mn-lt"/>
                <a:cs typeface="Arial Unicode MS" charset="0"/>
              </a:rPr>
              <a:t>5</a:t>
            </a:r>
            <a:endParaRPr lang="zh-CN" altLang="en-US" sz="2400" b="1" dirty="0">
              <a:latin typeface="+mn-lt"/>
              <a:cs typeface="Arial Unicode MS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400" b="1" dirty="0">
                <a:latin typeface="+mn-lt"/>
                <a:cs typeface="Arial Unicode MS" charset="0"/>
              </a:rPr>
              <a:t>    </a:t>
            </a:r>
            <a:r>
              <a:rPr lang="en-US" altLang="zh-CN" sz="2400" b="1" dirty="0">
                <a:latin typeface="+mn-lt"/>
                <a:cs typeface="Arial Unicode MS" charset="0"/>
              </a:rPr>
              <a:t>8</a:t>
            </a:r>
            <a:r>
              <a:rPr lang="zh-CN" altLang="en-US" sz="2400" b="1" dirty="0">
                <a:latin typeface="+mn-lt"/>
                <a:cs typeface="Arial Unicode MS" charset="0"/>
              </a:rPr>
              <a:t>    </a:t>
            </a:r>
            <a:r>
              <a:rPr lang="en-US" altLang="zh-CN" sz="2400" b="1" dirty="0">
                <a:latin typeface="+mn-lt"/>
                <a:cs typeface="Arial Unicode MS" charset="0"/>
              </a:rPr>
              <a:t>13</a:t>
            </a:r>
            <a:r>
              <a:rPr lang="zh-CN" altLang="en-US" sz="2400" b="1" dirty="0">
                <a:latin typeface="+mn-lt"/>
                <a:cs typeface="Arial Unicode MS" charset="0"/>
              </a:rPr>
              <a:t>     </a:t>
            </a:r>
            <a:r>
              <a:rPr lang="en-US" altLang="zh-CN" sz="2400" b="1" dirty="0">
                <a:latin typeface="+mn-lt"/>
                <a:cs typeface="Arial Unicode MS" charset="0"/>
              </a:rPr>
              <a:t>21</a:t>
            </a:r>
            <a:r>
              <a:rPr lang="zh-CN" altLang="en-US" sz="2400" b="1" dirty="0">
                <a:latin typeface="+mn-lt"/>
                <a:cs typeface="Arial Unicode MS" charset="0"/>
              </a:rPr>
              <a:t>   </a:t>
            </a:r>
            <a:r>
              <a:rPr lang="en-US" altLang="zh-CN" sz="2400" b="1" dirty="0">
                <a:latin typeface="+mn-lt"/>
                <a:cs typeface="Arial Unicode MS" charset="0"/>
              </a:rPr>
              <a:t>34</a:t>
            </a:r>
            <a:r>
              <a:rPr lang="zh-CN" altLang="en-US" sz="2400" b="1" dirty="0">
                <a:latin typeface="+mn-lt"/>
                <a:cs typeface="Arial Unicode MS" charset="0"/>
              </a:rPr>
              <a:t>     </a:t>
            </a:r>
            <a:r>
              <a:rPr lang="en-US" altLang="zh-CN" sz="2400" b="1" dirty="0">
                <a:latin typeface="+mn-lt"/>
                <a:cs typeface="Arial Unicode MS" charset="0"/>
              </a:rPr>
              <a:t>55</a:t>
            </a:r>
            <a:endParaRPr lang="zh-CN" altLang="en-US" sz="2400" b="1" dirty="0">
              <a:latin typeface="+mn-lt"/>
              <a:cs typeface="Arial Unicode M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5800" cy="4800600"/>
          </a:xfrm>
        </p:spPr>
        <p:txBody>
          <a:bodyPr lIns="90488" tIns="44450" rIns="90488" bIns="44450"/>
          <a:lstStyle/>
          <a:p>
            <a:pPr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输入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5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个整数，将它们存入数组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a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中，再输入1个数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x，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然后在数组中查找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x，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如果找到，输出相应的最小下标，否则，输出“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Not Found”。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输入：</a:t>
            </a:r>
            <a:r>
              <a:rPr lang="en-US" altLang="zh-CN" sz="2400" dirty="0">
                <a:ea typeface="宋体" charset="0"/>
              </a:rPr>
              <a:t>2</a:t>
            </a:r>
            <a:r>
              <a:rPr lang="zh-CN" altLang="en-US" sz="2400" dirty="0">
                <a:ea typeface="宋体" charset="0"/>
              </a:rPr>
              <a:t> </a:t>
            </a:r>
            <a:r>
              <a:rPr lang="en-US" altLang="zh-CN" sz="2400" dirty="0">
                <a:ea typeface="宋体" charset="0"/>
              </a:rPr>
              <a:t>9</a:t>
            </a:r>
            <a:r>
              <a:rPr lang="zh-CN" altLang="en-US" sz="2400" dirty="0">
                <a:ea typeface="宋体" charset="0"/>
              </a:rPr>
              <a:t> </a:t>
            </a:r>
            <a:r>
              <a:rPr lang="en-US" altLang="zh-CN" sz="2400" dirty="0">
                <a:ea typeface="宋体" charset="0"/>
              </a:rPr>
              <a:t>8</a:t>
            </a:r>
            <a:r>
              <a:rPr lang="zh-CN" altLang="en-US" sz="2400" dirty="0"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1 9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         </a:t>
            </a:r>
            <a:r>
              <a:rPr lang="en-US" altLang="zh-CN" sz="2400" dirty="0">
                <a:latin typeface="Arial" charset="0"/>
                <a:ea typeface="宋体" charset="0"/>
              </a:rPr>
              <a:t>9</a:t>
            </a:r>
            <a:endParaRPr lang="zh-CN" altLang="en-US" sz="2400" dirty="0"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输出：</a:t>
            </a:r>
            <a:r>
              <a:rPr lang="en-US" altLang="zh-CN" sz="2400" dirty="0">
                <a:latin typeface="Arial" charset="0"/>
                <a:ea typeface="宋体" charset="0"/>
              </a:rPr>
              <a:t>1</a:t>
            </a:r>
            <a:endParaRPr lang="zh-CN" altLang="en-US" sz="2400" dirty="0"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输入：</a:t>
            </a:r>
            <a:r>
              <a:rPr lang="en-US" altLang="zh-CN" sz="2400" dirty="0">
                <a:latin typeface="Arial" charset="0"/>
                <a:ea typeface="宋体" charset="0"/>
              </a:rPr>
              <a:t>2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9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8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1 6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zh-CN" altLang="zh-CN" sz="2400" dirty="0">
                <a:latin typeface="Arial" charset="0"/>
                <a:ea typeface="宋体" charset="0"/>
              </a:rPr>
              <a:t> </a:t>
            </a:r>
            <a:r>
              <a:rPr lang="zh-CN" altLang="en-US" sz="2400" dirty="0">
                <a:latin typeface="Arial" charset="0"/>
                <a:ea typeface="宋体" charset="0"/>
              </a:rPr>
              <a:t>     </a:t>
            </a:r>
            <a:r>
              <a:rPr lang="en-US" altLang="zh-CN" sz="2400" dirty="0">
                <a:latin typeface="Arial" charset="0"/>
                <a:ea typeface="宋体" charset="0"/>
              </a:rPr>
              <a:t>7</a:t>
            </a:r>
            <a:endParaRPr lang="zh-CN" altLang="en-US" sz="2400" dirty="0"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输出：</a:t>
            </a:r>
            <a:r>
              <a:rPr lang="en-US" altLang="zh-CN" sz="2400" dirty="0">
                <a:latin typeface="Arial" charset="0"/>
                <a:ea typeface="宋体" charset="0"/>
              </a:rPr>
              <a:t>Not Found</a:t>
            </a:r>
            <a:endParaRPr lang="en-US" altLang="zh-CN" sz="2000" dirty="0">
              <a:latin typeface="Arial" charset="0"/>
              <a:ea typeface="宋体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81534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7-3 </a:t>
            </a:r>
            <a:r>
              <a:rPr lang="zh-CN" altLang="en-US" sz="4000">
                <a:latin typeface="宋体" charset="0"/>
                <a:ea typeface="宋体" charset="0"/>
                <a:cs typeface="宋体" charset="0"/>
              </a:rPr>
              <a:t>在数组中查找一个给定的数</a:t>
            </a: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5761037" cy="6480175"/>
          </a:xfrm>
          <a:extLst/>
        </p:spPr>
        <p:txBody>
          <a:bodyPr lIns="90488" tIns="44450" rIns="90488" bIns="44450"/>
          <a:lstStyle/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  <a:cs typeface="Arial Unicode MS" charset="0"/>
              </a:rPr>
              <a:t>#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include &lt;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stdio.h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&gt;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main(void)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{  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, flag, x;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a[5];    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( 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"Enter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5 integers: 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“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);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for (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&lt; 5;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++ ) 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( 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%d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, &amp;a[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] );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(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"Enter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x: 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“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);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( 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%d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, &amp;x );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flag = 0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;</a:t>
            </a:r>
            <a:endParaRPr lang="zh-CN" altLang="en-US" sz="2000" dirty="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  <a:cs typeface="Arial Unicode MS" charset="0"/>
              </a:rPr>
              <a:t> 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for (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&lt; 5;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++ ) 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    if ( </a:t>
            </a:r>
            <a:r>
              <a:rPr kumimoji="1"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a[</a:t>
            </a:r>
            <a:r>
              <a:rPr kumimoji="1" lang="en-US" altLang="zh-CN" sz="2000" dirty="0" err="1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kumimoji="1"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] == x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){ 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       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( </a:t>
            </a:r>
            <a:r>
              <a:rPr kumimoji="1"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"Index is %d\n", </a:t>
            </a:r>
            <a:r>
              <a:rPr kumimoji="1" lang="en-US" altLang="zh-CN" sz="2000" dirty="0" err="1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kumimoji="1"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);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     flag = 1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        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break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 eaLnBrk="1" hangingPunct="1">
              <a:spcBef>
                <a:spcPct val="10000"/>
              </a:spcBef>
              <a:buNone/>
            </a:pPr>
            <a:r>
              <a:rPr lang="zh-CN" altLang="en-US" sz="20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}</a:t>
            </a:r>
            <a:endParaRPr lang="zh-CN" altLang="en-US" sz="2000" dirty="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  <a:cs typeface="Arial Unicode MS" charset="0"/>
              </a:rPr>
              <a:t> 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if 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( flag == 0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)</a:t>
            </a:r>
            <a:r>
              <a:rPr lang="zh-CN" altLang="en-US" sz="2000" dirty="0">
                <a:latin typeface="Arial" charset="0"/>
                <a:ea typeface="宋体" charset="0"/>
                <a:cs typeface="Arial Unicode MS" charset="0"/>
              </a:rPr>
              <a:t>    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Not Found\n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);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return 0;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}  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876800" y="152400"/>
            <a:ext cx="40386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 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7-3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源程序</a:t>
            </a:r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4953000" y="1143000"/>
            <a:ext cx="3886200" cy="11969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kumimoji="1" lang="en-US" altLang="zh-CN" sz="2400" b="1">
                <a:cs typeface="Arial Unicode MS" charset="0"/>
              </a:rPr>
              <a:t>Enter 5 integers: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2 9 8 1 9</a:t>
            </a:r>
          </a:p>
          <a:p>
            <a:pPr algn="just" eaLnBrk="0" hangingPunct="0"/>
            <a:r>
              <a:rPr kumimoji="1" lang="en-US" altLang="zh-CN" sz="2400" b="1">
                <a:cs typeface="Arial Unicode MS" charset="0"/>
              </a:rPr>
              <a:t>Enter x: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9</a:t>
            </a:r>
          </a:p>
          <a:p>
            <a:pPr algn="just" eaLnBrk="0" hangingPunct="0"/>
            <a:r>
              <a:rPr kumimoji="1" lang="en-US" altLang="zh-CN" sz="2400" b="1">
                <a:cs typeface="Arial Unicode MS" charset="0"/>
              </a:rPr>
              <a:t>Index is 1</a:t>
            </a:r>
          </a:p>
        </p:txBody>
      </p:sp>
      <p:sp>
        <p:nvSpPr>
          <p:cNvPr id="440325" name="Rectangle 5"/>
          <p:cNvSpPr>
            <a:spLocks noChangeArrowheads="1"/>
          </p:cNvSpPr>
          <p:nvPr/>
        </p:nvSpPr>
        <p:spPr bwMode="auto">
          <a:xfrm>
            <a:off x="4953000" y="2708275"/>
            <a:ext cx="3886200" cy="11969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kumimoji="1" lang="en-US" altLang="zh-CN" sz="2400" b="1"/>
              <a:t>Enter</a:t>
            </a:r>
            <a:r>
              <a:rPr kumimoji="1" lang="en-US" altLang="zh-CN" sz="2400" b="1">
                <a:cs typeface="Arial Unicode MS" charset="0"/>
              </a:rPr>
              <a:t> 5 integers: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2 9 8 1 9</a:t>
            </a:r>
          </a:p>
          <a:p>
            <a:pPr algn="just" eaLnBrk="0" hangingPunct="0"/>
            <a:r>
              <a:rPr kumimoji="1" lang="en-US" altLang="zh-CN" sz="2400" b="1"/>
              <a:t>Enter</a:t>
            </a:r>
            <a:r>
              <a:rPr kumimoji="1" lang="en-US" altLang="zh-CN" sz="2400" b="1">
                <a:cs typeface="Arial Unicode MS" charset="0"/>
              </a:rPr>
              <a:t> x: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7</a:t>
            </a:r>
          </a:p>
          <a:p>
            <a:pPr algn="just" eaLnBrk="0" hangingPunct="0"/>
            <a:r>
              <a:rPr kumimoji="1" lang="en-US" altLang="zh-CN" sz="2400" b="1">
                <a:cs typeface="Arial Unicode MS" charset="0"/>
              </a:rPr>
              <a:t>Not Found</a:t>
            </a:r>
          </a:p>
        </p:txBody>
      </p:sp>
      <p:sp>
        <p:nvSpPr>
          <p:cNvPr id="440326" name="AutoShape 6"/>
          <p:cNvSpPr>
            <a:spLocks noChangeArrowheads="1"/>
          </p:cNvSpPr>
          <p:nvPr/>
        </p:nvSpPr>
        <p:spPr bwMode="auto">
          <a:xfrm>
            <a:off x="5580063" y="4437063"/>
            <a:ext cx="2879725" cy="12954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rgbClr val="CC0066"/>
                </a:solidFill>
              </a:rPr>
              <a:t>flag</a:t>
            </a:r>
            <a:r>
              <a:rPr lang="zh-CN" altLang="en-US" sz="2400" b="1">
                <a:solidFill>
                  <a:srgbClr val="CC0066"/>
                </a:solidFill>
              </a:rPr>
              <a:t>的作用？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4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4" grpId="0" animBg="1" autoUpdateAnimBg="0"/>
      <p:bldP spid="440325" grpId="0" animBg="1" autoUpdateAnimBg="0"/>
      <p:bldP spid="4403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26988"/>
            <a:ext cx="6364288" cy="6642100"/>
          </a:xfrm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#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include &lt;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main(void)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{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, flag, x;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a[5];    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“Enter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5 integers: 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);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for(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 5;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++) 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%d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, &amp;a[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]);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“Enter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x: 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); 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%d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, &amp;x);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flag = 0;</a:t>
            </a:r>
            <a:endParaRPr lang="zh-CN" altLang="en-US" sz="2400" dirty="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for(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 5;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++) 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if(a[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 == x){ 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("Index is %d\n",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);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    flag = 1;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    break;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      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}</a:t>
            </a:r>
            <a:endParaRPr lang="zh-CN" altLang="en-US" sz="2400" dirty="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if(flag == 0)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Not Found\n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);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}  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4643438" y="333375"/>
            <a:ext cx="3961010" cy="1027113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例 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7-3 </a:t>
            </a:r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思考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(1)</a:t>
            </a:r>
            <a:endParaRPr lang="zh-CN" altLang="en-US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42372" name="Rectangle 4"/>
          <p:cNvSpPr>
            <a:spLocks noChangeArrowheads="1"/>
          </p:cNvSpPr>
          <p:nvPr/>
        </p:nvSpPr>
        <p:spPr bwMode="auto">
          <a:xfrm>
            <a:off x="4859338" y="2443163"/>
            <a:ext cx="3886200" cy="15621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kumimoji="1" lang="en-US" altLang="zh-CN" sz="2400" b="1">
                <a:cs typeface="Arial Unicode MS" charset="0"/>
              </a:rPr>
              <a:t>Enter 5 integers: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2 9 8 1 9</a:t>
            </a:r>
          </a:p>
          <a:p>
            <a:pPr algn="just" eaLnBrk="0" hangingPunct="0"/>
            <a:r>
              <a:rPr kumimoji="1" lang="en-US" altLang="zh-CN" sz="2400" b="1">
                <a:cs typeface="Arial Unicode MS" charset="0"/>
              </a:rPr>
              <a:t>Enter x: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9</a:t>
            </a:r>
          </a:p>
          <a:p>
            <a:pPr algn="just" eaLnBrk="0" hangingPunct="0"/>
            <a:r>
              <a:rPr kumimoji="1" lang="en-US" altLang="zh-CN" sz="2400" b="1">
                <a:cs typeface="Arial Unicode MS" charset="0"/>
              </a:rPr>
              <a:t>Index is 1</a:t>
            </a:r>
          </a:p>
          <a:p>
            <a:pPr algn="just" eaLnBrk="0" hangingPunct="0"/>
            <a:r>
              <a:rPr kumimoji="1" lang="en-US" altLang="zh-CN" sz="2400" b="1">
                <a:cs typeface="Arial Unicode MS" charset="0"/>
              </a:rPr>
              <a:t>Index is 4</a:t>
            </a:r>
          </a:p>
        </p:txBody>
      </p:sp>
      <p:sp>
        <p:nvSpPr>
          <p:cNvPr id="442374" name="Line 6"/>
          <p:cNvSpPr>
            <a:spLocks noChangeShapeType="1"/>
          </p:cNvSpPr>
          <p:nvPr/>
        </p:nvSpPr>
        <p:spPr bwMode="auto">
          <a:xfrm>
            <a:off x="1116013" y="5013325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4643438" y="1254125"/>
            <a:ext cx="4176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2"/>
                </a:solidFill>
              </a:rPr>
              <a:t>去掉</a:t>
            </a:r>
            <a:r>
              <a:rPr lang="en-US" altLang="zh-CN" sz="2800" b="1">
                <a:solidFill>
                  <a:schemeClr val="bg2"/>
                </a:solidFill>
              </a:rPr>
              <a:t>break</a:t>
            </a:r>
            <a:r>
              <a:rPr lang="zh-CN" altLang="en-US" sz="2800" b="1">
                <a:solidFill>
                  <a:schemeClr val="bg2"/>
                </a:solidFill>
              </a:rPr>
              <a:t>语句，结果？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237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237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2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2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2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2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2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2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2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2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2" grpId="0" build="p" animBg="1" autoUpdateAnimBg="0"/>
      <p:bldP spid="4423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8913"/>
            <a:ext cx="7996758" cy="6335712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#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include &lt;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main(void)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{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, index, x;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a[5];   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“Enter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5 integers: 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for(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 5;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++)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%d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, &amp;a[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“Enter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x: 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);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%d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, &amp;x);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index = -1;    </a:t>
            </a:r>
            <a:endParaRPr lang="zh-CN" altLang="en-US" sz="2400" dirty="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for(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 5;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++)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if(a[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 == x)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    index =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if(index!= -1)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("Index is %d\n", index);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else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Not Found\n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);   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return 0;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}  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4787900" y="549275"/>
            <a:ext cx="3878263" cy="95567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例 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7-3 </a:t>
            </a:r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思考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(2)</a:t>
            </a:r>
            <a:endParaRPr lang="zh-CN" altLang="en-US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4789488" y="2205038"/>
            <a:ext cx="3886200" cy="11969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kumimoji="1" lang="en-US" altLang="zh-CN" sz="2400" b="1">
                <a:cs typeface="Arial Unicode MS" charset="0"/>
              </a:rPr>
              <a:t>Enter 5 integers: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2 9 8 1 9</a:t>
            </a:r>
          </a:p>
          <a:p>
            <a:pPr algn="just" eaLnBrk="0" hangingPunct="0"/>
            <a:r>
              <a:rPr kumimoji="1" lang="en-US" altLang="zh-CN" sz="2400" b="1">
                <a:cs typeface="Arial Unicode MS" charset="0"/>
              </a:rPr>
              <a:t>Enter x: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9</a:t>
            </a:r>
          </a:p>
          <a:p>
            <a:pPr algn="just" eaLnBrk="0" hangingPunct="0"/>
            <a:r>
              <a:rPr kumimoji="1" lang="en-US" altLang="zh-CN" sz="2400" b="1">
                <a:cs typeface="Arial Unicode MS" charset="0"/>
              </a:rPr>
              <a:t>Index is 4</a:t>
            </a:r>
          </a:p>
        </p:txBody>
      </p:sp>
      <p:sp>
        <p:nvSpPr>
          <p:cNvPr id="444422" name="AutoShape 6"/>
          <p:cNvSpPr>
            <a:spLocks noChangeArrowheads="1"/>
          </p:cNvSpPr>
          <p:nvPr/>
        </p:nvSpPr>
        <p:spPr bwMode="auto">
          <a:xfrm>
            <a:off x="5508625" y="3644900"/>
            <a:ext cx="3167063" cy="1296988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 dirty="0">
                <a:solidFill>
                  <a:srgbClr val="CC0066"/>
                </a:solidFill>
              </a:rPr>
              <a:t>index</a:t>
            </a:r>
            <a:r>
              <a:rPr lang="zh-CN" altLang="en-US" sz="2400" b="1" dirty="0">
                <a:solidFill>
                  <a:srgbClr val="CC0066"/>
                </a:solidFill>
              </a:rPr>
              <a:t>的作用？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44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44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4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4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4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4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4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4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4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build="p" animBg="1" autoUpdateAnimBg="0"/>
      <p:bldP spid="4444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627688" cy="10271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本章要点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038600"/>
          </a:xfrm>
        </p:spPr>
        <p:txBody>
          <a:bodyPr/>
          <a:lstStyle/>
          <a:p>
            <a:pPr marL="476250" indent="-476250" algn="just" eaLnBrk="1" hangingPunct="1"/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什么是数组? 为什么要使用数组? 如何定义数组?</a:t>
            </a:r>
          </a:p>
          <a:p>
            <a:pPr marL="476250" indent="-476250" algn="just" eaLnBrk="1" hangingPunct="1"/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如何引用数组元素?</a:t>
            </a:r>
          </a:p>
          <a:p>
            <a:pPr marL="476250" indent="-476250" algn="just" eaLnBrk="1" hangingPunct="1"/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二维数组的元素在内存中按什么方式存放?</a:t>
            </a:r>
          </a:p>
          <a:p>
            <a:pPr marL="476250" indent="-476250" algn="just" eaLnBrk="1" hangingPunct="1"/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什么是字符串? 字符串结束符的作用是什么?</a:t>
            </a:r>
          </a:p>
          <a:p>
            <a:pPr marL="476250" indent="-476250" algn="just" eaLnBrk="1" hangingPunct="1"/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如何实现字符串的存储和操作，包括字符串的输入和输出?</a:t>
            </a:r>
          </a:p>
          <a:p>
            <a:pPr marL="476250" indent="-476250" algn="just" eaLnBrk="1" hangingPunct="1"/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怎样理解</a:t>
            </a: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C</a:t>
            </a: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语言将字符串作为一个特殊的一维字符数组?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04813"/>
            <a:ext cx="5791200" cy="6248400"/>
          </a:xfrm>
        </p:spPr>
        <p:txBody>
          <a:bodyPr lIns="90488" tIns="44450" rIns="90488" bIns="44450"/>
          <a:lstStyle/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  <a:cs typeface="Arial Unicode MS" charset="0"/>
              </a:rPr>
              <a:t>#</a:t>
            </a: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include &lt;stdio.h&gt;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int main(void)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</a:t>
            </a: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    int i, min, n;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    int a[10];   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    printf(“Enter n: ");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    scanf("%d", &amp;n);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    printf(“Enter %d integers: ", n);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    for(i = 0; i &lt; n; i++) 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        scanf("%d", &amp;a[i]);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min = a[0];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for(i = 1; i &lt; n; i++) 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 if(a[i] &lt; min)  min = a[i];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    printf("min is %d \n", min);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    return 0;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}</a:t>
            </a:r>
            <a:endParaRPr lang="zh-CN" altLang="en-US" sz="2400">
              <a:latin typeface="Arial" charset="0"/>
              <a:ea typeface="宋体" charset="0"/>
            </a:endParaRP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xfrm>
            <a:off x="4114800" y="152400"/>
            <a:ext cx="4876800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例 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7-4  </a:t>
            </a:r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求最小值</a:t>
            </a:r>
          </a:p>
        </p:txBody>
      </p:sp>
      <p:sp>
        <p:nvSpPr>
          <p:cNvPr id="342022" name="Rectangle 6"/>
          <p:cNvSpPr>
            <a:spLocks noChangeArrowheads="1"/>
          </p:cNvSpPr>
          <p:nvPr/>
        </p:nvSpPr>
        <p:spPr bwMode="auto">
          <a:xfrm>
            <a:off x="4114800" y="1143000"/>
            <a:ext cx="4778375" cy="11969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kumimoji="1" lang="en-US" altLang="zh-CN" sz="2400" b="1">
                <a:cs typeface="Arial Unicode MS" charset="0"/>
              </a:rPr>
              <a:t>Enter n: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6</a:t>
            </a:r>
          </a:p>
          <a:p>
            <a:pPr algn="just" eaLnBrk="0" hangingPunct="0"/>
            <a:r>
              <a:rPr kumimoji="1" lang="en-US" altLang="zh-CN" sz="2400" b="1">
                <a:cs typeface="Arial Unicode MS" charset="0"/>
              </a:rPr>
              <a:t>Enter 6 integers: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2  9  -1  8  1  6</a:t>
            </a:r>
          </a:p>
          <a:p>
            <a:pPr algn="just" eaLnBrk="0" hangingPunct="0"/>
            <a:r>
              <a:rPr kumimoji="1" lang="en-US" altLang="zh-CN" sz="2400" b="1">
                <a:cs typeface="Arial Unicode MS" charset="0"/>
              </a:rPr>
              <a:t>min is -1</a:t>
            </a:r>
          </a:p>
        </p:txBody>
      </p:sp>
      <p:sp>
        <p:nvSpPr>
          <p:cNvPr id="342023" name="AutoShape 7"/>
          <p:cNvSpPr>
            <a:spLocks noChangeArrowheads="1"/>
          </p:cNvSpPr>
          <p:nvPr/>
        </p:nvSpPr>
        <p:spPr bwMode="auto">
          <a:xfrm>
            <a:off x="5508625" y="3284538"/>
            <a:ext cx="3095625" cy="12954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zh-CN" altLang="en-US" sz="3200" b="1" dirty="0">
                <a:solidFill>
                  <a:srgbClr val="CC0066"/>
                </a:solidFill>
                <a:cs typeface="+mn-cs"/>
              </a:rPr>
              <a:t>方法</a:t>
            </a:r>
          </a:p>
        </p:txBody>
      </p:sp>
      <p:sp>
        <p:nvSpPr>
          <p:cNvPr id="342024" name="Text Box 8"/>
          <p:cNvSpPr txBox="1">
            <a:spLocks noChangeArrowheads="1"/>
          </p:cNvSpPr>
          <p:nvPr/>
        </p:nvSpPr>
        <p:spPr bwMode="auto">
          <a:xfrm>
            <a:off x="5364163" y="4941888"/>
            <a:ext cx="3563937" cy="831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2"/>
                </a:solidFill>
              </a:rPr>
              <a:t>虽得到了最小值，但不能</a:t>
            </a:r>
          </a:p>
          <a:p>
            <a:pPr eaLnBrk="1" hangingPunct="1"/>
            <a:r>
              <a:rPr lang="zh-CN" altLang="en-US" sz="2400" b="1" dirty="0">
                <a:solidFill>
                  <a:schemeClr val="bg2"/>
                </a:solidFill>
              </a:rPr>
              <a:t>确定最小值所在下标</a:t>
            </a:r>
            <a:r>
              <a:rPr lang="en-US" altLang="zh-CN" sz="2400" b="1" dirty="0">
                <a:solidFill>
                  <a:schemeClr val="bg2"/>
                </a:solidFill>
              </a:rPr>
              <a:t>。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2" grpId="0" animBg="1" autoUpdateAnimBg="0"/>
      <p:bldP spid="342023" grpId="0" animBg="1"/>
      <p:bldP spid="3420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6512" y="-27384"/>
            <a:ext cx="8352928" cy="6885384"/>
          </a:xfrm>
        </p:spPr>
        <p:txBody>
          <a:bodyPr lIns="90488" tIns="44450" rIns="90488" bIns="44450"/>
          <a:lstStyle/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#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include &lt;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&gt;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main(void)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, index, min, n;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a[10];   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(“Enter n: ");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("%d", &amp;n);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(“Enter %d integers: ", n);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for(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 n;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++) 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("%d", &amp;a[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]);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min = a[0]; index = 0;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for(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= 1;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&lt; n;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++) 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 if(a[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&lt; min){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     min = a[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]; index =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 }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("min is %d index is %d\n", min, index);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return 0;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}</a:t>
            </a:r>
            <a:endParaRPr lang="zh-CN" altLang="en-US" sz="2400" dirty="0">
              <a:latin typeface="Arial" charset="0"/>
              <a:ea typeface="宋体" charset="0"/>
            </a:endParaRP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xfrm>
            <a:off x="4114800" y="152400"/>
            <a:ext cx="4876800" cy="685800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 sz="3600" dirty="0">
                <a:latin typeface="Times New Roman" charset="0"/>
                <a:ea typeface="宋体" charset="0"/>
                <a:cs typeface="宋体" charset="0"/>
              </a:rPr>
              <a:t>7-4  </a:t>
            </a:r>
            <a:r>
              <a:rPr lang="zh-CN" altLang="en-US" sz="3600" dirty="0">
                <a:latin typeface="Times New Roman" charset="0"/>
                <a:ea typeface="宋体" charset="0"/>
                <a:cs typeface="宋体" charset="0"/>
              </a:rPr>
              <a:t>求最小值及下标</a:t>
            </a:r>
          </a:p>
        </p:txBody>
      </p:sp>
      <p:sp>
        <p:nvSpPr>
          <p:cNvPr id="342022" name="Rectangle 6"/>
          <p:cNvSpPr>
            <a:spLocks noChangeArrowheads="1"/>
          </p:cNvSpPr>
          <p:nvPr/>
        </p:nvSpPr>
        <p:spPr bwMode="auto">
          <a:xfrm>
            <a:off x="4114800" y="1143000"/>
            <a:ext cx="4778375" cy="11969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n: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6</a:t>
            </a: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6 integers: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2  9  -1  8  1  6</a:t>
            </a: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min is -1</a:t>
            </a:r>
            <a:r>
              <a:rPr kumimoji="1" lang="zh-CN" altLang="en-US" sz="2400" b="1" dirty="0">
                <a:cs typeface="Arial Unicode MS" charset="0"/>
              </a:rPr>
              <a:t> </a:t>
            </a:r>
            <a:r>
              <a:rPr kumimoji="1" lang="en-US" altLang="zh-CN" sz="2400" b="1" dirty="0">
                <a:cs typeface="Arial Unicode MS" charset="0"/>
              </a:rPr>
              <a:t>index is 2</a:t>
            </a:r>
          </a:p>
        </p:txBody>
      </p:sp>
      <p:sp>
        <p:nvSpPr>
          <p:cNvPr id="342024" name="Text Box 8"/>
          <p:cNvSpPr txBox="1">
            <a:spLocks noChangeArrowheads="1"/>
          </p:cNvSpPr>
          <p:nvPr/>
        </p:nvSpPr>
        <p:spPr bwMode="auto">
          <a:xfrm>
            <a:off x="5292080" y="3356992"/>
            <a:ext cx="3332242" cy="831639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min: </a:t>
            </a:r>
            <a:r>
              <a:rPr lang="zh-CN" altLang="en-US" sz="2400" b="1" dirty="0">
                <a:solidFill>
                  <a:schemeClr val="bg2"/>
                </a:solidFill>
              </a:rPr>
              <a:t>最小值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index: </a:t>
            </a:r>
            <a:r>
              <a:rPr lang="zh-CN" altLang="en-US" sz="2400" b="1" dirty="0">
                <a:solidFill>
                  <a:schemeClr val="bg2"/>
                </a:solidFill>
              </a:rPr>
              <a:t>最小值所在下标</a:t>
            </a:r>
          </a:p>
        </p:txBody>
      </p:sp>
    </p:spTree>
    <p:extLst>
      <p:ext uri="{BB962C8B-B14F-4D97-AF65-F5344CB8AC3E}">
        <p14:creationId xmlns:p14="http://schemas.microsoft.com/office/powerpoint/2010/main" val="1195424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2" grpId="0" animBg="1" autoUpdateAnimBg="0"/>
      <p:bldP spid="3420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083550" cy="3265487"/>
          </a:xfrm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  <a:cs typeface="宋体" charset="0"/>
              </a:rPr>
              <a:t>输入</a:t>
            </a:r>
            <a:r>
              <a:rPr lang="en-US" altLang="zh-CN">
                <a:latin typeface="Arial" charset="0"/>
                <a:ea typeface="宋体" charset="0"/>
                <a:cs typeface="宋体" charset="0"/>
              </a:rPr>
              <a:t>n(n&lt;10), </a:t>
            </a:r>
            <a:r>
              <a:rPr lang="zh-CN" altLang="en-US">
                <a:latin typeface="Arial" charset="0"/>
                <a:ea typeface="宋体" charset="0"/>
                <a:cs typeface="宋体" charset="0"/>
              </a:rPr>
              <a:t>再输入</a:t>
            </a:r>
            <a:r>
              <a:rPr lang="en-US" altLang="zh-CN">
                <a:latin typeface="Arial" charset="0"/>
                <a:ea typeface="宋体" charset="0"/>
                <a:cs typeface="宋体" charset="0"/>
              </a:rPr>
              <a:t>n</a:t>
            </a:r>
            <a:r>
              <a:rPr lang="zh-CN" altLang="en-US">
                <a:latin typeface="Arial" charset="0"/>
                <a:ea typeface="宋体" charset="0"/>
                <a:cs typeface="宋体" charset="0"/>
              </a:rPr>
              <a:t>个数, 输出最小值和它所对应的下标。</a:t>
            </a:r>
          </a:p>
          <a:p>
            <a:pPr lvl="1" eaLnBrk="1" hangingPunct="1"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用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index</a:t>
            </a:r>
            <a:r>
              <a:rPr lang="zh-CN" altLang="en-US">
                <a:latin typeface="Arial" charset="0"/>
                <a:ea typeface="宋体" charset="0"/>
              </a:rPr>
              <a:t>记录最小值对应的下标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a[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index</a:t>
            </a:r>
            <a:r>
              <a:rPr lang="en-US" altLang="zh-CN">
                <a:latin typeface="Arial" charset="0"/>
                <a:ea typeface="宋体" charset="0"/>
              </a:rPr>
              <a:t>]</a:t>
            </a:r>
            <a:r>
              <a:rPr lang="zh-CN" altLang="en-US">
                <a:latin typeface="Arial" charset="0"/>
                <a:ea typeface="宋体" charset="0"/>
              </a:rPr>
              <a:t>就是最小值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 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7-4(1)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求最小值及其下标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4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4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4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4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6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023583"/>
              </p:ext>
            </p:extLst>
          </p:nvPr>
        </p:nvGraphicFramePr>
        <p:xfrm>
          <a:off x="1403648" y="188640"/>
          <a:ext cx="3844925" cy="652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" name="Visio" r:id="rId3" imgW="2959100" imgH="5016500" progId="Visio.Drawing.11">
                  <p:embed/>
                </p:oleObj>
              </mc:Choice>
              <mc:Fallback>
                <p:oleObj name="Visio" r:id="rId3" imgW="2959100" imgH="50165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88640"/>
                        <a:ext cx="3844925" cy="652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6012160" y="476672"/>
            <a:ext cx="24622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400" b="1" dirty="0">
                <a:solidFill>
                  <a:schemeClr val="hlink"/>
                </a:solidFill>
                <a:latin typeface="Times New Roman" charset="0"/>
              </a:rPr>
              <a:t>流程图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493713"/>
            <a:ext cx="8591872" cy="6248400"/>
          </a:xfrm>
        </p:spPr>
        <p:txBody>
          <a:bodyPr lIns="90488" tIns="44450" rIns="90488" bIns="44450"/>
          <a:lstStyle/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#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include &lt;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&gt;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main(void)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, index, n;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a[10];   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("Enter n: ");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("%d", &amp;n);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("Enter %d integers: ", n);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for(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 n;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++) 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("%d", &amp;a[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index = 0;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for(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= 1;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&lt; n;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++) 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 if(a[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&lt; a[index])  index =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("min is %d\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tindex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is %d\n", a[index], index);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return 0;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}</a:t>
            </a:r>
            <a:endParaRPr lang="zh-CN" altLang="en-US" sz="2400" dirty="0">
              <a:latin typeface="Arial" charset="0"/>
              <a:ea typeface="宋体" charset="0"/>
              <a:cs typeface="Arial Unicode MS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4500563" y="476250"/>
            <a:ext cx="4191000" cy="685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求最小值及下标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4211638" y="1341438"/>
            <a:ext cx="4681537" cy="11969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n: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6</a:t>
            </a: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6 integers: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2  9  -1  8  1  6</a:t>
            </a: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min is -1</a:t>
            </a:r>
            <a:r>
              <a:rPr kumimoji="1" lang="en-US" altLang="zh-CN" sz="2400" b="1" dirty="0"/>
              <a:t>      index is 2</a:t>
            </a:r>
            <a:r>
              <a:rPr kumimoji="1" lang="en-US" altLang="zh-CN" sz="2400" b="1" dirty="0">
                <a:cs typeface="Arial Unicode MS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484313"/>
            <a:ext cx="7842250" cy="4002087"/>
          </a:xfrm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输入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n(n&lt;10),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再输入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n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个数,将最小值与第一个数交换，输出交换后的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n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个数。</a:t>
            </a:r>
          </a:p>
          <a:p>
            <a:pPr lvl="1" eaLnBrk="1" hangingPunct="1">
              <a:buFont typeface="Wingdings" charset="0"/>
              <a:buNone/>
            </a:pPr>
            <a:endParaRPr lang="zh-CN" altLang="en-US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用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index</a:t>
            </a:r>
            <a:r>
              <a:rPr lang="zh-CN" altLang="en-US" dirty="0">
                <a:latin typeface="Arial" charset="0"/>
                <a:ea typeface="宋体" charset="0"/>
              </a:rPr>
              <a:t>记录最小值对应的下标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index</a:t>
            </a:r>
            <a:r>
              <a:rPr lang="en-US" altLang="zh-CN" dirty="0">
                <a:latin typeface="Arial" charset="0"/>
                <a:ea typeface="宋体" charset="0"/>
              </a:rPr>
              <a:t>]</a:t>
            </a:r>
            <a:r>
              <a:rPr lang="zh-CN" altLang="en-US" dirty="0">
                <a:latin typeface="Arial" charset="0"/>
                <a:ea typeface="宋体" charset="0"/>
              </a:rPr>
              <a:t>就是最小值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最小值与第一个数交换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a[index] &lt;==&gt; a[0]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 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7-4(2)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交换最小值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0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0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0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0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0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0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0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0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0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52525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例 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7-5  </a:t>
            </a:r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选择法排序</a:t>
            </a:r>
            <a:endParaRPr lang="zh-CN" altLang="en-US" sz="3600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867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8147050" cy="1366838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 输入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n(n&lt;10)，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再输入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n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个数，用选择法将它们从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小到大排序后输出。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设 </a:t>
            </a:r>
            <a:r>
              <a:rPr lang="en-US" altLang="zh-CN" dirty="0">
                <a:latin typeface="Arial" charset="0"/>
                <a:ea typeface="宋体" charset="0"/>
              </a:rPr>
              <a:t>n = 5 </a:t>
            </a:r>
            <a:r>
              <a:rPr lang="zh-CN" altLang="en-US" dirty="0">
                <a:latin typeface="Arial" charset="0"/>
                <a:ea typeface="宋体" charset="0"/>
              </a:rPr>
              <a:t>，输入为：</a:t>
            </a:r>
            <a:r>
              <a:rPr lang="en-US" altLang="zh-CN" dirty="0">
                <a:latin typeface="Arial" charset="0"/>
                <a:ea typeface="宋体" charset="0"/>
              </a:rPr>
              <a:t>3  5  2  8  1</a:t>
            </a:r>
          </a:p>
        </p:txBody>
      </p:sp>
      <p:sp>
        <p:nvSpPr>
          <p:cNvPr id="352266" name="Rectangle 10"/>
          <p:cNvSpPr>
            <a:spLocks noChangeArrowheads="1"/>
          </p:cNvSpPr>
          <p:nvPr/>
        </p:nvSpPr>
        <p:spPr bwMode="auto">
          <a:xfrm>
            <a:off x="683568" y="3789040"/>
            <a:ext cx="7239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zh-CN" altLang="en-US" sz="2800" b="1" dirty="0"/>
              <a:t>第</a:t>
            </a:r>
            <a:r>
              <a:rPr lang="en-US" altLang="zh-CN" sz="2800" b="1" dirty="0"/>
              <a:t>0</a:t>
            </a:r>
            <a:r>
              <a:rPr lang="en-US" altLang="en-US" sz="2800" b="1" dirty="0"/>
              <a:t>趟</a:t>
            </a:r>
            <a:r>
              <a:rPr lang="zh-CN" altLang="en-US" sz="2800" b="1" dirty="0"/>
              <a:t>：</a:t>
            </a:r>
            <a:r>
              <a:rPr lang="en-US" altLang="zh-CN" sz="2800" b="1" dirty="0">
                <a:solidFill>
                  <a:schemeClr val="bg2"/>
                </a:solidFill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</a:rPr>
              <a:t> </a:t>
            </a:r>
            <a:r>
              <a:rPr kumimoji="1" lang="en-US" altLang="zh-CN" sz="2800" b="1" dirty="0">
                <a:solidFill>
                  <a:srgbClr val="CC0066"/>
                </a:solidFill>
                <a:cs typeface="Arial Unicode MS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</a:rPr>
              <a:t>    </a:t>
            </a:r>
            <a:r>
              <a:rPr lang="en-US" altLang="zh-CN" sz="2800" b="1" dirty="0"/>
              <a:t>  5       2      8      </a:t>
            </a:r>
            <a:r>
              <a:rPr kumimoji="1" lang="en-US" altLang="zh-CN" sz="2800" b="1" dirty="0">
                <a:solidFill>
                  <a:srgbClr val="CC0066"/>
                </a:solidFill>
                <a:cs typeface="Arial Unicode MS" charset="0"/>
              </a:rPr>
              <a:t>3</a:t>
            </a:r>
            <a:r>
              <a:rPr lang="en-US" altLang="zh-CN" sz="2800" b="1" dirty="0"/>
              <a:t>  </a:t>
            </a:r>
          </a:p>
          <a:p>
            <a:pPr marL="742950" lvl="1" indent="-285750"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2800" b="1" dirty="0"/>
              <a:t>第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趟：</a:t>
            </a:r>
            <a:r>
              <a:rPr lang="en-US" altLang="zh-CN" sz="2800" b="1" dirty="0"/>
              <a:t>   1      </a:t>
            </a:r>
            <a:r>
              <a:rPr kumimoji="1" lang="en-US" altLang="zh-CN" sz="2800" b="1" dirty="0">
                <a:solidFill>
                  <a:srgbClr val="CC0066"/>
                </a:solidFill>
                <a:cs typeface="Arial Unicode MS" charset="0"/>
              </a:rPr>
              <a:t>2</a:t>
            </a:r>
            <a:r>
              <a:rPr lang="en-US" altLang="zh-CN" sz="2800" b="1" dirty="0">
                <a:solidFill>
                  <a:srgbClr val="00007D"/>
                </a:solidFill>
              </a:rPr>
              <a:t>  </a:t>
            </a:r>
            <a:r>
              <a:rPr lang="en-US" altLang="zh-CN" sz="2800" b="1" dirty="0"/>
              <a:t>     </a:t>
            </a:r>
            <a:r>
              <a:rPr kumimoji="1" lang="en-US" altLang="zh-CN" sz="2800" b="1" dirty="0">
                <a:solidFill>
                  <a:srgbClr val="CC0066"/>
                </a:solidFill>
                <a:cs typeface="Arial Unicode MS" charset="0"/>
              </a:rPr>
              <a:t>5</a:t>
            </a:r>
            <a:r>
              <a:rPr lang="en-US" altLang="zh-CN" sz="2800" b="1" dirty="0"/>
              <a:t>      8      3 </a:t>
            </a:r>
            <a:endParaRPr lang="zh-CN" altLang="en-US" sz="2800" b="1" dirty="0"/>
          </a:p>
          <a:p>
            <a:pPr marL="742950" lvl="1" indent="-285750"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2800" b="1" dirty="0"/>
              <a:t>第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趟：</a:t>
            </a:r>
            <a:r>
              <a:rPr lang="en-US" altLang="zh-CN" sz="2800" b="1" dirty="0"/>
              <a:t>   1      2       </a:t>
            </a:r>
            <a:r>
              <a:rPr kumimoji="1" lang="en-US" altLang="zh-CN" sz="2800" b="1" dirty="0">
                <a:solidFill>
                  <a:srgbClr val="CC0066"/>
                </a:solidFill>
                <a:cs typeface="Arial Unicode MS" charset="0"/>
              </a:rPr>
              <a:t>3 </a:t>
            </a:r>
            <a:r>
              <a:rPr lang="en-US" altLang="zh-CN" sz="2800" b="1" dirty="0"/>
              <a:t>     8      </a:t>
            </a:r>
            <a:r>
              <a:rPr kumimoji="1" lang="en-US" altLang="zh-CN" sz="2800" b="1" dirty="0">
                <a:solidFill>
                  <a:srgbClr val="CC0066"/>
                </a:solidFill>
                <a:cs typeface="Arial Unicode MS" charset="0"/>
              </a:rPr>
              <a:t>5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  </a:t>
            </a:r>
          </a:p>
          <a:p>
            <a:pPr marL="742950" lvl="1" indent="-285750"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2800" b="1" dirty="0"/>
              <a:t>第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趟：</a:t>
            </a:r>
            <a:r>
              <a:rPr lang="en-US" altLang="zh-CN" sz="2800" b="1" dirty="0"/>
              <a:t>   1      2       3      </a:t>
            </a:r>
            <a:r>
              <a:rPr kumimoji="1" lang="en-US" altLang="zh-CN" sz="2800" b="1" dirty="0">
                <a:solidFill>
                  <a:srgbClr val="CC0066"/>
                </a:solidFill>
                <a:cs typeface="Arial Unicode MS" charset="0"/>
              </a:rPr>
              <a:t>5 </a:t>
            </a:r>
            <a:r>
              <a:rPr lang="en-US" altLang="zh-CN" sz="2800" b="1" dirty="0"/>
              <a:t>     </a:t>
            </a:r>
            <a:r>
              <a:rPr kumimoji="1" lang="en-US" altLang="zh-CN" sz="2800" b="1" dirty="0">
                <a:solidFill>
                  <a:srgbClr val="CC0066"/>
                </a:solidFill>
                <a:cs typeface="Arial Unicode MS" charset="0"/>
              </a:rPr>
              <a:t>8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 </a:t>
            </a:r>
          </a:p>
        </p:txBody>
      </p:sp>
      <p:graphicFrame>
        <p:nvGraphicFramePr>
          <p:cNvPr id="352323" name="Group 6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58965044"/>
              </p:ext>
            </p:extLst>
          </p:nvPr>
        </p:nvGraphicFramePr>
        <p:xfrm>
          <a:off x="1619672" y="2708920"/>
          <a:ext cx="5040560" cy="1037424"/>
        </p:xfrm>
        <a:graphic>
          <a:graphicData uri="http://schemas.openxmlformats.org/drawingml/2006/table">
            <a:tbl>
              <a:tblPr/>
              <a:tblGrid>
                <a:gridCol w="95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32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lang="zh-CN" altLang="en-US" sz="2800" b="1" dirty="0"/>
                        <a:t>下标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lang="zh-CN" altLang="en-US" sz="2800" b="1" dirty="0"/>
                        <a:t>值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5996" marB="4599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92075" marR="92075" marT="45996" marB="4599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92075" marR="92075" marT="45996" marB="4599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92075" marR="92075" marT="45996" marB="4599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92075" marR="92075" marT="45996" marB="4599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L="92075" marR="92075" marT="45996" marB="4599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5996" marB="45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92075" marR="92075" marT="45996" marB="45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92075" marR="92075" marT="45996" marB="45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92075" marR="92075" marT="45996" marB="45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92075" marR="92075" marT="45996" marB="45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92075" marR="92075" marT="45996" marB="45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5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2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2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2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2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2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2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2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6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51520"/>
            <a:ext cx="7924800" cy="5257800"/>
          </a:xfrm>
        </p:spPr>
        <p:txBody>
          <a:bodyPr lIns="90488" tIns="44450" rIns="90488" bIns="44450"/>
          <a:lstStyle/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3</a:t>
            </a:r>
            <a:r>
              <a:rPr lang="zh-CN" altLang="en-US" dirty="0">
                <a:latin typeface="Arial" charset="0"/>
                <a:ea typeface="宋体" charset="0"/>
              </a:rPr>
              <a:t>  </a:t>
            </a:r>
            <a:r>
              <a:rPr lang="en-US" altLang="zh-CN" dirty="0">
                <a:latin typeface="Arial" charset="0"/>
                <a:ea typeface="宋体" charset="0"/>
              </a:rPr>
              <a:t>5</a:t>
            </a:r>
            <a:r>
              <a:rPr lang="zh-CN" altLang="en-US" dirty="0">
                <a:latin typeface="Arial" charset="0"/>
                <a:ea typeface="宋体" charset="0"/>
              </a:rPr>
              <a:t>  </a:t>
            </a:r>
            <a:r>
              <a:rPr lang="en-US" altLang="zh-CN" dirty="0">
                <a:latin typeface="Arial" charset="0"/>
                <a:ea typeface="宋体" charset="0"/>
              </a:rPr>
              <a:t>2</a:t>
            </a:r>
            <a:r>
              <a:rPr lang="zh-CN" altLang="en-US" dirty="0">
                <a:latin typeface="Arial" charset="0"/>
                <a:ea typeface="宋体" charset="0"/>
              </a:rPr>
              <a:t>   </a:t>
            </a:r>
            <a:r>
              <a:rPr lang="en-US" altLang="zh-CN" dirty="0">
                <a:latin typeface="Arial" charset="0"/>
                <a:ea typeface="宋体" charset="0"/>
              </a:rPr>
              <a:t>8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zh-CN" altLang="zh-CN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1</a:t>
            </a:r>
            <a:r>
              <a:rPr lang="zh-CN" altLang="en-US" dirty="0">
                <a:latin typeface="Arial" charset="0"/>
                <a:ea typeface="宋体" charset="0"/>
              </a:rPr>
              <a:t>   </a:t>
            </a:r>
            <a:r>
              <a:rPr lang="en-US" altLang="zh-CN" dirty="0">
                <a:latin typeface="Arial" charset="0"/>
                <a:ea typeface="宋体" charset="0"/>
              </a:rPr>
              <a:t>(n = 5)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5</a:t>
            </a:r>
            <a:r>
              <a:rPr lang="zh-CN" altLang="en-US" dirty="0">
                <a:latin typeface="Arial" charset="0"/>
                <a:ea typeface="宋体" charset="0"/>
              </a:rPr>
              <a:t>个数</a:t>
            </a:r>
            <a:r>
              <a:rPr lang="en-US" altLang="zh-CN" dirty="0">
                <a:latin typeface="Arial" charset="0"/>
                <a:ea typeface="宋体" charset="0"/>
              </a:rPr>
              <a:t>(a[0]~a[4])</a:t>
            </a:r>
            <a:r>
              <a:rPr lang="zh-CN" altLang="en-US" dirty="0">
                <a:latin typeface="Arial" charset="0"/>
                <a:ea typeface="宋体" charset="0"/>
              </a:rPr>
              <a:t>中找最小数，与</a:t>
            </a:r>
            <a:r>
              <a:rPr lang="en-US" altLang="zh-CN" dirty="0">
                <a:latin typeface="Arial" charset="0"/>
                <a:ea typeface="宋体" charset="0"/>
              </a:rPr>
              <a:t>a[0]</a:t>
            </a:r>
            <a:r>
              <a:rPr lang="zh-CN" altLang="en-US" dirty="0">
                <a:latin typeface="Arial" charset="0"/>
                <a:ea typeface="宋体" charset="0"/>
              </a:rPr>
              <a:t>交换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dirty="0"/>
              <a:t>(0)</a:t>
            </a:r>
            <a:r>
              <a:rPr lang="en-US" altLang="zh-CN" dirty="0">
                <a:solidFill>
                  <a:schemeClr val="bg2"/>
                </a:solidFill>
              </a:rPr>
              <a:t>  </a:t>
            </a:r>
            <a:r>
              <a:rPr kumimoji="1" lang="en-US" altLang="zh-CN" dirty="0">
                <a:solidFill>
                  <a:srgbClr val="CC0066"/>
                </a:solidFill>
                <a:cs typeface="Arial Unicode MS" charset="0"/>
              </a:rPr>
              <a:t>1</a:t>
            </a:r>
            <a:r>
              <a:rPr lang="en-US" altLang="zh-CN" dirty="0">
                <a:solidFill>
                  <a:schemeClr val="bg2"/>
                </a:solidFill>
              </a:rPr>
              <a:t>   </a:t>
            </a:r>
            <a:r>
              <a:rPr lang="en-US" altLang="zh-CN" dirty="0"/>
              <a:t>5    2    8   </a:t>
            </a:r>
            <a:r>
              <a:rPr kumimoji="1" lang="en-US" altLang="zh-CN" dirty="0">
                <a:solidFill>
                  <a:srgbClr val="CC0066"/>
                </a:solidFill>
                <a:cs typeface="Arial Unicode MS" charset="0"/>
              </a:rPr>
              <a:t>3</a:t>
            </a:r>
            <a:r>
              <a:rPr lang="en-US" altLang="zh-CN" dirty="0"/>
              <a:t> </a:t>
            </a:r>
            <a:r>
              <a:rPr lang="zh-CN" altLang="en-US" dirty="0">
                <a:latin typeface="Arial" charset="0"/>
                <a:ea typeface="宋体" charset="0"/>
              </a:rPr>
              <a:t>    </a:t>
            </a:r>
            <a:r>
              <a:rPr lang="en-US" altLang="zh-CN" dirty="0">
                <a:latin typeface="Arial" charset="0"/>
                <a:ea typeface="宋体" charset="0"/>
              </a:rPr>
              <a:t>a[4] &lt;==&gt;   a[0]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4</a:t>
            </a:r>
            <a:r>
              <a:rPr lang="zh-CN" altLang="en-US" dirty="0">
                <a:latin typeface="Arial" charset="0"/>
                <a:ea typeface="宋体" charset="0"/>
              </a:rPr>
              <a:t>个数</a:t>
            </a:r>
            <a:r>
              <a:rPr lang="en-US" altLang="zh-CN" dirty="0">
                <a:latin typeface="Arial" charset="0"/>
                <a:ea typeface="宋体" charset="0"/>
              </a:rPr>
              <a:t>(a[1]~a[4])</a:t>
            </a:r>
            <a:r>
              <a:rPr lang="zh-CN" altLang="en-US" dirty="0">
                <a:latin typeface="Arial" charset="0"/>
                <a:ea typeface="宋体" charset="0"/>
              </a:rPr>
              <a:t>中找最小数，与</a:t>
            </a:r>
            <a:r>
              <a:rPr lang="en-US" altLang="zh-CN" dirty="0">
                <a:latin typeface="Arial" charset="0"/>
                <a:ea typeface="宋体" charset="0"/>
              </a:rPr>
              <a:t>a[1]</a:t>
            </a:r>
            <a:r>
              <a:rPr lang="zh-CN" altLang="en-US" dirty="0">
                <a:latin typeface="Arial" charset="0"/>
                <a:ea typeface="宋体" charset="0"/>
              </a:rPr>
              <a:t>交换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dirty="0"/>
              <a:t>(1)</a:t>
            </a:r>
            <a:r>
              <a:rPr lang="en-US" altLang="zh-CN" dirty="0">
                <a:solidFill>
                  <a:schemeClr val="bg2"/>
                </a:solidFill>
              </a:rPr>
              <a:t>  </a:t>
            </a:r>
            <a:r>
              <a:rPr lang="en-US" altLang="zh-CN" dirty="0"/>
              <a:t>1   </a:t>
            </a:r>
            <a:r>
              <a:rPr kumimoji="1" lang="en-US" altLang="zh-CN" dirty="0">
                <a:solidFill>
                  <a:srgbClr val="CC0066"/>
                </a:solidFill>
                <a:cs typeface="Arial Unicode MS" charset="0"/>
              </a:rPr>
              <a:t>2</a:t>
            </a:r>
            <a:r>
              <a:rPr lang="en-US" altLang="zh-CN" dirty="0">
                <a:solidFill>
                  <a:srgbClr val="00007D"/>
                </a:solidFill>
              </a:rPr>
              <a:t>  </a:t>
            </a:r>
            <a:r>
              <a:rPr lang="en-US" altLang="zh-CN" dirty="0"/>
              <a:t>  </a:t>
            </a:r>
            <a:r>
              <a:rPr kumimoji="1" lang="en-US" altLang="zh-CN" dirty="0">
                <a:solidFill>
                  <a:srgbClr val="CC0066"/>
                </a:solidFill>
                <a:cs typeface="Arial Unicode MS" charset="0"/>
              </a:rPr>
              <a:t>5</a:t>
            </a:r>
            <a:r>
              <a:rPr lang="en-US" altLang="zh-CN" dirty="0"/>
              <a:t>    8   3     </a:t>
            </a:r>
            <a:r>
              <a:rPr lang="en-US" altLang="zh-CN" dirty="0">
                <a:latin typeface="Arial" charset="0"/>
                <a:ea typeface="宋体" charset="0"/>
              </a:rPr>
              <a:t>a[2] &lt;==&gt;   a[1]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3</a:t>
            </a:r>
            <a:r>
              <a:rPr lang="zh-CN" altLang="en-US" dirty="0">
                <a:latin typeface="Arial" charset="0"/>
                <a:ea typeface="宋体" charset="0"/>
              </a:rPr>
              <a:t>个数</a:t>
            </a:r>
            <a:r>
              <a:rPr lang="en-US" altLang="zh-CN" dirty="0">
                <a:latin typeface="Arial" charset="0"/>
                <a:ea typeface="宋体" charset="0"/>
              </a:rPr>
              <a:t>(a[2]~a[4])</a:t>
            </a:r>
            <a:r>
              <a:rPr lang="zh-CN" altLang="en-US" dirty="0">
                <a:latin typeface="Arial" charset="0"/>
                <a:ea typeface="宋体" charset="0"/>
              </a:rPr>
              <a:t>中找最小数，与</a:t>
            </a:r>
            <a:r>
              <a:rPr lang="en-US" altLang="zh-CN" dirty="0">
                <a:latin typeface="Arial" charset="0"/>
                <a:ea typeface="宋体" charset="0"/>
              </a:rPr>
              <a:t>a[2]</a:t>
            </a:r>
            <a:r>
              <a:rPr lang="zh-CN" altLang="en-US" dirty="0">
                <a:latin typeface="Arial" charset="0"/>
                <a:ea typeface="宋体" charset="0"/>
              </a:rPr>
              <a:t>交换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dirty="0"/>
              <a:t>(2)</a:t>
            </a:r>
            <a:r>
              <a:rPr lang="en-US" altLang="zh-CN" dirty="0">
                <a:solidFill>
                  <a:schemeClr val="bg2"/>
                </a:solidFill>
              </a:rPr>
              <a:t>  </a:t>
            </a:r>
            <a:r>
              <a:rPr lang="en-US" altLang="zh-CN" dirty="0"/>
              <a:t>1   2    </a:t>
            </a:r>
            <a:r>
              <a:rPr kumimoji="1" lang="en-US" altLang="zh-CN" dirty="0">
                <a:solidFill>
                  <a:srgbClr val="CC0066"/>
                </a:solidFill>
                <a:cs typeface="Arial Unicode MS" charset="0"/>
              </a:rPr>
              <a:t>3 </a:t>
            </a:r>
            <a:r>
              <a:rPr lang="en-US" altLang="zh-CN" dirty="0"/>
              <a:t>   8   </a:t>
            </a:r>
            <a:r>
              <a:rPr kumimoji="1" lang="en-US" altLang="zh-CN" dirty="0">
                <a:solidFill>
                  <a:srgbClr val="CC0066"/>
                </a:solidFill>
                <a:cs typeface="Arial Unicode MS" charset="0"/>
              </a:rPr>
              <a:t>5</a:t>
            </a:r>
            <a:r>
              <a:rPr lang="zh-CN" altLang="en-US" dirty="0">
                <a:latin typeface="Arial" charset="0"/>
                <a:ea typeface="宋体" charset="0"/>
              </a:rPr>
              <a:t>      </a:t>
            </a:r>
            <a:r>
              <a:rPr lang="en-US" altLang="zh-CN" dirty="0">
                <a:latin typeface="Arial" charset="0"/>
                <a:ea typeface="宋体" charset="0"/>
              </a:rPr>
              <a:t>a[4] &lt;==&gt;   a[2]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2</a:t>
            </a:r>
            <a:r>
              <a:rPr lang="zh-CN" altLang="en-US" dirty="0">
                <a:latin typeface="Arial" charset="0"/>
                <a:ea typeface="宋体" charset="0"/>
              </a:rPr>
              <a:t>个数</a:t>
            </a:r>
            <a:r>
              <a:rPr lang="en-US" altLang="zh-CN" dirty="0">
                <a:latin typeface="Arial" charset="0"/>
                <a:ea typeface="宋体" charset="0"/>
              </a:rPr>
              <a:t>(a[3]~a[4])</a:t>
            </a:r>
            <a:r>
              <a:rPr lang="zh-CN" altLang="en-US" dirty="0">
                <a:latin typeface="Arial" charset="0"/>
                <a:ea typeface="宋体" charset="0"/>
              </a:rPr>
              <a:t>中找最小数，与</a:t>
            </a:r>
            <a:r>
              <a:rPr lang="en-US" altLang="zh-CN" dirty="0">
                <a:latin typeface="Arial" charset="0"/>
                <a:ea typeface="宋体" charset="0"/>
              </a:rPr>
              <a:t>a[3]</a:t>
            </a:r>
            <a:r>
              <a:rPr lang="zh-CN" altLang="en-US" dirty="0">
                <a:latin typeface="Arial" charset="0"/>
                <a:ea typeface="宋体" charset="0"/>
              </a:rPr>
              <a:t>交换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dirty="0"/>
              <a:t>(3)</a:t>
            </a:r>
            <a:r>
              <a:rPr lang="en-US" altLang="zh-CN" dirty="0">
                <a:solidFill>
                  <a:schemeClr val="bg2"/>
                </a:solidFill>
              </a:rPr>
              <a:t>  </a:t>
            </a:r>
            <a:r>
              <a:rPr lang="en-US" altLang="zh-CN" dirty="0"/>
              <a:t>1   2    3    </a:t>
            </a:r>
            <a:r>
              <a:rPr kumimoji="1" lang="en-US" altLang="zh-CN" dirty="0">
                <a:solidFill>
                  <a:srgbClr val="CC0066"/>
                </a:solidFill>
                <a:cs typeface="Arial Unicode MS" charset="0"/>
              </a:rPr>
              <a:t>5 </a:t>
            </a:r>
            <a:r>
              <a:rPr lang="en-US" altLang="zh-CN" dirty="0"/>
              <a:t>  </a:t>
            </a:r>
            <a:r>
              <a:rPr kumimoji="1" lang="en-US" altLang="zh-CN" dirty="0">
                <a:solidFill>
                  <a:srgbClr val="CC0066"/>
                </a:solidFill>
                <a:cs typeface="Arial Unicode MS" charset="0"/>
              </a:rPr>
              <a:t>8</a:t>
            </a:r>
            <a:r>
              <a:rPr lang="en-US" altLang="zh-CN" dirty="0"/>
              <a:t> </a:t>
            </a:r>
            <a:r>
              <a:rPr lang="zh-CN" altLang="en-US" dirty="0">
                <a:latin typeface="Arial" charset="0"/>
                <a:ea typeface="宋体" charset="0"/>
              </a:rPr>
              <a:t>    </a:t>
            </a:r>
            <a:r>
              <a:rPr lang="en-US" altLang="zh-CN" dirty="0">
                <a:latin typeface="Arial" charset="0"/>
                <a:ea typeface="宋体" charset="0"/>
              </a:rPr>
              <a:t>a[4] &lt;==&gt;   a[3]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5004048" y="404664"/>
            <a:ext cx="3840088" cy="8382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选择法分析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(1)</a:t>
            </a: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4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4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4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4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4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4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4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4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4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4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4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4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4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4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4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4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6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052736"/>
            <a:ext cx="8784976" cy="3240360"/>
          </a:xfrm>
        </p:spPr>
        <p:txBody>
          <a:bodyPr lIns="90488" tIns="44450" rIns="90488" bIns="44450"/>
          <a:lstStyle/>
          <a:p>
            <a:pPr lvl="2"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(0)</a:t>
            </a:r>
            <a:r>
              <a:rPr lang="zh-CN" altLang="en-US" dirty="0">
                <a:latin typeface="Arial" charset="0"/>
                <a:ea typeface="宋体" charset="0"/>
              </a:rPr>
              <a:t>  </a:t>
            </a:r>
            <a:r>
              <a:rPr lang="en-US" altLang="zh-CN" dirty="0">
                <a:latin typeface="Arial" charset="0"/>
                <a:ea typeface="宋体" charset="0"/>
              </a:rPr>
              <a:t>n   </a:t>
            </a:r>
            <a:r>
              <a:rPr lang="zh-CN" altLang="en-US" dirty="0">
                <a:latin typeface="Arial" charset="0"/>
                <a:ea typeface="宋体" charset="0"/>
              </a:rPr>
              <a:t>个数  </a:t>
            </a:r>
            <a:r>
              <a:rPr lang="en-US" altLang="zh-CN" dirty="0">
                <a:latin typeface="Arial" charset="0"/>
                <a:ea typeface="宋体" charset="0"/>
              </a:rPr>
              <a:t>(a[0] ~ a[n-1]) </a:t>
            </a:r>
            <a:r>
              <a:rPr lang="zh-CN" altLang="en-US" dirty="0">
                <a:latin typeface="Arial" charset="0"/>
                <a:ea typeface="宋体" charset="0"/>
              </a:rPr>
              <a:t>中找最小数，与</a:t>
            </a:r>
            <a:r>
              <a:rPr lang="en-US" altLang="zh-CN" dirty="0">
                <a:latin typeface="Arial" charset="0"/>
                <a:ea typeface="宋体" charset="0"/>
              </a:rPr>
              <a:t>a[0]</a:t>
            </a:r>
            <a:r>
              <a:rPr lang="zh-CN" altLang="en-US" dirty="0">
                <a:latin typeface="Arial" charset="0"/>
                <a:ea typeface="宋体" charset="0"/>
              </a:rPr>
              <a:t>交换</a:t>
            </a:r>
          </a:p>
          <a:p>
            <a:pPr lvl="2"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(1)</a:t>
            </a:r>
            <a:r>
              <a:rPr lang="zh-CN" altLang="en-US" dirty="0">
                <a:latin typeface="Arial" charset="0"/>
                <a:ea typeface="宋体" charset="0"/>
              </a:rPr>
              <a:t>  </a:t>
            </a:r>
            <a:r>
              <a:rPr lang="en-US" altLang="zh-CN" dirty="0">
                <a:latin typeface="Arial" charset="0"/>
                <a:ea typeface="宋体" charset="0"/>
              </a:rPr>
              <a:t>n-1</a:t>
            </a:r>
            <a:r>
              <a:rPr lang="zh-CN" altLang="en-US" dirty="0">
                <a:latin typeface="Arial" charset="0"/>
                <a:ea typeface="宋体" charset="0"/>
              </a:rPr>
              <a:t>个数</a:t>
            </a:r>
            <a:r>
              <a:rPr lang="en-US" altLang="zh-CN" dirty="0">
                <a:latin typeface="Arial" charset="0"/>
                <a:ea typeface="宋体" charset="0"/>
              </a:rPr>
              <a:t>   (a[1] ~ a[n-1]) </a:t>
            </a:r>
            <a:r>
              <a:rPr lang="zh-CN" altLang="en-US" dirty="0">
                <a:latin typeface="Arial" charset="0"/>
                <a:ea typeface="宋体" charset="0"/>
              </a:rPr>
              <a:t>中找最小数，与</a:t>
            </a:r>
            <a:r>
              <a:rPr lang="en-US" altLang="zh-CN" dirty="0">
                <a:latin typeface="Arial" charset="0"/>
                <a:ea typeface="宋体" charset="0"/>
              </a:rPr>
              <a:t>a[1]</a:t>
            </a:r>
            <a:r>
              <a:rPr lang="zh-CN" altLang="en-US" dirty="0">
                <a:latin typeface="Arial" charset="0"/>
                <a:ea typeface="宋体" charset="0"/>
              </a:rPr>
              <a:t>交换</a:t>
            </a:r>
          </a:p>
          <a:p>
            <a:pPr lvl="2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                 ……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2" algn="just" eaLnBrk="1" hangingPunct="1">
              <a:lnSpc>
                <a:spcPct val="124000"/>
              </a:lnSpc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(k)</a:t>
            </a:r>
            <a:r>
              <a:rPr lang="zh-CN" altLang="en-US" dirty="0">
                <a:latin typeface="Arial" charset="0"/>
                <a:ea typeface="宋体" charset="0"/>
              </a:rPr>
              <a:t>  </a:t>
            </a:r>
            <a:r>
              <a:rPr lang="en-US" altLang="zh-CN" dirty="0">
                <a:latin typeface="Arial" charset="0"/>
                <a:ea typeface="宋体" charset="0"/>
              </a:rPr>
              <a:t>n-k</a:t>
            </a:r>
            <a:r>
              <a:rPr lang="zh-CN" altLang="en-US" dirty="0">
                <a:latin typeface="Arial" charset="0"/>
                <a:ea typeface="宋体" charset="0"/>
              </a:rPr>
              <a:t>个数</a:t>
            </a:r>
            <a:r>
              <a:rPr lang="en-US" altLang="zh-CN" dirty="0">
                <a:latin typeface="Arial" charset="0"/>
                <a:ea typeface="宋体" charset="0"/>
              </a:rPr>
              <a:t>   (a[k] ~ a[n-1]) </a:t>
            </a:r>
            <a:r>
              <a:rPr lang="zh-CN" altLang="en-US" dirty="0">
                <a:latin typeface="Arial" charset="0"/>
                <a:ea typeface="宋体" charset="0"/>
              </a:rPr>
              <a:t>中找最小数，与</a:t>
            </a:r>
            <a:r>
              <a:rPr lang="en-US" altLang="zh-CN" dirty="0">
                <a:latin typeface="Arial" charset="0"/>
                <a:ea typeface="宋体" charset="0"/>
              </a:rPr>
              <a:t>a[k]</a:t>
            </a:r>
            <a:r>
              <a:rPr lang="zh-CN" altLang="en-US" dirty="0">
                <a:latin typeface="Arial" charset="0"/>
                <a:ea typeface="宋体" charset="0"/>
              </a:rPr>
              <a:t>交换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2" algn="just" eaLnBrk="1" hangingPunct="1">
              <a:lnSpc>
                <a:spcPct val="124000"/>
              </a:lnSpc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                             </a:t>
            </a:r>
            <a:r>
              <a:rPr lang="zh-CN" altLang="en-US" dirty="0">
                <a:latin typeface="Arial" charset="0"/>
                <a:ea typeface="宋体" charset="0"/>
              </a:rPr>
              <a:t>……</a:t>
            </a:r>
          </a:p>
          <a:p>
            <a:pPr lvl="2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(n-2)  2</a:t>
            </a:r>
            <a:r>
              <a:rPr lang="zh-CN" altLang="en-US" dirty="0">
                <a:latin typeface="Arial" charset="0"/>
                <a:ea typeface="宋体" charset="0"/>
              </a:rPr>
              <a:t>个数</a:t>
            </a:r>
            <a:r>
              <a:rPr lang="en-US" altLang="zh-CN" dirty="0">
                <a:latin typeface="Arial" charset="0"/>
                <a:ea typeface="宋体" charset="0"/>
              </a:rPr>
              <a:t> (a[n-2]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~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a[n-1]) </a:t>
            </a:r>
            <a:r>
              <a:rPr lang="zh-CN" altLang="en-US" dirty="0">
                <a:latin typeface="Arial" charset="0"/>
                <a:ea typeface="宋体" charset="0"/>
              </a:rPr>
              <a:t>中找最小数，与</a:t>
            </a:r>
            <a:r>
              <a:rPr lang="en-US" altLang="zh-CN" dirty="0">
                <a:latin typeface="Arial" charset="0"/>
                <a:ea typeface="宋体" charset="0"/>
              </a:rPr>
              <a:t>a[n-2]</a:t>
            </a:r>
            <a:r>
              <a:rPr lang="zh-CN" altLang="en-US" dirty="0">
                <a:latin typeface="Arial" charset="0"/>
                <a:ea typeface="宋体" charset="0"/>
              </a:rPr>
              <a:t>交换</a:t>
            </a: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0" y="4293096"/>
            <a:ext cx="914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23528" y="4365104"/>
            <a:ext cx="8371656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1143000" lvl="2" indent="-228600" eaLnBrk="0" hangingPunct="0">
              <a:spcBef>
                <a:spcPct val="50000"/>
              </a:spcBef>
              <a:buClr>
                <a:schemeClr val="tx2"/>
              </a:buClr>
              <a:buSzPct val="65000"/>
              <a:buFont typeface="Monotype Sorts" charset="0"/>
              <a:buNone/>
            </a:pPr>
            <a:r>
              <a:rPr lang="en-US" altLang="zh-CN" sz="2400" b="1" dirty="0"/>
              <a:t>(0)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 5</a:t>
            </a:r>
            <a:r>
              <a:rPr lang="zh-CN" altLang="en-US" sz="2400" b="1" dirty="0"/>
              <a:t>个数 </a:t>
            </a:r>
            <a:r>
              <a:rPr lang="en-US" altLang="zh-CN" sz="2400" b="1" dirty="0"/>
              <a:t>(a[0]~a[4]) </a:t>
            </a:r>
            <a:r>
              <a:rPr lang="zh-CN" altLang="en-US" sz="2400" b="1" dirty="0"/>
              <a:t>中找最小数，与 </a:t>
            </a:r>
            <a:r>
              <a:rPr lang="en-US" altLang="zh-CN" sz="2400" b="1" dirty="0"/>
              <a:t>a[0] </a:t>
            </a:r>
            <a:r>
              <a:rPr lang="zh-CN" altLang="en-US" sz="2400" b="1" dirty="0"/>
              <a:t>交换</a:t>
            </a:r>
          </a:p>
          <a:p>
            <a:pPr marL="1143000" lvl="2" indent="-228600" eaLnBrk="0" hangingPunct="0">
              <a:spcBef>
                <a:spcPct val="50000"/>
              </a:spcBef>
              <a:buClr>
                <a:schemeClr val="tx2"/>
              </a:buClr>
              <a:buSzPct val="65000"/>
              <a:buFont typeface="Monotype Sorts" charset="0"/>
              <a:buNone/>
            </a:pPr>
            <a:r>
              <a:rPr lang="en-US" altLang="zh-CN" sz="2400" b="1" dirty="0"/>
              <a:t>(1)  4</a:t>
            </a:r>
            <a:r>
              <a:rPr lang="zh-CN" altLang="en-US" sz="2400" b="1" dirty="0"/>
              <a:t>个数 </a:t>
            </a:r>
            <a:r>
              <a:rPr lang="en-US" altLang="zh-CN" sz="2400" b="1" dirty="0"/>
              <a:t>(a[1]~a[4]) </a:t>
            </a:r>
            <a:r>
              <a:rPr lang="zh-CN" altLang="en-US" sz="2400" b="1" dirty="0"/>
              <a:t>中找最小数，与 </a:t>
            </a:r>
            <a:r>
              <a:rPr lang="en-US" altLang="zh-CN" sz="2400" b="1" dirty="0"/>
              <a:t>a[1] </a:t>
            </a:r>
            <a:r>
              <a:rPr lang="zh-CN" altLang="en-US" sz="2400" b="1" dirty="0"/>
              <a:t>交换</a:t>
            </a:r>
          </a:p>
          <a:p>
            <a:pPr marL="1143000" lvl="2" indent="-228600" eaLnBrk="0" hangingPunct="0">
              <a:spcBef>
                <a:spcPct val="50000"/>
              </a:spcBef>
              <a:buClr>
                <a:schemeClr val="tx2"/>
              </a:buClr>
              <a:buSzPct val="65000"/>
              <a:buFont typeface="Monotype Sorts" charset="0"/>
              <a:buNone/>
            </a:pPr>
            <a:r>
              <a:rPr lang="en-US" altLang="zh-CN" sz="2400" b="1" dirty="0"/>
              <a:t>(2)  3</a:t>
            </a:r>
            <a:r>
              <a:rPr lang="zh-CN" altLang="en-US" sz="2400" b="1" dirty="0"/>
              <a:t>个数 </a:t>
            </a:r>
            <a:r>
              <a:rPr lang="en-US" altLang="zh-CN" sz="2400" b="1" dirty="0"/>
              <a:t>(a[2]~a[4]) </a:t>
            </a:r>
            <a:r>
              <a:rPr lang="zh-CN" altLang="en-US" sz="2400" b="1" dirty="0"/>
              <a:t>中找最小数，与 </a:t>
            </a:r>
            <a:r>
              <a:rPr lang="en-US" altLang="zh-CN" sz="2400" b="1" dirty="0"/>
              <a:t>a[2] </a:t>
            </a:r>
            <a:r>
              <a:rPr lang="zh-CN" altLang="en-US" sz="2400" b="1" dirty="0"/>
              <a:t>交换</a:t>
            </a:r>
          </a:p>
          <a:p>
            <a:pPr marL="1143000" lvl="2" indent="-228600" eaLnBrk="0" hangingPunct="0">
              <a:spcBef>
                <a:spcPct val="50000"/>
              </a:spcBef>
              <a:buClr>
                <a:schemeClr val="tx2"/>
              </a:buClr>
              <a:buSzPct val="65000"/>
              <a:buFont typeface="Monotype Sorts" charset="0"/>
              <a:buNone/>
            </a:pPr>
            <a:r>
              <a:rPr lang="en-US" altLang="zh-CN" sz="2400" b="1" dirty="0"/>
              <a:t>(3)  4</a:t>
            </a:r>
            <a:r>
              <a:rPr lang="zh-CN" altLang="en-US" sz="2400" b="1" dirty="0"/>
              <a:t>个数 </a:t>
            </a:r>
            <a:r>
              <a:rPr lang="en-US" altLang="zh-CN" sz="2400" b="1" dirty="0"/>
              <a:t>(a[3]~a[4]) </a:t>
            </a:r>
            <a:r>
              <a:rPr lang="zh-CN" altLang="en-US" sz="2400" b="1" dirty="0"/>
              <a:t>中找最小数，与 </a:t>
            </a:r>
            <a:r>
              <a:rPr lang="en-US" altLang="zh-CN" sz="2400" b="1" dirty="0"/>
              <a:t>a[3] </a:t>
            </a:r>
            <a:r>
              <a:rPr lang="zh-CN" altLang="en-US" sz="2400" b="1" dirty="0"/>
              <a:t>交换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title"/>
          </p:nvPr>
        </p:nvSpPr>
        <p:spPr>
          <a:xfrm>
            <a:off x="4932040" y="152400"/>
            <a:ext cx="3744416" cy="8382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选择法分析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(2)</a:t>
            </a: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56358" name="Text Box 6"/>
          <p:cNvSpPr txBox="1">
            <a:spLocks noChangeArrowheads="1"/>
          </p:cNvSpPr>
          <p:nvPr/>
        </p:nvSpPr>
        <p:spPr bwMode="auto">
          <a:xfrm>
            <a:off x="611560" y="404664"/>
            <a:ext cx="3589337" cy="650875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CC0066"/>
                </a:solidFill>
              </a:rPr>
              <a:t>n</a:t>
            </a:r>
            <a:r>
              <a:rPr lang="zh-CN" altLang="en-US" sz="3600" b="1" dirty="0">
                <a:solidFill>
                  <a:srgbClr val="CC0066"/>
                </a:solidFill>
              </a:rPr>
              <a:t>个数重复</a:t>
            </a:r>
            <a:r>
              <a:rPr lang="en-US" altLang="zh-CN" sz="3600" b="1" dirty="0">
                <a:solidFill>
                  <a:srgbClr val="CC0066"/>
                </a:solidFill>
              </a:rPr>
              <a:t>n-1</a:t>
            </a:r>
            <a:r>
              <a:rPr lang="zh-CN" altLang="en-US" sz="3600" b="1" dirty="0">
                <a:solidFill>
                  <a:srgbClr val="CC0066"/>
                </a:solidFill>
              </a:rPr>
              <a:t>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6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6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6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6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6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6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4" grpId="0" build="p" bldLvl="3" autoUpdateAnimBg="0"/>
      <p:bldP spid="35635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705600" y="304800"/>
            <a:ext cx="2209800" cy="6096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流程图</a:t>
            </a:r>
          </a:p>
        </p:txBody>
      </p:sp>
      <p:grpSp>
        <p:nvGrpSpPr>
          <p:cNvPr id="31747" name="Group 27"/>
          <p:cNvGrpSpPr>
            <a:grpSpLocks/>
          </p:cNvGrpSpPr>
          <p:nvPr/>
        </p:nvGrpSpPr>
        <p:grpSpPr bwMode="auto">
          <a:xfrm>
            <a:off x="2282825" y="431800"/>
            <a:ext cx="3944938" cy="6381750"/>
            <a:chOff x="2110" y="1515"/>
            <a:chExt cx="6212" cy="10049"/>
          </a:xfrm>
        </p:grpSpPr>
        <p:sp>
          <p:nvSpPr>
            <p:cNvPr id="31750" name="Rectangle 28"/>
            <p:cNvSpPr>
              <a:spLocks noChangeArrowheads="1"/>
            </p:cNvSpPr>
            <p:nvPr/>
          </p:nvSpPr>
          <p:spPr bwMode="auto">
            <a:xfrm>
              <a:off x="4650" y="1515"/>
              <a:ext cx="1260" cy="4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900">
                  <a:latin typeface="Times New Roman" charset="0"/>
                </a:rPr>
                <a:t>输入数组</a:t>
              </a:r>
              <a:r>
                <a:rPr lang="en-US" altLang="zh-CN" sz="900">
                  <a:latin typeface="Times New Roman" charset="0"/>
                </a:rPr>
                <a:t>a</a:t>
              </a:r>
            </a:p>
          </p:txBody>
        </p:sp>
        <p:sp>
          <p:nvSpPr>
            <p:cNvPr id="31751" name="Line 29"/>
            <p:cNvSpPr>
              <a:spLocks noChangeShapeType="1"/>
            </p:cNvSpPr>
            <p:nvPr/>
          </p:nvSpPr>
          <p:spPr bwMode="auto">
            <a:xfrm>
              <a:off x="5265" y="198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2" name="Rectangle 30"/>
            <p:cNvSpPr>
              <a:spLocks noChangeArrowheads="1"/>
            </p:cNvSpPr>
            <p:nvPr/>
          </p:nvSpPr>
          <p:spPr bwMode="auto">
            <a:xfrm>
              <a:off x="4635" y="2295"/>
              <a:ext cx="1260" cy="4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900" dirty="0">
                  <a:latin typeface="Times New Roman" charset="0"/>
                </a:rPr>
                <a:t>k=0</a:t>
              </a:r>
            </a:p>
          </p:txBody>
        </p:sp>
        <p:sp>
          <p:nvSpPr>
            <p:cNvPr id="31753" name="Line 31"/>
            <p:cNvSpPr>
              <a:spLocks noChangeShapeType="1"/>
            </p:cNvSpPr>
            <p:nvPr/>
          </p:nvSpPr>
          <p:spPr bwMode="auto">
            <a:xfrm>
              <a:off x="5250" y="27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" name="AutoShape 32"/>
            <p:cNvSpPr>
              <a:spLocks noChangeArrowheads="1"/>
            </p:cNvSpPr>
            <p:nvPr/>
          </p:nvSpPr>
          <p:spPr bwMode="auto">
            <a:xfrm>
              <a:off x="4260" y="3085"/>
              <a:ext cx="1995" cy="625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</a:pPr>
              <a:r>
                <a:rPr lang="en-US" altLang="zh-CN" sz="900"/>
                <a:t>k＜n-1</a:t>
              </a:r>
            </a:p>
          </p:txBody>
        </p:sp>
        <p:sp>
          <p:nvSpPr>
            <p:cNvPr id="31755" name="Line 33"/>
            <p:cNvSpPr>
              <a:spLocks noChangeShapeType="1"/>
            </p:cNvSpPr>
            <p:nvPr/>
          </p:nvSpPr>
          <p:spPr bwMode="auto">
            <a:xfrm>
              <a:off x="5250" y="3700"/>
              <a:ext cx="0" cy="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AutoShape 34"/>
            <p:cNvSpPr>
              <a:spLocks noChangeArrowheads="1"/>
            </p:cNvSpPr>
            <p:nvPr/>
          </p:nvSpPr>
          <p:spPr bwMode="auto">
            <a:xfrm>
              <a:off x="3950" y="5890"/>
              <a:ext cx="2899" cy="571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</a:pPr>
              <a:r>
                <a:rPr lang="en-US" altLang="zh-CN" sz="900" dirty="0"/>
                <a:t>a[</a:t>
              </a:r>
              <a:r>
                <a:rPr lang="en-US" altLang="zh-CN" sz="900" dirty="0" err="1"/>
                <a:t>i</a:t>
              </a:r>
              <a:r>
                <a:rPr lang="en-US" altLang="zh-CN" sz="900" dirty="0"/>
                <a:t>]＜a[index]</a:t>
              </a:r>
            </a:p>
          </p:txBody>
        </p:sp>
        <p:sp>
          <p:nvSpPr>
            <p:cNvPr id="31757" name="Rectangle 35"/>
            <p:cNvSpPr>
              <a:spLocks noChangeArrowheads="1"/>
            </p:cNvSpPr>
            <p:nvPr/>
          </p:nvSpPr>
          <p:spPr bwMode="auto">
            <a:xfrm>
              <a:off x="2680" y="6632"/>
              <a:ext cx="1260" cy="3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900">
                  <a:latin typeface="Times New Roman" charset="0"/>
                </a:rPr>
                <a:t>index=i</a:t>
              </a:r>
            </a:p>
          </p:txBody>
        </p:sp>
        <p:sp>
          <p:nvSpPr>
            <p:cNvPr id="31758" name="Rectangle 36"/>
            <p:cNvSpPr>
              <a:spLocks noChangeArrowheads="1"/>
            </p:cNvSpPr>
            <p:nvPr/>
          </p:nvSpPr>
          <p:spPr bwMode="auto">
            <a:xfrm>
              <a:off x="6120" y="3010"/>
              <a:ext cx="945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900">
                  <a:latin typeface="Times New Roman" charset="0"/>
                </a:rPr>
                <a:t>假（0）</a:t>
              </a:r>
            </a:p>
          </p:txBody>
        </p:sp>
        <p:sp>
          <p:nvSpPr>
            <p:cNvPr id="31759" name="Rectangle 37"/>
            <p:cNvSpPr>
              <a:spLocks noChangeArrowheads="1"/>
            </p:cNvSpPr>
            <p:nvPr/>
          </p:nvSpPr>
          <p:spPr bwMode="auto">
            <a:xfrm>
              <a:off x="6400" y="5817"/>
              <a:ext cx="945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900">
                  <a:latin typeface="Times New Roman" charset="0"/>
                </a:rPr>
                <a:t>假（0）</a:t>
              </a:r>
            </a:p>
          </p:txBody>
        </p:sp>
        <p:sp>
          <p:nvSpPr>
            <p:cNvPr id="31760" name="Rectangle 38"/>
            <p:cNvSpPr>
              <a:spLocks noChangeArrowheads="1"/>
            </p:cNvSpPr>
            <p:nvPr/>
          </p:nvSpPr>
          <p:spPr bwMode="auto">
            <a:xfrm>
              <a:off x="3075" y="5807"/>
              <a:ext cx="1260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900">
                  <a:latin typeface="Times New Roman" charset="0"/>
                </a:rPr>
                <a:t>真（非0）</a:t>
              </a:r>
            </a:p>
          </p:txBody>
        </p:sp>
        <p:sp>
          <p:nvSpPr>
            <p:cNvPr id="31761" name="Rectangle 39"/>
            <p:cNvSpPr>
              <a:spLocks noChangeArrowheads="1"/>
            </p:cNvSpPr>
            <p:nvPr/>
          </p:nvSpPr>
          <p:spPr bwMode="auto">
            <a:xfrm>
              <a:off x="5215" y="3600"/>
              <a:ext cx="1260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900">
                  <a:latin typeface="Times New Roman" charset="0"/>
                </a:rPr>
                <a:t>真（非0）</a:t>
              </a:r>
            </a:p>
          </p:txBody>
        </p:sp>
        <p:sp>
          <p:nvSpPr>
            <p:cNvPr id="31762" name="Rectangle 40"/>
            <p:cNvSpPr>
              <a:spLocks noChangeArrowheads="1"/>
            </p:cNvSpPr>
            <p:nvPr/>
          </p:nvSpPr>
          <p:spPr bwMode="auto">
            <a:xfrm>
              <a:off x="4625" y="7649"/>
              <a:ext cx="1260" cy="3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900">
                  <a:latin typeface="Times New Roman" charset="0"/>
                </a:rPr>
                <a:t>i=i+1</a:t>
              </a:r>
            </a:p>
          </p:txBody>
        </p:sp>
        <p:sp>
          <p:nvSpPr>
            <p:cNvPr id="31763" name="Rectangle 41"/>
            <p:cNvSpPr>
              <a:spLocks noChangeArrowheads="1"/>
            </p:cNvSpPr>
            <p:nvPr/>
          </p:nvSpPr>
          <p:spPr bwMode="auto">
            <a:xfrm>
              <a:off x="4325" y="8822"/>
              <a:ext cx="1995" cy="3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900">
                  <a:latin typeface="Times New Roman" charset="0"/>
                </a:rPr>
                <a:t>交换</a:t>
              </a:r>
              <a:r>
                <a:rPr lang="en-US" altLang="zh-CN" sz="900">
                  <a:latin typeface="Times New Roman" charset="0"/>
                </a:rPr>
                <a:t>a[index]</a:t>
              </a:r>
              <a:r>
                <a:rPr lang="zh-CN" altLang="en-US" sz="900">
                  <a:latin typeface="Times New Roman" charset="0"/>
                </a:rPr>
                <a:t>和</a:t>
              </a:r>
              <a:r>
                <a:rPr lang="en-US" altLang="zh-CN" sz="900">
                  <a:latin typeface="Times New Roman" charset="0"/>
                </a:rPr>
                <a:t>a[k]</a:t>
              </a:r>
            </a:p>
          </p:txBody>
        </p:sp>
        <p:sp>
          <p:nvSpPr>
            <p:cNvPr id="31764" name="Rectangle 42"/>
            <p:cNvSpPr>
              <a:spLocks noChangeArrowheads="1"/>
            </p:cNvSpPr>
            <p:nvPr/>
          </p:nvSpPr>
          <p:spPr bwMode="auto">
            <a:xfrm>
              <a:off x="4650" y="10887"/>
              <a:ext cx="1260" cy="3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900">
                  <a:latin typeface="Times New Roman" charset="0"/>
                </a:rPr>
                <a:t>输出数组</a:t>
              </a:r>
              <a:r>
                <a:rPr lang="en-US" altLang="zh-CN" sz="900">
                  <a:latin typeface="Times New Roman" charset="0"/>
                </a:rPr>
                <a:t>a</a:t>
              </a:r>
            </a:p>
          </p:txBody>
        </p:sp>
        <p:sp>
          <p:nvSpPr>
            <p:cNvPr id="31765" name="Line 43"/>
            <p:cNvSpPr>
              <a:spLocks noChangeShapeType="1"/>
            </p:cNvSpPr>
            <p:nvPr/>
          </p:nvSpPr>
          <p:spPr bwMode="auto">
            <a:xfrm>
              <a:off x="5250" y="7337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Freeform 44"/>
            <p:cNvSpPr>
              <a:spLocks/>
            </p:cNvSpPr>
            <p:nvPr/>
          </p:nvSpPr>
          <p:spPr bwMode="auto">
            <a:xfrm>
              <a:off x="3315" y="6195"/>
              <a:ext cx="670" cy="467"/>
            </a:xfrm>
            <a:custGeom>
              <a:avLst/>
              <a:gdLst>
                <a:gd name="T0" fmla="*/ 857 w 630"/>
                <a:gd name="T1" fmla="*/ 0 h 468"/>
                <a:gd name="T2" fmla="*/ 0 w 630"/>
                <a:gd name="T3" fmla="*/ 0 h 468"/>
                <a:gd name="T4" fmla="*/ 0 w 630"/>
                <a:gd name="T5" fmla="*/ 463 h 468"/>
                <a:gd name="T6" fmla="*/ 0 60000 65536"/>
                <a:gd name="T7" fmla="*/ 0 60000 65536"/>
                <a:gd name="T8" fmla="*/ 0 60000 65536"/>
                <a:gd name="T9" fmla="*/ 0 w 630"/>
                <a:gd name="T10" fmla="*/ 0 h 468"/>
                <a:gd name="T11" fmla="*/ 630 w 630"/>
                <a:gd name="T12" fmla="*/ 468 h 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0" h="468">
                  <a:moveTo>
                    <a:pt x="630" y="0"/>
                  </a:moveTo>
                  <a:lnTo>
                    <a:pt x="0" y="0"/>
                  </a:lnTo>
                  <a:lnTo>
                    <a:pt x="0" y="46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Freeform 45"/>
            <p:cNvSpPr>
              <a:spLocks/>
            </p:cNvSpPr>
            <p:nvPr/>
          </p:nvSpPr>
          <p:spPr bwMode="auto">
            <a:xfrm>
              <a:off x="3320" y="6195"/>
              <a:ext cx="3970" cy="1152"/>
            </a:xfrm>
            <a:custGeom>
              <a:avLst/>
              <a:gdLst>
                <a:gd name="T0" fmla="*/ 0 w 4095"/>
                <a:gd name="T1" fmla="*/ 1019 h 1092"/>
                <a:gd name="T2" fmla="*/ 0 w 4095"/>
                <a:gd name="T3" fmla="*/ 1426 h 1092"/>
                <a:gd name="T4" fmla="*/ 3508 w 4095"/>
                <a:gd name="T5" fmla="*/ 1426 h 1092"/>
                <a:gd name="T6" fmla="*/ 3508 w 4095"/>
                <a:gd name="T7" fmla="*/ 0 h 1092"/>
                <a:gd name="T8" fmla="*/ 2878 w 4095"/>
                <a:gd name="T9" fmla="*/ 0 h 10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95"/>
                <a:gd name="T16" fmla="*/ 0 h 1092"/>
                <a:gd name="T17" fmla="*/ 4095 w 4095"/>
                <a:gd name="T18" fmla="*/ 1092 h 10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95" h="1092">
                  <a:moveTo>
                    <a:pt x="0" y="780"/>
                  </a:moveTo>
                  <a:lnTo>
                    <a:pt x="0" y="1092"/>
                  </a:lnTo>
                  <a:lnTo>
                    <a:pt x="4095" y="1092"/>
                  </a:lnTo>
                  <a:lnTo>
                    <a:pt x="4095" y="0"/>
                  </a:lnTo>
                  <a:lnTo>
                    <a:pt x="336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Line 46"/>
            <p:cNvSpPr>
              <a:spLocks noChangeShapeType="1"/>
            </p:cNvSpPr>
            <p:nvPr/>
          </p:nvSpPr>
          <p:spPr bwMode="auto">
            <a:xfrm>
              <a:off x="5260" y="5562"/>
              <a:ext cx="0" cy="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9" name="Freeform 47"/>
            <p:cNvSpPr>
              <a:spLocks/>
            </p:cNvSpPr>
            <p:nvPr/>
          </p:nvSpPr>
          <p:spPr bwMode="auto">
            <a:xfrm>
              <a:off x="5310" y="5250"/>
              <a:ext cx="2625" cy="3597"/>
            </a:xfrm>
            <a:custGeom>
              <a:avLst/>
              <a:gdLst>
                <a:gd name="T0" fmla="*/ 945 w 2625"/>
                <a:gd name="T1" fmla="*/ 0 h 3744"/>
                <a:gd name="T2" fmla="*/ 2625 w 2625"/>
                <a:gd name="T3" fmla="*/ 0 h 3744"/>
                <a:gd name="T4" fmla="*/ 2625 w 2625"/>
                <a:gd name="T5" fmla="*/ 2809 h 3744"/>
                <a:gd name="T6" fmla="*/ 0 w 2625"/>
                <a:gd name="T7" fmla="*/ 2809 h 3744"/>
                <a:gd name="T8" fmla="*/ 0 w 2625"/>
                <a:gd name="T9" fmla="*/ 3065 h 37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5"/>
                <a:gd name="T16" fmla="*/ 0 h 3744"/>
                <a:gd name="T17" fmla="*/ 2625 w 2625"/>
                <a:gd name="T18" fmla="*/ 3744 h 37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5" h="3744">
                  <a:moveTo>
                    <a:pt x="945" y="0"/>
                  </a:moveTo>
                  <a:lnTo>
                    <a:pt x="2625" y="0"/>
                  </a:lnTo>
                  <a:lnTo>
                    <a:pt x="2625" y="3432"/>
                  </a:lnTo>
                  <a:lnTo>
                    <a:pt x="0" y="3432"/>
                  </a:lnTo>
                  <a:lnTo>
                    <a:pt x="0" y="374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0" name="Rectangle 48"/>
            <p:cNvSpPr>
              <a:spLocks noChangeArrowheads="1"/>
            </p:cNvSpPr>
            <p:nvPr/>
          </p:nvSpPr>
          <p:spPr bwMode="auto">
            <a:xfrm>
              <a:off x="4620" y="4017"/>
              <a:ext cx="1260" cy="6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900" dirty="0">
                  <a:latin typeface="Times New Roman" charset="0"/>
                </a:rPr>
                <a:t>index=k</a:t>
              </a:r>
            </a:p>
            <a:p>
              <a:pPr algn="ctr" eaLnBrk="0" hangingPunct="0"/>
              <a:r>
                <a:rPr lang="en-US" altLang="zh-CN" sz="900" dirty="0" err="1">
                  <a:latin typeface="Times New Roman" charset="0"/>
                </a:rPr>
                <a:t>i</a:t>
              </a:r>
              <a:r>
                <a:rPr lang="en-US" altLang="zh-CN" sz="900" dirty="0">
                  <a:latin typeface="Times New Roman" charset="0"/>
                </a:rPr>
                <a:t>=k+1</a:t>
              </a:r>
            </a:p>
          </p:txBody>
        </p:sp>
        <p:sp>
          <p:nvSpPr>
            <p:cNvPr id="31771" name="Rectangle 49"/>
            <p:cNvSpPr>
              <a:spLocks noChangeArrowheads="1"/>
            </p:cNvSpPr>
            <p:nvPr/>
          </p:nvSpPr>
          <p:spPr bwMode="auto">
            <a:xfrm>
              <a:off x="4690" y="9524"/>
              <a:ext cx="1260" cy="3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900">
                  <a:latin typeface="Times New Roman" charset="0"/>
                </a:rPr>
                <a:t>k=k+1</a:t>
              </a:r>
            </a:p>
          </p:txBody>
        </p:sp>
        <p:sp>
          <p:nvSpPr>
            <p:cNvPr id="31772" name="Line 50"/>
            <p:cNvSpPr>
              <a:spLocks noChangeShapeType="1"/>
            </p:cNvSpPr>
            <p:nvPr/>
          </p:nvSpPr>
          <p:spPr bwMode="auto">
            <a:xfrm>
              <a:off x="5265" y="4635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AutoShape 51"/>
            <p:cNvSpPr>
              <a:spLocks noChangeArrowheads="1"/>
            </p:cNvSpPr>
            <p:nvPr/>
          </p:nvSpPr>
          <p:spPr bwMode="auto">
            <a:xfrm>
              <a:off x="4260" y="4937"/>
              <a:ext cx="1995" cy="625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</a:pPr>
              <a:r>
                <a:rPr lang="en-US" altLang="zh-CN" sz="900"/>
                <a:t>i＜</a:t>
              </a:r>
              <a:r>
                <a:rPr lang="en-US" altLang="zh-CN" sz="1000"/>
                <a:t>n</a:t>
              </a:r>
            </a:p>
          </p:txBody>
        </p:sp>
        <p:sp>
          <p:nvSpPr>
            <p:cNvPr id="31774" name="Line 52"/>
            <p:cNvSpPr>
              <a:spLocks noChangeShapeType="1"/>
            </p:cNvSpPr>
            <p:nvPr/>
          </p:nvSpPr>
          <p:spPr bwMode="auto">
            <a:xfrm>
              <a:off x="5325" y="921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Freeform 53"/>
            <p:cNvSpPr>
              <a:spLocks/>
            </p:cNvSpPr>
            <p:nvPr/>
          </p:nvSpPr>
          <p:spPr bwMode="auto">
            <a:xfrm>
              <a:off x="2110" y="3387"/>
              <a:ext cx="3170" cy="6837"/>
            </a:xfrm>
            <a:custGeom>
              <a:avLst/>
              <a:gdLst>
                <a:gd name="T0" fmla="*/ 3251 w 3150"/>
                <a:gd name="T1" fmla="*/ 6424 h 6864"/>
                <a:gd name="T2" fmla="*/ 3251 w 3150"/>
                <a:gd name="T3" fmla="*/ 6729 h 6864"/>
                <a:gd name="T4" fmla="*/ 0 w 3150"/>
                <a:gd name="T5" fmla="*/ 6729 h 6864"/>
                <a:gd name="T6" fmla="*/ 0 w 3150"/>
                <a:gd name="T7" fmla="*/ 0 h 6864"/>
                <a:gd name="T8" fmla="*/ 2275 w 3150"/>
                <a:gd name="T9" fmla="*/ 0 h 6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50"/>
                <a:gd name="T16" fmla="*/ 0 h 6864"/>
                <a:gd name="T17" fmla="*/ 3150 w 3150"/>
                <a:gd name="T18" fmla="*/ 6864 h 6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50" h="6864">
                  <a:moveTo>
                    <a:pt x="3150" y="6552"/>
                  </a:moveTo>
                  <a:lnTo>
                    <a:pt x="3150" y="6864"/>
                  </a:lnTo>
                  <a:lnTo>
                    <a:pt x="0" y="6864"/>
                  </a:lnTo>
                  <a:lnTo>
                    <a:pt x="0" y="0"/>
                  </a:lnTo>
                  <a:lnTo>
                    <a:pt x="220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Freeform 54"/>
            <p:cNvSpPr>
              <a:spLocks/>
            </p:cNvSpPr>
            <p:nvPr/>
          </p:nvSpPr>
          <p:spPr bwMode="auto">
            <a:xfrm>
              <a:off x="5277" y="3390"/>
              <a:ext cx="3045" cy="7489"/>
            </a:xfrm>
            <a:custGeom>
              <a:avLst/>
              <a:gdLst>
                <a:gd name="T0" fmla="*/ 945 w 3045"/>
                <a:gd name="T1" fmla="*/ 0 h 7488"/>
                <a:gd name="T2" fmla="*/ 3045 w 3045"/>
                <a:gd name="T3" fmla="*/ 0 h 7488"/>
                <a:gd name="T4" fmla="*/ 3045 w 3045"/>
                <a:gd name="T5" fmla="*/ 7025 h 7488"/>
                <a:gd name="T6" fmla="*/ 0 w 3045"/>
                <a:gd name="T7" fmla="*/ 7025 h 7488"/>
                <a:gd name="T8" fmla="*/ 0 w 3045"/>
                <a:gd name="T9" fmla="*/ 7493 h 74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5"/>
                <a:gd name="T16" fmla="*/ 0 h 7488"/>
                <a:gd name="T17" fmla="*/ 3045 w 3045"/>
                <a:gd name="T18" fmla="*/ 7488 h 74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5" h="7488">
                  <a:moveTo>
                    <a:pt x="945" y="0"/>
                  </a:moveTo>
                  <a:lnTo>
                    <a:pt x="3045" y="0"/>
                  </a:lnTo>
                  <a:lnTo>
                    <a:pt x="3045" y="7020"/>
                  </a:lnTo>
                  <a:lnTo>
                    <a:pt x="0" y="7020"/>
                  </a:lnTo>
                  <a:lnTo>
                    <a:pt x="0" y="748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7" name="Line 55"/>
            <p:cNvSpPr>
              <a:spLocks noChangeShapeType="1"/>
            </p:cNvSpPr>
            <p:nvPr/>
          </p:nvSpPr>
          <p:spPr bwMode="auto">
            <a:xfrm>
              <a:off x="5270" y="1125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8" name="Rectangle 56"/>
            <p:cNvSpPr>
              <a:spLocks noChangeArrowheads="1"/>
            </p:cNvSpPr>
            <p:nvPr/>
          </p:nvSpPr>
          <p:spPr bwMode="auto">
            <a:xfrm>
              <a:off x="6095" y="4872"/>
              <a:ext cx="945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900">
                  <a:latin typeface="Times New Roman" charset="0"/>
                </a:rPr>
                <a:t>假（0）</a:t>
              </a:r>
            </a:p>
          </p:txBody>
        </p:sp>
        <p:sp>
          <p:nvSpPr>
            <p:cNvPr id="31779" name="Freeform 57"/>
            <p:cNvSpPr>
              <a:spLocks/>
            </p:cNvSpPr>
            <p:nvPr/>
          </p:nvSpPr>
          <p:spPr bwMode="auto">
            <a:xfrm>
              <a:off x="2445" y="5260"/>
              <a:ext cx="2795" cy="3075"/>
            </a:xfrm>
            <a:custGeom>
              <a:avLst/>
              <a:gdLst>
                <a:gd name="T0" fmla="*/ 2795 w 2795"/>
                <a:gd name="T1" fmla="*/ 3071 h 3075"/>
                <a:gd name="T2" fmla="*/ 0 w 2795"/>
                <a:gd name="T3" fmla="*/ 3075 h 3075"/>
                <a:gd name="T4" fmla="*/ 0 w 2795"/>
                <a:gd name="T5" fmla="*/ 0 h 3075"/>
                <a:gd name="T6" fmla="*/ 1813 w 2795"/>
                <a:gd name="T7" fmla="*/ 0 h 30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95"/>
                <a:gd name="T13" fmla="*/ 0 h 3075"/>
                <a:gd name="T14" fmla="*/ 2795 w 2795"/>
                <a:gd name="T15" fmla="*/ 3075 h 30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95" h="3075">
                  <a:moveTo>
                    <a:pt x="2795" y="3071"/>
                  </a:moveTo>
                  <a:lnTo>
                    <a:pt x="0" y="3075"/>
                  </a:lnTo>
                  <a:lnTo>
                    <a:pt x="0" y="0"/>
                  </a:lnTo>
                  <a:lnTo>
                    <a:pt x="181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" name="Line 58"/>
            <p:cNvSpPr>
              <a:spLocks noChangeShapeType="1"/>
            </p:cNvSpPr>
            <p:nvPr/>
          </p:nvSpPr>
          <p:spPr bwMode="auto">
            <a:xfrm>
              <a:off x="5250" y="8027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48" name="Text Box 59"/>
          <p:cNvSpPr txBox="1">
            <a:spLocks noChangeArrowheads="1"/>
          </p:cNvSpPr>
          <p:nvPr/>
        </p:nvSpPr>
        <p:spPr bwMode="auto">
          <a:xfrm>
            <a:off x="179388" y="1503363"/>
            <a:ext cx="231775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 dirty="0"/>
              <a:t>外循环控制：</a:t>
            </a:r>
          </a:p>
          <a:p>
            <a:pPr eaLnBrk="1" hangingPunct="1"/>
            <a:endParaRPr lang="en-US" altLang="zh-CN" sz="2800" b="1" dirty="0"/>
          </a:p>
          <a:p>
            <a:pPr eaLnBrk="1" hangingPunct="1"/>
            <a:r>
              <a:rPr lang="en-US" altLang="zh-CN" sz="2800" b="1" dirty="0"/>
              <a:t> n </a:t>
            </a:r>
            <a:r>
              <a:rPr lang="zh-CN" altLang="en-US" sz="2800" b="1" dirty="0"/>
              <a:t>个数选择</a:t>
            </a:r>
          </a:p>
          <a:p>
            <a:pPr eaLnBrk="1" hangingPunct="1"/>
            <a:r>
              <a:rPr lang="zh-CN" altLang="en-US" sz="2800" b="1" dirty="0"/>
              <a:t>排序共需要</a:t>
            </a:r>
          </a:p>
          <a:p>
            <a:pPr eaLnBrk="1" hangingPunct="1"/>
            <a:r>
              <a:rPr lang="en-US" altLang="zh-CN" sz="2800" b="1" dirty="0"/>
              <a:t>n-1</a:t>
            </a:r>
            <a:r>
              <a:rPr lang="zh-CN" altLang="en-US" sz="2800" b="1" dirty="0"/>
              <a:t>次</a:t>
            </a:r>
          </a:p>
        </p:txBody>
      </p:sp>
      <p:sp>
        <p:nvSpPr>
          <p:cNvPr id="31749" name="Text Box 60"/>
          <p:cNvSpPr txBox="1">
            <a:spLocks noChangeArrowheads="1"/>
          </p:cNvSpPr>
          <p:nvPr/>
        </p:nvSpPr>
        <p:spPr bwMode="auto">
          <a:xfrm>
            <a:off x="6640513" y="1700213"/>
            <a:ext cx="23177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 dirty="0"/>
              <a:t>内循环控制：</a:t>
            </a:r>
          </a:p>
          <a:p>
            <a:pPr eaLnBrk="1" hangingPunct="1"/>
            <a:endParaRPr lang="zh-CN" altLang="en-US" sz="2800" b="1" dirty="0"/>
          </a:p>
          <a:p>
            <a:pPr eaLnBrk="1" hangingPunct="1"/>
            <a:r>
              <a:rPr lang="zh-CN" altLang="en-US" sz="2800" b="1" dirty="0"/>
              <a:t>在下标范围</a:t>
            </a:r>
          </a:p>
          <a:p>
            <a:pPr eaLnBrk="1" hangingPunct="1"/>
            <a:r>
              <a:rPr lang="en-US" altLang="zh-CN" sz="2800" b="1" dirty="0"/>
              <a:t>[k, n-1]</a:t>
            </a:r>
            <a:r>
              <a:rPr lang="zh-CN" altLang="en-US" sz="2800" b="1" dirty="0"/>
              <a:t>内找</a:t>
            </a:r>
          </a:p>
          <a:p>
            <a:pPr eaLnBrk="1" hangingPunct="1"/>
            <a:r>
              <a:rPr lang="zh-CN" altLang="en-US" sz="2800" b="1" dirty="0"/>
              <a:t>最小值所在</a:t>
            </a:r>
          </a:p>
          <a:p>
            <a:pPr eaLnBrk="1" hangingPunct="1"/>
            <a:r>
              <a:rPr lang="zh-CN" altLang="en-US" sz="2800" b="1" dirty="0"/>
              <a:t>位置</a:t>
            </a:r>
            <a:r>
              <a:rPr lang="en-US" altLang="zh-CN" sz="2800" b="1" dirty="0"/>
              <a:t>index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353425" cy="3744912"/>
          </a:xfrm>
        </p:spPr>
        <p:txBody>
          <a:bodyPr/>
          <a:lstStyle/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例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7-1</a:t>
            </a:r>
            <a:r>
              <a:rPr lang="zh-CN" sz="28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zh-CN" sz="2800" dirty="0">
                <a:latin typeface="Arial" charset="0"/>
                <a:ea typeface="宋体" charset="0"/>
                <a:cs typeface="宋体" charset="0"/>
              </a:rPr>
              <a:t>输入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10</a:t>
            </a:r>
            <a:r>
              <a:rPr lang="zh-CN" sz="2800" dirty="0">
                <a:latin typeface="Arial" charset="0"/>
                <a:ea typeface="宋体" charset="0"/>
                <a:cs typeface="宋体" charset="0"/>
              </a:rPr>
              <a:t>个整数，计算这些数的平均值，再输出所有大于平均值的数。</a:t>
            </a:r>
            <a:endParaRPr lang="en-US" altLang="zh-CN" sz="2800" dirty="0">
              <a:latin typeface="宋体" charset="0"/>
              <a:ea typeface="宋体" charset="0"/>
              <a:cs typeface="宋体" charset="0"/>
            </a:endParaRPr>
          </a:p>
          <a:p>
            <a:pPr algn="just" eaLnBrk="1" hangingPunct="1">
              <a:buClr>
                <a:schemeClr val="tx2"/>
              </a:buClr>
              <a:buFontTx/>
              <a:buNone/>
            </a:pPr>
            <a:endParaRPr lang="zh-CN" altLang="en-US" sz="2800" dirty="0">
              <a:latin typeface="宋体" charset="0"/>
              <a:ea typeface="宋体" charset="0"/>
              <a:cs typeface="宋体" charset="0"/>
            </a:endParaRP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Times New Roman" charset="0"/>
              </a:rPr>
              <a:t>7.1.1  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程序解析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7.1.2  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一维数组的定义和引用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7.1.3  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一维数组的初始化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7.1.4  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使用一维数组编程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692150"/>
            <a:ext cx="7704137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7.1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zh-CN" dirty="0">
                <a:latin typeface="Arial" charset="0"/>
                <a:ea typeface="宋体" charset="0"/>
                <a:cs typeface="宋体" charset="0"/>
              </a:rPr>
              <a:t>输出所有大于平均值的数</a:t>
            </a: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5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5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5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5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5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5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5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5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6096000" cy="685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选择法排序 (程序段)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6858000" cy="4267200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for(k = 0; k &lt; n-1; k++){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  </a:t>
            </a:r>
            <a:endParaRPr lang="zh-CN" altLang="en-US" sz="2800" dirty="0">
              <a:latin typeface="Arial" charset="0"/>
              <a:ea typeface="宋体" charset="0"/>
              <a:cs typeface="Arial Unicode MS" charset="0"/>
            </a:endParaRPr>
          </a:p>
          <a:p>
            <a:pPr algn="just"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index = k;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       for(</a:t>
            </a:r>
            <a:r>
              <a:rPr lang="en-US" altLang="zh-CN" sz="28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= k + 1; </a:t>
            </a:r>
            <a:r>
              <a:rPr lang="en-US" altLang="zh-CN" sz="28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&lt; n; </a:t>
            </a:r>
            <a:r>
              <a:rPr lang="en-US" altLang="zh-CN" sz="28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++)  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           if(a[</a:t>
            </a:r>
            <a:r>
              <a:rPr lang="en-US" altLang="zh-CN" sz="28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] &lt; a[index])  index = </a:t>
            </a:r>
            <a:r>
              <a:rPr lang="en-US" altLang="zh-CN" sz="28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;    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       temp = a[index]; 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       a[index] = a[k]; 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       a[k] = temp;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}</a:t>
            </a:r>
            <a:r>
              <a:rPr lang="en-US" altLang="zh-CN" sz="2400" dirty="0">
                <a:solidFill>
                  <a:schemeClr val="accent1"/>
                </a:solidFill>
                <a:latin typeface="Arial" charset="0"/>
                <a:ea typeface="宋体" charset="0"/>
                <a:cs typeface="Arial Unicode MS" charset="0"/>
              </a:rPr>
              <a:t> 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endParaRPr lang="en-US" altLang="zh-CN" sz="2800" dirty="0">
              <a:latin typeface="Arial" charset="0"/>
              <a:ea typeface="宋体" charset="0"/>
              <a:cs typeface="Arial Unicode MS" charset="0"/>
            </a:endParaRP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3779838" y="4941888"/>
            <a:ext cx="4227512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Enter n: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5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Enter 10 integers: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3 5 2 8 1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After sorted: 1 2 3 5  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6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534400" cy="4443412"/>
          </a:xfrm>
        </p:spPr>
        <p:txBody>
          <a:bodyPr/>
          <a:lstStyle/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某电视台要调查观众对该台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8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个栏目（设相应栏目编号为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1~8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）的受欢迎情况，共调查了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1000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位观众。现要求编写程序，输入每一位观众的投票情况（每位观众只能选择一个最喜欢的栏目投票），统计并输出各栏目的得票情况。</a:t>
            </a:r>
            <a:endParaRPr lang="en-US" altLang="zh-CN" sz="2800" dirty="0">
              <a:latin typeface="Arial" charset="0"/>
              <a:ea typeface="宋体" charset="0"/>
              <a:cs typeface="宋体" charset="0"/>
            </a:endParaRPr>
          </a:p>
          <a:p>
            <a:pPr algn="just" eaLnBrk="1" hangingPunct="1">
              <a:buClr>
                <a:schemeClr val="tx2"/>
              </a:buClr>
              <a:buFontTx/>
              <a:buNone/>
            </a:pPr>
            <a:endParaRPr lang="en-US" altLang="zh-CN" sz="2800" dirty="0">
              <a:latin typeface="Arial" charset="0"/>
              <a:ea typeface="宋体" charset="0"/>
              <a:cs typeface="宋体" charset="0"/>
            </a:endParaRPr>
          </a:p>
          <a:p>
            <a:pPr lvl="1" algn="just" eaLnBrk="1" hangingPunct="1">
              <a:buClr>
                <a:schemeClr val="tx2"/>
              </a:buClr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数组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count</a:t>
            </a:r>
            <a:r>
              <a:rPr lang="zh-CN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保存各栏目的得票数</a:t>
            </a: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  <a:p>
            <a:pPr lvl="1" algn="just" eaLnBrk="1" hangingPunct="1">
              <a:buClr>
                <a:schemeClr val="tx2"/>
              </a:buClr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count[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：记录编号为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( 1~8 ) 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的栏目的得票数</a:t>
            </a: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  <a:p>
            <a:pPr lvl="1" algn="just" eaLnBrk="1" hangingPunct="1">
              <a:buClr>
                <a:schemeClr val="tx2"/>
              </a:buClr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count[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]++</a:t>
            </a: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：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统计编号为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( 1~8 ) 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的栏目的得票数</a:t>
            </a:r>
            <a:endParaRPr lang="zh-CN" altLang="en-US" sz="2400" dirty="0">
              <a:latin typeface="Arial" charset="0"/>
              <a:ea typeface="宋体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692150"/>
            <a:ext cx="5888037" cy="762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 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7-6</a:t>
            </a:r>
            <a:r>
              <a:rPr lang="en-US" altLang="zh-CN">
                <a:latin typeface="Arial" charset="0"/>
                <a:ea typeface="宋体" charset="0"/>
                <a:cs typeface="宋体" charset="0"/>
              </a:rPr>
              <a:t>  </a:t>
            </a:r>
            <a:r>
              <a:rPr lang="zh-CN" altLang="en-US">
                <a:latin typeface="Arial" charset="0"/>
                <a:ea typeface="宋体" charset="0"/>
                <a:cs typeface="宋体" charset="0"/>
              </a:rPr>
              <a:t>投票情况统计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5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5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5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0" y="152400"/>
            <a:ext cx="4210050" cy="685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  <a:cs typeface="宋体" charset="0"/>
              </a:rPr>
              <a:t>7-6  </a:t>
            </a:r>
            <a:r>
              <a:rPr lang="zh-CN" altLang="en-US">
                <a:latin typeface="Arial" charset="0"/>
                <a:ea typeface="宋体" charset="0"/>
                <a:cs typeface="宋体" charset="0"/>
              </a:rPr>
              <a:t>源程序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332656"/>
            <a:ext cx="6949975" cy="6525344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zh-CN" sz="2200" dirty="0">
                <a:latin typeface="Arial"/>
                <a:ea typeface="宋体" charset="0"/>
                <a:cs typeface="Arial"/>
              </a:rPr>
              <a:t># 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include &lt;</a:t>
            </a:r>
            <a:r>
              <a:rPr lang="en-US" altLang="zh-CN" sz="2200" dirty="0" err="1">
                <a:latin typeface="Arial"/>
                <a:ea typeface="宋体" charset="0"/>
                <a:cs typeface="Arial"/>
              </a:rPr>
              <a:t>stdio.h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&gt;</a:t>
            </a:r>
            <a:endParaRPr lang="zh-CN" sz="2200" dirty="0">
              <a:latin typeface="Arial"/>
              <a:ea typeface="宋体" charset="0"/>
              <a:cs typeface="Arial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200" dirty="0" err="1">
                <a:latin typeface="Arial"/>
                <a:ea typeface="宋体" charset="0"/>
                <a:cs typeface="Arial"/>
              </a:rPr>
              <a:t>int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 main(void)</a:t>
            </a:r>
            <a:r>
              <a:rPr lang="zh-CN" sz="2200" dirty="0">
                <a:latin typeface="Arial"/>
                <a:ea typeface="宋体" charset="0"/>
                <a:cs typeface="Arial"/>
              </a:rPr>
              <a:t> 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dirty="0">
                <a:latin typeface="Arial"/>
                <a:ea typeface="宋体" charset="0"/>
                <a:cs typeface="Arial"/>
              </a:rPr>
              <a:t>{   </a:t>
            </a:r>
            <a:r>
              <a:rPr lang="en-US" altLang="zh-CN" sz="2200" dirty="0" err="1">
                <a:ea typeface="宋体" charset="0"/>
                <a:cs typeface="Arial"/>
              </a:rPr>
              <a:t>int</a:t>
            </a:r>
            <a:r>
              <a:rPr lang="en-US" altLang="zh-CN" sz="2200" dirty="0">
                <a:ea typeface="宋体" charset="0"/>
                <a:cs typeface="Arial"/>
              </a:rPr>
              <a:t> </a:t>
            </a:r>
            <a:r>
              <a:rPr lang="en-US" altLang="zh-CN" sz="2200" dirty="0" err="1">
                <a:ea typeface="宋体" charset="0"/>
                <a:cs typeface="Arial"/>
              </a:rPr>
              <a:t>i</a:t>
            </a:r>
            <a:r>
              <a:rPr lang="en-US" altLang="zh-CN" sz="2200" dirty="0">
                <a:ea typeface="宋体" charset="0"/>
                <a:cs typeface="Arial"/>
              </a:rPr>
              <a:t>, response;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dirty="0">
                <a:ea typeface="宋体" charset="0"/>
                <a:cs typeface="Arial"/>
              </a:rPr>
              <a:t>    static </a:t>
            </a:r>
            <a:r>
              <a:rPr lang="en-US" altLang="zh-CN" sz="2200" dirty="0" err="1">
                <a:ea typeface="宋体" charset="0"/>
                <a:cs typeface="Arial"/>
              </a:rPr>
              <a:t>int</a:t>
            </a:r>
            <a:r>
              <a:rPr lang="en-US" altLang="zh-CN" sz="2200" dirty="0">
                <a:ea typeface="宋体" charset="0"/>
                <a:cs typeface="Arial"/>
              </a:rPr>
              <a:t> </a:t>
            </a:r>
            <a:r>
              <a:rPr lang="en-US" altLang="zh-CN" sz="2200" dirty="0">
                <a:solidFill>
                  <a:srgbClr val="CC0066"/>
                </a:solidFill>
                <a:ea typeface="宋体" charset="0"/>
                <a:cs typeface="Arial"/>
              </a:rPr>
              <a:t>count[9]</a:t>
            </a:r>
            <a:r>
              <a:rPr lang="en-US" altLang="zh-CN" sz="2200" dirty="0">
                <a:ea typeface="宋体" charset="0"/>
                <a:cs typeface="Arial"/>
              </a:rPr>
              <a:t>;</a:t>
            </a:r>
            <a:endParaRPr lang="zh-CN" sz="2200" dirty="0">
              <a:latin typeface="Arial"/>
              <a:ea typeface="宋体" charset="0"/>
              <a:cs typeface="Arial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sz="2200" dirty="0">
                <a:latin typeface="Arial"/>
                <a:ea typeface="宋体" charset="0"/>
                <a:cs typeface="Arial"/>
              </a:rPr>
              <a:t>  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for ( </a:t>
            </a:r>
            <a:r>
              <a:rPr lang="en-US" altLang="zh-CN" sz="2200" dirty="0" err="1">
                <a:latin typeface="Arial"/>
                <a:ea typeface="宋体" charset="0"/>
                <a:cs typeface="Arial"/>
              </a:rPr>
              <a:t>i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 = 1; </a:t>
            </a:r>
            <a:r>
              <a:rPr lang="en-US" altLang="zh-CN" sz="2200" dirty="0" err="1">
                <a:ea typeface="宋体" charset="0"/>
                <a:cs typeface="Arial"/>
              </a:rPr>
              <a:t>i</a:t>
            </a:r>
            <a:r>
              <a:rPr lang="en-US" altLang="zh-CN" sz="2200" dirty="0">
                <a:ea typeface="宋体" charset="0"/>
                <a:cs typeface="Arial"/>
              </a:rPr>
              <a:t> 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&lt;= 1000; </a:t>
            </a:r>
            <a:r>
              <a:rPr lang="en-US" altLang="zh-CN" sz="2200" dirty="0" err="1">
                <a:latin typeface="Arial"/>
                <a:ea typeface="宋体" charset="0"/>
                <a:cs typeface="Arial"/>
              </a:rPr>
              <a:t>i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++) {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dirty="0">
                <a:latin typeface="Arial"/>
                <a:ea typeface="宋体" charset="0"/>
                <a:cs typeface="Arial"/>
              </a:rPr>
              <a:t>       </a:t>
            </a:r>
            <a:r>
              <a:rPr lang="en-US" altLang="zh-CN" sz="2200" dirty="0" err="1">
                <a:latin typeface="Arial"/>
                <a:ea typeface="宋体" charset="0"/>
                <a:cs typeface="Arial"/>
              </a:rPr>
              <a:t>printf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( </a:t>
            </a:r>
            <a:r>
              <a:rPr lang="en-US" altLang="zh-CN" sz="2200" dirty="0">
                <a:ea typeface="宋体" charset="0"/>
                <a:cs typeface="Arial"/>
              </a:rPr>
              <a:t>"Enter 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your response</a:t>
            </a:r>
            <a:r>
              <a:rPr lang="zh-CN" sz="2200" dirty="0">
                <a:latin typeface="Arial"/>
                <a:ea typeface="宋体" charset="0"/>
                <a:cs typeface="Arial"/>
              </a:rPr>
              <a:t>: </a:t>
            </a:r>
            <a:r>
              <a:rPr lang="en-US" altLang="zh-CN" sz="2200" dirty="0">
                <a:ea typeface="宋体" charset="0"/>
                <a:cs typeface="Arial"/>
              </a:rPr>
              <a:t>" )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;</a:t>
            </a:r>
            <a:r>
              <a:rPr lang="zh-CN" sz="2200" dirty="0">
                <a:latin typeface="Arial"/>
                <a:ea typeface="宋体" charset="0"/>
                <a:cs typeface="Arial"/>
              </a:rPr>
              <a:t> 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sz="2200" dirty="0">
                <a:latin typeface="Arial"/>
                <a:ea typeface="宋体" charset="0"/>
                <a:cs typeface="Arial"/>
              </a:rPr>
              <a:t>    </a:t>
            </a:r>
            <a:r>
              <a:rPr lang="en-US" altLang="zh-CN" sz="2200" dirty="0" err="1">
                <a:latin typeface="Arial"/>
                <a:ea typeface="宋体" charset="0"/>
                <a:cs typeface="Arial"/>
              </a:rPr>
              <a:t>scanf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 ( </a:t>
            </a:r>
            <a:r>
              <a:rPr lang="en-US" altLang="zh-CN" sz="2200" dirty="0">
                <a:ea typeface="宋体" charset="0"/>
                <a:cs typeface="Arial"/>
              </a:rPr>
              <a:t>"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%d</a:t>
            </a:r>
            <a:r>
              <a:rPr lang="en-US" altLang="zh-CN" sz="2200" dirty="0">
                <a:ea typeface="宋体" charset="0"/>
                <a:cs typeface="Arial"/>
              </a:rPr>
              <a:t>"</a:t>
            </a:r>
            <a:r>
              <a:rPr lang="zh-CN" sz="2200" dirty="0">
                <a:latin typeface="Arial"/>
                <a:ea typeface="宋体" charset="0"/>
                <a:cs typeface="Arial"/>
              </a:rPr>
              <a:t>,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 &amp;response )</a:t>
            </a:r>
            <a:r>
              <a:rPr lang="zh-CN" sz="2200" dirty="0">
                <a:latin typeface="Arial"/>
                <a:ea typeface="宋体" charset="0"/>
                <a:cs typeface="Arial"/>
              </a:rPr>
              <a:t>;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sz="2200" dirty="0">
                <a:latin typeface="Arial"/>
                <a:ea typeface="宋体" charset="0"/>
                <a:cs typeface="Arial"/>
              </a:rPr>
              <a:t>    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if (</a:t>
            </a:r>
            <a:r>
              <a:rPr lang="en-US" altLang="zh-CN" sz="2200" dirty="0">
                <a:ea typeface="宋体" charset="0"/>
                <a:cs typeface="Arial"/>
              </a:rPr>
              <a:t>response &gt;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=</a:t>
            </a:r>
            <a:r>
              <a:rPr lang="zh-CN" sz="2200" dirty="0">
                <a:latin typeface="Arial"/>
                <a:ea typeface="宋体" charset="0"/>
                <a:cs typeface="Arial"/>
              </a:rPr>
              <a:t> 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1</a:t>
            </a:r>
            <a:r>
              <a:rPr lang="zh-CN" sz="2200" dirty="0">
                <a:latin typeface="Arial"/>
                <a:ea typeface="宋体" charset="0"/>
                <a:cs typeface="Arial"/>
              </a:rPr>
              <a:t> 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&amp;&amp;</a:t>
            </a:r>
            <a:r>
              <a:rPr lang="zh-CN" sz="2200" dirty="0">
                <a:latin typeface="Arial"/>
                <a:ea typeface="宋体" charset="0"/>
                <a:cs typeface="Arial"/>
              </a:rPr>
              <a:t> </a:t>
            </a:r>
            <a:r>
              <a:rPr lang="en-US" altLang="zh-CN" sz="2200" dirty="0">
                <a:ea typeface="宋体" charset="0"/>
                <a:cs typeface="Arial"/>
              </a:rPr>
              <a:t>response &lt;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= 8</a:t>
            </a:r>
            <a:r>
              <a:rPr lang="zh-CN" sz="2200" dirty="0">
                <a:latin typeface="Arial"/>
                <a:ea typeface="宋体" charset="0"/>
                <a:cs typeface="Arial"/>
              </a:rPr>
              <a:t> )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zh-CN" sz="2200" dirty="0">
                <a:latin typeface="Arial"/>
                <a:ea typeface="宋体" charset="0"/>
                <a:cs typeface="Arial"/>
              </a:rPr>
              <a:t> 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        </a:t>
            </a:r>
            <a:r>
              <a:rPr lang="en-US" altLang="zh-CN" sz="2200" dirty="0">
                <a:solidFill>
                  <a:schemeClr val="bg2"/>
                </a:solidFill>
                <a:latin typeface="Arial"/>
                <a:ea typeface="宋体" charset="0"/>
                <a:cs typeface="Arial"/>
              </a:rPr>
              <a:t>count[response]++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;</a:t>
            </a:r>
            <a:r>
              <a:rPr lang="zh-CN" sz="2200" dirty="0">
                <a:latin typeface="Arial"/>
                <a:ea typeface="宋体" charset="0"/>
                <a:cs typeface="Arial"/>
              </a:rPr>
              <a:t> </a:t>
            </a:r>
            <a:endParaRPr lang="en-US" altLang="zh-CN" sz="2200" dirty="0">
              <a:latin typeface="Arial"/>
              <a:ea typeface="宋体" charset="0"/>
              <a:cs typeface="Arial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200" dirty="0">
                <a:latin typeface="Arial"/>
                <a:ea typeface="宋体" charset="0"/>
                <a:cs typeface="Arial"/>
              </a:rPr>
              <a:t>       else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200" dirty="0">
                <a:latin typeface="Arial"/>
                <a:ea typeface="宋体" charset="0"/>
                <a:cs typeface="Arial"/>
              </a:rPr>
              <a:t>            </a:t>
            </a:r>
            <a:r>
              <a:rPr lang="en-US" altLang="zh-CN" sz="2200" dirty="0" err="1">
                <a:latin typeface="Arial"/>
                <a:ea typeface="宋体" charset="0"/>
                <a:cs typeface="Arial"/>
              </a:rPr>
              <a:t>printf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 ( "invalid: %d\n", response );</a:t>
            </a:r>
            <a:endParaRPr lang="zh-CN" sz="2200" dirty="0">
              <a:latin typeface="Arial"/>
              <a:ea typeface="宋体" charset="0"/>
              <a:cs typeface="Arial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200" dirty="0">
                <a:latin typeface="Arial"/>
                <a:ea typeface="宋体" charset="0"/>
                <a:cs typeface="Arial"/>
              </a:rPr>
              <a:t>   }</a:t>
            </a:r>
            <a:endParaRPr lang="zh-CN" sz="2200" dirty="0">
              <a:latin typeface="Arial"/>
              <a:ea typeface="宋体" charset="0"/>
              <a:cs typeface="Arial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sz="2200" dirty="0">
                <a:latin typeface="Arial"/>
                <a:ea typeface="宋体" charset="0"/>
                <a:cs typeface="Arial"/>
              </a:rPr>
              <a:t>  </a:t>
            </a:r>
            <a:r>
              <a:rPr lang="en-US" altLang="zh-CN" sz="2200" dirty="0" err="1">
                <a:ea typeface="宋体" charset="0"/>
                <a:cs typeface="Arial"/>
              </a:rPr>
              <a:t>printf</a:t>
            </a:r>
            <a:r>
              <a:rPr lang="en-US" altLang="zh-CN" sz="2200" dirty="0">
                <a:ea typeface="宋体" charset="0"/>
                <a:cs typeface="Arial"/>
              </a:rPr>
              <a:t> ( "result:\n" );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dirty="0">
                <a:latin typeface="Arial"/>
                <a:ea typeface="宋体" charset="0"/>
                <a:cs typeface="Arial"/>
              </a:rPr>
              <a:t>    for ( </a:t>
            </a:r>
            <a:r>
              <a:rPr lang="en-US" altLang="zh-CN" sz="2200" dirty="0" err="1">
                <a:latin typeface="Arial"/>
                <a:ea typeface="宋体" charset="0"/>
                <a:cs typeface="Arial"/>
              </a:rPr>
              <a:t>i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 = 1; </a:t>
            </a:r>
            <a:r>
              <a:rPr lang="en-US" altLang="zh-CN" sz="2200" dirty="0" err="1">
                <a:ea typeface="宋体" charset="0"/>
                <a:cs typeface="Arial"/>
              </a:rPr>
              <a:t>i</a:t>
            </a:r>
            <a:r>
              <a:rPr lang="en-US" altLang="zh-CN" sz="2200" dirty="0">
                <a:ea typeface="宋体" charset="0"/>
                <a:cs typeface="Arial"/>
              </a:rPr>
              <a:t> &lt;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= 8; </a:t>
            </a:r>
            <a:r>
              <a:rPr lang="en-US" altLang="zh-CN" sz="2200" dirty="0" err="1">
                <a:latin typeface="Arial"/>
                <a:ea typeface="宋体" charset="0"/>
                <a:cs typeface="Arial"/>
              </a:rPr>
              <a:t>i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++ )</a:t>
            </a:r>
            <a:r>
              <a:rPr lang="zh-CN" sz="2200" dirty="0">
                <a:latin typeface="Arial"/>
                <a:ea typeface="宋体" charset="0"/>
                <a:cs typeface="Arial"/>
              </a:rPr>
              <a:t> 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sz="2200" dirty="0">
                <a:latin typeface="Arial"/>
                <a:ea typeface="宋体" charset="0"/>
                <a:cs typeface="Arial"/>
              </a:rPr>
              <a:t>    </a:t>
            </a:r>
            <a:r>
              <a:rPr lang="en-US" altLang="zh-CN" sz="2200" dirty="0" err="1">
                <a:latin typeface="Arial"/>
                <a:ea typeface="宋体" charset="0"/>
                <a:cs typeface="Arial"/>
              </a:rPr>
              <a:t>printf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 ( </a:t>
            </a:r>
            <a:r>
              <a:rPr lang="en-US" altLang="zh-CN" sz="2200" dirty="0">
                <a:ea typeface="宋体" charset="0"/>
                <a:cs typeface="Arial"/>
              </a:rPr>
              <a:t>”%4d%4d\n”</a:t>
            </a:r>
            <a:r>
              <a:rPr lang="zh-CN" sz="2200" dirty="0">
                <a:latin typeface="Arial"/>
                <a:ea typeface="宋体" charset="0"/>
                <a:cs typeface="Arial"/>
              </a:rPr>
              <a:t>,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 i</a:t>
            </a:r>
            <a:r>
              <a:rPr lang="zh-CN" sz="2200" dirty="0">
                <a:latin typeface="Arial"/>
                <a:ea typeface="宋体" charset="0"/>
                <a:cs typeface="Arial"/>
              </a:rPr>
              <a:t>,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 count[</a:t>
            </a:r>
            <a:r>
              <a:rPr lang="en-US" altLang="zh-CN" sz="2200" dirty="0" err="1">
                <a:latin typeface="Arial"/>
                <a:ea typeface="宋体" charset="0"/>
                <a:cs typeface="Arial"/>
              </a:rPr>
              <a:t>i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] );</a:t>
            </a:r>
            <a:endParaRPr lang="zh-CN" sz="2200" dirty="0">
              <a:latin typeface="Arial"/>
              <a:ea typeface="宋体" charset="0"/>
              <a:cs typeface="Arial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zh-CN" sz="2200" dirty="0">
                <a:latin typeface="Arial"/>
                <a:ea typeface="宋体" charset="0"/>
                <a:cs typeface="Arial"/>
              </a:rPr>
              <a:t>  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return 0;</a:t>
            </a:r>
            <a:endParaRPr lang="zh-CN" sz="2200" dirty="0">
              <a:latin typeface="Arial"/>
              <a:ea typeface="宋体" charset="0"/>
              <a:cs typeface="Arial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200" dirty="0">
                <a:latin typeface="Arial"/>
                <a:ea typeface="宋体" charset="0"/>
                <a:cs typeface="Arial"/>
              </a:rPr>
              <a:t>}</a:t>
            </a:r>
            <a:endParaRPr lang="zh-CN" sz="2200" dirty="0">
              <a:latin typeface="Arial"/>
              <a:ea typeface="宋体" charset="0"/>
              <a:cs typeface="Arial"/>
            </a:endParaRPr>
          </a:p>
        </p:txBody>
      </p:sp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5857553" y="1050925"/>
            <a:ext cx="3250951" cy="4378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>
                <a:cs typeface="Arial Unicode MS" charset="0"/>
              </a:rPr>
              <a:t>input your response: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3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cs typeface="Arial Unicode MS" charset="0"/>
              </a:rPr>
              <a:t>input your response: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6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cs typeface="Arial Unicode MS" charset="0"/>
              </a:rPr>
              <a:t>input your response: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9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cs typeface="Arial Unicode MS" charset="0"/>
              </a:rPr>
              <a:t>this is a bad response: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9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cs typeface="Arial Unicode MS" charset="0"/>
              </a:rPr>
              <a:t>input your response: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8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latin typeface="Times New Roman" charset="0"/>
                <a:cs typeface="Arial Unicode MS" charset="0"/>
              </a:rPr>
              <a:t>…</a:t>
            </a:r>
            <a:endParaRPr kumimoji="1" lang="en-US" altLang="zh-CN" sz="2000" b="1">
              <a:cs typeface="Arial Unicode MS" charset="0"/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cs typeface="Arial Unicode MS" charset="0"/>
              </a:rPr>
              <a:t>result: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1   2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2   0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3   4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latin typeface="Times New Roman" charset="0"/>
                <a:cs typeface="Arial Unicode MS" charset="0"/>
              </a:rPr>
              <a:t>…</a:t>
            </a:r>
            <a:endParaRPr kumimoji="1" lang="en-US" altLang="zh-CN" sz="2000" b="1"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2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500063"/>
            <a:ext cx="6215062" cy="928687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补充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二分法查找</a:t>
            </a:r>
            <a:endParaRPr lang="zh-CN" altLang="en-US" sz="36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7188" y="1643063"/>
            <a:ext cx="8401050" cy="1660525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设已有一个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10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个元素的整型数组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a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，且按值从小到大有序排列。</a:t>
            </a:r>
            <a:endParaRPr lang="en-US" altLang="zh-CN" sz="2800" dirty="0"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输入一个整数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x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，然后在数组中查找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x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，如果找到，输出相应的下标，否则，输出“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Not Found”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。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5844" name="Rectangle 33"/>
          <p:cNvSpPr>
            <a:spLocks noChangeArrowheads="1"/>
          </p:cNvSpPr>
          <p:nvPr/>
        </p:nvSpPr>
        <p:spPr bwMode="auto">
          <a:xfrm>
            <a:off x="539552" y="3717032"/>
            <a:ext cx="8072437" cy="224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r>
              <a:rPr lang="zh-CN" altLang="en-US" sz="2800" b="1" dirty="0">
                <a:latin typeface="宋体" charset="0"/>
              </a:rPr>
              <a:t>例</a:t>
            </a:r>
            <a:r>
              <a:rPr lang="en-US" altLang="zh-CN" sz="2800" dirty="0"/>
              <a:t>7-3</a:t>
            </a:r>
            <a:r>
              <a:rPr lang="zh-CN" altLang="en-US" sz="2800" b="1" dirty="0">
                <a:latin typeface="宋体" charset="0"/>
              </a:rPr>
              <a:t>顺序查找算法简单明了，其查找过程就是对数组元素从头到尾的遍历过程。但是，当数组很大时，</a:t>
            </a:r>
            <a:r>
              <a:rPr lang="zh-CN" altLang="en-US" sz="2800" b="1" dirty="0">
                <a:solidFill>
                  <a:schemeClr val="bg2"/>
                </a:solidFill>
                <a:latin typeface="宋体" charset="0"/>
              </a:rPr>
              <a:t>查找的效率不高</a:t>
            </a:r>
            <a:r>
              <a:rPr lang="zh-CN" altLang="en-US" sz="2800" b="1" dirty="0">
                <a:latin typeface="宋体" charset="0"/>
              </a:rPr>
              <a:t>。</a:t>
            </a:r>
            <a:endParaRPr lang="en-US" altLang="zh-CN" sz="2800" b="1" dirty="0">
              <a:latin typeface="宋体" charset="0"/>
            </a:endParaRPr>
          </a:p>
          <a:p>
            <a:r>
              <a:rPr lang="zh-CN" altLang="en-US" sz="2800" b="1" dirty="0">
                <a:latin typeface="宋体" charset="0"/>
              </a:rPr>
              <a:t>二分查找的效率较高，但前提是</a:t>
            </a:r>
            <a:r>
              <a:rPr lang="zh-CN" altLang="en-US" sz="2800" b="1" dirty="0">
                <a:solidFill>
                  <a:srgbClr val="CC0066"/>
                </a:solidFill>
                <a:latin typeface="宋体" charset="0"/>
              </a:rPr>
              <a:t>数组元素必须是有序的</a:t>
            </a:r>
            <a:r>
              <a:rPr lang="zh-CN" altLang="en-US" sz="2800" b="1" dirty="0">
                <a:latin typeface="宋体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9" y="785812"/>
            <a:ext cx="2846659" cy="2571179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Arial" charset="0"/>
                <a:ea typeface="宋体" charset="0"/>
                <a:cs typeface="宋体" charset="0"/>
              </a:rPr>
              <a:t>二分法查找流程图</a:t>
            </a: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752055"/>
              </p:ext>
            </p:extLst>
          </p:nvPr>
        </p:nvGraphicFramePr>
        <p:xfrm>
          <a:off x="3419872" y="404664"/>
          <a:ext cx="4516438" cy="626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" name="Visio" r:id="rId3" imgW="3683000" imgH="5092700" progId="Visio.Drawing.11">
                  <p:embed/>
                </p:oleObj>
              </mc:Choice>
              <mc:Fallback>
                <p:oleObj name="Visio" r:id="rId3" imgW="3683000" imgH="509270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04664"/>
                        <a:ext cx="4516438" cy="626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28638"/>
            <a:ext cx="8015808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二分法查找 (程序段)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428750"/>
            <a:ext cx="8389937" cy="48625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    low = 0; high = n - 1;               /* </a:t>
            </a:r>
            <a:r>
              <a:rPr lang="zh-CN" altLang="en-US" sz="2200" dirty="0">
                <a:latin typeface="Arial" charset="0"/>
                <a:ea typeface="宋体" charset="0"/>
                <a:cs typeface="宋体" charset="0"/>
              </a:rPr>
              <a:t>开始时查找区间为整个数组 *</a:t>
            </a: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    </a:t>
            </a:r>
            <a:r>
              <a:rPr lang="en-US" altLang="zh-CN" sz="22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while  ( low &lt;= high )  {           </a:t>
            </a: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/* </a:t>
            </a:r>
            <a:r>
              <a:rPr lang="zh-CN" altLang="en-US" sz="2200" dirty="0">
                <a:latin typeface="Arial" charset="0"/>
                <a:ea typeface="宋体" charset="0"/>
                <a:cs typeface="宋体" charset="0"/>
              </a:rPr>
              <a:t>循环条件 *</a:t>
            </a: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        mid = (low + high) / 2;         /* </a:t>
            </a:r>
            <a:r>
              <a:rPr lang="zh-CN" altLang="en-US" sz="2200" dirty="0">
                <a:latin typeface="Arial" charset="0"/>
                <a:ea typeface="宋体" charset="0"/>
                <a:cs typeface="宋体" charset="0"/>
              </a:rPr>
              <a:t>中间位置 *</a:t>
            </a: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        if ( x == a[mid] 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            </a:t>
            </a:r>
            <a:r>
              <a:rPr lang="en-US" altLang="zh-CN" sz="22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break</a:t>
            </a: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;                               /* </a:t>
            </a:r>
            <a:r>
              <a:rPr lang="zh-CN" altLang="en-US" sz="2200" dirty="0">
                <a:latin typeface="Arial" charset="0"/>
                <a:ea typeface="宋体" charset="0"/>
                <a:cs typeface="宋体" charset="0"/>
              </a:rPr>
              <a:t>查找成功，中止循环 *</a:t>
            </a: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        else if ( x &lt; a[mid] 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            high = mid - 1;        /* </a:t>
            </a:r>
            <a:r>
              <a:rPr lang="zh-CN" altLang="en-US" sz="2200" dirty="0">
                <a:latin typeface="Arial" charset="0"/>
                <a:ea typeface="宋体" charset="0"/>
                <a:cs typeface="宋体" charset="0"/>
              </a:rPr>
              <a:t>新查找区间为前半段，</a:t>
            </a: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high</a:t>
            </a:r>
            <a:r>
              <a:rPr lang="zh-CN" altLang="en-US" sz="2200" dirty="0">
                <a:latin typeface="Arial" charset="0"/>
                <a:ea typeface="宋体" charset="0"/>
                <a:cs typeface="宋体" charset="0"/>
              </a:rPr>
              <a:t>前移 *</a:t>
            </a: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        else     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            low = mid + 1;         /* </a:t>
            </a:r>
            <a:r>
              <a:rPr lang="zh-CN" altLang="en-US" sz="2200" dirty="0">
                <a:latin typeface="Arial" charset="0"/>
                <a:ea typeface="宋体" charset="0"/>
                <a:cs typeface="宋体" charset="0"/>
              </a:rPr>
              <a:t>新查找区间为后半段，</a:t>
            </a: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low</a:t>
            </a:r>
            <a:r>
              <a:rPr lang="zh-CN" altLang="en-US" sz="2200" dirty="0">
                <a:latin typeface="Arial" charset="0"/>
                <a:ea typeface="宋体" charset="0"/>
                <a:cs typeface="宋体" charset="0"/>
              </a:rPr>
              <a:t>后移 *</a:t>
            </a: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    }  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    if ( low &lt;= high ) 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        </a:t>
            </a:r>
            <a:r>
              <a:rPr lang="en-US" altLang="zh-CN" sz="2200" dirty="0" err="1"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("Index is %d \n", mid);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    else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        </a:t>
            </a:r>
            <a:r>
              <a:rPr lang="en-US" altLang="zh-CN" sz="2200" dirty="0" err="1"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( "Not Found\n");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59775" cy="428148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将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个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3*2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的矩阵存入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个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3*2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的二维数组中，找出最大值以及它的行下标和列下标，并输出该矩阵。 </a:t>
            </a: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dirty="0">
                <a:latin typeface="Arial" charset="0"/>
                <a:ea typeface="宋体" charset="0"/>
                <a:cs typeface="Times New Roman" charset="0"/>
              </a:rPr>
              <a:t>7.2.1 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程序解析</a:t>
            </a: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7.2.2  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二维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数组的定义和引用</a:t>
            </a: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7.2.3  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二维数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组的初始化</a:t>
            </a: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7.2.4 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使用二维数组编程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76250"/>
            <a:ext cx="8839200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7.2 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找出矩阵中最大值所在的位置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8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8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8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8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8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8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8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6858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  <a:cs typeface="宋体" charset="0"/>
              </a:rPr>
              <a:t>7.2.1  </a:t>
            </a:r>
            <a:r>
              <a:rPr lang="zh-CN" altLang="en-US">
                <a:latin typeface="Arial" charset="0"/>
                <a:ea typeface="宋体" charset="0"/>
                <a:cs typeface="宋体" charset="0"/>
              </a:rPr>
              <a:t>程序解析－求矩阵的最大值 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24800" cy="36576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例 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7-7   </a:t>
            </a: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将</a:t>
            </a:r>
            <a:r>
              <a:rPr lang="en-US" altLang="en-US" dirty="0">
                <a:latin typeface="Arial" charset="0"/>
                <a:ea typeface="宋体" charset="0"/>
                <a:cs typeface="宋体" charset="0"/>
              </a:rPr>
              <a:t>1</a:t>
            </a: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个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*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</a:t>
            </a: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的矩阵存入</a:t>
            </a:r>
            <a:r>
              <a:rPr lang="en-US" altLang="en-US" dirty="0">
                <a:latin typeface="Arial" charset="0"/>
                <a:ea typeface="宋体" charset="0"/>
                <a:cs typeface="宋体" charset="0"/>
              </a:rPr>
              <a:t>1</a:t>
            </a: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个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*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</a:t>
            </a: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的二维数组中，找出最大值以及它的行下标和列下标，并输出该矩阵。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</a:t>
            </a:r>
          </a:p>
          <a:p>
            <a:pPr lvl="1" eaLnBrk="1" hangingPunct="1">
              <a:buFont typeface="Wingdings" charset="0"/>
              <a:buNone/>
            </a:pPr>
            <a:endParaRPr lang="zh-CN" altLang="en-US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row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zh-CN" altLang="en-US" dirty="0">
                <a:latin typeface="宋体" charset="0"/>
                <a:ea typeface="宋体" charset="0"/>
              </a:rPr>
              <a:t>记录最大值的行下标</a:t>
            </a:r>
            <a:endParaRPr lang="en-US" altLang="zh-CN" dirty="0">
              <a:latin typeface="Arial" charset="0"/>
              <a:ea typeface="宋体" charset="0"/>
              <a:cs typeface="Arial Unicode MS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col         </a:t>
            </a:r>
            <a:r>
              <a:rPr lang="zh-CN" altLang="en-US" dirty="0">
                <a:latin typeface="宋体" charset="0"/>
                <a:ea typeface="宋体" charset="0"/>
              </a:rPr>
              <a:t>最大值的列下标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a[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row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][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col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] </a:t>
            </a:r>
            <a:r>
              <a:rPr lang="zh-CN" altLang="en-US" dirty="0">
                <a:latin typeface="宋体" charset="0"/>
                <a:ea typeface="宋体" charset="0"/>
              </a:rPr>
              <a:t>就是最大值</a:t>
            </a:r>
            <a:endParaRPr lang="en-US" altLang="zh-CN" dirty="0"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8913"/>
            <a:ext cx="8748713" cy="66690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main(void)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{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col,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, j, row;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a[3][2];</a:t>
            </a:r>
            <a:endParaRPr lang="zh-CN" altLang="en-US" sz="2400" dirty="0">
              <a:solidFill>
                <a:schemeClr val="bg2"/>
              </a:solidFill>
              <a:latin typeface="Arial" charset="0"/>
              <a:ea typeface="宋体" charset="0"/>
              <a:cs typeface="Arial Unicode MS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“Enter 6 integers:\n"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 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for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 3;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for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j = 0; j &lt; 2; j++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   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“%d”, &amp;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a[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][j]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for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 3;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for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j = 0; j &lt; 2; j++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("%4d", a[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][j]);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("\n");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row = col = 0;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for (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&lt; 3;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++ )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for ( j = 0; j &lt; 2; j++ 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   if ( a[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][j] &gt; a[row][col] ){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       row =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;   col = j;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( "max = a[%d][%d] = %d\n", row, col, a[row][col] 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return 0;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}   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5003800" y="188913"/>
            <a:ext cx="3892550" cy="685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  <a:cs typeface="宋体" charset="0"/>
              </a:rPr>
              <a:t>7-7   </a:t>
            </a:r>
            <a:r>
              <a:rPr lang="zh-CN" altLang="en-US">
                <a:latin typeface="Arial" charset="0"/>
                <a:ea typeface="宋体" charset="0"/>
                <a:cs typeface="宋体" charset="0"/>
              </a:rPr>
              <a:t>源程序</a:t>
            </a: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5410200" y="1295400"/>
            <a:ext cx="2819400" cy="37925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Enter 6 integers: 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3  2 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10  -9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6  -1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3   2 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10  -9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6  -1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max = a[1][0] =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8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5638800" y="304800"/>
            <a:ext cx="3048000" cy="8763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二维数组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14400"/>
            <a:ext cx="4343400" cy="7620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13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  <a:cs typeface="宋体" charset="0"/>
              </a:rPr>
              <a:t>多维数组的空间想象</a:t>
            </a:r>
          </a:p>
        </p:txBody>
      </p:sp>
      <p:sp>
        <p:nvSpPr>
          <p:cNvPr id="368644" name="AutoShape 4"/>
          <p:cNvSpPr>
            <a:spLocks noChangeArrowheads="1"/>
          </p:cNvSpPr>
          <p:nvPr/>
        </p:nvSpPr>
        <p:spPr bwMode="auto">
          <a:xfrm>
            <a:off x="762000" y="51816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45" name="AutoShape 5"/>
          <p:cNvSpPr>
            <a:spLocks noChangeArrowheads="1"/>
          </p:cNvSpPr>
          <p:nvPr/>
        </p:nvSpPr>
        <p:spPr bwMode="auto">
          <a:xfrm>
            <a:off x="762000" y="55626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46" name="AutoShape 6"/>
          <p:cNvSpPr>
            <a:spLocks noChangeArrowheads="1"/>
          </p:cNvSpPr>
          <p:nvPr/>
        </p:nvSpPr>
        <p:spPr bwMode="auto">
          <a:xfrm>
            <a:off x="762000" y="59436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47" name="AutoShape 7"/>
          <p:cNvSpPr>
            <a:spLocks noChangeArrowheads="1"/>
          </p:cNvSpPr>
          <p:nvPr/>
        </p:nvSpPr>
        <p:spPr bwMode="auto">
          <a:xfrm>
            <a:off x="762000" y="48006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48" name="AutoShape 8"/>
          <p:cNvSpPr>
            <a:spLocks noChangeArrowheads="1"/>
          </p:cNvSpPr>
          <p:nvPr/>
        </p:nvSpPr>
        <p:spPr bwMode="auto">
          <a:xfrm>
            <a:off x="762000" y="44196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686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572000"/>
            <a:ext cx="4000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5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572000"/>
            <a:ext cx="4000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5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72000"/>
            <a:ext cx="4000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572000"/>
            <a:ext cx="4000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72000"/>
            <a:ext cx="4000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54" name="Rectangle 14"/>
          <p:cNvSpPr>
            <a:spLocks noChangeArrowheads="1"/>
          </p:cNvSpPr>
          <p:nvPr/>
        </p:nvSpPr>
        <p:spPr bwMode="auto">
          <a:xfrm>
            <a:off x="5334000" y="4953000"/>
            <a:ext cx="1828800" cy="1219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zh-CN" altLang="en-US"/>
          </a:p>
        </p:txBody>
      </p:sp>
      <p:pic>
        <p:nvPicPr>
          <p:cNvPr id="368655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724400"/>
            <a:ext cx="4000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56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724400"/>
            <a:ext cx="4000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57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724400"/>
            <a:ext cx="4000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5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724400"/>
            <a:ext cx="4000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59" name="Rectangle 19"/>
          <p:cNvSpPr>
            <a:spLocks noChangeArrowheads="1"/>
          </p:cNvSpPr>
          <p:nvPr/>
        </p:nvSpPr>
        <p:spPr bwMode="auto">
          <a:xfrm>
            <a:off x="5334000" y="4953000"/>
            <a:ext cx="18288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scene3d>
            <a:camera prst="legacyObliqueTopRight"/>
            <a:lightRig rig="legacyNormal3" dir="t"/>
          </a:scene3d>
          <a:sp3d extrusionH="582600" prstMaterial="legacyWireframe">
            <a:bevelT w="13500" h="13500" prst="angle"/>
            <a:bevelB w="13500" h="13500" prst="angle"/>
            <a:extrusionClr>
              <a:schemeClr val="tx1"/>
            </a:extrusion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zh-CN" altLang="en-US"/>
          </a:p>
        </p:txBody>
      </p:sp>
      <p:pic>
        <p:nvPicPr>
          <p:cNvPr id="368660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953000"/>
            <a:ext cx="4000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61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953000"/>
            <a:ext cx="4000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62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953000"/>
            <a:ext cx="4000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63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953000"/>
            <a:ext cx="4000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4" name="Rectangle 24"/>
          <p:cNvSpPr>
            <a:spLocks noGrp="1" noChangeArrowheads="1"/>
          </p:cNvSpPr>
          <p:nvPr>
            <p:ph sz="quarter" idx="1"/>
          </p:nvPr>
        </p:nvSpPr>
        <p:spPr>
          <a:xfrm>
            <a:off x="304800" y="2362200"/>
            <a:ext cx="8839200" cy="5334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二维数组： 一个表格或一个平面矩阵</a:t>
            </a:r>
            <a:endParaRPr lang="zh-CN" altLang="en-US" sz="18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68665" name="Rectangle 25"/>
          <p:cNvSpPr>
            <a:spLocks noGrp="1" noChangeArrowheads="1"/>
          </p:cNvSpPr>
          <p:nvPr>
            <p:ph sz="quarter" idx="2"/>
          </p:nvPr>
        </p:nvSpPr>
        <p:spPr>
          <a:xfrm>
            <a:off x="304800" y="1828800"/>
            <a:ext cx="6400800" cy="4572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一维数组： 一列长表或一个向量</a:t>
            </a:r>
            <a:endParaRPr lang="zh-CN" altLang="en-US" sz="28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68666" name="Rectangle 26"/>
          <p:cNvSpPr>
            <a:spLocks noGrp="1" noChangeArrowheads="1"/>
          </p:cNvSpPr>
          <p:nvPr>
            <p:ph sz="quarter" idx="3"/>
          </p:nvPr>
        </p:nvSpPr>
        <p:spPr>
          <a:xfrm>
            <a:off x="304800" y="3429000"/>
            <a:ext cx="6858000" cy="6096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多维数组： 多维空间的一个数据列阵</a:t>
            </a:r>
            <a:endParaRPr lang="zh-CN" altLang="en-US" sz="24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68667" name="Rectangle 27"/>
          <p:cNvSpPr>
            <a:spLocks noGrp="1" noChangeArrowheads="1"/>
          </p:cNvSpPr>
          <p:nvPr>
            <p:ph sz="quarter" idx="4"/>
          </p:nvPr>
        </p:nvSpPr>
        <p:spPr>
          <a:xfrm>
            <a:off x="304800" y="2895600"/>
            <a:ext cx="6400800" cy="5334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三维数组： 三维空间的一个方阵</a:t>
            </a:r>
            <a:endParaRPr lang="zh-CN" altLang="en-US" sz="2800" b="0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8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8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8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8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8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4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68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68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1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68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68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68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8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build="p" autoUpdateAnimBg="0"/>
      <p:bldP spid="368644" grpId="0" animBg="1"/>
      <p:bldP spid="368645" grpId="0" animBg="1"/>
      <p:bldP spid="368646" grpId="0" animBg="1"/>
      <p:bldP spid="368647" grpId="0" animBg="1"/>
      <p:bldP spid="368648" grpId="0" animBg="1"/>
      <p:bldP spid="368654" grpId="0" animBg="1"/>
      <p:bldP spid="368659" grpId="0" animBg="1"/>
      <p:bldP spid="368664" grpId="0" autoUpdateAnimBg="0"/>
      <p:bldP spid="368665" grpId="0" autoUpdateAnimBg="0"/>
      <p:bldP spid="368666" grpId="0" autoUpdateAnimBg="0"/>
      <p:bldP spid="36866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71450"/>
            <a:ext cx="8816975" cy="64770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CN" sz="3600">
                <a:latin typeface="Arial" charset="0"/>
                <a:ea typeface="宋体" charset="0"/>
                <a:cs typeface="宋体" charset="0"/>
              </a:rPr>
              <a:t>7.1.1  </a:t>
            </a:r>
            <a:r>
              <a:rPr lang="zh-CN" altLang="en-US" sz="3600">
                <a:latin typeface="Arial" charset="0"/>
                <a:ea typeface="宋体" charset="0"/>
                <a:cs typeface="宋体" charset="0"/>
              </a:rPr>
              <a:t>程序解析－输出大于均值的数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7634288" cy="594995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int main(void)</a:t>
            </a:r>
            <a:endParaRPr lang="zh-CN" sz="200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{</a:t>
            </a:r>
            <a:r>
              <a:rPr lang="zh-CN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int i; double </a:t>
            </a: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average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, sum;     /* average</a:t>
            </a:r>
            <a:r>
              <a:rPr lang="zh-CN" sz="2000">
                <a:latin typeface="Arial" charset="0"/>
                <a:ea typeface="宋体" charset="0"/>
                <a:cs typeface="宋体" charset="0"/>
              </a:rPr>
              <a:t>存放平均值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*/</a:t>
            </a:r>
            <a:endParaRPr lang="zh-CN" sz="200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 </a:t>
            </a:r>
            <a:r>
              <a:rPr lang="zh-CN" sz="2000">
                <a:solidFill>
                  <a:srgbClr val="FF0066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int</a:t>
            </a:r>
            <a:r>
              <a:rPr lang="en-US" altLang="zh-CN" sz="2000">
                <a:solidFill>
                  <a:srgbClr val="FF0066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a</a:t>
            </a:r>
            <a:r>
              <a:rPr kumimoji="1" lang="en-US" altLang="zh-CN" sz="200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[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10]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; 	             /* </a:t>
            </a:r>
            <a:r>
              <a:rPr lang="zh-CN" sz="2000">
                <a:latin typeface="Arial" charset="0"/>
                <a:ea typeface="宋体" charset="0"/>
                <a:cs typeface="宋体" charset="0"/>
              </a:rPr>
              <a:t>定义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1</a:t>
            </a:r>
            <a:r>
              <a:rPr lang="zh-CN" sz="2000">
                <a:latin typeface="Arial" charset="0"/>
                <a:ea typeface="宋体" charset="0"/>
                <a:cs typeface="宋体" charset="0"/>
              </a:rPr>
              <a:t>个数组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a</a:t>
            </a:r>
            <a:r>
              <a:rPr lang="zh-CN" sz="2000">
                <a:latin typeface="Arial" charset="0"/>
                <a:ea typeface="宋体" charset="0"/>
                <a:cs typeface="宋体" charset="0"/>
              </a:rPr>
              <a:t>，它有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10</a:t>
            </a:r>
            <a:r>
              <a:rPr lang="zh-CN" sz="2000">
                <a:latin typeface="Arial" charset="0"/>
                <a:ea typeface="宋体" charset="0"/>
                <a:cs typeface="宋体" charset="0"/>
              </a:rPr>
              <a:t>个整型元素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*/</a:t>
            </a:r>
            <a:endParaRPr lang="zh-CN" sz="200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 </a:t>
            </a:r>
            <a:r>
              <a:rPr kumimoji="1" lang="zh-CN" sz="200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printf ("Enter 10 integers: ");</a:t>
            </a:r>
            <a:endParaRPr lang="zh-CN" sz="200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 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sum = 0;</a:t>
            </a:r>
            <a:endParaRPr lang="zh-CN" sz="200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 </a:t>
            </a:r>
            <a:r>
              <a:rPr lang="zh-CN" altLang="en-US" sz="200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for(</a:t>
            </a:r>
            <a:r>
              <a:rPr lang="zh-CN" altLang="en-US" sz="200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i = 0; i &lt; 10; i++</a:t>
            </a:r>
            <a:r>
              <a:rPr lang="zh-CN" altLang="en-US" sz="200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){</a:t>
            </a:r>
            <a:endParaRPr lang="zh-CN" sz="2000">
              <a:solidFill>
                <a:schemeClr val="bg2"/>
              </a:solidFill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     scanf (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"%d", &amp;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a[i]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); </a:t>
            </a:r>
            <a:endParaRPr lang="zh-CN" sz="200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     sum = sum +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a[i]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; </a:t>
            </a:r>
            <a:endParaRPr lang="zh-CN" sz="200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  </a:t>
            </a:r>
            <a:r>
              <a:rPr lang="en-US" altLang="zh-CN" sz="2000">
                <a:solidFill>
                  <a:srgbClr val="00007D"/>
                </a:solidFill>
                <a:latin typeface="Arial" charset="0"/>
                <a:ea typeface="宋体" charset="0"/>
                <a:cs typeface="宋体" charset="0"/>
              </a:rPr>
              <a:t>}</a:t>
            </a:r>
            <a:endParaRPr lang="zh-CN" sz="2000">
              <a:solidFill>
                <a:srgbClr val="00007D"/>
              </a:solidFill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   average = sum / 10;	</a:t>
            </a:r>
            <a:endParaRPr lang="zh-CN" sz="200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zh-CN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(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"average = %.2f\n", average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);</a:t>
            </a:r>
            <a:endParaRPr lang="zh-CN" sz="200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 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(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"&gt;average:"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);</a:t>
            </a:r>
            <a:endParaRPr lang="zh-CN" sz="200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  </a:t>
            </a:r>
            <a:r>
              <a:rPr lang="en-US" altLang="zh-CN" sz="2000">
                <a:solidFill>
                  <a:srgbClr val="00007D"/>
                </a:solidFill>
                <a:latin typeface="Arial" charset="0"/>
                <a:ea typeface="宋体" charset="0"/>
                <a:cs typeface="宋体" charset="0"/>
              </a:rPr>
              <a:t>for(</a:t>
            </a:r>
            <a:r>
              <a:rPr lang="zh-CN" altLang="en-US" sz="2000">
                <a:solidFill>
                  <a:srgbClr val="00007D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solidFill>
                  <a:srgbClr val="00007D"/>
                </a:solidFill>
                <a:latin typeface="Arial" charset="0"/>
                <a:ea typeface="宋体" charset="0"/>
                <a:cs typeface="宋体" charset="0"/>
              </a:rPr>
              <a:t>i = 0; i &lt; 10; i++</a:t>
            </a:r>
            <a:r>
              <a:rPr lang="zh-CN" altLang="en-US" sz="2000">
                <a:solidFill>
                  <a:srgbClr val="00007D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solidFill>
                  <a:srgbClr val="00007D"/>
                </a:solidFill>
                <a:latin typeface="Arial" charset="0"/>
                <a:ea typeface="宋体" charset="0"/>
                <a:cs typeface="宋体" charset="0"/>
              </a:rPr>
              <a:t>){ </a:t>
            </a:r>
            <a:endParaRPr lang="zh-CN" sz="2000">
              <a:solidFill>
                <a:srgbClr val="00007D"/>
              </a:solidFill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      if(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a[i]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&gt; average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)</a:t>
            </a:r>
            <a:endParaRPr lang="zh-CN" sz="200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       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  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printf(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"%d ",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a[i]</a:t>
            </a:r>
            <a:r>
              <a:rPr lang="zh-CN" altLang="en-US" sz="200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);</a:t>
            </a:r>
            <a:endParaRPr lang="zh-CN" sz="200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   </a:t>
            </a:r>
            <a:r>
              <a:rPr lang="en-US" altLang="zh-CN" sz="2000">
                <a:solidFill>
                  <a:srgbClr val="00007D"/>
                </a:solidFill>
                <a:latin typeface="Arial" charset="0"/>
                <a:ea typeface="宋体" charset="0"/>
                <a:cs typeface="宋体" charset="0"/>
              </a:rPr>
              <a:t>}</a:t>
            </a:r>
            <a:endParaRPr lang="zh-CN" sz="2000">
              <a:solidFill>
                <a:srgbClr val="00007D"/>
              </a:solidFill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 </a:t>
            </a:r>
            <a:r>
              <a:rPr lang="zh-CN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(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"\n"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); </a:t>
            </a:r>
            <a:endParaRPr lang="zh-CN" sz="200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   return 0;</a:t>
            </a:r>
            <a:endParaRPr lang="zh-CN" sz="200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}</a:t>
            </a:r>
            <a:endParaRPr lang="zh-CN" sz="20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3276600" y="1052513"/>
            <a:ext cx="5759450" cy="10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en-US" altLang="zh-CN" sz="2000" b="1">
                <a:cs typeface="Arial Unicode MS" charset="0"/>
              </a:rPr>
              <a:t>Enter</a:t>
            </a:r>
            <a:r>
              <a:rPr lang="en-US" altLang="zh-CN" sz="2000" i="1"/>
              <a:t> </a:t>
            </a:r>
            <a:r>
              <a:rPr kumimoji="1" lang="en-US" altLang="zh-CN" sz="2000" b="1">
                <a:cs typeface="Arial Unicode MS" charset="0"/>
              </a:rPr>
              <a:t>10 integers: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55</a:t>
            </a:r>
            <a:r>
              <a:rPr kumimoji="1" lang="en-US" altLang="zh-CN" sz="2000" b="1">
                <a:cs typeface="Arial Unicode MS" charset="0"/>
              </a:rPr>
              <a:t>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23</a:t>
            </a:r>
            <a:r>
              <a:rPr kumimoji="1" lang="en-US" altLang="zh-CN" sz="2000" b="1">
                <a:cs typeface="Arial Unicode MS" charset="0"/>
              </a:rPr>
              <a:t>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8</a:t>
            </a:r>
            <a:r>
              <a:rPr kumimoji="1" lang="en-US" altLang="zh-CN" sz="2000" b="1">
                <a:cs typeface="Arial Unicode MS" charset="0"/>
              </a:rPr>
              <a:t>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11 22 89 0 -1 78 186</a:t>
            </a:r>
            <a:endParaRPr kumimoji="1" lang="zh-CN" sz="2000" b="1">
              <a:solidFill>
                <a:srgbClr val="CC0066"/>
              </a:solidFill>
              <a:cs typeface="Arial Unicode MS" charset="0"/>
            </a:endParaRPr>
          </a:p>
          <a:p>
            <a:r>
              <a:rPr kumimoji="1" lang="en-US" altLang="zh-CN" sz="2000" b="1">
                <a:cs typeface="Arial Unicode MS" charset="0"/>
              </a:rPr>
              <a:t>average = 47.10</a:t>
            </a:r>
            <a:endParaRPr kumimoji="1" lang="zh-CN" sz="2000" b="1">
              <a:cs typeface="Arial Unicode MS" charset="0"/>
            </a:endParaRPr>
          </a:p>
          <a:p>
            <a:r>
              <a:rPr kumimoji="1" lang="en-US" altLang="zh-CN" sz="2000" b="1">
                <a:cs typeface="Arial Unicode MS" charset="0"/>
              </a:rPr>
              <a:t>&gt;average: 55 89 78 186</a:t>
            </a:r>
            <a:endParaRPr kumimoji="1" lang="zh-CN" sz="2000" b="1"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2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962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7.2.2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二维数组的定义和引用</a:t>
            </a:r>
            <a:endParaRPr lang="zh-CN" altLang="en-US" sz="36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696200" cy="4533900"/>
          </a:xfrm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1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.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定义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类型名</a:t>
            </a:r>
            <a:r>
              <a:rPr lang="zh-CN" altLang="en-US" dirty="0">
                <a:latin typeface="Arial" charset="0"/>
                <a:ea typeface="宋体" charset="0"/>
              </a:rPr>
              <a:t>  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数组名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[行长度][列长度]</a:t>
            </a:r>
          </a:p>
          <a:p>
            <a:pPr eaLnBrk="1" hangingPunct="1">
              <a:buFont typeface="Wingdings" charset="0"/>
              <a:buNone/>
            </a:pP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a[3][2];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定义</a:t>
            </a:r>
            <a:r>
              <a:rPr lang="en-US" altLang="zh-CN" dirty="0">
                <a:latin typeface="Arial" charset="0"/>
                <a:ea typeface="宋体" charset="0"/>
              </a:rPr>
              <a:t>1</a:t>
            </a:r>
            <a:r>
              <a:rPr lang="zh-CN" altLang="en-US" dirty="0">
                <a:latin typeface="Arial" charset="0"/>
                <a:ea typeface="宋体" charset="0"/>
              </a:rPr>
              <a:t>个二维数组</a:t>
            </a:r>
            <a:r>
              <a:rPr lang="en-US" altLang="zh-CN" dirty="0">
                <a:latin typeface="Arial" charset="0"/>
                <a:ea typeface="宋体" charset="0"/>
              </a:rPr>
              <a:t> a，3 </a:t>
            </a:r>
            <a:r>
              <a:rPr lang="zh-CN" altLang="en-US" dirty="0">
                <a:latin typeface="Arial" charset="0"/>
                <a:ea typeface="宋体" charset="0"/>
              </a:rPr>
              <a:t>行</a:t>
            </a:r>
            <a:r>
              <a:rPr lang="en-US" altLang="zh-CN" dirty="0">
                <a:latin typeface="Arial" charset="0"/>
                <a:ea typeface="宋体" charset="0"/>
              </a:rPr>
              <a:t> 2 </a:t>
            </a:r>
            <a:r>
              <a:rPr lang="zh-CN" altLang="en-US" dirty="0">
                <a:latin typeface="Arial" charset="0"/>
                <a:ea typeface="宋体" charset="0"/>
              </a:rPr>
              <a:t>列，</a:t>
            </a:r>
            <a:r>
              <a:rPr lang="en-US" altLang="zh-CN" dirty="0">
                <a:latin typeface="Arial" charset="0"/>
                <a:ea typeface="宋体" charset="0"/>
              </a:rPr>
              <a:t>6 </a:t>
            </a:r>
            <a:r>
              <a:rPr lang="zh-CN" altLang="en-US" dirty="0">
                <a:latin typeface="Arial" charset="0"/>
                <a:ea typeface="宋体" charset="0"/>
              </a:rPr>
              <a:t>个元素</a:t>
            </a:r>
          </a:p>
          <a:p>
            <a:pPr lvl="2" eaLnBrk="1" hangingPunct="1">
              <a:buFont typeface="Wingdings" charset="0"/>
              <a:buNone/>
            </a:pPr>
            <a:endParaRPr lang="zh-CN" altLang="en-US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 b[5][10];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定义</a:t>
            </a:r>
            <a:r>
              <a:rPr lang="en-US" altLang="zh-CN" dirty="0">
                <a:latin typeface="Arial" charset="0"/>
                <a:ea typeface="宋体" charset="0"/>
              </a:rPr>
              <a:t>1</a:t>
            </a:r>
            <a:r>
              <a:rPr lang="zh-CN" altLang="en-US" dirty="0">
                <a:latin typeface="Arial" charset="0"/>
                <a:ea typeface="宋体" charset="0"/>
              </a:rPr>
              <a:t>个二维数组</a:t>
            </a:r>
            <a:r>
              <a:rPr lang="en-US" altLang="zh-CN" dirty="0">
                <a:latin typeface="Arial" charset="0"/>
                <a:ea typeface="宋体" charset="0"/>
              </a:rPr>
              <a:t> b，5 </a:t>
            </a:r>
            <a:r>
              <a:rPr lang="zh-CN" altLang="en-US" dirty="0">
                <a:latin typeface="Arial" charset="0"/>
                <a:ea typeface="宋体" charset="0"/>
              </a:rPr>
              <a:t>行 </a:t>
            </a:r>
            <a:r>
              <a:rPr lang="en-US" altLang="zh-CN" dirty="0">
                <a:latin typeface="Arial" charset="0"/>
                <a:ea typeface="宋体" charset="0"/>
              </a:rPr>
              <a:t>10</a:t>
            </a:r>
            <a:r>
              <a:rPr lang="zh-CN" altLang="en-US" dirty="0">
                <a:latin typeface="Arial" charset="0"/>
                <a:ea typeface="宋体" charset="0"/>
              </a:rPr>
              <a:t> 列， </a:t>
            </a:r>
            <a:r>
              <a:rPr lang="en-US" altLang="zh-CN" dirty="0">
                <a:latin typeface="Arial" charset="0"/>
                <a:ea typeface="宋体" charset="0"/>
              </a:rPr>
              <a:t>50 </a:t>
            </a:r>
            <a:r>
              <a:rPr lang="zh-CN" altLang="en-US" dirty="0">
                <a:latin typeface="Arial" charset="0"/>
                <a:ea typeface="宋体" charset="0"/>
              </a:rPr>
              <a:t>个元素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248400" y="304800"/>
            <a:ext cx="2590800" cy="8763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2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. </a:t>
            </a:r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引用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7723188" cy="5627688"/>
          </a:xfrm>
        </p:spPr>
        <p:txBody>
          <a:bodyPr lIns="90488" tIns="44450" rIns="90488" bIns="44450"/>
          <a:lstStyle/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先定义，后使用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数组元素的引用：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数组名[行下标] [列下标]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行下标和列下标：整型表达式</a:t>
            </a:r>
          </a:p>
          <a:p>
            <a:pPr lvl="2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行下标的取值范围是[</a:t>
            </a:r>
            <a:r>
              <a:rPr lang="en-US" altLang="zh-CN" dirty="0">
                <a:latin typeface="Arial" charset="0"/>
                <a:ea typeface="宋体" charset="0"/>
              </a:rPr>
              <a:t>0</a:t>
            </a:r>
            <a:r>
              <a:rPr lang="zh-CN" altLang="en-US" dirty="0">
                <a:latin typeface="Arial" charset="0"/>
                <a:ea typeface="宋体" charset="0"/>
              </a:rPr>
              <a:t>，行长度-</a:t>
            </a:r>
            <a:r>
              <a:rPr lang="en-US" altLang="zh-CN" dirty="0">
                <a:latin typeface="Arial" charset="0"/>
                <a:ea typeface="宋体" charset="0"/>
              </a:rPr>
              <a:t>1</a:t>
            </a:r>
            <a:r>
              <a:rPr lang="zh-CN" altLang="en-US" dirty="0">
                <a:latin typeface="Arial" charset="0"/>
                <a:ea typeface="宋体" charset="0"/>
              </a:rPr>
              <a:t>]</a:t>
            </a:r>
          </a:p>
          <a:p>
            <a:pPr lvl="2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列下标的取值范围是[</a:t>
            </a:r>
            <a:r>
              <a:rPr lang="en-US" altLang="zh-CN" dirty="0">
                <a:latin typeface="Arial" charset="0"/>
                <a:ea typeface="宋体" charset="0"/>
              </a:rPr>
              <a:t>0</a:t>
            </a:r>
            <a:r>
              <a:rPr lang="zh-CN" altLang="en-US" dirty="0">
                <a:latin typeface="Arial" charset="0"/>
                <a:ea typeface="宋体" charset="0"/>
              </a:rPr>
              <a:t>，列长度-</a:t>
            </a:r>
            <a:r>
              <a:rPr lang="en-US" altLang="zh-CN" dirty="0">
                <a:latin typeface="Arial" charset="0"/>
                <a:ea typeface="宋体" charset="0"/>
              </a:rPr>
              <a:t>1</a:t>
            </a:r>
            <a:r>
              <a:rPr lang="zh-CN" altLang="en-US" dirty="0">
                <a:latin typeface="Arial" charset="0"/>
                <a:ea typeface="宋体" charset="0"/>
              </a:rPr>
              <a:t>]</a:t>
            </a:r>
          </a:p>
          <a:p>
            <a:pPr lvl="1" eaLnBrk="1" hangingPunct="1">
              <a:buFont typeface="Wingdings" charset="0"/>
              <a:buNone/>
            </a:pP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a[3][2];  3 </a:t>
            </a:r>
            <a:r>
              <a:rPr lang="zh-CN" altLang="en-US" dirty="0">
                <a:latin typeface="Arial" charset="0"/>
                <a:ea typeface="宋体" charset="0"/>
              </a:rPr>
              <a:t>行 </a:t>
            </a:r>
            <a:r>
              <a:rPr lang="en-US" altLang="zh-CN" dirty="0">
                <a:latin typeface="Arial" charset="0"/>
                <a:ea typeface="宋体" charset="0"/>
              </a:rPr>
              <a:t>2</a:t>
            </a:r>
            <a:r>
              <a:rPr lang="zh-CN" altLang="en-US" dirty="0">
                <a:latin typeface="Arial" charset="0"/>
                <a:ea typeface="宋体" charset="0"/>
              </a:rPr>
              <a:t> 列， </a:t>
            </a:r>
            <a:r>
              <a:rPr lang="en-US" altLang="zh-CN" dirty="0">
                <a:latin typeface="Arial" charset="0"/>
                <a:ea typeface="宋体" charset="0"/>
              </a:rPr>
              <a:t>6</a:t>
            </a:r>
            <a:r>
              <a:rPr lang="zh-CN" altLang="en-US" dirty="0">
                <a:latin typeface="Arial" charset="0"/>
                <a:ea typeface="宋体" charset="0"/>
              </a:rPr>
              <a:t>个元素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a[0][0]   a[0][1]    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a[1][0]   a[1][1]    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a[2][0]   a[2][1] 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372741" name="Rectangle 5"/>
          <p:cNvSpPr>
            <a:spLocks noChangeArrowheads="1"/>
          </p:cNvSpPr>
          <p:nvPr/>
        </p:nvSpPr>
        <p:spPr bwMode="auto">
          <a:xfrm>
            <a:off x="6300788" y="4605338"/>
            <a:ext cx="2327275" cy="485775"/>
          </a:xfrm>
          <a:prstGeom prst="rect">
            <a:avLst/>
          </a:prstGeom>
          <a:noFill/>
          <a:ln w="9525">
            <a:solidFill>
              <a:srgbClr val="000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800" b="1">
                <a:solidFill>
                  <a:schemeClr val="bg2"/>
                </a:solidFill>
                <a:ea typeface="仿宋_GB2312" charset="0"/>
                <a:cs typeface="仿宋_GB2312" charset="0"/>
              </a:rPr>
              <a:t>下标不要越界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 bldLvl="2" autoUpdateAnimBg="0"/>
      <p:bldP spid="37274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305800" cy="8763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二维数组在内存中的存放方式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4495800" cy="3733800"/>
          </a:xfrm>
        </p:spPr>
        <p:txBody>
          <a:bodyPr lIns="90488" tIns="44450" rIns="90488" bIns="44450"/>
          <a:lstStyle/>
          <a:p>
            <a:pPr lvl="1" eaLnBrk="1" hangingPunct="1"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a[3][2];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3 </a:t>
            </a:r>
            <a:r>
              <a:rPr lang="zh-CN" altLang="en-US" dirty="0">
                <a:latin typeface="Arial" charset="0"/>
                <a:ea typeface="宋体" charset="0"/>
              </a:rPr>
              <a:t>行 </a:t>
            </a:r>
            <a:r>
              <a:rPr lang="en-US" altLang="zh-CN" dirty="0">
                <a:latin typeface="Arial" charset="0"/>
                <a:ea typeface="宋体" charset="0"/>
              </a:rPr>
              <a:t>2</a:t>
            </a:r>
            <a:r>
              <a:rPr lang="zh-CN" altLang="en-US" dirty="0">
                <a:latin typeface="Arial" charset="0"/>
                <a:ea typeface="宋体" charset="0"/>
              </a:rPr>
              <a:t> 列， </a:t>
            </a:r>
            <a:r>
              <a:rPr lang="en-US" altLang="zh-CN" dirty="0">
                <a:latin typeface="Arial" charset="0"/>
                <a:ea typeface="宋体" charset="0"/>
              </a:rPr>
              <a:t>6 </a:t>
            </a:r>
            <a:r>
              <a:rPr lang="zh-CN" altLang="en-US" dirty="0">
                <a:latin typeface="Arial" charset="0"/>
                <a:ea typeface="宋体" charset="0"/>
              </a:rPr>
              <a:t>个元素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表示</a:t>
            </a:r>
            <a:r>
              <a:rPr lang="en-US" altLang="zh-CN" dirty="0">
                <a:latin typeface="Arial" charset="0"/>
                <a:ea typeface="宋体" charset="0"/>
              </a:rPr>
              <a:t>1</a:t>
            </a:r>
            <a:r>
              <a:rPr lang="zh-CN" altLang="en-US" dirty="0">
                <a:latin typeface="Arial" charset="0"/>
                <a:ea typeface="宋体" charset="0"/>
              </a:rPr>
              <a:t>个</a:t>
            </a:r>
            <a:r>
              <a:rPr lang="en-US" altLang="zh-CN" dirty="0">
                <a:latin typeface="Arial" charset="0"/>
                <a:ea typeface="宋体" charset="0"/>
              </a:rPr>
              <a:t>3</a:t>
            </a:r>
            <a:r>
              <a:rPr lang="zh-CN" altLang="en-US" dirty="0">
                <a:latin typeface="Arial" charset="0"/>
                <a:ea typeface="宋体" charset="0"/>
              </a:rPr>
              <a:t>行</a:t>
            </a:r>
            <a:r>
              <a:rPr lang="en-US" altLang="zh-CN" dirty="0">
                <a:latin typeface="Arial" charset="0"/>
                <a:ea typeface="宋体" charset="0"/>
              </a:rPr>
              <a:t>2</a:t>
            </a:r>
            <a:r>
              <a:rPr lang="zh-CN" altLang="en-US" dirty="0">
                <a:latin typeface="Arial" charset="0"/>
                <a:ea typeface="宋体" charset="0"/>
              </a:rPr>
              <a:t>列的矩阵</a:t>
            </a:r>
          </a:p>
          <a:p>
            <a:pPr lvl="1" eaLnBrk="1" hangingPunct="1">
              <a:buFont typeface="Wingdings" charset="0"/>
              <a:buNone/>
            </a:pPr>
            <a:endParaRPr lang="zh-CN" altLang="en-US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a[0][0]   a[0][1]    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a[1][0]   a[1][1]    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a[2][0]   a[2][1]  </a:t>
            </a:r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4883224" y="1457672"/>
            <a:ext cx="3505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kumimoji="1" lang="zh-CN" altLang="en-US" sz="2800" b="1" dirty="0"/>
              <a:t>二维数组的元素在内存中按行/列方式存放</a:t>
            </a:r>
          </a:p>
          <a:p>
            <a:endParaRPr kumimoji="1" lang="zh-CN" altLang="en-US" sz="2800" b="1" dirty="0"/>
          </a:p>
          <a:p>
            <a:r>
              <a:rPr kumimoji="1" lang="en-US" altLang="zh-CN" sz="2800" b="1" dirty="0"/>
              <a:t>a[0][0]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zh-CN" sz="2800" b="1" dirty="0"/>
              <a:t>a[0][1]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zh-CN" sz="2800" b="1" dirty="0"/>
              <a:t>a[1][0]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zh-CN" sz="2800" b="1" dirty="0"/>
              <a:t>a[1][1]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zh-CN" sz="2800" b="1" dirty="0"/>
              <a:t>a[2][0]</a:t>
            </a:r>
          </a:p>
          <a:p>
            <a:r>
              <a:rPr kumimoji="1" lang="en-US" altLang="zh-CN" sz="2800" b="1" dirty="0"/>
              <a:t>a[2][1]  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400800" y="2780928"/>
            <a:ext cx="2209800" cy="2743200"/>
            <a:chOff x="4032" y="2016"/>
            <a:chExt cx="1392" cy="1728"/>
          </a:xfrm>
        </p:grpSpPr>
        <p:sp>
          <p:nvSpPr>
            <p:cNvPr id="44038" name="Rectangle 7"/>
            <p:cNvSpPr>
              <a:spLocks noChangeArrowheads="1"/>
            </p:cNvSpPr>
            <p:nvPr/>
          </p:nvSpPr>
          <p:spPr bwMode="auto">
            <a:xfrm>
              <a:off x="4032" y="2016"/>
              <a:ext cx="1392" cy="17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44039" name="Line 8"/>
            <p:cNvSpPr>
              <a:spLocks noChangeShapeType="1"/>
            </p:cNvSpPr>
            <p:nvPr/>
          </p:nvSpPr>
          <p:spPr bwMode="auto">
            <a:xfrm>
              <a:off x="4080" y="2304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44040" name="Line 9"/>
            <p:cNvSpPr>
              <a:spLocks noChangeShapeType="1"/>
            </p:cNvSpPr>
            <p:nvPr/>
          </p:nvSpPr>
          <p:spPr bwMode="auto">
            <a:xfrm>
              <a:off x="4080" y="2592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44041" name="Line 10"/>
            <p:cNvSpPr>
              <a:spLocks noChangeShapeType="1"/>
            </p:cNvSpPr>
            <p:nvPr/>
          </p:nvSpPr>
          <p:spPr bwMode="auto">
            <a:xfrm>
              <a:off x="4080" y="2832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44042" name="Line 11"/>
            <p:cNvSpPr>
              <a:spLocks noChangeShapeType="1"/>
            </p:cNvSpPr>
            <p:nvPr/>
          </p:nvSpPr>
          <p:spPr bwMode="auto">
            <a:xfrm>
              <a:off x="4032" y="3120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44043" name="Line 12"/>
            <p:cNvSpPr>
              <a:spLocks noChangeShapeType="1"/>
            </p:cNvSpPr>
            <p:nvPr/>
          </p:nvSpPr>
          <p:spPr bwMode="auto">
            <a:xfrm>
              <a:off x="4080" y="3408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5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5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5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5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5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5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5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5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5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5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5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5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59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59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5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467600" cy="952500"/>
          </a:xfrm>
          <a:extLst/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7.2.3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二维数组的初始化</a:t>
            </a:r>
            <a:endParaRPr lang="zh-CN" alt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7239000" cy="1600200"/>
          </a:xfrm>
        </p:spPr>
        <p:txBody>
          <a:bodyPr lIns="90488" tIns="44450" rIns="90488" bIns="44450"/>
          <a:lstStyle/>
          <a:p>
            <a:pPr lvl="1" eaLnBrk="1" hangingPunct="1">
              <a:buFont typeface="Wingdings" charset="0"/>
              <a:buNone/>
            </a:pPr>
            <a:r>
              <a:rPr lang="en-US" altLang="en-US" dirty="0">
                <a:latin typeface="Arial" charset="0"/>
                <a:ea typeface="宋体" charset="0"/>
              </a:rPr>
              <a:t>1</a:t>
            </a:r>
            <a:r>
              <a:rPr lang="en-US" altLang="zh-CN" dirty="0">
                <a:latin typeface="Arial" charset="0"/>
                <a:ea typeface="宋体" charset="0"/>
              </a:rPr>
              <a:t>.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分行</a:t>
            </a:r>
            <a:r>
              <a:rPr lang="zh-CN" altLang="en-US" dirty="0">
                <a:latin typeface="Arial" charset="0"/>
                <a:ea typeface="宋体" charset="0"/>
              </a:rPr>
              <a:t>赋初值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a[3][3] = { {1, 2, 3}, {4, 5, 6}, {7, 8, 9} };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b[4][3] = { {1, 2, 3}, { }, {4, 5} };</a:t>
            </a:r>
          </a:p>
        </p:txBody>
      </p:sp>
      <p:sp>
        <p:nvSpPr>
          <p:cNvPr id="467972" name="Rectangle 4"/>
          <p:cNvSpPr>
            <a:spLocks noChangeArrowheads="1"/>
          </p:cNvSpPr>
          <p:nvPr/>
        </p:nvSpPr>
        <p:spPr bwMode="auto">
          <a:xfrm>
            <a:off x="304800" y="2667000"/>
            <a:ext cx="30480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lvl="2"/>
            <a:r>
              <a:rPr kumimoji="1" lang="zh-CN" altLang="en-US" sz="2800" b="1"/>
              <a:t>数组</a:t>
            </a:r>
            <a:r>
              <a:rPr kumimoji="1" lang="en-US" altLang="zh-CN" sz="2800" b="1"/>
              <a:t>a</a:t>
            </a:r>
          </a:p>
          <a:p>
            <a:pPr lvl="2"/>
            <a:r>
              <a:rPr kumimoji="1" lang="en-US" altLang="zh-CN" sz="2800" b="1"/>
              <a:t>1    2    3 </a:t>
            </a:r>
          </a:p>
          <a:p>
            <a:pPr lvl="2"/>
            <a:r>
              <a:rPr kumimoji="1" lang="en-US" altLang="zh-CN" sz="2800" b="1"/>
              <a:t>4    5    6</a:t>
            </a:r>
          </a:p>
          <a:p>
            <a:pPr lvl="2"/>
            <a:r>
              <a:rPr kumimoji="1" lang="en-US" altLang="zh-CN" sz="2800" b="1"/>
              <a:t>7    8    9</a:t>
            </a:r>
          </a:p>
        </p:txBody>
      </p:sp>
      <p:sp>
        <p:nvSpPr>
          <p:cNvPr id="467973" name="Rectangle 5"/>
          <p:cNvSpPr>
            <a:spLocks noChangeArrowheads="1"/>
          </p:cNvSpPr>
          <p:nvPr/>
        </p:nvSpPr>
        <p:spPr bwMode="auto">
          <a:xfrm>
            <a:off x="5638800" y="2667000"/>
            <a:ext cx="3048000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lvl="2"/>
            <a:r>
              <a:rPr kumimoji="1" lang="zh-CN" altLang="en-US" sz="2800" b="1"/>
              <a:t>数组</a:t>
            </a:r>
            <a:r>
              <a:rPr kumimoji="1" lang="en-US" altLang="zh-CN" sz="2800" b="1"/>
              <a:t>b</a:t>
            </a:r>
          </a:p>
          <a:p>
            <a:pPr lvl="2"/>
            <a:r>
              <a:rPr kumimoji="1" lang="en-US" altLang="zh-CN" sz="2800" b="1"/>
              <a:t>1    2    3</a:t>
            </a:r>
          </a:p>
          <a:p>
            <a:pPr lvl="2"/>
            <a:r>
              <a:rPr kumimoji="1" lang="en-US" altLang="zh-CN" sz="2800" b="1"/>
              <a:t>0    0    0</a:t>
            </a:r>
          </a:p>
          <a:p>
            <a:pPr lvl="2"/>
            <a:r>
              <a:rPr kumimoji="1" lang="en-US" altLang="zh-CN" sz="2800" b="1"/>
              <a:t>4    5    0</a:t>
            </a:r>
          </a:p>
          <a:p>
            <a:pPr lvl="2"/>
            <a:r>
              <a:rPr kumimoji="1" lang="en-US" altLang="zh-CN" sz="2800" b="1"/>
              <a:t>0    0    0</a:t>
            </a:r>
          </a:p>
        </p:txBody>
      </p:sp>
      <p:sp>
        <p:nvSpPr>
          <p:cNvPr id="467974" name="Rectangle 6"/>
          <p:cNvSpPr>
            <a:spLocks noChangeArrowheads="1"/>
          </p:cNvSpPr>
          <p:nvPr/>
        </p:nvSpPr>
        <p:spPr bwMode="auto">
          <a:xfrm>
            <a:off x="381000" y="4724400"/>
            <a:ext cx="8458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顺序赋初值</a:t>
            </a:r>
          </a:p>
          <a:p>
            <a:pPr marL="1143000" lvl="2" indent="-228600">
              <a:lnSpc>
                <a:spcPct val="124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None/>
            </a:pPr>
            <a:r>
              <a:rPr lang="zh-CN" altLang="en-US" sz="2400" b="1" dirty="0"/>
              <a:t>	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a[3][3] = { 1, 2, 3, 4, 5, 6, 7, 8, 9 };</a:t>
            </a:r>
          </a:p>
          <a:p>
            <a:pPr marL="1143000" lvl="2" indent="-228600">
              <a:lnSpc>
                <a:spcPct val="124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None/>
            </a:pPr>
            <a:r>
              <a:rPr lang="en-US" altLang="zh-CN" sz="2400" b="1" dirty="0"/>
              <a:t>	static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b[4][3] = { 1, 2, 3, 0, 0, 0, 4, 5 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67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67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467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2" grpId="0" autoUpdateAnimBg="0"/>
      <p:bldP spid="467973" grpId="0" autoUpdateAnimBg="0"/>
      <p:bldP spid="467974" grpId="0" build="p" bldLvl="2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828675"/>
            <a:ext cx="8367713" cy="2960688"/>
          </a:xfrm>
        </p:spPr>
        <p:txBody>
          <a:bodyPr lIns="90488" tIns="44450" rIns="90488" bIns="44450"/>
          <a:lstStyle/>
          <a:p>
            <a:pPr lvl="1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省略行长度</a:t>
            </a:r>
          </a:p>
          <a:p>
            <a:pPr lvl="2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对全部元素都赋了初值</a:t>
            </a:r>
          </a:p>
          <a:p>
            <a:pPr lvl="2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a[ ][3] = { 1,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2,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3,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4,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5,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6,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7,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8,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9 };</a:t>
            </a:r>
          </a:p>
          <a:p>
            <a:pPr lvl="2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或分行赋初值时，在初值表中列出了全部行</a:t>
            </a:r>
          </a:p>
          <a:p>
            <a:pPr lvl="2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b[ ][3] = { {1,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2,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3}, {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}, {4,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5}, {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} }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470019" name="Rectangle 3"/>
          <p:cNvSpPr>
            <a:spLocks noChangeArrowheads="1"/>
          </p:cNvSpPr>
          <p:nvPr/>
        </p:nvSpPr>
        <p:spPr bwMode="auto">
          <a:xfrm>
            <a:off x="685800" y="4221163"/>
            <a:ext cx="30480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lvl="2"/>
            <a:r>
              <a:rPr kumimoji="1" lang="zh-CN" altLang="en-US" sz="2800" b="1"/>
              <a:t>数组</a:t>
            </a:r>
            <a:r>
              <a:rPr kumimoji="1" lang="en-US" altLang="zh-CN" sz="2800" b="1"/>
              <a:t>a</a:t>
            </a:r>
          </a:p>
          <a:p>
            <a:pPr lvl="2"/>
            <a:r>
              <a:rPr kumimoji="1" lang="en-US" altLang="zh-CN" sz="2800" b="1"/>
              <a:t>1    2    3 </a:t>
            </a:r>
          </a:p>
          <a:p>
            <a:pPr lvl="2"/>
            <a:r>
              <a:rPr kumimoji="1" lang="en-US" altLang="zh-CN" sz="2800" b="1"/>
              <a:t>4    5    6</a:t>
            </a:r>
          </a:p>
          <a:p>
            <a:pPr lvl="2"/>
            <a:r>
              <a:rPr kumimoji="1" lang="en-US" altLang="zh-CN" sz="2800" b="1"/>
              <a:t>7    8    9</a:t>
            </a:r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4572000" y="4076700"/>
            <a:ext cx="3048000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lvl="2"/>
            <a:r>
              <a:rPr kumimoji="1" lang="zh-CN" altLang="en-US" sz="2800" b="1"/>
              <a:t>数组</a:t>
            </a:r>
            <a:r>
              <a:rPr kumimoji="1" lang="en-US" altLang="zh-CN" sz="2800" b="1"/>
              <a:t>b</a:t>
            </a:r>
          </a:p>
          <a:p>
            <a:pPr lvl="2"/>
            <a:r>
              <a:rPr kumimoji="1" lang="en-US" altLang="zh-CN" sz="2800" b="1"/>
              <a:t>1    2    3</a:t>
            </a:r>
          </a:p>
          <a:p>
            <a:pPr lvl="2"/>
            <a:r>
              <a:rPr kumimoji="1" lang="en-US" altLang="zh-CN" sz="2800" b="1"/>
              <a:t>0    0    0</a:t>
            </a:r>
          </a:p>
          <a:p>
            <a:pPr lvl="2"/>
            <a:r>
              <a:rPr kumimoji="1" lang="en-US" altLang="zh-CN" sz="2800" b="1"/>
              <a:t>4    5    0</a:t>
            </a:r>
          </a:p>
          <a:p>
            <a:pPr lvl="2"/>
            <a:r>
              <a:rPr kumimoji="1" lang="en-US" altLang="zh-CN" sz="2800" b="1"/>
              <a:t>0    0    0</a:t>
            </a:r>
          </a:p>
        </p:txBody>
      </p:sp>
      <p:sp>
        <p:nvSpPr>
          <p:cNvPr id="470021" name="AutoShape 5"/>
          <p:cNvSpPr>
            <a:spLocks noChangeArrowheads="1"/>
          </p:cNvSpPr>
          <p:nvPr/>
        </p:nvSpPr>
        <p:spPr bwMode="auto">
          <a:xfrm>
            <a:off x="4643438" y="504825"/>
            <a:ext cx="4356100" cy="1484313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ctr"/>
            <a:r>
              <a:rPr lang="zh-CN" altLang="en-US" sz="3200" b="1">
                <a:solidFill>
                  <a:srgbClr val="CC0066"/>
                </a:solidFill>
              </a:rPr>
              <a:t>建议不要省略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0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0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0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0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0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0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0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0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0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0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7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7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47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8" grpId="0" build="p" bldLvl="2" autoUpdateAnimBg="0"/>
      <p:bldP spid="470019" grpId="0"/>
      <p:bldP spid="470020" grpId="0"/>
      <p:bldP spid="4700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7162800" cy="8001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7.2.4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使用二维数组编程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275513" cy="4191000"/>
          </a:xfrm>
        </p:spPr>
        <p:txBody>
          <a:bodyPr lIns="90488" tIns="44450" rIns="90488" bIns="44450"/>
          <a:lstStyle/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  <a:cs typeface="宋体" charset="0"/>
              </a:rPr>
              <a:t>行下标和列下标分别做为循环变量, 通过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二重循环</a:t>
            </a:r>
            <a:r>
              <a:rPr lang="zh-CN" altLang="en-US">
                <a:latin typeface="Arial" charset="0"/>
                <a:ea typeface="宋体" charset="0"/>
                <a:cs typeface="宋体" charset="0"/>
              </a:rPr>
              <a:t>，遍历二维数组</a:t>
            </a:r>
          </a:p>
          <a:p>
            <a:pPr lvl="1" eaLnBrk="1" hangingPunct="1"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  <a:cs typeface="宋体" charset="0"/>
              </a:rPr>
              <a:t>通常将行下标做为外循环的循环变量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  <a:cs typeface="宋体" charset="0"/>
              </a:rPr>
              <a:t>      列下标    内循环</a:t>
            </a: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20574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定义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个 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*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 的二维数组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a，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数组元素的值由下式给出，按矩阵的形式输出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a。</a:t>
            </a:r>
          </a:p>
          <a:p>
            <a:pPr lvl="1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][j] = 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 + j     ( 0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≤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≤ 2, 0 ≤ j ≤ 1 )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500063" y="357188"/>
            <a:ext cx="7086600" cy="9144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7-8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生成一个矩阵并输出 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143000" y="3657600"/>
            <a:ext cx="28194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lvl="1"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/>
              <a:t>int a[3][2];</a:t>
            </a:r>
          </a:p>
          <a:p>
            <a:pPr lvl="1"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/>
              <a:t>a[0][0]   a[0][1]    </a:t>
            </a:r>
          </a:p>
          <a:p>
            <a:pPr lvl="1"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/>
              <a:t>a[1][0]   a[1][1]    </a:t>
            </a:r>
          </a:p>
          <a:p>
            <a:pPr lvl="1"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/>
              <a:t>a[2][0]   a[2][1]  </a:t>
            </a:r>
          </a:p>
        </p:txBody>
      </p:sp>
      <p:sp>
        <p:nvSpPr>
          <p:cNvPr id="474117" name="Text Box 5"/>
          <p:cNvSpPr txBox="1">
            <a:spLocks noChangeArrowheads="1"/>
          </p:cNvSpPr>
          <p:nvPr/>
        </p:nvSpPr>
        <p:spPr bwMode="auto">
          <a:xfrm flipH="1">
            <a:off x="4724400" y="4419600"/>
            <a:ext cx="1676400" cy="134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zh-CN" altLang="en-US" sz="2400" b="1" dirty="0">
                <a:solidFill>
                  <a:schemeClr val="bg2"/>
                </a:solidFill>
                <a:latin typeface="+mn-lt"/>
              </a:rPr>
              <a:t>0    1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zh-CN" altLang="en-US" sz="2400" b="1" dirty="0">
                <a:solidFill>
                  <a:schemeClr val="bg2"/>
                </a:solidFill>
                <a:latin typeface="+mn-lt"/>
              </a:rPr>
              <a:t>1    2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zh-CN" altLang="en-US" sz="2400" b="1" dirty="0">
                <a:solidFill>
                  <a:schemeClr val="bg2"/>
                </a:solidFill>
                <a:latin typeface="+mn-lt"/>
              </a:rPr>
              <a:t>2    3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7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75" y="614363"/>
            <a:ext cx="4800600" cy="59578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宋体" charset="0"/>
              </a:rPr>
              <a:t>#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include &lt;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main(void)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{   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, j;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   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a[3][2]; 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endParaRPr lang="en-US" altLang="zh-CN" sz="2400" dirty="0">
              <a:latin typeface="Arial" charset="0"/>
              <a:ea typeface="宋体" charset="0"/>
              <a:cs typeface="宋体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   for (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&lt; 3;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++ ) 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         for ( j = 0; j &lt; 2; j++ )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            a[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][j] =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+ j; 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endParaRPr lang="en-US" altLang="zh-CN" sz="2400" dirty="0">
              <a:latin typeface="Arial" charset="0"/>
              <a:ea typeface="宋体" charset="0"/>
              <a:cs typeface="宋体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    for (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&lt; 3;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++ ){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         for ( j = 0; j &lt; 2; j++ )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           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( "%4d", a[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][j] ); 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        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 ( "\n" );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    }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   return 0;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}   </a:t>
            </a:r>
          </a:p>
        </p:txBody>
      </p:sp>
      <p:sp>
        <p:nvSpPr>
          <p:cNvPr id="475139" name="Rectangle 3"/>
          <p:cNvSpPr>
            <a:spLocks noChangeArrowheads="1"/>
          </p:cNvSpPr>
          <p:nvPr/>
        </p:nvSpPr>
        <p:spPr bwMode="auto">
          <a:xfrm>
            <a:off x="4839072" y="1066800"/>
            <a:ext cx="2685256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 dirty="0"/>
              <a:t>a[0][0]   a[0][1]    </a:t>
            </a: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 dirty="0"/>
              <a:t>a[1][0]   a[1][1]    </a:t>
            </a: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 dirty="0"/>
              <a:t>a[2][0]   a[2][1]  </a:t>
            </a:r>
          </a:p>
        </p:txBody>
      </p:sp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5257800" y="2838450"/>
            <a:ext cx="2895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lvl="1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en-US" altLang="zh-CN" sz="2400" b="1"/>
              <a:t>i = 0   j = 0</a:t>
            </a:r>
          </a:p>
          <a:p>
            <a:pPr lvl="1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en-US" altLang="zh-CN" sz="2400" b="1"/>
              <a:t>i = 0   j = 1</a:t>
            </a:r>
          </a:p>
          <a:p>
            <a:pPr lvl="1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en-US" altLang="zh-CN" sz="2400" b="1"/>
              <a:t>i = 1   j = 0</a:t>
            </a:r>
          </a:p>
          <a:p>
            <a:pPr lvl="1" eaLnBrk="1" hangingPunct="1"/>
            <a:r>
              <a:rPr kumimoji="1" lang="en-US" altLang="zh-CN" sz="2400" b="1"/>
              <a:t>i = 1   j = 1</a:t>
            </a:r>
          </a:p>
          <a:p>
            <a:pPr lvl="1" eaLnBrk="1" hangingPunct="1"/>
            <a:r>
              <a:rPr kumimoji="1" lang="en-US" altLang="zh-CN" sz="2400" b="1"/>
              <a:t>i = 2   j = 0</a:t>
            </a:r>
          </a:p>
          <a:p>
            <a:pPr lvl="1" eaLnBrk="1" hangingPunct="1"/>
            <a:r>
              <a:rPr kumimoji="1" lang="en-US" altLang="zh-CN" sz="2400" b="1"/>
              <a:t>i = 2   j = 1 </a:t>
            </a:r>
          </a:p>
        </p:txBody>
      </p:sp>
      <p:sp>
        <p:nvSpPr>
          <p:cNvPr id="49157" name="Rectangle 6"/>
          <p:cNvSpPr>
            <a:spLocks noGrp="1" noChangeArrowheads="1"/>
          </p:cNvSpPr>
          <p:nvPr>
            <p:ph type="title"/>
          </p:nvPr>
        </p:nvSpPr>
        <p:spPr>
          <a:xfrm>
            <a:off x="4800600" y="228600"/>
            <a:ext cx="41148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7-8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源程序</a:t>
            </a: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75143" name="Text Box 7"/>
          <p:cNvSpPr txBox="1">
            <a:spLocks noChangeArrowheads="1"/>
          </p:cNvSpPr>
          <p:nvPr/>
        </p:nvSpPr>
        <p:spPr bwMode="auto">
          <a:xfrm flipH="1">
            <a:off x="7162800" y="1066800"/>
            <a:ext cx="16764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zh-CN" altLang="en-US" sz="2400" b="1">
                <a:solidFill>
                  <a:schemeClr val="bg2"/>
                </a:solidFill>
              </a:rPr>
              <a:t>0    1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zh-CN" altLang="en-US" sz="2400" b="1">
                <a:solidFill>
                  <a:schemeClr val="bg2"/>
                </a:solidFill>
              </a:rPr>
              <a:t>1    2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zh-CN" altLang="en-US" sz="2400" b="1">
                <a:solidFill>
                  <a:schemeClr val="bg2"/>
                </a:solidFill>
              </a:rPr>
              <a:t>2    3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5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5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5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5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5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5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5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5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5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5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 autoUpdateAnimBg="0"/>
      <p:bldP spid="475140" grpId="0" build="p" bldLvl="2" autoUpdateAnimBg="0"/>
      <p:bldP spid="475143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43438" y="333375"/>
            <a:ext cx="4191000" cy="6477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二维数组的输入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4572000" cy="1600200"/>
          </a:xfrm>
        </p:spPr>
        <p:txBody>
          <a:bodyPr lIns="90488" tIns="44450" rIns="90488" bIns="44450"/>
          <a:lstStyle/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例</a:t>
            </a:r>
            <a:r>
              <a:rPr lang="en-US" altLang="zh-CN" sz="2400" dirty="0">
                <a:latin typeface="Arial" charset="0"/>
                <a:ea typeface="宋体" charset="0"/>
              </a:rPr>
              <a:t>7-7</a:t>
            </a:r>
            <a:r>
              <a:rPr lang="zh-CN" altLang="en-US" sz="2400" dirty="0">
                <a:latin typeface="Arial" charset="0"/>
                <a:ea typeface="宋体" charset="0"/>
              </a:rPr>
              <a:t>中，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a[3][2];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for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 3;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for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(j = 0; j &lt; 2; j++)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("%d", &amp;a[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][j]);</a:t>
            </a:r>
            <a:endParaRPr lang="zh-CN" altLang="en-US" sz="2400" dirty="0">
              <a:solidFill>
                <a:srgbClr val="FFFF00"/>
              </a:solidFill>
              <a:latin typeface="Arial" charset="0"/>
              <a:ea typeface="宋体" charset="0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419475" y="2636838"/>
            <a:ext cx="249078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a[0][0]   a[0][1]   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a[1][0]   a[1][1]   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a[2][0]   a[2][1]  </a:t>
            </a:r>
          </a:p>
        </p:txBody>
      </p:sp>
      <p:sp>
        <p:nvSpPr>
          <p:cNvPr id="378887" name="Rectangle 7"/>
          <p:cNvSpPr>
            <a:spLocks noChangeArrowheads="1"/>
          </p:cNvSpPr>
          <p:nvPr/>
        </p:nvSpPr>
        <p:spPr bwMode="auto">
          <a:xfrm>
            <a:off x="3924300" y="4724400"/>
            <a:ext cx="4983163" cy="14478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>
                <a:cs typeface="Arial Unicode MS" charset="0"/>
              </a:rPr>
              <a:t>for</a:t>
            </a:r>
            <a:r>
              <a:rPr kumimoji="1" lang="zh-CN" altLang="en-US" sz="2400" b="1" dirty="0">
                <a:cs typeface="Arial Unicode MS" charset="0"/>
              </a:rPr>
              <a:t> </a:t>
            </a:r>
            <a:r>
              <a:rPr kumimoji="1" lang="en-US" altLang="zh-CN" sz="2400" b="1" dirty="0">
                <a:cs typeface="Arial Unicode MS" charset="0"/>
              </a:rPr>
              <a:t>(j = 0; j &lt; 2; j++) </a:t>
            </a:r>
          </a:p>
          <a:p>
            <a:pPr marL="742950" lvl="1" indent="-285750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>
                <a:cs typeface="Arial Unicode MS" charset="0"/>
              </a:rPr>
              <a:t>    for</a:t>
            </a:r>
            <a:r>
              <a:rPr kumimoji="1" lang="zh-CN" altLang="en-US" sz="2400" b="1" dirty="0">
                <a:cs typeface="Arial Unicode MS" charset="0"/>
              </a:rPr>
              <a:t> </a:t>
            </a:r>
            <a:r>
              <a:rPr kumimoji="1" lang="en-US" altLang="zh-CN" sz="2400" b="1" dirty="0">
                <a:cs typeface="Arial Unicode MS" charset="0"/>
              </a:rPr>
              <a:t>(</a:t>
            </a:r>
            <a:r>
              <a:rPr kumimoji="1" lang="en-US" altLang="zh-CN" sz="2400" b="1" dirty="0" err="1">
                <a:cs typeface="Arial Unicode MS" charset="0"/>
              </a:rPr>
              <a:t>i</a:t>
            </a:r>
            <a:r>
              <a:rPr kumimoji="1" lang="en-US" altLang="zh-CN" sz="2400" b="1" dirty="0">
                <a:cs typeface="Arial Unicode MS" charset="0"/>
              </a:rPr>
              <a:t> = 0; </a:t>
            </a:r>
            <a:r>
              <a:rPr kumimoji="1" lang="en-US" altLang="zh-CN" sz="2400" b="1" dirty="0" err="1">
                <a:cs typeface="Arial Unicode MS" charset="0"/>
              </a:rPr>
              <a:t>i</a:t>
            </a:r>
            <a:r>
              <a:rPr kumimoji="1" lang="en-US" altLang="zh-CN" sz="2400" b="1" dirty="0">
                <a:cs typeface="Arial Unicode MS" charset="0"/>
              </a:rPr>
              <a:t> &lt; 3; </a:t>
            </a:r>
            <a:r>
              <a:rPr kumimoji="1" lang="en-US" altLang="zh-CN" sz="2400" b="1" dirty="0" err="1">
                <a:cs typeface="Arial Unicode MS" charset="0"/>
              </a:rPr>
              <a:t>i</a:t>
            </a:r>
            <a:r>
              <a:rPr kumimoji="1" lang="en-US" altLang="zh-CN" sz="2400" b="1" dirty="0">
                <a:cs typeface="Arial Unicode MS" charset="0"/>
              </a:rPr>
              <a:t>++)</a:t>
            </a:r>
          </a:p>
          <a:p>
            <a:pPr marL="742950" lvl="1" indent="-285750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>
                <a:cs typeface="Arial Unicode MS" charset="0"/>
              </a:rPr>
              <a:t>          </a:t>
            </a:r>
            <a:r>
              <a:rPr kumimoji="1" lang="en-US" altLang="zh-CN" sz="2400" b="1" dirty="0" err="1">
                <a:cs typeface="Arial Unicode MS" charset="0"/>
              </a:rPr>
              <a:t>scanf</a:t>
            </a:r>
            <a:r>
              <a:rPr kumimoji="1" lang="en-US" altLang="zh-CN" sz="2400" b="1" dirty="0">
                <a:cs typeface="Arial Unicode MS" charset="0"/>
              </a:rPr>
              <a:t>("%d", &amp;a[</a:t>
            </a:r>
            <a:r>
              <a:rPr kumimoji="1" lang="en-US" altLang="zh-CN" sz="2400" b="1" dirty="0" err="1">
                <a:cs typeface="Arial Unicode MS" charset="0"/>
              </a:rPr>
              <a:t>i</a:t>
            </a:r>
            <a:r>
              <a:rPr kumimoji="1" lang="en-US" altLang="zh-CN" sz="2400" b="1" dirty="0">
                <a:cs typeface="Arial Unicode MS" charset="0"/>
              </a:rPr>
              <a:t>][j]);</a:t>
            </a:r>
          </a:p>
        </p:txBody>
      </p:sp>
      <p:sp>
        <p:nvSpPr>
          <p:cNvPr id="50182" name="Rectangle 8"/>
          <p:cNvSpPr>
            <a:spLocks noChangeArrowheads="1"/>
          </p:cNvSpPr>
          <p:nvPr/>
        </p:nvSpPr>
        <p:spPr bwMode="auto">
          <a:xfrm>
            <a:off x="468313" y="2636838"/>
            <a:ext cx="2819400" cy="284321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Enter 6 integers: 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3  2  10  -9  6  -1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  3   2 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10  -9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  6  -1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max = a[1][0] = 10</a:t>
            </a:r>
          </a:p>
        </p:txBody>
      </p:sp>
      <p:sp>
        <p:nvSpPr>
          <p:cNvPr id="378889" name="Rectangle 9"/>
          <p:cNvSpPr>
            <a:spLocks noChangeArrowheads="1"/>
          </p:cNvSpPr>
          <p:nvPr/>
        </p:nvSpPr>
        <p:spPr bwMode="auto">
          <a:xfrm>
            <a:off x="6084888" y="1593850"/>
            <a:ext cx="2819400" cy="284321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Enter 6 integers: </a:t>
            </a:r>
          </a:p>
          <a:p>
            <a:pPr marL="457200" indent="-457200">
              <a:spcBef>
                <a:spcPct val="30000"/>
              </a:spcBef>
              <a:buFontTx/>
              <a:buAutoNum type="arabicPlain" startAt="3"/>
            </a:pP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2  10  -9  6  -1</a:t>
            </a:r>
          </a:p>
          <a:p>
            <a:pPr marL="457200" indent="-457200"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3   -9 </a:t>
            </a:r>
          </a:p>
          <a:p>
            <a:pPr marL="457200" indent="-457200"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 2    6</a:t>
            </a:r>
          </a:p>
          <a:p>
            <a:pPr marL="457200" indent="-457200"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10  -1</a:t>
            </a:r>
          </a:p>
          <a:p>
            <a:pPr marL="457200" indent="-457200"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max = a[2][0] = 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88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88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8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8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8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8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8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8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8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8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8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8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7" grpId="0" animBg="1"/>
      <p:bldP spid="378889" grpId="0" build="p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05800" cy="5029200"/>
          </a:xfrm>
        </p:spPr>
        <p:txBody>
          <a:bodyPr/>
          <a:lstStyle/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  a[N][N];             N</a:t>
            </a:r>
            <a:r>
              <a:rPr lang="zh-CN" altLang="en-US" dirty="0">
                <a:latin typeface="Arial" charset="0"/>
                <a:ea typeface="宋体" charset="0"/>
              </a:rPr>
              <a:t>是正整数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][j]：</a:t>
            </a:r>
            <a:r>
              <a:rPr lang="en-US" altLang="zh-CN" dirty="0" err="1">
                <a:latin typeface="Arial" charset="0"/>
                <a:ea typeface="宋体" charset="0"/>
              </a:rPr>
              <a:t>i、j</a:t>
            </a:r>
            <a:r>
              <a:rPr lang="zh-CN" altLang="en-US" dirty="0">
                <a:latin typeface="Arial" charset="0"/>
                <a:ea typeface="宋体" charset="0"/>
              </a:rPr>
              <a:t>的取值范围</a:t>
            </a:r>
            <a:r>
              <a:rPr lang="en-US" altLang="zh-CN" dirty="0">
                <a:latin typeface="Arial" charset="0"/>
                <a:ea typeface="宋体" charset="0"/>
              </a:rPr>
              <a:t> [0, N-1]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endParaRPr lang="en-US" altLang="zh-CN" dirty="0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用二维数组</a:t>
            </a:r>
            <a:r>
              <a:rPr lang="en-US" altLang="zh-CN" dirty="0">
                <a:latin typeface="Arial" charset="0"/>
                <a:ea typeface="宋体" charset="0"/>
              </a:rPr>
              <a:t>a</a:t>
            </a:r>
            <a:r>
              <a:rPr lang="zh-CN" altLang="en-US" dirty="0">
                <a:latin typeface="Arial" charset="0"/>
                <a:ea typeface="宋体" charset="0"/>
              </a:rPr>
              <a:t>表示</a:t>
            </a:r>
            <a:r>
              <a:rPr lang="en-US" altLang="zh-CN" dirty="0">
                <a:latin typeface="Arial" charset="0"/>
                <a:ea typeface="宋体" charset="0"/>
              </a:rPr>
              <a:t>N*N</a:t>
            </a:r>
            <a:r>
              <a:rPr lang="zh-CN" altLang="en-US" dirty="0">
                <a:latin typeface="Arial" charset="0"/>
                <a:ea typeface="宋体" charset="0"/>
              </a:rPr>
              <a:t>方阵时，对应关系:</a:t>
            </a:r>
          </a:p>
          <a:p>
            <a:pPr lvl="2" eaLnBrk="1" hangingPunct="1">
              <a:lnSpc>
                <a:spcPct val="15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a[0][0]   a[0][1]  a[0][2]   </a:t>
            </a:r>
            <a:r>
              <a:rPr lang="zh-CN" altLang="en-US" dirty="0">
                <a:latin typeface="Arial" charset="0"/>
                <a:ea typeface="宋体" charset="0"/>
              </a:rPr>
              <a:t>副对角线  </a:t>
            </a:r>
          </a:p>
          <a:p>
            <a:pPr lvl="2" eaLnBrk="1" hangingPunct="1">
              <a:lnSpc>
                <a:spcPct val="15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a[1][0]   a[1][1]  a[1][2]   </a:t>
            </a:r>
            <a:r>
              <a:rPr lang="zh-CN" altLang="en-US" dirty="0">
                <a:latin typeface="Arial" charset="0"/>
                <a:ea typeface="宋体" charset="0"/>
              </a:rPr>
              <a:t>上三角</a:t>
            </a:r>
          </a:p>
          <a:p>
            <a:pPr lvl="2" eaLnBrk="1" hangingPunct="1">
              <a:lnSpc>
                <a:spcPct val="15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a[2][0]   a[2][1]  a[2][2]   </a:t>
            </a:r>
            <a:r>
              <a:rPr lang="zh-CN" altLang="en-US" dirty="0">
                <a:latin typeface="Arial" charset="0"/>
                <a:ea typeface="宋体" charset="0"/>
              </a:rPr>
              <a:t>下三角</a:t>
            </a:r>
          </a:p>
          <a:p>
            <a:pPr lvl="2" eaLnBrk="1" hangingPunct="1">
              <a:lnSpc>
                <a:spcPct val="15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                      主对角线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3923928" y="332656"/>
            <a:ext cx="5029200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矩阵与二维数组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562600" y="3505200"/>
            <a:ext cx="2057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 dirty="0" err="1">
                <a:solidFill>
                  <a:schemeClr val="bg2"/>
                </a:solidFill>
              </a:rPr>
              <a:t>i+j</a:t>
            </a: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==</a:t>
            </a: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N-1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&lt;=</a:t>
            </a: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j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&gt;=</a:t>
            </a: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j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==</a:t>
            </a: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j</a:t>
            </a:r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1447800" y="3810000"/>
            <a:ext cx="3048000" cy="16002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0215" name="Group 263"/>
          <p:cNvGraphicFramePr>
            <a:graphicFrameLocks noGrp="1"/>
          </p:cNvGraphicFramePr>
          <p:nvPr/>
        </p:nvGraphicFramePr>
        <p:xfrm>
          <a:off x="1258888" y="1484313"/>
          <a:ext cx="5614987" cy="1099536"/>
        </p:xfrm>
        <a:graphic>
          <a:graphicData uri="http://schemas.openxmlformats.org/drawingml/2006/table">
            <a:tbl>
              <a:tblPr/>
              <a:tblGrid>
                <a:gridCol w="5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55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23</a:t>
                      </a: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11</a:t>
                      </a: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22</a:t>
                      </a: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89</a:t>
                      </a: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-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78</a:t>
                      </a: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186</a:t>
                      </a: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52" name="Rectangle 261"/>
          <p:cNvSpPr>
            <a:spLocks noChangeArrowheads="1"/>
          </p:cNvSpPr>
          <p:nvPr/>
        </p:nvSpPr>
        <p:spPr bwMode="auto">
          <a:xfrm>
            <a:off x="5075238" y="333375"/>
            <a:ext cx="4033837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buFont typeface="Wingdings" charset="0"/>
              <a:buNone/>
            </a:pPr>
            <a:r>
              <a:rPr lang="en-US" altLang="zh-CN" sz="2400" b="1">
                <a:solidFill>
                  <a:schemeClr val="bg2"/>
                </a:solidFill>
              </a:rPr>
              <a:t>for(</a:t>
            </a:r>
            <a:r>
              <a:rPr lang="zh-CN" altLang="en-US" sz="2400" b="1">
                <a:solidFill>
                  <a:schemeClr val="bg2"/>
                </a:solidFill>
              </a:rPr>
              <a:t> </a:t>
            </a:r>
            <a:r>
              <a:rPr lang="en-US" altLang="zh-CN" sz="2400" b="1">
                <a:solidFill>
                  <a:schemeClr val="bg2"/>
                </a:solidFill>
              </a:rPr>
              <a:t>i = 0; i &lt; 10; i++</a:t>
            </a:r>
            <a:r>
              <a:rPr lang="zh-CN" altLang="en-US" sz="2400" b="1">
                <a:solidFill>
                  <a:schemeClr val="bg2"/>
                </a:solidFill>
              </a:rPr>
              <a:t> </a:t>
            </a:r>
            <a:r>
              <a:rPr lang="en-US" altLang="zh-CN" sz="2400" b="1">
                <a:solidFill>
                  <a:schemeClr val="bg2"/>
                </a:solidFill>
              </a:rPr>
              <a:t>){</a:t>
            </a:r>
            <a:endParaRPr lang="zh-CN" sz="2400" b="1">
              <a:solidFill>
                <a:schemeClr val="bg2"/>
              </a:solidFill>
            </a:endParaRPr>
          </a:p>
          <a:p>
            <a:pPr>
              <a:buFont typeface="Wingdings" charset="0"/>
              <a:buNone/>
            </a:pPr>
            <a:r>
              <a:rPr lang="en-US" altLang="zh-CN" sz="2400" b="1"/>
              <a:t>    scanf (</a:t>
            </a:r>
            <a:r>
              <a:rPr lang="zh-CN" altLang="en-US" sz="2400" b="1"/>
              <a:t> </a:t>
            </a:r>
            <a:r>
              <a:rPr lang="en-US" altLang="zh-CN" sz="2400" b="1"/>
              <a:t>"%d", &amp;</a:t>
            </a:r>
            <a:r>
              <a:rPr lang="en-US" altLang="zh-CN" sz="2400" b="1">
                <a:solidFill>
                  <a:srgbClr val="CC0066"/>
                </a:solidFill>
              </a:rPr>
              <a:t>a[i]</a:t>
            </a:r>
            <a:r>
              <a:rPr lang="zh-CN" altLang="en-US" sz="2400" b="1"/>
              <a:t> </a:t>
            </a:r>
            <a:r>
              <a:rPr lang="en-US" altLang="zh-CN" sz="2400" b="1"/>
              <a:t>); </a:t>
            </a:r>
            <a:endParaRPr lang="zh-CN" sz="2400" b="1"/>
          </a:p>
          <a:p>
            <a:pPr>
              <a:buFont typeface="Wingdings" charset="0"/>
              <a:buNone/>
            </a:pPr>
            <a:r>
              <a:rPr lang="en-US" altLang="zh-CN" sz="2400" b="1"/>
              <a:t>    sum = sum + </a:t>
            </a:r>
            <a:r>
              <a:rPr lang="en-US" altLang="zh-CN" sz="2400" b="1">
                <a:solidFill>
                  <a:srgbClr val="CC0066"/>
                </a:solidFill>
              </a:rPr>
              <a:t>a[i]</a:t>
            </a:r>
            <a:r>
              <a:rPr lang="en-US" altLang="zh-CN" sz="2400" b="1"/>
              <a:t>; </a:t>
            </a:r>
            <a:r>
              <a:rPr lang="en-US" altLang="zh-CN" sz="2400" b="1">
                <a:solidFill>
                  <a:srgbClr val="00007D"/>
                </a:solidFill>
              </a:rPr>
              <a:t>}</a:t>
            </a:r>
            <a:endParaRPr lang="zh-CN" altLang="en-US" sz="2400" b="1">
              <a:cs typeface="Arial Unicode MS" charset="0"/>
            </a:endParaRPr>
          </a:p>
        </p:txBody>
      </p:sp>
      <p:sp>
        <p:nvSpPr>
          <p:cNvPr id="510216" name="Text Box 264"/>
          <p:cNvSpPr txBox="1">
            <a:spLocks noChangeArrowheads="1"/>
          </p:cNvSpPr>
          <p:nvPr/>
        </p:nvSpPr>
        <p:spPr bwMode="auto">
          <a:xfrm>
            <a:off x="755650" y="1916113"/>
            <a:ext cx="360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en-US" altLang="zh-CN" sz="2400" b="1">
                <a:solidFill>
                  <a:srgbClr val="CC0066"/>
                </a:solidFill>
                <a:latin typeface="Book Antiqua" charset="0"/>
              </a:rPr>
              <a:t>a</a:t>
            </a:r>
          </a:p>
        </p:txBody>
      </p:sp>
      <p:grpSp>
        <p:nvGrpSpPr>
          <p:cNvPr id="2" name="组 4"/>
          <p:cNvGrpSpPr>
            <a:grpSpLocks/>
          </p:cNvGrpSpPr>
          <p:nvPr/>
        </p:nvGrpSpPr>
        <p:grpSpPr bwMode="auto">
          <a:xfrm>
            <a:off x="900113" y="2276475"/>
            <a:ext cx="6048375" cy="865188"/>
            <a:chOff x="899592" y="2276475"/>
            <a:chExt cx="6048226" cy="865188"/>
          </a:xfrm>
        </p:grpSpPr>
        <p:sp>
          <p:nvSpPr>
            <p:cNvPr id="9257" name="Text Box 265"/>
            <p:cNvSpPr txBox="1">
              <a:spLocks noChangeArrowheads="1"/>
            </p:cNvSpPr>
            <p:nvPr/>
          </p:nvSpPr>
          <p:spPr bwMode="auto">
            <a:xfrm>
              <a:off x="899592" y="2625725"/>
              <a:ext cx="6048226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 b="1">
                  <a:solidFill>
                    <a:schemeClr val="bg2"/>
                  </a:solidFill>
                  <a:latin typeface="Book Antiqua" charset="0"/>
                </a:rPr>
                <a:t>  </a:t>
              </a:r>
              <a:r>
                <a:rPr kumimoji="1" lang="en-US" altLang="zh-CN" sz="2800" b="1">
                  <a:solidFill>
                    <a:schemeClr val="bg2"/>
                  </a:solidFill>
                </a:rPr>
                <a:t>a[0]  a[1]                           </a:t>
              </a:r>
              <a:r>
                <a:rPr kumimoji="1" lang="zh-CN" altLang="en-US" sz="2800" b="1">
                  <a:solidFill>
                    <a:schemeClr val="bg2"/>
                  </a:solidFill>
                </a:rPr>
                <a:t>       </a:t>
              </a:r>
              <a:r>
                <a:rPr kumimoji="1" lang="en-US" altLang="zh-CN" sz="2800" b="1">
                  <a:solidFill>
                    <a:schemeClr val="bg2"/>
                  </a:solidFill>
                </a:rPr>
                <a:t> a[9]</a:t>
              </a:r>
            </a:p>
          </p:txBody>
        </p:sp>
        <p:sp>
          <p:nvSpPr>
            <p:cNvPr id="9258" name="Line 266"/>
            <p:cNvSpPr>
              <a:spLocks noChangeShapeType="1"/>
            </p:cNvSpPr>
            <p:nvPr/>
          </p:nvSpPr>
          <p:spPr bwMode="auto">
            <a:xfrm flipV="1">
              <a:off x="1585375" y="23241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259" name="Line 267"/>
            <p:cNvSpPr>
              <a:spLocks noChangeShapeType="1"/>
            </p:cNvSpPr>
            <p:nvPr/>
          </p:nvSpPr>
          <p:spPr bwMode="auto">
            <a:xfrm flipV="1">
              <a:off x="2194960" y="2276475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260" name="Line 268"/>
            <p:cNvSpPr>
              <a:spLocks noChangeShapeType="1"/>
            </p:cNvSpPr>
            <p:nvPr/>
          </p:nvSpPr>
          <p:spPr bwMode="auto">
            <a:xfrm flipV="1">
              <a:off x="6587464" y="2276475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sp>
        <p:nvSpPr>
          <p:cNvPr id="9255" name="Rectangle 271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1639887" cy="884238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数组</a:t>
            </a:r>
          </a:p>
        </p:txBody>
      </p:sp>
      <p:sp>
        <p:nvSpPr>
          <p:cNvPr id="510224" name="Rectangle 272"/>
          <p:cNvSpPr>
            <a:spLocks noGrp="1" noChangeArrowheads="1"/>
          </p:cNvSpPr>
          <p:nvPr>
            <p:ph type="body" idx="1"/>
          </p:nvPr>
        </p:nvSpPr>
        <p:spPr>
          <a:xfrm>
            <a:off x="144463" y="3429000"/>
            <a:ext cx="8820150" cy="3201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800">
                <a:latin typeface="Arial" charset="0"/>
                <a:ea typeface="宋体" charset="0"/>
                <a:cs typeface="宋体" charset="0"/>
              </a:rPr>
              <a:t>数组：</a:t>
            </a:r>
            <a:r>
              <a:rPr kumimoji="1" lang="zh-CN" altLang="en-US" sz="280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相同类型</a:t>
            </a:r>
            <a:r>
              <a:rPr kumimoji="1" lang="zh-CN" altLang="en-US" sz="2800">
                <a:latin typeface="Arial" charset="0"/>
                <a:ea typeface="宋体" charset="0"/>
                <a:cs typeface="宋体" charset="0"/>
              </a:rPr>
              <a:t>数据的</a:t>
            </a:r>
            <a:r>
              <a:rPr kumimoji="1" lang="zh-CN" altLang="en-US" sz="280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有序</a:t>
            </a:r>
            <a:r>
              <a:rPr kumimoji="1" lang="zh-CN" altLang="en-US" sz="280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集合</a:t>
            </a:r>
            <a:r>
              <a:rPr kumimoji="1" lang="zh-CN" altLang="en-US" sz="2800">
                <a:latin typeface="Arial" charset="0"/>
                <a:ea typeface="宋体" charset="0"/>
                <a:cs typeface="宋体" charset="0"/>
              </a:rPr>
              <a:t>，在内存中连续存放。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>
                <a:latin typeface="Arial" charset="0"/>
                <a:ea typeface="宋体" charset="0"/>
              </a:rPr>
              <a:t> 由数组名和下标惟一地确定每个</a:t>
            </a:r>
            <a:r>
              <a:rPr kumimoji="1" lang="zh-CN" altLang="en-US">
                <a:solidFill>
                  <a:srgbClr val="00007D"/>
                </a:solidFill>
                <a:latin typeface="Arial" charset="0"/>
                <a:ea typeface="宋体" charset="0"/>
              </a:rPr>
              <a:t>数组元素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>
                <a:latin typeface="Arial" charset="0"/>
                <a:ea typeface="宋体" charset="0"/>
              </a:rPr>
              <a:t> 每个元素都属于同一类型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800">
                <a:latin typeface="Arial" charset="0"/>
                <a:ea typeface="宋体" charset="0"/>
                <a:cs typeface="宋体" charset="0"/>
              </a:rPr>
              <a:t>一批相同类型的变量使用同一个数组变量名，用下标来相互区分。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>
                <a:latin typeface="Arial" charset="0"/>
                <a:ea typeface="宋体" charset="0"/>
              </a:rPr>
              <a:t>优点：表述简洁，可读性高；便于使用</a:t>
            </a:r>
            <a:r>
              <a:rPr kumimoji="1"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循环</a:t>
            </a:r>
            <a:r>
              <a:rPr kumimoji="1" lang="zh-CN" altLang="en-US">
                <a:latin typeface="Arial" charset="0"/>
                <a:ea typeface="宋体" charset="0"/>
              </a:rPr>
              <a:t>结构</a:t>
            </a: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0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1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510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510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510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510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2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15350" cy="2298700"/>
          </a:xfrm>
        </p:spPr>
        <p:txBody>
          <a:bodyPr/>
          <a:lstStyle/>
          <a:p>
            <a:pPr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输入一个正整数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n (1&lt;n≤6)，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根据下式生成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1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个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n*n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的方阵，然后将该方阵转置（行列互换）后输出。  </a:t>
            </a: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a[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][j] =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 * n + j + 1</a:t>
            </a:r>
            <a:r>
              <a:rPr lang="zh-CN" altLang="en-US" sz="2400" dirty="0">
                <a:latin typeface="Arial" charset="0"/>
                <a:ea typeface="宋体" charset="0"/>
              </a:rPr>
              <a:t>   </a:t>
            </a:r>
            <a:r>
              <a:rPr lang="en-US" altLang="zh-CN" sz="2400" dirty="0">
                <a:latin typeface="Arial" charset="0"/>
                <a:ea typeface="宋体" charset="0"/>
              </a:rPr>
              <a:t>(0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≤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≤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n-1，0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≤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j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≤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n-1)</a:t>
            </a: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分析：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a[6][6];  n=3</a:t>
            </a:r>
            <a:r>
              <a:rPr lang="zh-CN" altLang="en-US" sz="2400" dirty="0">
                <a:latin typeface="Arial" charset="0"/>
                <a:ea typeface="宋体" charset="0"/>
              </a:rPr>
              <a:t>时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4427538" y="188913"/>
            <a:ext cx="44958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7-9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方阵转置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692275" y="3429000"/>
            <a:ext cx="5472113" cy="1273175"/>
            <a:chOff x="1162" y="2016"/>
            <a:chExt cx="3447" cy="802"/>
          </a:xfrm>
        </p:grpSpPr>
        <p:sp>
          <p:nvSpPr>
            <p:cNvPr id="52237" name="Rectangle 5"/>
            <p:cNvSpPr>
              <a:spLocks noChangeArrowheads="1"/>
            </p:cNvSpPr>
            <p:nvPr/>
          </p:nvSpPr>
          <p:spPr bwMode="auto">
            <a:xfrm>
              <a:off x="1162" y="2016"/>
              <a:ext cx="907" cy="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r>
                <a:rPr kumimoji="1" lang="en-US" altLang="zh-CN" sz="2400" b="1" dirty="0"/>
                <a:t>1</a:t>
              </a:r>
              <a:r>
                <a:rPr kumimoji="1" lang="zh-CN" altLang="en-US" sz="2400" b="1" dirty="0"/>
                <a:t>  </a:t>
              </a:r>
              <a:r>
                <a:rPr kumimoji="1" lang="en-US" altLang="zh-CN" sz="2400" b="1" dirty="0"/>
                <a:t>2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3</a:t>
              </a:r>
            </a:p>
            <a:p>
              <a:r>
                <a:rPr kumimoji="1" lang="en-US" altLang="zh-CN" sz="2400" b="1" dirty="0"/>
                <a:t>4</a:t>
              </a:r>
              <a:r>
                <a:rPr kumimoji="1" lang="zh-CN" altLang="en-US" sz="2400" b="1" dirty="0"/>
                <a:t> </a:t>
              </a:r>
              <a:r>
                <a:rPr kumimoji="1" lang="zh-CN" altLang="zh-CN" sz="2400" b="1" dirty="0"/>
                <a:t> </a:t>
              </a:r>
              <a:r>
                <a:rPr kumimoji="1" lang="en-US" altLang="zh-CN" sz="2400" b="1" dirty="0"/>
                <a:t>5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6</a:t>
              </a:r>
            </a:p>
            <a:p>
              <a:r>
                <a:rPr kumimoji="1" lang="en-US" altLang="zh-CN" sz="2400" b="1" dirty="0"/>
                <a:t>7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8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9</a:t>
              </a:r>
              <a:endParaRPr kumimoji="1" lang="zh-CN" altLang="en-US" sz="2400" b="1" dirty="0"/>
            </a:p>
          </p:txBody>
        </p:sp>
        <p:sp>
          <p:nvSpPr>
            <p:cNvPr id="52238" name="Line 6"/>
            <p:cNvSpPr>
              <a:spLocks noChangeShapeType="1"/>
            </p:cNvSpPr>
            <p:nvPr/>
          </p:nvSpPr>
          <p:spPr bwMode="auto">
            <a:xfrm>
              <a:off x="2208" y="2400"/>
              <a:ext cx="86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52239" name="Rectangle 7"/>
            <p:cNvSpPr>
              <a:spLocks noChangeArrowheads="1"/>
            </p:cNvSpPr>
            <p:nvPr/>
          </p:nvSpPr>
          <p:spPr bwMode="auto">
            <a:xfrm>
              <a:off x="3360" y="2064"/>
              <a:ext cx="1249" cy="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r>
                <a:rPr kumimoji="1" lang="en-US" altLang="zh-CN" sz="2400" b="1" dirty="0"/>
                <a:t>1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4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7</a:t>
              </a:r>
            </a:p>
            <a:p>
              <a:r>
                <a:rPr kumimoji="1" lang="en-US" altLang="zh-CN" sz="2400" b="1" dirty="0"/>
                <a:t>2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5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8</a:t>
              </a:r>
            </a:p>
            <a:p>
              <a:r>
                <a:rPr kumimoji="1" lang="en-US" altLang="zh-CN" sz="2400" b="1" dirty="0"/>
                <a:t>3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6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9</a:t>
              </a:r>
              <a:endParaRPr kumimoji="1" lang="zh-CN" altLang="en-US" sz="2400" b="1" dirty="0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438400" y="5308600"/>
            <a:ext cx="4343400" cy="1549400"/>
            <a:chOff x="1536" y="3344"/>
            <a:chExt cx="2736" cy="976"/>
          </a:xfrm>
        </p:grpSpPr>
        <p:sp>
          <p:nvSpPr>
            <p:cNvPr id="52233" name="Text Box 10"/>
            <p:cNvSpPr txBox="1">
              <a:spLocks noChangeArrowheads="1"/>
            </p:cNvSpPr>
            <p:nvPr/>
          </p:nvSpPr>
          <p:spPr bwMode="auto">
            <a:xfrm>
              <a:off x="1536" y="3344"/>
              <a:ext cx="2736" cy="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400" b="1"/>
                <a:t>a[0][1]                   a[1][0] </a:t>
              </a:r>
            </a:p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400" b="1"/>
                <a:t>a[0][2]                   a[2][0]</a:t>
              </a:r>
            </a:p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400" b="1"/>
                <a:t>a[1][2]                   a[2][1]</a:t>
              </a:r>
            </a:p>
          </p:txBody>
        </p:sp>
        <p:sp>
          <p:nvSpPr>
            <p:cNvPr id="52234" name="Line 11"/>
            <p:cNvSpPr>
              <a:spLocks noChangeShapeType="1"/>
            </p:cNvSpPr>
            <p:nvPr/>
          </p:nvSpPr>
          <p:spPr bwMode="auto">
            <a:xfrm>
              <a:off x="2208" y="3488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52235" name="Line 14"/>
            <p:cNvSpPr>
              <a:spLocks noChangeShapeType="1"/>
            </p:cNvSpPr>
            <p:nvPr/>
          </p:nvSpPr>
          <p:spPr bwMode="auto">
            <a:xfrm>
              <a:off x="2208" y="3824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52236" name="Line 15"/>
            <p:cNvSpPr>
              <a:spLocks noChangeShapeType="1"/>
            </p:cNvSpPr>
            <p:nvPr/>
          </p:nvSpPr>
          <p:spPr bwMode="auto">
            <a:xfrm>
              <a:off x="2208" y="4160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667000" y="4724400"/>
            <a:ext cx="3048000" cy="454025"/>
            <a:chOff x="2400" y="1728"/>
            <a:chExt cx="1920" cy="286"/>
          </a:xfrm>
        </p:grpSpPr>
        <p:sp>
          <p:nvSpPr>
            <p:cNvPr id="52231" name="Text Box 18"/>
            <p:cNvSpPr txBox="1">
              <a:spLocks noChangeArrowheads="1"/>
            </p:cNvSpPr>
            <p:nvPr/>
          </p:nvSpPr>
          <p:spPr bwMode="auto">
            <a:xfrm>
              <a:off x="2400" y="1728"/>
              <a:ext cx="192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400" b="1">
                  <a:solidFill>
                    <a:schemeClr val="bg2"/>
                  </a:solidFill>
                </a:rPr>
                <a:t>a[i][j]                a[j][i]</a:t>
              </a:r>
            </a:p>
          </p:txBody>
        </p:sp>
        <p:sp>
          <p:nvSpPr>
            <p:cNvPr id="52232" name="Line 19"/>
            <p:cNvSpPr>
              <a:spLocks noChangeShapeType="1"/>
            </p:cNvSpPr>
            <p:nvPr/>
          </p:nvSpPr>
          <p:spPr bwMode="auto">
            <a:xfrm>
              <a:off x="2928" y="1872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6" grpId="0" bldLvl="2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0"/>
            <a:ext cx="8154988" cy="6705600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#include &lt;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&gt;</a:t>
            </a:r>
          </a:p>
          <a:p>
            <a:pPr lvl="1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main(void)</a:t>
            </a:r>
          </a:p>
          <a:p>
            <a:pPr lvl="1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{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, j, n, temp;</a:t>
            </a:r>
          </a:p>
          <a:p>
            <a:pPr lvl="1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a[6][6];</a:t>
            </a:r>
          </a:p>
          <a:p>
            <a:pPr lvl="1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 </a:t>
            </a:r>
          </a:p>
          <a:p>
            <a:pPr lvl="1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( "Enter n: “ );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( "%d", &amp;n ); 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/* 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给二维数组赋值  略……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*/</a:t>
            </a:r>
            <a:endParaRPr lang="zh-CN" altLang="en-US" sz="2400" dirty="0">
              <a:latin typeface="Arial" charset="0"/>
              <a:ea typeface="宋体" charset="0"/>
              <a:cs typeface="Arial Unicode MS" charset="0"/>
            </a:endParaRPr>
          </a:p>
          <a:p>
            <a:pPr lvl="1" eaLnBrk="1" hangingPunct="1">
              <a:spcBef>
                <a:spcPct val="0"/>
              </a:spcBef>
              <a:buFont typeface="Wingdings" charset="0"/>
              <a:buNone/>
            </a:pPr>
            <a:endParaRPr lang="zh-CN" altLang="en-US" sz="2400" dirty="0">
              <a:latin typeface="Arial" charset="0"/>
              <a:ea typeface="宋体" charset="0"/>
              <a:cs typeface="Arial Unicode MS" charset="0"/>
            </a:endParaRPr>
          </a:p>
          <a:p>
            <a:pPr lvl="1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/*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zh-CN" altLang="en-US" sz="2400" dirty="0">
                <a:latin typeface="Arial" charset="0"/>
                <a:ea typeface="宋体" charset="0"/>
              </a:rPr>
              <a:t>行列互换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*/</a:t>
            </a:r>
            <a:endParaRPr lang="zh-CN" altLang="en-US" sz="2400" dirty="0">
              <a:latin typeface="Arial" charset="0"/>
              <a:ea typeface="宋体" charset="0"/>
              <a:cs typeface="Arial Unicode MS" charset="0"/>
            </a:endParaRPr>
          </a:p>
          <a:p>
            <a:pPr lvl="1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for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 n;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</a:t>
            </a:r>
          </a:p>
          <a:p>
            <a:pPr lvl="1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for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j = 0; j &lt; n; j++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</a:t>
            </a:r>
          </a:p>
          <a:p>
            <a:pPr lvl="1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    if (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&lt;= j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){             /* </a:t>
            </a:r>
            <a:r>
              <a:rPr lang="zh-CN" altLang="en-US" sz="2400" dirty="0">
                <a:latin typeface="Arial" charset="0"/>
                <a:ea typeface="宋体" charset="0"/>
              </a:rPr>
              <a:t>只遍历上三角阵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*/</a:t>
            </a:r>
          </a:p>
          <a:p>
            <a:pPr lvl="1" eaLnBrk="1" hangingPunct="1">
              <a:spcBef>
                <a:spcPct val="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temp = a[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][j]; a[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][j] = a[j][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]; a[j][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 = temp;</a:t>
            </a:r>
          </a:p>
          <a:p>
            <a:pPr lvl="1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    }</a:t>
            </a:r>
          </a:p>
          <a:p>
            <a:pPr lvl="1" eaLnBrk="1" hangingPunct="1">
              <a:spcBef>
                <a:spcPct val="0"/>
              </a:spcBef>
              <a:buFont typeface="Wingdings" charset="0"/>
              <a:buNone/>
            </a:pP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  <a:p>
            <a:pPr lvl="1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/* </a:t>
            </a:r>
            <a:r>
              <a:rPr lang="zh-CN" altLang="en-US" sz="2400" dirty="0">
                <a:latin typeface="Arial" charset="0"/>
                <a:ea typeface="宋体" charset="0"/>
              </a:rPr>
              <a:t>按矩阵的形式输出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a  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略……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*/</a:t>
            </a:r>
          </a:p>
          <a:p>
            <a:pPr lvl="1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return 0;</a:t>
            </a:r>
          </a:p>
          <a:p>
            <a:pPr lvl="1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} </a:t>
            </a:r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>
          <a:xfrm>
            <a:off x="5357813" y="285750"/>
            <a:ext cx="35814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7-9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源程序</a:t>
            </a:r>
            <a:endParaRPr lang="zh-CN" altLang="en-US" b="0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04800" y="1066800"/>
            <a:ext cx="4572000" cy="353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Book Antiqua" charset="0"/>
              </a:rPr>
              <a:t>  </a:t>
            </a:r>
            <a:r>
              <a:rPr kumimoji="1" lang="zh-CN" altLang="en-US" sz="2800" b="1" dirty="0">
                <a:cs typeface="Arial Unicode MS" charset="0"/>
              </a:rPr>
              <a:t>/* </a:t>
            </a:r>
            <a:r>
              <a:rPr kumimoji="1" lang="zh-CN" altLang="en-US" sz="2800" b="1" dirty="0">
                <a:latin typeface="宋体" charset="0"/>
              </a:rPr>
              <a:t>行列互换</a:t>
            </a:r>
            <a:r>
              <a:rPr kumimoji="1" lang="zh-CN" altLang="en-US" sz="2800" b="1" dirty="0">
                <a:cs typeface="Arial Unicode MS" charset="0"/>
              </a:rPr>
              <a:t>*/</a:t>
            </a:r>
          </a:p>
          <a:p>
            <a:pPr lvl="1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 for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(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 = 0;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 &lt; n;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++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)</a:t>
            </a:r>
          </a:p>
          <a:p>
            <a:pPr lvl="1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     for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(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j = 0; j &lt; n; j++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)</a:t>
            </a:r>
          </a:p>
          <a:p>
            <a:pPr lvl="1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        if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(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 err="1">
                <a:solidFill>
                  <a:schemeClr val="bg2"/>
                </a:solidFill>
                <a:cs typeface="Arial Unicode MS" charset="0"/>
              </a:rPr>
              <a:t>i</a:t>
            </a:r>
            <a:r>
              <a:rPr kumimoji="1" lang="en-US" altLang="zh-CN" sz="2800" b="1" dirty="0">
                <a:solidFill>
                  <a:schemeClr val="bg2"/>
                </a:solidFill>
                <a:cs typeface="Arial Unicode MS" charset="0"/>
              </a:rPr>
              <a:t> &lt;= j</a:t>
            </a:r>
            <a:r>
              <a:rPr kumimoji="1" lang="zh-CN" altLang="en-US" sz="2800" b="1" dirty="0">
                <a:solidFill>
                  <a:schemeClr val="bg2"/>
                </a:solidFill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){</a:t>
            </a:r>
            <a:endParaRPr kumimoji="1" lang="zh-CN" altLang="en-US" sz="2800" b="1" dirty="0">
              <a:cs typeface="Arial Unicode MS" charset="0"/>
            </a:endParaRPr>
          </a:p>
          <a:p>
            <a:pPr lvl="1" eaLnBrk="1" hangingPunct="1">
              <a:buClr>
                <a:srgbClr val="33CCCC"/>
              </a:buClr>
              <a:buSzPct val="110000"/>
            </a:pPr>
            <a:r>
              <a:rPr kumimoji="1" lang="zh-CN" altLang="en-US" sz="2800" b="1" dirty="0">
                <a:cs typeface="Arial Unicode MS" charset="0"/>
              </a:rPr>
              <a:t>      </a:t>
            </a:r>
            <a:r>
              <a:rPr kumimoji="1" lang="en-US" altLang="zh-CN" sz="2800" b="1" dirty="0">
                <a:cs typeface="Arial Unicode MS" charset="0"/>
              </a:rPr>
              <a:t>temp = a[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][j];</a:t>
            </a:r>
          </a:p>
          <a:p>
            <a:pPr lvl="1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           a[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][j] = a[j][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];</a:t>
            </a:r>
          </a:p>
          <a:p>
            <a:pPr lvl="1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           a[j][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] = temp;</a:t>
            </a:r>
          </a:p>
          <a:p>
            <a:pPr lvl="1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        }</a:t>
            </a:r>
          </a:p>
        </p:txBody>
      </p:sp>
      <p:grpSp>
        <p:nvGrpSpPr>
          <p:cNvPr id="54275" name="Group 10"/>
          <p:cNvGrpSpPr>
            <a:grpSpLocks/>
          </p:cNvGrpSpPr>
          <p:nvPr/>
        </p:nvGrpSpPr>
        <p:grpSpPr bwMode="auto">
          <a:xfrm>
            <a:off x="5029200" y="304800"/>
            <a:ext cx="3657600" cy="3122613"/>
            <a:chOff x="3168" y="192"/>
            <a:chExt cx="2304" cy="1967"/>
          </a:xfrm>
        </p:grpSpPr>
        <p:sp>
          <p:nvSpPr>
            <p:cNvPr id="54282" name="Rectangle 4"/>
            <p:cNvSpPr>
              <a:spLocks noChangeArrowheads="1"/>
            </p:cNvSpPr>
            <p:nvPr/>
          </p:nvSpPr>
          <p:spPr bwMode="auto">
            <a:xfrm>
              <a:off x="3312" y="240"/>
              <a:ext cx="1382" cy="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r>
                <a:rPr kumimoji="1" lang="en-US" altLang="zh-CN" sz="2800" dirty="0">
                  <a:latin typeface="+mn-lt"/>
                </a:rPr>
                <a:t>1</a:t>
              </a:r>
              <a:r>
                <a:rPr kumimoji="1" lang="zh-CN" altLang="en-US" sz="2800" dirty="0">
                  <a:latin typeface="+mn-lt"/>
                </a:rPr>
                <a:t>    </a:t>
              </a:r>
              <a:r>
                <a:rPr kumimoji="1" lang="en-US" altLang="zh-CN" sz="2800" dirty="0">
                  <a:latin typeface="+mn-lt"/>
                </a:rPr>
                <a:t>2</a:t>
              </a:r>
              <a:r>
                <a:rPr kumimoji="1" lang="zh-CN" altLang="en-US" sz="2800" dirty="0">
                  <a:latin typeface="+mn-lt"/>
                </a:rPr>
                <a:t>    </a:t>
              </a:r>
              <a:r>
                <a:rPr kumimoji="1" lang="en-US" altLang="zh-CN" sz="2800" dirty="0">
                  <a:latin typeface="+mn-lt"/>
                </a:rPr>
                <a:t>3</a:t>
              </a:r>
              <a:r>
                <a:rPr kumimoji="1" lang="zh-CN" altLang="en-US" sz="2800" dirty="0">
                  <a:latin typeface="+mn-lt"/>
                </a:rPr>
                <a:t>             </a:t>
              </a:r>
              <a:r>
                <a:rPr kumimoji="1" lang="en-US" altLang="zh-CN" sz="2800" dirty="0">
                  <a:latin typeface="+mn-lt"/>
                </a:rPr>
                <a:t>4</a:t>
              </a:r>
              <a:r>
                <a:rPr kumimoji="1" lang="zh-CN" altLang="en-US" sz="2800" dirty="0">
                  <a:latin typeface="+mn-lt"/>
                </a:rPr>
                <a:t>    </a:t>
              </a:r>
              <a:r>
                <a:rPr kumimoji="1" lang="en-US" altLang="zh-CN" sz="2800" dirty="0">
                  <a:latin typeface="+mn-lt"/>
                </a:rPr>
                <a:t>5</a:t>
              </a:r>
              <a:r>
                <a:rPr kumimoji="1" lang="zh-CN" altLang="en-US" sz="2800" dirty="0">
                  <a:latin typeface="+mn-lt"/>
                </a:rPr>
                <a:t>    </a:t>
              </a:r>
              <a:r>
                <a:rPr kumimoji="1" lang="en-US" altLang="zh-CN" sz="2800" dirty="0">
                  <a:latin typeface="+mn-lt"/>
                </a:rPr>
                <a:t>6</a:t>
              </a:r>
              <a:endParaRPr kumimoji="1" lang="zh-CN" altLang="en-US" sz="2800" dirty="0">
                <a:latin typeface="+mn-lt"/>
              </a:endParaRPr>
            </a:p>
            <a:p>
              <a:r>
                <a:rPr kumimoji="1" lang="en-US" altLang="zh-CN" sz="2800" dirty="0">
                  <a:latin typeface="+mn-lt"/>
                </a:rPr>
                <a:t>7</a:t>
              </a:r>
              <a:r>
                <a:rPr kumimoji="1" lang="zh-CN" altLang="en-US" sz="2800" dirty="0">
                  <a:latin typeface="+mn-lt"/>
                </a:rPr>
                <a:t>    </a:t>
              </a:r>
              <a:r>
                <a:rPr kumimoji="1" lang="en-US" altLang="zh-CN" sz="2800" dirty="0">
                  <a:latin typeface="+mn-lt"/>
                </a:rPr>
                <a:t>8</a:t>
              </a:r>
              <a:r>
                <a:rPr kumimoji="1" lang="zh-CN" altLang="en-US" sz="2800" dirty="0">
                  <a:latin typeface="+mn-lt"/>
                </a:rPr>
                <a:t>    </a:t>
              </a:r>
              <a:r>
                <a:rPr kumimoji="1" lang="en-US" altLang="zh-CN" sz="2800" dirty="0">
                  <a:latin typeface="+mn-lt"/>
                </a:rPr>
                <a:t>9</a:t>
              </a:r>
              <a:endParaRPr kumimoji="1" lang="zh-CN" altLang="en-US" sz="2800" dirty="0">
                <a:latin typeface="+mn-lt"/>
              </a:endParaRPr>
            </a:p>
          </p:txBody>
        </p:sp>
        <p:sp>
          <p:nvSpPr>
            <p:cNvPr id="54283" name="Line 5"/>
            <p:cNvSpPr>
              <a:spLocks noChangeShapeType="1"/>
            </p:cNvSpPr>
            <p:nvPr/>
          </p:nvSpPr>
          <p:spPr bwMode="auto">
            <a:xfrm>
              <a:off x="3168" y="192"/>
              <a:ext cx="1344" cy="100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54284" name="Rectangle 6"/>
            <p:cNvSpPr>
              <a:spLocks noChangeArrowheads="1"/>
            </p:cNvSpPr>
            <p:nvPr/>
          </p:nvSpPr>
          <p:spPr bwMode="auto">
            <a:xfrm>
              <a:off x="3168" y="1296"/>
              <a:ext cx="2304" cy="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kumimoji="1" lang="zh-CN" altLang="en-US" sz="2800" b="1" dirty="0">
                  <a:ea typeface="仿宋_GB2312" charset="0"/>
                  <a:cs typeface="仿宋_GB2312" charset="0"/>
                </a:rPr>
                <a:t>主对角线：</a:t>
              </a:r>
              <a:r>
                <a:rPr kumimoji="1" lang="en-US" altLang="zh-CN" sz="2800" b="1" dirty="0" err="1">
                  <a:ea typeface="仿宋_GB2312" charset="0"/>
                  <a:cs typeface="仿宋_GB2312" charset="0"/>
                </a:rPr>
                <a:t>i</a:t>
              </a:r>
              <a:r>
                <a:rPr kumimoji="1" lang="en-US" altLang="zh-CN" sz="2800" b="1" dirty="0">
                  <a:ea typeface="仿宋_GB2312" charset="0"/>
                  <a:cs typeface="仿宋_GB2312" charset="0"/>
                </a:rPr>
                <a:t> == j</a:t>
              </a:r>
            </a:p>
            <a:p>
              <a:r>
                <a:rPr kumimoji="1" lang="zh-CN" altLang="en-US" sz="2800" b="1" dirty="0">
                  <a:ea typeface="仿宋_GB2312" charset="0"/>
                  <a:cs typeface="仿宋_GB2312" charset="0"/>
                </a:rPr>
                <a:t>上三角：    </a:t>
              </a:r>
              <a:r>
                <a:rPr kumimoji="1" lang="en-US" altLang="zh-CN" sz="2800" b="1" dirty="0" err="1">
                  <a:ea typeface="仿宋_GB2312" charset="0"/>
                  <a:cs typeface="仿宋_GB2312" charset="0"/>
                </a:rPr>
                <a:t>i</a:t>
              </a:r>
              <a:r>
                <a:rPr kumimoji="1" lang="en-US" altLang="zh-CN" sz="2800" b="1" dirty="0">
                  <a:ea typeface="仿宋_GB2312" charset="0"/>
                  <a:cs typeface="仿宋_GB2312" charset="0"/>
                </a:rPr>
                <a:t> &lt;= j</a:t>
              </a:r>
            </a:p>
            <a:p>
              <a:r>
                <a:rPr kumimoji="1" lang="zh-CN" altLang="en-US" sz="2800" b="1" dirty="0">
                  <a:ea typeface="仿宋_GB2312" charset="0"/>
                  <a:cs typeface="仿宋_GB2312" charset="0"/>
                </a:rPr>
                <a:t>下三角：    </a:t>
              </a:r>
              <a:r>
                <a:rPr kumimoji="1" lang="en-US" altLang="zh-CN" sz="2800" b="1" dirty="0" err="1">
                  <a:ea typeface="仿宋_GB2312" charset="0"/>
                  <a:cs typeface="仿宋_GB2312" charset="0"/>
                </a:rPr>
                <a:t>i</a:t>
              </a:r>
              <a:r>
                <a:rPr kumimoji="1" lang="en-US" altLang="zh-CN" sz="2800" b="1" dirty="0">
                  <a:ea typeface="仿宋_GB2312" charset="0"/>
                  <a:cs typeface="仿宋_GB2312" charset="0"/>
                </a:rPr>
                <a:t> &gt; =j</a:t>
              </a:r>
            </a:p>
          </p:txBody>
        </p:sp>
      </p:grpSp>
      <p:sp>
        <p:nvSpPr>
          <p:cNvPr id="482311" name="Rectangle 7"/>
          <p:cNvSpPr>
            <a:spLocks noChangeArrowheads="1"/>
          </p:cNvSpPr>
          <p:nvPr/>
        </p:nvSpPr>
        <p:spPr bwMode="auto">
          <a:xfrm>
            <a:off x="3886200" y="4375150"/>
            <a:ext cx="19050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kumimoji="1" lang="en-US" altLang="zh-CN" sz="2800" b="1" dirty="0" err="1"/>
              <a:t>i</a:t>
            </a:r>
            <a:r>
              <a:rPr kumimoji="1" lang="en-US" altLang="zh-CN" sz="2800" b="1" dirty="0"/>
              <a:t>=0</a:t>
            </a:r>
          </a:p>
          <a:p>
            <a:r>
              <a:rPr kumimoji="1" lang="en-US" altLang="zh-CN" sz="2800" b="1" dirty="0"/>
              <a:t>1    4    7  2    5    6</a:t>
            </a:r>
          </a:p>
          <a:p>
            <a:r>
              <a:rPr kumimoji="1" lang="en-US" altLang="zh-CN" sz="2800" b="1" dirty="0"/>
              <a:t>3    8    9</a:t>
            </a:r>
          </a:p>
        </p:txBody>
      </p:sp>
      <p:sp>
        <p:nvSpPr>
          <p:cNvPr id="482312" name="Rectangle 8"/>
          <p:cNvSpPr>
            <a:spLocks noChangeArrowheads="1"/>
          </p:cNvSpPr>
          <p:nvPr/>
        </p:nvSpPr>
        <p:spPr bwMode="auto">
          <a:xfrm>
            <a:off x="6019800" y="4356100"/>
            <a:ext cx="19050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kumimoji="1" lang="en-US" altLang="zh-CN" sz="2800" b="1"/>
              <a:t>i=1</a:t>
            </a:r>
          </a:p>
          <a:p>
            <a:r>
              <a:rPr kumimoji="1" lang="en-US" altLang="zh-CN" sz="2800" b="1"/>
              <a:t>1    4    7</a:t>
            </a:r>
          </a:p>
          <a:p>
            <a:r>
              <a:rPr kumimoji="1" lang="en-US" altLang="zh-CN" sz="2800" b="1"/>
              <a:t>2    5    8</a:t>
            </a:r>
          </a:p>
          <a:p>
            <a:r>
              <a:rPr kumimoji="1" lang="en-US" altLang="zh-CN" sz="2800" b="1"/>
              <a:t>3    6    9</a:t>
            </a:r>
          </a:p>
        </p:txBody>
      </p:sp>
      <p:sp>
        <p:nvSpPr>
          <p:cNvPr id="54278" name="Rectangle 9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43434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7-9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说明</a:t>
            </a: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2315" name="Rectangle 11"/>
          <p:cNvSpPr>
            <a:spLocks noChangeArrowheads="1"/>
          </p:cNvSpPr>
          <p:nvPr/>
        </p:nvSpPr>
        <p:spPr bwMode="auto">
          <a:xfrm>
            <a:off x="990600" y="1916113"/>
            <a:ext cx="3652838" cy="979487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82316" name="Line 12"/>
          <p:cNvSpPr>
            <a:spLocks noChangeShapeType="1"/>
          </p:cNvSpPr>
          <p:nvPr/>
        </p:nvSpPr>
        <p:spPr bwMode="auto">
          <a:xfrm flipV="1">
            <a:off x="1066800" y="2971800"/>
            <a:ext cx="0" cy="25908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82317" name="Rectangle 13"/>
          <p:cNvSpPr>
            <a:spLocks noChangeArrowheads="1"/>
          </p:cNvSpPr>
          <p:nvPr/>
        </p:nvSpPr>
        <p:spPr bwMode="auto">
          <a:xfrm>
            <a:off x="179512" y="5589588"/>
            <a:ext cx="3600648" cy="52065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kumimoji="1" lang="en-US" altLang="zh-CN" sz="2800" b="1" dirty="0"/>
              <a:t>for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( j = </a:t>
            </a:r>
            <a:r>
              <a:rPr kumimoji="1" lang="en-US" altLang="zh-CN" sz="2800" b="1" dirty="0" err="1"/>
              <a:t>i</a:t>
            </a:r>
            <a:r>
              <a:rPr kumimoji="1" lang="en-US" altLang="zh-CN" sz="2800" b="1" dirty="0"/>
              <a:t>; j &lt; n; j++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1" grpId="0" autoUpdateAnimBg="0"/>
      <p:bldP spid="482312" grpId="0" autoUpdateAnimBg="0"/>
      <p:bldP spid="482315" grpId="0" animBg="1"/>
      <p:bldP spid="482316" grpId="0" animBg="1"/>
      <p:bldP spid="482317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381000" y="1066800"/>
            <a:ext cx="4551363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Book Antiqua" charset="0"/>
              </a:rPr>
              <a:t>  </a:t>
            </a:r>
            <a:r>
              <a:rPr kumimoji="1" lang="zh-CN" altLang="en-US" sz="2800" b="1" dirty="0">
                <a:cs typeface="Arial Unicode MS" charset="0"/>
              </a:rPr>
              <a:t>/* </a:t>
            </a:r>
            <a:r>
              <a:rPr kumimoji="1" lang="zh-CN" altLang="en-US" sz="2800" b="1" dirty="0">
                <a:latin typeface="宋体" charset="0"/>
              </a:rPr>
              <a:t>行列互换 </a:t>
            </a:r>
            <a:r>
              <a:rPr kumimoji="1" lang="zh-CN" altLang="en-US" sz="2800" b="1" dirty="0">
                <a:cs typeface="Arial Unicode MS" charset="0"/>
              </a:rPr>
              <a:t>*/</a:t>
            </a:r>
          </a:p>
          <a:p>
            <a:pPr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for (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 = 0;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 &lt; n;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++ )</a:t>
            </a:r>
          </a:p>
          <a:p>
            <a:pPr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     for ( j = 0; j &lt; n; j++ ){</a:t>
            </a:r>
            <a:endParaRPr kumimoji="1" lang="zh-CN" altLang="en-US" sz="2800" b="1" dirty="0">
              <a:cs typeface="Arial Unicode MS" charset="0"/>
            </a:endParaRPr>
          </a:p>
          <a:p>
            <a:pPr eaLnBrk="1" hangingPunct="1">
              <a:buClr>
                <a:srgbClr val="33CCCC"/>
              </a:buClr>
              <a:buSzPct val="110000"/>
            </a:pPr>
            <a:r>
              <a:rPr kumimoji="1" lang="zh-CN" altLang="en-US" sz="2800" b="1" dirty="0">
                <a:cs typeface="Arial Unicode MS" charset="0"/>
              </a:rPr>
              <a:t>      </a:t>
            </a:r>
            <a:r>
              <a:rPr kumimoji="1" lang="en-US" altLang="zh-CN" sz="2800" b="1" dirty="0">
                <a:cs typeface="Arial Unicode MS" charset="0"/>
              </a:rPr>
              <a:t>temp = a[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][j];</a:t>
            </a:r>
          </a:p>
          <a:p>
            <a:pPr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           a[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][j] = a[j][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];</a:t>
            </a:r>
          </a:p>
          <a:p>
            <a:pPr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           a[j][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] = temp;</a:t>
            </a:r>
          </a:p>
          <a:p>
            <a:pPr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        }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5486400" y="1676400"/>
            <a:ext cx="2253952" cy="138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    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    </a:t>
            </a:r>
            <a:r>
              <a:rPr kumimoji="1" lang="en-US" altLang="zh-CN" sz="2800" dirty="0"/>
              <a:t>3</a:t>
            </a:r>
            <a:r>
              <a:rPr kumimoji="1" lang="zh-CN" altLang="en-US" sz="2800" dirty="0"/>
              <a:t>             </a:t>
            </a:r>
            <a:r>
              <a:rPr kumimoji="1" lang="en-US" altLang="zh-CN" sz="2800" dirty="0"/>
              <a:t>4</a:t>
            </a:r>
            <a:r>
              <a:rPr kumimoji="1" lang="zh-CN" altLang="en-US" sz="2800" dirty="0"/>
              <a:t>    </a:t>
            </a:r>
            <a:r>
              <a:rPr kumimoji="1" lang="en-US" altLang="zh-CN" sz="2800" dirty="0"/>
              <a:t>5</a:t>
            </a:r>
            <a:r>
              <a:rPr kumimoji="1" lang="zh-CN" altLang="en-US" sz="2800" dirty="0"/>
              <a:t>    </a:t>
            </a:r>
            <a:r>
              <a:rPr kumimoji="1" lang="en-US" altLang="zh-CN" sz="2800" dirty="0"/>
              <a:t>6</a:t>
            </a:r>
            <a:endParaRPr kumimoji="1" lang="zh-CN" altLang="en-US" sz="2800" dirty="0"/>
          </a:p>
          <a:p>
            <a:r>
              <a:rPr kumimoji="1" lang="en-US" altLang="zh-CN" sz="2800" dirty="0"/>
              <a:t>7</a:t>
            </a:r>
            <a:r>
              <a:rPr kumimoji="1" lang="zh-CN" altLang="en-US" sz="2800" dirty="0"/>
              <a:t>    </a:t>
            </a:r>
            <a:r>
              <a:rPr kumimoji="1" lang="en-US" altLang="zh-CN" sz="2800" dirty="0"/>
              <a:t>8</a:t>
            </a:r>
            <a:r>
              <a:rPr kumimoji="1" lang="zh-CN" altLang="en-US" sz="2800" dirty="0"/>
              <a:t>    </a:t>
            </a:r>
            <a:r>
              <a:rPr kumimoji="1" lang="en-US" altLang="zh-CN" sz="2800" dirty="0"/>
              <a:t>9</a:t>
            </a:r>
            <a:endParaRPr kumimoji="1" lang="zh-CN" altLang="en-US" sz="2800" dirty="0"/>
          </a:p>
        </p:txBody>
      </p:sp>
      <p:sp>
        <p:nvSpPr>
          <p:cNvPr id="55300" name="Rectangle 9"/>
          <p:cNvSpPr>
            <a:spLocks noGrp="1" noChangeArrowheads="1"/>
          </p:cNvSpPr>
          <p:nvPr>
            <p:ph type="title"/>
          </p:nvPr>
        </p:nvSpPr>
        <p:spPr>
          <a:xfrm>
            <a:off x="5508625" y="549275"/>
            <a:ext cx="3267075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7-9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思考</a:t>
            </a: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4365" name="Rectangle 13"/>
          <p:cNvSpPr>
            <a:spLocks noChangeArrowheads="1"/>
          </p:cNvSpPr>
          <p:nvPr/>
        </p:nvSpPr>
        <p:spPr bwMode="auto">
          <a:xfrm>
            <a:off x="1905000" y="4267200"/>
            <a:ext cx="19050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kumimoji="1" lang="en-US" altLang="zh-CN" sz="2800" b="1"/>
              <a:t>i=0</a:t>
            </a:r>
          </a:p>
          <a:p>
            <a:r>
              <a:rPr kumimoji="1" lang="en-US" altLang="zh-CN" sz="2800" b="1"/>
              <a:t>1    4    7  2    5    6</a:t>
            </a:r>
          </a:p>
          <a:p>
            <a:r>
              <a:rPr kumimoji="1" lang="en-US" altLang="zh-CN" sz="2800" b="1"/>
              <a:t>3    8    9</a:t>
            </a:r>
          </a:p>
        </p:txBody>
      </p:sp>
      <p:sp>
        <p:nvSpPr>
          <p:cNvPr id="484366" name="Rectangle 14"/>
          <p:cNvSpPr>
            <a:spLocks noChangeArrowheads="1"/>
          </p:cNvSpPr>
          <p:nvPr/>
        </p:nvSpPr>
        <p:spPr bwMode="auto">
          <a:xfrm>
            <a:off x="4038600" y="4343400"/>
            <a:ext cx="19050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kumimoji="1" lang="en-US" altLang="zh-CN" sz="2800" b="1"/>
              <a:t>i=1</a:t>
            </a:r>
          </a:p>
          <a:p>
            <a:r>
              <a:rPr kumimoji="1" lang="en-US" altLang="zh-CN" sz="2800" b="1"/>
              <a:t>1    2    7</a:t>
            </a:r>
          </a:p>
          <a:p>
            <a:r>
              <a:rPr kumimoji="1" lang="en-US" altLang="zh-CN" sz="2800" b="1"/>
              <a:t>4    5    8</a:t>
            </a:r>
          </a:p>
          <a:p>
            <a:r>
              <a:rPr kumimoji="1" lang="en-US" altLang="zh-CN" sz="2800" b="1"/>
              <a:t>3    6    9</a:t>
            </a:r>
          </a:p>
        </p:txBody>
      </p:sp>
      <p:sp>
        <p:nvSpPr>
          <p:cNvPr id="484367" name="Rectangle 15"/>
          <p:cNvSpPr>
            <a:spLocks noChangeArrowheads="1"/>
          </p:cNvSpPr>
          <p:nvPr/>
        </p:nvSpPr>
        <p:spPr bwMode="auto">
          <a:xfrm>
            <a:off x="6324600" y="4343400"/>
            <a:ext cx="19050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kumimoji="1" lang="en-US" altLang="zh-CN" sz="2800" b="1"/>
              <a:t>i=2</a:t>
            </a:r>
          </a:p>
          <a:p>
            <a:r>
              <a:rPr kumimoji="1" lang="en-US" altLang="zh-CN" sz="2800" b="1"/>
              <a:t>1    2    3  4    5    6</a:t>
            </a:r>
          </a:p>
          <a:p>
            <a:r>
              <a:rPr kumimoji="1" lang="en-US" altLang="zh-CN" sz="2800" b="1"/>
              <a:t>7    8    9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65" grpId="0" autoUpdateAnimBg="0"/>
      <p:bldP spid="484366" grpId="0" autoUpdateAnimBg="0"/>
      <p:bldP spid="484367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5257800" cy="685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7-10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日期计算</a:t>
            </a: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659813" cy="389572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宋体" charset="0"/>
                <a:ea typeface="宋体" charset="0"/>
                <a:cs typeface="宋体" charset="0"/>
              </a:rPr>
              <a:t>自定义函数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day_of_year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 (year, month, day)</a:t>
            </a:r>
            <a:r>
              <a:rPr lang="en-US" altLang="zh-CN" sz="2800" dirty="0">
                <a:latin typeface="宋体" charset="0"/>
                <a:ea typeface="宋体" charset="0"/>
                <a:cs typeface="宋体" charset="0"/>
              </a:rPr>
              <a:t>，</a:t>
            </a:r>
            <a:r>
              <a:rPr lang="zh-CN" altLang="en-US" sz="2800" dirty="0">
                <a:latin typeface="宋体" charset="0"/>
                <a:ea typeface="宋体" charset="0"/>
                <a:cs typeface="宋体" charset="0"/>
              </a:rPr>
              <a:t>计算并返回年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year</a:t>
            </a:r>
            <a:r>
              <a:rPr lang="zh-CN" altLang="en-US" sz="2800" dirty="0">
                <a:latin typeface="宋体" charset="0"/>
                <a:ea typeface="宋体" charset="0"/>
                <a:cs typeface="宋体" charset="0"/>
              </a:rPr>
              <a:t>、月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month</a:t>
            </a:r>
            <a:r>
              <a:rPr lang="zh-CN" altLang="en-US" sz="2800" dirty="0">
                <a:latin typeface="宋体" charset="0"/>
                <a:ea typeface="宋体" charset="0"/>
                <a:cs typeface="宋体" charset="0"/>
              </a:rPr>
              <a:t>和日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day</a:t>
            </a:r>
            <a:r>
              <a:rPr lang="zh-CN" altLang="en-US" sz="2800" dirty="0">
                <a:latin typeface="宋体" charset="0"/>
                <a:ea typeface="宋体" charset="0"/>
                <a:cs typeface="宋体" charset="0"/>
              </a:rPr>
              <a:t>对应的是该年的第几天。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 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day_of_year</a:t>
            </a:r>
            <a:r>
              <a:rPr lang="en-US" altLang="zh-CN" sz="2400" dirty="0">
                <a:latin typeface="Arial" charset="0"/>
                <a:ea typeface="宋体" charset="0"/>
              </a:rPr>
              <a:t> (2000, 3, 1) </a:t>
            </a:r>
            <a:r>
              <a:rPr lang="zh-CN" altLang="en-US" sz="2400" dirty="0">
                <a:latin typeface="Arial" charset="0"/>
                <a:ea typeface="宋体" charset="0"/>
              </a:rPr>
              <a:t>返回</a:t>
            </a:r>
            <a:r>
              <a:rPr lang="en-US" altLang="zh-CN" sz="2400" dirty="0">
                <a:latin typeface="Arial" charset="0"/>
                <a:ea typeface="宋体" charset="0"/>
              </a:rPr>
              <a:t>61</a:t>
            </a:r>
            <a:endParaRPr lang="zh-CN" altLang="en-US" sz="2400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day_of_year</a:t>
            </a:r>
            <a:r>
              <a:rPr lang="en-US" altLang="zh-CN" sz="2400" dirty="0">
                <a:latin typeface="Arial" charset="0"/>
                <a:ea typeface="宋体" charset="0"/>
              </a:rPr>
              <a:t> (1981, 3, 1) </a:t>
            </a:r>
            <a:r>
              <a:rPr lang="zh-CN" altLang="en-US" sz="2400" dirty="0">
                <a:latin typeface="Arial" charset="0"/>
                <a:ea typeface="宋体" charset="0"/>
              </a:rPr>
              <a:t>返回</a:t>
            </a:r>
            <a:r>
              <a:rPr lang="en-US" altLang="zh-CN" sz="2400" dirty="0">
                <a:latin typeface="Arial" charset="0"/>
                <a:ea typeface="宋体" charset="0"/>
              </a:rPr>
              <a:t>60</a:t>
            </a:r>
            <a:endParaRPr lang="zh-CN" altLang="en-US" sz="2400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分析：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   月       </a:t>
            </a:r>
            <a:r>
              <a:rPr lang="en-US" altLang="zh-CN" sz="2000" dirty="0">
                <a:latin typeface="Arial" charset="0"/>
                <a:ea typeface="宋体" charset="0"/>
              </a:rPr>
              <a:t>0</a:t>
            </a:r>
            <a:r>
              <a:rPr lang="zh-CN" altLang="en-US" sz="2000" dirty="0">
                <a:latin typeface="Arial" charset="0"/>
                <a:ea typeface="宋体" charset="0"/>
              </a:rPr>
              <a:t>    </a:t>
            </a:r>
            <a:r>
              <a:rPr lang="en-US" altLang="zh-CN" sz="2000" dirty="0">
                <a:latin typeface="Arial" charset="0"/>
                <a:ea typeface="宋体" charset="0"/>
              </a:rPr>
              <a:t>1</a:t>
            </a:r>
            <a:r>
              <a:rPr lang="zh-CN" altLang="en-US" sz="2000" dirty="0">
                <a:latin typeface="Arial" charset="0"/>
                <a:ea typeface="宋体" charset="0"/>
              </a:rPr>
              <a:t>    </a:t>
            </a:r>
            <a:r>
              <a:rPr lang="en-US" altLang="zh-CN" sz="2000" dirty="0">
                <a:latin typeface="Arial" charset="0"/>
                <a:ea typeface="宋体" charset="0"/>
              </a:rPr>
              <a:t>2</a:t>
            </a:r>
            <a:r>
              <a:rPr lang="zh-CN" altLang="en-US" sz="2000" dirty="0">
                <a:latin typeface="Arial" charset="0"/>
                <a:ea typeface="宋体" charset="0"/>
              </a:rPr>
              <a:t>    </a:t>
            </a:r>
            <a:r>
              <a:rPr lang="en-US" altLang="zh-CN" sz="2000" dirty="0">
                <a:latin typeface="Arial" charset="0"/>
                <a:ea typeface="宋体" charset="0"/>
              </a:rPr>
              <a:t> 3</a:t>
            </a:r>
            <a:r>
              <a:rPr lang="zh-CN" altLang="en-US" sz="2000" dirty="0">
                <a:latin typeface="Arial" charset="0"/>
                <a:ea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</a:rPr>
              <a:t> </a:t>
            </a:r>
            <a:r>
              <a:rPr lang="zh-CN" altLang="en-US" sz="2000" dirty="0">
                <a:latin typeface="Arial" charset="0"/>
                <a:ea typeface="宋体" charset="0"/>
              </a:rPr>
              <a:t>……</a:t>
            </a:r>
            <a:r>
              <a:rPr lang="en-US" altLang="zh-CN" sz="2000" dirty="0">
                <a:latin typeface="Arial" charset="0"/>
                <a:ea typeface="宋体" charset="0"/>
              </a:rPr>
              <a:t>    </a:t>
            </a:r>
            <a:r>
              <a:rPr lang="zh-CN" altLang="en-US" sz="2000" dirty="0">
                <a:latin typeface="Arial" charset="0"/>
                <a:ea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</a:rPr>
              <a:t>11</a:t>
            </a:r>
            <a:r>
              <a:rPr lang="zh-CN" altLang="en-US" sz="2000" dirty="0">
                <a:latin typeface="Arial" charset="0"/>
                <a:ea typeface="宋体" charset="0"/>
              </a:rPr>
              <a:t>    </a:t>
            </a:r>
            <a:r>
              <a:rPr lang="en-US" altLang="zh-CN" sz="2000" dirty="0">
                <a:latin typeface="Arial" charset="0"/>
                <a:ea typeface="宋体" charset="0"/>
              </a:rPr>
              <a:t>12</a:t>
            </a:r>
            <a:endParaRPr lang="zh-CN" altLang="en-US" sz="2000" dirty="0">
              <a:latin typeface="Arial" charset="0"/>
              <a:ea typeface="宋体" charset="0"/>
            </a:endParaRPr>
          </a:p>
          <a:p>
            <a:pPr lvl="2" eaLnBrk="1" hangingPunct="1"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非闰年  </a:t>
            </a:r>
            <a:r>
              <a:rPr lang="en-US" altLang="zh-CN" sz="2000" dirty="0">
                <a:latin typeface="Arial" charset="0"/>
                <a:ea typeface="宋体" charset="0"/>
              </a:rPr>
              <a:t>0</a:t>
            </a:r>
            <a:r>
              <a:rPr lang="zh-CN" altLang="en-US" sz="2000" dirty="0">
                <a:latin typeface="Arial" charset="0"/>
                <a:ea typeface="宋体" charset="0"/>
              </a:rPr>
              <a:t>   </a:t>
            </a:r>
            <a:r>
              <a:rPr lang="en-US" altLang="zh-CN" sz="2000" dirty="0">
                <a:latin typeface="Arial" charset="0"/>
                <a:ea typeface="宋体" charset="0"/>
              </a:rPr>
              <a:t>31</a:t>
            </a:r>
            <a:r>
              <a:rPr lang="zh-CN" altLang="en-US" sz="2000" dirty="0">
                <a:latin typeface="Arial" charset="0"/>
                <a:ea typeface="宋体" charset="0"/>
              </a:rPr>
              <a:t>   </a:t>
            </a:r>
            <a:r>
              <a:rPr lang="en-US" altLang="zh-CN" sz="2000" dirty="0">
                <a:latin typeface="Arial" charset="0"/>
                <a:ea typeface="宋体" charset="0"/>
              </a:rPr>
              <a:t>28</a:t>
            </a:r>
            <a:r>
              <a:rPr lang="zh-CN" altLang="en-US" sz="2000" dirty="0">
                <a:latin typeface="Arial" charset="0"/>
                <a:ea typeface="宋体" charset="0"/>
              </a:rPr>
              <a:t>   </a:t>
            </a:r>
            <a:r>
              <a:rPr lang="en-US" altLang="zh-CN" sz="2000" dirty="0">
                <a:latin typeface="Arial" charset="0"/>
                <a:ea typeface="宋体" charset="0"/>
              </a:rPr>
              <a:t>31</a:t>
            </a:r>
            <a:r>
              <a:rPr lang="zh-CN" altLang="en-US" sz="2000" dirty="0">
                <a:latin typeface="Arial" charset="0"/>
                <a:ea typeface="宋体" charset="0"/>
              </a:rPr>
              <a:t>        </a:t>
            </a:r>
            <a:r>
              <a:rPr lang="en-US" altLang="zh-CN" sz="2000" dirty="0">
                <a:latin typeface="Arial" charset="0"/>
                <a:ea typeface="宋体" charset="0"/>
              </a:rPr>
              <a:t>     30</a:t>
            </a:r>
            <a:r>
              <a:rPr lang="zh-CN" altLang="en-US" sz="2000" dirty="0">
                <a:latin typeface="Arial" charset="0"/>
                <a:ea typeface="宋体" charset="0"/>
              </a:rPr>
              <a:t>    </a:t>
            </a:r>
            <a:r>
              <a:rPr lang="en-US" altLang="zh-CN" sz="2000" dirty="0">
                <a:latin typeface="Arial" charset="0"/>
                <a:ea typeface="宋体" charset="0"/>
              </a:rPr>
              <a:t>31</a:t>
            </a:r>
            <a:endParaRPr lang="zh-CN" altLang="en-US" sz="2000" dirty="0">
              <a:latin typeface="Arial" charset="0"/>
              <a:ea typeface="宋体" charset="0"/>
            </a:endParaRPr>
          </a:p>
          <a:p>
            <a:pPr lvl="2"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</a:t>
            </a:r>
            <a:r>
              <a:rPr lang="zh-CN" altLang="en-US" sz="2000" dirty="0">
                <a:latin typeface="Arial" charset="0"/>
                <a:ea typeface="宋体" charset="0"/>
              </a:rPr>
              <a:t>闰年    </a:t>
            </a:r>
            <a:r>
              <a:rPr lang="en-US" altLang="zh-CN" sz="2000" dirty="0">
                <a:latin typeface="Arial" charset="0"/>
                <a:ea typeface="宋体" charset="0"/>
              </a:rPr>
              <a:t>0</a:t>
            </a:r>
            <a:r>
              <a:rPr lang="zh-CN" altLang="en-US" sz="2000" dirty="0">
                <a:latin typeface="Arial" charset="0"/>
                <a:ea typeface="宋体" charset="0"/>
              </a:rPr>
              <a:t>  </a:t>
            </a:r>
            <a:r>
              <a:rPr lang="en-US" altLang="zh-CN" sz="2000" dirty="0">
                <a:latin typeface="Arial" charset="0"/>
                <a:ea typeface="宋体" charset="0"/>
              </a:rPr>
              <a:t> 31</a:t>
            </a:r>
            <a:r>
              <a:rPr lang="zh-CN" altLang="en-US" sz="2000" dirty="0">
                <a:latin typeface="Arial" charset="0"/>
                <a:ea typeface="宋体" charset="0"/>
              </a:rPr>
              <a:t>   </a:t>
            </a:r>
            <a:r>
              <a:rPr lang="en-US" altLang="zh-CN" sz="2000" dirty="0">
                <a:latin typeface="Arial" charset="0"/>
                <a:ea typeface="宋体" charset="0"/>
              </a:rPr>
              <a:t>29</a:t>
            </a:r>
            <a:r>
              <a:rPr lang="zh-CN" altLang="en-US" sz="2000" dirty="0">
                <a:latin typeface="Arial" charset="0"/>
                <a:ea typeface="宋体" charset="0"/>
              </a:rPr>
              <a:t>   </a:t>
            </a:r>
            <a:r>
              <a:rPr lang="en-US" altLang="zh-CN" sz="2000" dirty="0">
                <a:latin typeface="Arial" charset="0"/>
                <a:ea typeface="宋体" charset="0"/>
              </a:rPr>
              <a:t>31</a:t>
            </a:r>
            <a:r>
              <a:rPr lang="zh-CN" altLang="en-US" sz="2000" dirty="0">
                <a:latin typeface="Arial" charset="0"/>
                <a:ea typeface="宋体" charset="0"/>
              </a:rPr>
              <a:t>        </a:t>
            </a:r>
            <a:r>
              <a:rPr lang="en-US" altLang="zh-CN" sz="2000" dirty="0">
                <a:latin typeface="Arial" charset="0"/>
                <a:ea typeface="宋体" charset="0"/>
              </a:rPr>
              <a:t>     30</a:t>
            </a:r>
            <a:r>
              <a:rPr lang="zh-CN" altLang="en-US" sz="2000" dirty="0">
                <a:latin typeface="Arial" charset="0"/>
                <a:ea typeface="宋体" charset="0"/>
              </a:rPr>
              <a:t>    </a:t>
            </a:r>
            <a:r>
              <a:rPr lang="en-US" altLang="zh-CN" sz="2000" dirty="0">
                <a:latin typeface="Arial" charset="0"/>
                <a:ea typeface="宋体" charset="0"/>
              </a:rPr>
              <a:t>31</a:t>
            </a:r>
            <a:endParaRPr lang="zh-CN" altLang="en-US" sz="2000" dirty="0">
              <a:latin typeface="Arial" charset="0"/>
              <a:ea typeface="宋体" charset="0"/>
            </a:endParaRPr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990600" y="4653136"/>
            <a:ext cx="66294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400" b="1" dirty="0" err="1">
                <a:ea typeface="仿宋_GB2312" charset="0"/>
                <a:cs typeface="仿宋_GB2312" charset="0"/>
              </a:rPr>
              <a:t>int</a:t>
            </a:r>
            <a:r>
              <a:rPr kumimoji="1" lang="en-US" altLang="zh-CN" sz="2400" b="1" dirty="0">
                <a:ea typeface="仿宋_GB2312" charset="0"/>
                <a:cs typeface="仿宋_GB2312" charset="0"/>
              </a:rPr>
              <a:t> tab[2][13] = {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   { 0, 31, 28, 31, 30,31,30,31,31,30,31, 30,31 }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   { 0, 31, 29, 31, 30,31,30,31,31,30,31, 30,31 }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}</a:t>
            </a:r>
          </a:p>
        </p:txBody>
      </p:sp>
      <p:sp>
        <p:nvSpPr>
          <p:cNvPr id="487429" name="Line 5"/>
          <p:cNvSpPr>
            <a:spLocks noChangeShapeType="1"/>
          </p:cNvSpPr>
          <p:nvPr/>
        </p:nvSpPr>
        <p:spPr bwMode="auto">
          <a:xfrm>
            <a:off x="1331640" y="3716338"/>
            <a:ext cx="5040560" cy="6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>
            <a:off x="2143125" y="32766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 bldLvl="2" autoUpdateAnimBg="0"/>
      <p:bldP spid="487428" grpId="0" autoUpdateAnimBg="0"/>
      <p:bldP spid="487429" grpId="0" animBg="1"/>
      <p:bldP spid="48743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4419600" cy="685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7-10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源程序</a:t>
            </a: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382000" cy="5638800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int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day_of_year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(int year, int month, int day)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{    int k, leap;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   int tab[2][13] = {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      { 0, 31, 28, 31, 30,31,30,31,31,30,31, 30,31 },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      { 0, 31, 29, 31, 30,31,30,31,31,30,31, 30,31 }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   };</a:t>
            </a:r>
          </a:p>
          <a:p>
            <a:pPr eaLnBrk="1" hangingPunct="1">
              <a:buClrTx/>
              <a:buSzTx/>
              <a:buFontTx/>
              <a:buNone/>
            </a:pPr>
            <a:endParaRPr lang="en-US" altLang="zh-CN" sz="2400" dirty="0"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   leap = (year%4==0 &amp;&amp; year%100!=0) || year %400==0;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   for ( k=1; k&lt;month; k++ 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        day = day + tab[leap][k];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   return day;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428750"/>
            <a:ext cx="8064500" cy="4879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例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7-11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输入一个以回车符为结束标志的字符串（少于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80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个字符），判断该字符串是否为回文。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回文就是字符串中心对称，如“</a:t>
            </a:r>
            <a:r>
              <a:rPr lang="en-US" altLang="zh-CN" dirty="0" err="1">
                <a:latin typeface="Arial" charset="0"/>
                <a:ea typeface="宋体" charset="0"/>
              </a:rPr>
              <a:t>abcba</a:t>
            </a:r>
            <a:r>
              <a:rPr lang="en-US" altLang="zh-CN" dirty="0">
                <a:latin typeface="Arial" charset="0"/>
                <a:ea typeface="宋体" charset="0"/>
              </a:rPr>
              <a:t>”</a:t>
            </a:r>
            <a:r>
              <a:rPr lang="zh-CN" altLang="en-US" dirty="0">
                <a:latin typeface="Arial" charset="0"/>
                <a:ea typeface="宋体" charset="0"/>
              </a:rPr>
              <a:t> “</a:t>
            </a:r>
            <a:r>
              <a:rPr lang="en-US" altLang="zh-CN" dirty="0" err="1">
                <a:latin typeface="Arial" charset="0"/>
                <a:ea typeface="宋体" charset="0"/>
              </a:rPr>
              <a:t>abccba</a:t>
            </a:r>
            <a:r>
              <a:rPr lang="en-US" altLang="zh-CN" dirty="0">
                <a:latin typeface="Arial" charset="0"/>
                <a:ea typeface="宋体" charset="0"/>
              </a:rPr>
              <a:t>”</a:t>
            </a:r>
            <a:r>
              <a:rPr lang="zh-CN" altLang="en-US" dirty="0">
                <a:latin typeface="Arial" charset="0"/>
                <a:ea typeface="宋体" charset="0"/>
              </a:rPr>
              <a:t>是回文，“</a:t>
            </a:r>
            <a:r>
              <a:rPr lang="en-US" altLang="zh-CN" dirty="0" err="1">
                <a:latin typeface="Arial" charset="0"/>
                <a:ea typeface="宋体" charset="0"/>
              </a:rPr>
              <a:t>abcdba</a:t>
            </a:r>
            <a:r>
              <a:rPr lang="en-US" altLang="zh-CN" dirty="0">
                <a:latin typeface="Arial" charset="0"/>
                <a:ea typeface="宋体" charset="0"/>
              </a:rPr>
              <a:t>”</a:t>
            </a:r>
            <a:r>
              <a:rPr lang="zh-CN" altLang="en-US" dirty="0">
                <a:latin typeface="Arial" charset="0"/>
                <a:ea typeface="宋体" charset="0"/>
              </a:rPr>
              <a:t>不是回文。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endParaRPr lang="zh-CN" altLang="en-US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dirty="0">
                <a:latin typeface="Arial" charset="0"/>
                <a:ea typeface="宋体" charset="0"/>
                <a:cs typeface="Times New Roman" charset="0"/>
              </a:rPr>
              <a:t>7.3.1  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程序解析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7.3.2  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一维字符数组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7.3.3  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字符串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7.3.4  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使用字符串编程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xfrm>
            <a:off x="642938" y="571500"/>
            <a:ext cx="4953000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7.3  </a:t>
            </a:r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判断回文</a:t>
            </a: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9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9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9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9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9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9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9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9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9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9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9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9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6413" y="122238"/>
            <a:ext cx="4648200" cy="12192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7.3.1 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程序解析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-</a:t>
            </a:r>
            <a:br>
              <a:rPr lang="en-US" altLang="zh-CN" dirty="0">
                <a:latin typeface="Arial" charset="0"/>
                <a:ea typeface="宋体" charset="0"/>
                <a:cs typeface="宋体" charset="0"/>
              </a:rPr>
            </a:b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判断回文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71438"/>
            <a:ext cx="5942013" cy="6715125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int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main ( void )</a:t>
            </a:r>
            <a:endParaRPr lang="zh-CN" altLang="en-US" sz="2000" dirty="0"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{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int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, k;</a:t>
            </a:r>
            <a:endParaRPr lang="zh-CN" altLang="en-US" sz="2000" dirty="0"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  char line[80];</a:t>
            </a:r>
            <a:endParaRPr lang="zh-CN" altLang="en-US" sz="2000" dirty="0"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 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(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"Enter a string: "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);</a:t>
            </a:r>
            <a:endParaRPr lang="zh-CN" altLang="en-US" sz="2000" dirty="0"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 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k = 0;</a:t>
            </a:r>
            <a:endParaRPr lang="zh-CN" altLang="en-US" sz="2000" dirty="0">
              <a:solidFill>
                <a:schemeClr val="bg2"/>
              </a:solidFill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   while ( (line[k] = </a:t>
            </a:r>
            <a:r>
              <a:rPr lang="en-US" altLang="zh-CN" sz="2000" dirty="0" err="1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getchar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() ) != '\n' )</a:t>
            </a:r>
            <a:endParaRPr lang="zh-CN" altLang="en-US" sz="2000" dirty="0">
              <a:solidFill>
                <a:schemeClr val="bg2"/>
              </a:solidFill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       k++;</a:t>
            </a:r>
            <a:endParaRPr lang="zh-CN" altLang="en-US" sz="2000" dirty="0">
              <a:solidFill>
                <a:schemeClr val="bg2"/>
              </a:solidFill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   line[k] = '\0';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 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= 0;        /*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是字符串首字符的下标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*/</a:t>
            </a:r>
            <a:endParaRPr lang="zh-CN" altLang="en-US" sz="2000" dirty="0">
              <a:solidFill>
                <a:schemeClr val="bg2"/>
              </a:solidFill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  k = k -1;    /* k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是字符串尾字符的下标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*/</a:t>
            </a:r>
            <a:endParaRPr lang="zh-CN" altLang="en-US" sz="2000" dirty="0"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 while (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&lt; k ){</a:t>
            </a:r>
            <a:endParaRPr lang="zh-CN" altLang="en-US" sz="2000" dirty="0"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	   if ( line[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] != line[k] )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            break;</a:t>
            </a:r>
            <a:endParaRPr lang="zh-CN" altLang="en-US" sz="2000" dirty="0"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	  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++;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	   k--;</a:t>
            </a:r>
            <a:endParaRPr lang="zh-CN" altLang="en-US" sz="2000" dirty="0"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  }</a:t>
            </a:r>
            <a:endParaRPr lang="zh-CN" altLang="en-US" sz="2000" dirty="0"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  if(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&gt;= k)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("It is a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plalindrome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\n");</a:t>
            </a:r>
            <a:endParaRPr lang="zh-CN" altLang="en-US" sz="2000" dirty="0"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  else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("It is not a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plalindrome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\n");</a:t>
            </a:r>
            <a:endParaRPr lang="zh-CN" altLang="en-US" sz="2000" dirty="0"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   return 0;</a:t>
            </a:r>
            <a:endParaRPr lang="zh-CN" altLang="en-US" sz="2000" dirty="0"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}    </a:t>
            </a:r>
            <a:endParaRPr lang="zh-CN" altLang="en-US" sz="20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5435600" y="2133600"/>
            <a:ext cx="3419475" cy="8350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dirty="0">
                <a:latin typeface="Arial" pitchFamily="34" charset="0"/>
                <a:ea typeface="宋体" pitchFamily="2" charset="-122"/>
                <a:cs typeface="+mn-cs"/>
              </a:rPr>
              <a:t>Enter a string: </a:t>
            </a:r>
            <a:r>
              <a:rPr kumimoji="1" lang="en-US" altLang="zh-CN" sz="2400" b="1" dirty="0" err="1">
                <a:solidFill>
                  <a:srgbClr val="CC0066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abcba</a:t>
            </a:r>
            <a:endParaRPr kumimoji="1" lang="en-US" altLang="zh-CN" sz="2400" b="1" dirty="0">
              <a:solidFill>
                <a:srgbClr val="CC0066"/>
              </a:solidFill>
              <a:latin typeface="+mn-lt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kumimoji="1" lang="en-US" altLang="zh-CN" sz="2400" b="1" dirty="0">
                <a:latin typeface="Arial" pitchFamily="34" charset="0"/>
                <a:ea typeface="宋体" pitchFamily="2" charset="-122"/>
                <a:cs typeface="+mn-cs"/>
              </a:rPr>
              <a:t>It is a </a:t>
            </a:r>
            <a:r>
              <a:rPr kumimoji="1" lang="en-US" altLang="zh-CN" sz="2400" b="1" dirty="0" err="1">
                <a:latin typeface="Arial" pitchFamily="34" charset="0"/>
                <a:ea typeface="宋体" pitchFamily="2" charset="-122"/>
                <a:cs typeface="+mn-cs"/>
              </a:rPr>
              <a:t>plalindrome</a:t>
            </a:r>
            <a:r>
              <a:rPr kumimoji="1" lang="en-US" altLang="zh-CN" sz="2400" dirty="0">
                <a:latin typeface="Arial" pitchFamily="34" charset="0"/>
                <a:ea typeface="宋体" pitchFamily="2" charset="-122"/>
                <a:cs typeface="+mn-cs"/>
              </a:rPr>
              <a:t> </a:t>
            </a:r>
          </a:p>
        </p:txBody>
      </p:sp>
      <p:sp>
        <p:nvSpPr>
          <p:cNvPr id="491525" name="Rectangle 5"/>
          <p:cNvSpPr>
            <a:spLocks noChangeArrowheads="1"/>
          </p:cNvSpPr>
          <p:nvPr/>
        </p:nvSpPr>
        <p:spPr bwMode="auto">
          <a:xfrm>
            <a:off x="5435600" y="3241675"/>
            <a:ext cx="3419475" cy="8350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dirty="0">
                <a:latin typeface="Arial" pitchFamily="34" charset="0"/>
                <a:ea typeface="宋体" pitchFamily="2" charset="-122"/>
                <a:cs typeface="+mn-cs"/>
              </a:rPr>
              <a:t>Enter a string: </a:t>
            </a:r>
            <a:r>
              <a:rPr kumimoji="1" lang="en-US" altLang="zh-CN" sz="2400" b="1" dirty="0" err="1">
                <a:solidFill>
                  <a:srgbClr val="CC0066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abcdba</a:t>
            </a:r>
            <a:endParaRPr kumimoji="1" lang="en-US" altLang="zh-CN" sz="2400" b="1" dirty="0">
              <a:solidFill>
                <a:srgbClr val="CC0066"/>
              </a:solidFill>
              <a:latin typeface="+mn-lt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kumimoji="1" lang="en-US" altLang="zh-CN" sz="2400" b="1" dirty="0">
                <a:latin typeface="Arial" pitchFamily="34" charset="0"/>
                <a:ea typeface="宋体" pitchFamily="2" charset="-122"/>
                <a:cs typeface="+mn-cs"/>
              </a:rPr>
              <a:t>It is not a </a:t>
            </a:r>
            <a:r>
              <a:rPr kumimoji="1" lang="en-US" altLang="zh-CN" sz="2400" b="1" dirty="0" err="1">
                <a:latin typeface="Arial" pitchFamily="34" charset="0"/>
                <a:ea typeface="宋体" pitchFamily="2" charset="-122"/>
                <a:cs typeface="+mn-cs"/>
              </a:rPr>
              <a:t>plalindrome</a:t>
            </a:r>
            <a:r>
              <a:rPr kumimoji="1" lang="en-US" altLang="zh-CN" sz="2400" dirty="0">
                <a:latin typeface="Arial" pitchFamily="34" charset="0"/>
                <a:ea typeface="宋体" pitchFamily="2" charset="-122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4" grpId="0" animBg="1" autoUpdateAnimBg="0"/>
      <p:bldP spid="491525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260350"/>
            <a:ext cx="6553200" cy="8763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  <a:cs typeface="宋体" charset="0"/>
              </a:rPr>
              <a:t>7.3.2 </a:t>
            </a:r>
            <a:r>
              <a:rPr lang="zh-CN" altLang="en-US">
                <a:latin typeface="Arial" charset="0"/>
                <a:ea typeface="宋体" charset="0"/>
                <a:cs typeface="宋体" charset="0"/>
              </a:rPr>
              <a:t>一维字符数组</a:t>
            </a: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77288" cy="35814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字符串的存储和运算可以用一维字符数组实现</a:t>
            </a: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一维字符数组的定义、引用、初始化与其他类型的一维数组一样。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char  </a:t>
            </a:r>
            <a:r>
              <a:rPr lang="en-US" altLang="zh-CN" dirty="0" err="1">
                <a:latin typeface="Arial" charset="0"/>
                <a:ea typeface="宋体" charset="0"/>
              </a:rPr>
              <a:t>str</a:t>
            </a:r>
            <a:r>
              <a:rPr lang="en-US" altLang="zh-CN" dirty="0">
                <a:latin typeface="Arial" charset="0"/>
                <a:ea typeface="宋体" charset="0"/>
              </a:rPr>
              <a:t>[80];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定义一个含有</a:t>
            </a:r>
            <a:r>
              <a:rPr lang="en-US" altLang="zh-CN" dirty="0">
                <a:latin typeface="Arial" charset="0"/>
                <a:ea typeface="宋体" charset="0"/>
              </a:rPr>
              <a:t>80</a:t>
            </a:r>
            <a:r>
              <a:rPr lang="zh-CN" altLang="en-US" dirty="0">
                <a:latin typeface="Arial" charset="0"/>
                <a:ea typeface="宋体" charset="0"/>
              </a:rPr>
              <a:t>个字符型元素的数组</a:t>
            </a:r>
            <a:r>
              <a:rPr lang="en-US" altLang="zh-CN" dirty="0" err="1">
                <a:latin typeface="Arial" charset="0"/>
                <a:ea typeface="宋体" charset="0"/>
              </a:rPr>
              <a:t>str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algn="just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char t[5]={'H', 'a', 'p', 'p', 'y'};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初始化数组 </a:t>
            </a:r>
            <a:r>
              <a:rPr lang="en-US" altLang="zh-CN" dirty="0">
                <a:latin typeface="Arial" charset="0"/>
                <a:ea typeface="宋体" charset="0"/>
              </a:rPr>
              <a:t>t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04800" y="4800600"/>
            <a:ext cx="3581400" cy="1354138"/>
            <a:chOff x="1872" y="3168"/>
            <a:chExt cx="2256" cy="853"/>
          </a:xfrm>
        </p:grpSpPr>
        <p:sp>
          <p:nvSpPr>
            <p:cNvPr id="60422" name="Text Box 5"/>
            <p:cNvSpPr txBox="1">
              <a:spLocks noChangeArrowheads="1"/>
            </p:cNvSpPr>
            <p:nvPr/>
          </p:nvSpPr>
          <p:spPr bwMode="auto">
            <a:xfrm>
              <a:off x="2064" y="3696"/>
              <a:ext cx="2064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>
                  <a:latin typeface="Book Antiqua" charset="0"/>
                </a:rPr>
                <a:t> </a:t>
              </a:r>
              <a:r>
                <a:rPr kumimoji="1" lang="en-US" altLang="zh-CN" sz="2800"/>
                <a:t>t[0]  t[1]           t[4]</a:t>
              </a:r>
            </a:p>
          </p:txBody>
        </p:sp>
        <p:grpSp>
          <p:nvGrpSpPr>
            <p:cNvPr id="60423" name="Group 6"/>
            <p:cNvGrpSpPr>
              <a:grpSpLocks/>
            </p:cNvGrpSpPr>
            <p:nvPr/>
          </p:nvGrpSpPr>
          <p:grpSpPr bwMode="auto">
            <a:xfrm>
              <a:off x="1872" y="3168"/>
              <a:ext cx="2252" cy="443"/>
              <a:chOff x="1872" y="3264"/>
              <a:chExt cx="2252" cy="443"/>
            </a:xfrm>
          </p:grpSpPr>
          <p:sp>
            <p:nvSpPr>
              <p:cNvPr id="60424" name="Rectangle 7"/>
              <p:cNvSpPr>
                <a:spLocks noChangeArrowheads="1"/>
              </p:cNvSpPr>
              <p:nvPr/>
            </p:nvSpPr>
            <p:spPr bwMode="auto">
              <a:xfrm>
                <a:off x="2256" y="3264"/>
                <a:ext cx="1584" cy="44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0425" name="Line 8"/>
              <p:cNvSpPr>
                <a:spLocks noChangeShapeType="1"/>
              </p:cNvSpPr>
              <p:nvPr/>
            </p:nvSpPr>
            <p:spPr bwMode="auto">
              <a:xfrm>
                <a:off x="2592" y="3275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0426" name="Line 9"/>
              <p:cNvSpPr>
                <a:spLocks noChangeShapeType="1"/>
              </p:cNvSpPr>
              <p:nvPr/>
            </p:nvSpPr>
            <p:spPr bwMode="auto">
              <a:xfrm>
                <a:off x="2880" y="3275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0427" name="Line 10"/>
              <p:cNvSpPr>
                <a:spLocks noChangeShapeType="1"/>
              </p:cNvSpPr>
              <p:nvPr/>
            </p:nvSpPr>
            <p:spPr bwMode="auto">
              <a:xfrm>
                <a:off x="3216" y="3275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0428" name="Text Box 11"/>
              <p:cNvSpPr txBox="1">
                <a:spLocks noChangeArrowheads="1"/>
              </p:cNvSpPr>
              <p:nvPr/>
            </p:nvSpPr>
            <p:spPr bwMode="auto">
              <a:xfrm>
                <a:off x="1872" y="3323"/>
                <a:ext cx="336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tx2"/>
                  </a:buClr>
                  <a:buSzPct val="75000"/>
                  <a:buFont typeface="Monotype Sorts" charset="0"/>
                  <a:buNone/>
                </a:pPr>
                <a:r>
                  <a:rPr kumimoji="1" lang="en-US" altLang="zh-CN" sz="3200"/>
                  <a:t>t</a:t>
                </a:r>
                <a:endParaRPr kumimoji="1" lang="en-US" altLang="zh-CN" sz="3200" b="1"/>
              </a:p>
            </p:txBody>
          </p:sp>
          <p:sp>
            <p:nvSpPr>
              <p:cNvPr id="60429" name="Line 12"/>
              <p:cNvSpPr>
                <a:spLocks noChangeShapeType="1"/>
              </p:cNvSpPr>
              <p:nvPr/>
            </p:nvSpPr>
            <p:spPr bwMode="auto">
              <a:xfrm>
                <a:off x="3504" y="3275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0430" name="Text Box 13"/>
              <p:cNvSpPr txBox="1">
                <a:spLocks noChangeArrowheads="1"/>
              </p:cNvSpPr>
              <p:nvPr/>
            </p:nvSpPr>
            <p:spPr bwMode="auto">
              <a:xfrm>
                <a:off x="2156" y="3300"/>
                <a:ext cx="1968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tx2"/>
                  </a:buClr>
                  <a:buSzPct val="75000"/>
                  <a:buFont typeface="Monotype Sorts" charset="0"/>
                  <a:buNone/>
                </a:pPr>
                <a:r>
                  <a:rPr kumimoji="1" lang="zh-CN" altLang="en-US" sz="2800" b="1" dirty="0"/>
                  <a:t> </a:t>
                </a:r>
                <a:r>
                  <a:rPr kumimoji="1" lang="en-US" altLang="zh-CN" sz="2800" b="1" dirty="0"/>
                  <a:t>H   a   p   p   y</a:t>
                </a:r>
              </a:p>
            </p:txBody>
          </p:sp>
        </p:grpSp>
      </p:grpSp>
      <p:sp>
        <p:nvSpPr>
          <p:cNvPr id="402447" name="Rectangle 15"/>
          <p:cNvSpPr>
            <a:spLocks noChangeArrowheads="1"/>
          </p:cNvSpPr>
          <p:nvPr/>
        </p:nvSpPr>
        <p:spPr bwMode="auto">
          <a:xfrm>
            <a:off x="4114800" y="4419600"/>
            <a:ext cx="45720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/>
              <a:t>输出数组 </a:t>
            </a:r>
            <a:r>
              <a:rPr kumimoji="1" lang="en-US" altLang="zh-CN" sz="2800" b="1" dirty="0"/>
              <a:t>t </a:t>
            </a:r>
            <a:r>
              <a:rPr kumimoji="1" lang="zh-CN" altLang="en-US" sz="2800" b="1" dirty="0"/>
              <a:t>的所有元素</a:t>
            </a:r>
          </a:p>
          <a:p>
            <a:pPr lvl="1"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/>
              <a:t>for ( </a:t>
            </a:r>
            <a:r>
              <a:rPr kumimoji="1" lang="en-US" altLang="zh-CN" sz="2800" b="1" dirty="0" err="1"/>
              <a:t>i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=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0; </a:t>
            </a:r>
            <a:r>
              <a:rPr kumimoji="1" lang="en-US" altLang="zh-CN" sz="2800" b="1" dirty="0" err="1"/>
              <a:t>i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&lt;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5; </a:t>
            </a:r>
            <a:r>
              <a:rPr kumimoji="1" lang="en-US" altLang="zh-CN" sz="2800" b="1" dirty="0" err="1"/>
              <a:t>i</a:t>
            </a:r>
            <a:r>
              <a:rPr kumimoji="1" lang="en-US" altLang="zh-CN" sz="2800" b="1" dirty="0"/>
              <a:t>++ )</a:t>
            </a:r>
          </a:p>
          <a:p>
            <a:pPr lvl="1"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/>
              <a:t>    </a:t>
            </a:r>
            <a:r>
              <a:rPr kumimoji="1" lang="en-US" altLang="zh-CN" sz="2800" b="1" dirty="0" err="1"/>
              <a:t>putchar</a:t>
            </a:r>
            <a:r>
              <a:rPr kumimoji="1" lang="en-US" altLang="zh-CN" sz="2800" b="1" dirty="0"/>
              <a:t> ( t[</a:t>
            </a:r>
            <a:r>
              <a:rPr kumimoji="1" lang="en-US" altLang="zh-CN" sz="2800" b="1" dirty="0" err="1"/>
              <a:t>i</a:t>
            </a:r>
            <a:r>
              <a:rPr kumimoji="1" lang="en-US" altLang="zh-CN" sz="2800" b="1" dirty="0"/>
              <a:t>] 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bldLvl="2" autoUpdateAnimBg="0"/>
      <p:bldP spid="402447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315200" cy="8763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一维字符数组</a:t>
            </a: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304213" cy="3078163"/>
          </a:xfrm>
        </p:spPr>
        <p:txBody>
          <a:bodyPr lIns="90488" tIns="44450" rIns="90488" bIns="44450"/>
          <a:lstStyle/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char t[5] = { 'H', 'a', 'p', 'p', 'y' };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char s[6] = { 'H', 'a', 'p', 'p', 'y' };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dirty="0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char s[6] = { 'H', 'a', 'p', 'p', 'y', 0 };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0</a:t>
            </a:r>
            <a:r>
              <a:rPr lang="zh-CN" altLang="en-US" dirty="0">
                <a:latin typeface="Arial" charset="0"/>
                <a:ea typeface="宋体" charset="0"/>
              </a:rPr>
              <a:t>代表字符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dirty="0">
                <a:latin typeface="Arial" charset="0"/>
                <a:ea typeface="宋体" charset="0"/>
              </a:rPr>
              <a:t>，也就是</a:t>
            </a:r>
            <a:r>
              <a:rPr lang="en-US" altLang="zh-CN" dirty="0">
                <a:latin typeface="Arial" charset="0"/>
                <a:ea typeface="宋体" charset="0"/>
              </a:rPr>
              <a:t>ASCII</a:t>
            </a:r>
            <a:r>
              <a:rPr lang="zh-CN" altLang="en-US" dirty="0">
                <a:latin typeface="Arial" charset="0"/>
                <a:ea typeface="宋体" charset="0"/>
              </a:rPr>
              <a:t>码为</a:t>
            </a:r>
            <a:r>
              <a:rPr lang="en-US" altLang="zh-CN" dirty="0">
                <a:latin typeface="Arial" charset="0"/>
                <a:ea typeface="宋体" charset="0"/>
              </a:rPr>
              <a:t> 0 </a:t>
            </a:r>
            <a:r>
              <a:rPr lang="zh-CN" altLang="en-US" dirty="0">
                <a:latin typeface="Arial" charset="0"/>
                <a:ea typeface="宋体" charset="0"/>
              </a:rPr>
              <a:t>的字符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static char s[6] = { 'H', 'a', 'p', 'p', 'y',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 </a:t>
            </a:r>
            <a:r>
              <a:rPr lang="en-US" altLang="zh-CN" dirty="0">
                <a:latin typeface="Arial" charset="0"/>
                <a:ea typeface="宋体" charset="0"/>
              </a:rPr>
              <a:t>};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0" y="4495800"/>
            <a:ext cx="3733800" cy="1371600"/>
            <a:chOff x="3024" y="3168"/>
            <a:chExt cx="2352" cy="864"/>
          </a:xfrm>
        </p:grpSpPr>
        <p:grpSp>
          <p:nvGrpSpPr>
            <p:cNvPr id="61455" name="Group 5"/>
            <p:cNvGrpSpPr>
              <a:grpSpLocks/>
            </p:cNvGrpSpPr>
            <p:nvPr/>
          </p:nvGrpSpPr>
          <p:grpSpPr bwMode="auto">
            <a:xfrm>
              <a:off x="3024" y="3168"/>
              <a:ext cx="2352" cy="864"/>
              <a:chOff x="1872" y="3264"/>
              <a:chExt cx="2352" cy="864"/>
            </a:xfrm>
          </p:grpSpPr>
          <p:sp>
            <p:nvSpPr>
              <p:cNvPr id="61457" name="Text Box 6"/>
              <p:cNvSpPr txBox="1">
                <a:spLocks noChangeArrowheads="1"/>
              </p:cNvSpPr>
              <p:nvPr/>
            </p:nvSpPr>
            <p:spPr bwMode="auto">
              <a:xfrm>
                <a:off x="1968" y="3803"/>
                <a:ext cx="2256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tx2"/>
                  </a:buClr>
                  <a:buSzPct val="75000"/>
                  <a:buFont typeface="Monotype Sorts" charset="0"/>
                  <a:buNone/>
                </a:pPr>
                <a:r>
                  <a:rPr kumimoji="1" lang="en-US" altLang="zh-CN" sz="2800" b="1">
                    <a:latin typeface="Book Antiqua" charset="0"/>
                  </a:rPr>
                  <a:t> </a:t>
                </a:r>
                <a:r>
                  <a:rPr kumimoji="1" lang="en-US" altLang="zh-CN" sz="2800"/>
                  <a:t>s[0]  s[1]              s[5]</a:t>
                </a:r>
              </a:p>
            </p:txBody>
          </p:sp>
          <p:grpSp>
            <p:nvGrpSpPr>
              <p:cNvPr id="61458" name="Group 7"/>
              <p:cNvGrpSpPr>
                <a:grpSpLocks/>
              </p:cNvGrpSpPr>
              <p:nvPr/>
            </p:nvGrpSpPr>
            <p:grpSpPr bwMode="auto">
              <a:xfrm>
                <a:off x="1872" y="3264"/>
                <a:ext cx="2256" cy="443"/>
                <a:chOff x="1872" y="3264"/>
                <a:chExt cx="2256" cy="443"/>
              </a:xfrm>
            </p:grpSpPr>
            <p:sp>
              <p:nvSpPr>
                <p:cNvPr id="61459" name="Rectangle 8"/>
                <p:cNvSpPr>
                  <a:spLocks noChangeArrowheads="1"/>
                </p:cNvSpPr>
                <p:nvPr/>
              </p:nvSpPr>
              <p:spPr bwMode="auto">
                <a:xfrm>
                  <a:off x="2256" y="3264"/>
                  <a:ext cx="1872" cy="44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1460" name="Line 9"/>
                <p:cNvSpPr>
                  <a:spLocks noChangeShapeType="1"/>
                </p:cNvSpPr>
                <p:nvPr/>
              </p:nvSpPr>
              <p:spPr bwMode="auto">
                <a:xfrm>
                  <a:off x="2592" y="3275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1461" name="Line 10"/>
                <p:cNvSpPr>
                  <a:spLocks noChangeShapeType="1"/>
                </p:cNvSpPr>
                <p:nvPr/>
              </p:nvSpPr>
              <p:spPr bwMode="auto">
                <a:xfrm>
                  <a:off x="2880" y="3275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1462" name="Line 11"/>
                <p:cNvSpPr>
                  <a:spLocks noChangeShapeType="1"/>
                </p:cNvSpPr>
                <p:nvPr/>
              </p:nvSpPr>
              <p:spPr bwMode="auto">
                <a:xfrm>
                  <a:off x="3216" y="3275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146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72" y="3323"/>
                  <a:ext cx="336" cy="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>
                      <a:schemeClr val="tx2"/>
                    </a:buClr>
                    <a:buSzPct val="75000"/>
                    <a:buFont typeface="Monotype Sorts" charset="0"/>
                    <a:buNone/>
                  </a:pPr>
                  <a:r>
                    <a:rPr kumimoji="1" lang="en-US" altLang="zh-CN" sz="3200"/>
                    <a:t>s</a:t>
                  </a:r>
                  <a:endParaRPr kumimoji="1" lang="en-US" altLang="zh-CN" sz="3200" b="1"/>
                </a:p>
              </p:txBody>
            </p:sp>
            <p:sp>
              <p:nvSpPr>
                <p:cNvPr id="61464" name="Line 13"/>
                <p:cNvSpPr>
                  <a:spLocks noChangeShapeType="1"/>
                </p:cNvSpPr>
                <p:nvPr/>
              </p:nvSpPr>
              <p:spPr bwMode="auto">
                <a:xfrm>
                  <a:off x="3504" y="3275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146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55" y="3310"/>
                  <a:ext cx="1968" cy="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>
                      <a:schemeClr val="tx2"/>
                    </a:buClr>
                    <a:buSzPct val="75000"/>
                    <a:buFont typeface="Monotype Sorts" charset="0"/>
                    <a:buNone/>
                  </a:pPr>
                  <a:r>
                    <a:rPr kumimoji="1" lang="zh-CN" altLang="en-US" sz="2800" b="1" dirty="0">
                      <a:latin typeface="Book Antiqua" charset="0"/>
                    </a:rPr>
                    <a:t> </a:t>
                  </a:r>
                  <a:r>
                    <a:rPr kumimoji="1" lang="en-US" altLang="zh-CN" sz="2800" b="1" dirty="0"/>
                    <a:t>H   a   p   p   y  \0</a:t>
                  </a:r>
                </a:p>
              </p:txBody>
            </p:sp>
          </p:grpSp>
        </p:grpSp>
        <p:sp>
          <p:nvSpPr>
            <p:cNvPr id="61456" name="Line 15"/>
            <p:cNvSpPr>
              <a:spLocks noChangeShapeType="1"/>
            </p:cNvSpPr>
            <p:nvPr/>
          </p:nvSpPr>
          <p:spPr bwMode="auto">
            <a:xfrm>
              <a:off x="4944" y="316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grpSp>
        <p:nvGrpSpPr>
          <p:cNvPr id="61445" name="Group 16"/>
          <p:cNvGrpSpPr>
            <a:grpSpLocks/>
          </p:cNvGrpSpPr>
          <p:nvPr/>
        </p:nvGrpSpPr>
        <p:grpSpPr bwMode="auto">
          <a:xfrm>
            <a:off x="533400" y="4495800"/>
            <a:ext cx="3733800" cy="1371600"/>
            <a:chOff x="1872" y="3264"/>
            <a:chExt cx="2352" cy="864"/>
          </a:xfrm>
        </p:grpSpPr>
        <p:sp>
          <p:nvSpPr>
            <p:cNvPr id="61446" name="Text Box 17"/>
            <p:cNvSpPr txBox="1">
              <a:spLocks noChangeArrowheads="1"/>
            </p:cNvSpPr>
            <p:nvPr/>
          </p:nvSpPr>
          <p:spPr bwMode="auto">
            <a:xfrm>
              <a:off x="1968" y="3803"/>
              <a:ext cx="225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 b="1">
                  <a:latin typeface="Book Antiqua" charset="0"/>
                </a:rPr>
                <a:t> </a:t>
              </a:r>
              <a:r>
                <a:rPr kumimoji="1" lang="en-US" altLang="zh-CN" sz="2800"/>
                <a:t>t[0]  t[1]            t[4]</a:t>
              </a:r>
            </a:p>
          </p:txBody>
        </p:sp>
        <p:grpSp>
          <p:nvGrpSpPr>
            <p:cNvPr id="61447" name="Group 18"/>
            <p:cNvGrpSpPr>
              <a:grpSpLocks/>
            </p:cNvGrpSpPr>
            <p:nvPr/>
          </p:nvGrpSpPr>
          <p:grpSpPr bwMode="auto">
            <a:xfrm>
              <a:off x="1872" y="3264"/>
              <a:ext cx="2244" cy="443"/>
              <a:chOff x="1872" y="3264"/>
              <a:chExt cx="2244" cy="443"/>
            </a:xfrm>
          </p:grpSpPr>
          <p:sp>
            <p:nvSpPr>
              <p:cNvPr id="61448" name="Rectangle 19"/>
              <p:cNvSpPr>
                <a:spLocks noChangeArrowheads="1"/>
              </p:cNvSpPr>
              <p:nvPr/>
            </p:nvSpPr>
            <p:spPr bwMode="auto">
              <a:xfrm>
                <a:off x="2256" y="3264"/>
                <a:ext cx="1584" cy="44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1449" name="Line 20"/>
              <p:cNvSpPr>
                <a:spLocks noChangeShapeType="1"/>
              </p:cNvSpPr>
              <p:nvPr/>
            </p:nvSpPr>
            <p:spPr bwMode="auto">
              <a:xfrm>
                <a:off x="2592" y="3275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1450" name="Line 21"/>
              <p:cNvSpPr>
                <a:spLocks noChangeShapeType="1"/>
              </p:cNvSpPr>
              <p:nvPr/>
            </p:nvSpPr>
            <p:spPr bwMode="auto">
              <a:xfrm>
                <a:off x="2880" y="3275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1451" name="Line 22"/>
              <p:cNvSpPr>
                <a:spLocks noChangeShapeType="1"/>
              </p:cNvSpPr>
              <p:nvPr/>
            </p:nvSpPr>
            <p:spPr bwMode="auto">
              <a:xfrm>
                <a:off x="3216" y="3275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1452" name="Text Box 23"/>
              <p:cNvSpPr txBox="1">
                <a:spLocks noChangeArrowheads="1"/>
              </p:cNvSpPr>
              <p:nvPr/>
            </p:nvSpPr>
            <p:spPr bwMode="auto">
              <a:xfrm>
                <a:off x="1872" y="3323"/>
                <a:ext cx="336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tx2"/>
                  </a:buClr>
                  <a:buSzPct val="75000"/>
                  <a:buFont typeface="Monotype Sorts" charset="0"/>
                  <a:buNone/>
                </a:pPr>
                <a:r>
                  <a:rPr kumimoji="1" lang="en-US" altLang="zh-CN" sz="3200"/>
                  <a:t>t</a:t>
                </a:r>
                <a:endParaRPr kumimoji="1" lang="en-US" altLang="zh-CN" sz="3200" b="1"/>
              </a:p>
            </p:txBody>
          </p:sp>
          <p:sp>
            <p:nvSpPr>
              <p:cNvPr id="61453" name="Line 24"/>
              <p:cNvSpPr>
                <a:spLocks noChangeShapeType="1"/>
              </p:cNvSpPr>
              <p:nvPr/>
            </p:nvSpPr>
            <p:spPr bwMode="auto">
              <a:xfrm>
                <a:off x="3504" y="3275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1454" name="Text Box 25"/>
              <p:cNvSpPr txBox="1">
                <a:spLocks noChangeArrowheads="1"/>
              </p:cNvSpPr>
              <p:nvPr/>
            </p:nvSpPr>
            <p:spPr bwMode="auto">
              <a:xfrm>
                <a:off x="2148" y="3310"/>
                <a:ext cx="1968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tx2"/>
                  </a:buClr>
                  <a:buSzPct val="75000"/>
                  <a:buFont typeface="Monotype Sorts" charset="0"/>
                  <a:buNone/>
                </a:pPr>
                <a:r>
                  <a:rPr kumimoji="1" lang="zh-CN" altLang="en-US" sz="2800" b="1" dirty="0">
                    <a:latin typeface="Book Antiqua" charset="0"/>
                  </a:rPr>
                  <a:t> </a:t>
                </a:r>
                <a:r>
                  <a:rPr kumimoji="1" lang="en-US" altLang="zh-CN" sz="2800" b="1" dirty="0"/>
                  <a:t>H   a   p   p   y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239000" cy="8001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7.1.2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一维数组的定义和引用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496300" cy="4824413"/>
          </a:xfrm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zh-CN" altLang="en-US" sz="4000" dirty="0">
                <a:solidFill>
                  <a:schemeClr val="hlink"/>
                </a:solidFill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lang="en-US" altLang="zh-CN" sz="4000" dirty="0">
                <a:solidFill>
                  <a:schemeClr val="hlink"/>
                </a:solidFill>
                <a:latin typeface="Times New Roman" charset="0"/>
                <a:ea typeface="宋体" charset="0"/>
                <a:cs typeface="宋体" charset="0"/>
              </a:rPr>
              <a:t>. </a:t>
            </a:r>
            <a:r>
              <a:rPr lang="zh-CN" altLang="en-US" sz="4000" dirty="0">
                <a:solidFill>
                  <a:schemeClr val="hlink"/>
                </a:solidFill>
                <a:latin typeface="Times New Roman" charset="0"/>
                <a:ea typeface="宋体" charset="0"/>
                <a:cs typeface="宋体" charset="0"/>
              </a:rPr>
              <a:t>定义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 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</a:rPr>
              <a:t>类型名</a:t>
            </a:r>
            <a:r>
              <a:rPr lang="zh-CN" altLang="en-US" sz="2400" dirty="0">
                <a:solidFill>
                  <a:schemeClr val="accent1"/>
                </a:solidFill>
                <a:latin typeface="Arial" charset="0"/>
                <a:ea typeface="宋体" charset="0"/>
              </a:rPr>
              <a:t>  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数组名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</a:rPr>
              <a:t>[数组长度]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类型名：数组元素的类型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数组名：数组（变量）的名称，标识符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数组长度：</a:t>
            </a:r>
            <a:r>
              <a:rPr lang="zh-CN" altLang="en-US" sz="2000" dirty="0">
                <a:solidFill>
                  <a:schemeClr val="bg2"/>
                </a:solidFill>
                <a:latin typeface="Arial" charset="0"/>
                <a:ea typeface="宋体" charset="0"/>
              </a:rPr>
              <a:t>常量表达式</a:t>
            </a:r>
            <a:r>
              <a:rPr lang="zh-CN" altLang="en-US" sz="2000" dirty="0">
                <a:latin typeface="Arial" charset="0"/>
                <a:ea typeface="宋体" charset="0"/>
              </a:rPr>
              <a:t>，给定数组的大小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a[10];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</a:t>
            </a:r>
            <a:r>
              <a:rPr lang="zh-CN" altLang="en-US" sz="2000" dirty="0">
                <a:latin typeface="Arial" charset="0"/>
                <a:ea typeface="宋体" charset="0"/>
              </a:rPr>
              <a:t>定义一个含有10个整型元素的数组 </a:t>
            </a:r>
            <a:r>
              <a:rPr lang="en-US" altLang="zh-CN" sz="2000" dirty="0">
                <a:latin typeface="Arial" charset="0"/>
                <a:ea typeface="宋体" charset="0"/>
              </a:rPr>
              <a:t>a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char c[200];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定义一个含有200个字符元素的数组 </a:t>
            </a:r>
            <a:r>
              <a:rPr lang="en-US" altLang="zh-CN" sz="2000" dirty="0">
                <a:latin typeface="Arial" charset="0"/>
                <a:ea typeface="宋体" charset="0"/>
              </a:rPr>
              <a:t>c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float f[5];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定义一个含有5个浮点型元素的数组 </a:t>
            </a:r>
            <a:r>
              <a:rPr lang="en-US" altLang="zh-CN" sz="2000" dirty="0">
                <a:latin typeface="Arial" charset="0"/>
                <a:ea typeface="宋体" charset="0"/>
              </a:rPr>
              <a:t>f</a:t>
            </a:r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4779963" y="2205038"/>
            <a:ext cx="3176587" cy="539750"/>
          </a:xfrm>
          <a:prstGeom prst="rect">
            <a:avLst/>
          </a:prstGeom>
          <a:noFill/>
          <a:ln w="9525">
            <a:solidFill>
              <a:srgbClr val="000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3200" b="1">
                <a:solidFill>
                  <a:schemeClr val="bg2"/>
                </a:solidFill>
                <a:ea typeface="仿宋_GB2312" charset="0"/>
                <a:cs typeface="仿宋_GB2312" charset="0"/>
              </a:rPr>
              <a:t>数组长度为常量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5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5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 bldLvl="3" autoUpdateAnimBg="0"/>
      <p:bldP spid="30515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36830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  <a:cs typeface="宋体" charset="0"/>
              </a:rPr>
              <a:t>7.3.3  </a:t>
            </a:r>
            <a:r>
              <a:rPr lang="zh-CN" altLang="en-US">
                <a:latin typeface="Arial" charset="0"/>
                <a:ea typeface="宋体" charset="0"/>
                <a:cs typeface="宋体" charset="0"/>
              </a:rPr>
              <a:t>字符串</a:t>
            </a: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3429000"/>
          </a:xfrm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字符串常量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用一对双引号括起来的字符序列</a:t>
            </a:r>
          </a:p>
          <a:p>
            <a:pPr lvl="1" eaLnBrk="1" hangingPunct="1"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一个字符串结束符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endParaRPr lang="zh-CN" altLang="en-US" dirty="0">
              <a:solidFill>
                <a:srgbClr val="CC0066"/>
              </a:solidFill>
              <a:latin typeface="Arial" charset="0"/>
              <a:ea typeface="宋体" charset="0"/>
            </a:endParaRPr>
          </a:p>
          <a:p>
            <a:pPr lvl="1" eaLnBrk="1" hangingPunct="1"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"Happy"</a:t>
            </a:r>
          </a:p>
          <a:p>
            <a:pPr lvl="1" eaLnBrk="1" hangingPunct="1">
              <a:buFont typeface="Wingdings" charset="0"/>
              <a:buNone/>
            </a:pP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6</a:t>
            </a:r>
            <a:r>
              <a:rPr lang="zh-CN" altLang="en-US" dirty="0">
                <a:latin typeface="Arial" charset="0"/>
                <a:ea typeface="宋体" charset="0"/>
              </a:rPr>
              <a:t>个字符   </a:t>
            </a:r>
            <a:r>
              <a:rPr lang="en-US" altLang="zh-CN" dirty="0">
                <a:latin typeface="Arial" charset="0"/>
                <a:ea typeface="宋体" charset="0"/>
              </a:rPr>
              <a:t>'H'   'a'   'p'   'p'   'y'    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3505200" y="4572000"/>
            <a:ext cx="1752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2800" b="1"/>
              <a:t>有效字符</a:t>
            </a:r>
          </a:p>
        </p:txBody>
      </p:sp>
      <p:sp>
        <p:nvSpPr>
          <p:cNvPr id="408581" name="Line 5"/>
          <p:cNvSpPr>
            <a:spLocks noChangeShapeType="1"/>
          </p:cNvSpPr>
          <p:nvPr/>
        </p:nvSpPr>
        <p:spPr bwMode="auto">
          <a:xfrm>
            <a:off x="2743200" y="4419600"/>
            <a:ext cx="3124200" cy="0"/>
          </a:xfrm>
          <a:prstGeom prst="line">
            <a:avLst/>
          </a:prstGeom>
          <a:noFill/>
          <a:ln w="254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08582" name="Rectangle 6"/>
          <p:cNvSpPr>
            <a:spLocks noChangeArrowheads="1"/>
          </p:cNvSpPr>
          <p:nvPr/>
        </p:nvSpPr>
        <p:spPr bwMode="auto">
          <a:xfrm>
            <a:off x="5486400" y="28194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2800" b="1"/>
              <a:t>字符串结束符</a:t>
            </a:r>
          </a:p>
        </p:txBody>
      </p:sp>
      <p:sp>
        <p:nvSpPr>
          <p:cNvPr id="408583" name="Line 7"/>
          <p:cNvSpPr>
            <a:spLocks noChangeShapeType="1"/>
          </p:cNvSpPr>
          <p:nvPr/>
        </p:nvSpPr>
        <p:spPr bwMode="auto">
          <a:xfrm>
            <a:off x="6553200" y="3276600"/>
            <a:ext cx="0" cy="533400"/>
          </a:xfrm>
          <a:prstGeom prst="line">
            <a:avLst/>
          </a:prstGeom>
          <a:noFill/>
          <a:ln w="25400" cap="sq">
            <a:solidFill>
              <a:schemeClr val="bg2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08584" name="Rectangle 8"/>
          <p:cNvSpPr>
            <a:spLocks noChangeArrowheads="1"/>
          </p:cNvSpPr>
          <p:nvPr/>
        </p:nvSpPr>
        <p:spPr bwMode="auto">
          <a:xfrm>
            <a:off x="609600" y="5334000"/>
            <a:ext cx="6400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2800" b="1"/>
              <a:t>字符串的</a:t>
            </a:r>
            <a:r>
              <a:rPr lang="zh-CN" altLang="en-US" sz="2800" b="1">
                <a:solidFill>
                  <a:schemeClr val="bg2"/>
                </a:solidFill>
              </a:rPr>
              <a:t>有效长度</a:t>
            </a:r>
            <a:r>
              <a:rPr lang="zh-CN" altLang="en-US" sz="2800" b="1"/>
              <a:t>：有效字符的个数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 bldLvl="2" autoUpdateAnimBg="0"/>
      <p:bldP spid="408580" grpId="0" autoUpdateAnimBg="0"/>
      <p:bldP spid="408581" grpId="0" animBg="1"/>
      <p:bldP spid="408582" grpId="0" autoUpdateAnimBg="0"/>
      <p:bldP spid="408583" grpId="0" animBg="1"/>
      <p:bldP spid="40858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76962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字符串与一维字符数组</a:t>
            </a: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2895600"/>
          </a:xfrm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  <a:cs typeface="宋体" charset="0"/>
              </a:rPr>
              <a:t>字符串：一个特殊的一维字符数组</a:t>
            </a:r>
          </a:p>
          <a:p>
            <a:pPr lvl="1" eaLnBrk="1" hangingPunct="1"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把字符串放入一维字符数组（存储）</a:t>
            </a:r>
          </a:p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对字符串的操作 ===&gt; 对字符数组的操作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build="p" bldLvl="2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47248" cy="8763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 dirty="0">
                <a:ea typeface="宋体" charset="0"/>
                <a:cs typeface="宋体" charset="0"/>
              </a:rPr>
              <a:t>1.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 字符串的存储－数组初始化</a:t>
            </a:r>
            <a:endParaRPr lang="zh-CN" altLang="en-US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67713" cy="3657600"/>
          </a:xfrm>
        </p:spPr>
        <p:txBody>
          <a:bodyPr lIns="90488" tIns="44450" rIns="90488" bIns="44450"/>
          <a:lstStyle/>
          <a:p>
            <a:pPr marL="990600" lvl="1" indent="-533400" eaLnBrk="1" hangingPunct="1">
              <a:buFont typeface="Wingdings" charset="0"/>
              <a:buNone/>
            </a:pPr>
            <a:r>
              <a:rPr lang="zh-CN" altLang="en-US" dirty="0">
                <a:latin typeface="宋体" charset="0"/>
                <a:ea typeface="宋体" charset="0"/>
              </a:rPr>
              <a:t>字符串可以存放在一维字符数组中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endParaRPr lang="en-US" altLang="zh-CN" dirty="0">
              <a:latin typeface="Arial" charset="0"/>
              <a:ea typeface="宋体" charset="0"/>
            </a:endParaRPr>
          </a:p>
          <a:p>
            <a:pPr marL="990600" lvl="1" indent="-533400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char s[6] = { 'H', 'a', 'p', 'p', 'y', </a:t>
            </a:r>
            <a:r>
              <a:rPr kumimoji="1" lang="en-US" altLang="zh-CN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'\0' </a:t>
            </a:r>
            <a:r>
              <a:rPr lang="en-US" altLang="zh-CN" dirty="0">
                <a:latin typeface="Arial" charset="0"/>
                <a:ea typeface="宋体" charset="0"/>
              </a:rPr>
              <a:t>};</a:t>
            </a:r>
          </a:p>
          <a:p>
            <a:pPr marL="1371600" lvl="2" indent="-457200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字符数组初始化：用字符串常量</a:t>
            </a:r>
          </a:p>
          <a:p>
            <a:pPr marL="990600" lvl="1" indent="-533400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char s[6] = { "Happy" };</a:t>
            </a:r>
          </a:p>
          <a:p>
            <a:pPr marL="990600" lvl="1" indent="-533400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char s[6] = "Happy";</a:t>
            </a:r>
          </a:p>
          <a:p>
            <a:pPr marL="990600" lvl="1" indent="-533400" eaLnBrk="1" hangingPunct="1">
              <a:buFont typeface="Wingdings" charset="0"/>
              <a:buNone/>
            </a:pPr>
            <a:r>
              <a:rPr kumimoji="1" lang="zh-CN" altLang="en-US" dirty="0">
                <a:latin typeface="Arial" charset="0"/>
                <a:ea typeface="宋体" charset="0"/>
              </a:rPr>
              <a:t>数组长度 ≥ 字符串的有效长度 + </a:t>
            </a:r>
            <a:r>
              <a:rPr kumimoji="1" lang="en-US" altLang="zh-CN" dirty="0">
                <a:latin typeface="Arial" charset="0"/>
                <a:ea typeface="宋体" charset="0"/>
              </a:rPr>
              <a:t>1</a:t>
            </a:r>
            <a:endParaRPr kumimoji="1" lang="zh-CN" altLang="en-US" dirty="0">
              <a:latin typeface="Arial" charset="0"/>
              <a:ea typeface="宋体" charset="0"/>
            </a:endParaRPr>
          </a:p>
          <a:p>
            <a:pPr marL="990600" lvl="1" indent="-533400" eaLnBrk="1" hangingPunct="1">
              <a:buFont typeface="Wingdings" charset="0"/>
              <a:buNone/>
            </a:pP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char t[5];         "Happy"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能存入 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t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 吗?</a:t>
            </a:r>
            <a:endParaRPr lang="en-US" altLang="zh-CN" dirty="0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9800" y="5029200"/>
            <a:ext cx="3733800" cy="1371600"/>
            <a:chOff x="3024" y="3168"/>
            <a:chExt cx="2352" cy="864"/>
          </a:xfrm>
        </p:grpSpPr>
        <p:grpSp>
          <p:nvGrpSpPr>
            <p:cNvPr id="64517" name="Group 5"/>
            <p:cNvGrpSpPr>
              <a:grpSpLocks/>
            </p:cNvGrpSpPr>
            <p:nvPr/>
          </p:nvGrpSpPr>
          <p:grpSpPr bwMode="auto">
            <a:xfrm>
              <a:off x="3024" y="3168"/>
              <a:ext cx="2352" cy="864"/>
              <a:chOff x="1872" y="3264"/>
              <a:chExt cx="2352" cy="864"/>
            </a:xfrm>
          </p:grpSpPr>
          <p:sp>
            <p:nvSpPr>
              <p:cNvPr id="64519" name="Text Box 6"/>
              <p:cNvSpPr txBox="1">
                <a:spLocks noChangeArrowheads="1"/>
              </p:cNvSpPr>
              <p:nvPr/>
            </p:nvSpPr>
            <p:spPr bwMode="auto">
              <a:xfrm>
                <a:off x="1968" y="3803"/>
                <a:ext cx="2256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tx2"/>
                  </a:buClr>
                  <a:buSzPct val="75000"/>
                  <a:buFont typeface="Monotype Sorts" charset="0"/>
                  <a:buNone/>
                </a:pPr>
                <a:r>
                  <a:rPr kumimoji="1" lang="en-US" altLang="zh-CN" sz="2800" b="1">
                    <a:latin typeface="Book Antiqua" charset="0"/>
                  </a:rPr>
                  <a:t> </a:t>
                </a:r>
                <a:r>
                  <a:rPr kumimoji="1" lang="en-US" altLang="zh-CN" sz="2800"/>
                  <a:t>s[0]  s[1]              s[5]</a:t>
                </a:r>
              </a:p>
            </p:txBody>
          </p:sp>
          <p:grpSp>
            <p:nvGrpSpPr>
              <p:cNvPr id="64520" name="Group 7"/>
              <p:cNvGrpSpPr>
                <a:grpSpLocks/>
              </p:cNvGrpSpPr>
              <p:nvPr/>
            </p:nvGrpSpPr>
            <p:grpSpPr bwMode="auto">
              <a:xfrm>
                <a:off x="1872" y="3264"/>
                <a:ext cx="2277" cy="443"/>
                <a:chOff x="1872" y="3264"/>
                <a:chExt cx="2277" cy="443"/>
              </a:xfrm>
            </p:grpSpPr>
            <p:sp>
              <p:nvSpPr>
                <p:cNvPr id="64521" name="Rectangle 8"/>
                <p:cNvSpPr>
                  <a:spLocks noChangeArrowheads="1"/>
                </p:cNvSpPr>
                <p:nvPr/>
              </p:nvSpPr>
              <p:spPr bwMode="auto">
                <a:xfrm>
                  <a:off x="2256" y="3264"/>
                  <a:ext cx="1872" cy="44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4522" name="Line 9"/>
                <p:cNvSpPr>
                  <a:spLocks noChangeShapeType="1"/>
                </p:cNvSpPr>
                <p:nvPr/>
              </p:nvSpPr>
              <p:spPr bwMode="auto">
                <a:xfrm>
                  <a:off x="2592" y="3275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4523" name="Line 10"/>
                <p:cNvSpPr>
                  <a:spLocks noChangeShapeType="1"/>
                </p:cNvSpPr>
                <p:nvPr/>
              </p:nvSpPr>
              <p:spPr bwMode="auto">
                <a:xfrm>
                  <a:off x="2880" y="3275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4524" name="Line 11"/>
                <p:cNvSpPr>
                  <a:spLocks noChangeShapeType="1"/>
                </p:cNvSpPr>
                <p:nvPr/>
              </p:nvSpPr>
              <p:spPr bwMode="auto">
                <a:xfrm>
                  <a:off x="3216" y="3275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452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72" y="3323"/>
                  <a:ext cx="336" cy="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>
                      <a:schemeClr val="tx2"/>
                    </a:buClr>
                    <a:buSzPct val="75000"/>
                    <a:buFont typeface="Monotype Sorts" charset="0"/>
                    <a:buNone/>
                  </a:pPr>
                  <a:r>
                    <a:rPr kumimoji="1" lang="en-US" altLang="zh-CN" sz="3200"/>
                    <a:t>s</a:t>
                  </a:r>
                  <a:endParaRPr kumimoji="1" lang="en-US" altLang="zh-CN" sz="3200" b="1"/>
                </a:p>
              </p:txBody>
            </p:sp>
            <p:sp>
              <p:nvSpPr>
                <p:cNvPr id="64526" name="Line 13"/>
                <p:cNvSpPr>
                  <a:spLocks noChangeShapeType="1"/>
                </p:cNvSpPr>
                <p:nvPr/>
              </p:nvSpPr>
              <p:spPr bwMode="auto">
                <a:xfrm>
                  <a:off x="3504" y="3275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45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81" y="3323"/>
                  <a:ext cx="1968" cy="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>
                      <a:schemeClr val="tx2"/>
                    </a:buClr>
                    <a:buSzPct val="75000"/>
                    <a:buFont typeface="Monotype Sorts" charset="0"/>
                    <a:buNone/>
                  </a:pPr>
                  <a:r>
                    <a:rPr kumimoji="1" lang="zh-CN" altLang="en-US" sz="2800" b="1" dirty="0">
                      <a:latin typeface="Book Antiqua" charset="0"/>
                    </a:rPr>
                    <a:t> </a:t>
                  </a:r>
                  <a:r>
                    <a:rPr kumimoji="1" lang="en-US" altLang="zh-CN" sz="2800" b="1" dirty="0"/>
                    <a:t>H   a   p   p  y  \0</a:t>
                  </a:r>
                </a:p>
              </p:txBody>
            </p:sp>
          </p:grpSp>
        </p:grpSp>
        <p:sp>
          <p:nvSpPr>
            <p:cNvPr id="64518" name="Line 15"/>
            <p:cNvSpPr>
              <a:spLocks noChangeShapeType="1"/>
            </p:cNvSpPr>
            <p:nvPr/>
          </p:nvSpPr>
          <p:spPr bwMode="auto">
            <a:xfrm>
              <a:off x="4944" y="316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uild="p" bldLvl="2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4259262" cy="9525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字符串的存储</a:t>
            </a: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151813" cy="2717800"/>
          </a:xfrm>
        </p:spPr>
        <p:txBody>
          <a:bodyPr lIns="90488" tIns="44450" rIns="90488" bIns="44450"/>
          <a:lstStyle/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auto char s[80] = "Happy";</a:t>
            </a:r>
          </a:p>
          <a:p>
            <a:pPr lvl="1" algn="just" eaLnBrk="1" hangingPunct="1"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字符串遇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kumimoji="1" lang="zh-CN" altLang="en-US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结束</a:t>
            </a:r>
          </a:p>
          <a:p>
            <a:pPr lvl="1" algn="just" eaLnBrk="1" hangingPunct="1"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第一个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dirty="0">
                <a:latin typeface="Arial" charset="0"/>
                <a:ea typeface="宋体" charset="0"/>
              </a:rPr>
              <a:t> 前面的所有字符和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kumimoji="1" lang="zh-CN" altLang="en-US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一起构成了字符串 </a:t>
            </a:r>
            <a:r>
              <a:rPr lang="en-US" altLang="zh-CN" dirty="0">
                <a:latin typeface="Arial" charset="0"/>
                <a:ea typeface="宋体" charset="0"/>
              </a:rPr>
              <a:t>"Happy"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之后的其他数组元素与该字符串无关</a:t>
            </a:r>
          </a:p>
          <a:p>
            <a:pPr lvl="1" eaLnBrk="1" hangingPunct="1">
              <a:buFont typeface="Wingdings" charset="0"/>
              <a:buNone/>
            </a:pPr>
            <a:endParaRPr lang="en-US" altLang="zh-CN" dirty="0">
              <a:latin typeface="Arial" charset="0"/>
              <a:ea typeface="宋体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4724400"/>
            <a:ext cx="6172200" cy="1371600"/>
            <a:chOff x="720" y="2304"/>
            <a:chExt cx="3888" cy="864"/>
          </a:xfrm>
        </p:grpSpPr>
        <p:sp>
          <p:nvSpPr>
            <p:cNvPr id="65542" name="Text Box 5"/>
            <p:cNvSpPr txBox="1">
              <a:spLocks noChangeArrowheads="1"/>
            </p:cNvSpPr>
            <p:nvPr/>
          </p:nvSpPr>
          <p:spPr bwMode="auto">
            <a:xfrm>
              <a:off x="816" y="2843"/>
              <a:ext cx="225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 b="1">
                  <a:latin typeface="Book Antiqua" charset="0"/>
                </a:rPr>
                <a:t> </a:t>
              </a:r>
              <a:r>
                <a:rPr kumimoji="1" lang="en-US" altLang="zh-CN" sz="2800"/>
                <a:t>s[0]  s[1]              s[5]</a:t>
              </a:r>
            </a:p>
          </p:txBody>
        </p:sp>
        <p:sp>
          <p:nvSpPr>
            <p:cNvPr id="65543" name="Rectangle 6"/>
            <p:cNvSpPr>
              <a:spLocks noChangeArrowheads="1"/>
            </p:cNvSpPr>
            <p:nvPr/>
          </p:nvSpPr>
          <p:spPr bwMode="auto">
            <a:xfrm>
              <a:off x="1104" y="2304"/>
              <a:ext cx="3504" cy="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5544" name="Line 7"/>
            <p:cNvSpPr>
              <a:spLocks noChangeShapeType="1"/>
            </p:cNvSpPr>
            <p:nvPr/>
          </p:nvSpPr>
          <p:spPr bwMode="auto">
            <a:xfrm>
              <a:off x="1440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5545" name="Line 8"/>
            <p:cNvSpPr>
              <a:spLocks noChangeShapeType="1"/>
            </p:cNvSpPr>
            <p:nvPr/>
          </p:nvSpPr>
          <p:spPr bwMode="auto">
            <a:xfrm>
              <a:off x="1728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5546" name="Line 9"/>
            <p:cNvSpPr>
              <a:spLocks noChangeShapeType="1"/>
            </p:cNvSpPr>
            <p:nvPr/>
          </p:nvSpPr>
          <p:spPr bwMode="auto">
            <a:xfrm>
              <a:off x="2064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5547" name="Text Box 10"/>
            <p:cNvSpPr txBox="1">
              <a:spLocks noChangeArrowheads="1"/>
            </p:cNvSpPr>
            <p:nvPr/>
          </p:nvSpPr>
          <p:spPr bwMode="auto">
            <a:xfrm>
              <a:off x="720" y="2363"/>
              <a:ext cx="336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3200"/>
                <a:t>s</a:t>
              </a:r>
            </a:p>
          </p:txBody>
        </p:sp>
        <p:sp>
          <p:nvSpPr>
            <p:cNvPr id="65548" name="Line 11"/>
            <p:cNvSpPr>
              <a:spLocks noChangeShapeType="1"/>
            </p:cNvSpPr>
            <p:nvPr/>
          </p:nvSpPr>
          <p:spPr bwMode="auto">
            <a:xfrm>
              <a:off x="2352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5549" name="Text Box 12"/>
            <p:cNvSpPr txBox="1">
              <a:spLocks noChangeArrowheads="1"/>
            </p:cNvSpPr>
            <p:nvPr/>
          </p:nvSpPr>
          <p:spPr bwMode="auto">
            <a:xfrm>
              <a:off x="1020" y="2363"/>
              <a:ext cx="2832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zh-CN" altLang="en-US" sz="2800" b="1" dirty="0">
                  <a:latin typeface="Book Antiqua" charset="0"/>
                </a:rPr>
                <a:t> </a:t>
              </a:r>
              <a:r>
                <a:rPr kumimoji="1" lang="en-US" altLang="zh-CN" sz="2800" dirty="0"/>
                <a:t>H   a   p   p   y </a:t>
              </a:r>
              <a:r>
                <a:rPr kumimoji="1" lang="en-US" altLang="zh-CN" sz="2800" dirty="0">
                  <a:solidFill>
                    <a:srgbClr val="CC0066"/>
                  </a:solidFill>
                </a:rPr>
                <a:t>\0</a:t>
              </a:r>
              <a:r>
                <a:rPr kumimoji="1" lang="en-US" altLang="zh-CN" sz="2800" dirty="0"/>
                <a:t>  </a:t>
              </a:r>
              <a:r>
                <a:rPr kumimoji="1" lang="en-US" altLang="zh-CN" sz="2800" dirty="0">
                  <a:solidFill>
                    <a:schemeClr val="bg2"/>
                  </a:solidFill>
                </a:rPr>
                <a:t>?</a:t>
              </a:r>
              <a:r>
                <a:rPr kumimoji="1" lang="en-US" altLang="zh-CN" sz="2800" dirty="0"/>
                <a:t>   </a:t>
              </a:r>
              <a:r>
                <a:rPr kumimoji="1" lang="en-US" altLang="zh-CN" sz="2800" dirty="0">
                  <a:solidFill>
                    <a:schemeClr val="bg2"/>
                  </a:solidFill>
                </a:rPr>
                <a:t>?</a:t>
              </a:r>
              <a:endParaRPr kumimoji="1" lang="en-US" altLang="zh-CN" sz="2800" b="1" dirty="0">
                <a:solidFill>
                  <a:schemeClr val="bg2"/>
                </a:solidFill>
              </a:endParaRPr>
            </a:p>
          </p:txBody>
        </p:sp>
        <p:sp>
          <p:nvSpPr>
            <p:cNvPr id="65550" name="Line 13"/>
            <p:cNvSpPr>
              <a:spLocks noChangeShapeType="1"/>
            </p:cNvSpPr>
            <p:nvPr/>
          </p:nvSpPr>
          <p:spPr bwMode="auto">
            <a:xfrm>
              <a:off x="2640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5551" name="Line 14"/>
            <p:cNvSpPr>
              <a:spLocks noChangeShapeType="1"/>
            </p:cNvSpPr>
            <p:nvPr/>
          </p:nvSpPr>
          <p:spPr bwMode="auto">
            <a:xfrm>
              <a:off x="2928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5552" name="Line 15"/>
            <p:cNvSpPr>
              <a:spLocks noChangeShapeType="1"/>
            </p:cNvSpPr>
            <p:nvPr/>
          </p:nvSpPr>
          <p:spPr bwMode="auto">
            <a:xfrm>
              <a:off x="3216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5553" name="Line 16"/>
            <p:cNvSpPr>
              <a:spLocks noChangeShapeType="1"/>
            </p:cNvSpPr>
            <p:nvPr/>
          </p:nvSpPr>
          <p:spPr bwMode="auto">
            <a:xfrm>
              <a:off x="3504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sp>
        <p:nvSpPr>
          <p:cNvPr id="414738" name="Rectangle 18"/>
          <p:cNvSpPr>
            <a:spLocks noChangeArrowheads="1"/>
          </p:cNvSpPr>
          <p:nvPr/>
        </p:nvSpPr>
        <p:spPr bwMode="auto">
          <a:xfrm>
            <a:off x="1357313" y="3929063"/>
            <a:ext cx="7391151" cy="52386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chemeClr val="bg2"/>
                </a:solidFill>
              </a:rPr>
              <a:t>字符串由</a:t>
            </a:r>
            <a:r>
              <a:rPr kumimoji="1" lang="zh-CN" altLang="en-US" sz="2800" b="1" dirty="0">
                <a:solidFill>
                  <a:srgbClr val="CC0066"/>
                </a:solidFill>
                <a:cs typeface="Arial Unicode MS" charset="0"/>
              </a:rPr>
              <a:t>有效字符</a:t>
            </a:r>
            <a:r>
              <a:rPr lang="zh-CN" altLang="en-US" sz="2800" b="1" dirty="0">
                <a:solidFill>
                  <a:schemeClr val="bg2"/>
                </a:solidFill>
              </a:rPr>
              <a:t>和字符串结束符 </a:t>
            </a:r>
            <a:r>
              <a:rPr lang="en-US" altLang="zh-CN" sz="2800" dirty="0">
                <a:solidFill>
                  <a:srgbClr val="CC0066"/>
                </a:solidFill>
              </a:rPr>
              <a:t>'\0'</a:t>
            </a:r>
            <a:r>
              <a:rPr lang="zh-CN" altLang="en-US" sz="2800" b="1" dirty="0">
                <a:solidFill>
                  <a:schemeClr val="bg2"/>
                </a:solidFill>
              </a:rPr>
              <a:t> 组成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3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2" y="428625"/>
            <a:ext cx="5512097" cy="8763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. 对字符串的操作</a:t>
            </a:r>
            <a:endParaRPr lang="zh-CN" altLang="en-US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4958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把字符串放入一维字符数组（存储）</a:t>
            </a: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对字符串的操作 ===&gt; 对字符数组的操作</a:t>
            </a:r>
          </a:p>
          <a:p>
            <a:pPr lvl="1" algn="just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普通字符数组：数组元素的个数是确定的，一般用下标控制循环</a:t>
            </a:r>
          </a:p>
          <a:p>
            <a:pPr lvl="1" algn="just" eaLnBrk="1" hangingPunct="1"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字符串：没有显式地给出有效字符的个数，只规定在字符串结束符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之前的字符都是字符串的有效字符，一般用结束符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来控制循环</a:t>
            </a:r>
          </a:p>
          <a:p>
            <a:pPr lvl="1" algn="just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循环条件：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s[</a:t>
            </a:r>
            <a:r>
              <a:rPr lang="en-US" altLang="zh-CN" dirty="0" err="1">
                <a:solidFill>
                  <a:srgbClr val="CC0066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] != '\0'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5" grpId="0" build="p" bldLvl="2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5199112" cy="3581400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for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(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 = 0; 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s[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] != '\0'</a:t>
            </a:r>
            <a:r>
              <a:rPr lang="en-US" altLang="zh-CN" dirty="0">
                <a:latin typeface="Arial" charset="0"/>
                <a:ea typeface="宋体" charset="0"/>
              </a:rPr>
              <a:t>; 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++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 </a:t>
            </a:r>
            <a:r>
              <a:rPr lang="en-US" altLang="zh-CN" dirty="0" err="1">
                <a:latin typeface="Arial" charset="0"/>
                <a:ea typeface="宋体" charset="0"/>
              </a:rPr>
              <a:t>putchar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(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s[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]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);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for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(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 = 0; 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 &lt; 80; 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++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 </a:t>
            </a:r>
            <a:r>
              <a:rPr lang="en-US" altLang="zh-CN" dirty="0" err="1">
                <a:latin typeface="Arial" charset="0"/>
                <a:ea typeface="宋体" charset="0"/>
              </a:rPr>
              <a:t>putchar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(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s[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]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);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for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(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 = 0; 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 &lt; </a:t>
            </a:r>
            <a:r>
              <a:rPr lang="en-US" altLang="zh-CN" dirty="0" err="1">
                <a:latin typeface="Arial" charset="0"/>
                <a:ea typeface="宋体" charset="0"/>
              </a:rPr>
              <a:t>len</a:t>
            </a:r>
            <a:r>
              <a:rPr lang="en-US" altLang="zh-CN" dirty="0">
                <a:latin typeface="Arial" charset="0"/>
                <a:ea typeface="宋体" charset="0"/>
              </a:rPr>
              <a:t>; 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++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 </a:t>
            </a:r>
            <a:r>
              <a:rPr lang="en-US" altLang="zh-CN" dirty="0" err="1">
                <a:latin typeface="Arial" charset="0"/>
                <a:ea typeface="宋体" charset="0"/>
              </a:rPr>
              <a:t>putchar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(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s[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]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);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xfrm>
            <a:off x="4648200" y="228600"/>
            <a:ext cx="41148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输出字符串</a:t>
            </a:r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1676400" y="4800600"/>
            <a:ext cx="6172200" cy="1371600"/>
            <a:chOff x="720" y="2304"/>
            <a:chExt cx="3888" cy="864"/>
          </a:xfrm>
        </p:grpSpPr>
        <p:sp>
          <p:nvSpPr>
            <p:cNvPr id="67590" name="Text Box 5"/>
            <p:cNvSpPr txBox="1">
              <a:spLocks noChangeArrowheads="1"/>
            </p:cNvSpPr>
            <p:nvPr/>
          </p:nvSpPr>
          <p:spPr bwMode="auto">
            <a:xfrm>
              <a:off x="816" y="2843"/>
              <a:ext cx="225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 b="1">
                  <a:latin typeface="Book Antiqua" charset="0"/>
                </a:rPr>
                <a:t> </a:t>
              </a:r>
              <a:r>
                <a:rPr kumimoji="1" lang="en-US" altLang="zh-CN" sz="2800"/>
                <a:t>s[0]  s[1]              s[5]</a:t>
              </a:r>
            </a:p>
          </p:txBody>
        </p:sp>
        <p:sp>
          <p:nvSpPr>
            <p:cNvPr id="67591" name="Rectangle 6"/>
            <p:cNvSpPr>
              <a:spLocks noChangeArrowheads="1"/>
            </p:cNvSpPr>
            <p:nvPr/>
          </p:nvSpPr>
          <p:spPr bwMode="auto">
            <a:xfrm>
              <a:off x="1104" y="2304"/>
              <a:ext cx="3504" cy="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7592" name="Line 7"/>
            <p:cNvSpPr>
              <a:spLocks noChangeShapeType="1"/>
            </p:cNvSpPr>
            <p:nvPr/>
          </p:nvSpPr>
          <p:spPr bwMode="auto">
            <a:xfrm>
              <a:off x="1440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7593" name="Line 8"/>
            <p:cNvSpPr>
              <a:spLocks noChangeShapeType="1"/>
            </p:cNvSpPr>
            <p:nvPr/>
          </p:nvSpPr>
          <p:spPr bwMode="auto">
            <a:xfrm>
              <a:off x="1728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7594" name="Line 9"/>
            <p:cNvSpPr>
              <a:spLocks noChangeShapeType="1"/>
            </p:cNvSpPr>
            <p:nvPr/>
          </p:nvSpPr>
          <p:spPr bwMode="auto">
            <a:xfrm>
              <a:off x="2064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7595" name="Text Box 10"/>
            <p:cNvSpPr txBox="1">
              <a:spLocks noChangeArrowheads="1"/>
            </p:cNvSpPr>
            <p:nvPr/>
          </p:nvSpPr>
          <p:spPr bwMode="auto">
            <a:xfrm>
              <a:off x="720" y="2363"/>
              <a:ext cx="336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3200"/>
                <a:t>s</a:t>
              </a:r>
              <a:endParaRPr kumimoji="1" lang="en-US" altLang="zh-CN" sz="3200" b="1"/>
            </a:p>
          </p:txBody>
        </p:sp>
        <p:sp>
          <p:nvSpPr>
            <p:cNvPr id="67596" name="Line 11"/>
            <p:cNvSpPr>
              <a:spLocks noChangeShapeType="1"/>
            </p:cNvSpPr>
            <p:nvPr/>
          </p:nvSpPr>
          <p:spPr bwMode="auto">
            <a:xfrm>
              <a:off x="2352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7597" name="Text Box 12"/>
            <p:cNvSpPr txBox="1">
              <a:spLocks noChangeArrowheads="1"/>
            </p:cNvSpPr>
            <p:nvPr/>
          </p:nvSpPr>
          <p:spPr bwMode="auto">
            <a:xfrm>
              <a:off x="1002" y="2363"/>
              <a:ext cx="2832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zh-CN" altLang="en-US" sz="2800" b="1" dirty="0">
                  <a:latin typeface="Book Antiqua" charset="0"/>
                </a:rPr>
                <a:t> </a:t>
              </a:r>
              <a:r>
                <a:rPr kumimoji="1" lang="en-US" altLang="zh-CN" sz="2800" b="1" dirty="0"/>
                <a:t>H   a   p   p  y  </a:t>
              </a:r>
              <a:r>
                <a:rPr kumimoji="1" lang="en-US" altLang="zh-CN" sz="2800" b="1" dirty="0">
                  <a:solidFill>
                    <a:srgbClr val="CC0066"/>
                  </a:solidFill>
                </a:rPr>
                <a:t>\0</a:t>
              </a:r>
              <a:r>
                <a:rPr kumimoji="1" lang="en-US" altLang="zh-CN" sz="2800" b="1" dirty="0"/>
                <a:t>  </a:t>
              </a:r>
              <a:r>
                <a:rPr kumimoji="1" lang="en-US" altLang="zh-CN" sz="2800" b="1" dirty="0">
                  <a:solidFill>
                    <a:schemeClr val="bg2"/>
                  </a:solidFill>
                </a:rPr>
                <a:t>?   ?</a:t>
              </a:r>
            </a:p>
          </p:txBody>
        </p:sp>
        <p:sp>
          <p:nvSpPr>
            <p:cNvPr id="67598" name="Line 13"/>
            <p:cNvSpPr>
              <a:spLocks noChangeShapeType="1"/>
            </p:cNvSpPr>
            <p:nvPr/>
          </p:nvSpPr>
          <p:spPr bwMode="auto">
            <a:xfrm>
              <a:off x="2640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7599" name="Line 14"/>
            <p:cNvSpPr>
              <a:spLocks noChangeShapeType="1"/>
            </p:cNvSpPr>
            <p:nvPr/>
          </p:nvSpPr>
          <p:spPr bwMode="auto">
            <a:xfrm>
              <a:off x="2928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7600" name="Line 15"/>
            <p:cNvSpPr>
              <a:spLocks noChangeShapeType="1"/>
            </p:cNvSpPr>
            <p:nvPr/>
          </p:nvSpPr>
          <p:spPr bwMode="auto">
            <a:xfrm>
              <a:off x="3216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7601" name="Line 16"/>
            <p:cNvSpPr>
              <a:spLocks noChangeShapeType="1"/>
            </p:cNvSpPr>
            <p:nvPr/>
          </p:nvSpPr>
          <p:spPr bwMode="auto">
            <a:xfrm>
              <a:off x="3504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sp>
        <p:nvSpPr>
          <p:cNvPr id="497690" name="Text Box 26"/>
          <p:cNvSpPr txBox="1">
            <a:spLocks noChangeArrowheads="1"/>
          </p:cNvSpPr>
          <p:nvPr/>
        </p:nvSpPr>
        <p:spPr bwMode="auto">
          <a:xfrm>
            <a:off x="6372200" y="1124744"/>
            <a:ext cx="165618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2"/>
                </a:solidFill>
              </a:rPr>
              <a:t>输出？</a:t>
            </a:r>
            <a:endParaRPr lang="zh-CN" altLang="en-US" sz="2800" b="1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6" grpId="0" build="p"/>
      <p:bldP spid="49769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001000" cy="685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. 字符串的存储－赋值和输入</a:t>
            </a:r>
            <a:endParaRPr lang="zh-CN" altLang="en-US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143000"/>
            <a:ext cx="8358187" cy="5500688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把字符串放入一维字符数组（存储）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对字符串的操作 ==&gt; 对字符数组的操作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存储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数组初始化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char s[6] = "a";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赋值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s[0] = 'a'; s[1] = '\0';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输入 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'\0'</a:t>
            </a:r>
            <a:r>
              <a:rPr lang="zh-CN" altLang="en-US" dirty="0">
                <a:latin typeface="Arial" charset="0"/>
                <a:ea typeface="宋体" charset="0"/>
              </a:rPr>
              <a:t> 代表空操作，无法输入</a:t>
            </a:r>
          </a:p>
          <a:p>
            <a:pPr lvl="2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输入时，设定一个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输入结束符</a:t>
            </a:r>
          </a:p>
          <a:p>
            <a:pPr lvl="2" algn="just"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将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输入结束符</a:t>
            </a:r>
            <a:r>
              <a:rPr lang="zh-CN" altLang="en-US" dirty="0">
                <a:latin typeface="Arial" charset="0"/>
                <a:ea typeface="宋体" charset="0"/>
              </a:rPr>
              <a:t>转换为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字符串结束符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dirty="0">
              <a:latin typeface="Arial" charset="0"/>
              <a:ea typeface="宋体" charset="0"/>
            </a:endParaRPr>
          </a:p>
        </p:txBody>
      </p:sp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4788024" y="3429000"/>
            <a:ext cx="4086101" cy="10163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"a" 2 </a:t>
            </a:r>
            <a:r>
              <a:rPr kumimoji="1" lang="zh-CN" altLang="en-US" sz="2400" b="1" dirty="0"/>
              <a:t>个字符 </a:t>
            </a:r>
            <a:r>
              <a:rPr kumimoji="1" lang="en-US" altLang="zh-CN" sz="2400" b="1" dirty="0"/>
              <a:t>'a' </a:t>
            </a:r>
            <a:r>
              <a:rPr kumimoji="1" lang="zh-CN" altLang="en-US" sz="2400" b="1" dirty="0"/>
              <a:t>和 </a:t>
            </a:r>
            <a:r>
              <a:rPr lang="en-US" altLang="zh-CN" sz="2400" dirty="0"/>
              <a:t>'\0'</a:t>
            </a:r>
            <a:endParaRPr kumimoji="1" lang="zh-CN" altLang="en-US" sz="2400" b="1" dirty="0"/>
          </a:p>
          <a:p>
            <a:pPr algn="just">
              <a:spcBef>
                <a:spcPct val="5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kumimoji="1" lang="en-US" altLang="zh-CN" sz="2400" b="1" dirty="0"/>
              <a:t>'a'     1 </a:t>
            </a:r>
            <a:r>
              <a:rPr kumimoji="1" lang="zh-CN" altLang="en-US" sz="2400" b="1" dirty="0"/>
              <a:t>个字符常量</a:t>
            </a:r>
          </a:p>
        </p:txBody>
      </p:sp>
      <p:sp>
        <p:nvSpPr>
          <p:cNvPr id="419846" name="Rectangle 6"/>
          <p:cNvSpPr>
            <a:spLocks noChangeArrowheads="1"/>
          </p:cNvSpPr>
          <p:nvPr/>
        </p:nvSpPr>
        <p:spPr bwMode="auto">
          <a:xfrm>
            <a:off x="6072188" y="2643188"/>
            <a:ext cx="204628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区分"</a:t>
            </a:r>
            <a:r>
              <a:rPr kumimoji="1" lang="en-US" altLang="zh-CN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a" </a:t>
            </a:r>
            <a:r>
              <a:rPr kumimoji="1"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和 '</a:t>
            </a:r>
            <a:r>
              <a:rPr kumimoji="1" lang="en-US" altLang="zh-CN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a'</a:t>
            </a:r>
            <a:endParaRPr kumimoji="1" lang="zh-CN" altLang="en-US" sz="2400" b="1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1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1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  <p:bldP spid="419845" grpId="0" animBg="1" autoUpdateAnimBg="0"/>
      <p:bldP spid="41984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7162800" cy="8001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7.3.4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使用字符串编程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357313"/>
            <a:ext cx="8001000" cy="4714875"/>
          </a:xfrm>
        </p:spPr>
        <p:txBody>
          <a:bodyPr lIns="90488" tIns="44450" rIns="90488" bIns="44450"/>
          <a:lstStyle/>
          <a:p>
            <a:pPr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C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语言将字符串作为一个特殊的一维字符数组来处理。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存储：把字符串放入一维字符数组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数组初始化、赋值、输入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对字符串的操作 ==&gt; 对字符数组的操作</a:t>
            </a:r>
          </a:p>
          <a:p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对一维字符数组的操作：针对字符串的有效字符和字符串结束符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1">
              <a:buNone/>
            </a:pP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检测字符串结束符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77213" cy="4705350"/>
          </a:xfrm>
        </p:spPr>
        <p:txBody>
          <a:bodyPr/>
          <a:lstStyle/>
          <a:p>
            <a:pPr eaLnBrk="1" hangingPunct="1">
              <a:lnSpc>
                <a:spcPct val="124000"/>
              </a:lnSpc>
              <a:spcBef>
                <a:spcPct val="30000"/>
              </a:spcBef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输入一个以回车符为结束标志的字符串（少于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80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个字符），统计其中数字字符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'0'……'9'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的个数。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分析：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数组长度取上限80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None/>
            </a:pP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以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'\n'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做为输入结束符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7-12 </a:t>
            </a:r>
            <a:r>
              <a:rPr lang="zh-CN" altLang="en-US">
                <a:latin typeface="Arial" charset="0"/>
                <a:ea typeface="宋体" charset="0"/>
                <a:cs typeface="宋体" charset="0"/>
              </a:rPr>
              <a:t>统计数字字符个数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6" grpId="0" build="p" bldLvl="2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0"/>
            <a:ext cx="8107363" cy="5643563"/>
          </a:xfrm>
        </p:spPr>
        <p:txBody>
          <a:bodyPr/>
          <a:lstStyle/>
          <a:p>
            <a:pPr lvl="1"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main(void)</a:t>
            </a:r>
          </a:p>
          <a:p>
            <a:pPr lvl="1"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{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count,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 lvl="1"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char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[80];</a:t>
            </a:r>
            <a:r>
              <a:rPr lang="en-US" altLang="zh-CN" sz="2400" dirty="0">
                <a:latin typeface="Times New Roman" charset="0"/>
                <a:ea typeface="宋体" charset="0"/>
              </a:rPr>
              <a:t> </a:t>
            </a:r>
            <a:endParaRPr lang="en-US" altLang="zh-CN" sz="2400" dirty="0">
              <a:latin typeface="Arial" charset="0"/>
              <a:ea typeface="楷体_GB2312" charset="0"/>
              <a:cs typeface="楷体_GB2312" charset="0"/>
            </a:endParaRPr>
          </a:p>
          <a:p>
            <a:pPr lvl="1"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( "Enter a string: " ); </a:t>
            </a:r>
          </a:p>
          <a:p>
            <a:pPr lvl="1"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</a:t>
            </a:r>
          </a:p>
          <a:p>
            <a:pPr lvl="1"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while (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str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=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getchar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( )) != '\n'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 </a:t>
            </a:r>
          </a:p>
          <a:p>
            <a:pPr lvl="1"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++; </a:t>
            </a:r>
          </a:p>
          <a:p>
            <a:pPr lvl="1"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str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= '\0'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   /* </a:t>
            </a:r>
            <a:r>
              <a:rPr lang="zh-CN" altLang="en-US" sz="2400" dirty="0">
                <a:latin typeface="Arial" charset="0"/>
                <a:ea typeface="宋体" charset="0"/>
              </a:rPr>
              <a:t>输入结束符＝&gt;字符串结束符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*/</a:t>
            </a:r>
          </a:p>
          <a:p>
            <a:pPr lvl="1"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count = 0;</a:t>
            </a:r>
          </a:p>
          <a:p>
            <a:pPr lvl="1"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for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str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!= '\0'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</a:t>
            </a:r>
          </a:p>
          <a:p>
            <a:pPr lvl="1"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if (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 &lt;= '9' &amp;&amp;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 &gt;= '0' ) </a:t>
            </a:r>
          </a:p>
          <a:p>
            <a:pPr lvl="1"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    count++;</a:t>
            </a:r>
          </a:p>
          <a:p>
            <a:pPr lvl="1"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( "count = %d\n", count );</a:t>
            </a:r>
          </a:p>
          <a:p>
            <a:pPr lvl="1"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return 0;</a:t>
            </a:r>
          </a:p>
          <a:p>
            <a:pPr lvl="1"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}    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xfrm>
            <a:off x="5214938" y="142875"/>
            <a:ext cx="3643312" cy="85725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7-12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源程序</a:t>
            </a: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042988" y="1524000"/>
            <a:ext cx="7734300" cy="1905000"/>
            <a:chOff x="380" y="1008"/>
            <a:chExt cx="4872" cy="1200"/>
          </a:xfrm>
        </p:grpSpPr>
        <p:sp>
          <p:nvSpPr>
            <p:cNvPr id="71703" name="Rectangle 4"/>
            <p:cNvSpPr>
              <a:spLocks noChangeArrowheads="1"/>
            </p:cNvSpPr>
            <p:nvPr/>
          </p:nvSpPr>
          <p:spPr bwMode="auto">
            <a:xfrm>
              <a:off x="3984" y="144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just">
                <a:buClr>
                  <a:srgbClr val="33CCCC"/>
                </a:buClr>
                <a:buSzPct val="110000"/>
              </a:pPr>
              <a:r>
                <a:rPr kumimoji="1" lang="zh-CN" altLang="en-US" sz="2400" b="1">
                  <a:solidFill>
                    <a:schemeClr val="bg2"/>
                  </a:solidFill>
                  <a:latin typeface="仿宋_GB2312" charset="0"/>
                  <a:ea typeface="仿宋_GB2312" charset="0"/>
                  <a:cs typeface="仿宋_GB2312" charset="0"/>
                </a:rPr>
                <a:t>字符串的输入</a:t>
              </a:r>
            </a:p>
          </p:txBody>
        </p:sp>
        <p:sp>
          <p:nvSpPr>
            <p:cNvPr id="71704" name="Rectangle 5"/>
            <p:cNvSpPr>
              <a:spLocks noChangeArrowheads="1"/>
            </p:cNvSpPr>
            <p:nvPr/>
          </p:nvSpPr>
          <p:spPr bwMode="auto">
            <a:xfrm>
              <a:off x="380" y="1008"/>
              <a:ext cx="3984" cy="120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sp>
        <p:nvSpPr>
          <p:cNvPr id="498695" name="Rectangle 7"/>
          <p:cNvSpPr>
            <a:spLocks noChangeArrowheads="1"/>
          </p:cNvSpPr>
          <p:nvPr/>
        </p:nvSpPr>
        <p:spPr bwMode="auto">
          <a:xfrm>
            <a:off x="5651500" y="4437063"/>
            <a:ext cx="3240088" cy="80021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 dirty="0">
                <a:cs typeface="Arial Unicode MS" charset="0"/>
              </a:rPr>
              <a:t>Enter a string: 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It's 512</a:t>
            </a:r>
            <a:endParaRPr kumimoji="1" lang="zh-CN" altLang="en-US" sz="2000" b="1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000" b="1" dirty="0">
                <a:cs typeface="Arial Unicode MS" charset="0"/>
              </a:rPr>
              <a:t>count = 3</a:t>
            </a:r>
          </a:p>
        </p:txBody>
      </p:sp>
      <p:sp>
        <p:nvSpPr>
          <p:cNvPr id="498696" name="Rectangle 8"/>
          <p:cNvSpPr>
            <a:spLocks noChangeArrowheads="1"/>
          </p:cNvSpPr>
          <p:nvPr/>
        </p:nvSpPr>
        <p:spPr bwMode="auto">
          <a:xfrm>
            <a:off x="5410200" y="1506538"/>
            <a:ext cx="309562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如何改变输入结束符?</a:t>
            </a:r>
          </a:p>
        </p:txBody>
      </p:sp>
      <p:sp>
        <p:nvSpPr>
          <p:cNvPr id="498697" name="Rectangle 9"/>
          <p:cNvSpPr>
            <a:spLocks noChangeArrowheads="1"/>
          </p:cNvSpPr>
          <p:nvPr/>
        </p:nvSpPr>
        <p:spPr bwMode="auto">
          <a:xfrm>
            <a:off x="5867400" y="3357563"/>
            <a:ext cx="31400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能省略</a:t>
            </a:r>
            <a:r>
              <a:rPr kumimoji="1" lang="en-US" altLang="zh-CN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str[i] = '\0'</a:t>
            </a:r>
            <a:r>
              <a:rPr kumimoji="1"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吗？</a:t>
            </a: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371600" y="5429250"/>
            <a:ext cx="6781800" cy="914400"/>
            <a:chOff x="864" y="3744"/>
            <a:chExt cx="4272" cy="576"/>
          </a:xfrm>
        </p:grpSpPr>
        <p:sp>
          <p:nvSpPr>
            <p:cNvPr id="71689" name="Text Box 11"/>
            <p:cNvSpPr txBox="1">
              <a:spLocks noChangeArrowheads="1"/>
            </p:cNvSpPr>
            <p:nvPr/>
          </p:nvSpPr>
          <p:spPr bwMode="auto">
            <a:xfrm>
              <a:off x="1200" y="4034"/>
              <a:ext cx="240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400" b="1"/>
                <a:t> 0  1   2   3   4   5   6  7   8</a:t>
              </a:r>
              <a:endParaRPr kumimoji="1" lang="zh-CN" altLang="en-US" sz="2400" b="1"/>
            </a:p>
          </p:txBody>
        </p:sp>
        <p:sp>
          <p:nvSpPr>
            <p:cNvPr id="71690" name="Rectangle 12"/>
            <p:cNvSpPr>
              <a:spLocks noChangeArrowheads="1"/>
            </p:cNvSpPr>
            <p:nvPr/>
          </p:nvSpPr>
          <p:spPr bwMode="auto">
            <a:xfrm>
              <a:off x="1248" y="3744"/>
              <a:ext cx="350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691" name="Text Box 16"/>
            <p:cNvSpPr txBox="1">
              <a:spLocks noChangeArrowheads="1"/>
            </p:cNvSpPr>
            <p:nvPr/>
          </p:nvSpPr>
          <p:spPr bwMode="auto">
            <a:xfrm>
              <a:off x="864" y="3746"/>
              <a:ext cx="33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400"/>
                <a:t>s</a:t>
              </a:r>
              <a:endParaRPr kumimoji="1" lang="en-US" altLang="zh-CN" sz="2400" b="1"/>
            </a:p>
          </p:txBody>
        </p:sp>
        <p:sp>
          <p:nvSpPr>
            <p:cNvPr id="71692" name="Text Box 18"/>
            <p:cNvSpPr txBox="1">
              <a:spLocks noChangeArrowheads="1"/>
            </p:cNvSpPr>
            <p:nvPr/>
          </p:nvSpPr>
          <p:spPr bwMode="auto">
            <a:xfrm>
              <a:off x="1296" y="3744"/>
              <a:ext cx="384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400" b="1" dirty="0"/>
                <a:t>I   t     '   s       5   1   2  </a:t>
              </a:r>
              <a:r>
                <a:rPr kumimoji="1" lang="en-US" altLang="zh-CN" sz="2400" b="1" dirty="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2400" b="1" dirty="0">
                  <a:solidFill>
                    <a:srgbClr val="CC0066"/>
                  </a:solidFill>
                </a:rPr>
                <a:t>\0</a:t>
              </a:r>
              <a:r>
                <a:rPr kumimoji="1" lang="en-US" altLang="zh-CN" sz="2400" b="1" dirty="0"/>
                <a:t>  </a:t>
              </a:r>
              <a:r>
                <a:rPr kumimoji="1" lang="en-US" altLang="zh-CN" sz="2400" b="1" dirty="0">
                  <a:solidFill>
                    <a:schemeClr val="bg2"/>
                  </a:solidFill>
                </a:rPr>
                <a:t>?  ?</a:t>
              </a:r>
            </a:p>
          </p:txBody>
        </p:sp>
        <p:sp>
          <p:nvSpPr>
            <p:cNvPr id="71693" name="Line 22"/>
            <p:cNvSpPr>
              <a:spLocks noChangeShapeType="1"/>
            </p:cNvSpPr>
            <p:nvPr/>
          </p:nvSpPr>
          <p:spPr bwMode="auto">
            <a:xfrm>
              <a:off x="3552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694" name="Line 27"/>
            <p:cNvSpPr>
              <a:spLocks noChangeShapeType="1"/>
            </p:cNvSpPr>
            <p:nvPr/>
          </p:nvSpPr>
          <p:spPr bwMode="auto">
            <a:xfrm>
              <a:off x="1488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695" name="Line 28"/>
            <p:cNvSpPr>
              <a:spLocks noChangeShapeType="1"/>
            </p:cNvSpPr>
            <p:nvPr/>
          </p:nvSpPr>
          <p:spPr bwMode="auto">
            <a:xfrm>
              <a:off x="1776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696" name="Line 29"/>
            <p:cNvSpPr>
              <a:spLocks noChangeShapeType="1"/>
            </p:cNvSpPr>
            <p:nvPr/>
          </p:nvSpPr>
          <p:spPr bwMode="auto">
            <a:xfrm>
              <a:off x="2016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697" name="Line 30"/>
            <p:cNvSpPr>
              <a:spLocks noChangeShapeType="1"/>
            </p:cNvSpPr>
            <p:nvPr/>
          </p:nvSpPr>
          <p:spPr bwMode="auto">
            <a:xfrm>
              <a:off x="2256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698" name="Line 31"/>
            <p:cNvSpPr>
              <a:spLocks noChangeShapeType="1"/>
            </p:cNvSpPr>
            <p:nvPr/>
          </p:nvSpPr>
          <p:spPr bwMode="auto">
            <a:xfrm>
              <a:off x="2496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699" name="Line 32"/>
            <p:cNvSpPr>
              <a:spLocks noChangeShapeType="1"/>
            </p:cNvSpPr>
            <p:nvPr/>
          </p:nvSpPr>
          <p:spPr bwMode="auto">
            <a:xfrm>
              <a:off x="2736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700" name="Line 33"/>
            <p:cNvSpPr>
              <a:spLocks noChangeShapeType="1"/>
            </p:cNvSpPr>
            <p:nvPr/>
          </p:nvSpPr>
          <p:spPr bwMode="auto">
            <a:xfrm>
              <a:off x="2976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701" name="Line 34"/>
            <p:cNvSpPr>
              <a:spLocks noChangeShapeType="1"/>
            </p:cNvSpPr>
            <p:nvPr/>
          </p:nvSpPr>
          <p:spPr bwMode="auto">
            <a:xfrm>
              <a:off x="3264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702" name="Line 35"/>
            <p:cNvSpPr>
              <a:spLocks noChangeShapeType="1"/>
            </p:cNvSpPr>
            <p:nvPr/>
          </p:nvSpPr>
          <p:spPr bwMode="auto">
            <a:xfrm>
              <a:off x="3792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5" grpId="0" animBg="1" autoUpdateAnimBg="0"/>
      <p:bldP spid="498696" grpId="0"/>
      <p:bldP spid="4986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Arial" charset="0"/>
                <a:ea typeface="宋体" charset="0"/>
                <a:cs typeface="宋体" charset="0"/>
              </a:rPr>
              <a:t>2. </a:t>
            </a:r>
            <a:r>
              <a:rPr lang="zh-CN" altLang="en-US" sz="4000" dirty="0">
                <a:latin typeface="Arial" charset="0"/>
                <a:ea typeface="宋体" charset="0"/>
                <a:cs typeface="宋体" charset="0"/>
              </a:rPr>
              <a:t>数组的内存结构</a:t>
            </a:r>
          </a:p>
        </p:txBody>
      </p:sp>
      <p:graphicFrame>
        <p:nvGraphicFramePr>
          <p:cNvPr id="513481" name="Group 457"/>
          <p:cNvGraphicFramePr>
            <a:graphicFrameLocks noGrp="1"/>
          </p:cNvGraphicFramePr>
          <p:nvPr>
            <p:ph sz="half" idx="2"/>
          </p:nvPr>
        </p:nvGraphicFramePr>
        <p:xfrm>
          <a:off x="5651500" y="981075"/>
          <a:ext cx="3024188" cy="4365636"/>
        </p:xfrm>
        <a:graphic>
          <a:graphicData uri="http://schemas.openxmlformats.org/drawingml/2006/table">
            <a:tbl>
              <a:tblPr/>
              <a:tblGrid>
                <a:gridCol w="1296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内存地址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下标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值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4028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4026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4024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4022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4020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4018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4016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4014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4012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4010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3474" name="Text Box 450"/>
          <p:cNvSpPr txBox="1">
            <a:spLocks noChangeArrowheads="1"/>
          </p:cNvSpPr>
          <p:nvPr/>
        </p:nvSpPr>
        <p:spPr bwMode="auto">
          <a:xfrm>
            <a:off x="5580063" y="4797425"/>
            <a:ext cx="4143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CC0066"/>
                </a:solidFill>
              </a:rPr>
              <a:t>a</a:t>
            </a:r>
            <a:endParaRPr lang="en-US" altLang="zh-CN" sz="3200" b="1" baseline="-25000">
              <a:solidFill>
                <a:schemeClr val="bg2"/>
              </a:solidFill>
            </a:endParaRPr>
          </a:p>
        </p:txBody>
      </p:sp>
      <p:sp>
        <p:nvSpPr>
          <p:cNvPr id="11315" name="Rectangle 451"/>
          <p:cNvSpPr>
            <a:spLocks noChangeArrowheads="1"/>
          </p:cNvSpPr>
          <p:nvPr/>
        </p:nvSpPr>
        <p:spPr bwMode="auto">
          <a:xfrm>
            <a:off x="539750" y="1341438"/>
            <a:ext cx="1862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800" b="1">
                <a:solidFill>
                  <a:srgbClr val="CC0066"/>
                </a:solidFill>
              </a:rPr>
              <a:t>int</a:t>
            </a:r>
            <a:r>
              <a:rPr lang="zh-CN" altLang="en-US" sz="2800" b="1">
                <a:solidFill>
                  <a:srgbClr val="FF0066"/>
                </a:solidFill>
              </a:rPr>
              <a:t> </a:t>
            </a:r>
            <a:r>
              <a:rPr lang="zh-CN" sz="2800" b="1">
                <a:solidFill>
                  <a:srgbClr val="FF0066"/>
                </a:solidFill>
              </a:rPr>
              <a:t> </a:t>
            </a:r>
            <a:r>
              <a:rPr lang="en-US" altLang="zh-CN" sz="2800" b="1">
                <a:solidFill>
                  <a:srgbClr val="CC0066"/>
                </a:solidFill>
              </a:rPr>
              <a:t>a[10]; </a:t>
            </a:r>
            <a:endParaRPr lang="en-US" altLang="zh-CN" sz="2800" b="1">
              <a:solidFill>
                <a:srgbClr val="FF0066"/>
              </a:solidFill>
            </a:endParaRPr>
          </a:p>
        </p:txBody>
      </p:sp>
      <p:sp>
        <p:nvSpPr>
          <p:cNvPr id="11316" name="Rectangle 458"/>
          <p:cNvSpPr>
            <a:spLocks noChangeArrowheads="1"/>
          </p:cNvSpPr>
          <p:nvPr/>
        </p:nvSpPr>
        <p:spPr bwMode="auto">
          <a:xfrm>
            <a:off x="539750" y="1958975"/>
            <a:ext cx="505936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800" b="1"/>
              <a:t>假设系统规定 </a:t>
            </a:r>
            <a:r>
              <a:rPr lang="en-US" altLang="zh-CN" sz="2800" b="1"/>
              <a:t>int</a:t>
            </a:r>
            <a:r>
              <a:rPr lang="zh-CN" altLang="en-US" sz="2800" b="1"/>
              <a:t> 类型占用</a:t>
            </a:r>
            <a:r>
              <a:rPr lang="en-US" altLang="zh-CN" sz="2800" b="1"/>
              <a:t>2</a:t>
            </a:r>
            <a:r>
              <a:rPr lang="zh-CN" altLang="en-US" sz="2800" b="1"/>
              <a:t>个</a:t>
            </a:r>
          </a:p>
          <a:p>
            <a:pPr eaLnBrk="0" hangingPunct="0"/>
            <a:r>
              <a:rPr lang="zh-CN" altLang="en-US" sz="2800" b="1"/>
              <a:t>字节，则对于数组</a:t>
            </a:r>
            <a:r>
              <a:rPr lang="en-US" altLang="zh-CN" sz="2800" b="1"/>
              <a:t>a</a:t>
            </a:r>
            <a:r>
              <a:rPr lang="zh-CN" altLang="en-US" sz="2800" b="1"/>
              <a:t>，其内存</a:t>
            </a:r>
          </a:p>
          <a:p>
            <a:pPr eaLnBrk="0" hangingPunct="0"/>
            <a:r>
              <a:rPr lang="zh-CN" altLang="en-US" sz="2800" b="1"/>
              <a:t>分配形式 </a:t>
            </a:r>
          </a:p>
        </p:txBody>
      </p:sp>
      <p:sp>
        <p:nvSpPr>
          <p:cNvPr id="513484" name="Rectangle 460"/>
          <p:cNvSpPr>
            <a:spLocks noChangeArrowheads="1"/>
          </p:cNvSpPr>
          <p:nvPr/>
        </p:nvSpPr>
        <p:spPr bwMode="auto">
          <a:xfrm>
            <a:off x="827088" y="3500438"/>
            <a:ext cx="41878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/>
              <a:t>只要知道了数组第一个元素的</a:t>
            </a:r>
          </a:p>
          <a:p>
            <a:pPr eaLnBrk="0" hangingPunct="0"/>
            <a:r>
              <a:rPr lang="zh-CN" altLang="en-US" sz="2400" b="1"/>
              <a:t>地址以及每个元素所需的字节</a:t>
            </a:r>
          </a:p>
          <a:p>
            <a:pPr eaLnBrk="0" hangingPunct="0"/>
            <a:r>
              <a:rPr lang="zh-CN" altLang="en-US" sz="2400" b="1"/>
              <a:t>数，其余各个元素的存储地址</a:t>
            </a:r>
          </a:p>
          <a:p>
            <a:pPr eaLnBrk="0" hangingPunct="0"/>
            <a:r>
              <a:rPr lang="zh-CN" altLang="en-US" sz="2400" b="1"/>
              <a:t>均可计算得到。 </a:t>
            </a:r>
          </a:p>
        </p:txBody>
      </p:sp>
      <p:sp>
        <p:nvSpPr>
          <p:cNvPr id="513485" name="Rectangle 461"/>
          <p:cNvSpPr>
            <a:spLocks noChangeArrowheads="1"/>
          </p:cNvSpPr>
          <p:nvPr/>
        </p:nvSpPr>
        <p:spPr bwMode="auto">
          <a:xfrm>
            <a:off x="468313" y="5637213"/>
            <a:ext cx="7991475" cy="4619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pPr eaLnBrk="0" hangingPunct="0">
              <a:buFont typeface="Wingdings" charset="0"/>
              <a:buNone/>
              <a:tabLst>
                <a:tab pos="533400" algn="l"/>
                <a:tab pos="596900" algn="l"/>
              </a:tabLst>
            </a:pPr>
            <a:r>
              <a:rPr lang="zh-CN" altLang="en-US" sz="2400" b="1"/>
              <a:t>数组名是一个地址常量，存放数组内存空间的首地址</a:t>
            </a:r>
            <a:r>
              <a:rPr lang="en-US" altLang="zh-CN" sz="24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3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3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3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3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3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3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474" grpId="0"/>
      <p:bldP spid="513484" grpId="0"/>
      <p:bldP spid="51348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85875"/>
            <a:ext cx="8248650" cy="4919663"/>
          </a:xfrm>
        </p:spPr>
        <p:txBody>
          <a:bodyPr/>
          <a:lstStyle/>
          <a:p>
            <a:pPr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输入一个以回车符为结束标志的字符串（少于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10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个字符），提取其中所有的数字字符（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'0'……'9'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），将其转换为一个十进制整数输出。 </a:t>
            </a: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分析：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数组长度取上限</a:t>
            </a:r>
            <a:r>
              <a:rPr lang="en-US" altLang="zh-CN" dirty="0">
                <a:latin typeface="Arial" charset="0"/>
                <a:ea typeface="宋体" charset="0"/>
              </a:rPr>
              <a:t>1</a:t>
            </a:r>
            <a:r>
              <a:rPr lang="en-US" altLang="en-US" dirty="0">
                <a:latin typeface="Arial" charset="0"/>
                <a:ea typeface="宋体" charset="0"/>
              </a:rPr>
              <a:t>0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None/>
            </a:pP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以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'\n'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做为输入结束符</a:t>
            </a:r>
            <a:endParaRPr lang="en-US" altLang="zh-CN" dirty="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"123" ==》123</a:t>
            </a:r>
            <a:endParaRPr lang="en-US" altLang="zh-CN" dirty="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endParaRPr lang="en-US" altLang="zh-CN" dirty="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endParaRPr lang="zh-CN" altLang="en-US" dirty="0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7-13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字符串转换</a:t>
            </a: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6" grpId="0" build="p" bldLvl="2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786313" y="500063"/>
            <a:ext cx="4114800" cy="685800"/>
          </a:xfrm>
        </p:spPr>
        <p:txBody>
          <a:bodyPr/>
          <a:lstStyle/>
          <a:p>
            <a:pPr marL="342900" indent="-342900" eaLnBrk="1" hangingPunct="1">
              <a:lnSpc>
                <a:spcPct val="124000"/>
              </a:lnSpc>
              <a:spcBef>
                <a:spcPct val="30000"/>
              </a:spcBef>
            </a:pP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"123" ==》123</a:t>
            </a:r>
            <a:endParaRPr lang="en-US" altLang="zh-CN">
              <a:solidFill>
                <a:schemeClr val="bg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4625" y="1500188"/>
            <a:ext cx="5929313" cy="200025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n = 0; 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for ( </a:t>
            </a:r>
            <a:r>
              <a:rPr lang="en-US" altLang="zh-CN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s[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!= '\0'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; </a:t>
            </a:r>
            <a:r>
              <a:rPr lang="en-US" altLang="zh-CN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++ )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    if ( s[</a:t>
            </a:r>
            <a:r>
              <a:rPr lang="en-US" altLang="zh-CN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] &lt;= '9' &amp;&amp; s[</a:t>
            </a:r>
            <a:r>
              <a:rPr lang="en-US" altLang="zh-CN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] &gt;= '0' ) 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n = n * 10 + (s[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- '0')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</p:txBody>
      </p:sp>
      <p:grpSp>
        <p:nvGrpSpPr>
          <p:cNvPr id="73732" name="Group 6"/>
          <p:cNvGrpSpPr>
            <a:grpSpLocks/>
          </p:cNvGrpSpPr>
          <p:nvPr/>
        </p:nvGrpSpPr>
        <p:grpSpPr bwMode="auto">
          <a:xfrm>
            <a:off x="285750" y="641350"/>
            <a:ext cx="4648200" cy="1216025"/>
            <a:chOff x="672" y="3216"/>
            <a:chExt cx="4224" cy="860"/>
          </a:xfrm>
        </p:grpSpPr>
        <p:sp>
          <p:nvSpPr>
            <p:cNvPr id="73773" name="Text Box 7"/>
            <p:cNvSpPr txBox="1">
              <a:spLocks noChangeArrowheads="1"/>
            </p:cNvSpPr>
            <p:nvPr/>
          </p:nvSpPr>
          <p:spPr bwMode="auto">
            <a:xfrm>
              <a:off x="1056" y="3755"/>
              <a:ext cx="3073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sz="2400" b="1"/>
                <a:t>0  1 2  3</a:t>
              </a:r>
              <a:r>
                <a:rPr kumimoji="1" lang="en-US" sz="2400" b="1">
                  <a:latin typeface="Book Antiqua" charset="0"/>
                </a:rPr>
                <a:t> </a:t>
              </a:r>
              <a:endParaRPr kumimoji="1" lang="zh-CN" altLang="en-US" sz="2400" b="1">
                <a:latin typeface="Book Antiqua" charset="0"/>
              </a:endParaRPr>
            </a:p>
          </p:txBody>
        </p:sp>
        <p:sp>
          <p:nvSpPr>
            <p:cNvPr id="73774" name="Rectangle 8"/>
            <p:cNvSpPr>
              <a:spLocks noChangeArrowheads="1"/>
            </p:cNvSpPr>
            <p:nvPr/>
          </p:nvSpPr>
          <p:spPr bwMode="auto">
            <a:xfrm>
              <a:off x="1056" y="3216"/>
              <a:ext cx="3504" cy="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75" name="Line 9"/>
            <p:cNvSpPr>
              <a:spLocks noChangeShapeType="1"/>
            </p:cNvSpPr>
            <p:nvPr/>
          </p:nvSpPr>
          <p:spPr bwMode="auto">
            <a:xfrm>
              <a:off x="1344" y="3227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76" name="Line 10"/>
            <p:cNvSpPr>
              <a:spLocks noChangeShapeType="1"/>
            </p:cNvSpPr>
            <p:nvPr/>
          </p:nvSpPr>
          <p:spPr bwMode="auto">
            <a:xfrm>
              <a:off x="1632" y="3227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77" name="Line 11"/>
            <p:cNvSpPr>
              <a:spLocks noChangeShapeType="1"/>
            </p:cNvSpPr>
            <p:nvPr/>
          </p:nvSpPr>
          <p:spPr bwMode="auto">
            <a:xfrm>
              <a:off x="1920" y="3227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78" name="Text Box 12"/>
            <p:cNvSpPr txBox="1">
              <a:spLocks noChangeArrowheads="1"/>
            </p:cNvSpPr>
            <p:nvPr/>
          </p:nvSpPr>
          <p:spPr bwMode="auto">
            <a:xfrm>
              <a:off x="672" y="3276"/>
              <a:ext cx="336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 b="1"/>
                <a:t>s</a:t>
              </a:r>
            </a:p>
          </p:txBody>
        </p:sp>
        <p:sp>
          <p:nvSpPr>
            <p:cNvPr id="73779" name="Line 13"/>
            <p:cNvSpPr>
              <a:spLocks noChangeShapeType="1"/>
            </p:cNvSpPr>
            <p:nvPr/>
          </p:nvSpPr>
          <p:spPr bwMode="auto">
            <a:xfrm>
              <a:off x="2304" y="3227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80" name="Text Box 14"/>
            <p:cNvSpPr txBox="1">
              <a:spLocks noChangeArrowheads="1"/>
            </p:cNvSpPr>
            <p:nvPr/>
          </p:nvSpPr>
          <p:spPr bwMode="auto">
            <a:xfrm>
              <a:off x="1056" y="3276"/>
              <a:ext cx="3840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400" b="1" dirty="0"/>
                <a:t>1</a:t>
              </a:r>
              <a:r>
                <a:rPr kumimoji="1" lang="zh-CN" altLang="en-US" sz="2400" b="1" dirty="0"/>
                <a:t>  </a:t>
              </a:r>
              <a:r>
                <a:rPr kumimoji="1" lang="en-US" altLang="zh-CN" sz="2400" b="1" dirty="0"/>
                <a:t>2</a:t>
              </a:r>
              <a:r>
                <a:rPr kumimoji="1" lang="zh-CN" altLang="en-US" sz="2400" b="1" dirty="0"/>
                <a:t> </a:t>
              </a:r>
              <a:r>
                <a:rPr kumimoji="1" lang="en-US" altLang="zh-CN" sz="2400" b="1" dirty="0"/>
                <a:t>3</a:t>
              </a:r>
              <a:r>
                <a:rPr kumimoji="1" lang="zh-CN" altLang="en-US" sz="2400" b="1" dirty="0"/>
                <a:t>  </a:t>
              </a:r>
              <a:r>
                <a:rPr kumimoji="1" lang="en-US" altLang="zh-CN" sz="2400" b="1" dirty="0">
                  <a:solidFill>
                    <a:srgbClr val="CC0066"/>
                  </a:solidFill>
                </a:rPr>
                <a:t>\0</a:t>
              </a:r>
              <a:r>
                <a:rPr kumimoji="1" lang="zh-CN" altLang="en-US" sz="2400" b="1" dirty="0"/>
                <a:t>  </a:t>
              </a:r>
              <a:r>
                <a:rPr kumimoji="1" lang="zh-CN" altLang="en-US" sz="2400" b="1" dirty="0">
                  <a:solidFill>
                    <a:schemeClr val="bg2"/>
                  </a:solidFill>
                </a:rPr>
                <a:t>? ?</a:t>
              </a:r>
            </a:p>
          </p:txBody>
        </p:sp>
        <p:sp>
          <p:nvSpPr>
            <p:cNvPr id="73781" name="Line 15"/>
            <p:cNvSpPr>
              <a:spLocks noChangeShapeType="1"/>
            </p:cNvSpPr>
            <p:nvPr/>
          </p:nvSpPr>
          <p:spPr bwMode="auto">
            <a:xfrm>
              <a:off x="2592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82" name="Line 16"/>
            <p:cNvSpPr>
              <a:spLocks noChangeShapeType="1"/>
            </p:cNvSpPr>
            <p:nvPr/>
          </p:nvSpPr>
          <p:spPr bwMode="auto">
            <a:xfrm>
              <a:off x="2880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83" name="Line 17"/>
            <p:cNvSpPr>
              <a:spLocks noChangeShapeType="1"/>
            </p:cNvSpPr>
            <p:nvPr/>
          </p:nvSpPr>
          <p:spPr bwMode="auto">
            <a:xfrm>
              <a:off x="3168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84" name="Line 18"/>
            <p:cNvSpPr>
              <a:spLocks noChangeShapeType="1"/>
            </p:cNvSpPr>
            <p:nvPr/>
          </p:nvSpPr>
          <p:spPr bwMode="auto">
            <a:xfrm>
              <a:off x="3456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85" name="Line 19"/>
            <p:cNvSpPr>
              <a:spLocks noChangeShapeType="1"/>
            </p:cNvSpPr>
            <p:nvPr/>
          </p:nvSpPr>
          <p:spPr bwMode="auto">
            <a:xfrm>
              <a:off x="3840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86" name="Line 20"/>
            <p:cNvSpPr>
              <a:spLocks noChangeShapeType="1"/>
            </p:cNvSpPr>
            <p:nvPr/>
          </p:nvSpPr>
          <p:spPr bwMode="auto">
            <a:xfrm>
              <a:off x="4128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285750" y="3714750"/>
          <a:ext cx="3857625" cy="2714625"/>
        </p:xfrm>
        <a:graphic>
          <a:graphicData uri="http://schemas.openxmlformats.org/drawingml/2006/table">
            <a:tbl>
              <a:tblPr/>
              <a:tblGrid>
                <a:gridCol w="12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s[i]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s[i]-'0'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'1'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'2'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'3'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'\0'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772961"/>
              </p:ext>
            </p:extLst>
          </p:nvPr>
        </p:nvGraphicFramePr>
        <p:xfrm>
          <a:off x="4143375" y="3645024"/>
          <a:ext cx="3929063" cy="2846831"/>
        </p:xfrm>
        <a:graphic>
          <a:graphicData uri="http://schemas.openxmlformats.org/drawingml/2006/table">
            <a:tbl>
              <a:tblPr/>
              <a:tblGrid>
                <a:gridCol w="392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3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n = n*10+(s[i]-'0')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0*10+1 = 1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1*10+2  =12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12*10+3  =123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643563" y="428625"/>
            <a:ext cx="3357562" cy="685800"/>
          </a:xfrm>
        </p:spPr>
        <p:txBody>
          <a:bodyPr/>
          <a:lstStyle/>
          <a:p>
            <a:r>
              <a:rPr lang="zh-CN" altLang="en-US" sz="4000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 sz="4000">
                <a:latin typeface="Times New Roman" charset="0"/>
                <a:ea typeface="宋体" charset="0"/>
                <a:cs typeface="宋体" charset="0"/>
              </a:rPr>
              <a:t>7-13</a:t>
            </a:r>
            <a:r>
              <a:rPr lang="zh-CN" altLang="en-US" sz="4000">
                <a:latin typeface="Times New Roman" charset="0"/>
                <a:ea typeface="宋体" charset="0"/>
                <a:cs typeface="宋体" charset="0"/>
              </a:rPr>
              <a:t>源程序</a:t>
            </a:r>
            <a:endParaRPr lang="zh-CN" altLang="en-US" sz="40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447675"/>
            <a:ext cx="7586662" cy="591026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#include &lt;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&gt;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main(void)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{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, number;   char s[10];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( "Enter a string: " ); </a:t>
            </a:r>
            <a:r>
              <a:rPr lang="en-US" altLang="zh-CN" sz="2400" dirty="0">
                <a:latin typeface="Times New Roman" charset="0"/>
                <a:ea typeface="宋体" charset="0"/>
                <a:cs typeface="宋体" charset="0"/>
              </a:rPr>
              <a:t> 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/* </a:t>
            </a:r>
            <a:r>
              <a:rPr lang="zh-CN" altLang="en-US" sz="2400" dirty="0">
                <a:latin typeface="宋体" charset="0"/>
                <a:ea typeface="宋体" charset="0"/>
                <a:cs typeface="宋体" charset="0"/>
              </a:rPr>
              <a:t>输入字符串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*/</a:t>
            </a: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while (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(s[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=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getchar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( )) != '\n'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++;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s[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 =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'\0'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endParaRPr lang="zh-CN" altLang="en-US" sz="2400" dirty="0">
              <a:latin typeface="Arial" charset="0"/>
              <a:ea typeface="宋体" charset="0"/>
              <a:cs typeface="Arial Unicode MS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n = 0;                             /* </a:t>
            </a:r>
            <a:r>
              <a:rPr lang="zh-CN" altLang="en-US" sz="2400" dirty="0">
                <a:latin typeface="宋体" charset="0"/>
                <a:ea typeface="宋体" charset="0"/>
                <a:cs typeface="宋体" charset="0"/>
              </a:rPr>
              <a:t>将字符串转换为整数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*/</a:t>
            </a: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for (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s[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!= '\0'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 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if ( s[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 &lt;= '9' &amp;&amp; s[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 &gt;= '0' )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    n = n * 10 + (s[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- '0')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( "digit = %d\n", n 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return 0;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}       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5608638" y="2000250"/>
            <a:ext cx="3249612" cy="94138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Enter a string:</a:t>
            </a:r>
            <a:r>
              <a:rPr kumimoji="1" lang="en-US" altLang="zh-CN" sz="2400" b="1">
                <a:solidFill>
                  <a:srgbClr val="FFFF00"/>
                </a:solidFill>
                <a:cs typeface="Arial Unicode MS" charset="0"/>
              </a:rPr>
              <a:t>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a12d3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digit = 123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500063" y="1500188"/>
            <a:ext cx="4953000" cy="1981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643313" y="3340100"/>
          <a:ext cx="5143500" cy="731520"/>
        </p:xfrm>
        <a:graphic>
          <a:graphicData uri="http://schemas.openxmlformats.org/drawingml/2006/table">
            <a:tbl>
              <a:tblPr/>
              <a:tblGrid>
                <a:gridCol w="64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?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?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6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313" y="428625"/>
            <a:ext cx="3000375" cy="685800"/>
          </a:xfrm>
        </p:spPr>
        <p:txBody>
          <a:bodyPr/>
          <a:lstStyle/>
          <a:p>
            <a:pPr marL="342900" indent="-342900" eaLnBrk="1" hangingPunct="1">
              <a:lnSpc>
                <a:spcPct val="124000"/>
              </a:lnSpc>
              <a:spcBef>
                <a:spcPct val="30000"/>
              </a:spcBef>
            </a:pPr>
            <a:r>
              <a:rPr lang="zh-CN" altLang="en-US" sz="4000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 sz="4000">
                <a:latin typeface="Times New Roman" charset="0"/>
                <a:ea typeface="宋体" charset="0"/>
                <a:cs typeface="宋体" charset="0"/>
              </a:rPr>
              <a:t>7-13 </a:t>
            </a:r>
            <a:r>
              <a:rPr lang="zh-CN" altLang="en-US" sz="4000">
                <a:latin typeface="Times New Roman" charset="0"/>
                <a:ea typeface="宋体" charset="0"/>
                <a:cs typeface="宋体" charset="0"/>
              </a:rPr>
              <a:t>思考</a:t>
            </a:r>
            <a:endParaRPr lang="en-US" altLang="zh-CN" sz="4000">
              <a:solidFill>
                <a:schemeClr val="bg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6200" y="1295400"/>
            <a:ext cx="4972050" cy="2205038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n = 0; 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for (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s[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!= '\0'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 )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if ( s[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 &lt;= '9' &amp;&amp; s[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 &gt;= '0' ) 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n = n * 10 + (s[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- '0')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kumimoji="1"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    else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kumimoji="1"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        break;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</p:txBody>
      </p:sp>
      <p:sp>
        <p:nvSpPr>
          <p:cNvPr id="75780" name="Rectangle 31"/>
          <p:cNvSpPr>
            <a:spLocks noChangeArrowheads="1"/>
          </p:cNvSpPr>
          <p:nvPr/>
        </p:nvSpPr>
        <p:spPr bwMode="auto">
          <a:xfrm>
            <a:off x="285750" y="1571625"/>
            <a:ext cx="3600450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Enter a string:</a:t>
            </a:r>
            <a:r>
              <a:rPr kumimoji="1" lang="en-US" altLang="zh-CN" sz="2400" b="1">
                <a:solidFill>
                  <a:srgbClr val="FFFF00"/>
                </a:solidFill>
                <a:cs typeface="Arial Unicode MS" charset="0"/>
              </a:rPr>
              <a:t>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a12d3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digit = 123</a:t>
            </a: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500063" y="571500"/>
          <a:ext cx="5143500" cy="731520"/>
        </p:xfrm>
        <a:graphic>
          <a:graphicData uri="http://schemas.openxmlformats.org/drawingml/2006/table">
            <a:tbl>
              <a:tblPr/>
              <a:tblGrid>
                <a:gridCol w="64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?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?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571500" y="3584575"/>
          <a:ext cx="8143875" cy="295656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s[i]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s[i]-'0'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n = n*10+(s[i]-'0')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'a'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'1'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0*10+1 = 1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'2'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1*10+2  =12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'd'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'3'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12*10+3  =123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'\0'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6357938" y="2928938"/>
            <a:ext cx="1500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digit =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9113" y="1000125"/>
            <a:ext cx="8339137" cy="5157788"/>
          </a:xfrm>
        </p:spPr>
        <p:txBody>
          <a:bodyPr/>
          <a:lstStyle/>
          <a:p>
            <a:pPr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输入一个以</a:t>
            </a: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‘#’</a:t>
            </a: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为结束标志的字符串（少于</a:t>
            </a: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10</a:t>
            </a: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个字符），滤去所有的非十六进制字符（不分大小写），组成一个新字符串（十六进制形式），输出该字符串并将其转换为十进制数后输出。</a:t>
            </a:r>
            <a:endParaRPr lang="en-US" altLang="zh-CN" sz="2800"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fr-FR">
                <a:latin typeface="Arial" charset="0"/>
                <a:ea typeface="宋体" charset="0"/>
                <a:cs typeface="宋体" charset="0"/>
              </a:rPr>
              <a:t>例如：</a:t>
            </a:r>
            <a:endParaRPr lang="en-US" altLang="zh-CN">
              <a:latin typeface="Arial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fr-FR">
                <a:latin typeface="Arial" charset="0"/>
                <a:ea typeface="宋体" charset="0"/>
              </a:rPr>
              <a:t>输入字符串</a:t>
            </a:r>
            <a:r>
              <a:rPr lang="fr-FR" altLang="zh-CN">
                <a:latin typeface="Arial" charset="0"/>
                <a:ea typeface="宋体" charset="0"/>
              </a:rPr>
              <a:t>: zx1?ma0!kbq</a:t>
            </a:r>
            <a:r>
              <a:rPr lang="en-US" altLang="zh-CN">
                <a:latin typeface="Arial" charset="0"/>
                <a:ea typeface="宋体" charset="0"/>
              </a:rPr>
              <a:t>#</a:t>
            </a:r>
            <a:endParaRPr lang="fr-FR" altLang="zh-CN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滤去非十六进制后组成新字符串：</a:t>
            </a:r>
            <a:r>
              <a:rPr lang="en-US" altLang="zh-CN">
                <a:latin typeface="Arial" charset="0"/>
                <a:ea typeface="宋体" charset="0"/>
              </a:rPr>
              <a:t>1a0b </a:t>
            </a: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转换为十进制整数：</a:t>
            </a:r>
            <a:r>
              <a:rPr lang="en-US" altLang="zh-CN">
                <a:latin typeface="Arial" charset="0"/>
                <a:ea typeface="宋体" charset="0"/>
              </a:rPr>
              <a:t>6667</a:t>
            </a:r>
          </a:p>
          <a:p>
            <a:pPr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endParaRPr lang="zh-CN" altLang="en-US" sz="2800"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endParaRPr lang="zh-CN" altLang="en-US" sz="28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4427538" y="188913"/>
            <a:ext cx="44958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7-14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进制转换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bldLvl="2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9113" y="1000125"/>
            <a:ext cx="8339137" cy="5157788"/>
          </a:xfrm>
        </p:spPr>
        <p:txBody>
          <a:bodyPr/>
          <a:lstStyle/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fr-FR" dirty="0">
                <a:latin typeface="Arial" charset="0"/>
                <a:ea typeface="宋体" charset="0"/>
              </a:rPr>
              <a:t>输入字符串</a:t>
            </a:r>
            <a:r>
              <a:rPr lang="fr-FR" altLang="zh-CN" dirty="0">
                <a:latin typeface="Arial" charset="0"/>
                <a:ea typeface="宋体" charset="0"/>
              </a:rPr>
              <a:t>: zx1?ma0!kbq</a:t>
            </a:r>
            <a:r>
              <a:rPr lang="en-US" altLang="zh-CN" dirty="0">
                <a:latin typeface="Arial" charset="0"/>
                <a:ea typeface="宋体" charset="0"/>
              </a:rPr>
              <a:t>#</a:t>
            </a:r>
            <a:endParaRPr lang="fr-FR" altLang="zh-CN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滤去非十六进制后组成新字符串：</a:t>
            </a:r>
            <a:r>
              <a:rPr lang="en-US" altLang="zh-CN" dirty="0">
                <a:latin typeface="Arial" charset="0"/>
                <a:ea typeface="宋体" charset="0"/>
              </a:rPr>
              <a:t>1a0b </a:t>
            </a: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转换为十进制整数：</a:t>
            </a:r>
            <a:r>
              <a:rPr lang="en-US" altLang="zh-CN" dirty="0">
                <a:latin typeface="Arial" charset="0"/>
                <a:ea typeface="宋体" charset="0"/>
              </a:rPr>
              <a:t>6667</a:t>
            </a: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分析：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数组长度取上限</a:t>
            </a:r>
            <a:r>
              <a:rPr lang="en-US" altLang="zh-CN" dirty="0">
                <a:latin typeface="Arial" charset="0"/>
                <a:ea typeface="宋体" charset="0"/>
              </a:rPr>
              <a:t>1</a:t>
            </a:r>
            <a:r>
              <a:rPr lang="en-US" altLang="en-US" dirty="0">
                <a:latin typeface="Arial" charset="0"/>
                <a:ea typeface="宋体" charset="0"/>
              </a:rPr>
              <a:t>0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以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'#'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做为输入结束符</a:t>
            </a:r>
            <a:endParaRPr lang="en-US" altLang="zh-CN" dirty="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"</a:t>
            </a:r>
            <a:r>
              <a:rPr lang="fr-FR" altLang="zh-CN" dirty="0">
                <a:latin typeface="Arial" charset="0"/>
                <a:ea typeface="宋体" charset="0"/>
              </a:rPr>
              <a:t>zx1?ma0!kbq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" ==》"</a:t>
            </a:r>
            <a:r>
              <a:rPr lang="en-US" altLang="zh-CN" dirty="0">
                <a:latin typeface="Arial" charset="0"/>
                <a:ea typeface="宋体" charset="0"/>
              </a:rPr>
              <a:t>1a0b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"</a:t>
            </a: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"</a:t>
            </a:r>
            <a:r>
              <a:rPr lang="en-US" altLang="zh-CN" dirty="0">
                <a:latin typeface="Arial" charset="0"/>
                <a:ea typeface="宋体" charset="0"/>
              </a:rPr>
              <a:t>1a0b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" ==》6667</a:t>
            </a:r>
            <a:endParaRPr lang="en-US" altLang="zh-CN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endParaRPr lang="zh-CN" altLang="en-US" sz="2800" dirty="0"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endParaRPr lang="zh-CN" altLang="en-US" sz="28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>
          <a:xfrm>
            <a:off x="4427538" y="188913"/>
            <a:ext cx="44958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7-14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分析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bldLvl="2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625" y="1214438"/>
            <a:ext cx="8410575" cy="5500687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"</a:t>
            </a:r>
            <a:r>
              <a:rPr lang="fr-FR" altLang="zh-CN" sz="2800" dirty="0">
                <a:latin typeface="Arial" charset="0"/>
                <a:ea typeface="宋体" charset="0"/>
                <a:cs typeface="宋体" charset="0"/>
              </a:rPr>
              <a:t>zx1?ma0!kbq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" ==》"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1a0b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"</a:t>
            </a: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          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                    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hexad</a:t>
            </a:r>
            <a:endParaRPr lang="en-US" altLang="zh-CN" sz="2800" dirty="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 k = 0;    /* k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：新字符串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hexad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的下标 *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/</a:t>
            </a: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for (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 = 0;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] != '\0';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++ )</a:t>
            </a: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   if (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] &gt;= '0' &amp;&amp;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] &lt;= '9' ||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] &gt;= 'a' &amp;&amp;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] &lt;= 'f' ||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] &gt;= 'A' &amp;&amp;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] &lt;='F' ){ </a:t>
            </a: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          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hexad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[k] =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];       /* 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放入新字符串 *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/</a:t>
            </a: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           k++;         </a:t>
            </a: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     }</a:t>
            </a: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   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hexad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[k] = '\0';        /* 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新字符串结束标记 *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/</a:t>
            </a:r>
            <a:endParaRPr lang="zh-CN" altLang="en-US" sz="2800" dirty="0"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endParaRPr lang="zh-CN" altLang="en-US" sz="28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88" y="376238"/>
            <a:ext cx="856615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生成十六进制字符串</a:t>
            </a: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7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7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7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7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7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7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7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7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7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7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7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7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7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7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build="allAtOnce" bldLvl="2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625" y="1000125"/>
            <a:ext cx="8410575" cy="5500688"/>
          </a:xfrm>
        </p:spPr>
        <p:txBody>
          <a:bodyPr/>
          <a:lstStyle/>
          <a:p>
            <a:pPr marL="342900" lvl="2" indent="-342900" eaLnBrk="1" hangingPunct="1">
              <a:lnSpc>
                <a:spcPct val="90000"/>
              </a:lnSpc>
              <a:spcBef>
                <a:spcPct val="30000"/>
              </a:spcBef>
              <a:buSzPct val="75000"/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宋体" charset="0"/>
              </a:rPr>
              <a:t>"1a0b" ==》6667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hexad       number</a:t>
            </a:r>
            <a:endParaRPr lang="en-US" altLang="zh-CN" sz="240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number = 0;                  /* </a:t>
            </a:r>
            <a:r>
              <a:rPr lang="zh-CN" altLang="en-US" sz="2400">
                <a:latin typeface="Arial" charset="0"/>
                <a:ea typeface="宋体" charset="0"/>
                <a:cs typeface="宋体" charset="0"/>
              </a:rPr>
              <a:t>存放十进制数，先清</a:t>
            </a: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0 */</a:t>
            </a: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for ( i = 0; hexad[i] !='\0'; i++ ){      /* </a:t>
            </a:r>
            <a:r>
              <a:rPr lang="zh-CN" altLang="en-US" sz="2400">
                <a:latin typeface="Arial" charset="0"/>
                <a:ea typeface="宋体" charset="0"/>
                <a:cs typeface="宋体" charset="0"/>
              </a:rPr>
              <a:t>逐个转换 *</a:t>
            </a: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/</a:t>
            </a: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      if ( hexad[i] &gt;= '0' &amp;&amp; hexad[i] &lt;= '9' )</a:t>
            </a: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          number = number * 16 + hexad[i] - '0';</a:t>
            </a: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      else if ( hexad[i] &gt;= 'A' &amp;&amp; hexad[i] &lt;= 'F' )</a:t>
            </a: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          number = number * 16 + hexad[i] - 'A' + 10;</a:t>
            </a: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      else if ( hexad[i] &gt;= 'a' &amp;&amp; hexad[i] &lt;= 'f' )</a:t>
            </a: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          number = number * 16 + hexad[i] - 'a' + 10;</a:t>
            </a: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  }</a:t>
            </a:r>
            <a:endParaRPr lang="zh-CN" altLang="en-US" sz="24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>
          <a:xfrm>
            <a:off x="4143375" y="142875"/>
            <a:ext cx="4786313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转换为十进制整数</a:t>
            </a: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7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7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7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7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7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7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7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7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7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7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7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7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7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7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7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7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7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7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build="allAtOnce" bldLvl="2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15313" y="142875"/>
            <a:ext cx="714375" cy="1428750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Times New Roman" charset="0"/>
                <a:ea typeface="宋体" charset="0"/>
                <a:cs typeface="宋体" charset="0"/>
              </a:rPr>
              <a:t>程序段</a:t>
            </a:r>
          </a:p>
        </p:txBody>
      </p:sp>
      <p:sp>
        <p:nvSpPr>
          <p:cNvPr id="80899" name="AutoShape 4"/>
          <p:cNvSpPr>
            <a:spLocks noChangeArrowheads="1"/>
          </p:cNvSpPr>
          <p:nvPr/>
        </p:nvSpPr>
        <p:spPr bwMode="auto">
          <a:xfrm>
            <a:off x="684213" y="857250"/>
            <a:ext cx="2159000" cy="100806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/>
              <a:t>输入原字符串</a:t>
            </a:r>
          </a:p>
          <a:p>
            <a:pPr algn="ctr"/>
            <a:r>
              <a:rPr lang="en-US" altLang="zh-CN" sz="2400" b="1"/>
              <a:t>str</a:t>
            </a:r>
          </a:p>
        </p:txBody>
      </p:sp>
      <p:sp>
        <p:nvSpPr>
          <p:cNvPr id="80900" name="AutoShape 5"/>
          <p:cNvSpPr>
            <a:spLocks noChangeArrowheads="1"/>
          </p:cNvSpPr>
          <p:nvPr/>
        </p:nvSpPr>
        <p:spPr bwMode="auto">
          <a:xfrm>
            <a:off x="714375" y="2500313"/>
            <a:ext cx="2159000" cy="12954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zh-CN" altLang="en-US" sz="2400" b="1"/>
              <a:t>滤去非</a:t>
            </a:r>
            <a:r>
              <a:rPr lang="en-US" altLang="zh-CN" sz="2400" b="1"/>
              <a:t>16</a:t>
            </a:r>
            <a:r>
              <a:rPr lang="zh-CN" altLang="en-US" sz="2400" b="1"/>
              <a:t>进制</a:t>
            </a:r>
          </a:p>
          <a:p>
            <a:r>
              <a:rPr lang="zh-CN" altLang="en-US" sz="2400" b="1"/>
              <a:t>字符后生成新</a:t>
            </a:r>
          </a:p>
          <a:p>
            <a:r>
              <a:rPr lang="zh-CN" altLang="en-US" sz="2400" b="1"/>
              <a:t>字符串</a:t>
            </a:r>
            <a:r>
              <a:rPr lang="en-US" altLang="zh-CN" sz="2400"/>
              <a:t>hexad</a:t>
            </a:r>
            <a:endParaRPr lang="en-US" altLang="zh-CN" sz="2400" b="1"/>
          </a:p>
        </p:txBody>
      </p:sp>
      <p:sp>
        <p:nvSpPr>
          <p:cNvPr id="80901" name="AutoShape 6"/>
          <p:cNvSpPr>
            <a:spLocks noChangeArrowheads="1"/>
          </p:cNvSpPr>
          <p:nvPr/>
        </p:nvSpPr>
        <p:spPr bwMode="auto">
          <a:xfrm>
            <a:off x="642938" y="4857750"/>
            <a:ext cx="2286000" cy="1214438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zh-CN" altLang="en-US" sz="2400" b="1"/>
              <a:t>把字符串</a:t>
            </a:r>
            <a:r>
              <a:rPr lang="en-US" altLang="zh-CN" sz="2400"/>
              <a:t>hexad</a:t>
            </a:r>
            <a:endParaRPr lang="en-US" altLang="zh-CN" sz="2400" b="1"/>
          </a:p>
          <a:p>
            <a:r>
              <a:rPr lang="zh-CN" altLang="en-US" sz="2400" b="1"/>
              <a:t>转换成十进制</a:t>
            </a:r>
            <a:endParaRPr lang="en-US" altLang="zh-CN" sz="2400" b="1"/>
          </a:p>
          <a:p>
            <a:r>
              <a:rPr lang="zh-CN" altLang="en-US" sz="2400" b="1"/>
              <a:t>整数</a:t>
            </a:r>
            <a:r>
              <a:rPr lang="en-US" altLang="zh-CN" sz="2400" b="1"/>
              <a:t>number</a:t>
            </a:r>
          </a:p>
        </p:txBody>
      </p:sp>
      <p:sp>
        <p:nvSpPr>
          <p:cNvPr id="528392" name="AutoShape 8"/>
          <p:cNvSpPr>
            <a:spLocks/>
          </p:cNvSpPr>
          <p:nvPr/>
        </p:nvSpPr>
        <p:spPr bwMode="auto">
          <a:xfrm>
            <a:off x="3203575" y="357188"/>
            <a:ext cx="3940175" cy="1285875"/>
          </a:xfrm>
          <a:prstGeom prst="borderCallout1">
            <a:avLst>
              <a:gd name="adj1" fmla="val 8106"/>
              <a:gd name="adj2" fmla="val -1338"/>
              <a:gd name="adj3" fmla="val 35583"/>
              <a:gd name="adj4" fmla="val -11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/>
              <a:t>printf("Enter a string: "); 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i = 0;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while ( (str[i] = getchar( )) != '#‘ ) 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    i++; 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str[i] = '\0';</a:t>
            </a:r>
          </a:p>
        </p:txBody>
      </p:sp>
      <p:sp>
        <p:nvSpPr>
          <p:cNvPr id="528393" name="AutoShape 9"/>
          <p:cNvSpPr>
            <a:spLocks/>
          </p:cNvSpPr>
          <p:nvPr/>
        </p:nvSpPr>
        <p:spPr bwMode="auto">
          <a:xfrm>
            <a:off x="3203575" y="1714500"/>
            <a:ext cx="5654675" cy="2286000"/>
          </a:xfrm>
          <a:prstGeom prst="borderCallout1">
            <a:avLst>
              <a:gd name="adj1" fmla="val 6106"/>
              <a:gd name="adj2" fmla="val -1338"/>
              <a:gd name="adj3" fmla="val 34579"/>
              <a:gd name="adj4" fmla="val -971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k= 0; 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for(i = 0; str[i] != '\0'; i++)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    if(str[i]&gt;='0'&amp;&amp;str[i]&lt;='9‘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    ||str[i]&gt;='a'&amp;&amp;str[i]&lt;='f'||str[i]&gt;='A'&amp;&amp;str[i]&lt;='F'){ 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          hexad[k] = str[i]; 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          k++; 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    hexad[k] = '\0‘;</a:t>
            </a:r>
            <a:endParaRPr lang="zh-CN" altLang="en-US" sz="2000" b="1">
              <a:solidFill>
                <a:srgbClr val="800000"/>
              </a:solidFill>
            </a:endParaRPr>
          </a:p>
        </p:txBody>
      </p:sp>
      <p:sp>
        <p:nvSpPr>
          <p:cNvPr id="528394" name="AutoShape 10"/>
          <p:cNvSpPr>
            <a:spLocks/>
          </p:cNvSpPr>
          <p:nvPr/>
        </p:nvSpPr>
        <p:spPr bwMode="auto">
          <a:xfrm>
            <a:off x="3214688" y="4071938"/>
            <a:ext cx="5688012" cy="2590800"/>
          </a:xfrm>
          <a:prstGeom prst="borderCallout1">
            <a:avLst>
              <a:gd name="adj1" fmla="val 4412"/>
              <a:gd name="adj2" fmla="val -1338"/>
              <a:gd name="adj3" fmla="val 30861"/>
              <a:gd name="adj4" fmla="val -1128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 number = 0;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for(i = 0; hexad[i] !='\0'; i++){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     if(hexad[i] &gt;= '0' &amp;&amp;hexad[i] &lt;= '9')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         number = number * 16 + hexad[i] - '0';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     else if(hexad[i] &gt;= 'A' &amp;&amp;hexad[i] &lt;= 'F')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         number = number * 16 + hexad[i] - 'A' + 10;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     else if(hexad[i] &gt;= 'a' &amp;&amp;hexad[i] &lt;= 'f')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         number = number * 16 + hexad[i] - 'a' + 10;</a:t>
            </a:r>
          </a:p>
          <a:p>
            <a:r>
              <a:rPr lang="en-US" altLang="zh-CN" sz="2000"/>
              <a:t>}</a:t>
            </a:r>
          </a:p>
        </p:txBody>
      </p:sp>
      <p:sp>
        <p:nvSpPr>
          <p:cNvPr id="80905" name="AutoShape 11"/>
          <p:cNvSpPr>
            <a:spLocks noChangeArrowheads="1"/>
          </p:cNvSpPr>
          <p:nvPr/>
        </p:nvSpPr>
        <p:spPr bwMode="auto">
          <a:xfrm>
            <a:off x="1547813" y="1997075"/>
            <a:ext cx="360362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0906" name="AutoShape 12"/>
          <p:cNvSpPr>
            <a:spLocks noChangeArrowheads="1"/>
          </p:cNvSpPr>
          <p:nvPr/>
        </p:nvSpPr>
        <p:spPr bwMode="auto">
          <a:xfrm>
            <a:off x="1547813" y="4140200"/>
            <a:ext cx="360362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92" grpId="0" animBg="1"/>
      <p:bldP spid="528393" grpId="0" animBg="1"/>
      <p:bldP spid="52839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84863" y="0"/>
            <a:ext cx="3259137" cy="9144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字符串小结</a:t>
            </a: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3" y="836613"/>
            <a:ext cx="8382000" cy="43434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字符串：一个特殊的一维字符数组 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endParaRPr lang="zh-CN" altLang="en-US" dirty="0">
              <a:solidFill>
                <a:srgbClr val="CC0066"/>
              </a:solidFill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把字符串放入一维字符数组（存储）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数组长度足够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字符数组初始化： </a:t>
            </a:r>
            <a:r>
              <a:rPr lang="en-US" altLang="zh-CN" dirty="0">
                <a:latin typeface="Arial" charset="0"/>
                <a:ea typeface="宋体" charset="0"/>
              </a:rPr>
              <a:t>static char s[80] = "Happy";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赋值： </a:t>
            </a:r>
            <a:r>
              <a:rPr lang="en-US" altLang="zh-CN" dirty="0">
                <a:latin typeface="Arial" charset="0"/>
                <a:ea typeface="宋体" charset="0"/>
              </a:rPr>
              <a:t>s[0] = 'a'; s[1] = '\0';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输入：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输入结束符</a:t>
            </a:r>
            <a:r>
              <a:rPr lang="zh-CN" altLang="en-US" dirty="0">
                <a:latin typeface="Arial" charset="0"/>
                <a:ea typeface="宋体" charset="0"/>
              </a:rPr>
              <a:t> ==&gt; 字符串结束符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         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 = 0;</a:t>
            </a:r>
          </a:p>
          <a:p>
            <a:pPr lvl="2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                while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(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(s[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]=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getchar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( )) != '\n'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)  </a:t>
            </a:r>
          </a:p>
          <a:p>
            <a:pPr lvl="2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                     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++; </a:t>
            </a:r>
          </a:p>
          <a:p>
            <a:pPr lvl="2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                s[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] = '\0';</a:t>
            </a:r>
          </a:p>
        </p:txBody>
      </p:sp>
      <p:grpSp>
        <p:nvGrpSpPr>
          <p:cNvPr id="81924" name="Group 4"/>
          <p:cNvGrpSpPr>
            <a:grpSpLocks/>
          </p:cNvGrpSpPr>
          <p:nvPr/>
        </p:nvGrpSpPr>
        <p:grpSpPr bwMode="auto">
          <a:xfrm>
            <a:off x="2057400" y="5181600"/>
            <a:ext cx="6172200" cy="1371600"/>
            <a:chOff x="720" y="2304"/>
            <a:chExt cx="3888" cy="864"/>
          </a:xfrm>
        </p:grpSpPr>
        <p:sp>
          <p:nvSpPr>
            <p:cNvPr id="81925" name="Text Box 5"/>
            <p:cNvSpPr txBox="1">
              <a:spLocks noChangeArrowheads="1"/>
            </p:cNvSpPr>
            <p:nvPr/>
          </p:nvSpPr>
          <p:spPr bwMode="auto">
            <a:xfrm>
              <a:off x="816" y="2843"/>
              <a:ext cx="225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/>
                <a:t> s[0]  s[1]             s[5]</a:t>
              </a:r>
            </a:p>
          </p:txBody>
        </p:sp>
        <p:sp>
          <p:nvSpPr>
            <p:cNvPr id="81926" name="Rectangle 6"/>
            <p:cNvSpPr>
              <a:spLocks noChangeArrowheads="1"/>
            </p:cNvSpPr>
            <p:nvPr/>
          </p:nvSpPr>
          <p:spPr bwMode="auto">
            <a:xfrm>
              <a:off x="1104" y="2304"/>
              <a:ext cx="3504" cy="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>
              <a:off x="1440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>
              <a:off x="1728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1929" name="Line 9"/>
            <p:cNvSpPr>
              <a:spLocks noChangeShapeType="1"/>
            </p:cNvSpPr>
            <p:nvPr/>
          </p:nvSpPr>
          <p:spPr bwMode="auto">
            <a:xfrm>
              <a:off x="2064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1930" name="Text Box 10"/>
            <p:cNvSpPr txBox="1">
              <a:spLocks noChangeArrowheads="1"/>
            </p:cNvSpPr>
            <p:nvPr/>
          </p:nvSpPr>
          <p:spPr bwMode="auto">
            <a:xfrm>
              <a:off x="720" y="2363"/>
              <a:ext cx="336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3200" dirty="0"/>
                <a:t>s</a:t>
              </a:r>
              <a:endParaRPr kumimoji="1" lang="en-US" altLang="zh-CN" sz="3200" b="1" dirty="0"/>
            </a:p>
          </p:txBody>
        </p:sp>
        <p:sp>
          <p:nvSpPr>
            <p:cNvPr id="81931" name="Line 11"/>
            <p:cNvSpPr>
              <a:spLocks noChangeShapeType="1"/>
            </p:cNvSpPr>
            <p:nvPr/>
          </p:nvSpPr>
          <p:spPr bwMode="auto">
            <a:xfrm>
              <a:off x="2352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1932" name="Text Box 12"/>
            <p:cNvSpPr txBox="1">
              <a:spLocks noChangeArrowheads="1"/>
            </p:cNvSpPr>
            <p:nvPr/>
          </p:nvSpPr>
          <p:spPr bwMode="auto">
            <a:xfrm>
              <a:off x="1104" y="2363"/>
              <a:ext cx="2832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 b="1"/>
                <a:t>H   a   p   p   y  </a:t>
              </a:r>
              <a:r>
                <a:rPr kumimoji="1" lang="en-US" altLang="zh-CN" sz="2800" b="1">
                  <a:solidFill>
                    <a:srgbClr val="CC0066"/>
                  </a:solidFill>
                </a:rPr>
                <a:t>\0</a:t>
              </a:r>
              <a:r>
                <a:rPr kumimoji="1" lang="en-US" altLang="zh-CN" sz="2800" b="1"/>
                <a:t>  </a:t>
              </a:r>
              <a:r>
                <a:rPr kumimoji="1" lang="en-US" altLang="zh-CN" sz="2800" b="1">
                  <a:solidFill>
                    <a:schemeClr val="bg2"/>
                  </a:solidFill>
                </a:rPr>
                <a:t>?  ?</a:t>
              </a:r>
            </a:p>
          </p:txBody>
        </p:sp>
        <p:sp>
          <p:nvSpPr>
            <p:cNvPr id="81933" name="Line 13"/>
            <p:cNvSpPr>
              <a:spLocks noChangeShapeType="1"/>
            </p:cNvSpPr>
            <p:nvPr/>
          </p:nvSpPr>
          <p:spPr bwMode="auto">
            <a:xfrm>
              <a:off x="2640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1934" name="Line 14"/>
            <p:cNvSpPr>
              <a:spLocks noChangeShapeType="1"/>
            </p:cNvSpPr>
            <p:nvPr/>
          </p:nvSpPr>
          <p:spPr bwMode="auto">
            <a:xfrm>
              <a:off x="2928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1935" name="Line 15"/>
            <p:cNvSpPr>
              <a:spLocks noChangeShapeType="1"/>
            </p:cNvSpPr>
            <p:nvPr/>
          </p:nvSpPr>
          <p:spPr bwMode="auto">
            <a:xfrm>
              <a:off x="3216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3504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209800" cy="685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3. </a:t>
            </a:r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引用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424863" cy="5329237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先定义，后使用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只能引用单个的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数组元素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，不能一次引用整个数组</a:t>
            </a:r>
            <a:endParaRPr lang="en-US" altLang="zh-CN" sz="2800" dirty="0">
              <a:latin typeface="Arial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 a[10];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10</a:t>
            </a:r>
            <a:r>
              <a:rPr lang="zh-CN" altLang="en-US" dirty="0">
                <a:latin typeface="Arial" charset="0"/>
                <a:ea typeface="宋体" charset="0"/>
              </a:rPr>
              <a:t>个数组元素：</a:t>
            </a:r>
            <a:r>
              <a:rPr lang="en-US" altLang="zh-CN" dirty="0">
                <a:latin typeface="Arial" charset="0"/>
                <a:ea typeface="宋体" charset="0"/>
              </a:rPr>
              <a:t>a[0]、a[1]、…… a[9]</a:t>
            </a:r>
            <a:endParaRPr lang="zh-CN" altLang="en-US" sz="3200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数组元素：数组名[下标]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下标：整型表达式</a:t>
            </a:r>
          </a:p>
          <a:p>
            <a:pPr lvl="2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下标取值范围：[</a:t>
            </a:r>
            <a:r>
              <a:rPr lang="en-US" altLang="zh-CN" dirty="0">
                <a:latin typeface="Arial" charset="0"/>
                <a:ea typeface="宋体" charset="0"/>
              </a:rPr>
              <a:t>0</a:t>
            </a:r>
            <a:r>
              <a:rPr lang="zh-CN" altLang="en-US" dirty="0">
                <a:latin typeface="Arial" charset="0"/>
                <a:ea typeface="宋体" charset="0"/>
              </a:rPr>
              <a:t>，数组长度-</a:t>
            </a:r>
            <a:r>
              <a:rPr lang="en-US" altLang="zh-CN" dirty="0">
                <a:latin typeface="Arial" charset="0"/>
                <a:ea typeface="宋体" charset="0"/>
              </a:rPr>
              <a:t>1</a:t>
            </a:r>
            <a:r>
              <a:rPr lang="zh-CN" altLang="en-US" dirty="0">
                <a:latin typeface="Arial" charset="0"/>
                <a:ea typeface="宋体" charset="0"/>
              </a:rPr>
              <a:t>]</a:t>
            </a:r>
            <a:endParaRPr lang="en-US" altLang="zh-CN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800" dirty="0">
                <a:latin typeface="Arial" charset="0"/>
                <a:ea typeface="宋体" charset="0"/>
                <a:cs typeface="宋体" charset="0"/>
              </a:rPr>
              <a:t>数组元素的使用方法与同类型的变量相同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kumimoji="1" lang="en-US" altLang="zh-CN" sz="2400" dirty="0" err="1">
                <a:latin typeface="Arial" charset="0"/>
                <a:ea typeface="宋体" charset="0"/>
              </a:rPr>
              <a:t>scanf</a:t>
            </a:r>
            <a:r>
              <a:rPr kumimoji="1" lang="en-US" altLang="zh-CN" sz="2400" dirty="0">
                <a:latin typeface="Arial" charset="0"/>
                <a:ea typeface="宋体" charset="0"/>
              </a:rPr>
              <a:t>("%d", &amp;a[</a:t>
            </a:r>
            <a:r>
              <a:rPr kumimoji="1" lang="en-US" altLang="zh-CN" sz="2400" dirty="0" err="1">
                <a:latin typeface="Arial" charset="0"/>
                <a:ea typeface="宋体" charset="0"/>
              </a:rPr>
              <a:t>i</a:t>
            </a:r>
            <a:r>
              <a:rPr kumimoji="1" lang="en-US" altLang="zh-CN" sz="2400" dirty="0">
                <a:latin typeface="Arial" charset="0"/>
                <a:ea typeface="宋体" charset="0"/>
              </a:rPr>
              <a:t>]);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kumimoji="1" lang="en-US" altLang="zh-CN" sz="2400" dirty="0">
                <a:latin typeface="Arial" charset="0"/>
                <a:ea typeface="宋体" charset="0"/>
              </a:rPr>
              <a:t>sum = sum + a[</a:t>
            </a:r>
            <a:r>
              <a:rPr kumimoji="1" lang="en-US" altLang="zh-CN" sz="2400" dirty="0" err="1">
                <a:latin typeface="Arial" charset="0"/>
                <a:ea typeface="宋体" charset="0"/>
              </a:rPr>
              <a:t>i</a:t>
            </a:r>
            <a:r>
              <a:rPr kumimoji="1" lang="en-US" altLang="zh-CN" sz="2400" dirty="0">
                <a:latin typeface="Arial" charset="0"/>
                <a:ea typeface="宋体" charset="0"/>
              </a:rPr>
              <a:t>];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kumimoji="1"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kumimoji="1" lang="en-US" altLang="zh-CN" sz="2400" dirty="0">
                <a:latin typeface="Arial" charset="0"/>
                <a:ea typeface="宋体" charset="0"/>
              </a:rPr>
              <a:t>("%d ", a[</a:t>
            </a:r>
            <a:r>
              <a:rPr kumimoji="1" lang="en-US" altLang="zh-CN" sz="2400" dirty="0" err="1">
                <a:latin typeface="Arial" charset="0"/>
                <a:ea typeface="宋体" charset="0"/>
              </a:rPr>
              <a:t>i</a:t>
            </a:r>
            <a:r>
              <a:rPr kumimoji="1" lang="en-US" altLang="zh-CN" sz="2400" dirty="0">
                <a:latin typeface="Arial" charset="0"/>
                <a:ea typeface="宋体" charset="0"/>
              </a:rPr>
              <a:t>]);</a:t>
            </a:r>
            <a:endParaRPr lang="en-US" altLang="zh-CN" sz="2400" dirty="0">
              <a:latin typeface="Arial" charset="0"/>
              <a:ea typeface="宋体" charset="0"/>
            </a:endParaRPr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6372225" y="2997200"/>
            <a:ext cx="2125663" cy="831850"/>
          </a:xfrm>
          <a:prstGeom prst="rect">
            <a:avLst/>
          </a:prstGeom>
          <a:noFill/>
          <a:ln w="9525" cap="rnd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下标不要越界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不能使用</a:t>
            </a:r>
            <a:r>
              <a:rPr kumimoji="1" lang="en-US" altLang="zh-CN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a[10]</a:t>
            </a:r>
            <a:endParaRPr kumimoji="1" lang="zh-CN" altLang="en-US" sz="2400" b="1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0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09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 bldLvl="3" autoUpdateAnimBg="0"/>
      <p:bldP spid="30925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305800" cy="3886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zh-CN" altLang="en-US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把字符串放入一维字符数组（存储）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对字符串的操作 ===&gt; 对字符数组的操作</a:t>
            </a:r>
          </a:p>
          <a:p>
            <a:pPr lvl="1" eaLnBrk="1" hangingPunct="1">
              <a:lnSpc>
                <a:spcPct val="110000"/>
              </a:lnSpc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只针对字符串的有效字符和字符串结束符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</a:p>
          <a:p>
            <a:pPr lvl="1" eaLnBrk="1" hangingPunct="1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for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(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 = 0; 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s[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] != '\0'</a:t>
            </a:r>
            <a:r>
              <a:rPr lang="en-US" altLang="zh-CN" dirty="0">
                <a:latin typeface="Arial" charset="0"/>
                <a:ea typeface="宋体" charset="0"/>
              </a:rPr>
              <a:t>; 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++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 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latin typeface="Arial" charset="0"/>
                <a:ea typeface="宋体" charset="0"/>
              </a:rPr>
              <a:t>putchar</a:t>
            </a:r>
            <a:r>
              <a:rPr lang="en-US" altLang="zh-CN" dirty="0">
                <a:latin typeface="Arial" charset="0"/>
                <a:ea typeface="宋体" charset="0"/>
              </a:rPr>
              <a:t>(s[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]);</a:t>
            </a:r>
          </a:p>
        </p:txBody>
      </p:sp>
      <p:grpSp>
        <p:nvGrpSpPr>
          <p:cNvPr id="82947" name="Group 3"/>
          <p:cNvGrpSpPr>
            <a:grpSpLocks/>
          </p:cNvGrpSpPr>
          <p:nvPr/>
        </p:nvGrpSpPr>
        <p:grpSpPr bwMode="auto">
          <a:xfrm>
            <a:off x="1752600" y="4495800"/>
            <a:ext cx="6172200" cy="1371600"/>
            <a:chOff x="720" y="2304"/>
            <a:chExt cx="3888" cy="864"/>
          </a:xfrm>
        </p:grpSpPr>
        <p:sp>
          <p:nvSpPr>
            <p:cNvPr id="82948" name="Text Box 4"/>
            <p:cNvSpPr txBox="1">
              <a:spLocks noChangeArrowheads="1"/>
            </p:cNvSpPr>
            <p:nvPr/>
          </p:nvSpPr>
          <p:spPr bwMode="auto">
            <a:xfrm>
              <a:off x="816" y="2843"/>
              <a:ext cx="225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/>
                <a:t> s[0]  s[1]              s[5]</a:t>
              </a:r>
            </a:p>
          </p:txBody>
        </p:sp>
        <p:sp>
          <p:nvSpPr>
            <p:cNvPr id="82949" name="Rectangle 5"/>
            <p:cNvSpPr>
              <a:spLocks noChangeArrowheads="1"/>
            </p:cNvSpPr>
            <p:nvPr/>
          </p:nvSpPr>
          <p:spPr bwMode="auto">
            <a:xfrm>
              <a:off x="1104" y="2304"/>
              <a:ext cx="3504" cy="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2950" name="Line 6"/>
            <p:cNvSpPr>
              <a:spLocks noChangeShapeType="1"/>
            </p:cNvSpPr>
            <p:nvPr/>
          </p:nvSpPr>
          <p:spPr bwMode="auto">
            <a:xfrm>
              <a:off x="1440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2951" name="Line 7"/>
            <p:cNvSpPr>
              <a:spLocks noChangeShapeType="1"/>
            </p:cNvSpPr>
            <p:nvPr/>
          </p:nvSpPr>
          <p:spPr bwMode="auto">
            <a:xfrm>
              <a:off x="1728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2952" name="Line 8"/>
            <p:cNvSpPr>
              <a:spLocks noChangeShapeType="1"/>
            </p:cNvSpPr>
            <p:nvPr/>
          </p:nvSpPr>
          <p:spPr bwMode="auto">
            <a:xfrm>
              <a:off x="2064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2953" name="Text Box 9"/>
            <p:cNvSpPr txBox="1">
              <a:spLocks noChangeArrowheads="1"/>
            </p:cNvSpPr>
            <p:nvPr/>
          </p:nvSpPr>
          <p:spPr bwMode="auto">
            <a:xfrm>
              <a:off x="720" y="2363"/>
              <a:ext cx="336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3200"/>
                <a:t>s</a:t>
              </a:r>
              <a:endParaRPr kumimoji="1" lang="en-US" altLang="zh-CN" sz="3200" b="1"/>
            </a:p>
          </p:txBody>
        </p:sp>
        <p:sp>
          <p:nvSpPr>
            <p:cNvPr id="82954" name="Line 10"/>
            <p:cNvSpPr>
              <a:spLocks noChangeShapeType="1"/>
            </p:cNvSpPr>
            <p:nvPr/>
          </p:nvSpPr>
          <p:spPr bwMode="auto">
            <a:xfrm>
              <a:off x="2352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2955" name="Text Box 11"/>
            <p:cNvSpPr txBox="1">
              <a:spLocks noChangeArrowheads="1"/>
            </p:cNvSpPr>
            <p:nvPr/>
          </p:nvSpPr>
          <p:spPr bwMode="auto">
            <a:xfrm>
              <a:off x="1104" y="2363"/>
              <a:ext cx="2832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 b="1"/>
                <a:t>H   a   p   p   y  </a:t>
              </a:r>
              <a:r>
                <a:rPr kumimoji="1" lang="en-US" altLang="zh-CN" sz="2800" b="1">
                  <a:solidFill>
                    <a:srgbClr val="CC0066"/>
                  </a:solidFill>
                </a:rPr>
                <a:t>\0</a:t>
              </a:r>
              <a:r>
                <a:rPr kumimoji="1" lang="en-US" altLang="zh-CN" sz="2800" b="1"/>
                <a:t>  </a:t>
              </a:r>
              <a:r>
                <a:rPr kumimoji="1" lang="en-US" altLang="zh-CN" sz="2800" b="1">
                  <a:solidFill>
                    <a:schemeClr val="bg2"/>
                  </a:solidFill>
                </a:rPr>
                <a:t>?   ?</a:t>
              </a:r>
            </a:p>
          </p:txBody>
        </p:sp>
        <p:sp>
          <p:nvSpPr>
            <p:cNvPr id="82956" name="Line 12"/>
            <p:cNvSpPr>
              <a:spLocks noChangeShapeType="1"/>
            </p:cNvSpPr>
            <p:nvPr/>
          </p:nvSpPr>
          <p:spPr bwMode="auto">
            <a:xfrm>
              <a:off x="2640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2957" name="Line 13"/>
            <p:cNvSpPr>
              <a:spLocks noChangeShapeType="1"/>
            </p:cNvSpPr>
            <p:nvPr/>
          </p:nvSpPr>
          <p:spPr bwMode="auto">
            <a:xfrm>
              <a:off x="2928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2958" name="Line 14"/>
            <p:cNvSpPr>
              <a:spLocks noChangeShapeType="1"/>
            </p:cNvSpPr>
            <p:nvPr/>
          </p:nvSpPr>
          <p:spPr bwMode="auto">
            <a:xfrm>
              <a:off x="3216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2959" name="Line 15"/>
            <p:cNvSpPr>
              <a:spLocks noChangeShapeType="1"/>
            </p:cNvSpPr>
            <p:nvPr/>
          </p:nvSpPr>
          <p:spPr bwMode="auto">
            <a:xfrm>
              <a:off x="3504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本章总结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1325"/>
            <a:ext cx="5122863" cy="4381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一维数组：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定义、初始化、引用</a:t>
            </a:r>
            <a:endParaRPr lang="en-US" altLang="zh-CN" sz="240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使用一维数组：选择排序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二维数组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定义、初始化、引用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使用二维数组：矩阵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字符串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字符数组与字符串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字符串的存储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字符串的操作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使用数组进行程序设计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zh-CN" altLang="en-US" sz="2400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4356100" y="1465263"/>
            <a:ext cx="4589463" cy="30226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80"/>
            </a:solidFill>
            <a:prstDash val="sysDot"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 b="1">
                <a:solidFill>
                  <a:srgbClr val="990000"/>
                </a:solidFill>
              </a:rPr>
              <a:t>正确理解数组的基本概念及在内</a:t>
            </a:r>
          </a:p>
          <a:p>
            <a:pPr eaLnBrk="1" hangingPunct="1"/>
            <a:r>
              <a:rPr lang="zh-CN" altLang="en-US" sz="2400" b="1">
                <a:solidFill>
                  <a:srgbClr val="990000"/>
                </a:solidFill>
              </a:rPr>
              <a:t>存中的存放方式；</a:t>
            </a:r>
          </a:p>
          <a:p>
            <a:pPr eaLnBrk="1" hangingPunct="1">
              <a:buFontTx/>
              <a:buChar char="•"/>
            </a:pPr>
            <a:r>
              <a:rPr lang="zh-CN" altLang="en-US" sz="2400" b="1">
                <a:solidFill>
                  <a:srgbClr val="990000"/>
                </a:solidFill>
              </a:rPr>
              <a:t>掌握使用一维数组编写程序；</a:t>
            </a:r>
          </a:p>
          <a:p>
            <a:pPr eaLnBrk="1" hangingPunct="1">
              <a:buFontTx/>
              <a:buChar char="•"/>
            </a:pPr>
            <a:r>
              <a:rPr lang="zh-CN" altLang="en-US" sz="2400" b="1">
                <a:solidFill>
                  <a:srgbClr val="990000"/>
                </a:solidFill>
              </a:rPr>
              <a:t>掌握使用二维数组编写程序；</a:t>
            </a:r>
          </a:p>
          <a:p>
            <a:pPr eaLnBrk="1" hangingPunct="1">
              <a:buFontTx/>
              <a:buChar char="•"/>
            </a:pPr>
            <a:r>
              <a:rPr lang="zh-CN" altLang="en-US" sz="2400" b="1">
                <a:solidFill>
                  <a:srgbClr val="990000"/>
                </a:solidFill>
              </a:rPr>
              <a:t>正确理解字符串的概念，掌握使</a:t>
            </a:r>
          </a:p>
          <a:p>
            <a:pPr eaLnBrk="1" hangingPunct="1"/>
            <a:r>
              <a:rPr lang="zh-CN" altLang="en-US" sz="2400" b="1">
                <a:solidFill>
                  <a:srgbClr val="990000"/>
                </a:solidFill>
              </a:rPr>
              <a:t>用字符串编写程序；</a:t>
            </a:r>
          </a:p>
          <a:p>
            <a:pPr eaLnBrk="1" hangingPunct="1">
              <a:buFontTx/>
              <a:buChar char="•"/>
            </a:pPr>
            <a:r>
              <a:rPr lang="zh-CN" altLang="en-US" sz="2400" b="1">
                <a:solidFill>
                  <a:srgbClr val="990000"/>
                </a:solidFill>
              </a:rPr>
              <a:t>能合理运用数组进行程序设计，</a:t>
            </a:r>
          </a:p>
          <a:p>
            <a:pPr eaLnBrk="1" hangingPunct="1"/>
            <a:r>
              <a:rPr lang="zh-CN" altLang="en-US" sz="2400" b="1">
                <a:solidFill>
                  <a:srgbClr val="990000"/>
                </a:solidFill>
              </a:rPr>
              <a:t>熟练掌握几个常用的算法；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6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6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6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6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5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build="p"/>
      <p:bldP spid="5068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7239000" cy="46482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  <a:cs typeface="宋体" charset="0"/>
              </a:rPr>
              <a:t>定义数组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类型名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数组名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[数组长度]</a:t>
            </a:r>
          </a:p>
          <a:p>
            <a:pPr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  <a:cs typeface="宋体" charset="0"/>
              </a:rPr>
              <a:t>引用数组元素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数组名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[下标]</a:t>
            </a:r>
          </a:p>
          <a:p>
            <a:pPr lvl="1" eaLnBrk="1" hangingPunct="1">
              <a:lnSpc>
                <a:spcPct val="124000"/>
              </a:lnSpc>
              <a:buFont typeface="Wingdings" charset="0"/>
              <a:buNone/>
            </a:pPr>
            <a:endParaRPr lang="en-US" altLang="zh-CN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int a[10];</a:t>
            </a:r>
          </a:p>
          <a:p>
            <a:pPr lvl="1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a[0] = a[9] = 0;</a:t>
            </a:r>
          </a:p>
          <a:p>
            <a:pPr lvl="1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a[i] = i;</a:t>
            </a:r>
            <a:endParaRPr lang="zh-CN" altLang="en-US">
              <a:latin typeface="Arial" charset="0"/>
              <a:ea typeface="宋体" charset="0"/>
              <a:cs typeface="Arial Unicode MS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77813" y="549275"/>
            <a:ext cx="86868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区分数组的定义和数组元素的引用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4211638" y="5229225"/>
            <a:ext cx="2632075" cy="539750"/>
          </a:xfrm>
          <a:prstGeom prst="rect">
            <a:avLst/>
          </a:prstGeom>
          <a:noFill/>
          <a:ln w="9525">
            <a:solidFill>
              <a:srgbClr val="000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3200" b="1">
                <a:solidFill>
                  <a:schemeClr val="bg2"/>
                </a:solidFill>
                <a:ea typeface="仿宋_GB2312" charset="0"/>
                <a:cs typeface="仿宋_GB2312" charset="0"/>
              </a:rPr>
              <a:t>下标不要越界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5003800" y="4292600"/>
            <a:ext cx="3176588" cy="539750"/>
          </a:xfrm>
          <a:prstGeom prst="rect">
            <a:avLst/>
          </a:prstGeom>
          <a:noFill/>
          <a:ln w="9525">
            <a:solidFill>
              <a:srgbClr val="000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3200" b="1">
                <a:solidFill>
                  <a:schemeClr val="bg2"/>
                </a:solidFill>
                <a:ea typeface="仿宋_GB2312" charset="0"/>
                <a:cs typeface="仿宋_GB2312" charset="0"/>
              </a:rPr>
              <a:t>数组长度为常量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3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3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3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3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3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3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3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3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6" grpId="0" build="p" bldLvl="2" autoUpdateAnimBg="0"/>
      <p:bldP spid="313348" grpId="0" animBg="1"/>
      <p:bldP spid="313349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9100</TotalTime>
  <Words>8812</Words>
  <Application>Microsoft Office PowerPoint</Application>
  <PresentationFormat>全屏显示(4:3)</PresentationFormat>
  <Paragraphs>1230</Paragraphs>
  <Slides>81</Slides>
  <Notes>46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4" baseType="lpstr">
      <vt:lpstr>Arial Unicode MS</vt:lpstr>
      <vt:lpstr>Monotype Sorts</vt:lpstr>
      <vt:lpstr>仿宋_GB2312</vt:lpstr>
      <vt:lpstr>华文新魏</vt:lpstr>
      <vt:lpstr>楷体_GB2312</vt:lpstr>
      <vt:lpstr>宋体</vt:lpstr>
      <vt:lpstr>Arial</vt:lpstr>
      <vt:lpstr>Arial Black</vt:lpstr>
      <vt:lpstr>Book Antiqua</vt:lpstr>
      <vt:lpstr>Times New Roman</vt:lpstr>
      <vt:lpstr>Wingdings</vt:lpstr>
      <vt:lpstr>Pixel</vt:lpstr>
      <vt:lpstr>Visio</vt:lpstr>
      <vt:lpstr>Chap 7  数  组</vt:lpstr>
      <vt:lpstr>本章要点</vt:lpstr>
      <vt:lpstr>7.1 输出所有大于平均值的数</vt:lpstr>
      <vt:lpstr>7.1.1  程序解析－输出大于均值的数</vt:lpstr>
      <vt:lpstr>数组</vt:lpstr>
      <vt:lpstr>7.1.2  一维数组的定义和引用</vt:lpstr>
      <vt:lpstr>2. 数组的内存结构</vt:lpstr>
      <vt:lpstr>3. 引用</vt:lpstr>
      <vt:lpstr>区分数组的定义和数组元素的引用</vt:lpstr>
      <vt:lpstr>7.1.3  一维数组的初始化</vt:lpstr>
      <vt:lpstr>针对部分元素的初始化</vt:lpstr>
      <vt:lpstr>7.1.4  使用一维数组编程</vt:lpstr>
      <vt:lpstr>一维数组示例</vt:lpstr>
      <vt:lpstr>例 7-2 计算fibonacci数列</vt:lpstr>
      <vt:lpstr>例 7-2 源程序</vt:lpstr>
      <vt:lpstr>例7-3 在数组中查找一个给定的数</vt:lpstr>
      <vt:lpstr>例 7-3 源程序</vt:lpstr>
      <vt:lpstr>例 7-3 思考(1)</vt:lpstr>
      <vt:lpstr>例 7-3 思考(2)</vt:lpstr>
      <vt:lpstr>例 7-4  求最小值</vt:lpstr>
      <vt:lpstr>例7-4  求最小值及下标</vt:lpstr>
      <vt:lpstr>例 7-4(1)  求最小值及其下标</vt:lpstr>
      <vt:lpstr>PowerPoint 演示文稿</vt:lpstr>
      <vt:lpstr>求最小值及下标</vt:lpstr>
      <vt:lpstr>例 7-4(2)  交换最小值</vt:lpstr>
      <vt:lpstr>例 7-5  选择法排序</vt:lpstr>
      <vt:lpstr>选择法分析(1)</vt:lpstr>
      <vt:lpstr>选择法分析(2)</vt:lpstr>
      <vt:lpstr>流程图</vt:lpstr>
      <vt:lpstr>选择法排序 (程序段) </vt:lpstr>
      <vt:lpstr>例 7-6  投票情况统计</vt:lpstr>
      <vt:lpstr>例7-6  源程序</vt:lpstr>
      <vt:lpstr>补充 二分法查找</vt:lpstr>
      <vt:lpstr>二分法查找流程图</vt:lpstr>
      <vt:lpstr>二分法查找 (程序段) </vt:lpstr>
      <vt:lpstr>7.2  找出矩阵中最大值所在的位置 </vt:lpstr>
      <vt:lpstr>7.2.1  程序解析－求矩阵的最大值 </vt:lpstr>
      <vt:lpstr>例7-7   源程序</vt:lpstr>
      <vt:lpstr>二维数组</vt:lpstr>
      <vt:lpstr>7.2.2 二维数组的定义和引用</vt:lpstr>
      <vt:lpstr>2. 引用</vt:lpstr>
      <vt:lpstr>二维数组在内存中的存放方式</vt:lpstr>
      <vt:lpstr>7.2.3  二维数组的初始化</vt:lpstr>
      <vt:lpstr>PowerPoint 演示文稿</vt:lpstr>
      <vt:lpstr>7.2.4  使用二维数组编程</vt:lpstr>
      <vt:lpstr>例7-8  生成一个矩阵并输出 </vt:lpstr>
      <vt:lpstr>例7-8  源程序</vt:lpstr>
      <vt:lpstr>二维数组的输入</vt:lpstr>
      <vt:lpstr>矩阵与二维数组</vt:lpstr>
      <vt:lpstr>例7-9  方阵转置 </vt:lpstr>
      <vt:lpstr>例7-9 源程序</vt:lpstr>
      <vt:lpstr>例7-9 说明</vt:lpstr>
      <vt:lpstr>例7-9 思考</vt:lpstr>
      <vt:lpstr>例7-10  日期计算</vt:lpstr>
      <vt:lpstr>例7-10  源程序</vt:lpstr>
      <vt:lpstr>7.3  判断回文</vt:lpstr>
      <vt:lpstr>7.3.1  程序解析- 判断回文</vt:lpstr>
      <vt:lpstr>7.3.2 一维字符数组</vt:lpstr>
      <vt:lpstr>一维字符数组</vt:lpstr>
      <vt:lpstr>7.3.3  字符串</vt:lpstr>
      <vt:lpstr>字符串与一维字符数组</vt:lpstr>
      <vt:lpstr>1. 字符串的存储－数组初始化</vt:lpstr>
      <vt:lpstr>字符串的存储</vt:lpstr>
      <vt:lpstr>2. 对字符串的操作</vt:lpstr>
      <vt:lpstr>输出字符串</vt:lpstr>
      <vt:lpstr>3. 字符串的存储－赋值和输入</vt:lpstr>
      <vt:lpstr>7.3.4  使用字符串编程</vt:lpstr>
      <vt:lpstr>例7-12 统计数字字符个数</vt:lpstr>
      <vt:lpstr>例7-12源程序</vt:lpstr>
      <vt:lpstr>例7-13  字符串转换</vt:lpstr>
      <vt:lpstr>"123" ==》123</vt:lpstr>
      <vt:lpstr>例7-13源程序</vt:lpstr>
      <vt:lpstr>例7-13 思考</vt:lpstr>
      <vt:lpstr>例7-14  进制转换 </vt:lpstr>
      <vt:lpstr>例7-14  分析 </vt:lpstr>
      <vt:lpstr>生成十六进制字符串</vt:lpstr>
      <vt:lpstr>转换为十进制整数</vt:lpstr>
      <vt:lpstr>程序段</vt:lpstr>
      <vt:lpstr>字符串小结</vt:lpstr>
      <vt:lpstr>PowerPoint 演示文稿</vt:lpstr>
      <vt:lpstr>本章总结</vt:lpstr>
    </vt:vector>
  </TitlesOfParts>
  <Manager/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chap2_用C语言编写程序1-3</dc:title>
  <dc:creator>yanhui</dc:creator>
  <cp:lastModifiedBy>xu jc</cp:lastModifiedBy>
  <cp:revision>2030</cp:revision>
  <dcterms:created xsi:type="dcterms:W3CDTF">1998-02-11T08:33:02Z</dcterms:created>
  <dcterms:modified xsi:type="dcterms:W3CDTF">2018-05-23T02:36:55Z</dcterms:modified>
</cp:coreProperties>
</file>