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5"/>
  </p:notesMasterIdLst>
  <p:handoutMasterIdLst>
    <p:handoutMasterId r:id="rId36"/>
  </p:handoutMasterIdLst>
  <p:sldIdLst>
    <p:sldId id="381" r:id="rId2"/>
    <p:sldId id="379" r:id="rId3"/>
    <p:sldId id="383" r:id="rId4"/>
    <p:sldId id="413" r:id="rId5"/>
    <p:sldId id="456" r:id="rId6"/>
    <p:sldId id="495" r:id="rId7"/>
    <p:sldId id="458" r:id="rId8"/>
    <p:sldId id="459" r:id="rId9"/>
    <p:sldId id="460" r:id="rId10"/>
    <p:sldId id="461" r:id="rId11"/>
    <p:sldId id="462" r:id="rId12"/>
    <p:sldId id="416" r:id="rId13"/>
    <p:sldId id="464" r:id="rId14"/>
    <p:sldId id="465" r:id="rId15"/>
    <p:sldId id="422" r:id="rId16"/>
    <p:sldId id="489" r:id="rId17"/>
    <p:sldId id="469" r:id="rId18"/>
    <p:sldId id="471" r:id="rId19"/>
    <p:sldId id="491" r:id="rId20"/>
    <p:sldId id="492" r:id="rId21"/>
    <p:sldId id="490" r:id="rId22"/>
    <p:sldId id="472" r:id="rId23"/>
    <p:sldId id="473" r:id="rId24"/>
    <p:sldId id="474" r:id="rId25"/>
    <p:sldId id="478" r:id="rId26"/>
    <p:sldId id="479" r:id="rId27"/>
    <p:sldId id="494" r:id="rId28"/>
    <p:sldId id="493" r:id="rId29"/>
    <p:sldId id="480" r:id="rId30"/>
    <p:sldId id="481" r:id="rId31"/>
    <p:sldId id="482" r:id="rId32"/>
    <p:sldId id="485" r:id="rId33"/>
    <p:sldId id="486"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008000"/>
    <a:srgbClr val="339933"/>
    <a:srgbClr val="33CC33"/>
    <a:srgbClr val="FF0000"/>
    <a:srgbClr val="D60093"/>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5" autoAdjust="0"/>
    <p:restoredTop sz="94643" autoAdjust="0"/>
  </p:normalViewPr>
  <p:slideViewPr>
    <p:cSldViewPr>
      <p:cViewPr varScale="1">
        <p:scale>
          <a:sx n="90" d="100"/>
          <a:sy n="90" d="100"/>
        </p:scale>
        <p:origin x="-94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cs typeface="+mn-cs"/>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charset="0"/>
              </a:defRPr>
            </a:lvl1pPr>
          </a:lstStyle>
          <a:p>
            <a:fld id="{1A921CC7-7349-A948-B004-05E42AABB89A}" type="slidenum">
              <a:rPr lang="zh-CN" altLang="en-US"/>
              <a:pPr/>
              <a:t>‹#›</a:t>
            </a:fld>
            <a:endParaRPr lang="en-US" altLang="zh-CN"/>
          </a:p>
        </p:txBody>
      </p:sp>
    </p:spTree>
    <p:extLst>
      <p:ext uri="{BB962C8B-B14F-4D97-AF65-F5344CB8AC3E}">
        <p14:creationId xmlns:p14="http://schemas.microsoft.com/office/powerpoint/2010/main" val="10895866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cs typeface="+mn-cs"/>
              </a:defRPr>
            </a:lvl1pPr>
          </a:lstStyle>
          <a:p>
            <a:pPr>
              <a:defRPr/>
            </a:pPr>
            <a:endParaRPr lang="en-US" altLang="zh-CN"/>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charset="0"/>
              </a:defRPr>
            </a:lvl1pPr>
          </a:lstStyle>
          <a:p>
            <a:fld id="{C4F2642F-5726-9240-9906-B796F98B0E18}" type="slidenum">
              <a:rPr lang="zh-CN" altLang="en-US"/>
              <a:pPr/>
              <a:t>‹#›</a:t>
            </a:fld>
            <a:endParaRPr lang="en-US" altLang="zh-CN"/>
          </a:p>
        </p:txBody>
      </p:sp>
    </p:spTree>
    <p:extLst>
      <p:ext uri="{BB962C8B-B14F-4D97-AF65-F5344CB8AC3E}">
        <p14:creationId xmlns:p14="http://schemas.microsoft.com/office/powerpoint/2010/main" val="324790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E1F647F8-AAE1-1B4B-9D26-CDE5C39B1A6C}" type="slidenum">
              <a:rPr lang="zh-CN" altLang="en-US">
                <a:latin typeface="Times New Roman" charset="0"/>
              </a:rPr>
              <a:pPr eaLnBrk="1" hangingPunct="1"/>
              <a:t>3</a:t>
            </a:fld>
            <a:endParaRPr lang="en-US" altLang="zh-CN">
              <a:latin typeface="Times New Roman"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81EE644-E553-5B48-AC22-3588E878E7CB}" type="slidenum">
              <a:rPr lang="zh-CN" altLang="en-US">
                <a:latin typeface="Times New Roman" charset="0"/>
              </a:rPr>
              <a:pPr eaLnBrk="1" hangingPunct="1"/>
              <a:t>30</a:t>
            </a:fld>
            <a:endParaRPr lang="en-US" altLang="zh-CN">
              <a:latin typeface="Times New Roman"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4C87EA2-5F5E-3B4B-A91D-13EBED2F23A6}" type="slidenum">
              <a:rPr lang="zh-CN" altLang="en-US">
                <a:latin typeface="Times New Roman" charset="0"/>
              </a:rPr>
              <a:pPr eaLnBrk="1" hangingPunct="1"/>
              <a:t>31</a:t>
            </a:fld>
            <a:endParaRPr lang="en-US" altLang="zh-CN">
              <a:latin typeface="Times New Roman"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E3A64935-81B1-9C45-B709-DE25CEDAA6FB}" type="slidenum">
              <a:rPr lang="zh-CN" altLang="en-US">
                <a:latin typeface="Times New Roman" charset="0"/>
              </a:rPr>
              <a:pPr eaLnBrk="1" hangingPunct="1"/>
              <a:t>32</a:t>
            </a:fld>
            <a:endParaRPr lang="en-US" altLang="zh-CN">
              <a:latin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0881CB4A-87D8-3347-B5A7-AC4B8CBB560B}" type="slidenum">
              <a:rPr lang="zh-CN" altLang="en-US">
                <a:latin typeface="Times New Roman" charset="0"/>
              </a:rPr>
              <a:pPr eaLnBrk="1" hangingPunct="1"/>
              <a:t>12</a:t>
            </a:fld>
            <a:endParaRPr lang="en-US" altLang="zh-CN">
              <a:latin typeface="Times New Roman"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678FAAB-A222-3343-9942-A140BE60E891}" type="slidenum">
              <a:rPr lang="zh-CN" altLang="en-US">
                <a:latin typeface="Times New Roman" charset="0"/>
              </a:rPr>
              <a:pPr eaLnBrk="1" hangingPunct="1"/>
              <a:t>13</a:t>
            </a:fld>
            <a:endParaRPr lang="en-US" altLang="zh-CN">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2BD4FC0A-871F-FC4E-AC07-6DAFA5E2532C}" type="slidenum">
              <a:rPr lang="zh-CN" altLang="en-US">
                <a:latin typeface="Times New Roman" charset="0"/>
              </a:rPr>
              <a:pPr eaLnBrk="1" hangingPunct="1"/>
              <a:t>14</a:t>
            </a:fld>
            <a:endParaRPr lang="en-US" altLang="zh-CN">
              <a:latin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1AF60945-B4D4-004B-92C9-F3386DDD1344}" type="slidenum">
              <a:rPr lang="zh-CN" altLang="en-US">
                <a:latin typeface="Times New Roman" charset="0"/>
              </a:rPr>
              <a:pPr eaLnBrk="1" hangingPunct="1"/>
              <a:t>25</a:t>
            </a:fld>
            <a:endParaRPr lang="en-US" altLang="zh-CN">
              <a:latin typeface="Times New Roman"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B3F4EC04-F1E8-2346-9079-86961764C29F}" type="slidenum">
              <a:rPr lang="zh-CN" altLang="en-US">
                <a:latin typeface="Times New Roman" charset="0"/>
              </a:rPr>
              <a:pPr eaLnBrk="1" hangingPunct="1"/>
              <a:t>26</a:t>
            </a:fld>
            <a:endParaRPr lang="en-US" altLang="zh-CN">
              <a:latin typeface="Times New Roman"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00A4A6B-BC5F-AD4C-A418-99CD79454B8D}" type="slidenum">
              <a:rPr lang="zh-CN" altLang="en-US">
                <a:latin typeface="Times New Roman" charset="0"/>
              </a:rPr>
              <a:pPr eaLnBrk="1" hangingPunct="1"/>
              <a:t>27</a:t>
            </a:fld>
            <a:endParaRPr lang="en-US" altLang="zh-CN">
              <a:latin typeface="Times New Roman"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0BF5DA22-3E57-994F-A9ED-D060906F63D7}" type="slidenum">
              <a:rPr lang="zh-CN" altLang="en-US">
                <a:latin typeface="Times New Roman" charset="0"/>
              </a:rPr>
              <a:pPr eaLnBrk="1" hangingPunct="1"/>
              <a:t>28</a:t>
            </a:fld>
            <a:endParaRPr lang="en-US" altLang="zh-CN">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1C51B13-E6E8-3347-9879-D852DF66A2B6}" type="slidenum">
              <a:rPr lang="zh-CN" altLang="en-US">
                <a:latin typeface="Times New Roman" charset="0"/>
              </a:rPr>
              <a:pPr eaLnBrk="1" hangingPunct="1"/>
              <a:t>29</a:t>
            </a:fld>
            <a:endParaRPr lang="en-US" altLang="zh-CN">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a typeface="宋体" pitchFamily="2" charset="-122"/>
                <a:cs typeface="+mn-cs"/>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grpSp>
      </p:grpSp>
      <p:sp>
        <p:nvSpPr>
          <p:cNvPr id="34920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34920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fld id="{35254240-6A33-4A4C-AA05-69D3A20A9008}" type="slidenum">
              <a:rPr lang="zh-CN" altLang="en-US"/>
              <a:pPr/>
              <a:t>‹#›</a:t>
            </a:fld>
            <a:endParaRPr lang="en-US" altLang="zh-CN"/>
          </a:p>
        </p:txBody>
      </p:sp>
    </p:spTree>
    <p:extLst>
      <p:ext uri="{BB962C8B-B14F-4D97-AF65-F5344CB8AC3E}">
        <p14:creationId xmlns:p14="http://schemas.microsoft.com/office/powerpoint/2010/main" val="13634881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4E4FF8E2-EE7D-7741-9DB3-9AA9B1E6D6F2}" type="slidenum">
              <a:rPr lang="zh-CN" altLang="en-US"/>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879551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D8592460-F382-EC48-83E2-72529E6A244C}" type="slidenum">
              <a:rPr lang="zh-CN" altLang="en-US"/>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948695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C7C541FC-052C-284D-B1DF-93F6932F9696}" type="slidenum">
              <a:rPr lang="zh-CN" altLang="en-US"/>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011674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F02574DB-06DD-BF45-B995-09CA34B0AA29}" type="slidenum">
              <a:rPr lang="zh-CN" altLang="en-US"/>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103192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15CDCE20-2F23-0A47-A841-D0914E62726A}" type="slidenum">
              <a:rPr lang="zh-CN" altLang="en-US"/>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795301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9B4DFAD1-CA66-B549-919B-44E3573ACA4C}" type="slidenum">
              <a:rPr lang="zh-CN" altLang="en-US"/>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61664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fld id="{2960FC40-EBA5-1E43-9463-5D36BB80751B}" type="slidenum">
              <a:rPr lang="zh-CN" altLang="en-US"/>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253402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fld id="{16A74845-5DF8-4845-B243-0778E4321CFB}" type="slidenum">
              <a:rPr lang="zh-CN" altLang="en-US"/>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58297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fld id="{C3FC8E4D-85CA-7047-87F1-B7B26BE3175F}" type="slidenum">
              <a:rPr lang="zh-CN" altLang="en-US"/>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047314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C70EDFF1-4B69-DA4F-BCA1-8DDAF2E55E80}" type="slidenum">
              <a:rPr lang="zh-CN" altLang="en-US"/>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67776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06175CAC-E4E2-FA43-9413-DF1AADCBF5DD}" type="slidenum">
              <a:rPr lang="zh-CN" altLang="en-US"/>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651549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a typeface="宋体" pitchFamily="2" charset="-122"/>
                <a:cs typeface="+mn-cs"/>
              </a:defRPr>
            </a:lvl1pPr>
          </a:lstStyle>
          <a:p>
            <a:pPr>
              <a:defRPr/>
            </a:pPr>
            <a:endParaRPr lang="en-US" altLang="zh-CN"/>
          </a:p>
        </p:txBody>
      </p:sp>
      <p:sp>
        <p:nvSpPr>
          <p:cNvPr id="34816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charset="0"/>
              </a:defRPr>
            </a:lvl1pPr>
          </a:lstStyle>
          <a:p>
            <a:fld id="{675DB36C-E6B8-9D42-8928-BDEAC18AB81E}" type="slidenum">
              <a:rPr lang="zh-CN" altLang="en-US"/>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34816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a typeface="宋体" pitchFamily="2" charset="-122"/>
                <a:cs typeface="+mn-cs"/>
              </a:endParaRPr>
            </a:p>
          </p:txBody>
        </p:sp>
        <p:sp>
          <p:nvSpPr>
            <p:cNvPr id="34816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348167"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en-US">
                <a:solidFill>
                  <a:schemeClr val="hlink"/>
                </a:solidFill>
                <a:ea typeface="宋体" pitchFamily="2" charset="-122"/>
                <a:cs typeface="+mn-cs"/>
              </a:endParaRPr>
            </a:p>
          </p:txBody>
        </p:sp>
        <p:sp>
          <p:nvSpPr>
            <p:cNvPr id="348168"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a typeface="宋体" pitchFamily="2" charset="-122"/>
                <a:cs typeface="+mn-cs"/>
              </a:endParaRPr>
            </a:p>
          </p:txBody>
        </p:sp>
        <p:sp>
          <p:nvSpPr>
            <p:cNvPr id="348169"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en-US">
                <a:solidFill>
                  <a:schemeClr val="accent2"/>
                </a:solidFill>
                <a:ea typeface="宋体" pitchFamily="2" charset="-122"/>
                <a:cs typeface="+mn-cs"/>
              </a:endParaRPr>
            </a:p>
          </p:txBody>
        </p:sp>
        <p:sp>
          <p:nvSpPr>
            <p:cNvPr id="348170"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a typeface="宋体" pitchFamily="2" charset="-122"/>
                <a:cs typeface="+mn-cs"/>
              </a:endParaRPr>
            </a:p>
          </p:txBody>
        </p:sp>
        <p:sp>
          <p:nvSpPr>
            <p:cNvPr id="348171"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348172"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en-US">
                <a:solidFill>
                  <a:schemeClr val="accent2"/>
                </a:solidFill>
                <a:ea typeface="宋体" pitchFamily="2" charset="-122"/>
                <a:cs typeface="+mn-cs"/>
              </a:endParaRPr>
            </a:p>
          </p:txBody>
        </p:sp>
        <p:sp>
          <p:nvSpPr>
            <p:cNvPr id="348173"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en-US">
                <a:solidFill>
                  <a:schemeClr val="accent2"/>
                </a:solidFill>
                <a:ea typeface="宋体" pitchFamily="2" charset="-122"/>
                <a:cs typeface="+mn-cs"/>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817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cs typeface="+mn-cs"/>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43"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l" rtl="0" eaLnBrk="0" fontAlgn="base" hangingPunct="0">
        <a:spcBef>
          <a:spcPct val="0"/>
        </a:spcBef>
        <a:spcAft>
          <a:spcPct val="0"/>
        </a:spcAft>
        <a:defRPr sz="4400" b="1">
          <a:solidFill>
            <a:schemeClr val="hlink"/>
          </a:solidFill>
          <a:latin typeface="+mj-lt"/>
          <a:ea typeface="+mj-ea"/>
          <a:cs typeface="宋体" charset="0"/>
        </a:defRPr>
      </a:lvl1pPr>
      <a:lvl2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2pPr>
      <a:lvl3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3pPr>
      <a:lvl4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4pPr>
      <a:lvl5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5pPr>
      <a:lvl6pPr marL="457200" algn="l" rtl="0" fontAlgn="base">
        <a:spcBef>
          <a:spcPct val="0"/>
        </a:spcBef>
        <a:spcAft>
          <a:spcPct val="0"/>
        </a:spcAft>
        <a:defRPr sz="4400" b="1">
          <a:solidFill>
            <a:schemeClr val="hlink"/>
          </a:solidFill>
          <a:latin typeface="Arial" charset="0"/>
          <a:ea typeface="宋体" pitchFamily="2" charset="-122"/>
        </a:defRPr>
      </a:lvl6pPr>
      <a:lvl7pPr marL="914400" algn="l" rtl="0" fontAlgn="base">
        <a:spcBef>
          <a:spcPct val="0"/>
        </a:spcBef>
        <a:spcAft>
          <a:spcPct val="0"/>
        </a:spcAft>
        <a:defRPr sz="4400" b="1">
          <a:solidFill>
            <a:schemeClr val="hlink"/>
          </a:solidFill>
          <a:latin typeface="Arial" charset="0"/>
          <a:ea typeface="宋体" pitchFamily="2" charset="-122"/>
        </a:defRPr>
      </a:lvl7pPr>
      <a:lvl8pPr marL="1371600" algn="l" rtl="0" fontAlgn="base">
        <a:spcBef>
          <a:spcPct val="0"/>
        </a:spcBef>
        <a:spcAft>
          <a:spcPct val="0"/>
        </a:spcAft>
        <a:defRPr sz="4400" b="1">
          <a:solidFill>
            <a:schemeClr val="hlink"/>
          </a:solidFill>
          <a:latin typeface="Arial" charset="0"/>
          <a:ea typeface="宋体" pitchFamily="2" charset="-122"/>
        </a:defRPr>
      </a:lvl8pPr>
      <a:lvl9pPr marL="1828800" algn="l" rtl="0" fontAlgn="base">
        <a:spcBef>
          <a:spcPct val="0"/>
        </a:spcBef>
        <a:spcAft>
          <a:spcPct val="0"/>
        </a:spcAft>
        <a:defRPr sz="4400" b="1">
          <a:solidFill>
            <a:schemeClr val="hlink"/>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charset="0"/>
        <a:buChar char="n"/>
        <a:defRPr sz="3200" b="1">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2"/>
        </a:buClr>
        <a:buSzPct val="80000"/>
        <a:buFont typeface="Wingdings" charset="0"/>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charset="0"/>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charset="0"/>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pPr eaLnBrk="1" hangingPunct="1"/>
            <a:r>
              <a:rPr lang="en-US" altLang="zh-CN">
                <a:latin typeface="Arial" charset="0"/>
                <a:ea typeface="宋体" charset="0"/>
              </a:rPr>
              <a:t>Chap</a:t>
            </a:r>
            <a:r>
              <a:rPr lang="zh-CN" altLang="en-US">
                <a:latin typeface="Arial" charset="0"/>
                <a:ea typeface="宋体" charset="0"/>
              </a:rPr>
              <a:t> </a:t>
            </a:r>
            <a:r>
              <a:rPr lang="en-US" altLang="zh-CN">
                <a:latin typeface="Arial" charset="0"/>
                <a:ea typeface="宋体" charset="0"/>
              </a:rPr>
              <a:t>9  </a:t>
            </a:r>
            <a:r>
              <a:rPr lang="zh-CN" altLang="en-US">
                <a:latin typeface="Arial" charset="0"/>
                <a:ea typeface="宋体" charset="0"/>
              </a:rPr>
              <a:t>结构 </a:t>
            </a:r>
          </a:p>
        </p:txBody>
      </p:sp>
      <p:sp>
        <p:nvSpPr>
          <p:cNvPr id="3075" name="Rectangle 5"/>
          <p:cNvSpPr>
            <a:spLocks noGrp="1" noChangeArrowheads="1"/>
          </p:cNvSpPr>
          <p:nvPr>
            <p:ph type="body" idx="1"/>
          </p:nvPr>
        </p:nvSpPr>
        <p:spPr/>
        <p:txBody>
          <a:bodyPr/>
          <a:lstStyle/>
          <a:p>
            <a:pPr eaLnBrk="1" hangingPunct="1">
              <a:lnSpc>
                <a:spcPct val="120000"/>
              </a:lnSpc>
              <a:buFont typeface="Wingdings" charset="0"/>
              <a:buNone/>
            </a:pPr>
            <a:r>
              <a:rPr lang="en-US" altLang="zh-CN" dirty="0">
                <a:latin typeface="Arial" charset="0"/>
                <a:ea typeface="宋体" charset="0"/>
              </a:rPr>
              <a:t>9.1  </a:t>
            </a:r>
            <a:r>
              <a:rPr lang="zh-CN" altLang="en-US" dirty="0">
                <a:latin typeface="Arial" charset="0"/>
                <a:ea typeface="宋体" charset="0"/>
              </a:rPr>
              <a:t>输出平均分最高的学生信息</a:t>
            </a:r>
          </a:p>
          <a:p>
            <a:pPr eaLnBrk="1" hangingPunct="1">
              <a:lnSpc>
                <a:spcPct val="120000"/>
              </a:lnSpc>
              <a:buFont typeface="Wingdings" charset="0"/>
              <a:buNone/>
            </a:pPr>
            <a:r>
              <a:rPr lang="en-US" altLang="zh-CN" dirty="0">
                <a:latin typeface="Arial" charset="0"/>
                <a:ea typeface="宋体" charset="0"/>
              </a:rPr>
              <a:t>9.2  </a:t>
            </a:r>
            <a:r>
              <a:rPr lang="zh-CN" altLang="en-US" dirty="0">
                <a:latin typeface="Arial" charset="0"/>
                <a:ea typeface="宋体" charset="0"/>
              </a:rPr>
              <a:t>学生成绩排序</a:t>
            </a:r>
          </a:p>
          <a:p>
            <a:pPr eaLnBrk="1" hangingPunct="1">
              <a:lnSpc>
                <a:spcPct val="120000"/>
              </a:lnSpc>
              <a:buFont typeface="Wingdings" charset="0"/>
              <a:buNone/>
            </a:pPr>
            <a:r>
              <a:rPr lang="en-US" altLang="zh-CN" dirty="0">
                <a:latin typeface="Arial" charset="0"/>
                <a:ea typeface="宋体" charset="0"/>
              </a:rPr>
              <a:t>9.3  </a:t>
            </a:r>
            <a:r>
              <a:rPr lang="zh-CN" altLang="en-US" dirty="0">
                <a:latin typeface="Arial" charset="0"/>
                <a:ea typeface="宋体" charset="0"/>
              </a:rPr>
              <a:t>修改学生成绩</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9.1.3  </a:t>
            </a:r>
            <a:r>
              <a:rPr lang="zh-CN" altLang="en-US" sz="4000">
                <a:latin typeface="Arial" charset="0"/>
                <a:ea typeface="宋体" charset="0"/>
              </a:rPr>
              <a:t>结构的嵌套定义</a:t>
            </a:r>
          </a:p>
        </p:txBody>
      </p:sp>
      <p:sp>
        <p:nvSpPr>
          <p:cNvPr id="394243" name="Rectangle 3"/>
          <p:cNvSpPr>
            <a:spLocks noGrp="1" noChangeArrowheads="1"/>
          </p:cNvSpPr>
          <p:nvPr>
            <p:ph type="body" idx="1"/>
          </p:nvPr>
        </p:nvSpPr>
        <p:spPr>
          <a:xfrm>
            <a:off x="457200" y="1773238"/>
            <a:ext cx="8229600" cy="4895850"/>
          </a:xfrm>
          <a:noFill/>
        </p:spPr>
        <p:txBody>
          <a:bodyPr/>
          <a:lstStyle/>
          <a:p>
            <a:pPr eaLnBrk="1" hangingPunct="1"/>
            <a:r>
              <a:rPr lang="zh-CN" altLang="en-US" sz="2800">
                <a:latin typeface="宋体" charset="0"/>
                <a:ea typeface="宋体" charset="0"/>
              </a:rPr>
              <a:t>在我们的实际生活中，一个较大的实体可能由多个成员构成，而这些成员中有些又有可能是由一些更小的成员构成。</a:t>
            </a:r>
          </a:p>
          <a:p>
            <a:pPr eaLnBrk="1" hangingPunct="1"/>
            <a:r>
              <a:rPr lang="zh-CN" altLang="en-US" sz="2800">
                <a:latin typeface="宋体" charset="0"/>
                <a:ea typeface="宋体" charset="0"/>
              </a:rPr>
              <a:t>在学生信息中可以再增加一项：“通信地址”，它又可以再划分为：城市、街道、门牌号、邮政编码。</a:t>
            </a:r>
            <a:endParaRPr lang="en-US" altLang="zh-CN" sz="2800">
              <a:latin typeface="宋体" charset="0"/>
              <a:ea typeface="宋体" charset="0"/>
            </a:endParaRPr>
          </a:p>
        </p:txBody>
      </p:sp>
      <p:graphicFrame>
        <p:nvGraphicFramePr>
          <p:cNvPr id="394390" name="Group 150"/>
          <p:cNvGraphicFramePr>
            <a:graphicFrameLocks noGrp="1"/>
          </p:cNvGraphicFramePr>
          <p:nvPr/>
        </p:nvGraphicFramePr>
        <p:xfrm>
          <a:off x="755650" y="4868863"/>
          <a:ext cx="7704138" cy="865188"/>
        </p:xfrm>
        <a:graphic>
          <a:graphicData uri="http://schemas.openxmlformats.org/drawingml/2006/table">
            <a:tbl>
              <a:tblPr/>
              <a:tblGrid>
                <a:gridCol w="855663"/>
                <a:gridCol w="728662"/>
                <a:gridCol w="719138"/>
                <a:gridCol w="720725"/>
                <a:gridCol w="935037"/>
                <a:gridCol w="649288"/>
                <a:gridCol w="935037"/>
                <a:gridCol w="649288"/>
                <a:gridCol w="655637"/>
                <a:gridCol w="855663"/>
              </a:tblGrid>
              <a:tr h="414338">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学号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姓名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rgbClr val="FF0066"/>
                          </a:solidFill>
                          <a:effectLst>
                            <a:outerShdw blurRad="38100" dist="38100" dir="2700000" algn="tl">
                              <a:srgbClr val="DDDDDD"/>
                            </a:outerShdw>
                          </a:effectLst>
                          <a:latin typeface="Arial" charset="0"/>
                          <a:ea typeface="宋体" charset="0"/>
                          <a:cs typeface="宋体" charset="0"/>
                        </a:rPr>
                        <a:t>               通信地址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计算机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英语</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数学</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平均成绩</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08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rgbClr val="FF0066"/>
                          </a:solidFill>
                          <a:effectLst>
                            <a:outerShdw blurRad="38100" dist="38100" dir="2700000" algn="tl">
                              <a:srgbClr val="DDDDDD"/>
                            </a:outerShdw>
                          </a:effectLst>
                          <a:latin typeface="Arial" charset="0"/>
                          <a:ea typeface="宋体" charset="0"/>
                          <a:cs typeface="宋体" charset="0"/>
                        </a:rPr>
                        <a:t>城市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rgbClr val="FF0066"/>
                          </a:solidFill>
                          <a:effectLst>
                            <a:outerShdw blurRad="38100" dist="38100" dir="2700000" algn="tl">
                              <a:srgbClr val="DDDDDD"/>
                            </a:outerShdw>
                          </a:effectLst>
                          <a:latin typeface="Arial" charset="0"/>
                          <a:ea typeface="宋体" charset="0"/>
                          <a:cs typeface="宋体" charset="0"/>
                        </a:rPr>
                        <a:t>街道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rgbClr val="FF0066"/>
                          </a:solidFill>
                          <a:effectLst>
                            <a:outerShdw blurRad="38100" dist="38100" dir="2700000" algn="tl">
                              <a:srgbClr val="DDDDDD"/>
                            </a:outerShdw>
                          </a:effectLst>
                          <a:latin typeface="Arial" charset="0"/>
                          <a:ea typeface="宋体" charset="0"/>
                          <a:cs typeface="宋体" charset="0"/>
                        </a:rPr>
                        <a:t>门牌号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rgbClr val="FF0066"/>
                          </a:solidFill>
                          <a:effectLst>
                            <a:outerShdw blurRad="38100" dist="38100" dir="2700000" algn="tl">
                              <a:srgbClr val="DDDDDD"/>
                            </a:outerShdw>
                          </a:effectLst>
                          <a:latin typeface="Arial" charset="0"/>
                          <a:ea typeface="宋体" charset="0"/>
                          <a:cs typeface="宋体" charset="0"/>
                        </a:rPr>
                        <a:t>邮编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12318" name="Rectangle 30"/>
          <p:cNvSpPr>
            <a:spLocks noChangeArrowheads="1"/>
          </p:cNvSpPr>
          <p:nvPr/>
        </p:nvSpPr>
        <p:spPr bwMode="auto">
          <a:xfrm>
            <a:off x="0" y="3078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eaLnBrk="0" hangingPunct="0">
              <a:tabLst>
                <a:tab pos="1200150" algn="l"/>
              </a:tabLst>
            </a:pPr>
            <a:endParaRPr lang="zh-CN" altLang="en-US" sz="2400">
              <a:latin typeface="Times New Roman"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 calcmode="lin" valueType="num">
                                      <p:cBhvr additive="base">
                                        <p:cTn id="7" dur="500" fill="hold"/>
                                        <p:tgtEl>
                                          <p:spTgt spid="394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4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4243">
                                            <p:txEl>
                                              <p:pRg st="1" end="1"/>
                                            </p:txEl>
                                          </p:spTgt>
                                        </p:tgtEl>
                                        <p:attrNameLst>
                                          <p:attrName>style.visibility</p:attrName>
                                        </p:attrNameLst>
                                      </p:cBhvr>
                                      <p:to>
                                        <p:strVal val="visible"/>
                                      </p:to>
                                    </p:set>
                                    <p:anim calcmode="lin" valueType="num">
                                      <p:cBhvr additive="base">
                                        <p:cTn id="13" dur="500" fill="hold"/>
                                        <p:tgtEl>
                                          <p:spTgt spid="394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4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4390"/>
                                        </p:tgtEl>
                                        <p:attrNameLst>
                                          <p:attrName>style.visibility</p:attrName>
                                        </p:attrNameLst>
                                      </p:cBhvr>
                                      <p:to>
                                        <p:strVal val="visible"/>
                                      </p:to>
                                    </p:set>
                                    <p:anim calcmode="lin" valueType="num">
                                      <p:cBhvr additive="base">
                                        <p:cTn id="19" dur="500" fill="hold"/>
                                        <p:tgtEl>
                                          <p:spTgt spid="394390"/>
                                        </p:tgtEl>
                                        <p:attrNameLst>
                                          <p:attrName>ppt_x</p:attrName>
                                        </p:attrNameLst>
                                      </p:cBhvr>
                                      <p:tavLst>
                                        <p:tav tm="0">
                                          <p:val>
                                            <p:strVal val="#ppt_x"/>
                                          </p:val>
                                        </p:tav>
                                        <p:tav tm="100000">
                                          <p:val>
                                            <p:strVal val="#ppt_x"/>
                                          </p:val>
                                        </p:tav>
                                      </p:tavLst>
                                    </p:anim>
                                    <p:anim calcmode="lin" valueType="num">
                                      <p:cBhvr additive="base">
                                        <p:cTn id="20" dur="500" fill="hold"/>
                                        <p:tgtEl>
                                          <p:spTgt spid="394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9.1.3  </a:t>
            </a:r>
            <a:r>
              <a:rPr lang="zh-CN" altLang="en-US" sz="4000">
                <a:latin typeface="Arial" charset="0"/>
                <a:ea typeface="宋体" charset="0"/>
              </a:rPr>
              <a:t>结构的嵌套定义</a:t>
            </a:r>
          </a:p>
        </p:txBody>
      </p:sp>
      <p:sp>
        <p:nvSpPr>
          <p:cNvPr id="13315" name="Rectangle 3"/>
          <p:cNvSpPr>
            <a:spLocks noGrp="1" noChangeArrowheads="1"/>
          </p:cNvSpPr>
          <p:nvPr>
            <p:ph type="body" idx="1"/>
          </p:nvPr>
        </p:nvSpPr>
        <p:spPr>
          <a:xfrm>
            <a:off x="323850" y="1628775"/>
            <a:ext cx="8229600" cy="4895850"/>
          </a:xfrm>
          <a:noFill/>
        </p:spPr>
        <p:txBody>
          <a:bodyPr/>
          <a:lstStyle/>
          <a:p>
            <a:pPr eaLnBrk="1" hangingPunct="1"/>
            <a:r>
              <a:rPr lang="zh-CN" altLang="en-US" dirty="0">
                <a:latin typeface="宋体" charset="0"/>
                <a:ea typeface="宋体" charset="0"/>
              </a:rPr>
              <a:t>由此，我们可以对其结构类型进行如下重新定义：</a:t>
            </a:r>
          </a:p>
          <a:p>
            <a:pPr lvl="2" eaLnBrk="1" hangingPunct="1">
              <a:buFont typeface="Wingdings" charset="0"/>
              <a:buNone/>
            </a:pPr>
            <a:r>
              <a:rPr lang="en-US" altLang="zh-CN" dirty="0" err="1">
                <a:solidFill>
                  <a:srgbClr val="FF0000"/>
                </a:solidFill>
                <a:latin typeface="Arial" charset="0"/>
                <a:ea typeface="宋体" charset="0"/>
              </a:rPr>
              <a:t>struct</a:t>
            </a:r>
            <a:r>
              <a:rPr lang="en-US" altLang="zh-CN" dirty="0">
                <a:solidFill>
                  <a:srgbClr val="FF0000"/>
                </a:solidFill>
                <a:latin typeface="Arial" charset="0"/>
                <a:ea typeface="宋体" charset="0"/>
              </a:rPr>
              <a:t> </a:t>
            </a:r>
            <a:r>
              <a:rPr lang="en-US" altLang="zh-CN" dirty="0" smtClean="0">
                <a:solidFill>
                  <a:srgbClr val="FF0000"/>
                </a:solidFill>
                <a:latin typeface="Arial" charset="0"/>
                <a:ea typeface="宋体" charset="0"/>
              </a:rPr>
              <a:t>address</a:t>
            </a:r>
            <a:r>
              <a:rPr lang="zh-CN" altLang="en-US" dirty="0" smtClean="0">
                <a:solidFill>
                  <a:srgbClr val="FF0000"/>
                </a:solidFill>
                <a:latin typeface="Arial" charset="0"/>
                <a:ea typeface="宋体" charset="0"/>
              </a:rPr>
              <a:t> </a:t>
            </a:r>
            <a:r>
              <a:rPr lang="en-US" altLang="zh-CN" dirty="0" smtClean="0">
                <a:latin typeface="Arial" charset="0"/>
                <a:ea typeface="宋体" charset="0"/>
              </a:rPr>
              <a:t>{</a:t>
            </a:r>
            <a:endParaRPr lang="en-US" altLang="zh-CN" dirty="0">
              <a:latin typeface="Arial" charset="0"/>
              <a:ea typeface="宋体" charset="0"/>
            </a:endParaRPr>
          </a:p>
          <a:p>
            <a:pPr lvl="2" eaLnBrk="1" hangingPunct="1">
              <a:buFont typeface="Wingdings" charset="0"/>
              <a:buNone/>
            </a:pPr>
            <a:r>
              <a:rPr lang="en-US" altLang="zh-CN" dirty="0">
                <a:latin typeface="Arial" charset="0"/>
                <a:ea typeface="宋体" charset="0"/>
              </a:rPr>
              <a:t>    char city[10];</a:t>
            </a:r>
          </a:p>
          <a:p>
            <a:pPr lvl="2" eaLnBrk="1" hangingPunct="1">
              <a:buFont typeface="Wingdings" charset="0"/>
              <a:buNone/>
            </a:pPr>
            <a:r>
              <a:rPr lang="en-US" altLang="zh-CN" dirty="0">
                <a:latin typeface="Arial" charset="0"/>
                <a:ea typeface="宋体" charset="0"/>
              </a:rPr>
              <a:t>    char street[20];</a:t>
            </a:r>
          </a:p>
          <a:p>
            <a:pPr lvl="2" eaLnBrk="1" hangingPunct="1">
              <a:buFont typeface="Wingdings" charset="0"/>
              <a:buNone/>
            </a:pPr>
            <a:r>
              <a:rPr lang="en-US" altLang="zh-CN" dirty="0">
                <a:latin typeface="Arial" charset="0"/>
                <a:ea typeface="宋体" charset="0"/>
              </a:rPr>
              <a:t>    </a:t>
            </a:r>
            <a:r>
              <a:rPr lang="en-US" altLang="zh-CN" dirty="0" err="1">
                <a:latin typeface="Arial" charset="0"/>
                <a:ea typeface="宋体" charset="0"/>
              </a:rPr>
              <a:t>int</a:t>
            </a:r>
            <a:r>
              <a:rPr lang="en-US" altLang="zh-CN" dirty="0">
                <a:latin typeface="Arial" charset="0"/>
                <a:ea typeface="宋体" charset="0"/>
              </a:rPr>
              <a:t> code;</a:t>
            </a:r>
          </a:p>
          <a:p>
            <a:pPr lvl="2" eaLnBrk="1" hangingPunct="1">
              <a:buFont typeface="Wingdings" charset="0"/>
              <a:buNone/>
            </a:pPr>
            <a:r>
              <a:rPr lang="en-US" altLang="zh-CN" dirty="0">
                <a:latin typeface="Arial" charset="0"/>
                <a:ea typeface="宋体" charset="0"/>
              </a:rPr>
              <a:t>    </a:t>
            </a:r>
            <a:r>
              <a:rPr lang="en-US" altLang="zh-CN" dirty="0" err="1">
                <a:latin typeface="Arial" charset="0"/>
                <a:ea typeface="宋体" charset="0"/>
              </a:rPr>
              <a:t>int</a:t>
            </a:r>
            <a:r>
              <a:rPr lang="en-US" altLang="zh-CN" dirty="0">
                <a:latin typeface="Arial" charset="0"/>
                <a:ea typeface="宋体" charset="0"/>
              </a:rPr>
              <a:t> zip;</a:t>
            </a:r>
          </a:p>
          <a:p>
            <a:pPr lvl="2" eaLnBrk="1" hangingPunct="1">
              <a:buFont typeface="Wingdings" charset="0"/>
              <a:buNone/>
            </a:pPr>
            <a:r>
              <a:rPr lang="en-US" altLang="zh-CN" dirty="0">
                <a:latin typeface="Arial" charset="0"/>
                <a:ea typeface="宋体" charset="0"/>
              </a:rPr>
              <a:t>};</a:t>
            </a:r>
          </a:p>
        </p:txBody>
      </p:sp>
      <p:sp>
        <p:nvSpPr>
          <p:cNvPr id="13316" name="Text Box 29"/>
          <p:cNvSpPr txBox="1">
            <a:spLocks noChangeArrowheads="1"/>
          </p:cNvSpPr>
          <p:nvPr/>
        </p:nvSpPr>
        <p:spPr bwMode="auto">
          <a:xfrm>
            <a:off x="4140200" y="2204864"/>
            <a:ext cx="4752280" cy="36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120000"/>
              </a:lnSpc>
            </a:pPr>
            <a:r>
              <a:rPr lang="en-US" altLang="zh-CN" sz="2400" b="1" dirty="0" err="1"/>
              <a:t>struct</a:t>
            </a:r>
            <a:r>
              <a:rPr lang="en-US" altLang="zh-CN" sz="2400" b="1" dirty="0"/>
              <a:t> </a:t>
            </a:r>
            <a:r>
              <a:rPr lang="en-US" altLang="zh-CN" sz="2400" b="1" dirty="0" err="1" smtClean="0"/>
              <a:t>nest_student</a:t>
            </a:r>
            <a:r>
              <a:rPr lang="zh-CN" altLang="en-US" sz="2400" b="1" dirty="0" smtClean="0"/>
              <a:t> </a:t>
            </a:r>
            <a:r>
              <a:rPr lang="en-US" altLang="zh-CN" sz="2400" b="1" dirty="0" smtClean="0"/>
              <a:t>{         </a:t>
            </a:r>
            <a:endParaRPr lang="en-US" altLang="zh-CN" sz="2400" b="1" dirty="0"/>
          </a:p>
          <a:p>
            <a:pPr eaLnBrk="1" hangingPunct="1">
              <a:lnSpc>
                <a:spcPct val="120000"/>
              </a:lnSpc>
            </a:pPr>
            <a:r>
              <a:rPr lang="en-US" altLang="zh-CN" sz="2400" b="1" dirty="0"/>
              <a:t>    </a:t>
            </a:r>
            <a:r>
              <a:rPr lang="en-US" altLang="zh-CN" sz="2400" b="1" dirty="0" err="1"/>
              <a:t>int</a:t>
            </a:r>
            <a:r>
              <a:rPr lang="en-US" altLang="zh-CN" sz="2400" b="1" dirty="0"/>
              <a:t> </a:t>
            </a:r>
            <a:r>
              <a:rPr lang="en-US" altLang="zh-CN" sz="2400" b="1" dirty="0" err="1"/>
              <a:t>num</a:t>
            </a:r>
            <a:r>
              <a:rPr lang="en-US" altLang="zh-CN" sz="2400" b="1" dirty="0"/>
              <a:t>;                  </a:t>
            </a:r>
          </a:p>
          <a:p>
            <a:pPr eaLnBrk="1" hangingPunct="1">
              <a:lnSpc>
                <a:spcPct val="120000"/>
              </a:lnSpc>
            </a:pPr>
            <a:r>
              <a:rPr lang="en-US" altLang="zh-CN" sz="2400" b="1" dirty="0"/>
              <a:t>    char name[10];            </a:t>
            </a:r>
          </a:p>
          <a:p>
            <a:pPr eaLnBrk="1" hangingPunct="1">
              <a:lnSpc>
                <a:spcPct val="120000"/>
              </a:lnSpc>
            </a:pPr>
            <a:r>
              <a:rPr lang="en-US" altLang="zh-CN" sz="2400" b="1" dirty="0">
                <a:solidFill>
                  <a:srgbClr val="CC0066"/>
                </a:solidFill>
              </a:rPr>
              <a:t>    </a:t>
            </a:r>
            <a:r>
              <a:rPr lang="en-US" altLang="zh-CN" sz="2400" b="1" dirty="0" err="1">
                <a:solidFill>
                  <a:srgbClr val="FF0000"/>
                </a:solidFill>
              </a:rPr>
              <a:t>struct</a:t>
            </a:r>
            <a:r>
              <a:rPr lang="en-US" altLang="zh-CN" sz="2400" b="1" dirty="0">
                <a:solidFill>
                  <a:srgbClr val="FF0000"/>
                </a:solidFill>
              </a:rPr>
              <a:t> address</a:t>
            </a:r>
            <a:r>
              <a:rPr lang="en-US" altLang="zh-CN" sz="2400" b="1" dirty="0">
                <a:solidFill>
                  <a:srgbClr val="CC0066"/>
                </a:solidFill>
              </a:rPr>
              <a:t> </a:t>
            </a:r>
            <a:r>
              <a:rPr lang="en-US" altLang="zh-CN" sz="2400" b="1" dirty="0" err="1">
                <a:solidFill>
                  <a:schemeClr val="bg2"/>
                </a:solidFill>
              </a:rPr>
              <a:t>addr</a:t>
            </a:r>
            <a:r>
              <a:rPr lang="en-US" altLang="zh-CN" sz="2400" b="1" dirty="0">
                <a:solidFill>
                  <a:schemeClr val="bg2"/>
                </a:solidFill>
              </a:rPr>
              <a:t>;</a:t>
            </a:r>
            <a:r>
              <a:rPr lang="en-US" altLang="zh-CN" sz="2400" b="1" dirty="0"/>
              <a:t>  </a:t>
            </a:r>
          </a:p>
          <a:p>
            <a:pPr eaLnBrk="1" hangingPunct="1">
              <a:lnSpc>
                <a:spcPct val="120000"/>
              </a:lnSpc>
            </a:pPr>
            <a:r>
              <a:rPr lang="en-US" altLang="zh-CN" sz="2400" b="1" dirty="0"/>
              <a:t>    </a:t>
            </a:r>
            <a:r>
              <a:rPr lang="en-US" altLang="zh-CN" sz="2400" b="1" dirty="0" err="1"/>
              <a:t>int</a:t>
            </a:r>
            <a:r>
              <a:rPr lang="en-US" altLang="zh-CN" sz="2400" b="1" dirty="0"/>
              <a:t> computer, </a:t>
            </a:r>
            <a:r>
              <a:rPr lang="en-US" altLang="zh-CN" sz="2400" b="1" dirty="0" err="1"/>
              <a:t>english</a:t>
            </a:r>
            <a:r>
              <a:rPr lang="en-US" altLang="zh-CN" sz="2400" b="1" dirty="0"/>
              <a:t>, math;   </a:t>
            </a:r>
          </a:p>
          <a:p>
            <a:pPr eaLnBrk="1" hangingPunct="1">
              <a:lnSpc>
                <a:spcPct val="120000"/>
              </a:lnSpc>
            </a:pPr>
            <a:r>
              <a:rPr lang="en-US" altLang="zh-CN" sz="2400" b="1" dirty="0"/>
              <a:t>    double average;              </a:t>
            </a:r>
          </a:p>
          <a:p>
            <a:pPr eaLnBrk="1" hangingPunct="1">
              <a:lnSpc>
                <a:spcPct val="120000"/>
              </a:lnSpc>
            </a:pPr>
            <a:r>
              <a:rPr lang="en-US" altLang="zh-CN" sz="2400" b="1" dirty="0"/>
              <a:t>};</a:t>
            </a:r>
            <a:r>
              <a:rPr lang="en-US" altLang="zh-CN" sz="2400" dirty="0"/>
              <a:t> </a:t>
            </a:r>
            <a:endParaRPr lang="en-US" altLang="zh-CN" sz="2400" b="1" dirty="0"/>
          </a:p>
          <a:p>
            <a:pPr eaLnBrk="1" hangingPunct="1">
              <a:lnSpc>
                <a:spcPct val="120000"/>
              </a:lnSpc>
            </a:pPr>
            <a:endParaRPr lang="zh-CN" altLang="en-US" sz="2400" b="1" dirty="0"/>
          </a:p>
        </p:txBody>
      </p:sp>
      <p:sp>
        <p:nvSpPr>
          <p:cNvPr id="395294" name="Rectangle 30"/>
          <p:cNvSpPr>
            <a:spLocks noChangeArrowheads="1"/>
          </p:cNvSpPr>
          <p:nvPr/>
        </p:nvSpPr>
        <p:spPr bwMode="auto">
          <a:xfrm>
            <a:off x="1331913" y="5373688"/>
            <a:ext cx="6480175" cy="1223962"/>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a:buFontTx/>
              <a:buChar char="•"/>
            </a:pPr>
            <a:r>
              <a:rPr lang="zh-CN" altLang="en-US" sz="2800" b="1">
                <a:solidFill>
                  <a:schemeClr val="bg2"/>
                </a:solidFill>
                <a:latin typeface="宋体" charset="0"/>
              </a:rPr>
              <a:t>在定义嵌套的结构类型时，必须先定义成员的结构类型，再定义主结构类型。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1"/>
          <p:cNvSpPr>
            <a:spLocks noGrp="1" noChangeArrowheads="1"/>
          </p:cNvSpPr>
          <p:nvPr>
            <p:ph type="title"/>
          </p:nvPr>
        </p:nvSpPr>
        <p:spPr>
          <a:xfrm>
            <a:off x="457200" y="457200"/>
            <a:ext cx="7067550" cy="739775"/>
          </a:xfrm>
        </p:spPr>
        <p:txBody>
          <a:bodyPr/>
          <a:lstStyle/>
          <a:p>
            <a:pPr eaLnBrk="1" hangingPunct="1"/>
            <a:r>
              <a:rPr lang="en-US" altLang="zh-CN" sz="4000">
                <a:latin typeface="Arial" charset="0"/>
                <a:ea typeface="宋体" charset="0"/>
              </a:rPr>
              <a:t>9.1.4 </a:t>
            </a:r>
            <a:r>
              <a:rPr lang="zh-CN" altLang="en-US" sz="4000">
                <a:latin typeface="Arial" charset="0"/>
                <a:ea typeface="宋体" charset="0"/>
              </a:rPr>
              <a:t>结构变量的定义和初始化</a:t>
            </a:r>
          </a:p>
        </p:txBody>
      </p:sp>
      <p:sp>
        <p:nvSpPr>
          <p:cNvPr id="229388" name="Rectangle 12"/>
          <p:cNvSpPr>
            <a:spLocks noGrp="1" noChangeArrowheads="1"/>
          </p:cNvSpPr>
          <p:nvPr>
            <p:ph type="body" idx="1"/>
          </p:nvPr>
        </p:nvSpPr>
        <p:spPr>
          <a:xfrm>
            <a:off x="323850" y="1339850"/>
            <a:ext cx="8569325" cy="4681538"/>
          </a:xfrm>
        </p:spPr>
        <p:txBody>
          <a:bodyPr/>
          <a:lstStyle/>
          <a:p>
            <a:pPr eaLnBrk="1" hangingPunct="1"/>
            <a:r>
              <a:rPr lang="zh-CN" altLang="en-US" dirty="0">
                <a:latin typeface="宋体" charset="0"/>
                <a:ea typeface="宋体" charset="0"/>
              </a:rPr>
              <a:t>在Ｃ语言中定义结构变量的方式有三种： </a:t>
            </a:r>
          </a:p>
          <a:p>
            <a:pPr lvl="1" eaLnBrk="1" hangingPunct="1">
              <a:buSzPct val="50000"/>
              <a:buFont typeface="Wingdings" charset="0"/>
              <a:buNone/>
            </a:pPr>
            <a:r>
              <a:rPr lang="en-US" altLang="zh-CN" dirty="0">
                <a:latin typeface="Arial" charset="0"/>
                <a:ea typeface="宋体" charset="0"/>
              </a:rPr>
              <a:t>1</a:t>
            </a:r>
            <a:r>
              <a:rPr lang="en-US" altLang="zh-CN" dirty="0" smtClean="0">
                <a:latin typeface="Arial" charset="0"/>
                <a:ea typeface="宋体" charset="0"/>
              </a:rPr>
              <a:t>. </a:t>
            </a:r>
            <a:r>
              <a:rPr lang="zh-CN" altLang="en-US" dirty="0" smtClean="0">
                <a:solidFill>
                  <a:srgbClr val="0000CC"/>
                </a:solidFill>
                <a:latin typeface="Arial" charset="0"/>
                <a:ea typeface="宋体" charset="0"/>
              </a:rPr>
              <a:t>单独定义</a:t>
            </a:r>
            <a:r>
              <a:rPr lang="zh-CN" altLang="en-US" dirty="0">
                <a:latin typeface="Arial" charset="0"/>
                <a:ea typeface="宋体" charset="0"/>
              </a:rPr>
              <a:t>：先定义一个结构类型，再定义一个具有这种结构类型的变量 </a:t>
            </a:r>
          </a:p>
          <a:p>
            <a:pPr lvl="1" eaLnBrk="1" hangingPunct="1">
              <a:buFont typeface="Wingdings" charset="0"/>
              <a:buNone/>
            </a:pPr>
            <a:r>
              <a:rPr lang="en-US" altLang="zh-CN" sz="2400" dirty="0" err="1">
                <a:solidFill>
                  <a:srgbClr val="D60093"/>
                </a:solidFill>
                <a:latin typeface="Arial" charset="0"/>
                <a:ea typeface="宋体" charset="0"/>
              </a:rPr>
              <a:t>struct</a:t>
            </a:r>
            <a:r>
              <a:rPr lang="en-US" altLang="zh-CN" sz="2400" dirty="0">
                <a:solidFill>
                  <a:srgbClr val="D60093"/>
                </a:solidFill>
                <a:latin typeface="Arial" charset="0"/>
                <a:ea typeface="宋体" charset="0"/>
              </a:rPr>
              <a:t> </a:t>
            </a:r>
            <a:r>
              <a:rPr lang="en-US" altLang="zh-CN" sz="2400" dirty="0" smtClean="0">
                <a:solidFill>
                  <a:srgbClr val="D60093"/>
                </a:solidFill>
                <a:latin typeface="Arial" charset="0"/>
                <a:ea typeface="宋体" charset="0"/>
              </a:rPr>
              <a:t>student</a:t>
            </a:r>
            <a:r>
              <a:rPr lang="zh-CN" altLang="en-US" sz="2400" dirty="0" smtClean="0">
                <a:solidFill>
                  <a:srgbClr val="D60093"/>
                </a:solidFill>
                <a:latin typeface="Arial" charset="0"/>
                <a:ea typeface="宋体" charset="0"/>
              </a:rPr>
              <a:t> </a:t>
            </a:r>
            <a:r>
              <a:rPr lang="en-US" altLang="zh-CN" sz="2400" dirty="0" smtClean="0">
                <a:latin typeface="Arial" charset="0"/>
                <a:ea typeface="宋体" charset="0"/>
              </a:rPr>
              <a:t>{</a:t>
            </a:r>
            <a:endParaRPr lang="en-US" altLang="zh-CN" sz="2400" dirty="0">
              <a:latin typeface="Arial" charset="0"/>
              <a:ea typeface="宋体" charset="0"/>
            </a:endParaRPr>
          </a:p>
          <a:p>
            <a:pPr lvl="1" eaLnBrk="1" hangingPunct="1">
              <a:buFont typeface="Wingdings" charset="0"/>
              <a:buNone/>
            </a:pPr>
            <a:r>
              <a:rPr lang="en-US" altLang="zh-CN" sz="2400" dirty="0">
                <a:latin typeface="Arial" charset="0"/>
                <a:ea typeface="宋体" charset="0"/>
              </a:rPr>
              <a:t>  </a:t>
            </a:r>
            <a:r>
              <a:rPr lang="en-US" altLang="zh-CN" sz="2400" dirty="0" err="1">
                <a:latin typeface="Arial" charset="0"/>
                <a:ea typeface="宋体" charset="0"/>
              </a:rPr>
              <a:t>int</a:t>
            </a:r>
            <a:r>
              <a:rPr lang="en-US" altLang="zh-CN" sz="2400" dirty="0">
                <a:latin typeface="Arial" charset="0"/>
                <a:ea typeface="宋体" charset="0"/>
              </a:rPr>
              <a:t> </a:t>
            </a:r>
            <a:r>
              <a:rPr lang="en-US" altLang="zh-CN" sz="2400" dirty="0" err="1">
                <a:latin typeface="Arial" charset="0"/>
                <a:ea typeface="宋体" charset="0"/>
              </a:rPr>
              <a:t>num</a:t>
            </a:r>
            <a:r>
              <a:rPr lang="en-US" altLang="zh-CN" sz="2400" dirty="0">
                <a:latin typeface="Arial" charset="0"/>
                <a:ea typeface="宋体" charset="0"/>
              </a:rPr>
              <a:t>;                   </a:t>
            </a:r>
            <a:r>
              <a:rPr lang="zh-CN" altLang="en-US" sz="2400" dirty="0" smtClean="0">
                <a:latin typeface="Arial" charset="0"/>
                <a:ea typeface="宋体" charset="0"/>
              </a:rPr>
              <a:t>      </a:t>
            </a:r>
            <a:r>
              <a:rPr lang="en-US" altLang="zh-CN" sz="2400" dirty="0" smtClean="0">
                <a:latin typeface="Arial" charset="0"/>
                <a:ea typeface="宋体" charset="0"/>
              </a:rPr>
              <a:t>/</a:t>
            </a:r>
            <a:r>
              <a:rPr lang="en-US" altLang="zh-CN" sz="2400" dirty="0">
                <a:latin typeface="Arial" charset="0"/>
                <a:ea typeface="宋体" charset="0"/>
              </a:rPr>
              <a:t>* </a:t>
            </a:r>
            <a:r>
              <a:rPr lang="zh-CN" altLang="en-US" sz="2400" dirty="0">
                <a:latin typeface="Arial" charset="0"/>
                <a:ea typeface="宋体" charset="0"/>
              </a:rPr>
              <a:t>学号 *</a:t>
            </a:r>
            <a:r>
              <a:rPr lang="en-US" altLang="zh-CN" sz="2400" dirty="0">
                <a:latin typeface="Arial" charset="0"/>
                <a:ea typeface="宋体" charset="0"/>
              </a:rPr>
              <a:t>/</a:t>
            </a:r>
          </a:p>
          <a:p>
            <a:pPr lvl="1" eaLnBrk="1" hangingPunct="1">
              <a:buFont typeface="Wingdings" charset="0"/>
              <a:buNone/>
            </a:pPr>
            <a:r>
              <a:rPr lang="en-US" altLang="zh-CN" sz="2400" dirty="0">
                <a:latin typeface="Arial" charset="0"/>
                <a:ea typeface="宋体" charset="0"/>
              </a:rPr>
              <a:t>  char name[10];             /* </a:t>
            </a:r>
            <a:r>
              <a:rPr lang="zh-CN" altLang="en-US" sz="2400" dirty="0">
                <a:latin typeface="Arial" charset="0"/>
                <a:ea typeface="宋体" charset="0"/>
              </a:rPr>
              <a:t>姓名 *</a:t>
            </a:r>
            <a:r>
              <a:rPr lang="en-US" altLang="zh-CN" sz="2400" dirty="0">
                <a:latin typeface="Arial" charset="0"/>
                <a:ea typeface="宋体" charset="0"/>
              </a:rPr>
              <a:t>/</a:t>
            </a:r>
          </a:p>
          <a:p>
            <a:pPr lvl="1" eaLnBrk="1" hangingPunct="1">
              <a:buFont typeface="Wingdings" charset="0"/>
              <a:buNone/>
            </a:pPr>
            <a:r>
              <a:rPr lang="en-US" altLang="zh-CN" sz="2400" dirty="0">
                <a:latin typeface="Arial" charset="0"/>
                <a:ea typeface="宋体" charset="0"/>
              </a:rPr>
              <a:t>  </a:t>
            </a:r>
            <a:r>
              <a:rPr lang="en-US" altLang="zh-CN" sz="2400" dirty="0" err="1">
                <a:latin typeface="Arial" charset="0"/>
                <a:ea typeface="宋体" charset="0"/>
              </a:rPr>
              <a:t>int</a:t>
            </a:r>
            <a:r>
              <a:rPr lang="en-US" altLang="zh-CN" sz="2400" dirty="0">
                <a:latin typeface="Arial" charset="0"/>
                <a:ea typeface="宋体" charset="0"/>
              </a:rPr>
              <a:t> computer, </a:t>
            </a:r>
            <a:r>
              <a:rPr lang="en-US" altLang="zh-CN" sz="2400" dirty="0" err="1">
                <a:latin typeface="Arial" charset="0"/>
                <a:ea typeface="宋体" charset="0"/>
              </a:rPr>
              <a:t>english</a:t>
            </a:r>
            <a:r>
              <a:rPr lang="en-US" altLang="zh-CN" sz="2400" dirty="0">
                <a:latin typeface="Arial" charset="0"/>
                <a:ea typeface="宋体" charset="0"/>
              </a:rPr>
              <a:t>, math;   /* </a:t>
            </a:r>
            <a:r>
              <a:rPr lang="zh-CN" altLang="en-US" sz="2400" dirty="0">
                <a:latin typeface="Arial" charset="0"/>
                <a:ea typeface="宋体" charset="0"/>
              </a:rPr>
              <a:t>三门课程成绩 *</a:t>
            </a:r>
            <a:r>
              <a:rPr lang="en-US" altLang="zh-CN" sz="2400" dirty="0">
                <a:latin typeface="Arial" charset="0"/>
                <a:ea typeface="宋体" charset="0"/>
              </a:rPr>
              <a:t>/</a:t>
            </a:r>
          </a:p>
          <a:p>
            <a:pPr lvl="1" eaLnBrk="1" hangingPunct="1">
              <a:buFont typeface="Wingdings" charset="0"/>
              <a:buNone/>
            </a:pPr>
            <a:r>
              <a:rPr lang="en-US" altLang="zh-CN" sz="2400" dirty="0">
                <a:latin typeface="Arial" charset="0"/>
                <a:ea typeface="宋体" charset="0"/>
              </a:rPr>
              <a:t>  double average;              /* </a:t>
            </a:r>
            <a:r>
              <a:rPr lang="zh-CN" altLang="en-US" sz="2400" dirty="0">
                <a:latin typeface="Arial" charset="0"/>
                <a:ea typeface="宋体" charset="0"/>
              </a:rPr>
              <a:t>个人平均成绩 *</a:t>
            </a:r>
            <a:r>
              <a:rPr lang="en-US" altLang="zh-CN" sz="2400" dirty="0">
                <a:latin typeface="Arial" charset="0"/>
                <a:ea typeface="宋体" charset="0"/>
              </a:rPr>
              <a:t>/</a:t>
            </a:r>
          </a:p>
          <a:p>
            <a:pPr lvl="1" eaLnBrk="1" hangingPunct="1">
              <a:buFont typeface="Wingdings" charset="0"/>
              <a:buNone/>
            </a:pPr>
            <a:r>
              <a:rPr lang="en-US" altLang="zh-CN" sz="2400" dirty="0">
                <a:latin typeface="Arial" charset="0"/>
                <a:ea typeface="宋体" charset="0"/>
              </a:rPr>
              <a:t>};</a:t>
            </a:r>
          </a:p>
          <a:p>
            <a:pPr lvl="1" eaLnBrk="1" hangingPunct="1">
              <a:buFont typeface="Wingdings" charset="0"/>
              <a:buNone/>
            </a:pPr>
            <a:r>
              <a:rPr lang="en-US" altLang="zh-CN" sz="2400" dirty="0" err="1">
                <a:solidFill>
                  <a:srgbClr val="CC0066"/>
                </a:solidFill>
                <a:latin typeface="Arial" charset="0"/>
                <a:ea typeface="宋体" charset="0"/>
              </a:rPr>
              <a:t>struct</a:t>
            </a:r>
            <a:r>
              <a:rPr lang="en-US" altLang="zh-CN" sz="2400" dirty="0">
                <a:solidFill>
                  <a:srgbClr val="CC0066"/>
                </a:solidFill>
                <a:latin typeface="Arial" charset="0"/>
                <a:ea typeface="宋体" charset="0"/>
              </a:rPr>
              <a:t> </a:t>
            </a:r>
            <a:r>
              <a:rPr lang="en-US" altLang="zh-CN" sz="2400" dirty="0">
                <a:solidFill>
                  <a:srgbClr val="D60093"/>
                </a:solidFill>
                <a:latin typeface="Arial" charset="0"/>
                <a:ea typeface="宋体" charset="0"/>
              </a:rPr>
              <a:t>student</a:t>
            </a:r>
            <a:r>
              <a:rPr lang="en-US" altLang="zh-CN" sz="2400" dirty="0">
                <a:latin typeface="Arial" charset="0"/>
                <a:ea typeface="宋体" charset="0"/>
              </a:rPr>
              <a:t> </a:t>
            </a:r>
            <a:r>
              <a:rPr lang="en-US" altLang="zh-CN" sz="2400" dirty="0">
                <a:solidFill>
                  <a:schemeClr val="bg2"/>
                </a:solidFill>
                <a:latin typeface="Arial" charset="0"/>
                <a:ea typeface="宋体" charset="0"/>
              </a:rPr>
              <a:t>s1,s2</a:t>
            </a:r>
            <a:r>
              <a:rPr lang="en-US" altLang="zh-CN" sz="2400" dirty="0">
                <a:latin typeface="Arial" charset="0"/>
                <a:ea typeface="宋体" charset="0"/>
              </a:rPr>
              <a:t>;</a:t>
            </a:r>
            <a:endParaRPr lang="zh-CN" altLang="en-US" sz="2400" dirty="0">
              <a:latin typeface="Arial" charset="0"/>
              <a:ea typeface="宋体" charset="0"/>
            </a:endParaRPr>
          </a:p>
        </p:txBody>
      </p:sp>
      <p:sp>
        <p:nvSpPr>
          <p:cNvPr id="14340"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9388">
                                            <p:txEl>
                                              <p:pRg st="0" end="0"/>
                                            </p:txEl>
                                          </p:spTgt>
                                        </p:tgtEl>
                                        <p:attrNameLst>
                                          <p:attrName>style.visibility</p:attrName>
                                        </p:attrNameLst>
                                      </p:cBhvr>
                                      <p:to>
                                        <p:strVal val="visible"/>
                                      </p:to>
                                    </p:set>
                                    <p:anim calcmode="lin" valueType="num">
                                      <p:cBhvr additive="base">
                                        <p:cTn id="7" dur="500" fill="hold"/>
                                        <p:tgtEl>
                                          <p:spTgt spid="2293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9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9388">
                                            <p:txEl>
                                              <p:pRg st="1" end="1"/>
                                            </p:txEl>
                                          </p:spTgt>
                                        </p:tgtEl>
                                        <p:attrNameLst>
                                          <p:attrName>style.visibility</p:attrName>
                                        </p:attrNameLst>
                                      </p:cBhvr>
                                      <p:to>
                                        <p:strVal val="visible"/>
                                      </p:to>
                                    </p:set>
                                    <p:anim calcmode="lin" valueType="num">
                                      <p:cBhvr additive="base">
                                        <p:cTn id="13" dur="500" fill="hold"/>
                                        <p:tgtEl>
                                          <p:spTgt spid="2293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938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9388">
                                            <p:txEl>
                                              <p:pRg st="2" end="2"/>
                                            </p:txEl>
                                          </p:spTgt>
                                        </p:tgtEl>
                                        <p:attrNameLst>
                                          <p:attrName>style.visibility</p:attrName>
                                        </p:attrNameLst>
                                      </p:cBhvr>
                                      <p:to>
                                        <p:strVal val="visible"/>
                                      </p:to>
                                    </p:set>
                                    <p:anim calcmode="lin" valueType="num">
                                      <p:cBhvr additive="base">
                                        <p:cTn id="17" dur="500" fill="hold"/>
                                        <p:tgtEl>
                                          <p:spTgt spid="22938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938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9388">
                                            <p:txEl>
                                              <p:pRg st="3" end="3"/>
                                            </p:txEl>
                                          </p:spTgt>
                                        </p:tgtEl>
                                        <p:attrNameLst>
                                          <p:attrName>style.visibility</p:attrName>
                                        </p:attrNameLst>
                                      </p:cBhvr>
                                      <p:to>
                                        <p:strVal val="visible"/>
                                      </p:to>
                                    </p:set>
                                    <p:anim calcmode="lin" valueType="num">
                                      <p:cBhvr additive="base">
                                        <p:cTn id="21" dur="500" fill="hold"/>
                                        <p:tgtEl>
                                          <p:spTgt spid="22938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938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9388">
                                            <p:txEl>
                                              <p:pRg st="4" end="4"/>
                                            </p:txEl>
                                          </p:spTgt>
                                        </p:tgtEl>
                                        <p:attrNameLst>
                                          <p:attrName>style.visibility</p:attrName>
                                        </p:attrNameLst>
                                      </p:cBhvr>
                                      <p:to>
                                        <p:strVal val="visible"/>
                                      </p:to>
                                    </p:set>
                                    <p:anim calcmode="lin" valueType="num">
                                      <p:cBhvr additive="base">
                                        <p:cTn id="25" dur="500" fill="hold"/>
                                        <p:tgtEl>
                                          <p:spTgt spid="22938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938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9388">
                                            <p:txEl>
                                              <p:pRg st="5" end="5"/>
                                            </p:txEl>
                                          </p:spTgt>
                                        </p:tgtEl>
                                        <p:attrNameLst>
                                          <p:attrName>style.visibility</p:attrName>
                                        </p:attrNameLst>
                                      </p:cBhvr>
                                      <p:to>
                                        <p:strVal val="visible"/>
                                      </p:to>
                                    </p:set>
                                    <p:anim calcmode="lin" valueType="num">
                                      <p:cBhvr additive="base">
                                        <p:cTn id="29" dur="500" fill="hold"/>
                                        <p:tgtEl>
                                          <p:spTgt spid="22938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938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9388">
                                            <p:txEl>
                                              <p:pRg st="6" end="6"/>
                                            </p:txEl>
                                          </p:spTgt>
                                        </p:tgtEl>
                                        <p:attrNameLst>
                                          <p:attrName>style.visibility</p:attrName>
                                        </p:attrNameLst>
                                      </p:cBhvr>
                                      <p:to>
                                        <p:strVal val="visible"/>
                                      </p:to>
                                    </p:set>
                                    <p:anim calcmode="lin" valueType="num">
                                      <p:cBhvr additive="base">
                                        <p:cTn id="33" dur="500" fill="hold"/>
                                        <p:tgtEl>
                                          <p:spTgt spid="22938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938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9388">
                                            <p:txEl>
                                              <p:pRg st="7" end="7"/>
                                            </p:txEl>
                                          </p:spTgt>
                                        </p:tgtEl>
                                        <p:attrNameLst>
                                          <p:attrName>style.visibility</p:attrName>
                                        </p:attrNameLst>
                                      </p:cBhvr>
                                      <p:to>
                                        <p:strVal val="visible"/>
                                      </p:to>
                                    </p:set>
                                    <p:anim calcmode="lin" valueType="num">
                                      <p:cBhvr additive="base">
                                        <p:cTn id="37" dur="500" fill="hold"/>
                                        <p:tgtEl>
                                          <p:spTgt spid="22938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938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9388">
                                            <p:txEl>
                                              <p:pRg st="8" end="8"/>
                                            </p:txEl>
                                          </p:spTgt>
                                        </p:tgtEl>
                                        <p:attrNameLst>
                                          <p:attrName>style.visibility</p:attrName>
                                        </p:attrNameLst>
                                      </p:cBhvr>
                                      <p:to>
                                        <p:strVal val="visible"/>
                                      </p:to>
                                    </p:set>
                                    <p:anim calcmode="lin" valueType="num">
                                      <p:cBhvr additive="base">
                                        <p:cTn id="41" dur="500" fill="hold"/>
                                        <p:tgtEl>
                                          <p:spTgt spid="229388">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938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457200"/>
            <a:ext cx="7715250" cy="739775"/>
          </a:xfrm>
        </p:spPr>
        <p:txBody>
          <a:bodyPr/>
          <a:lstStyle/>
          <a:p>
            <a:pPr eaLnBrk="1" hangingPunct="1"/>
            <a:r>
              <a:rPr lang="en-US" altLang="zh-CN" sz="4000" dirty="0" smtClean="0">
                <a:latin typeface="Arial" charset="0"/>
                <a:ea typeface="宋体" charset="0"/>
              </a:rPr>
              <a:t>9.1.4 </a:t>
            </a:r>
            <a:r>
              <a:rPr lang="zh-CN" altLang="en-US" sz="4000" dirty="0" smtClean="0">
                <a:latin typeface="Arial" charset="0"/>
                <a:ea typeface="宋体" charset="0"/>
              </a:rPr>
              <a:t>结构变</a:t>
            </a:r>
            <a:r>
              <a:rPr lang="zh-CN" altLang="en-US" sz="4000" dirty="0">
                <a:latin typeface="Arial" charset="0"/>
                <a:ea typeface="宋体" charset="0"/>
              </a:rPr>
              <a:t>量的定义和初始化</a:t>
            </a:r>
          </a:p>
        </p:txBody>
      </p:sp>
      <p:sp>
        <p:nvSpPr>
          <p:cNvPr id="398339" name="Rectangle 3"/>
          <p:cNvSpPr>
            <a:spLocks noGrp="1" noChangeArrowheads="1"/>
          </p:cNvSpPr>
          <p:nvPr>
            <p:ph type="body" idx="1"/>
          </p:nvPr>
        </p:nvSpPr>
        <p:spPr>
          <a:xfrm>
            <a:off x="323850" y="1339850"/>
            <a:ext cx="8424863" cy="5518150"/>
          </a:xfrm>
        </p:spPr>
        <p:txBody>
          <a:bodyPr/>
          <a:lstStyle/>
          <a:p>
            <a:pPr lvl="1" eaLnBrk="1" hangingPunct="1">
              <a:lnSpc>
                <a:spcPct val="90000"/>
              </a:lnSpc>
              <a:buFont typeface="Wingdings" charset="0"/>
              <a:buNone/>
            </a:pPr>
            <a:r>
              <a:rPr lang="en-US" altLang="zh-CN" sz="2400" dirty="0">
                <a:latin typeface="Arial" charset="0"/>
                <a:ea typeface="宋体" charset="0"/>
              </a:rPr>
              <a:t>2. </a:t>
            </a:r>
            <a:r>
              <a:rPr lang="zh-CN" altLang="en-US" sz="2400" dirty="0">
                <a:solidFill>
                  <a:srgbClr val="0000CC"/>
                </a:solidFill>
                <a:latin typeface="Arial" charset="0"/>
                <a:ea typeface="宋体" charset="0"/>
              </a:rPr>
              <a:t>混合定义</a:t>
            </a:r>
            <a:r>
              <a:rPr lang="zh-CN" altLang="en-US" sz="2400" dirty="0">
                <a:latin typeface="Arial" charset="0"/>
                <a:ea typeface="宋体" charset="0"/>
              </a:rPr>
              <a:t>：在定义结构类型的同时定义结构变量</a:t>
            </a:r>
            <a:r>
              <a:rPr lang="zh-CN" altLang="en-US" sz="1800" dirty="0">
                <a:latin typeface="Arial" charset="0"/>
                <a:ea typeface="宋体" charset="0"/>
              </a:rPr>
              <a:t> </a:t>
            </a:r>
          </a:p>
          <a:p>
            <a:pPr lvl="1" eaLnBrk="1" hangingPunct="1">
              <a:lnSpc>
                <a:spcPct val="90000"/>
              </a:lnSpc>
              <a:buFont typeface="Wingdings" charset="0"/>
              <a:buNone/>
            </a:pPr>
            <a:r>
              <a:rPr lang="en-US" altLang="zh-CN" sz="2000" dirty="0" err="1">
                <a:solidFill>
                  <a:srgbClr val="D60093"/>
                </a:solidFill>
                <a:latin typeface="Arial" charset="0"/>
                <a:ea typeface="宋体" charset="0"/>
              </a:rPr>
              <a:t>struct</a:t>
            </a:r>
            <a:r>
              <a:rPr lang="en-US" altLang="zh-CN" sz="2000" dirty="0">
                <a:solidFill>
                  <a:srgbClr val="D60093"/>
                </a:solidFill>
                <a:latin typeface="Arial" charset="0"/>
                <a:ea typeface="宋体" charset="0"/>
              </a:rPr>
              <a:t> </a:t>
            </a:r>
            <a:r>
              <a:rPr lang="en-US" altLang="zh-CN" sz="2000" dirty="0" smtClean="0">
                <a:solidFill>
                  <a:srgbClr val="D60093"/>
                </a:solidFill>
                <a:latin typeface="Arial" charset="0"/>
                <a:ea typeface="宋体" charset="0"/>
              </a:rPr>
              <a:t>student </a:t>
            </a:r>
            <a:r>
              <a:rPr lang="en-US" altLang="zh-CN" sz="2000" dirty="0" smtClean="0">
                <a:latin typeface="Arial" charset="0"/>
                <a:ea typeface="宋体" charset="0"/>
              </a:rPr>
              <a:t>{</a:t>
            </a:r>
            <a:endParaRPr lang="en-US" altLang="zh-CN" sz="2000" dirty="0">
              <a:latin typeface="Arial" charset="0"/>
              <a:ea typeface="宋体" charset="0"/>
            </a:endParaRPr>
          </a:p>
          <a:p>
            <a:pPr lvl="1" eaLnBrk="1" hangingPunct="1">
              <a:lnSpc>
                <a:spcPct val="90000"/>
              </a:lnSpc>
              <a:buFont typeface="Wingdings" charset="0"/>
              <a:buNone/>
            </a:pPr>
            <a:r>
              <a:rPr lang="en-US" altLang="zh-CN" sz="2000" dirty="0">
                <a:latin typeface="Arial" charset="0"/>
                <a:ea typeface="宋体" charset="0"/>
              </a:rPr>
              <a:t>  </a:t>
            </a:r>
            <a:r>
              <a:rPr lang="zh-CN" altLang="en-US" sz="2000" dirty="0" smtClean="0">
                <a:latin typeface="Arial" charset="0"/>
                <a:ea typeface="宋体" charset="0"/>
              </a:rPr>
              <a:t>  </a:t>
            </a:r>
            <a:r>
              <a:rPr lang="en-US" altLang="zh-CN" sz="2000" dirty="0" err="1" smtClean="0">
                <a:latin typeface="Arial" charset="0"/>
                <a:ea typeface="宋体" charset="0"/>
              </a:rPr>
              <a:t>int</a:t>
            </a:r>
            <a:r>
              <a:rPr lang="en-US" altLang="zh-CN" sz="2000" dirty="0" smtClean="0">
                <a:latin typeface="Arial" charset="0"/>
                <a:ea typeface="宋体" charset="0"/>
              </a:rPr>
              <a:t> </a:t>
            </a:r>
            <a:r>
              <a:rPr lang="en-US" altLang="zh-CN" sz="2000" dirty="0" err="1">
                <a:latin typeface="Arial" charset="0"/>
                <a:ea typeface="宋体" charset="0"/>
              </a:rPr>
              <a:t>num</a:t>
            </a:r>
            <a:r>
              <a:rPr lang="en-US" altLang="zh-CN" sz="2000" dirty="0">
                <a:latin typeface="Arial" charset="0"/>
                <a:ea typeface="宋体" charset="0"/>
              </a:rPr>
              <a:t>;                  </a:t>
            </a:r>
            <a:r>
              <a:rPr lang="zh-CN" altLang="en-US" sz="2000" dirty="0" smtClean="0">
                <a:latin typeface="Arial" charset="0"/>
                <a:ea typeface="宋体" charset="0"/>
              </a:rPr>
              <a:t>    </a:t>
            </a:r>
            <a:r>
              <a:rPr lang="en-US" altLang="zh-CN" sz="2000" dirty="0" smtClean="0">
                <a:latin typeface="Arial" charset="0"/>
                <a:ea typeface="宋体" charset="0"/>
              </a:rPr>
              <a:t> </a:t>
            </a:r>
            <a:r>
              <a:rPr lang="en-US" altLang="zh-CN" sz="2000" dirty="0">
                <a:latin typeface="Arial" charset="0"/>
                <a:ea typeface="宋体" charset="0"/>
              </a:rPr>
              <a:t>/* </a:t>
            </a:r>
            <a:r>
              <a:rPr lang="zh-CN" altLang="en-US" sz="2000" dirty="0">
                <a:latin typeface="Arial" charset="0"/>
                <a:ea typeface="宋体" charset="0"/>
              </a:rPr>
              <a:t>学号 *</a:t>
            </a:r>
            <a:r>
              <a:rPr lang="en-US" altLang="zh-CN" sz="2000" dirty="0">
                <a:latin typeface="Arial" charset="0"/>
                <a:ea typeface="宋体" charset="0"/>
              </a:rPr>
              <a:t>/</a:t>
            </a:r>
          </a:p>
          <a:p>
            <a:pPr lvl="1" eaLnBrk="1" hangingPunct="1">
              <a:lnSpc>
                <a:spcPct val="90000"/>
              </a:lnSpc>
              <a:buFont typeface="Wingdings" charset="0"/>
              <a:buNone/>
            </a:pPr>
            <a:r>
              <a:rPr lang="en-US" altLang="zh-CN" sz="2000" dirty="0">
                <a:latin typeface="Arial" charset="0"/>
                <a:ea typeface="宋体" charset="0"/>
              </a:rPr>
              <a:t>  </a:t>
            </a:r>
            <a:r>
              <a:rPr lang="zh-CN" altLang="en-US" sz="2000" dirty="0" smtClean="0">
                <a:latin typeface="Arial" charset="0"/>
                <a:ea typeface="宋体" charset="0"/>
              </a:rPr>
              <a:t>  </a:t>
            </a:r>
            <a:r>
              <a:rPr lang="en-US" altLang="zh-CN" sz="2000" dirty="0" smtClean="0">
                <a:latin typeface="Arial" charset="0"/>
                <a:ea typeface="宋体" charset="0"/>
              </a:rPr>
              <a:t>char </a:t>
            </a:r>
            <a:r>
              <a:rPr lang="en-US" altLang="zh-CN" sz="2000" dirty="0">
                <a:latin typeface="Arial" charset="0"/>
                <a:ea typeface="宋体" charset="0"/>
              </a:rPr>
              <a:t>name[10];             /* </a:t>
            </a:r>
            <a:r>
              <a:rPr lang="zh-CN" altLang="en-US" sz="2000" dirty="0">
                <a:latin typeface="Arial" charset="0"/>
                <a:ea typeface="宋体" charset="0"/>
              </a:rPr>
              <a:t>姓名 *</a:t>
            </a:r>
            <a:r>
              <a:rPr lang="en-US" altLang="zh-CN" sz="2000" dirty="0">
                <a:latin typeface="Arial" charset="0"/>
                <a:ea typeface="宋体" charset="0"/>
              </a:rPr>
              <a:t>/</a:t>
            </a:r>
          </a:p>
          <a:p>
            <a:pPr lvl="1" eaLnBrk="1" hangingPunct="1">
              <a:lnSpc>
                <a:spcPct val="90000"/>
              </a:lnSpc>
              <a:buFont typeface="Wingdings" charset="0"/>
              <a:buNone/>
            </a:pPr>
            <a:r>
              <a:rPr lang="en-US" altLang="zh-CN" sz="2000" dirty="0">
                <a:latin typeface="Arial" charset="0"/>
                <a:ea typeface="宋体" charset="0"/>
              </a:rPr>
              <a:t> </a:t>
            </a:r>
            <a:r>
              <a:rPr lang="zh-CN" altLang="en-US" sz="2000" dirty="0" smtClean="0">
                <a:latin typeface="Arial" charset="0"/>
                <a:ea typeface="宋体" charset="0"/>
              </a:rPr>
              <a:t> </a:t>
            </a:r>
            <a:r>
              <a:rPr lang="en-US" altLang="zh-CN" sz="2000" dirty="0" smtClean="0">
                <a:latin typeface="Arial" charset="0"/>
                <a:ea typeface="宋体" charset="0"/>
              </a:rPr>
              <a:t> </a:t>
            </a:r>
            <a:r>
              <a:rPr lang="en-US" altLang="zh-CN" sz="2000" dirty="0" err="1">
                <a:latin typeface="Arial" charset="0"/>
                <a:ea typeface="宋体" charset="0"/>
              </a:rPr>
              <a:t>int</a:t>
            </a:r>
            <a:r>
              <a:rPr lang="en-US" altLang="zh-CN" sz="2000" dirty="0">
                <a:latin typeface="Arial" charset="0"/>
                <a:ea typeface="宋体" charset="0"/>
              </a:rPr>
              <a:t> computer, </a:t>
            </a:r>
            <a:r>
              <a:rPr lang="en-US" altLang="zh-CN" sz="2000" dirty="0" err="1">
                <a:latin typeface="Arial" charset="0"/>
                <a:ea typeface="宋体" charset="0"/>
              </a:rPr>
              <a:t>english</a:t>
            </a:r>
            <a:r>
              <a:rPr lang="en-US" altLang="zh-CN" sz="2000" dirty="0">
                <a:latin typeface="Arial" charset="0"/>
                <a:ea typeface="宋体" charset="0"/>
              </a:rPr>
              <a:t>, math;   /* </a:t>
            </a:r>
            <a:r>
              <a:rPr lang="zh-CN" altLang="en-US" sz="2000" dirty="0">
                <a:latin typeface="Arial" charset="0"/>
                <a:ea typeface="宋体" charset="0"/>
              </a:rPr>
              <a:t>三门课程成绩 *</a:t>
            </a:r>
            <a:r>
              <a:rPr lang="en-US" altLang="zh-CN" sz="2000" dirty="0">
                <a:latin typeface="Arial" charset="0"/>
                <a:ea typeface="宋体" charset="0"/>
              </a:rPr>
              <a:t>/</a:t>
            </a:r>
          </a:p>
          <a:p>
            <a:pPr lvl="1" eaLnBrk="1" hangingPunct="1">
              <a:lnSpc>
                <a:spcPct val="90000"/>
              </a:lnSpc>
              <a:buFont typeface="Wingdings" charset="0"/>
              <a:buNone/>
            </a:pPr>
            <a:r>
              <a:rPr lang="en-US" altLang="zh-CN" sz="2000" dirty="0">
                <a:latin typeface="Arial" charset="0"/>
                <a:ea typeface="宋体" charset="0"/>
              </a:rPr>
              <a:t>  </a:t>
            </a:r>
            <a:r>
              <a:rPr lang="zh-CN" altLang="en-US" sz="2000" dirty="0" smtClean="0">
                <a:latin typeface="Arial" charset="0"/>
                <a:ea typeface="宋体" charset="0"/>
              </a:rPr>
              <a:t>  </a:t>
            </a:r>
            <a:r>
              <a:rPr lang="en-US" altLang="zh-CN" sz="2000" dirty="0" smtClean="0">
                <a:latin typeface="Arial" charset="0"/>
                <a:ea typeface="宋体" charset="0"/>
              </a:rPr>
              <a:t>double </a:t>
            </a:r>
            <a:r>
              <a:rPr lang="en-US" altLang="zh-CN" sz="2000" dirty="0">
                <a:latin typeface="Arial" charset="0"/>
                <a:ea typeface="宋体" charset="0"/>
              </a:rPr>
              <a:t>average;          </a:t>
            </a:r>
            <a:r>
              <a:rPr lang="en-US" altLang="zh-CN" sz="2000" dirty="0" smtClean="0">
                <a:latin typeface="Arial" charset="0"/>
                <a:ea typeface="宋体" charset="0"/>
              </a:rPr>
              <a:t>  </a:t>
            </a:r>
            <a:r>
              <a:rPr lang="en-US" altLang="zh-CN" sz="2000" dirty="0">
                <a:latin typeface="Arial" charset="0"/>
                <a:ea typeface="宋体" charset="0"/>
              </a:rPr>
              <a:t>/* </a:t>
            </a:r>
            <a:r>
              <a:rPr lang="zh-CN" altLang="en-US" sz="2000" dirty="0">
                <a:latin typeface="Arial" charset="0"/>
                <a:ea typeface="宋体" charset="0"/>
              </a:rPr>
              <a:t>个人平均成绩 *</a:t>
            </a:r>
            <a:r>
              <a:rPr lang="en-US" altLang="zh-CN" sz="2000" dirty="0">
                <a:latin typeface="Arial" charset="0"/>
                <a:ea typeface="宋体" charset="0"/>
              </a:rPr>
              <a:t>/</a:t>
            </a:r>
          </a:p>
          <a:p>
            <a:pPr lvl="1" eaLnBrk="1" hangingPunct="1">
              <a:lnSpc>
                <a:spcPct val="90000"/>
              </a:lnSpc>
              <a:buFont typeface="Wingdings" charset="0"/>
              <a:buNone/>
            </a:pPr>
            <a:r>
              <a:rPr lang="en-US" altLang="zh-CN" sz="2000" dirty="0" smtClean="0">
                <a:latin typeface="Arial" charset="0"/>
                <a:ea typeface="宋体" charset="0"/>
              </a:rPr>
              <a:t>}</a:t>
            </a:r>
            <a:r>
              <a:rPr lang="zh-CN" altLang="en-US" sz="2000" dirty="0" smtClean="0">
                <a:latin typeface="Arial" charset="0"/>
                <a:ea typeface="宋体" charset="0"/>
              </a:rPr>
              <a:t> </a:t>
            </a:r>
            <a:r>
              <a:rPr lang="en-US" altLang="zh-CN" sz="2000" dirty="0" smtClean="0">
                <a:solidFill>
                  <a:schemeClr val="bg2"/>
                </a:solidFill>
                <a:latin typeface="Arial" charset="0"/>
                <a:ea typeface="宋体" charset="0"/>
              </a:rPr>
              <a:t>s1</a:t>
            </a:r>
            <a:r>
              <a:rPr lang="en-US" altLang="zh-CN" sz="2000" dirty="0">
                <a:solidFill>
                  <a:schemeClr val="bg2"/>
                </a:solidFill>
                <a:latin typeface="Arial" charset="0"/>
                <a:ea typeface="宋体" charset="0"/>
              </a:rPr>
              <a:t>, s2</a:t>
            </a:r>
            <a:r>
              <a:rPr lang="en-US" altLang="zh-CN" sz="2000" dirty="0">
                <a:latin typeface="Arial" charset="0"/>
                <a:ea typeface="宋体" charset="0"/>
              </a:rPr>
              <a:t>;</a:t>
            </a:r>
          </a:p>
          <a:p>
            <a:pPr lvl="1" eaLnBrk="1" hangingPunct="1">
              <a:lnSpc>
                <a:spcPct val="90000"/>
              </a:lnSpc>
              <a:buFont typeface="Wingdings" charset="0"/>
              <a:buNone/>
            </a:pPr>
            <a:r>
              <a:rPr lang="en-US" altLang="zh-CN" sz="2000" dirty="0">
                <a:latin typeface="Arial" charset="0"/>
                <a:ea typeface="宋体" charset="0"/>
              </a:rPr>
              <a:t> </a:t>
            </a:r>
            <a:endParaRPr lang="zh-CN" altLang="en-US" sz="2000" dirty="0">
              <a:latin typeface="Arial" charset="0"/>
              <a:ea typeface="宋体" charset="0"/>
            </a:endParaRPr>
          </a:p>
          <a:p>
            <a:pPr lvl="1" eaLnBrk="1" hangingPunct="1">
              <a:lnSpc>
                <a:spcPct val="90000"/>
              </a:lnSpc>
              <a:buSzPct val="50000"/>
              <a:buFont typeface="Wingdings" charset="0"/>
              <a:buNone/>
            </a:pPr>
            <a:r>
              <a:rPr lang="en-US" altLang="zh-CN" sz="2400" dirty="0">
                <a:latin typeface="Arial" charset="0"/>
                <a:ea typeface="宋体" charset="0"/>
              </a:rPr>
              <a:t>3. </a:t>
            </a:r>
            <a:r>
              <a:rPr lang="zh-CN" altLang="en-US" sz="2400" dirty="0">
                <a:solidFill>
                  <a:srgbClr val="0000CC"/>
                </a:solidFill>
                <a:latin typeface="Arial" charset="0"/>
                <a:ea typeface="宋体" charset="0"/>
              </a:rPr>
              <a:t>无类型名定义</a:t>
            </a:r>
            <a:r>
              <a:rPr lang="zh-CN" altLang="en-US" sz="2400" dirty="0">
                <a:latin typeface="Arial" charset="0"/>
                <a:ea typeface="宋体" charset="0"/>
              </a:rPr>
              <a:t>：在定义结构变量时省略结构名</a:t>
            </a:r>
          </a:p>
          <a:p>
            <a:pPr lvl="1" eaLnBrk="1" hangingPunct="1">
              <a:lnSpc>
                <a:spcPct val="90000"/>
              </a:lnSpc>
              <a:buFont typeface="Wingdings" charset="0"/>
              <a:buNone/>
            </a:pPr>
            <a:r>
              <a:rPr lang="en-US" altLang="zh-CN" sz="2000" dirty="0" err="1">
                <a:solidFill>
                  <a:srgbClr val="D60093"/>
                </a:solidFill>
                <a:latin typeface="Arial" charset="0"/>
                <a:ea typeface="宋体" charset="0"/>
              </a:rPr>
              <a:t>struct</a:t>
            </a:r>
            <a:r>
              <a:rPr lang="en-US" altLang="zh-CN" sz="2000" dirty="0">
                <a:solidFill>
                  <a:srgbClr val="D60093"/>
                </a:solidFill>
                <a:latin typeface="Arial" charset="0"/>
                <a:ea typeface="宋体" charset="0"/>
              </a:rPr>
              <a:t> </a:t>
            </a:r>
            <a:r>
              <a:rPr lang="en-US" altLang="zh-CN" sz="2000" dirty="0">
                <a:latin typeface="Arial" charset="0"/>
                <a:ea typeface="宋体" charset="0"/>
              </a:rPr>
              <a:t>{</a:t>
            </a:r>
          </a:p>
          <a:p>
            <a:pPr lvl="1" eaLnBrk="1" hangingPunct="1">
              <a:lnSpc>
                <a:spcPct val="90000"/>
              </a:lnSpc>
              <a:buFont typeface="Wingdings" charset="0"/>
              <a:buNone/>
            </a:pPr>
            <a:r>
              <a:rPr lang="en-US" altLang="zh-CN" sz="2000" dirty="0">
                <a:latin typeface="Arial" charset="0"/>
                <a:ea typeface="宋体" charset="0"/>
              </a:rPr>
              <a:t>  </a:t>
            </a:r>
            <a:r>
              <a:rPr lang="zh-CN" altLang="en-US" sz="2000" dirty="0" smtClean="0">
                <a:latin typeface="Arial" charset="0"/>
                <a:ea typeface="宋体" charset="0"/>
              </a:rPr>
              <a:t>  </a:t>
            </a:r>
            <a:r>
              <a:rPr lang="en-US" altLang="zh-CN" sz="2000" dirty="0" err="1" smtClean="0">
                <a:latin typeface="Arial" charset="0"/>
                <a:ea typeface="宋体" charset="0"/>
              </a:rPr>
              <a:t>int</a:t>
            </a:r>
            <a:r>
              <a:rPr lang="en-US" altLang="zh-CN" sz="2000" dirty="0" smtClean="0">
                <a:latin typeface="Arial" charset="0"/>
                <a:ea typeface="宋体" charset="0"/>
              </a:rPr>
              <a:t> </a:t>
            </a:r>
            <a:r>
              <a:rPr lang="en-US" altLang="zh-CN" sz="2000" dirty="0" err="1">
                <a:latin typeface="Arial" charset="0"/>
                <a:ea typeface="宋体" charset="0"/>
              </a:rPr>
              <a:t>num</a:t>
            </a:r>
            <a:r>
              <a:rPr lang="en-US" altLang="zh-CN" sz="2000" dirty="0">
                <a:latin typeface="Arial" charset="0"/>
                <a:ea typeface="宋体" charset="0"/>
              </a:rPr>
              <a:t>;                  </a:t>
            </a:r>
            <a:r>
              <a:rPr lang="zh-CN" altLang="en-US" sz="2000" dirty="0" smtClean="0">
                <a:latin typeface="Arial" charset="0"/>
                <a:ea typeface="宋体" charset="0"/>
              </a:rPr>
              <a:t>    </a:t>
            </a:r>
            <a:r>
              <a:rPr lang="en-US" altLang="zh-CN" sz="2000" dirty="0" smtClean="0">
                <a:latin typeface="Arial" charset="0"/>
                <a:ea typeface="宋体" charset="0"/>
              </a:rPr>
              <a:t> </a:t>
            </a:r>
            <a:r>
              <a:rPr lang="en-US" altLang="zh-CN" sz="2000" dirty="0">
                <a:latin typeface="Arial" charset="0"/>
                <a:ea typeface="宋体" charset="0"/>
              </a:rPr>
              <a:t>/* </a:t>
            </a:r>
            <a:r>
              <a:rPr lang="zh-CN" altLang="en-US" sz="2000" dirty="0">
                <a:latin typeface="Arial" charset="0"/>
                <a:ea typeface="宋体" charset="0"/>
              </a:rPr>
              <a:t>学号 *</a:t>
            </a:r>
            <a:r>
              <a:rPr lang="en-US" altLang="zh-CN" sz="2000" dirty="0">
                <a:latin typeface="Arial" charset="0"/>
                <a:ea typeface="宋体" charset="0"/>
              </a:rPr>
              <a:t>/</a:t>
            </a:r>
          </a:p>
          <a:p>
            <a:pPr lvl="1" eaLnBrk="1" hangingPunct="1">
              <a:lnSpc>
                <a:spcPct val="90000"/>
              </a:lnSpc>
              <a:buFont typeface="Wingdings" charset="0"/>
              <a:buNone/>
            </a:pPr>
            <a:r>
              <a:rPr lang="en-US" altLang="zh-CN" sz="2000" dirty="0">
                <a:latin typeface="Arial" charset="0"/>
                <a:ea typeface="宋体" charset="0"/>
              </a:rPr>
              <a:t>  </a:t>
            </a:r>
            <a:r>
              <a:rPr lang="zh-CN" altLang="en-US" sz="2000" dirty="0" smtClean="0">
                <a:latin typeface="Arial" charset="0"/>
                <a:ea typeface="宋体" charset="0"/>
              </a:rPr>
              <a:t>  </a:t>
            </a:r>
            <a:r>
              <a:rPr lang="en-US" altLang="zh-CN" sz="2000" dirty="0" smtClean="0">
                <a:latin typeface="Arial" charset="0"/>
                <a:ea typeface="宋体" charset="0"/>
              </a:rPr>
              <a:t>char </a:t>
            </a:r>
            <a:r>
              <a:rPr lang="en-US" altLang="zh-CN" sz="2000" dirty="0">
                <a:latin typeface="Arial" charset="0"/>
                <a:ea typeface="宋体" charset="0"/>
              </a:rPr>
              <a:t>name[10];             /* </a:t>
            </a:r>
            <a:r>
              <a:rPr lang="zh-CN" altLang="en-US" sz="2000" dirty="0">
                <a:latin typeface="Arial" charset="0"/>
                <a:ea typeface="宋体" charset="0"/>
              </a:rPr>
              <a:t>姓名 *</a:t>
            </a:r>
            <a:r>
              <a:rPr lang="en-US" altLang="zh-CN" sz="2000" dirty="0">
                <a:latin typeface="Arial" charset="0"/>
                <a:ea typeface="宋体" charset="0"/>
              </a:rPr>
              <a:t>/</a:t>
            </a:r>
          </a:p>
          <a:p>
            <a:pPr lvl="1" eaLnBrk="1" hangingPunct="1">
              <a:lnSpc>
                <a:spcPct val="90000"/>
              </a:lnSpc>
              <a:buFont typeface="Wingdings" charset="0"/>
              <a:buNone/>
            </a:pPr>
            <a:r>
              <a:rPr lang="en-US" altLang="zh-CN" sz="2000" dirty="0">
                <a:latin typeface="Arial" charset="0"/>
                <a:ea typeface="宋体" charset="0"/>
              </a:rPr>
              <a:t>  </a:t>
            </a:r>
            <a:r>
              <a:rPr lang="zh-CN" altLang="en-US" sz="2000" dirty="0" smtClean="0">
                <a:latin typeface="Arial" charset="0"/>
                <a:ea typeface="宋体" charset="0"/>
              </a:rPr>
              <a:t>  </a:t>
            </a:r>
            <a:r>
              <a:rPr lang="en-US" altLang="zh-CN" sz="2000" dirty="0" err="1" smtClean="0">
                <a:latin typeface="Arial" charset="0"/>
                <a:ea typeface="宋体" charset="0"/>
              </a:rPr>
              <a:t>int</a:t>
            </a:r>
            <a:r>
              <a:rPr lang="en-US" altLang="zh-CN" sz="2000" dirty="0" smtClean="0">
                <a:latin typeface="Arial" charset="0"/>
                <a:ea typeface="宋体" charset="0"/>
              </a:rPr>
              <a:t> </a:t>
            </a:r>
            <a:r>
              <a:rPr lang="en-US" altLang="zh-CN" sz="2000" dirty="0">
                <a:latin typeface="Arial" charset="0"/>
                <a:ea typeface="宋体" charset="0"/>
              </a:rPr>
              <a:t>computer, </a:t>
            </a:r>
            <a:r>
              <a:rPr lang="en-US" altLang="zh-CN" sz="2000" dirty="0" err="1">
                <a:latin typeface="Arial" charset="0"/>
                <a:ea typeface="宋体" charset="0"/>
              </a:rPr>
              <a:t>english</a:t>
            </a:r>
            <a:r>
              <a:rPr lang="en-US" altLang="zh-CN" sz="2000" dirty="0">
                <a:latin typeface="Arial" charset="0"/>
                <a:ea typeface="宋体" charset="0"/>
              </a:rPr>
              <a:t>, math;   /* </a:t>
            </a:r>
            <a:r>
              <a:rPr lang="zh-CN" altLang="en-US" sz="2000" dirty="0">
                <a:latin typeface="Arial" charset="0"/>
                <a:ea typeface="宋体" charset="0"/>
              </a:rPr>
              <a:t>三门课程成绩 *</a:t>
            </a:r>
            <a:r>
              <a:rPr lang="en-US" altLang="zh-CN" sz="2000" dirty="0">
                <a:latin typeface="Arial" charset="0"/>
                <a:ea typeface="宋体" charset="0"/>
              </a:rPr>
              <a:t>/</a:t>
            </a:r>
          </a:p>
          <a:p>
            <a:pPr lvl="1" eaLnBrk="1" hangingPunct="1">
              <a:lnSpc>
                <a:spcPct val="90000"/>
              </a:lnSpc>
              <a:buFont typeface="Wingdings" charset="0"/>
              <a:buNone/>
            </a:pPr>
            <a:r>
              <a:rPr lang="en-US" altLang="zh-CN" sz="2000" dirty="0">
                <a:latin typeface="Arial" charset="0"/>
                <a:ea typeface="宋体" charset="0"/>
              </a:rPr>
              <a:t>  </a:t>
            </a:r>
            <a:r>
              <a:rPr lang="zh-CN" altLang="en-US" sz="2000" dirty="0" smtClean="0">
                <a:latin typeface="Arial" charset="0"/>
                <a:ea typeface="宋体" charset="0"/>
              </a:rPr>
              <a:t>  </a:t>
            </a:r>
            <a:r>
              <a:rPr lang="en-US" altLang="zh-CN" sz="2000" dirty="0" smtClean="0">
                <a:latin typeface="Arial" charset="0"/>
                <a:ea typeface="宋体" charset="0"/>
              </a:rPr>
              <a:t>double </a:t>
            </a:r>
            <a:r>
              <a:rPr lang="en-US" altLang="zh-CN" sz="2000" dirty="0">
                <a:latin typeface="Arial" charset="0"/>
                <a:ea typeface="宋体" charset="0"/>
              </a:rPr>
              <a:t>average;            </a:t>
            </a:r>
            <a:r>
              <a:rPr lang="en-US" altLang="zh-CN" sz="2000" dirty="0" smtClean="0">
                <a:latin typeface="Arial" charset="0"/>
                <a:ea typeface="宋体" charset="0"/>
              </a:rPr>
              <a:t> </a:t>
            </a:r>
            <a:r>
              <a:rPr lang="en-US" altLang="zh-CN" sz="2000" dirty="0">
                <a:latin typeface="Arial" charset="0"/>
                <a:ea typeface="宋体" charset="0"/>
              </a:rPr>
              <a:t>/* </a:t>
            </a:r>
            <a:r>
              <a:rPr lang="zh-CN" altLang="en-US" sz="2000" dirty="0">
                <a:latin typeface="Arial" charset="0"/>
                <a:ea typeface="宋体" charset="0"/>
              </a:rPr>
              <a:t>个人平均成绩 *</a:t>
            </a:r>
            <a:r>
              <a:rPr lang="en-US" altLang="zh-CN" sz="2000" dirty="0">
                <a:latin typeface="Arial" charset="0"/>
                <a:ea typeface="宋体" charset="0"/>
              </a:rPr>
              <a:t>/</a:t>
            </a:r>
          </a:p>
          <a:p>
            <a:pPr lvl="1" eaLnBrk="1" hangingPunct="1">
              <a:lnSpc>
                <a:spcPct val="90000"/>
              </a:lnSpc>
              <a:buFont typeface="Wingdings" charset="0"/>
              <a:buNone/>
            </a:pPr>
            <a:r>
              <a:rPr lang="en-US" altLang="zh-CN" sz="2000" dirty="0">
                <a:latin typeface="Arial" charset="0"/>
                <a:ea typeface="宋体" charset="0"/>
              </a:rPr>
              <a:t>} </a:t>
            </a:r>
            <a:r>
              <a:rPr lang="en-US" altLang="zh-CN" sz="2000" dirty="0">
                <a:solidFill>
                  <a:schemeClr val="bg2"/>
                </a:solidFill>
                <a:latin typeface="Arial" charset="0"/>
                <a:ea typeface="宋体" charset="0"/>
              </a:rPr>
              <a:t>s1, s2</a:t>
            </a:r>
            <a:r>
              <a:rPr lang="en-US" altLang="zh-CN" sz="2000" dirty="0">
                <a:latin typeface="Arial" charset="0"/>
                <a:ea typeface="宋体" charset="0"/>
              </a:rPr>
              <a:t>;</a:t>
            </a:r>
          </a:p>
          <a:p>
            <a:pPr lvl="1" eaLnBrk="1" hangingPunct="1">
              <a:lnSpc>
                <a:spcPct val="90000"/>
              </a:lnSpc>
              <a:buFont typeface="Wingdings" charset="0"/>
              <a:buNone/>
            </a:pPr>
            <a:endParaRPr lang="zh-CN" altLang="en-US" sz="2000" dirty="0">
              <a:latin typeface="Arial" charset="0"/>
              <a:ea typeface="宋体" charset="0"/>
            </a:endParaRPr>
          </a:p>
        </p:txBody>
      </p:sp>
      <p:sp>
        <p:nvSpPr>
          <p:cNvPr id="398340"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398340"/>
                                        </p:tgtEl>
                                        <p:attrNameLst>
                                          <p:attrName>style.visibility</p:attrName>
                                        </p:attrNameLst>
                                      </p:cBhvr>
                                      <p:to>
                                        <p:strVal val="visible"/>
                                      </p:to>
                                    </p:set>
                                    <p:anim calcmode="lin" valueType="num">
                                      <p:cBhvr additive="base">
                                        <p:cTn id="7" dur="500" fill="hold"/>
                                        <p:tgtEl>
                                          <p:spTgt spid="398340"/>
                                        </p:tgtEl>
                                        <p:attrNameLst>
                                          <p:attrName>ppt_x</p:attrName>
                                        </p:attrNameLst>
                                      </p:cBhvr>
                                      <p:tavLst>
                                        <p:tav tm="0">
                                          <p:val>
                                            <p:strVal val="0-#ppt_w/2"/>
                                          </p:val>
                                        </p:tav>
                                        <p:tav tm="100000">
                                          <p:val>
                                            <p:strVal val="#ppt_x"/>
                                          </p:val>
                                        </p:tav>
                                      </p:tavLst>
                                    </p:anim>
                                    <p:anim calcmode="lin" valueType="num">
                                      <p:cBhvr additive="base">
                                        <p:cTn id="8" dur="500" fill="hold"/>
                                        <p:tgtEl>
                                          <p:spTgt spid="3983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8339">
                                            <p:txEl>
                                              <p:pRg st="0" end="0"/>
                                            </p:txEl>
                                          </p:spTgt>
                                        </p:tgtEl>
                                        <p:attrNameLst>
                                          <p:attrName>style.visibility</p:attrName>
                                        </p:attrNameLst>
                                      </p:cBhvr>
                                      <p:to>
                                        <p:strVal val="visible"/>
                                      </p:to>
                                    </p:set>
                                    <p:anim calcmode="lin" valueType="num">
                                      <p:cBhvr additive="base">
                                        <p:cTn id="13" dur="500" fill="hold"/>
                                        <p:tgtEl>
                                          <p:spTgt spid="3983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833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98339">
                                            <p:txEl>
                                              <p:pRg st="7" end="7"/>
                                            </p:txEl>
                                          </p:spTgt>
                                        </p:tgtEl>
                                        <p:attrNameLst>
                                          <p:attrName>style.visibility</p:attrName>
                                        </p:attrNameLst>
                                      </p:cBhvr>
                                      <p:to>
                                        <p:strVal val="visible"/>
                                      </p:to>
                                    </p:set>
                                    <p:anim calcmode="lin" valueType="num">
                                      <p:cBhvr additive="base">
                                        <p:cTn id="17" dur="500" fill="hold"/>
                                        <p:tgtEl>
                                          <p:spTgt spid="398339">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8339">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98339">
                                            <p:txEl>
                                              <p:pRg st="1" end="1"/>
                                            </p:txEl>
                                          </p:spTgt>
                                        </p:tgtEl>
                                        <p:attrNameLst>
                                          <p:attrName>style.visibility</p:attrName>
                                        </p:attrNameLst>
                                      </p:cBhvr>
                                      <p:to>
                                        <p:strVal val="visible"/>
                                      </p:to>
                                    </p:set>
                                    <p:anim calcmode="lin" valueType="num">
                                      <p:cBhvr additive="base">
                                        <p:cTn id="21" dur="500" fill="hold"/>
                                        <p:tgtEl>
                                          <p:spTgt spid="39833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8339">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98339">
                                            <p:txEl>
                                              <p:pRg st="2" end="2"/>
                                            </p:txEl>
                                          </p:spTgt>
                                        </p:tgtEl>
                                        <p:attrNameLst>
                                          <p:attrName>style.visibility</p:attrName>
                                        </p:attrNameLst>
                                      </p:cBhvr>
                                      <p:to>
                                        <p:strVal val="visible"/>
                                      </p:to>
                                    </p:set>
                                    <p:anim calcmode="lin" valueType="num">
                                      <p:cBhvr additive="base">
                                        <p:cTn id="25" dur="500" fill="hold"/>
                                        <p:tgtEl>
                                          <p:spTgt spid="3983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8339">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8339">
                                            <p:txEl>
                                              <p:pRg st="3" end="3"/>
                                            </p:txEl>
                                          </p:spTgt>
                                        </p:tgtEl>
                                        <p:attrNameLst>
                                          <p:attrName>style.visibility</p:attrName>
                                        </p:attrNameLst>
                                      </p:cBhvr>
                                      <p:to>
                                        <p:strVal val="visible"/>
                                      </p:to>
                                    </p:set>
                                    <p:anim calcmode="lin" valueType="num">
                                      <p:cBhvr additive="base">
                                        <p:cTn id="29" dur="500" fill="hold"/>
                                        <p:tgtEl>
                                          <p:spTgt spid="39833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8339">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98339">
                                            <p:txEl>
                                              <p:pRg st="4" end="4"/>
                                            </p:txEl>
                                          </p:spTgt>
                                        </p:tgtEl>
                                        <p:attrNameLst>
                                          <p:attrName>style.visibility</p:attrName>
                                        </p:attrNameLst>
                                      </p:cBhvr>
                                      <p:to>
                                        <p:strVal val="visible"/>
                                      </p:to>
                                    </p:set>
                                    <p:anim calcmode="lin" valueType="num">
                                      <p:cBhvr additive="base">
                                        <p:cTn id="33" dur="500" fill="hold"/>
                                        <p:tgtEl>
                                          <p:spTgt spid="398339">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8339">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98339">
                                            <p:txEl>
                                              <p:pRg st="5" end="5"/>
                                            </p:txEl>
                                          </p:spTgt>
                                        </p:tgtEl>
                                        <p:attrNameLst>
                                          <p:attrName>style.visibility</p:attrName>
                                        </p:attrNameLst>
                                      </p:cBhvr>
                                      <p:to>
                                        <p:strVal val="visible"/>
                                      </p:to>
                                    </p:set>
                                    <p:anim calcmode="lin" valueType="num">
                                      <p:cBhvr additive="base">
                                        <p:cTn id="37" dur="500" fill="hold"/>
                                        <p:tgtEl>
                                          <p:spTgt spid="3983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8339">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98339">
                                            <p:txEl>
                                              <p:pRg st="6" end="6"/>
                                            </p:txEl>
                                          </p:spTgt>
                                        </p:tgtEl>
                                        <p:attrNameLst>
                                          <p:attrName>style.visibility</p:attrName>
                                        </p:attrNameLst>
                                      </p:cBhvr>
                                      <p:to>
                                        <p:strVal val="visible"/>
                                      </p:to>
                                    </p:set>
                                    <p:anim calcmode="lin" valueType="num">
                                      <p:cBhvr additive="base">
                                        <p:cTn id="41" dur="500" fill="hold"/>
                                        <p:tgtEl>
                                          <p:spTgt spid="39833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8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98339">
                                            <p:txEl>
                                              <p:pRg st="8" end="8"/>
                                            </p:txEl>
                                          </p:spTgt>
                                        </p:tgtEl>
                                        <p:attrNameLst>
                                          <p:attrName>style.visibility</p:attrName>
                                        </p:attrNameLst>
                                      </p:cBhvr>
                                      <p:to>
                                        <p:strVal val="visible"/>
                                      </p:to>
                                    </p:set>
                                    <p:anim calcmode="lin" valueType="num">
                                      <p:cBhvr additive="base">
                                        <p:cTn id="47" dur="500" fill="hold"/>
                                        <p:tgtEl>
                                          <p:spTgt spid="39833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8339">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98339">
                                            <p:txEl>
                                              <p:pRg st="9" end="9"/>
                                            </p:txEl>
                                          </p:spTgt>
                                        </p:tgtEl>
                                        <p:attrNameLst>
                                          <p:attrName>style.visibility</p:attrName>
                                        </p:attrNameLst>
                                      </p:cBhvr>
                                      <p:to>
                                        <p:strVal val="visible"/>
                                      </p:to>
                                    </p:set>
                                    <p:anim calcmode="lin" valueType="num">
                                      <p:cBhvr additive="base">
                                        <p:cTn id="51" dur="500" fill="hold"/>
                                        <p:tgtEl>
                                          <p:spTgt spid="398339">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98339">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98339">
                                            <p:txEl>
                                              <p:pRg st="10" end="10"/>
                                            </p:txEl>
                                          </p:spTgt>
                                        </p:tgtEl>
                                        <p:attrNameLst>
                                          <p:attrName>style.visibility</p:attrName>
                                        </p:attrNameLst>
                                      </p:cBhvr>
                                      <p:to>
                                        <p:strVal val="visible"/>
                                      </p:to>
                                    </p:set>
                                    <p:anim calcmode="lin" valueType="num">
                                      <p:cBhvr additive="base">
                                        <p:cTn id="55" dur="500" fill="hold"/>
                                        <p:tgtEl>
                                          <p:spTgt spid="39833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8339">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98339">
                                            <p:txEl>
                                              <p:pRg st="11" end="11"/>
                                            </p:txEl>
                                          </p:spTgt>
                                        </p:tgtEl>
                                        <p:attrNameLst>
                                          <p:attrName>style.visibility</p:attrName>
                                        </p:attrNameLst>
                                      </p:cBhvr>
                                      <p:to>
                                        <p:strVal val="visible"/>
                                      </p:to>
                                    </p:set>
                                    <p:anim calcmode="lin" valueType="num">
                                      <p:cBhvr additive="base">
                                        <p:cTn id="59" dur="500" fill="hold"/>
                                        <p:tgtEl>
                                          <p:spTgt spid="398339">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8339">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98339">
                                            <p:txEl>
                                              <p:pRg st="12" end="12"/>
                                            </p:txEl>
                                          </p:spTgt>
                                        </p:tgtEl>
                                        <p:attrNameLst>
                                          <p:attrName>style.visibility</p:attrName>
                                        </p:attrNameLst>
                                      </p:cBhvr>
                                      <p:to>
                                        <p:strVal val="visible"/>
                                      </p:to>
                                    </p:set>
                                    <p:anim calcmode="lin" valueType="num">
                                      <p:cBhvr additive="base">
                                        <p:cTn id="63" dur="500" fill="hold"/>
                                        <p:tgtEl>
                                          <p:spTgt spid="398339">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98339">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98339">
                                            <p:txEl>
                                              <p:pRg st="13" end="13"/>
                                            </p:txEl>
                                          </p:spTgt>
                                        </p:tgtEl>
                                        <p:attrNameLst>
                                          <p:attrName>style.visibility</p:attrName>
                                        </p:attrNameLst>
                                      </p:cBhvr>
                                      <p:to>
                                        <p:strVal val="visible"/>
                                      </p:to>
                                    </p:set>
                                    <p:anim calcmode="lin" valueType="num">
                                      <p:cBhvr additive="base">
                                        <p:cTn id="67" dur="500" fill="hold"/>
                                        <p:tgtEl>
                                          <p:spTgt spid="398339">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98339">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98339">
                                            <p:txEl>
                                              <p:pRg st="14" end="14"/>
                                            </p:txEl>
                                          </p:spTgt>
                                        </p:tgtEl>
                                        <p:attrNameLst>
                                          <p:attrName>style.visibility</p:attrName>
                                        </p:attrNameLst>
                                      </p:cBhvr>
                                      <p:to>
                                        <p:strVal val="visible"/>
                                      </p:to>
                                    </p:set>
                                    <p:anim calcmode="lin" valueType="num">
                                      <p:cBhvr additive="base">
                                        <p:cTn id="71" dur="500" fill="hold"/>
                                        <p:tgtEl>
                                          <p:spTgt spid="398339">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9833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457200"/>
            <a:ext cx="7715250" cy="739775"/>
          </a:xfrm>
        </p:spPr>
        <p:txBody>
          <a:bodyPr/>
          <a:lstStyle/>
          <a:p>
            <a:pPr eaLnBrk="1" hangingPunct="1"/>
            <a:r>
              <a:rPr lang="en-US" altLang="zh-CN" sz="4000" dirty="0" smtClean="0">
                <a:latin typeface="Arial" charset="0"/>
                <a:ea typeface="宋体" charset="0"/>
              </a:rPr>
              <a:t>9.1.4 </a:t>
            </a:r>
            <a:r>
              <a:rPr lang="zh-CN" altLang="en-US" sz="4000" dirty="0" smtClean="0">
                <a:latin typeface="Arial" charset="0"/>
                <a:ea typeface="宋体" charset="0"/>
              </a:rPr>
              <a:t>结构变</a:t>
            </a:r>
            <a:r>
              <a:rPr lang="zh-CN" altLang="en-US" sz="4000" dirty="0">
                <a:latin typeface="Arial" charset="0"/>
                <a:ea typeface="宋体" charset="0"/>
              </a:rPr>
              <a:t>量的定义和初始化</a:t>
            </a:r>
          </a:p>
        </p:txBody>
      </p:sp>
      <p:sp>
        <p:nvSpPr>
          <p:cNvPr id="16387" name="Rectangle 3"/>
          <p:cNvSpPr>
            <a:spLocks noGrp="1" noChangeArrowheads="1"/>
          </p:cNvSpPr>
          <p:nvPr>
            <p:ph type="body" idx="1"/>
          </p:nvPr>
        </p:nvSpPr>
        <p:spPr>
          <a:xfrm>
            <a:off x="323850" y="1627188"/>
            <a:ext cx="8424863" cy="4033837"/>
          </a:xfrm>
        </p:spPr>
        <p:txBody>
          <a:bodyPr/>
          <a:lstStyle/>
          <a:p>
            <a:pPr lvl="1" eaLnBrk="1" hangingPunct="1">
              <a:buClr>
                <a:schemeClr val="bg2"/>
              </a:buClr>
              <a:buSzPct val="75000"/>
              <a:buFont typeface="Wingdings" charset="0"/>
              <a:buChar char="n"/>
            </a:pPr>
            <a:r>
              <a:rPr lang="zh-CN" altLang="en-US" sz="3200" dirty="0">
                <a:latin typeface="宋体" charset="0"/>
                <a:ea typeface="宋体" charset="0"/>
              </a:rPr>
              <a:t>结构变量的初始化</a:t>
            </a:r>
          </a:p>
          <a:p>
            <a:pPr lvl="1" eaLnBrk="1" hangingPunct="1">
              <a:buClr>
                <a:schemeClr val="bg2"/>
              </a:buClr>
              <a:buSzPct val="75000"/>
              <a:buFont typeface="Wingdings" charset="0"/>
              <a:buNone/>
            </a:pPr>
            <a:endParaRPr lang="en-US" altLang="zh-CN" dirty="0">
              <a:latin typeface="Arial" charset="0"/>
              <a:ea typeface="宋体" charset="0"/>
            </a:endParaRPr>
          </a:p>
          <a:p>
            <a:pPr eaLnBrk="1" hangingPunct="1">
              <a:buFont typeface="Wingdings" charset="0"/>
              <a:buNone/>
            </a:pPr>
            <a:r>
              <a:rPr lang="en-US" altLang="zh-CN" dirty="0">
                <a:latin typeface="Arial" charset="0"/>
                <a:ea typeface="宋体" charset="0"/>
              </a:rPr>
              <a:t>  </a:t>
            </a:r>
            <a:r>
              <a:rPr lang="en-US" altLang="zh-CN" sz="2800" dirty="0" err="1">
                <a:latin typeface="Arial" charset="0"/>
                <a:ea typeface="宋体" charset="0"/>
              </a:rPr>
              <a:t>struct</a:t>
            </a:r>
            <a:r>
              <a:rPr lang="en-US" altLang="zh-CN" sz="2800" dirty="0">
                <a:latin typeface="Arial" charset="0"/>
                <a:ea typeface="宋体" charset="0"/>
              </a:rPr>
              <a:t> student s1 = {101, "Zhang", 78, 87, 85}; </a:t>
            </a:r>
            <a:endParaRPr lang="zh-CN" altLang="en-US" sz="2800" dirty="0">
              <a:latin typeface="宋体" charset="0"/>
              <a:ea typeface="宋体" charset="0"/>
            </a:endParaRPr>
          </a:p>
          <a:p>
            <a:pPr lvl="1" eaLnBrk="1" hangingPunct="1">
              <a:buClr>
                <a:schemeClr val="bg2"/>
              </a:buClr>
              <a:buSzPct val="75000"/>
              <a:buFont typeface="Wingdings" charset="0"/>
              <a:buChar char="n"/>
            </a:pPr>
            <a:endParaRPr lang="zh-CN" altLang="en-US" sz="3200" dirty="0">
              <a:latin typeface="宋体" charset="0"/>
              <a:ea typeface="宋体" charset="0"/>
            </a:endParaRPr>
          </a:p>
        </p:txBody>
      </p:sp>
      <p:sp>
        <p:nvSpPr>
          <p:cNvPr id="16388"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pic>
        <p:nvPicPr>
          <p:cNvPr id="16389" name="Picture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933825"/>
            <a:ext cx="7272337"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250825" y="385763"/>
            <a:ext cx="8229600" cy="955675"/>
          </a:xfrm>
        </p:spPr>
        <p:txBody>
          <a:bodyPr/>
          <a:lstStyle/>
          <a:p>
            <a:pPr eaLnBrk="1" hangingPunct="1"/>
            <a:r>
              <a:rPr lang="en-US" altLang="zh-CN" sz="4000">
                <a:latin typeface="Arial" charset="0"/>
                <a:ea typeface="宋体" charset="0"/>
              </a:rPr>
              <a:t>9.1.5  </a:t>
            </a:r>
            <a:r>
              <a:rPr lang="zh-CN" altLang="en-US" sz="4000">
                <a:latin typeface="Arial" charset="0"/>
                <a:ea typeface="宋体" charset="0"/>
              </a:rPr>
              <a:t>结构变量的使用</a:t>
            </a:r>
          </a:p>
        </p:txBody>
      </p:sp>
      <p:sp>
        <p:nvSpPr>
          <p:cNvPr id="237573" name="Rectangle 5"/>
          <p:cNvSpPr>
            <a:spLocks noGrp="1" noChangeArrowheads="1"/>
          </p:cNvSpPr>
          <p:nvPr>
            <p:ph type="body" idx="1"/>
          </p:nvPr>
        </p:nvSpPr>
        <p:spPr>
          <a:xfrm>
            <a:off x="457200" y="1773238"/>
            <a:ext cx="8229600" cy="4608512"/>
          </a:xfrm>
        </p:spPr>
        <p:txBody>
          <a:bodyPr/>
          <a:lstStyle/>
          <a:p>
            <a:pPr marL="609600" indent="-609600" eaLnBrk="1" hangingPunct="1">
              <a:buFont typeface="Wingdings" charset="0"/>
              <a:buNone/>
            </a:pPr>
            <a:r>
              <a:rPr lang="en-US" altLang="zh-CN">
                <a:latin typeface="Arial" charset="0"/>
                <a:ea typeface="宋体" charset="0"/>
              </a:rPr>
              <a:t>1. </a:t>
            </a:r>
            <a:r>
              <a:rPr lang="zh-CN" altLang="en-US">
                <a:latin typeface="Arial" charset="0"/>
                <a:ea typeface="宋体" charset="0"/>
              </a:rPr>
              <a:t>结构变量成员的引用</a:t>
            </a:r>
          </a:p>
          <a:p>
            <a:pPr marL="609600" indent="-609600" eaLnBrk="1" hangingPunct="1"/>
            <a:r>
              <a:rPr lang="zh-CN" altLang="en-US" sz="2800">
                <a:latin typeface="Arial" charset="0"/>
                <a:ea typeface="宋体" charset="0"/>
              </a:rPr>
              <a:t>在</a:t>
            </a:r>
            <a:r>
              <a:rPr lang="en-US" altLang="zh-CN" sz="2800">
                <a:latin typeface="Arial" charset="0"/>
                <a:ea typeface="宋体" charset="0"/>
              </a:rPr>
              <a:t>C</a:t>
            </a:r>
            <a:r>
              <a:rPr lang="zh-CN" altLang="en-US" sz="2800">
                <a:latin typeface="Arial" charset="0"/>
                <a:ea typeface="宋体" charset="0"/>
              </a:rPr>
              <a:t>语言中，使用结构成员操作符“</a:t>
            </a:r>
            <a:r>
              <a:rPr lang="en-US" altLang="zh-CN" sz="2800">
                <a:latin typeface="Arial" charset="0"/>
                <a:ea typeface="宋体" charset="0"/>
              </a:rPr>
              <a:t>.”</a:t>
            </a:r>
            <a:r>
              <a:rPr lang="zh-CN" altLang="en-US" sz="2800">
                <a:latin typeface="Arial" charset="0"/>
                <a:ea typeface="宋体" charset="0"/>
              </a:rPr>
              <a:t>来引用结构成员，格式为：</a:t>
            </a:r>
          </a:p>
          <a:p>
            <a:pPr marL="990600" lvl="1" indent="-533400" eaLnBrk="1" hangingPunct="1">
              <a:buFont typeface="Wingdings" charset="0"/>
              <a:buNone/>
            </a:pPr>
            <a:r>
              <a:rPr lang="zh-CN" altLang="en-US">
                <a:solidFill>
                  <a:srgbClr val="CC0066"/>
                </a:solidFill>
                <a:latin typeface="Arial" charset="0"/>
                <a:ea typeface="宋体" charset="0"/>
              </a:rPr>
              <a:t> </a:t>
            </a:r>
            <a:r>
              <a:rPr lang="zh-CN" altLang="en-US">
                <a:solidFill>
                  <a:srgbClr val="0000CC"/>
                </a:solidFill>
                <a:latin typeface="Arial" charset="0"/>
                <a:ea typeface="宋体" charset="0"/>
              </a:rPr>
              <a:t>结构变量名</a:t>
            </a:r>
            <a:r>
              <a:rPr lang="zh-CN" altLang="en-US" sz="3200">
                <a:solidFill>
                  <a:srgbClr val="CC0066"/>
                </a:solidFill>
                <a:effectLst>
                  <a:outerShdw blurRad="38100" dist="38100" dir="2700000" algn="tl">
                    <a:srgbClr val="DDDDDD"/>
                  </a:outerShdw>
                </a:effectLst>
                <a:latin typeface="Arial" charset="0"/>
                <a:ea typeface="宋体" charset="0"/>
              </a:rPr>
              <a:t> </a:t>
            </a:r>
            <a:r>
              <a:rPr lang="en-US" altLang="zh-CN" sz="3200">
                <a:solidFill>
                  <a:srgbClr val="FF0066"/>
                </a:solidFill>
                <a:effectLst>
                  <a:outerShdw blurRad="38100" dist="38100" dir="2700000" algn="tl">
                    <a:srgbClr val="DDDDDD"/>
                  </a:outerShdw>
                </a:effectLst>
                <a:latin typeface="Arial" charset="0"/>
                <a:ea typeface="宋体" charset="0"/>
              </a:rPr>
              <a:t>.</a:t>
            </a:r>
            <a:r>
              <a:rPr lang="en-US" altLang="zh-CN" sz="3200">
                <a:solidFill>
                  <a:srgbClr val="CC0066"/>
                </a:solidFill>
                <a:effectLst>
                  <a:outerShdw blurRad="38100" dist="38100" dir="2700000" algn="tl">
                    <a:srgbClr val="DDDDDD"/>
                  </a:outerShdw>
                </a:effectLst>
                <a:latin typeface="Arial" charset="0"/>
                <a:ea typeface="宋体" charset="0"/>
              </a:rPr>
              <a:t> </a:t>
            </a:r>
            <a:r>
              <a:rPr lang="zh-CN" altLang="en-US">
                <a:solidFill>
                  <a:srgbClr val="0000CC"/>
                </a:solidFill>
                <a:latin typeface="Arial" charset="0"/>
                <a:ea typeface="宋体" charset="0"/>
              </a:rPr>
              <a:t>结构成员名</a:t>
            </a:r>
          </a:p>
          <a:p>
            <a:pPr marL="990600" lvl="1" indent="-533400" eaLnBrk="1" hangingPunct="1">
              <a:buFont typeface="Wingdings" charset="0"/>
              <a:buNone/>
            </a:pPr>
            <a:endParaRPr lang="zh-CN" altLang="en-US">
              <a:solidFill>
                <a:srgbClr val="CC0066"/>
              </a:solidFill>
              <a:latin typeface="Arial" charset="0"/>
              <a:ea typeface="宋体" charset="0"/>
            </a:endParaRPr>
          </a:p>
          <a:p>
            <a:pPr marL="990600" lvl="1" indent="-533400" eaLnBrk="1" hangingPunct="1">
              <a:buFont typeface="Wingdings" charset="0"/>
              <a:buNone/>
            </a:pPr>
            <a:r>
              <a:rPr lang="en-US" altLang="zh-CN">
                <a:latin typeface="Arial" charset="0"/>
                <a:ea typeface="宋体" charset="0"/>
              </a:rPr>
              <a:t>s1.num = 101;</a:t>
            </a:r>
          </a:p>
          <a:p>
            <a:pPr marL="990600" lvl="1" indent="-533400" eaLnBrk="1" hangingPunct="1">
              <a:buFont typeface="Wingdings" charset="0"/>
              <a:buNone/>
            </a:pPr>
            <a:r>
              <a:rPr lang="en-US" altLang="zh-CN">
                <a:latin typeface="Arial" charset="0"/>
                <a:ea typeface="宋体" charset="0"/>
              </a:rPr>
              <a:t>strcpy(s1.name, "Zhang"); </a:t>
            </a:r>
          </a:p>
          <a:p>
            <a:pPr marL="990600" lvl="1" indent="-533400" eaLnBrk="1" hangingPunct="1">
              <a:buFont typeface="Wingdings" charset="0"/>
              <a:buNone/>
            </a:pPr>
            <a:r>
              <a:rPr lang="en-US" altLang="zh-CN">
                <a:latin typeface="Arial" charset="0"/>
                <a:ea typeface="宋体" charset="0"/>
              </a:rPr>
              <a:t>nest_s1.addr.zip = 310015; </a:t>
            </a:r>
            <a:endParaRPr lang="zh-CN" altLang="en-US">
              <a:latin typeface="Arial" charset="0"/>
              <a:ea typeface="宋体"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7573">
                                            <p:txEl>
                                              <p:pRg st="0" end="0"/>
                                            </p:txEl>
                                          </p:spTgt>
                                        </p:tgtEl>
                                        <p:attrNameLst>
                                          <p:attrName>style.visibility</p:attrName>
                                        </p:attrNameLst>
                                      </p:cBhvr>
                                      <p:to>
                                        <p:strVal val="visible"/>
                                      </p:to>
                                    </p:set>
                                    <p:anim calcmode="lin" valueType="num">
                                      <p:cBhvr additive="base">
                                        <p:cTn id="7" dur="500" fill="hold"/>
                                        <p:tgtEl>
                                          <p:spTgt spid="2375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757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7573">
                                            <p:txEl>
                                              <p:pRg st="1" end="1"/>
                                            </p:txEl>
                                          </p:spTgt>
                                        </p:tgtEl>
                                        <p:attrNameLst>
                                          <p:attrName>style.visibility</p:attrName>
                                        </p:attrNameLst>
                                      </p:cBhvr>
                                      <p:to>
                                        <p:strVal val="visible"/>
                                      </p:to>
                                    </p:set>
                                    <p:anim calcmode="lin" valueType="num">
                                      <p:cBhvr additive="base">
                                        <p:cTn id="11" dur="500" fill="hold"/>
                                        <p:tgtEl>
                                          <p:spTgt spid="23757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757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7573">
                                            <p:txEl>
                                              <p:pRg st="2" end="2"/>
                                            </p:txEl>
                                          </p:spTgt>
                                        </p:tgtEl>
                                        <p:attrNameLst>
                                          <p:attrName>style.visibility</p:attrName>
                                        </p:attrNameLst>
                                      </p:cBhvr>
                                      <p:to>
                                        <p:strVal val="visible"/>
                                      </p:to>
                                    </p:set>
                                    <p:anim calcmode="lin" valueType="num">
                                      <p:cBhvr additive="base">
                                        <p:cTn id="15" dur="500" fill="hold"/>
                                        <p:tgtEl>
                                          <p:spTgt spid="23757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757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7573">
                                            <p:txEl>
                                              <p:pRg st="5" end="5"/>
                                            </p:txEl>
                                          </p:spTgt>
                                        </p:tgtEl>
                                        <p:attrNameLst>
                                          <p:attrName>style.visibility</p:attrName>
                                        </p:attrNameLst>
                                      </p:cBhvr>
                                      <p:to>
                                        <p:strVal val="visible"/>
                                      </p:to>
                                    </p:set>
                                    <p:anim calcmode="lin" valueType="num">
                                      <p:cBhvr additive="base">
                                        <p:cTn id="19" dur="500" fill="hold"/>
                                        <p:tgtEl>
                                          <p:spTgt spid="23757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757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7573">
                                            <p:txEl>
                                              <p:pRg st="4" end="4"/>
                                            </p:txEl>
                                          </p:spTgt>
                                        </p:tgtEl>
                                        <p:attrNameLst>
                                          <p:attrName>style.visibility</p:attrName>
                                        </p:attrNameLst>
                                      </p:cBhvr>
                                      <p:to>
                                        <p:strVal val="visible"/>
                                      </p:to>
                                    </p:set>
                                    <p:anim calcmode="lin" valueType="num">
                                      <p:cBhvr additive="base">
                                        <p:cTn id="23" dur="500" fill="hold"/>
                                        <p:tgtEl>
                                          <p:spTgt spid="23757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757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7573">
                                            <p:txEl>
                                              <p:pRg st="6" end="6"/>
                                            </p:txEl>
                                          </p:spTgt>
                                        </p:tgtEl>
                                        <p:attrNameLst>
                                          <p:attrName>style.visibility</p:attrName>
                                        </p:attrNameLst>
                                      </p:cBhvr>
                                      <p:to>
                                        <p:strVal val="visible"/>
                                      </p:to>
                                    </p:set>
                                    <p:anim calcmode="lin" valueType="num">
                                      <p:cBhvr additive="base">
                                        <p:cTn id="27" dur="500" fill="hold"/>
                                        <p:tgtEl>
                                          <p:spTgt spid="23757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757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0825" y="385763"/>
            <a:ext cx="8229600" cy="955675"/>
          </a:xfrm>
        </p:spPr>
        <p:txBody>
          <a:bodyPr/>
          <a:lstStyle/>
          <a:p>
            <a:pPr eaLnBrk="1" hangingPunct="1"/>
            <a:r>
              <a:rPr lang="en-US" altLang="zh-CN" sz="4000">
                <a:latin typeface="Arial" charset="0"/>
                <a:ea typeface="宋体" charset="0"/>
              </a:rPr>
              <a:t>9.1.5  </a:t>
            </a:r>
            <a:r>
              <a:rPr lang="zh-CN" altLang="en-US" sz="4000">
                <a:latin typeface="Arial" charset="0"/>
                <a:ea typeface="宋体" charset="0"/>
              </a:rPr>
              <a:t>结构变量的使用</a:t>
            </a:r>
          </a:p>
        </p:txBody>
      </p:sp>
      <p:sp>
        <p:nvSpPr>
          <p:cNvPr id="437251" name="Rectangle 3"/>
          <p:cNvSpPr>
            <a:spLocks noGrp="1" noChangeArrowheads="1"/>
          </p:cNvSpPr>
          <p:nvPr>
            <p:ph type="body" idx="1"/>
          </p:nvPr>
        </p:nvSpPr>
        <p:spPr>
          <a:xfrm>
            <a:off x="457200" y="1557338"/>
            <a:ext cx="8229600" cy="4608512"/>
          </a:xfrm>
        </p:spPr>
        <p:txBody>
          <a:bodyPr/>
          <a:lstStyle/>
          <a:p>
            <a:pPr marL="609600" indent="-609600" eaLnBrk="1" hangingPunct="1">
              <a:buFont typeface="Wingdings" charset="0"/>
              <a:buNone/>
            </a:pPr>
            <a:r>
              <a:rPr lang="en-US" altLang="zh-CN">
                <a:latin typeface="Arial" charset="0"/>
                <a:ea typeface="宋体" charset="0"/>
              </a:rPr>
              <a:t>2. </a:t>
            </a:r>
            <a:r>
              <a:rPr lang="zh-CN" altLang="en-US">
                <a:latin typeface="Arial" charset="0"/>
                <a:ea typeface="宋体" charset="0"/>
              </a:rPr>
              <a:t>结构变量的整体赋值</a:t>
            </a:r>
          </a:p>
          <a:p>
            <a:pPr marL="609600" indent="-609600" eaLnBrk="1" hangingPunct="1"/>
            <a:r>
              <a:rPr lang="zh-CN" altLang="en-US">
                <a:solidFill>
                  <a:srgbClr val="0000CC"/>
                </a:solidFill>
                <a:latin typeface="Arial" charset="0"/>
                <a:ea typeface="宋体" charset="0"/>
              </a:rPr>
              <a:t>具有相同类型的结构变量可以直接赋值</a:t>
            </a:r>
            <a:r>
              <a:rPr lang="zh-CN" altLang="en-US">
                <a:latin typeface="Arial" charset="0"/>
                <a:ea typeface="宋体" charset="0"/>
              </a:rPr>
              <a:t>。赋值时，将赋值符号右边结构变量的每一个成员的值都赋给了左边结构变量中相应的成员。 </a:t>
            </a:r>
            <a:endParaRPr lang="zh-CN" altLang="en-US">
              <a:solidFill>
                <a:srgbClr val="CC0066"/>
              </a:solidFill>
              <a:latin typeface="Arial" charset="0"/>
              <a:ea typeface="宋体" charset="0"/>
            </a:endParaRPr>
          </a:p>
          <a:p>
            <a:pPr marL="609600" indent="-609600" eaLnBrk="1" hangingPunct="1">
              <a:spcBef>
                <a:spcPct val="0"/>
              </a:spcBef>
              <a:buClrTx/>
              <a:buSzTx/>
              <a:buFontTx/>
              <a:buNone/>
            </a:pPr>
            <a:r>
              <a:rPr lang="en-US" altLang="zh-CN">
                <a:latin typeface="Arial" charset="0"/>
                <a:ea typeface="宋体" charset="0"/>
              </a:rPr>
              <a:t>     struct student </a:t>
            </a:r>
            <a:r>
              <a:rPr lang="en-US" altLang="zh-CN">
                <a:solidFill>
                  <a:srgbClr val="333399"/>
                </a:solidFill>
                <a:latin typeface="Arial" charset="0"/>
                <a:ea typeface="宋体" charset="0"/>
              </a:rPr>
              <a:t>s1</a:t>
            </a:r>
            <a:r>
              <a:rPr lang="en-US" altLang="zh-CN">
                <a:latin typeface="Arial" charset="0"/>
                <a:ea typeface="宋体" charset="0"/>
              </a:rPr>
              <a:t> = {101, "Zhang", 78, 87, 85}, </a:t>
            </a:r>
            <a:r>
              <a:rPr lang="en-US" altLang="zh-CN">
                <a:solidFill>
                  <a:srgbClr val="0000CC"/>
                </a:solidFill>
                <a:latin typeface="Arial" charset="0"/>
                <a:ea typeface="宋体" charset="0"/>
                <a:cs typeface="Arial Unicode MS" charset="0"/>
              </a:rPr>
              <a:t>s2</a:t>
            </a:r>
            <a:r>
              <a:rPr lang="en-US" altLang="zh-CN">
                <a:latin typeface="Arial" charset="0"/>
                <a:ea typeface="宋体" charset="0"/>
                <a:cs typeface="Arial Unicode MS" charset="0"/>
              </a:rPr>
              <a:t>;</a:t>
            </a:r>
          </a:p>
          <a:p>
            <a:pPr marL="990600" lvl="1" indent="-533400" algn="just" eaLnBrk="1" hangingPunct="1">
              <a:buFont typeface="Wingdings" charset="0"/>
              <a:buNone/>
            </a:pPr>
            <a:r>
              <a:rPr lang="en-US" altLang="zh-CN">
                <a:solidFill>
                  <a:srgbClr val="CC0066"/>
                </a:solidFill>
                <a:latin typeface="Arial" charset="0"/>
                <a:ea typeface="宋体" charset="0"/>
              </a:rPr>
              <a:t> s2 =  s1;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 calcmode="lin" valueType="num">
                                      <p:cBhvr additive="base">
                                        <p:cTn id="7" dur="500" fill="hold"/>
                                        <p:tgtEl>
                                          <p:spTgt spid="437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37251">
                                            <p:txEl>
                                              <p:pRg st="1" end="1"/>
                                            </p:txEl>
                                          </p:spTgt>
                                        </p:tgtEl>
                                        <p:attrNameLst>
                                          <p:attrName>style.visibility</p:attrName>
                                        </p:attrNameLst>
                                      </p:cBhvr>
                                      <p:to>
                                        <p:strVal val="visible"/>
                                      </p:to>
                                    </p:set>
                                    <p:anim calcmode="lin" valueType="num">
                                      <p:cBhvr additive="base">
                                        <p:cTn id="13" dur="500" fill="hold"/>
                                        <p:tgtEl>
                                          <p:spTgt spid="437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72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37251">
                                            <p:txEl>
                                              <p:pRg st="2" end="2"/>
                                            </p:txEl>
                                          </p:spTgt>
                                        </p:tgtEl>
                                        <p:attrNameLst>
                                          <p:attrName>style.visibility</p:attrName>
                                        </p:attrNameLst>
                                      </p:cBhvr>
                                      <p:to>
                                        <p:strVal val="visible"/>
                                      </p:to>
                                    </p:set>
                                    <p:anim calcmode="lin" valueType="num">
                                      <p:cBhvr additive="base">
                                        <p:cTn id="17" dur="500" fill="hold"/>
                                        <p:tgtEl>
                                          <p:spTgt spid="4372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72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7251">
                                            <p:txEl>
                                              <p:pRg st="3" end="3"/>
                                            </p:txEl>
                                          </p:spTgt>
                                        </p:tgtEl>
                                        <p:attrNameLst>
                                          <p:attrName>style.visibility</p:attrName>
                                        </p:attrNameLst>
                                      </p:cBhvr>
                                      <p:to>
                                        <p:strVal val="visible"/>
                                      </p:to>
                                    </p:set>
                                    <p:anim calcmode="lin" valueType="num">
                                      <p:cBhvr additive="base">
                                        <p:cTn id="21" dur="500" fill="hold"/>
                                        <p:tgtEl>
                                          <p:spTgt spid="4372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72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0825" y="385763"/>
            <a:ext cx="8229600" cy="955675"/>
          </a:xfrm>
        </p:spPr>
        <p:txBody>
          <a:bodyPr/>
          <a:lstStyle/>
          <a:p>
            <a:pPr eaLnBrk="1" hangingPunct="1"/>
            <a:r>
              <a:rPr lang="en-US" altLang="zh-CN" sz="4000">
                <a:latin typeface="Arial" charset="0"/>
                <a:ea typeface="宋体" charset="0"/>
              </a:rPr>
              <a:t>9.1.5  </a:t>
            </a:r>
            <a:r>
              <a:rPr lang="zh-CN" altLang="en-US" sz="4000">
                <a:latin typeface="Arial" charset="0"/>
                <a:ea typeface="宋体" charset="0"/>
              </a:rPr>
              <a:t>结构变量的使用</a:t>
            </a:r>
          </a:p>
        </p:txBody>
      </p:sp>
      <p:sp>
        <p:nvSpPr>
          <p:cNvPr id="405507" name="Rectangle 3"/>
          <p:cNvSpPr>
            <a:spLocks noGrp="1" noChangeArrowheads="1"/>
          </p:cNvSpPr>
          <p:nvPr>
            <p:ph type="body" idx="1"/>
          </p:nvPr>
        </p:nvSpPr>
        <p:spPr>
          <a:xfrm>
            <a:off x="457200" y="1557338"/>
            <a:ext cx="8229600" cy="4608512"/>
          </a:xfrm>
        </p:spPr>
        <p:txBody>
          <a:bodyPr/>
          <a:lstStyle/>
          <a:p>
            <a:pPr marL="609600" indent="-609600" eaLnBrk="1" hangingPunct="1">
              <a:buFont typeface="Wingdings" charset="0"/>
              <a:buNone/>
            </a:pPr>
            <a:r>
              <a:rPr lang="en-US" altLang="zh-CN" dirty="0">
                <a:latin typeface="Arial" charset="0"/>
                <a:ea typeface="宋体" charset="0"/>
              </a:rPr>
              <a:t>3. </a:t>
            </a:r>
            <a:r>
              <a:rPr lang="zh-CN" altLang="en-US" dirty="0">
                <a:latin typeface="Arial" charset="0"/>
                <a:ea typeface="宋体" charset="0"/>
              </a:rPr>
              <a:t>结构变量作为函数参数</a:t>
            </a:r>
          </a:p>
          <a:p>
            <a:pPr marL="609600" indent="-609600" eaLnBrk="1" hangingPunct="1"/>
            <a:r>
              <a:rPr lang="zh-CN" altLang="en-US" sz="2800" dirty="0">
                <a:latin typeface="宋体" charset="0"/>
                <a:ea typeface="宋体" charset="0"/>
              </a:rPr>
              <a:t>如果一个</a:t>
            </a:r>
            <a:r>
              <a:rPr lang="en-US" altLang="zh-CN" sz="2800" dirty="0">
                <a:latin typeface="宋体" charset="0"/>
                <a:ea typeface="宋体" charset="0"/>
              </a:rPr>
              <a:t>C</a:t>
            </a:r>
            <a:r>
              <a:rPr lang="zh-CN" altLang="en-US" sz="2800" dirty="0">
                <a:latin typeface="宋体" charset="0"/>
                <a:ea typeface="宋体" charset="0"/>
              </a:rPr>
              <a:t>程序的规模较大，功能较多，必然需要以函数的形式进行功能模块的划分和实现</a:t>
            </a:r>
          </a:p>
          <a:p>
            <a:pPr marL="609600" indent="-609600" eaLnBrk="1" hangingPunct="1"/>
            <a:r>
              <a:rPr lang="zh-CN" altLang="en-US" sz="2800" dirty="0">
                <a:latin typeface="宋体" charset="0"/>
                <a:ea typeface="宋体" charset="0"/>
              </a:rPr>
              <a:t>如果程序中含有结构数据，则就可能需要用结构变量作为函数的参数或返回值，以在函数间传递数据。</a:t>
            </a:r>
          </a:p>
          <a:p>
            <a:pPr marL="609600" indent="-609600" eaLnBrk="1" hangingPunct="1"/>
            <a:r>
              <a:rPr lang="zh-CN" altLang="en-US" sz="2800" dirty="0">
                <a:latin typeface="Arial" charset="0"/>
                <a:ea typeface="宋体" charset="0"/>
              </a:rPr>
              <a:t>例：</a:t>
            </a:r>
          </a:p>
          <a:p>
            <a:pPr marL="609600" indent="-609600" eaLnBrk="1" hangingPunct="1">
              <a:buFont typeface="Wingdings" charset="0"/>
              <a:buNone/>
            </a:pPr>
            <a:r>
              <a:rPr lang="en-US" altLang="zh-CN" sz="2800" dirty="0">
                <a:latin typeface="Arial" charset="0"/>
                <a:ea typeface="宋体" charset="0"/>
              </a:rPr>
              <a:t>     double </a:t>
            </a:r>
            <a:r>
              <a:rPr lang="en-US" altLang="zh-CN" sz="2800" dirty="0" err="1" smtClean="0">
                <a:latin typeface="Arial" charset="0"/>
                <a:ea typeface="宋体" charset="0"/>
              </a:rPr>
              <a:t>count_average</a:t>
            </a:r>
            <a:r>
              <a:rPr lang="zh-CN" altLang="en-US" sz="2800" dirty="0" smtClean="0">
                <a:latin typeface="Arial" charset="0"/>
                <a:ea typeface="宋体" charset="0"/>
              </a:rPr>
              <a:t> </a:t>
            </a:r>
            <a:r>
              <a:rPr lang="en-US" altLang="zh-CN" sz="2800" dirty="0" smtClean="0">
                <a:latin typeface="Arial" charset="0"/>
                <a:ea typeface="宋体" charset="0"/>
              </a:rPr>
              <a:t>( </a:t>
            </a:r>
            <a:r>
              <a:rPr lang="en-US" altLang="zh-CN" sz="2800" dirty="0" err="1">
                <a:solidFill>
                  <a:srgbClr val="FF0000"/>
                </a:solidFill>
                <a:latin typeface="Arial" charset="0"/>
                <a:ea typeface="宋体" charset="0"/>
              </a:rPr>
              <a:t>struct</a:t>
            </a:r>
            <a:r>
              <a:rPr lang="en-US" altLang="zh-CN" sz="2800" dirty="0">
                <a:solidFill>
                  <a:srgbClr val="FF0000"/>
                </a:solidFill>
                <a:latin typeface="Arial" charset="0"/>
                <a:ea typeface="宋体" charset="0"/>
              </a:rPr>
              <a:t> student s </a:t>
            </a:r>
            <a:r>
              <a:rPr lang="en-US" altLang="zh-CN" sz="2800" dirty="0">
                <a:latin typeface="Arial" charset="0"/>
                <a:ea typeface="宋体" charset="0"/>
              </a:rPr>
              <a:t>); </a:t>
            </a:r>
          </a:p>
          <a:p>
            <a:pPr marL="609600" indent="-609600" eaLnBrk="1" hangingPunct="1">
              <a:buFont typeface="Wingdings" charset="0"/>
              <a:buNone/>
            </a:pPr>
            <a:r>
              <a:rPr lang="en-US" altLang="zh-CN" sz="2800" dirty="0">
                <a:latin typeface="Arial" charset="0"/>
                <a:ea typeface="宋体" charset="0"/>
              </a:rPr>
              <a:t>     main()</a:t>
            </a:r>
            <a:r>
              <a:rPr lang="zh-CN" altLang="en-US" sz="2800" dirty="0">
                <a:latin typeface="Arial" charset="0"/>
                <a:ea typeface="宋体" charset="0"/>
              </a:rPr>
              <a:t>：</a:t>
            </a:r>
            <a:r>
              <a:rPr lang="en-US" altLang="zh-CN" sz="2800" dirty="0">
                <a:latin typeface="Arial" charset="0"/>
                <a:ea typeface="宋体" charset="0"/>
              </a:rPr>
              <a:t>s1.average = </a:t>
            </a:r>
            <a:r>
              <a:rPr lang="en-US" altLang="zh-CN" sz="2800" dirty="0" err="1">
                <a:latin typeface="Arial" charset="0"/>
                <a:ea typeface="宋体" charset="0"/>
              </a:rPr>
              <a:t>count_average</a:t>
            </a:r>
            <a:r>
              <a:rPr lang="en-US" altLang="zh-CN" sz="2800" dirty="0">
                <a:latin typeface="Arial" charset="0"/>
                <a:ea typeface="宋体" charset="0"/>
              </a:rPr>
              <a:t> ( </a:t>
            </a:r>
            <a:r>
              <a:rPr lang="en-US" altLang="zh-CN" sz="2800" dirty="0">
                <a:solidFill>
                  <a:srgbClr val="FF0000"/>
                </a:solidFill>
                <a:latin typeface="Arial" charset="0"/>
                <a:ea typeface="宋体" charset="0"/>
              </a:rPr>
              <a:t>s1 </a:t>
            </a:r>
            <a:r>
              <a:rPr lang="en-US" altLang="zh-CN" sz="2800" dirty="0">
                <a:latin typeface="Arial" charset="0"/>
                <a:ea typeface="宋体" charset="0"/>
              </a:rPr>
              <a:t>);</a:t>
            </a:r>
          </a:p>
        </p:txBody>
      </p:sp>
      <p:sp>
        <p:nvSpPr>
          <p:cNvPr id="405509" name="Rectangle 5"/>
          <p:cNvSpPr>
            <a:spLocks noChangeArrowheads="1"/>
          </p:cNvSpPr>
          <p:nvPr/>
        </p:nvSpPr>
        <p:spPr bwMode="auto">
          <a:xfrm>
            <a:off x="5364163" y="188913"/>
            <a:ext cx="3744912" cy="2376487"/>
          </a:xfrm>
          <a:prstGeom prst="rect">
            <a:avLst/>
          </a:prstGeom>
          <a:solidFill>
            <a:schemeClr val="bg1"/>
          </a:solidFill>
          <a:ln w="3175">
            <a:solidFill>
              <a:schemeClr val="tx1"/>
            </a:solidFill>
            <a:miter lim="800000"/>
            <a:headEnd/>
            <a:tailEnd/>
          </a:ln>
        </p:spPr>
        <p:txBody>
          <a:bodyPr/>
          <a:lstStyle/>
          <a:p>
            <a:pPr marL="342900" indent="-342900">
              <a:spcBef>
                <a:spcPct val="20000"/>
              </a:spcBef>
              <a:buClr>
                <a:schemeClr val="bg2"/>
              </a:buClr>
              <a:buSzPct val="75000"/>
              <a:buFont typeface="Wingdings" charset="0"/>
              <a:buNone/>
            </a:pPr>
            <a:r>
              <a:rPr lang="zh-CN" altLang="en-US" sz="2400" b="1">
                <a:solidFill>
                  <a:srgbClr val="FF0000"/>
                </a:solidFill>
              </a:rPr>
              <a:t>特点</a:t>
            </a:r>
            <a:r>
              <a:rPr lang="zh-CN" altLang="en-US" sz="2400" b="1"/>
              <a:t>：可以传递多个数据且参数形式较简单 </a:t>
            </a:r>
          </a:p>
          <a:p>
            <a:pPr marL="342900" indent="-342900">
              <a:spcBef>
                <a:spcPct val="20000"/>
              </a:spcBef>
              <a:buClr>
                <a:schemeClr val="bg2"/>
              </a:buClr>
              <a:buSzPct val="75000"/>
              <a:buFont typeface="Wingdings" charset="0"/>
              <a:buNone/>
            </a:pPr>
            <a:r>
              <a:rPr lang="zh-CN" altLang="en-US" sz="2400" b="1">
                <a:solidFill>
                  <a:srgbClr val="FF0000"/>
                </a:solidFill>
              </a:rPr>
              <a:t>缺点</a:t>
            </a:r>
            <a:r>
              <a:rPr lang="zh-CN" altLang="en-US" sz="2400" b="1"/>
              <a:t>：对于成员较多的大型结构，参数传递时所进行的结构数据复制使得效率较低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5507">
                                            <p:txEl>
                                              <p:pRg st="3" end="3"/>
                                            </p:txEl>
                                          </p:spTgt>
                                        </p:tgtEl>
                                        <p:attrNameLst>
                                          <p:attrName>style.visibility</p:attrName>
                                        </p:attrNameLst>
                                      </p:cBhvr>
                                      <p:to>
                                        <p:strVal val="visible"/>
                                      </p:to>
                                    </p:set>
                                    <p:anim calcmode="lin" valueType="num">
                                      <p:cBhvr additive="base">
                                        <p:cTn id="25"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550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5507">
                                            <p:txEl>
                                              <p:pRg st="4" end="4"/>
                                            </p:txEl>
                                          </p:spTgt>
                                        </p:tgtEl>
                                        <p:attrNameLst>
                                          <p:attrName>style.visibility</p:attrName>
                                        </p:attrNameLst>
                                      </p:cBhvr>
                                      <p:to>
                                        <p:strVal val="visible"/>
                                      </p:to>
                                    </p:set>
                                    <p:anim calcmode="lin" valueType="num">
                                      <p:cBhvr additive="base">
                                        <p:cTn id="29"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550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05507">
                                            <p:txEl>
                                              <p:pRg st="5" end="5"/>
                                            </p:txEl>
                                          </p:spTgt>
                                        </p:tgtEl>
                                        <p:attrNameLst>
                                          <p:attrName>style.visibility</p:attrName>
                                        </p:attrNameLst>
                                      </p:cBhvr>
                                      <p:to>
                                        <p:strVal val="visible"/>
                                      </p:to>
                                    </p:set>
                                    <p:anim calcmode="lin" valueType="num">
                                      <p:cBhvr additive="base">
                                        <p:cTn id="33" dur="500" fill="hold"/>
                                        <p:tgtEl>
                                          <p:spTgt spid="40550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55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05509"/>
                                        </p:tgtEl>
                                        <p:attrNameLst>
                                          <p:attrName>style.visibility</p:attrName>
                                        </p:attrNameLst>
                                      </p:cBhvr>
                                      <p:to>
                                        <p:strVal val="visible"/>
                                      </p:to>
                                    </p:set>
                                    <p:anim calcmode="lin" valueType="num">
                                      <p:cBhvr additive="base">
                                        <p:cTn id="39" dur="500" fill="hold"/>
                                        <p:tgtEl>
                                          <p:spTgt spid="405509"/>
                                        </p:tgtEl>
                                        <p:attrNameLst>
                                          <p:attrName>ppt_x</p:attrName>
                                        </p:attrNameLst>
                                      </p:cBhvr>
                                      <p:tavLst>
                                        <p:tav tm="0">
                                          <p:val>
                                            <p:strVal val="#ppt_x"/>
                                          </p:val>
                                        </p:tav>
                                        <p:tav tm="100000">
                                          <p:val>
                                            <p:strVal val="#ppt_x"/>
                                          </p:val>
                                        </p:tav>
                                      </p:tavLst>
                                    </p:anim>
                                    <p:anim calcmode="lin" valueType="num">
                                      <p:cBhvr additive="base">
                                        <p:cTn id="40" dur="500" fill="hold"/>
                                        <p:tgtEl>
                                          <p:spTgt spid="4055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a:noFill/>
        </p:spPr>
        <p:txBody>
          <a:bodyPr/>
          <a:lstStyle/>
          <a:p>
            <a:pPr eaLnBrk="1" hangingPunct="1"/>
            <a:r>
              <a:rPr lang="en-US" altLang="zh-CN">
                <a:latin typeface="Arial" charset="0"/>
                <a:ea typeface="宋体" charset="0"/>
              </a:rPr>
              <a:t>9.2  </a:t>
            </a:r>
            <a:r>
              <a:rPr lang="zh-CN" altLang="en-US">
                <a:latin typeface="Arial" charset="0"/>
                <a:ea typeface="宋体" charset="0"/>
              </a:rPr>
              <a:t>学生成绩排序</a:t>
            </a:r>
            <a:r>
              <a:rPr lang="en-US" altLang="zh-CN">
                <a:latin typeface="Arial" charset="0"/>
                <a:ea typeface="宋体" charset="0"/>
              </a:rPr>
              <a:t> </a:t>
            </a:r>
            <a:endParaRPr lang="zh-CN" altLang="en-US">
              <a:latin typeface="Arial" charset="0"/>
              <a:ea typeface="宋体" charset="0"/>
            </a:endParaRPr>
          </a:p>
        </p:txBody>
      </p:sp>
      <p:sp>
        <p:nvSpPr>
          <p:cNvPr id="20483" name="Rectangle 7"/>
          <p:cNvSpPr>
            <a:spLocks noGrp="1" noChangeArrowheads="1"/>
          </p:cNvSpPr>
          <p:nvPr>
            <p:ph type="body" idx="1"/>
          </p:nvPr>
        </p:nvSpPr>
        <p:spPr>
          <a:noFill/>
        </p:spPr>
        <p:txBody>
          <a:bodyPr/>
          <a:lstStyle/>
          <a:p>
            <a:pPr marL="0" indent="0" eaLnBrk="1" hangingPunct="1">
              <a:buNone/>
            </a:pPr>
            <a:r>
              <a:rPr lang="en-US" altLang="zh-CN" dirty="0">
                <a:latin typeface="Arial" charset="0"/>
                <a:ea typeface="宋体" charset="0"/>
              </a:rPr>
              <a:t>9.2.1  </a:t>
            </a:r>
            <a:r>
              <a:rPr lang="zh-CN" altLang="en-US" dirty="0">
                <a:latin typeface="Arial" charset="0"/>
                <a:ea typeface="宋体" charset="0"/>
              </a:rPr>
              <a:t>程序解析</a:t>
            </a:r>
          </a:p>
          <a:p>
            <a:pPr marL="0" indent="0" eaLnBrk="1" hangingPunct="1">
              <a:buNone/>
            </a:pPr>
            <a:r>
              <a:rPr lang="en-US" altLang="zh-CN" dirty="0">
                <a:latin typeface="Arial" charset="0"/>
                <a:ea typeface="宋体" charset="0"/>
              </a:rPr>
              <a:t>9.2.2  </a:t>
            </a:r>
            <a:r>
              <a:rPr lang="zh-CN" altLang="en-US" dirty="0">
                <a:latin typeface="Arial" charset="0"/>
                <a:ea typeface="宋体" charset="0"/>
              </a:rPr>
              <a:t>结构数组操作</a:t>
            </a:r>
          </a:p>
          <a:p>
            <a:pPr eaLnBrk="1" hangingPunct="1">
              <a:buFont typeface="Wingdings" charset="0"/>
              <a:buNone/>
            </a:pPr>
            <a:endParaRPr lang="zh-CN" altLang="en-US" dirty="0">
              <a:latin typeface="Arial" charset="0"/>
              <a:ea typeface="宋体" charset="0"/>
            </a:endParaRPr>
          </a:p>
          <a:p>
            <a:pPr eaLnBrk="1" hangingPunct="1">
              <a:buFont typeface="Wingdings" charset="0"/>
              <a:buNone/>
            </a:pPr>
            <a:endParaRPr lang="zh-CN" altLang="en-US" dirty="0">
              <a:latin typeface="Arial" charset="0"/>
              <a:ea typeface="宋体"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825" y="385763"/>
            <a:ext cx="8229600" cy="955675"/>
          </a:xfrm>
        </p:spPr>
        <p:txBody>
          <a:bodyPr/>
          <a:lstStyle/>
          <a:p>
            <a:pPr eaLnBrk="1" hangingPunct="1"/>
            <a:r>
              <a:rPr lang="en-US" altLang="zh-CN" sz="4000">
                <a:latin typeface="Arial" charset="0"/>
                <a:ea typeface="宋体" charset="0"/>
              </a:rPr>
              <a:t>9.2.1  </a:t>
            </a:r>
            <a:r>
              <a:rPr lang="zh-CN" altLang="en-US" sz="4000">
                <a:latin typeface="Arial" charset="0"/>
                <a:ea typeface="宋体" charset="0"/>
              </a:rPr>
              <a:t>程序解析</a:t>
            </a:r>
          </a:p>
        </p:txBody>
      </p:sp>
      <p:sp>
        <p:nvSpPr>
          <p:cNvPr id="440323" name="Rectangle 3"/>
          <p:cNvSpPr>
            <a:spLocks noGrp="1" noChangeArrowheads="1"/>
          </p:cNvSpPr>
          <p:nvPr>
            <p:ph type="body" idx="1"/>
          </p:nvPr>
        </p:nvSpPr>
        <p:spPr>
          <a:xfrm>
            <a:off x="250825" y="1557338"/>
            <a:ext cx="8642350" cy="4608512"/>
          </a:xfrm>
        </p:spPr>
        <p:txBody>
          <a:bodyPr/>
          <a:lstStyle/>
          <a:p>
            <a:pPr marL="609600" indent="-609600" algn="just" eaLnBrk="1" hangingPunct="1">
              <a:lnSpc>
                <a:spcPct val="90000"/>
              </a:lnSpc>
              <a:buFont typeface="Wingdings" charset="0"/>
              <a:buNone/>
            </a:pPr>
            <a:r>
              <a:rPr lang="zh-CN" altLang="en-US" sz="2800">
                <a:latin typeface="Arial" charset="0"/>
                <a:ea typeface="宋体" charset="0"/>
              </a:rPr>
              <a:t>例</a:t>
            </a:r>
            <a:r>
              <a:rPr lang="en-US" altLang="zh-CN" sz="2800">
                <a:latin typeface="Arial" charset="0"/>
                <a:ea typeface="宋体" charset="0"/>
              </a:rPr>
              <a:t>9-2 </a:t>
            </a:r>
            <a:r>
              <a:rPr lang="zh-CN" altLang="en-US" sz="2800">
                <a:latin typeface="Arial" charset="0"/>
                <a:ea typeface="宋体" charset="0"/>
              </a:rPr>
              <a:t>输入</a:t>
            </a:r>
            <a:r>
              <a:rPr lang="en-US" altLang="zh-CN" sz="2800">
                <a:latin typeface="Arial" charset="0"/>
                <a:ea typeface="宋体" charset="0"/>
              </a:rPr>
              <a:t>n</a:t>
            </a:r>
            <a:r>
              <a:rPr lang="zh-CN" altLang="en-US" sz="2800">
                <a:latin typeface="Arial" charset="0"/>
                <a:ea typeface="宋体" charset="0"/>
              </a:rPr>
              <a:t>（</a:t>
            </a:r>
            <a:r>
              <a:rPr lang="en-US" altLang="zh-CN" sz="2800">
                <a:latin typeface="Arial" charset="0"/>
                <a:ea typeface="宋体" charset="0"/>
              </a:rPr>
              <a:t>n&lt;50</a:t>
            </a:r>
            <a:r>
              <a:rPr lang="zh-CN" altLang="en-US" sz="2800">
                <a:latin typeface="Arial" charset="0"/>
                <a:ea typeface="宋体" charset="0"/>
              </a:rPr>
              <a:t>）个学生的成绩信息，按照学生的个人平均成绩从高到低输出他们的信息。</a:t>
            </a:r>
          </a:p>
          <a:p>
            <a:pPr marL="609600" indent="-609600" eaLnBrk="1" hangingPunct="1">
              <a:lnSpc>
                <a:spcPct val="90000"/>
              </a:lnSpc>
              <a:buFont typeface="Wingdings" charset="0"/>
              <a:buNone/>
            </a:pPr>
            <a:endParaRPr lang="en-US" altLang="zh-CN" sz="2400">
              <a:latin typeface="Arial" charset="0"/>
              <a:ea typeface="宋体" charset="0"/>
            </a:endParaRPr>
          </a:p>
          <a:p>
            <a:pPr marL="609600" indent="-609600" eaLnBrk="1" hangingPunct="1">
              <a:lnSpc>
                <a:spcPct val="90000"/>
              </a:lnSpc>
              <a:buFont typeface="Wingdings" charset="0"/>
              <a:buNone/>
            </a:pPr>
            <a:r>
              <a:rPr lang="en-US" altLang="zh-CN" sz="2400">
                <a:latin typeface="Arial" charset="0"/>
                <a:ea typeface="宋体" charset="0"/>
              </a:rPr>
              <a:t>     </a:t>
            </a:r>
          </a:p>
          <a:p>
            <a:pPr marL="609600" indent="-609600" eaLnBrk="1" hangingPunct="1">
              <a:lnSpc>
                <a:spcPct val="90000"/>
              </a:lnSpc>
              <a:buFont typeface="Wingdings" charset="0"/>
              <a:buNone/>
            </a:pPr>
            <a:r>
              <a:rPr lang="en-US" altLang="zh-CN" sz="2400">
                <a:latin typeface="Arial" charset="0"/>
                <a:ea typeface="宋体" charset="0"/>
              </a:rPr>
              <a:t>    struct student </a:t>
            </a:r>
            <a:r>
              <a:rPr lang="en-US" altLang="zh-CN" sz="2400">
                <a:solidFill>
                  <a:srgbClr val="FF0000"/>
                </a:solidFill>
                <a:latin typeface="Arial" charset="0"/>
                <a:ea typeface="宋体" charset="0"/>
              </a:rPr>
              <a:t>students[50]</a:t>
            </a:r>
            <a:r>
              <a:rPr lang="en-US" altLang="zh-CN" sz="2400">
                <a:latin typeface="Arial" charset="0"/>
                <a:ea typeface="宋体" charset="0"/>
              </a:rPr>
              <a:t>, temp;   /* </a:t>
            </a:r>
            <a:r>
              <a:rPr lang="zh-CN" altLang="en-US" sz="2400">
                <a:latin typeface="Arial" charset="0"/>
                <a:ea typeface="宋体" charset="0"/>
              </a:rPr>
              <a:t>定义结构数组 *</a:t>
            </a:r>
            <a:r>
              <a:rPr lang="en-US" altLang="zh-CN" sz="2400">
                <a:latin typeface="Arial" charset="0"/>
                <a:ea typeface="宋体" charset="0"/>
              </a:rPr>
              <a:t>/</a:t>
            </a:r>
          </a:p>
          <a:p>
            <a:pPr marL="609600" indent="-609600" eaLnBrk="1" hangingPunct="1">
              <a:lnSpc>
                <a:spcPct val="90000"/>
              </a:lnSpc>
              <a:buFont typeface="Wingdings" charset="0"/>
              <a:buNone/>
            </a:pPr>
            <a:r>
              <a:rPr lang="en-US" altLang="zh-CN" sz="2400">
                <a:latin typeface="Arial" charset="0"/>
                <a:ea typeface="宋体" charset="0"/>
              </a:rPr>
              <a:t>          </a:t>
            </a:r>
          </a:p>
          <a:p>
            <a:pPr marL="609600" indent="-609600" eaLnBrk="1" hangingPunct="1">
              <a:lnSpc>
                <a:spcPct val="90000"/>
              </a:lnSpc>
              <a:buFont typeface="Wingdings" charset="0"/>
              <a:buNone/>
            </a:pPr>
            <a:r>
              <a:rPr lang="en-US" altLang="zh-CN" sz="2400">
                <a:latin typeface="Arial" charset="0"/>
                <a:ea typeface="宋体" charset="0"/>
              </a:rPr>
              <a:t>     /* </a:t>
            </a:r>
            <a:r>
              <a:rPr lang="zh-CN" altLang="en-US" sz="2400">
                <a:latin typeface="Arial" charset="0"/>
                <a:ea typeface="宋体" charset="0"/>
              </a:rPr>
              <a:t>输入 *</a:t>
            </a:r>
            <a:r>
              <a:rPr lang="en-US" altLang="zh-CN" sz="2400">
                <a:latin typeface="Arial" charset="0"/>
                <a:ea typeface="宋体" charset="0"/>
              </a:rPr>
              <a:t>/</a:t>
            </a:r>
          </a:p>
          <a:p>
            <a:pPr marL="609600" indent="-609600" eaLnBrk="1" hangingPunct="1">
              <a:lnSpc>
                <a:spcPct val="90000"/>
              </a:lnSpc>
              <a:buFont typeface="Wingdings" charset="0"/>
              <a:buNone/>
            </a:pPr>
            <a:r>
              <a:rPr lang="en-US" altLang="zh-CN" sz="2400">
                <a:latin typeface="Arial" charset="0"/>
                <a:ea typeface="宋体" charset="0"/>
              </a:rPr>
              <a:t>     … </a:t>
            </a:r>
          </a:p>
          <a:p>
            <a:pPr marL="609600" indent="-609600" eaLnBrk="1" hangingPunct="1">
              <a:lnSpc>
                <a:spcPct val="90000"/>
              </a:lnSpc>
              <a:buFont typeface="Wingdings" charset="0"/>
              <a:buNone/>
            </a:pPr>
            <a:r>
              <a:rPr lang="en-US" altLang="zh-CN" sz="2400">
                <a:latin typeface="Arial" charset="0"/>
                <a:ea typeface="宋体" charset="0"/>
              </a:rPr>
              <a:t>     </a:t>
            </a:r>
          </a:p>
          <a:p>
            <a:pPr marL="609600" indent="-609600" eaLnBrk="1" hangingPunct="1">
              <a:lnSpc>
                <a:spcPct val="90000"/>
              </a:lnSpc>
              <a:buFont typeface="Wingdings" charset="0"/>
              <a:buNone/>
            </a:pPr>
            <a:r>
              <a:rPr lang="en-US" altLang="zh-CN" sz="2400">
                <a:latin typeface="Arial" charset="0"/>
                <a:ea typeface="宋体" charset="0"/>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23">
                                            <p:txEl>
                                              <p:pRg st="3" end="3"/>
                                            </p:txEl>
                                          </p:spTgt>
                                        </p:tgtEl>
                                        <p:attrNameLst>
                                          <p:attrName>style.visibility</p:attrName>
                                        </p:attrNameLst>
                                      </p:cBhvr>
                                      <p:to>
                                        <p:strVal val="visible"/>
                                      </p:to>
                                    </p:set>
                                    <p:anim calcmode="lin" valueType="num">
                                      <p:cBhvr additive="base">
                                        <p:cTn id="7" dur="500" fill="hold"/>
                                        <p:tgtEl>
                                          <p:spTgt spid="4403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2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23">
                                            <p:txEl>
                                              <p:pRg st="4" end="4"/>
                                            </p:txEl>
                                          </p:spTgt>
                                        </p:tgtEl>
                                        <p:attrNameLst>
                                          <p:attrName>style.visibility</p:attrName>
                                        </p:attrNameLst>
                                      </p:cBhvr>
                                      <p:to>
                                        <p:strVal val="visible"/>
                                      </p:to>
                                    </p:set>
                                    <p:anim calcmode="lin" valueType="num">
                                      <p:cBhvr additive="base">
                                        <p:cTn id="11" dur="500" fill="hold"/>
                                        <p:tgtEl>
                                          <p:spTgt spid="44032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2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0323">
                                            <p:txEl>
                                              <p:pRg st="5" end="5"/>
                                            </p:txEl>
                                          </p:spTgt>
                                        </p:tgtEl>
                                        <p:attrNameLst>
                                          <p:attrName>style.visibility</p:attrName>
                                        </p:attrNameLst>
                                      </p:cBhvr>
                                      <p:to>
                                        <p:strVal val="visible"/>
                                      </p:to>
                                    </p:set>
                                    <p:anim calcmode="lin" valueType="num">
                                      <p:cBhvr additive="base">
                                        <p:cTn id="15" dur="500" fill="hold"/>
                                        <p:tgtEl>
                                          <p:spTgt spid="44032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032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40323">
                                            <p:txEl>
                                              <p:pRg st="6" end="6"/>
                                            </p:txEl>
                                          </p:spTgt>
                                        </p:tgtEl>
                                        <p:attrNameLst>
                                          <p:attrName>style.visibility</p:attrName>
                                        </p:attrNameLst>
                                      </p:cBhvr>
                                      <p:to>
                                        <p:strVal val="visible"/>
                                      </p:to>
                                    </p:set>
                                    <p:anim calcmode="lin" valueType="num">
                                      <p:cBhvr additive="base">
                                        <p:cTn id="19" dur="500" fill="hold"/>
                                        <p:tgtEl>
                                          <p:spTgt spid="44032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p:txBody>
          <a:bodyPr/>
          <a:lstStyle/>
          <a:p>
            <a:pPr eaLnBrk="1" hangingPunct="1"/>
            <a:r>
              <a:rPr lang="zh-CN" altLang="en-US">
                <a:latin typeface="Arial" charset="0"/>
                <a:ea typeface="宋体" charset="0"/>
              </a:rPr>
              <a:t>本章要点</a:t>
            </a:r>
          </a:p>
        </p:txBody>
      </p:sp>
      <p:sp>
        <p:nvSpPr>
          <p:cNvPr id="178185" name="Rectangle 9"/>
          <p:cNvSpPr>
            <a:spLocks noGrp="1" noChangeArrowheads="1"/>
          </p:cNvSpPr>
          <p:nvPr>
            <p:ph type="body" idx="1"/>
          </p:nvPr>
        </p:nvSpPr>
        <p:spPr>
          <a:xfrm>
            <a:off x="468312" y="1700213"/>
            <a:ext cx="8424167" cy="4609107"/>
          </a:xfrm>
        </p:spPr>
        <p:txBody>
          <a:bodyPr/>
          <a:lstStyle/>
          <a:p>
            <a:pPr eaLnBrk="1" hangingPunct="1"/>
            <a:r>
              <a:rPr lang="zh-CN" altLang="en-US" sz="2800" dirty="0">
                <a:latin typeface="Arial" charset="0"/>
                <a:ea typeface="宋体" charset="0"/>
              </a:rPr>
              <a:t>什么是结构？结构与数组有什么差别？</a:t>
            </a:r>
          </a:p>
          <a:p>
            <a:pPr eaLnBrk="1" hangingPunct="1"/>
            <a:r>
              <a:rPr lang="zh-CN" altLang="en-US" sz="2800" dirty="0">
                <a:latin typeface="Arial" charset="0"/>
                <a:ea typeface="宋体" charset="0"/>
              </a:rPr>
              <a:t>有几种结构的定义形式，它们之间有什么不同？</a:t>
            </a:r>
          </a:p>
          <a:p>
            <a:pPr eaLnBrk="1" hangingPunct="1"/>
            <a:r>
              <a:rPr lang="zh-CN" altLang="en-US" sz="2800" dirty="0">
                <a:latin typeface="Arial" charset="0"/>
                <a:ea typeface="宋体" charset="0"/>
              </a:rPr>
              <a:t>什么是结构的嵌套？</a:t>
            </a:r>
          </a:p>
          <a:p>
            <a:pPr eaLnBrk="1" hangingPunct="1"/>
            <a:r>
              <a:rPr lang="zh-CN" altLang="en-US" sz="2800" dirty="0">
                <a:latin typeface="Arial" charset="0"/>
                <a:ea typeface="宋体" charset="0"/>
              </a:rPr>
              <a:t>什么是结构变量和结构成员变量？如何引用结构成员变量？</a:t>
            </a:r>
          </a:p>
          <a:p>
            <a:pPr eaLnBrk="1" hangingPunct="1"/>
            <a:r>
              <a:rPr lang="zh-CN" altLang="en-US" sz="2800" dirty="0">
                <a:latin typeface="Arial" charset="0"/>
                <a:ea typeface="宋体" charset="0"/>
              </a:rPr>
              <a:t>结构变量如何作为函数参数使用？</a:t>
            </a:r>
          </a:p>
          <a:p>
            <a:pPr eaLnBrk="1" hangingPunct="1"/>
            <a:r>
              <a:rPr lang="zh-CN" altLang="en-US" sz="2800" dirty="0">
                <a:latin typeface="Arial" charset="0"/>
                <a:ea typeface="宋体" charset="0"/>
              </a:rPr>
              <a:t>什么是结构数组？如何定义和使用结构数组？</a:t>
            </a:r>
          </a:p>
          <a:p>
            <a:pPr eaLnBrk="1" hangingPunct="1"/>
            <a:r>
              <a:rPr lang="zh-CN" altLang="en-US" sz="2800" dirty="0">
                <a:latin typeface="Arial" charset="0"/>
                <a:ea typeface="宋体" charset="0"/>
              </a:rPr>
              <a:t>什么是结构指针？它如何实现对结构分量的操作？</a:t>
            </a:r>
          </a:p>
          <a:p>
            <a:pPr eaLnBrk="1" hangingPunct="1"/>
            <a:r>
              <a:rPr lang="zh-CN" altLang="en-US" sz="2800" dirty="0">
                <a:latin typeface="Arial" charset="0"/>
                <a:ea typeface="宋体" charset="0"/>
              </a:rPr>
              <a:t>结构指针是如何作为函数的参数的？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0825" y="385763"/>
            <a:ext cx="8229600" cy="955675"/>
          </a:xfrm>
        </p:spPr>
        <p:txBody>
          <a:bodyPr/>
          <a:lstStyle/>
          <a:p>
            <a:pPr eaLnBrk="1" hangingPunct="1"/>
            <a:r>
              <a:rPr lang="en-US" altLang="zh-CN" sz="4000">
                <a:latin typeface="Arial" charset="0"/>
                <a:ea typeface="宋体" charset="0"/>
              </a:rPr>
              <a:t>9.2.1  </a:t>
            </a:r>
            <a:r>
              <a:rPr lang="zh-CN" altLang="en-US" sz="4000">
                <a:latin typeface="Arial" charset="0"/>
                <a:ea typeface="宋体" charset="0"/>
              </a:rPr>
              <a:t>程序解析</a:t>
            </a:r>
          </a:p>
        </p:txBody>
      </p:sp>
      <p:sp>
        <p:nvSpPr>
          <p:cNvPr id="22531" name="Rectangle 3"/>
          <p:cNvSpPr>
            <a:spLocks noGrp="1" noChangeArrowheads="1"/>
          </p:cNvSpPr>
          <p:nvPr>
            <p:ph type="body" idx="1"/>
          </p:nvPr>
        </p:nvSpPr>
        <p:spPr>
          <a:xfrm>
            <a:off x="250825" y="1557338"/>
            <a:ext cx="8642350" cy="4608512"/>
          </a:xfrm>
        </p:spPr>
        <p:txBody>
          <a:bodyPr/>
          <a:lstStyle/>
          <a:p>
            <a:pPr marL="609600" indent="-609600" eaLnBrk="1" hangingPunct="1">
              <a:lnSpc>
                <a:spcPct val="80000"/>
              </a:lnSpc>
              <a:buFont typeface="Wingdings" charset="0"/>
              <a:buNone/>
            </a:pPr>
            <a:r>
              <a:rPr lang="en-US" altLang="zh-CN" sz="2000" dirty="0">
                <a:latin typeface="Arial" charset="0"/>
                <a:ea typeface="宋体" charset="0"/>
              </a:rPr>
              <a:t> /* </a:t>
            </a:r>
            <a:r>
              <a:rPr lang="zh-CN" altLang="en-US" sz="2000" dirty="0">
                <a:solidFill>
                  <a:srgbClr val="FF0000"/>
                </a:solidFill>
                <a:latin typeface="Arial" charset="0"/>
                <a:ea typeface="宋体" charset="0"/>
              </a:rPr>
              <a:t>结构数组排序，选择排序法</a:t>
            </a:r>
            <a:r>
              <a:rPr lang="zh-CN" altLang="en-US" sz="2000" dirty="0">
                <a:latin typeface="Arial" charset="0"/>
                <a:ea typeface="宋体" charset="0"/>
              </a:rPr>
              <a:t> *</a:t>
            </a:r>
            <a:r>
              <a:rPr lang="en-US" altLang="zh-CN" sz="2000" dirty="0">
                <a:latin typeface="Arial" charset="0"/>
                <a:ea typeface="宋体" charset="0"/>
              </a:rPr>
              <a:t>/</a:t>
            </a:r>
          </a:p>
          <a:p>
            <a:pPr marL="609600" indent="-609600" eaLnBrk="1" hangingPunct="1">
              <a:lnSpc>
                <a:spcPct val="80000"/>
              </a:lnSpc>
              <a:buFont typeface="Wingdings" charset="0"/>
              <a:buNone/>
            </a:pPr>
            <a:r>
              <a:rPr lang="en-US" altLang="zh-CN" sz="2000" dirty="0">
                <a:latin typeface="Arial" charset="0"/>
                <a:ea typeface="宋体" charset="0"/>
              </a:rPr>
              <a:t>  </a:t>
            </a:r>
            <a:r>
              <a:rPr lang="en-US" altLang="zh-CN" sz="2000" dirty="0" smtClean="0">
                <a:latin typeface="Arial" charset="0"/>
                <a:ea typeface="宋体" charset="0"/>
              </a:rPr>
              <a:t>for ( </a:t>
            </a:r>
            <a:r>
              <a:rPr lang="en-US" altLang="zh-CN" sz="2000" dirty="0" err="1">
                <a:latin typeface="Arial" charset="0"/>
                <a:ea typeface="宋体" charset="0"/>
              </a:rPr>
              <a:t>i</a:t>
            </a:r>
            <a:r>
              <a:rPr lang="en-US" altLang="zh-CN" sz="2000" dirty="0">
                <a:latin typeface="Arial" charset="0"/>
                <a:ea typeface="宋体" charset="0"/>
              </a:rPr>
              <a:t> = 0; </a:t>
            </a:r>
            <a:r>
              <a:rPr lang="en-US" altLang="zh-CN" sz="2000" dirty="0" err="1">
                <a:latin typeface="Arial" charset="0"/>
                <a:ea typeface="宋体" charset="0"/>
              </a:rPr>
              <a:t>i</a:t>
            </a:r>
            <a:r>
              <a:rPr lang="en-US" altLang="zh-CN" sz="2000" dirty="0">
                <a:latin typeface="Arial" charset="0"/>
                <a:ea typeface="宋体" charset="0"/>
              </a:rPr>
              <a:t> &lt; n-1; </a:t>
            </a:r>
            <a:r>
              <a:rPr lang="en-US" altLang="zh-CN" sz="2000" dirty="0" err="1">
                <a:latin typeface="Arial" charset="0"/>
                <a:ea typeface="宋体" charset="0"/>
              </a:rPr>
              <a:t>i</a:t>
            </a:r>
            <a:r>
              <a:rPr lang="en-US" altLang="zh-CN" sz="2000" dirty="0">
                <a:latin typeface="Arial" charset="0"/>
                <a:ea typeface="宋体" charset="0"/>
              </a:rPr>
              <a:t>++ ){</a:t>
            </a:r>
          </a:p>
          <a:p>
            <a:pPr marL="609600" indent="-609600" eaLnBrk="1" hangingPunct="1">
              <a:lnSpc>
                <a:spcPct val="80000"/>
              </a:lnSpc>
              <a:buFont typeface="Wingdings" charset="0"/>
              <a:buNone/>
            </a:pPr>
            <a:r>
              <a:rPr lang="en-US" altLang="zh-CN" sz="2000" dirty="0">
                <a:latin typeface="Arial" charset="0"/>
                <a:ea typeface="宋体" charset="0"/>
              </a:rPr>
              <a:t>    index = </a:t>
            </a:r>
            <a:r>
              <a:rPr lang="en-US" altLang="zh-CN" sz="2000" dirty="0" err="1">
                <a:latin typeface="Arial" charset="0"/>
                <a:ea typeface="宋体" charset="0"/>
              </a:rPr>
              <a:t>i</a:t>
            </a:r>
            <a:r>
              <a:rPr lang="en-US" altLang="zh-CN" sz="2000" dirty="0">
                <a:latin typeface="Arial" charset="0"/>
                <a:ea typeface="宋体" charset="0"/>
              </a:rPr>
              <a:t>;</a:t>
            </a:r>
          </a:p>
          <a:p>
            <a:pPr marL="609600" indent="-609600" eaLnBrk="1" hangingPunct="1">
              <a:lnSpc>
                <a:spcPct val="80000"/>
              </a:lnSpc>
              <a:buFont typeface="Wingdings" charset="0"/>
              <a:buNone/>
            </a:pPr>
            <a:r>
              <a:rPr lang="en-US" altLang="zh-CN" sz="2000" dirty="0">
                <a:latin typeface="Arial" charset="0"/>
                <a:ea typeface="宋体" charset="0"/>
              </a:rPr>
              <a:t>    for (j = i+1; j &lt;n; j++ )	</a:t>
            </a:r>
          </a:p>
          <a:p>
            <a:pPr marL="609600" indent="-609600" eaLnBrk="1" hangingPunct="1">
              <a:lnSpc>
                <a:spcPct val="80000"/>
              </a:lnSpc>
              <a:buFont typeface="Wingdings" charset="0"/>
              <a:buNone/>
            </a:pPr>
            <a:r>
              <a:rPr lang="en-US" altLang="zh-CN" sz="2000" dirty="0">
                <a:latin typeface="Arial" charset="0"/>
                <a:ea typeface="宋体" charset="0"/>
              </a:rPr>
              <a:t>      if (students[j].average &gt; students[index].average)  /* </a:t>
            </a:r>
            <a:r>
              <a:rPr lang="zh-CN" altLang="en-US" sz="2000" dirty="0">
                <a:latin typeface="Arial" charset="0"/>
                <a:ea typeface="宋体" charset="0"/>
              </a:rPr>
              <a:t>比较平均成绩*</a:t>
            </a:r>
            <a:r>
              <a:rPr lang="en-US" altLang="zh-CN" sz="2000" dirty="0">
                <a:latin typeface="Arial" charset="0"/>
                <a:ea typeface="宋体" charset="0"/>
              </a:rPr>
              <a:t>/</a:t>
            </a:r>
          </a:p>
          <a:p>
            <a:pPr marL="609600" indent="-609600" eaLnBrk="1" hangingPunct="1">
              <a:lnSpc>
                <a:spcPct val="80000"/>
              </a:lnSpc>
              <a:buFont typeface="Wingdings" charset="0"/>
              <a:buNone/>
            </a:pPr>
            <a:r>
              <a:rPr lang="en-US" altLang="zh-CN" sz="2000" dirty="0">
                <a:latin typeface="Arial" charset="0"/>
                <a:ea typeface="宋体" charset="0"/>
              </a:rPr>
              <a:t>          index = j;</a:t>
            </a:r>
          </a:p>
          <a:p>
            <a:pPr marL="609600" indent="-609600" eaLnBrk="1" hangingPunct="1">
              <a:lnSpc>
                <a:spcPct val="80000"/>
              </a:lnSpc>
              <a:buFont typeface="Wingdings" charset="0"/>
              <a:buNone/>
            </a:pPr>
            <a:r>
              <a:rPr lang="en-US" altLang="zh-CN" sz="2000" dirty="0">
                <a:latin typeface="Arial" charset="0"/>
                <a:ea typeface="宋体" charset="0"/>
              </a:rPr>
              <a:t>    temp = students[index];		/* </a:t>
            </a:r>
            <a:r>
              <a:rPr lang="zh-CN" altLang="en-US" sz="2000" dirty="0">
                <a:latin typeface="Arial" charset="0"/>
                <a:ea typeface="宋体" charset="0"/>
              </a:rPr>
              <a:t>交换数组元素 *</a:t>
            </a:r>
            <a:r>
              <a:rPr lang="en-US" altLang="zh-CN" sz="2000" dirty="0">
                <a:latin typeface="Arial" charset="0"/>
                <a:ea typeface="宋体" charset="0"/>
              </a:rPr>
              <a:t>/</a:t>
            </a:r>
          </a:p>
          <a:p>
            <a:pPr marL="609600" indent="-609600" eaLnBrk="1" hangingPunct="1">
              <a:lnSpc>
                <a:spcPct val="80000"/>
              </a:lnSpc>
              <a:buFont typeface="Wingdings" charset="0"/>
              <a:buNone/>
            </a:pPr>
            <a:r>
              <a:rPr lang="en-US" altLang="zh-CN" sz="2000" dirty="0">
                <a:latin typeface="Arial" charset="0"/>
                <a:ea typeface="宋体" charset="0"/>
              </a:rPr>
              <a:t>    students[index] = students[</a:t>
            </a:r>
            <a:r>
              <a:rPr lang="en-US" altLang="zh-CN" sz="2000" dirty="0" err="1">
                <a:latin typeface="Arial" charset="0"/>
                <a:ea typeface="宋体" charset="0"/>
              </a:rPr>
              <a:t>i</a:t>
            </a:r>
            <a:r>
              <a:rPr lang="en-US" altLang="zh-CN" sz="2000" dirty="0">
                <a:latin typeface="Arial" charset="0"/>
                <a:ea typeface="宋体" charset="0"/>
              </a:rPr>
              <a:t>];</a:t>
            </a:r>
          </a:p>
          <a:p>
            <a:pPr marL="609600" indent="-609600" eaLnBrk="1" hangingPunct="1">
              <a:lnSpc>
                <a:spcPct val="80000"/>
              </a:lnSpc>
              <a:buFont typeface="Wingdings" charset="0"/>
              <a:buNone/>
            </a:pPr>
            <a:r>
              <a:rPr lang="en-US" altLang="zh-CN" sz="2000" dirty="0">
                <a:latin typeface="Arial" charset="0"/>
                <a:ea typeface="宋体" charset="0"/>
              </a:rPr>
              <a:t>    students[</a:t>
            </a:r>
            <a:r>
              <a:rPr lang="en-US" altLang="zh-CN" sz="2000" dirty="0" err="1">
                <a:latin typeface="Arial" charset="0"/>
                <a:ea typeface="宋体" charset="0"/>
              </a:rPr>
              <a:t>i</a:t>
            </a:r>
            <a:r>
              <a:rPr lang="en-US" altLang="zh-CN" sz="2000" dirty="0">
                <a:latin typeface="Arial" charset="0"/>
                <a:ea typeface="宋体" charset="0"/>
              </a:rPr>
              <a:t>] = temp;</a:t>
            </a:r>
          </a:p>
          <a:p>
            <a:pPr marL="609600" indent="-609600" eaLnBrk="1" hangingPunct="1">
              <a:lnSpc>
                <a:spcPct val="80000"/>
              </a:lnSpc>
              <a:buFont typeface="Wingdings" charset="0"/>
              <a:buNone/>
            </a:pPr>
            <a:r>
              <a:rPr lang="en-US" altLang="zh-CN" sz="2000" dirty="0">
                <a:latin typeface="Arial" charset="0"/>
                <a:ea typeface="宋体" charset="0"/>
              </a:rPr>
              <a:t>  }</a:t>
            </a:r>
          </a:p>
          <a:p>
            <a:pPr marL="609600" indent="-609600" eaLnBrk="1" hangingPunct="1">
              <a:lnSpc>
                <a:spcPct val="80000"/>
              </a:lnSpc>
              <a:buFont typeface="Wingdings" charset="0"/>
              <a:buNone/>
            </a:pPr>
            <a:r>
              <a:rPr lang="en-US" altLang="zh-CN" sz="2000" dirty="0">
                <a:latin typeface="Arial" charset="0"/>
                <a:ea typeface="宋体" charset="0"/>
              </a:rPr>
              <a:t>  /* </a:t>
            </a:r>
            <a:r>
              <a:rPr lang="zh-CN" altLang="en-US" sz="2000" dirty="0">
                <a:latin typeface="Arial" charset="0"/>
                <a:ea typeface="宋体" charset="0"/>
              </a:rPr>
              <a:t>输出排序后的信息 *</a:t>
            </a:r>
            <a:r>
              <a:rPr lang="en-US" altLang="zh-CN" sz="2000" dirty="0">
                <a:latin typeface="Arial" charset="0"/>
                <a:ea typeface="宋体" charset="0"/>
              </a:rPr>
              <a:t>/</a:t>
            </a:r>
          </a:p>
          <a:p>
            <a:pPr marL="609600" indent="-609600" eaLnBrk="1" hangingPunct="1">
              <a:lnSpc>
                <a:spcPct val="80000"/>
              </a:lnSpc>
              <a:buFont typeface="Wingdings" charset="0"/>
              <a:buNone/>
            </a:pPr>
            <a:r>
              <a:rPr lang="en-US" altLang="zh-CN" sz="2000" dirty="0">
                <a:latin typeface="Arial" charset="0"/>
                <a:ea typeface="宋体" charset="0"/>
              </a:rPr>
              <a:t>  </a:t>
            </a:r>
            <a:r>
              <a:rPr lang="en-US" altLang="zh-CN" sz="2000" dirty="0" err="1" smtClean="0">
                <a:latin typeface="Arial" charset="0"/>
                <a:ea typeface="宋体" charset="0"/>
              </a:rPr>
              <a:t>printf</a:t>
            </a:r>
            <a:r>
              <a:rPr lang="zh-CN" altLang="en-US" sz="2000" dirty="0" smtClean="0">
                <a:latin typeface="Arial" charset="0"/>
                <a:ea typeface="宋体" charset="0"/>
              </a:rPr>
              <a:t> </a:t>
            </a:r>
            <a:r>
              <a:rPr lang="en-US" altLang="zh-CN" sz="2000" dirty="0" smtClean="0">
                <a:latin typeface="Arial" charset="0"/>
                <a:ea typeface="宋体" charset="0"/>
              </a:rPr>
              <a:t>(</a:t>
            </a:r>
            <a:r>
              <a:rPr lang="en-US" altLang="zh-CN" sz="2000" dirty="0">
                <a:latin typeface="Arial" charset="0"/>
                <a:ea typeface="宋体" charset="0"/>
              </a:rPr>
              <a:t>"</a:t>
            </a:r>
            <a:r>
              <a:rPr lang="en-US" altLang="zh-CN" sz="2000" dirty="0" err="1">
                <a:latin typeface="Arial" charset="0"/>
                <a:ea typeface="宋体" charset="0"/>
              </a:rPr>
              <a:t>num</a:t>
            </a:r>
            <a:r>
              <a:rPr lang="en-US" altLang="zh-CN" sz="2000" dirty="0">
                <a:latin typeface="Arial" charset="0"/>
                <a:ea typeface="宋体" charset="0"/>
              </a:rPr>
              <a:t>\t name\t average\n");</a:t>
            </a:r>
          </a:p>
          <a:p>
            <a:pPr marL="609600" indent="-609600" eaLnBrk="1" hangingPunct="1">
              <a:lnSpc>
                <a:spcPct val="80000"/>
              </a:lnSpc>
              <a:buFont typeface="Wingdings" charset="0"/>
              <a:buNone/>
            </a:pPr>
            <a:r>
              <a:rPr lang="en-US" altLang="zh-CN" sz="2000" dirty="0">
                <a:latin typeface="Arial" charset="0"/>
                <a:ea typeface="宋体" charset="0"/>
              </a:rPr>
              <a:t>  for (</a:t>
            </a:r>
            <a:r>
              <a:rPr lang="en-US" altLang="zh-CN" sz="2000" dirty="0" err="1">
                <a:latin typeface="Arial" charset="0"/>
                <a:ea typeface="宋体" charset="0"/>
              </a:rPr>
              <a:t>i</a:t>
            </a:r>
            <a:r>
              <a:rPr lang="en-US" altLang="zh-CN" sz="2000" dirty="0">
                <a:latin typeface="Arial" charset="0"/>
                <a:ea typeface="宋体" charset="0"/>
              </a:rPr>
              <a:t> = 0; </a:t>
            </a:r>
            <a:r>
              <a:rPr lang="en-US" altLang="zh-CN" sz="2000" dirty="0" err="1">
                <a:latin typeface="Arial" charset="0"/>
                <a:ea typeface="宋体" charset="0"/>
              </a:rPr>
              <a:t>i</a:t>
            </a:r>
            <a:r>
              <a:rPr lang="en-US" altLang="zh-CN" sz="2000" dirty="0">
                <a:latin typeface="Arial" charset="0"/>
                <a:ea typeface="宋体" charset="0"/>
              </a:rPr>
              <a:t> &lt; n; </a:t>
            </a:r>
            <a:r>
              <a:rPr lang="en-US" altLang="zh-CN" sz="2000" dirty="0" err="1">
                <a:latin typeface="Arial" charset="0"/>
                <a:ea typeface="宋体" charset="0"/>
              </a:rPr>
              <a:t>i</a:t>
            </a:r>
            <a:r>
              <a:rPr lang="en-US" altLang="zh-CN" sz="2000" dirty="0">
                <a:latin typeface="Arial" charset="0"/>
                <a:ea typeface="宋体" charset="0"/>
              </a:rPr>
              <a:t>++ ) </a:t>
            </a:r>
          </a:p>
          <a:p>
            <a:pPr marL="609600" indent="-609600" eaLnBrk="1" hangingPunct="1">
              <a:lnSpc>
                <a:spcPct val="80000"/>
              </a:lnSpc>
              <a:buFont typeface="Wingdings" charset="0"/>
              <a:buNone/>
            </a:pPr>
            <a:r>
              <a:rPr lang="en-US" altLang="zh-CN" sz="2000" dirty="0">
                <a:latin typeface="Arial" charset="0"/>
                <a:ea typeface="宋体" charset="0"/>
              </a:rPr>
              <a:t>    </a:t>
            </a:r>
            <a:r>
              <a:rPr lang="en-US" altLang="zh-CN" sz="2000" dirty="0" err="1" smtClean="0">
                <a:latin typeface="Arial" charset="0"/>
                <a:ea typeface="宋体" charset="0"/>
              </a:rPr>
              <a:t>printf</a:t>
            </a:r>
            <a:r>
              <a:rPr lang="zh-CN" altLang="en-US" sz="2000" dirty="0" smtClean="0">
                <a:latin typeface="Arial" charset="0"/>
                <a:ea typeface="宋体" charset="0"/>
              </a:rPr>
              <a:t> </a:t>
            </a:r>
            <a:r>
              <a:rPr lang="en-US" altLang="zh-CN" sz="2000" dirty="0" smtClean="0">
                <a:latin typeface="Arial" charset="0"/>
                <a:ea typeface="宋体" charset="0"/>
              </a:rPr>
              <a:t>(</a:t>
            </a:r>
            <a:r>
              <a:rPr lang="en-US" altLang="zh-CN" sz="2000" dirty="0">
                <a:latin typeface="Arial" charset="0"/>
                <a:ea typeface="宋体" charset="0"/>
              </a:rPr>
              <a:t>"%d\</a:t>
            </a:r>
            <a:r>
              <a:rPr lang="en-US" altLang="zh-CN" sz="2000" dirty="0" err="1">
                <a:latin typeface="Arial" charset="0"/>
                <a:ea typeface="宋体" charset="0"/>
              </a:rPr>
              <a:t>t%s</a:t>
            </a:r>
            <a:r>
              <a:rPr lang="en-US" altLang="zh-CN" sz="2000" dirty="0">
                <a:latin typeface="Arial" charset="0"/>
                <a:ea typeface="宋体" charset="0"/>
              </a:rPr>
              <a:t>\t %.2lf\n", students[</a:t>
            </a:r>
            <a:r>
              <a:rPr lang="en-US" altLang="zh-CN" sz="2000" dirty="0" err="1">
                <a:latin typeface="Arial" charset="0"/>
                <a:ea typeface="宋体" charset="0"/>
              </a:rPr>
              <a:t>i</a:t>
            </a:r>
            <a:r>
              <a:rPr lang="en-US" altLang="zh-CN" sz="2000" dirty="0">
                <a:latin typeface="Arial" charset="0"/>
                <a:ea typeface="宋体" charset="0"/>
              </a:rPr>
              <a:t>].</a:t>
            </a:r>
            <a:r>
              <a:rPr lang="en-US" altLang="zh-CN" sz="2000" dirty="0" err="1">
                <a:latin typeface="Arial" charset="0"/>
                <a:ea typeface="宋体" charset="0"/>
              </a:rPr>
              <a:t>num</a:t>
            </a:r>
            <a:r>
              <a:rPr lang="en-US" altLang="zh-CN" sz="2000" dirty="0">
                <a:latin typeface="Arial" charset="0"/>
                <a:ea typeface="宋体" charset="0"/>
              </a:rPr>
              <a:t>, students[</a:t>
            </a:r>
            <a:r>
              <a:rPr lang="en-US" altLang="zh-CN" sz="2000" dirty="0" err="1">
                <a:latin typeface="Arial" charset="0"/>
                <a:ea typeface="宋体" charset="0"/>
              </a:rPr>
              <a:t>i</a:t>
            </a:r>
            <a:r>
              <a:rPr lang="en-US" altLang="zh-CN" sz="2000" dirty="0">
                <a:latin typeface="Arial" charset="0"/>
                <a:ea typeface="宋体" charset="0"/>
              </a:rPr>
              <a:t>].name, students[</a:t>
            </a:r>
            <a:r>
              <a:rPr lang="en-US" altLang="zh-CN" sz="2000" dirty="0" err="1">
                <a:latin typeface="Arial" charset="0"/>
                <a:ea typeface="宋体" charset="0"/>
              </a:rPr>
              <a:t>i</a:t>
            </a:r>
            <a:r>
              <a:rPr lang="en-US" altLang="zh-CN" sz="2000" dirty="0">
                <a:latin typeface="Arial" charset="0"/>
                <a:ea typeface="宋体" charset="0"/>
              </a:rPr>
              <a:t>].average);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body" idx="1"/>
          </p:nvPr>
        </p:nvSpPr>
        <p:spPr>
          <a:xfrm>
            <a:off x="395288" y="1630363"/>
            <a:ext cx="8229600" cy="4967287"/>
          </a:xfrm>
        </p:spPr>
        <p:txBody>
          <a:bodyPr/>
          <a:lstStyle/>
          <a:p>
            <a:pPr marL="609600" indent="-609600" eaLnBrk="1" hangingPunct="1"/>
            <a:r>
              <a:rPr lang="zh-CN" altLang="en-US">
                <a:latin typeface="宋体" charset="0"/>
                <a:ea typeface="宋体" charset="0"/>
              </a:rPr>
              <a:t>一个结构变量只能表示一个实体的信息，如果有许多相同类型的实体，就需要使用结构数组。</a:t>
            </a:r>
          </a:p>
          <a:p>
            <a:pPr marL="609600" indent="-609600" eaLnBrk="1" hangingPunct="1"/>
            <a:r>
              <a:rPr lang="zh-CN" altLang="en-US">
                <a:latin typeface="宋体" charset="0"/>
                <a:ea typeface="宋体" charset="0"/>
              </a:rPr>
              <a:t>结构数组是结构与数组的结合，与普通数组的不同之处在于</a:t>
            </a:r>
            <a:r>
              <a:rPr lang="zh-CN" altLang="en-US">
                <a:solidFill>
                  <a:srgbClr val="FF0000"/>
                </a:solidFill>
                <a:latin typeface="宋体" charset="0"/>
                <a:ea typeface="宋体" charset="0"/>
              </a:rPr>
              <a:t>每个数组元素都是一个结构类型的变量</a:t>
            </a:r>
            <a:r>
              <a:rPr lang="zh-CN" altLang="en-US">
                <a:latin typeface="宋体" charset="0"/>
                <a:ea typeface="宋体" charset="0"/>
              </a:rPr>
              <a:t>。 </a:t>
            </a:r>
          </a:p>
        </p:txBody>
      </p:sp>
      <p:sp>
        <p:nvSpPr>
          <p:cNvPr id="23555" name="Rectangle 5"/>
          <p:cNvSpPr>
            <a:spLocks noGrp="1" noChangeArrowheads="1"/>
          </p:cNvSpPr>
          <p:nvPr>
            <p:ph type="title"/>
          </p:nvPr>
        </p:nvSpPr>
        <p:spPr>
          <a:xfrm>
            <a:off x="250825" y="385763"/>
            <a:ext cx="8229600" cy="955675"/>
          </a:xfrm>
          <a:noFill/>
        </p:spPr>
        <p:txBody>
          <a:bodyPr/>
          <a:lstStyle/>
          <a:p>
            <a:pPr eaLnBrk="1" hangingPunct="1"/>
            <a:r>
              <a:rPr lang="en-US" altLang="zh-CN">
                <a:latin typeface="Arial" charset="0"/>
                <a:ea typeface="宋体" charset="0"/>
              </a:rPr>
              <a:t>9.2.2  </a:t>
            </a:r>
            <a:r>
              <a:rPr lang="zh-CN" altLang="en-US">
                <a:latin typeface="Arial" charset="0"/>
                <a:ea typeface="宋体" charset="0"/>
              </a:rPr>
              <a:t>结构数组操作</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9298">
                                            <p:txEl>
                                              <p:pRg st="0" end="0"/>
                                            </p:txEl>
                                          </p:spTgt>
                                        </p:tgtEl>
                                        <p:attrNameLst>
                                          <p:attrName>style.visibility</p:attrName>
                                        </p:attrNameLst>
                                      </p:cBhvr>
                                      <p:to>
                                        <p:strVal val="visible"/>
                                      </p:to>
                                    </p:set>
                                    <p:anim calcmode="lin" valueType="num">
                                      <p:cBhvr additive="base">
                                        <p:cTn id="7" dur="500" fill="hold"/>
                                        <p:tgtEl>
                                          <p:spTgt spid="4392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92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9298">
                                            <p:txEl>
                                              <p:pRg st="1" end="1"/>
                                            </p:txEl>
                                          </p:spTgt>
                                        </p:tgtEl>
                                        <p:attrNameLst>
                                          <p:attrName>style.visibility</p:attrName>
                                        </p:attrNameLst>
                                      </p:cBhvr>
                                      <p:to>
                                        <p:strVal val="visible"/>
                                      </p:to>
                                    </p:set>
                                    <p:anim calcmode="lin" valueType="num">
                                      <p:cBhvr additive="base">
                                        <p:cTn id="13" dur="500" fill="hold"/>
                                        <p:tgtEl>
                                          <p:spTgt spid="4392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929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8" name="Rectangle 2"/>
          <p:cNvSpPr>
            <a:spLocks noGrp="1" noChangeArrowheads="1"/>
          </p:cNvSpPr>
          <p:nvPr>
            <p:ph type="body" idx="1"/>
          </p:nvPr>
        </p:nvSpPr>
        <p:spPr>
          <a:xfrm>
            <a:off x="457200" y="1557338"/>
            <a:ext cx="8229600" cy="3743325"/>
          </a:xfrm>
        </p:spPr>
        <p:txBody>
          <a:bodyPr/>
          <a:lstStyle/>
          <a:p>
            <a:pPr marL="609600" indent="-609600" eaLnBrk="1" hangingPunct="1"/>
            <a:r>
              <a:rPr lang="zh-CN" altLang="en-US">
                <a:latin typeface="Arial" charset="0"/>
                <a:ea typeface="宋体" charset="0"/>
              </a:rPr>
              <a:t>结构数组的定义方法与结构变量类似</a:t>
            </a:r>
          </a:p>
          <a:p>
            <a:pPr marL="609600" indent="-609600" eaLnBrk="1" hangingPunct="1">
              <a:buFont typeface="Wingdings" charset="0"/>
              <a:buNone/>
            </a:pPr>
            <a:r>
              <a:rPr lang="en-US" altLang="zh-CN" sz="2800">
                <a:latin typeface="Arial" charset="0"/>
                <a:ea typeface="宋体" charset="0"/>
              </a:rPr>
              <a:t>     </a:t>
            </a:r>
            <a:r>
              <a:rPr lang="en-US" altLang="zh-CN">
                <a:latin typeface="Arial" charset="0"/>
                <a:ea typeface="宋体" charset="0"/>
              </a:rPr>
              <a:t>struct student </a:t>
            </a:r>
            <a:r>
              <a:rPr lang="en-US" altLang="zh-CN">
                <a:solidFill>
                  <a:srgbClr val="FF0000"/>
                </a:solidFill>
                <a:latin typeface="Arial" charset="0"/>
                <a:ea typeface="宋体" charset="0"/>
              </a:rPr>
              <a:t>students[50]</a:t>
            </a:r>
            <a:r>
              <a:rPr lang="en-US" altLang="zh-CN">
                <a:latin typeface="Arial" charset="0"/>
                <a:ea typeface="宋体" charset="0"/>
              </a:rPr>
              <a:t>; </a:t>
            </a:r>
          </a:p>
          <a:p>
            <a:pPr marL="609600" indent="-609600" eaLnBrk="1" hangingPunct="1">
              <a:buFont typeface="Wingdings" charset="0"/>
              <a:buNone/>
            </a:pPr>
            <a:endParaRPr lang="en-US" altLang="zh-CN">
              <a:latin typeface="Arial" charset="0"/>
              <a:ea typeface="宋体" charset="0"/>
            </a:endParaRPr>
          </a:p>
          <a:p>
            <a:pPr marL="609600" indent="-609600" eaLnBrk="1" hangingPunct="1">
              <a:buFont typeface="Wingdings" charset="0"/>
              <a:buNone/>
            </a:pPr>
            <a:endParaRPr lang="en-US" altLang="zh-CN">
              <a:latin typeface="Arial" charset="0"/>
              <a:ea typeface="宋体" charset="0"/>
            </a:endParaRPr>
          </a:p>
          <a:p>
            <a:pPr marL="609600" indent="-609600" eaLnBrk="1" hangingPunct="1">
              <a:lnSpc>
                <a:spcPct val="90000"/>
              </a:lnSpc>
              <a:buFont typeface="Wingdings" charset="0"/>
              <a:buNone/>
            </a:pPr>
            <a:endParaRPr lang="zh-CN" altLang="en-US">
              <a:latin typeface="Arial" charset="0"/>
              <a:ea typeface="宋体" charset="0"/>
            </a:endParaRPr>
          </a:p>
          <a:p>
            <a:pPr marL="990600" lvl="1" indent="-533400" eaLnBrk="1" hangingPunct="1">
              <a:buClr>
                <a:schemeClr val="bg2"/>
              </a:buClr>
              <a:buSzPct val="75000"/>
              <a:buFont typeface="Wingdings" charset="0"/>
              <a:buNone/>
            </a:pPr>
            <a:r>
              <a:rPr lang="zh-CN" altLang="en-US" sz="2400">
                <a:latin typeface="Arial" charset="0"/>
                <a:ea typeface="宋体" charset="0"/>
              </a:rPr>
              <a:t>    </a:t>
            </a:r>
            <a:endParaRPr lang="en-US" altLang="zh-CN" sz="2400">
              <a:latin typeface="Arial" charset="0"/>
              <a:ea typeface="宋体" charset="0"/>
            </a:endParaRPr>
          </a:p>
        </p:txBody>
      </p:sp>
      <p:sp>
        <p:nvSpPr>
          <p:cNvPr id="408580" name="Text Box 4"/>
          <p:cNvSpPr txBox="1">
            <a:spLocks noChangeArrowheads="1"/>
          </p:cNvSpPr>
          <p:nvPr/>
        </p:nvSpPr>
        <p:spPr bwMode="auto">
          <a:xfrm>
            <a:off x="684213" y="3476625"/>
            <a:ext cx="7200900" cy="1681163"/>
          </a:xfrm>
          <a:prstGeom prst="rect">
            <a:avLst/>
          </a:prstGeom>
          <a:noFill/>
          <a:ln w="9525" cap="rnd">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90000"/>
              </a:lnSpc>
              <a:spcBef>
                <a:spcPct val="20000"/>
              </a:spcBef>
              <a:buClr>
                <a:schemeClr val="bg2"/>
              </a:buClr>
              <a:buSzPct val="75000"/>
              <a:buFont typeface="Wingdings" charset="0"/>
              <a:buNone/>
            </a:pPr>
            <a:r>
              <a:rPr lang="zh-CN" altLang="en-US" sz="2800" b="1"/>
              <a:t>结构数组</a:t>
            </a:r>
            <a:r>
              <a:rPr lang="en-US" altLang="zh-CN" sz="2800" b="1"/>
              <a:t>students</a:t>
            </a:r>
            <a:r>
              <a:rPr lang="zh-CN" altLang="en-US" sz="2800" b="1"/>
              <a:t>，它有</a:t>
            </a:r>
            <a:r>
              <a:rPr lang="en-US" altLang="zh-CN" sz="2800" b="1"/>
              <a:t>50</a:t>
            </a:r>
            <a:r>
              <a:rPr lang="zh-CN" altLang="en-US" sz="2800" b="1"/>
              <a:t>个数组元素，从</a:t>
            </a:r>
            <a:r>
              <a:rPr lang="en-US" altLang="zh-CN" sz="2800" b="1"/>
              <a:t>students[0]</a:t>
            </a:r>
            <a:r>
              <a:rPr lang="zh-CN" altLang="en-US" sz="2800" b="1"/>
              <a:t>到</a:t>
            </a:r>
            <a:r>
              <a:rPr lang="en-US" altLang="zh-CN" sz="2800" b="1"/>
              <a:t>students[49]</a:t>
            </a:r>
            <a:r>
              <a:rPr lang="zh-CN" altLang="en-US" sz="2800" b="1"/>
              <a:t>，每个数组元素都是一个结构类型</a:t>
            </a:r>
            <a:r>
              <a:rPr lang="en-US" altLang="zh-CN" sz="2800" b="1"/>
              <a:t>struct student</a:t>
            </a:r>
            <a:r>
              <a:rPr lang="zh-CN" altLang="en-US" sz="2800" b="1"/>
              <a:t>的变量</a:t>
            </a:r>
          </a:p>
          <a:p>
            <a:pPr eaLnBrk="1" hangingPunct="1"/>
            <a:endParaRPr lang="zh-CN" altLang="en-US" sz="2800" b="1"/>
          </a:p>
        </p:txBody>
      </p:sp>
      <p:sp>
        <p:nvSpPr>
          <p:cNvPr id="24580" name="Rectangle 6"/>
          <p:cNvSpPr>
            <a:spLocks noGrp="1" noChangeArrowheads="1"/>
          </p:cNvSpPr>
          <p:nvPr>
            <p:ph type="title"/>
          </p:nvPr>
        </p:nvSpPr>
        <p:spPr>
          <a:xfrm>
            <a:off x="250825" y="385763"/>
            <a:ext cx="8229600" cy="955675"/>
          </a:xfrm>
          <a:noFill/>
        </p:spPr>
        <p:txBody>
          <a:bodyPr/>
          <a:lstStyle/>
          <a:p>
            <a:pPr eaLnBrk="1" hangingPunct="1"/>
            <a:r>
              <a:rPr lang="en-US" altLang="zh-CN">
                <a:latin typeface="Arial" charset="0"/>
                <a:ea typeface="宋体" charset="0"/>
              </a:rPr>
              <a:t>9.2.2  </a:t>
            </a:r>
            <a:r>
              <a:rPr lang="zh-CN" altLang="en-US">
                <a:latin typeface="Arial" charset="0"/>
                <a:ea typeface="宋体" charset="0"/>
              </a:rPr>
              <a:t>结构数组操作</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8578">
                                            <p:txEl>
                                              <p:pRg st="0" end="0"/>
                                            </p:txEl>
                                          </p:spTgt>
                                        </p:tgtEl>
                                        <p:attrNameLst>
                                          <p:attrName>style.visibility</p:attrName>
                                        </p:attrNameLst>
                                      </p:cBhvr>
                                      <p:to>
                                        <p:strVal val="visible"/>
                                      </p:to>
                                    </p:set>
                                    <p:anim calcmode="lin" valueType="num">
                                      <p:cBhvr additive="base">
                                        <p:cTn id="7" dur="500" fill="hold"/>
                                        <p:tgtEl>
                                          <p:spTgt spid="408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857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8578">
                                            <p:txEl>
                                              <p:pRg st="1" end="1"/>
                                            </p:txEl>
                                          </p:spTgt>
                                        </p:tgtEl>
                                        <p:attrNameLst>
                                          <p:attrName>style.visibility</p:attrName>
                                        </p:attrNameLst>
                                      </p:cBhvr>
                                      <p:to>
                                        <p:strVal val="visible"/>
                                      </p:to>
                                    </p:set>
                                    <p:anim calcmode="lin" valueType="num">
                                      <p:cBhvr additive="base">
                                        <p:cTn id="11" dur="500" fill="hold"/>
                                        <p:tgtEl>
                                          <p:spTgt spid="40857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85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8580"/>
                                        </p:tgtEl>
                                        <p:attrNameLst>
                                          <p:attrName>style.visibility</p:attrName>
                                        </p:attrNameLst>
                                      </p:cBhvr>
                                      <p:to>
                                        <p:strVal val="visible"/>
                                      </p:to>
                                    </p:set>
                                    <p:anim calcmode="lin" valueType="num">
                                      <p:cBhvr additive="base">
                                        <p:cTn id="17" dur="500" fill="hold"/>
                                        <p:tgtEl>
                                          <p:spTgt spid="408580"/>
                                        </p:tgtEl>
                                        <p:attrNameLst>
                                          <p:attrName>ppt_x</p:attrName>
                                        </p:attrNameLst>
                                      </p:cBhvr>
                                      <p:tavLst>
                                        <p:tav tm="0">
                                          <p:val>
                                            <p:strVal val="#ppt_x"/>
                                          </p:val>
                                        </p:tav>
                                        <p:tav tm="100000">
                                          <p:val>
                                            <p:strVal val="#ppt_x"/>
                                          </p:val>
                                        </p:tav>
                                      </p:tavLst>
                                    </p:anim>
                                    <p:anim calcmode="lin" valueType="num">
                                      <p:cBhvr additive="base">
                                        <p:cTn id="18" dur="500" fill="hold"/>
                                        <p:tgtEl>
                                          <p:spTgt spid="408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107"/>
          <p:cNvSpPr>
            <a:spLocks noGrp="1" noChangeArrowheads="1"/>
          </p:cNvSpPr>
          <p:nvPr>
            <p:ph type="title"/>
          </p:nvPr>
        </p:nvSpPr>
        <p:spPr>
          <a:xfrm>
            <a:off x="250825" y="385763"/>
            <a:ext cx="8229600" cy="955675"/>
          </a:xfrm>
          <a:noFill/>
        </p:spPr>
        <p:txBody>
          <a:bodyPr/>
          <a:lstStyle/>
          <a:p>
            <a:pPr eaLnBrk="1" hangingPunct="1"/>
            <a:r>
              <a:rPr lang="en-US" altLang="zh-CN">
                <a:latin typeface="Arial" charset="0"/>
                <a:ea typeface="宋体" charset="0"/>
              </a:rPr>
              <a:t>9.2.2  </a:t>
            </a:r>
            <a:r>
              <a:rPr lang="zh-CN" altLang="en-US">
                <a:latin typeface="Arial" charset="0"/>
                <a:ea typeface="宋体" charset="0"/>
              </a:rPr>
              <a:t>结构数组操作</a:t>
            </a:r>
          </a:p>
        </p:txBody>
      </p:sp>
      <p:sp>
        <p:nvSpPr>
          <p:cNvPr id="25603" name="Rectangle 2"/>
          <p:cNvSpPr>
            <a:spLocks noGrp="1" noChangeArrowheads="1"/>
          </p:cNvSpPr>
          <p:nvPr>
            <p:ph type="body" sz="half" idx="1"/>
          </p:nvPr>
        </p:nvSpPr>
        <p:spPr>
          <a:xfrm>
            <a:off x="457200" y="1844675"/>
            <a:ext cx="7931150" cy="3886200"/>
          </a:xfrm>
        </p:spPr>
        <p:txBody>
          <a:bodyPr/>
          <a:lstStyle/>
          <a:p>
            <a:pPr marL="609600" indent="-609600" eaLnBrk="1" hangingPunct="1"/>
            <a:r>
              <a:rPr lang="zh-CN" altLang="en-US">
                <a:latin typeface="Arial" charset="0"/>
                <a:ea typeface="宋体" charset="0"/>
              </a:rPr>
              <a:t>结构数组的初始化</a:t>
            </a:r>
          </a:p>
          <a:p>
            <a:pPr marL="609600" indent="-609600" eaLnBrk="1" hangingPunct="1">
              <a:buFont typeface="Wingdings" charset="0"/>
              <a:buNone/>
            </a:pPr>
            <a:r>
              <a:rPr lang="en-US" altLang="zh-CN" sz="2400" b="0">
                <a:latin typeface="Arial" charset="0"/>
                <a:ea typeface="宋体" charset="0"/>
              </a:rPr>
              <a:t>     </a:t>
            </a:r>
            <a:r>
              <a:rPr lang="en-US" altLang="zh-CN" sz="2800" b="0">
                <a:latin typeface="Arial" charset="0"/>
                <a:ea typeface="宋体" charset="0"/>
              </a:rPr>
              <a:t>struct student students[50] = { </a:t>
            </a:r>
          </a:p>
          <a:p>
            <a:pPr marL="609600" indent="-609600" eaLnBrk="1" hangingPunct="1">
              <a:buFont typeface="Wingdings" charset="0"/>
              <a:buNone/>
            </a:pPr>
            <a:r>
              <a:rPr lang="en-US" altLang="zh-CN" sz="2800" b="0">
                <a:latin typeface="Arial" charset="0"/>
                <a:ea typeface="宋体" charset="0"/>
              </a:rPr>
              <a:t>  { 101,"zhang", 76, 85, 78 }, {102, "wang", 83, 92, 86} };</a:t>
            </a:r>
            <a:r>
              <a:rPr lang="en-US" altLang="zh-CN" sz="2800">
                <a:latin typeface="Arial" charset="0"/>
                <a:ea typeface="宋体" charset="0"/>
              </a:rPr>
              <a:t> </a:t>
            </a:r>
            <a:endParaRPr lang="zh-CN" altLang="en-US" sz="2800" b="0">
              <a:latin typeface="Arial" charset="0"/>
              <a:ea typeface="宋体" charset="0"/>
            </a:endParaRPr>
          </a:p>
          <a:p>
            <a:pPr marL="609600" indent="-609600" eaLnBrk="1" hangingPunct="1">
              <a:buFont typeface="Wingdings" charset="0"/>
              <a:buNone/>
            </a:pPr>
            <a:r>
              <a:rPr lang="zh-CN" altLang="en-US" sz="2800">
                <a:latin typeface="Arial" charset="0"/>
                <a:ea typeface="宋体" charset="0"/>
              </a:rPr>
              <a:t>      </a:t>
            </a:r>
            <a:endParaRPr lang="en-US" altLang="zh-CN" sz="2800">
              <a:latin typeface="Arial" charset="0"/>
              <a:ea typeface="宋体" charset="0"/>
            </a:endParaRPr>
          </a:p>
        </p:txBody>
      </p:sp>
      <p:graphicFrame>
        <p:nvGraphicFramePr>
          <p:cNvPr id="409900" name="Group 300"/>
          <p:cNvGraphicFramePr>
            <a:graphicFrameLocks noGrp="1"/>
          </p:cNvGraphicFramePr>
          <p:nvPr>
            <p:ph sz="half" idx="2"/>
          </p:nvPr>
        </p:nvGraphicFramePr>
        <p:xfrm>
          <a:off x="250825" y="4292600"/>
          <a:ext cx="8220075" cy="1879600"/>
        </p:xfrm>
        <a:graphic>
          <a:graphicData uri="http://schemas.openxmlformats.org/drawingml/2006/table">
            <a:tbl>
              <a:tblPr/>
              <a:tblGrid>
                <a:gridCol w="1765300"/>
                <a:gridCol w="1073150"/>
                <a:gridCol w="1228725"/>
                <a:gridCol w="1035050"/>
                <a:gridCol w="1039813"/>
                <a:gridCol w="1038225"/>
                <a:gridCol w="1039812"/>
              </a:tblGrid>
              <a:tr h="469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students[0]</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101</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Zhang</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76</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85</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78</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students[1]</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102</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Wang</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83</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92</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86</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Times New Roman" charset="0"/>
                        </a:rPr>
                        <a:t>students[49]</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92075" marR="92075" marT="46038" marB="4603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1" name="Rectangle 3"/>
          <p:cNvSpPr>
            <a:spLocks noGrp="1" noChangeArrowheads="1"/>
          </p:cNvSpPr>
          <p:nvPr>
            <p:ph type="body" sz="half" idx="1"/>
          </p:nvPr>
        </p:nvSpPr>
        <p:spPr>
          <a:xfrm>
            <a:off x="457200" y="1981200"/>
            <a:ext cx="7931150" cy="3886200"/>
          </a:xfrm>
        </p:spPr>
        <p:txBody>
          <a:bodyPr/>
          <a:lstStyle/>
          <a:p>
            <a:pPr marL="609600" indent="-609600" eaLnBrk="1" hangingPunct="1"/>
            <a:r>
              <a:rPr lang="zh-CN" altLang="en-US" dirty="0">
                <a:latin typeface="Arial" charset="0"/>
                <a:ea typeface="宋体" charset="0"/>
              </a:rPr>
              <a:t>结构数组元素的成员引用 ，其格式为：</a:t>
            </a:r>
          </a:p>
          <a:p>
            <a:pPr marL="609600" indent="-609600" eaLnBrk="1" hangingPunct="1">
              <a:buFont typeface="Wingdings" charset="0"/>
              <a:buNone/>
            </a:pPr>
            <a:r>
              <a:rPr lang="zh-CN" altLang="en-US" sz="2800" b="0" dirty="0">
                <a:latin typeface="Arial" charset="0"/>
                <a:ea typeface="宋体" charset="0"/>
              </a:rPr>
              <a:t>        </a:t>
            </a:r>
            <a:r>
              <a:rPr lang="zh-CN" altLang="en-US" sz="2800" dirty="0">
                <a:solidFill>
                  <a:srgbClr val="CC0066"/>
                </a:solidFill>
                <a:latin typeface="Arial" charset="0"/>
                <a:ea typeface="宋体" charset="0"/>
              </a:rPr>
              <a:t>结构数组名</a:t>
            </a:r>
            <a:r>
              <a:rPr lang="en-US" altLang="zh-CN" sz="2800" dirty="0">
                <a:solidFill>
                  <a:srgbClr val="CC0066"/>
                </a:solidFill>
                <a:latin typeface="Arial" charset="0"/>
                <a:ea typeface="宋体" charset="0"/>
              </a:rPr>
              <a:t>[</a:t>
            </a:r>
            <a:r>
              <a:rPr lang="zh-CN" altLang="en-US" sz="2800" dirty="0">
                <a:solidFill>
                  <a:srgbClr val="CC0066"/>
                </a:solidFill>
                <a:latin typeface="Arial" charset="0"/>
                <a:ea typeface="宋体" charset="0"/>
              </a:rPr>
              <a:t>下标</a:t>
            </a:r>
            <a:r>
              <a:rPr lang="en-US" altLang="zh-CN" sz="2800" dirty="0">
                <a:solidFill>
                  <a:srgbClr val="CC0066"/>
                </a:solidFill>
                <a:latin typeface="Arial" charset="0"/>
                <a:ea typeface="宋体" charset="0"/>
              </a:rPr>
              <a:t>] . </a:t>
            </a:r>
            <a:r>
              <a:rPr lang="zh-CN" altLang="en-US" sz="2800" dirty="0">
                <a:solidFill>
                  <a:srgbClr val="CC0066"/>
                </a:solidFill>
                <a:latin typeface="Arial" charset="0"/>
                <a:ea typeface="宋体" charset="0"/>
              </a:rPr>
              <a:t>结构成员名</a:t>
            </a:r>
          </a:p>
          <a:p>
            <a:pPr marL="609600" indent="-609600" eaLnBrk="1" hangingPunct="1">
              <a:buFont typeface="Wingdings" charset="0"/>
              <a:buNone/>
            </a:pPr>
            <a:r>
              <a:rPr lang="zh-CN" altLang="en-US" sz="2800" b="0" dirty="0">
                <a:latin typeface="Arial" charset="0"/>
                <a:ea typeface="宋体" charset="0"/>
              </a:rPr>
              <a:t>    </a:t>
            </a:r>
          </a:p>
          <a:p>
            <a:pPr marL="609600" indent="-609600" eaLnBrk="1" hangingPunct="1"/>
            <a:r>
              <a:rPr lang="zh-CN" altLang="en-US" sz="2800" dirty="0">
                <a:latin typeface="Arial" charset="0"/>
                <a:ea typeface="宋体" charset="0"/>
              </a:rPr>
              <a:t>使用方法与同类型的变量完全相同：</a:t>
            </a:r>
          </a:p>
          <a:p>
            <a:pPr marL="990600" lvl="1" indent="-533400" eaLnBrk="1" hangingPunct="1">
              <a:buFont typeface="Wingdings" charset="0"/>
              <a:buNone/>
            </a:pPr>
            <a:r>
              <a:rPr lang="en-US" altLang="zh-CN" sz="2400" dirty="0">
                <a:latin typeface="Arial" charset="0"/>
                <a:ea typeface="宋体" charset="0"/>
              </a:rPr>
              <a:t>students[</a:t>
            </a:r>
            <a:r>
              <a:rPr lang="en-US" altLang="zh-CN" sz="2400" dirty="0" err="1">
                <a:latin typeface="Arial" charset="0"/>
                <a:ea typeface="宋体" charset="0"/>
              </a:rPr>
              <a:t>i</a:t>
            </a:r>
            <a:r>
              <a:rPr lang="en-US" altLang="zh-CN" sz="2400" dirty="0">
                <a:latin typeface="Arial" charset="0"/>
                <a:ea typeface="宋体" charset="0"/>
              </a:rPr>
              <a:t>].</a:t>
            </a:r>
            <a:r>
              <a:rPr lang="en-US" altLang="zh-CN" sz="2400" dirty="0" err="1">
                <a:latin typeface="Arial" charset="0"/>
                <a:ea typeface="宋体" charset="0"/>
              </a:rPr>
              <a:t>num</a:t>
            </a:r>
            <a:r>
              <a:rPr lang="en-US" altLang="zh-CN" sz="2400" dirty="0">
                <a:latin typeface="Arial" charset="0"/>
                <a:ea typeface="宋体" charset="0"/>
              </a:rPr>
              <a:t> = 101;</a:t>
            </a:r>
          </a:p>
          <a:p>
            <a:pPr marL="990600" lvl="1" indent="-533400" eaLnBrk="1" hangingPunct="1">
              <a:buFont typeface="Wingdings" charset="0"/>
              <a:buNone/>
            </a:pPr>
            <a:r>
              <a:rPr lang="en-US" altLang="zh-CN" sz="2400" dirty="0" err="1" smtClean="0">
                <a:latin typeface="Arial" charset="0"/>
                <a:ea typeface="宋体" charset="0"/>
              </a:rPr>
              <a:t>strcpy</a:t>
            </a:r>
            <a:r>
              <a:rPr lang="en-US" altLang="zh-CN" sz="2400" dirty="0" smtClean="0">
                <a:latin typeface="Arial" charset="0"/>
                <a:ea typeface="宋体" charset="0"/>
              </a:rPr>
              <a:t> (</a:t>
            </a:r>
            <a:r>
              <a:rPr lang="en-US" altLang="zh-CN" sz="2400" dirty="0">
                <a:latin typeface="Arial" charset="0"/>
                <a:ea typeface="宋体" charset="0"/>
              </a:rPr>
              <a:t>students[</a:t>
            </a:r>
            <a:r>
              <a:rPr lang="en-US" altLang="zh-CN" sz="2400" dirty="0" err="1">
                <a:latin typeface="Arial" charset="0"/>
                <a:ea typeface="宋体" charset="0"/>
              </a:rPr>
              <a:t>i</a:t>
            </a:r>
            <a:r>
              <a:rPr lang="en-US" altLang="zh-CN" sz="2400" dirty="0">
                <a:latin typeface="Arial" charset="0"/>
                <a:ea typeface="宋体" charset="0"/>
              </a:rPr>
              <a:t>].name, "</a:t>
            </a:r>
            <a:r>
              <a:rPr lang="en-US" altLang="zh-CN" sz="2400" dirty="0" err="1">
                <a:latin typeface="Arial" charset="0"/>
                <a:ea typeface="宋体" charset="0"/>
              </a:rPr>
              <a:t>zhang</a:t>
            </a:r>
            <a:r>
              <a:rPr lang="en-US" altLang="zh-CN" sz="2400" dirty="0">
                <a:latin typeface="Arial" charset="0"/>
                <a:ea typeface="宋体" charset="0"/>
              </a:rPr>
              <a:t>"); </a:t>
            </a:r>
          </a:p>
          <a:p>
            <a:pPr marL="990600" lvl="1" indent="-533400" eaLnBrk="1" hangingPunct="1">
              <a:buFont typeface="Wingdings" charset="0"/>
              <a:buNone/>
            </a:pPr>
            <a:r>
              <a:rPr lang="en-US" altLang="zh-CN" sz="2400" dirty="0">
                <a:latin typeface="Arial" charset="0"/>
                <a:ea typeface="宋体" charset="0"/>
              </a:rPr>
              <a:t>students[</a:t>
            </a:r>
            <a:r>
              <a:rPr lang="en-US" altLang="zh-CN" sz="2400" dirty="0" err="1">
                <a:latin typeface="Arial" charset="0"/>
                <a:ea typeface="宋体" charset="0"/>
              </a:rPr>
              <a:t>i</a:t>
            </a:r>
            <a:r>
              <a:rPr lang="en-US" altLang="zh-CN" sz="2400" dirty="0">
                <a:latin typeface="Arial" charset="0"/>
                <a:ea typeface="宋体" charset="0"/>
              </a:rPr>
              <a:t>] = students[k] </a:t>
            </a:r>
          </a:p>
        </p:txBody>
      </p:sp>
      <p:sp>
        <p:nvSpPr>
          <p:cNvPr id="26627" name="Rectangle 38"/>
          <p:cNvSpPr>
            <a:spLocks noGrp="1" noChangeArrowheads="1"/>
          </p:cNvSpPr>
          <p:nvPr>
            <p:ph type="title"/>
          </p:nvPr>
        </p:nvSpPr>
        <p:spPr>
          <a:xfrm>
            <a:off x="250825" y="385763"/>
            <a:ext cx="8229600" cy="955675"/>
          </a:xfrm>
          <a:noFill/>
        </p:spPr>
        <p:txBody>
          <a:bodyPr/>
          <a:lstStyle/>
          <a:p>
            <a:pPr eaLnBrk="1" hangingPunct="1"/>
            <a:r>
              <a:rPr lang="en-US" altLang="zh-CN">
                <a:latin typeface="Arial" charset="0"/>
                <a:ea typeface="宋体" charset="0"/>
              </a:rPr>
              <a:t>9.2.2  </a:t>
            </a:r>
            <a:r>
              <a:rPr lang="zh-CN" altLang="en-US">
                <a:latin typeface="Arial" charset="0"/>
                <a:ea typeface="宋体" charset="0"/>
              </a:rPr>
              <a:t>结构数组操作</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11651">
                                            <p:txEl>
                                              <p:pRg st="1" end="1"/>
                                            </p:txEl>
                                          </p:spTgt>
                                        </p:tgtEl>
                                        <p:attrNameLst>
                                          <p:attrName>style.visibility</p:attrName>
                                        </p:attrNameLst>
                                      </p:cBhvr>
                                      <p:to>
                                        <p:strVal val="visible"/>
                                      </p:to>
                                    </p:set>
                                    <p:anim calcmode="lin" valueType="num">
                                      <p:cBhvr additive="base">
                                        <p:cTn id="12"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1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11651">
                                            <p:txEl>
                                              <p:pRg st="3" end="3"/>
                                            </p:txEl>
                                          </p:spTgt>
                                        </p:tgtEl>
                                        <p:attrNameLst>
                                          <p:attrName>style.visibility</p:attrName>
                                        </p:attrNameLst>
                                      </p:cBhvr>
                                      <p:to>
                                        <p:strVal val="visible"/>
                                      </p:to>
                                    </p:set>
                                    <p:anim calcmode="lin" valueType="num">
                                      <p:cBhvr additive="base">
                                        <p:cTn id="18"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1651">
                                            <p:txEl>
                                              <p:pRg st="4" end="4"/>
                                            </p:txEl>
                                          </p:spTgt>
                                        </p:tgtEl>
                                        <p:attrNameLst>
                                          <p:attrName>style.visibility</p:attrName>
                                        </p:attrNameLst>
                                      </p:cBhvr>
                                      <p:to>
                                        <p:strVal val="visible"/>
                                      </p:to>
                                    </p:set>
                                    <p:anim calcmode="lin" valueType="num">
                                      <p:cBhvr additive="base">
                                        <p:cTn id="22"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11651">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11651">
                                            <p:txEl>
                                              <p:pRg st="5" end="5"/>
                                            </p:txEl>
                                          </p:spTgt>
                                        </p:tgtEl>
                                        <p:attrNameLst>
                                          <p:attrName>style.visibility</p:attrName>
                                        </p:attrNameLst>
                                      </p:cBhvr>
                                      <p:to>
                                        <p:strVal val="visible"/>
                                      </p:to>
                                    </p:set>
                                    <p:anim calcmode="lin" valueType="num">
                                      <p:cBhvr additive="base">
                                        <p:cTn id="26"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11651">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11651">
                                            <p:txEl>
                                              <p:pRg st="6" end="6"/>
                                            </p:txEl>
                                          </p:spTgt>
                                        </p:tgtEl>
                                        <p:attrNameLst>
                                          <p:attrName>style.visibility</p:attrName>
                                        </p:attrNameLst>
                                      </p:cBhvr>
                                      <p:to>
                                        <p:strVal val="visible"/>
                                      </p:to>
                                    </p:set>
                                    <p:anim calcmode="lin" valueType="num">
                                      <p:cBhvr additive="base">
                                        <p:cTn id="30"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1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latin typeface="Arial" charset="0"/>
                <a:ea typeface="宋体" charset="0"/>
              </a:rPr>
              <a:t>9.3  </a:t>
            </a:r>
            <a:r>
              <a:rPr lang="zh-CN" altLang="en-US">
                <a:latin typeface="Arial" charset="0"/>
                <a:ea typeface="宋体" charset="0"/>
              </a:rPr>
              <a:t>修改学生成绩</a:t>
            </a:r>
            <a:r>
              <a:rPr lang="en-US" altLang="zh-CN">
                <a:latin typeface="Arial" charset="0"/>
                <a:ea typeface="宋体" charset="0"/>
              </a:rPr>
              <a:t> </a:t>
            </a:r>
            <a:endParaRPr lang="zh-CN" altLang="en-US">
              <a:latin typeface="Arial" charset="0"/>
              <a:ea typeface="宋体" charset="0"/>
            </a:endParaRPr>
          </a:p>
        </p:txBody>
      </p:sp>
      <p:sp>
        <p:nvSpPr>
          <p:cNvPr id="27651" name="Rectangle 3"/>
          <p:cNvSpPr>
            <a:spLocks noGrp="1" noChangeArrowheads="1"/>
          </p:cNvSpPr>
          <p:nvPr>
            <p:ph type="body" idx="1"/>
          </p:nvPr>
        </p:nvSpPr>
        <p:spPr>
          <a:noFill/>
        </p:spPr>
        <p:txBody>
          <a:bodyPr/>
          <a:lstStyle/>
          <a:p>
            <a:pPr eaLnBrk="1" hangingPunct="1">
              <a:buFont typeface="Wingdings" charset="0"/>
              <a:buNone/>
            </a:pPr>
            <a:r>
              <a:rPr lang="en-US" altLang="zh-CN">
                <a:latin typeface="Arial" charset="0"/>
                <a:ea typeface="宋体" charset="0"/>
              </a:rPr>
              <a:t>9.3.1  </a:t>
            </a:r>
            <a:r>
              <a:rPr lang="zh-CN" altLang="en-US">
                <a:latin typeface="Arial" charset="0"/>
                <a:ea typeface="宋体" charset="0"/>
              </a:rPr>
              <a:t>程序解析  </a:t>
            </a:r>
          </a:p>
          <a:p>
            <a:pPr eaLnBrk="1" hangingPunct="1">
              <a:buFont typeface="Wingdings" charset="0"/>
              <a:buNone/>
            </a:pPr>
            <a:r>
              <a:rPr lang="en-US" altLang="zh-CN">
                <a:latin typeface="Arial" charset="0"/>
                <a:ea typeface="宋体" charset="0"/>
              </a:rPr>
              <a:t>9.3.2  </a:t>
            </a:r>
            <a:r>
              <a:rPr lang="zh-CN" altLang="en-US">
                <a:latin typeface="Arial" charset="0"/>
                <a:ea typeface="宋体" charset="0"/>
              </a:rPr>
              <a:t>结构指针的概念</a:t>
            </a:r>
          </a:p>
          <a:p>
            <a:pPr eaLnBrk="1" hangingPunct="1">
              <a:buFont typeface="Wingdings" charset="0"/>
              <a:buNone/>
            </a:pPr>
            <a:r>
              <a:rPr lang="en-US" altLang="zh-CN">
                <a:latin typeface="Arial" charset="0"/>
                <a:ea typeface="宋体" charset="0"/>
              </a:rPr>
              <a:t>9.3.3  </a:t>
            </a:r>
            <a:r>
              <a:rPr lang="zh-CN" altLang="en-US">
                <a:latin typeface="Arial" charset="0"/>
                <a:ea typeface="宋体" charset="0"/>
              </a:rPr>
              <a:t>结构指针作为函数参数</a:t>
            </a:r>
          </a:p>
          <a:p>
            <a:pPr eaLnBrk="1" hangingPunct="1">
              <a:buFont typeface="Wingdings" charset="0"/>
              <a:buNone/>
            </a:pPr>
            <a:endParaRPr lang="zh-CN" altLang="en-US">
              <a:latin typeface="Arial" charset="0"/>
              <a:ea typeface="宋体"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7715250" cy="739775"/>
          </a:xfrm>
        </p:spPr>
        <p:txBody>
          <a:bodyPr/>
          <a:lstStyle/>
          <a:p>
            <a:pPr eaLnBrk="1" hangingPunct="1"/>
            <a:r>
              <a:rPr lang="en-US" altLang="zh-CN" sz="4000" dirty="0" smtClean="0">
                <a:latin typeface="Arial" charset="0"/>
                <a:ea typeface="宋体" charset="0"/>
              </a:rPr>
              <a:t>9.3.1 </a:t>
            </a:r>
            <a:r>
              <a:rPr lang="zh-CN" altLang="en-US" sz="4000" dirty="0" smtClean="0">
                <a:latin typeface="Arial" charset="0"/>
                <a:ea typeface="宋体" charset="0"/>
              </a:rPr>
              <a:t>程序</a:t>
            </a:r>
            <a:r>
              <a:rPr lang="zh-CN" altLang="en-US" sz="4000" dirty="0">
                <a:latin typeface="Arial" charset="0"/>
                <a:ea typeface="宋体" charset="0"/>
              </a:rPr>
              <a:t>解析</a:t>
            </a:r>
          </a:p>
        </p:txBody>
      </p:sp>
      <p:sp>
        <p:nvSpPr>
          <p:cNvPr id="28675"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
        <p:nvSpPr>
          <p:cNvPr id="28676" name="Rectangle 16"/>
          <p:cNvSpPr>
            <a:spLocks noGrp="1" noChangeArrowheads="1"/>
          </p:cNvSpPr>
          <p:nvPr>
            <p:ph type="body" idx="1"/>
          </p:nvPr>
        </p:nvSpPr>
        <p:spPr>
          <a:xfrm>
            <a:off x="457200" y="1268413"/>
            <a:ext cx="8435975" cy="2016125"/>
          </a:xfrm>
        </p:spPr>
        <p:txBody>
          <a:bodyPr/>
          <a:lstStyle/>
          <a:p>
            <a:pPr eaLnBrk="1" hangingPunct="1">
              <a:buFont typeface="Wingdings" charset="0"/>
              <a:buNone/>
            </a:pPr>
            <a:r>
              <a:rPr lang="zh-CN" altLang="en-US">
                <a:latin typeface="Arial" charset="0"/>
                <a:ea typeface="宋体" charset="0"/>
              </a:rPr>
              <a:t>例</a:t>
            </a:r>
            <a:r>
              <a:rPr lang="en-US" altLang="zh-CN">
                <a:latin typeface="Arial" charset="0"/>
                <a:ea typeface="宋体" charset="0"/>
              </a:rPr>
              <a:t>9-3 </a:t>
            </a:r>
            <a:r>
              <a:rPr lang="zh-CN" altLang="en-US">
                <a:latin typeface="Arial" charset="0"/>
                <a:ea typeface="宋体" charset="0"/>
              </a:rPr>
              <a:t>输入</a:t>
            </a:r>
            <a:r>
              <a:rPr lang="en-US" altLang="zh-CN">
                <a:latin typeface="Arial" charset="0"/>
                <a:ea typeface="宋体" charset="0"/>
              </a:rPr>
              <a:t>n(n&lt;50)</a:t>
            </a:r>
            <a:r>
              <a:rPr lang="zh-CN" altLang="en-US">
                <a:latin typeface="Arial" charset="0"/>
                <a:ea typeface="宋体" charset="0"/>
              </a:rPr>
              <a:t>个学生的成绩信息，再输入一个学生的学号、课程以及成绩，在自定义函数中修改该学生指定课程的成绩。</a:t>
            </a:r>
          </a:p>
        </p:txBody>
      </p:sp>
      <p:sp>
        <p:nvSpPr>
          <p:cNvPr id="417809" name="Text Box 17"/>
          <p:cNvSpPr txBox="1">
            <a:spLocks noChangeArrowheads="1"/>
          </p:cNvSpPr>
          <p:nvPr/>
        </p:nvSpPr>
        <p:spPr bwMode="auto">
          <a:xfrm>
            <a:off x="539750" y="3138488"/>
            <a:ext cx="7920038" cy="3170237"/>
          </a:xfrm>
          <a:prstGeom prst="rect">
            <a:avLst/>
          </a:prstGeom>
          <a:noFill/>
          <a:ln w="9525">
            <a:noFill/>
            <a:miter lim="800000"/>
            <a:headEnd/>
            <a:tailEnd/>
          </a:ln>
          <a:effectLst/>
        </p:spPr>
        <p:txBody>
          <a:bodyPr lIns="92075" tIns="46038" rIns="92075" bIns="46038">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000" b="1">
                <a:latin typeface="宋体" charset="0"/>
                <a:cs typeface="Arial Unicode MS" charset="0"/>
              </a:rPr>
              <a:t>int main(void)</a:t>
            </a:r>
          </a:p>
          <a:p>
            <a:pPr eaLnBrk="1" hangingPunct="1"/>
            <a:r>
              <a:rPr lang="en-US" altLang="zh-CN" sz="2000" b="1">
                <a:latin typeface="宋体" charset="0"/>
                <a:cs typeface="Arial Unicode MS" charset="0"/>
              </a:rPr>
              <a:t>{ </a:t>
            </a:r>
          </a:p>
          <a:p>
            <a:pPr lvl="1" eaLnBrk="1" hangingPunct="1"/>
            <a:r>
              <a:rPr lang="en-US" altLang="zh-CN" sz="2000" b="1">
                <a:latin typeface="宋体" charset="0"/>
                <a:cs typeface="Arial Unicode MS" charset="0"/>
              </a:rPr>
              <a:t>int course, i, n, num, pos, score;</a:t>
            </a:r>
            <a:endParaRPr lang="fr-FR" altLang="zh-CN" sz="2000" b="1">
              <a:latin typeface="宋体" charset="0"/>
              <a:cs typeface="Arial Unicode MS" charset="0"/>
            </a:endParaRPr>
          </a:p>
          <a:p>
            <a:pPr lvl="1" eaLnBrk="1" hangingPunct="1"/>
            <a:r>
              <a:rPr lang="fr-FR" altLang="zh-CN" sz="2000" b="1">
                <a:latin typeface="宋体" charset="0"/>
                <a:cs typeface="Arial Unicode MS" charset="0"/>
              </a:rPr>
              <a:t>struct student </a:t>
            </a:r>
            <a:r>
              <a:rPr lang="fr-FR" altLang="zh-CN" sz="2000" b="1">
                <a:solidFill>
                  <a:srgbClr val="FF0000"/>
                </a:solidFill>
                <a:latin typeface="宋体" charset="0"/>
                <a:cs typeface="Arial Unicode MS" charset="0"/>
              </a:rPr>
              <a:t>students[50]</a:t>
            </a:r>
            <a:r>
              <a:rPr lang="fr-FR" altLang="zh-CN" sz="2000" b="1">
                <a:latin typeface="宋体" charset="0"/>
                <a:cs typeface="Arial Unicode MS" charset="0"/>
              </a:rPr>
              <a:t>;   /* </a:t>
            </a:r>
            <a:r>
              <a:rPr lang="zh-CN" altLang="fr-FR" sz="2000" b="1">
                <a:latin typeface="宋体" charset="0"/>
                <a:cs typeface="Arial Unicode MS" charset="0"/>
              </a:rPr>
              <a:t>定义结构数组 *</a:t>
            </a:r>
            <a:r>
              <a:rPr lang="fr-FR" altLang="zh-CN" sz="2000" b="1">
                <a:latin typeface="宋体" charset="0"/>
                <a:cs typeface="Arial Unicode MS" charset="0"/>
              </a:rPr>
              <a:t>/</a:t>
            </a:r>
          </a:p>
          <a:p>
            <a:pPr lvl="1" eaLnBrk="1" hangingPunct="1"/>
            <a:r>
              <a:rPr lang="en-US" altLang="zh-CN" sz="2000" b="1">
                <a:effectLst>
                  <a:outerShdw blurRad="38100" dist="38100" dir="2700000" algn="tl">
                    <a:srgbClr val="DDDDDD"/>
                  </a:outerShdw>
                </a:effectLst>
                <a:latin typeface="宋体" charset="0"/>
              </a:rPr>
              <a:t>…</a:t>
            </a:r>
            <a:r>
              <a:rPr lang="fr-FR" altLang="zh-CN" sz="2000" b="1">
                <a:latin typeface="宋体" charset="0"/>
              </a:rPr>
              <a:t> </a:t>
            </a:r>
            <a:r>
              <a:rPr lang="fr-FR" altLang="zh-CN" sz="2000" b="1">
                <a:latin typeface="宋体" charset="0"/>
                <a:cs typeface="Arial Unicode MS" charset="0"/>
              </a:rPr>
              <a:t>/* </a:t>
            </a:r>
            <a:r>
              <a:rPr lang="zh-CN" altLang="fr-FR" sz="2000" b="1">
                <a:latin typeface="宋体" charset="0"/>
                <a:cs typeface="Arial Unicode MS" charset="0"/>
              </a:rPr>
              <a:t>输入</a:t>
            </a:r>
            <a:r>
              <a:rPr lang="fr-FR" altLang="zh-CN" sz="2000" b="1">
                <a:latin typeface="宋体" charset="0"/>
                <a:cs typeface="Arial Unicode MS" charset="0"/>
              </a:rPr>
              <a:t>n</a:t>
            </a:r>
            <a:r>
              <a:rPr lang="zh-CN" altLang="fr-FR" sz="2000" b="1">
                <a:latin typeface="宋体" charset="0"/>
                <a:cs typeface="Arial Unicode MS" charset="0"/>
              </a:rPr>
              <a:t>个学生信息 *</a:t>
            </a:r>
            <a:r>
              <a:rPr lang="fr-FR" altLang="zh-CN" sz="2000" b="1">
                <a:latin typeface="宋体" charset="0"/>
                <a:cs typeface="Arial Unicode MS" charset="0"/>
              </a:rPr>
              <a:t>/</a:t>
            </a:r>
          </a:p>
          <a:p>
            <a:pPr lvl="1" eaLnBrk="1" hangingPunct="1"/>
            <a:r>
              <a:rPr lang="en-US" altLang="zh-CN" sz="2000" b="1">
                <a:effectLst>
                  <a:outerShdw blurRad="38100" dist="38100" dir="2700000" algn="tl">
                    <a:srgbClr val="DDDDDD"/>
                  </a:outerShdw>
                </a:effectLst>
                <a:latin typeface="宋体" charset="0"/>
              </a:rPr>
              <a:t>…</a:t>
            </a:r>
            <a:r>
              <a:rPr lang="fr-FR" altLang="zh-CN" sz="2000" b="1">
                <a:latin typeface="宋体" charset="0"/>
              </a:rPr>
              <a:t> </a:t>
            </a:r>
            <a:r>
              <a:rPr lang="en-US" altLang="zh-CN" sz="2000" b="1">
                <a:latin typeface="宋体" charset="0"/>
                <a:cs typeface="Arial Unicode MS" charset="0"/>
              </a:rPr>
              <a:t>/* </a:t>
            </a:r>
            <a:r>
              <a:rPr lang="zh-CN" altLang="en-US" sz="2000" b="1">
                <a:latin typeface="宋体" charset="0"/>
                <a:cs typeface="Arial Unicode MS" charset="0"/>
              </a:rPr>
              <a:t>输入待修改学生信息 *</a:t>
            </a:r>
            <a:r>
              <a:rPr lang="en-US" altLang="zh-CN" sz="2000" b="1">
                <a:latin typeface="宋体" charset="0"/>
                <a:cs typeface="Arial Unicode MS" charset="0"/>
              </a:rPr>
              <a:t>/</a:t>
            </a:r>
          </a:p>
          <a:p>
            <a:pPr lvl="1" eaLnBrk="1" hangingPunct="1"/>
            <a:r>
              <a:rPr lang="en-US" altLang="zh-CN" sz="2000" b="1">
                <a:latin typeface="宋体" charset="0"/>
                <a:cs typeface="Arial Unicode MS" charset="0"/>
              </a:rPr>
              <a:t>/*</a:t>
            </a:r>
            <a:r>
              <a:rPr lang="zh-CN" altLang="en-US" sz="2000" b="1">
                <a:latin typeface="宋体" charset="0"/>
                <a:cs typeface="Arial Unicode MS" charset="0"/>
              </a:rPr>
              <a:t>调用函数，修改学生成绩*</a:t>
            </a:r>
            <a:r>
              <a:rPr lang="en-US" altLang="zh-CN" sz="2000" b="1">
                <a:latin typeface="宋体" charset="0"/>
                <a:cs typeface="Arial Unicode MS" charset="0"/>
              </a:rPr>
              <a:t>/</a:t>
            </a:r>
          </a:p>
          <a:p>
            <a:pPr lvl="1" eaLnBrk="1" hangingPunct="1"/>
            <a:r>
              <a:rPr lang="en-US" altLang="zh-CN" sz="2000" b="1">
                <a:latin typeface="宋体" charset="0"/>
                <a:cs typeface="Arial Unicode MS" charset="0"/>
              </a:rPr>
              <a:t>pos = update_score(</a:t>
            </a:r>
            <a:r>
              <a:rPr lang="en-US" altLang="zh-CN" sz="2000" b="1">
                <a:solidFill>
                  <a:srgbClr val="FF0000"/>
                </a:solidFill>
                <a:latin typeface="宋体" charset="0"/>
                <a:cs typeface="Arial Unicode MS" charset="0"/>
              </a:rPr>
              <a:t>students</a:t>
            </a:r>
            <a:r>
              <a:rPr lang="en-US" altLang="zh-CN" sz="2000" b="1">
                <a:latin typeface="宋体" charset="0"/>
                <a:cs typeface="Arial Unicode MS" charset="0"/>
              </a:rPr>
              <a:t>, n, num, course, score);</a:t>
            </a:r>
            <a:endParaRPr lang="pt-BR" altLang="zh-CN" sz="2000" b="1">
              <a:latin typeface="宋体" charset="0"/>
              <a:cs typeface="Arial Unicode MS" charset="0"/>
            </a:endParaRPr>
          </a:p>
          <a:p>
            <a:pPr lvl="1" eaLnBrk="1" hangingPunct="1"/>
            <a:r>
              <a:rPr lang="en-US" altLang="zh-CN" sz="2000" b="1">
                <a:effectLst>
                  <a:outerShdw blurRad="38100" dist="38100" dir="2700000" algn="tl">
                    <a:srgbClr val="DDDDDD"/>
                  </a:outerShdw>
                </a:effectLst>
                <a:latin typeface="宋体" charset="0"/>
              </a:rPr>
              <a:t>…</a:t>
            </a:r>
            <a:r>
              <a:rPr lang="fr-FR" altLang="zh-CN" sz="2000" b="1">
                <a:latin typeface="宋体" charset="0"/>
              </a:rPr>
              <a:t> </a:t>
            </a:r>
            <a:r>
              <a:rPr lang="pt-BR" altLang="zh-CN" sz="2000" b="1">
                <a:latin typeface="宋体" charset="0"/>
                <a:cs typeface="Arial Unicode MS" charset="0"/>
              </a:rPr>
              <a:t>/*</a:t>
            </a:r>
            <a:r>
              <a:rPr lang="zh-CN" altLang="pt-BR" sz="2000" b="1">
                <a:latin typeface="宋体" charset="0"/>
                <a:cs typeface="Arial Unicode MS" charset="0"/>
              </a:rPr>
              <a:t>输出修改后的学生信息*</a:t>
            </a:r>
            <a:r>
              <a:rPr lang="pt-BR" altLang="zh-CN" sz="2000" b="1">
                <a:latin typeface="宋体" charset="0"/>
                <a:cs typeface="Arial Unicode MS" charset="0"/>
              </a:rPr>
              <a:t>/ ...</a:t>
            </a:r>
          </a:p>
          <a:p>
            <a:pPr eaLnBrk="1" hangingPunct="1"/>
            <a:r>
              <a:rPr lang="pt-BR" altLang="zh-CN" sz="2000" b="1">
                <a:latin typeface="宋体" charset="0"/>
                <a:cs typeface="Arial Unicode MS" charset="0"/>
              </a:rPr>
              <a:t>}</a:t>
            </a:r>
            <a:endParaRPr lang="en-US" altLang="zh-CN" sz="2000" b="1">
              <a:latin typeface="宋体" charset="0"/>
              <a:cs typeface="Arial Unicode MS"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457200"/>
            <a:ext cx="7715250" cy="739775"/>
          </a:xfrm>
        </p:spPr>
        <p:txBody>
          <a:bodyPr/>
          <a:lstStyle/>
          <a:p>
            <a:pPr eaLnBrk="1" hangingPunct="1"/>
            <a:r>
              <a:rPr lang="en-US" altLang="zh-CN" sz="4000">
                <a:latin typeface="Arial" charset="0"/>
                <a:ea typeface="宋体" charset="0"/>
              </a:rPr>
              <a:t>9.3.1</a:t>
            </a:r>
            <a:r>
              <a:rPr lang="zh-CN" altLang="en-US" sz="4000">
                <a:latin typeface="Arial" charset="0"/>
                <a:ea typeface="宋体" charset="0"/>
              </a:rPr>
              <a:t>程序解析</a:t>
            </a:r>
          </a:p>
        </p:txBody>
      </p:sp>
      <p:sp>
        <p:nvSpPr>
          <p:cNvPr id="29699" name="Rectangle 3"/>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
        <p:nvSpPr>
          <p:cNvPr id="29700" name="Text Box 5"/>
          <p:cNvSpPr txBox="1">
            <a:spLocks noChangeArrowheads="1"/>
          </p:cNvSpPr>
          <p:nvPr/>
        </p:nvSpPr>
        <p:spPr bwMode="auto">
          <a:xfrm>
            <a:off x="468313" y="1196975"/>
            <a:ext cx="7920037"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de-DE" altLang="zh-CN" b="1" dirty="0"/>
              <a:t>/* </a:t>
            </a:r>
            <a:r>
              <a:rPr lang="zh-CN" altLang="de-DE" b="1" dirty="0"/>
              <a:t>自定义函数，修改学生成绩 *</a:t>
            </a:r>
            <a:r>
              <a:rPr lang="de-DE" altLang="zh-CN" b="1" dirty="0"/>
              <a:t>/</a:t>
            </a:r>
          </a:p>
          <a:p>
            <a:pPr eaLnBrk="1" hangingPunct="1"/>
            <a:r>
              <a:rPr lang="de-DE" altLang="zh-CN" b="1" dirty="0" err="1"/>
              <a:t>int</a:t>
            </a:r>
            <a:r>
              <a:rPr lang="de-DE" altLang="zh-CN" b="1" dirty="0"/>
              <a:t> </a:t>
            </a:r>
            <a:r>
              <a:rPr lang="de-DE" altLang="zh-CN" b="1" dirty="0" err="1" smtClean="0"/>
              <a:t>update_score</a:t>
            </a:r>
            <a:r>
              <a:rPr lang="de-DE" altLang="zh-CN" b="1" dirty="0" smtClean="0"/>
              <a:t> (</a:t>
            </a:r>
            <a:r>
              <a:rPr lang="de-DE" altLang="zh-CN" b="1" dirty="0" err="1">
                <a:solidFill>
                  <a:srgbClr val="FF0000"/>
                </a:solidFill>
              </a:rPr>
              <a:t>struct</a:t>
            </a:r>
            <a:r>
              <a:rPr lang="de-DE" altLang="zh-CN" b="1" dirty="0">
                <a:solidFill>
                  <a:srgbClr val="FF0000"/>
                </a:solidFill>
              </a:rPr>
              <a:t> </a:t>
            </a:r>
            <a:r>
              <a:rPr lang="de-DE" altLang="zh-CN" b="1" dirty="0" err="1">
                <a:solidFill>
                  <a:srgbClr val="FF0000"/>
                </a:solidFill>
              </a:rPr>
              <a:t>student</a:t>
            </a:r>
            <a:r>
              <a:rPr lang="de-DE" altLang="zh-CN" b="1" dirty="0">
                <a:solidFill>
                  <a:srgbClr val="FF0000"/>
                </a:solidFill>
              </a:rPr>
              <a:t> *p</a:t>
            </a:r>
            <a:r>
              <a:rPr lang="de-DE" altLang="zh-CN" b="1" dirty="0"/>
              <a:t>, </a:t>
            </a:r>
            <a:r>
              <a:rPr lang="de-DE" altLang="zh-CN" b="1" dirty="0" err="1"/>
              <a:t>int</a:t>
            </a:r>
            <a:r>
              <a:rPr lang="de-DE" altLang="zh-CN" b="1" dirty="0"/>
              <a:t> </a:t>
            </a:r>
            <a:r>
              <a:rPr lang="de-DE" altLang="zh-CN" b="1" dirty="0" err="1"/>
              <a:t>n</a:t>
            </a:r>
            <a:r>
              <a:rPr lang="de-DE" altLang="zh-CN" b="1" dirty="0"/>
              <a:t>, </a:t>
            </a:r>
            <a:r>
              <a:rPr lang="de-DE" altLang="zh-CN" b="1" dirty="0" err="1"/>
              <a:t>int</a:t>
            </a:r>
            <a:r>
              <a:rPr lang="de-DE" altLang="zh-CN" b="1" dirty="0"/>
              <a:t> </a:t>
            </a:r>
            <a:r>
              <a:rPr lang="de-DE" altLang="zh-CN" b="1" dirty="0" err="1"/>
              <a:t>num</a:t>
            </a:r>
            <a:r>
              <a:rPr lang="de-DE" altLang="zh-CN" b="1" dirty="0"/>
              <a:t>, </a:t>
            </a:r>
            <a:r>
              <a:rPr lang="de-DE" altLang="zh-CN" b="1" dirty="0" err="1"/>
              <a:t>int</a:t>
            </a:r>
            <a:r>
              <a:rPr lang="de-DE" altLang="zh-CN" b="1" dirty="0"/>
              <a:t> </a:t>
            </a:r>
            <a:r>
              <a:rPr lang="de-DE" altLang="zh-CN" b="1" dirty="0" err="1"/>
              <a:t>course</a:t>
            </a:r>
            <a:r>
              <a:rPr lang="de-DE" altLang="zh-CN" b="1" dirty="0"/>
              <a:t>, </a:t>
            </a:r>
            <a:r>
              <a:rPr lang="de-DE" altLang="zh-CN" b="1" dirty="0" err="1"/>
              <a:t>int</a:t>
            </a:r>
            <a:r>
              <a:rPr lang="de-DE" altLang="zh-CN" b="1" dirty="0"/>
              <a:t> score)</a:t>
            </a:r>
          </a:p>
          <a:p>
            <a:pPr eaLnBrk="1" hangingPunct="1"/>
            <a:r>
              <a:rPr lang="de-DE" altLang="zh-CN" b="1" dirty="0"/>
              <a:t>{ </a:t>
            </a:r>
          </a:p>
          <a:p>
            <a:pPr lvl="1" eaLnBrk="1" hangingPunct="1"/>
            <a:r>
              <a:rPr lang="de-DE" altLang="zh-CN" b="1" dirty="0" err="1"/>
              <a:t>int</a:t>
            </a:r>
            <a:r>
              <a:rPr lang="de-DE" altLang="zh-CN" b="1" dirty="0"/>
              <a:t> </a:t>
            </a:r>
            <a:r>
              <a:rPr lang="de-DE" altLang="zh-CN" b="1" dirty="0" err="1"/>
              <a:t>i,pos</a:t>
            </a:r>
            <a:r>
              <a:rPr lang="de-DE" altLang="zh-CN" b="1" dirty="0"/>
              <a:t>;</a:t>
            </a:r>
          </a:p>
          <a:p>
            <a:pPr lvl="1" eaLnBrk="1" hangingPunct="1"/>
            <a:r>
              <a:rPr lang="de-DE" altLang="zh-CN" b="1" dirty="0" err="1" smtClean="0"/>
              <a:t>for</a:t>
            </a:r>
            <a:r>
              <a:rPr lang="zh-CN" altLang="en-US" b="1" dirty="0" smtClean="0"/>
              <a:t> </a:t>
            </a:r>
            <a:r>
              <a:rPr lang="de-DE" altLang="zh-CN" b="1" dirty="0" smtClean="0"/>
              <a:t>(</a:t>
            </a:r>
            <a:r>
              <a:rPr lang="de-DE" altLang="zh-CN" b="1" dirty="0"/>
              <a:t>i = 0; i &lt; </a:t>
            </a:r>
            <a:r>
              <a:rPr lang="de-DE" altLang="zh-CN" b="1" dirty="0" err="1"/>
              <a:t>n</a:t>
            </a:r>
            <a:r>
              <a:rPr lang="de-DE" altLang="zh-CN" b="1" dirty="0"/>
              <a:t>; i++, </a:t>
            </a:r>
            <a:r>
              <a:rPr lang="de-DE" altLang="zh-CN" b="1" dirty="0">
                <a:solidFill>
                  <a:srgbClr val="FF0000"/>
                </a:solidFill>
              </a:rPr>
              <a:t>p++</a:t>
            </a:r>
            <a:r>
              <a:rPr lang="de-DE" altLang="zh-CN" b="1" dirty="0"/>
              <a:t>)  	/* </a:t>
            </a:r>
            <a:r>
              <a:rPr lang="zh-CN" altLang="nb-NO" b="1" dirty="0"/>
              <a:t>按学号查找</a:t>
            </a:r>
            <a:r>
              <a:rPr lang="zh-CN" altLang="de-DE" b="1" dirty="0"/>
              <a:t> *</a:t>
            </a:r>
            <a:r>
              <a:rPr lang="de-DE" altLang="zh-CN" b="1" dirty="0"/>
              <a:t>/</a:t>
            </a:r>
          </a:p>
          <a:p>
            <a:pPr lvl="1" eaLnBrk="1" hangingPunct="1"/>
            <a:r>
              <a:rPr lang="de-DE" altLang="zh-CN" b="1" dirty="0"/>
              <a:t>      </a:t>
            </a:r>
            <a:r>
              <a:rPr lang="de-DE" altLang="zh-CN" b="1" dirty="0" err="1" smtClean="0"/>
              <a:t>if</a:t>
            </a:r>
            <a:r>
              <a:rPr lang="zh-CN" altLang="en-US" b="1" dirty="0" smtClean="0"/>
              <a:t> </a:t>
            </a:r>
            <a:r>
              <a:rPr lang="de-DE" altLang="zh-CN" b="1" dirty="0" smtClean="0"/>
              <a:t>(</a:t>
            </a:r>
            <a:r>
              <a:rPr lang="de-DE" altLang="zh-CN" b="1" dirty="0">
                <a:solidFill>
                  <a:srgbClr val="FF0000"/>
                </a:solidFill>
              </a:rPr>
              <a:t>p-&gt;</a:t>
            </a:r>
            <a:r>
              <a:rPr lang="de-DE" altLang="zh-CN" b="1" dirty="0" err="1">
                <a:solidFill>
                  <a:srgbClr val="FF0000"/>
                </a:solidFill>
              </a:rPr>
              <a:t>num</a:t>
            </a:r>
            <a:r>
              <a:rPr lang="de-DE" altLang="zh-CN" b="1" dirty="0"/>
              <a:t> == </a:t>
            </a:r>
            <a:r>
              <a:rPr lang="de-DE" altLang="zh-CN" b="1" dirty="0" err="1"/>
              <a:t>num</a:t>
            </a:r>
            <a:r>
              <a:rPr lang="de-DE" altLang="zh-CN" b="1" dirty="0"/>
              <a:t>)</a:t>
            </a:r>
          </a:p>
          <a:p>
            <a:pPr lvl="1" eaLnBrk="1" hangingPunct="1"/>
            <a:r>
              <a:rPr lang="de-DE" altLang="zh-CN" b="1" dirty="0"/>
              <a:t>          break;</a:t>
            </a:r>
          </a:p>
          <a:p>
            <a:pPr lvl="1" eaLnBrk="1" hangingPunct="1"/>
            <a:r>
              <a:rPr lang="de-DE" altLang="zh-CN" b="1" dirty="0" err="1" smtClean="0"/>
              <a:t>if</a:t>
            </a:r>
            <a:r>
              <a:rPr lang="zh-CN" altLang="en-US" b="1" dirty="0" smtClean="0"/>
              <a:t> </a:t>
            </a:r>
            <a:r>
              <a:rPr lang="de-DE" altLang="zh-CN" b="1" dirty="0" smtClean="0"/>
              <a:t>(</a:t>
            </a:r>
            <a:r>
              <a:rPr lang="de-DE" altLang="zh-CN" b="1" dirty="0"/>
              <a:t>i &lt; </a:t>
            </a:r>
            <a:r>
              <a:rPr lang="de-DE" altLang="zh-CN" b="1" dirty="0" err="1"/>
              <a:t>n</a:t>
            </a:r>
            <a:r>
              <a:rPr lang="de-DE" altLang="zh-CN" b="1" dirty="0"/>
              <a:t>) 	/* </a:t>
            </a:r>
            <a:r>
              <a:rPr lang="zh-CN" altLang="de-DE" b="1" dirty="0"/>
              <a:t>找到，修改成绩 *</a:t>
            </a:r>
            <a:r>
              <a:rPr lang="de-DE" altLang="zh-CN" b="1" dirty="0"/>
              <a:t>/</a:t>
            </a:r>
          </a:p>
          <a:p>
            <a:pPr lvl="1" eaLnBrk="1" hangingPunct="1"/>
            <a:r>
              <a:rPr lang="de-DE" altLang="zh-CN" b="1" dirty="0"/>
              <a:t>{</a:t>
            </a:r>
          </a:p>
          <a:p>
            <a:pPr lvl="1" eaLnBrk="1" hangingPunct="1"/>
            <a:r>
              <a:rPr lang="de-DE" altLang="zh-CN" b="1" dirty="0"/>
              <a:t>   </a:t>
            </a:r>
            <a:r>
              <a:rPr lang="de-DE" altLang="zh-CN" b="1" dirty="0" err="1" smtClean="0"/>
              <a:t>switch</a:t>
            </a:r>
            <a:r>
              <a:rPr lang="zh-CN" altLang="en-US" b="1" dirty="0" smtClean="0"/>
              <a:t> </a:t>
            </a:r>
            <a:r>
              <a:rPr lang="de-DE" altLang="zh-CN" b="1" dirty="0" smtClean="0"/>
              <a:t>(</a:t>
            </a:r>
            <a:r>
              <a:rPr lang="de-DE" altLang="zh-CN" b="1" dirty="0" err="1"/>
              <a:t>course</a:t>
            </a:r>
            <a:r>
              <a:rPr lang="de-DE" altLang="zh-CN" b="1" dirty="0" smtClean="0"/>
              <a:t>)</a:t>
            </a:r>
            <a:r>
              <a:rPr lang="zh-CN" altLang="en-US" b="1" dirty="0" smtClean="0"/>
              <a:t> </a:t>
            </a:r>
            <a:r>
              <a:rPr lang="de-DE" altLang="zh-CN" b="1" dirty="0" smtClean="0"/>
              <a:t>{</a:t>
            </a:r>
            <a:endParaRPr lang="de-DE" altLang="zh-CN" b="1" dirty="0"/>
          </a:p>
          <a:p>
            <a:pPr lvl="1" eaLnBrk="1" hangingPunct="1"/>
            <a:r>
              <a:rPr lang="de-DE" altLang="zh-CN" b="1" dirty="0"/>
              <a:t>            </a:t>
            </a:r>
            <a:r>
              <a:rPr lang="de-DE" altLang="zh-CN" b="1" dirty="0" err="1"/>
              <a:t>case</a:t>
            </a:r>
            <a:r>
              <a:rPr lang="de-DE" altLang="zh-CN" b="1" dirty="0"/>
              <a:t> 1: p-&gt;</a:t>
            </a:r>
            <a:r>
              <a:rPr lang="de-DE" altLang="zh-CN" b="1" dirty="0" err="1"/>
              <a:t>math</a:t>
            </a:r>
            <a:r>
              <a:rPr lang="de-DE" altLang="zh-CN" b="1" dirty="0"/>
              <a:t> = score; break;</a:t>
            </a:r>
          </a:p>
          <a:p>
            <a:pPr lvl="1" eaLnBrk="1" hangingPunct="1"/>
            <a:r>
              <a:rPr lang="de-DE" altLang="zh-CN" b="1" dirty="0"/>
              <a:t>            </a:t>
            </a:r>
            <a:r>
              <a:rPr lang="de-DE" altLang="zh-CN" b="1" dirty="0" err="1"/>
              <a:t>case</a:t>
            </a:r>
            <a:r>
              <a:rPr lang="de-DE" altLang="zh-CN" b="1" dirty="0"/>
              <a:t> 2: p-&gt;</a:t>
            </a:r>
            <a:r>
              <a:rPr lang="de-DE" altLang="zh-CN" b="1" dirty="0" err="1"/>
              <a:t>english</a:t>
            </a:r>
            <a:r>
              <a:rPr lang="de-DE" altLang="zh-CN" b="1" dirty="0"/>
              <a:t> = score; break;</a:t>
            </a:r>
          </a:p>
          <a:p>
            <a:pPr lvl="1" eaLnBrk="1" hangingPunct="1"/>
            <a:r>
              <a:rPr lang="de-DE" altLang="zh-CN" b="1" dirty="0"/>
              <a:t>            </a:t>
            </a:r>
            <a:r>
              <a:rPr lang="de-DE" altLang="zh-CN" b="1" dirty="0" err="1"/>
              <a:t>case</a:t>
            </a:r>
            <a:r>
              <a:rPr lang="de-DE" altLang="zh-CN" b="1" dirty="0"/>
              <a:t> 3: p-&gt;</a:t>
            </a:r>
            <a:r>
              <a:rPr lang="de-DE" altLang="zh-CN" b="1" dirty="0" err="1"/>
              <a:t>computer</a:t>
            </a:r>
            <a:r>
              <a:rPr lang="de-DE" altLang="zh-CN" b="1" dirty="0"/>
              <a:t> = score</a:t>
            </a:r>
            <a:r>
              <a:rPr lang="en-US" altLang="zh-CN" b="1" dirty="0"/>
              <a:t>; break;</a:t>
            </a:r>
            <a:endParaRPr lang="de-DE" altLang="zh-CN" b="1" dirty="0"/>
          </a:p>
          <a:p>
            <a:pPr lvl="1" eaLnBrk="1" hangingPunct="1"/>
            <a:r>
              <a:rPr lang="de-DE" altLang="zh-CN" b="1" dirty="0"/>
              <a:t>   }</a:t>
            </a:r>
          </a:p>
          <a:p>
            <a:pPr lvl="1" eaLnBrk="1" hangingPunct="1"/>
            <a:r>
              <a:rPr lang="de-DE" altLang="zh-CN" b="1" dirty="0"/>
              <a:t>   </a:t>
            </a:r>
            <a:r>
              <a:rPr lang="de-DE" altLang="zh-CN" b="1" dirty="0" err="1"/>
              <a:t>pos</a:t>
            </a:r>
            <a:r>
              <a:rPr lang="de-DE" altLang="zh-CN" b="1" dirty="0"/>
              <a:t> = i;  		/* </a:t>
            </a:r>
            <a:r>
              <a:rPr lang="zh-CN" altLang="de-DE" b="1" dirty="0"/>
              <a:t>被修改学生在数组中的下标 *</a:t>
            </a:r>
            <a:r>
              <a:rPr lang="de-DE" altLang="zh-CN" b="1" dirty="0"/>
              <a:t>/</a:t>
            </a:r>
          </a:p>
          <a:p>
            <a:pPr lvl="1" eaLnBrk="1" hangingPunct="1"/>
            <a:r>
              <a:rPr lang="de-DE" altLang="zh-CN" b="1" dirty="0"/>
              <a:t>}</a:t>
            </a:r>
          </a:p>
          <a:p>
            <a:pPr lvl="1" eaLnBrk="1" hangingPunct="1"/>
            <a:r>
              <a:rPr lang="de-DE" altLang="zh-CN" b="1" dirty="0" err="1"/>
              <a:t>else</a:t>
            </a:r>
            <a:r>
              <a:rPr lang="de-DE" altLang="zh-CN" b="1" dirty="0"/>
              <a:t>       /* </a:t>
            </a:r>
            <a:r>
              <a:rPr lang="zh-CN" altLang="de-DE" b="1" dirty="0"/>
              <a:t>无此学号 *</a:t>
            </a:r>
            <a:r>
              <a:rPr lang="de-DE" altLang="zh-CN" b="1" dirty="0"/>
              <a:t>/</a:t>
            </a:r>
          </a:p>
          <a:p>
            <a:pPr lvl="1" eaLnBrk="1" hangingPunct="1"/>
            <a:r>
              <a:rPr lang="de-DE" altLang="zh-CN" b="1" dirty="0"/>
              <a:t>    </a:t>
            </a:r>
            <a:r>
              <a:rPr lang="de-DE" altLang="zh-CN" b="1" dirty="0" err="1"/>
              <a:t>pos</a:t>
            </a:r>
            <a:r>
              <a:rPr lang="de-DE" altLang="zh-CN" b="1" dirty="0"/>
              <a:t> = -1;</a:t>
            </a:r>
          </a:p>
          <a:p>
            <a:pPr lvl="1" eaLnBrk="1" hangingPunct="1"/>
            <a:r>
              <a:rPr lang="de-DE" altLang="zh-CN" b="1" dirty="0" err="1"/>
              <a:t>return</a:t>
            </a:r>
            <a:r>
              <a:rPr lang="de-DE" altLang="zh-CN" b="1" dirty="0"/>
              <a:t> </a:t>
            </a:r>
            <a:r>
              <a:rPr lang="de-DE" altLang="zh-CN" b="1" dirty="0" err="1"/>
              <a:t>pos</a:t>
            </a:r>
            <a:r>
              <a:rPr lang="de-DE" altLang="zh-CN" b="1" dirty="0"/>
              <a:t>;</a:t>
            </a:r>
          </a:p>
          <a:p>
            <a:pPr eaLnBrk="1" hangingPunct="1"/>
            <a:r>
              <a:rPr lang="de-DE" altLang="zh-CN" b="1" dirty="0"/>
              <a:t>}</a:t>
            </a:r>
            <a:endParaRPr lang="en-US" altLang="zh-CN"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57200"/>
            <a:ext cx="7715250" cy="739775"/>
          </a:xfrm>
        </p:spPr>
        <p:txBody>
          <a:bodyPr/>
          <a:lstStyle/>
          <a:p>
            <a:pPr eaLnBrk="1" hangingPunct="1"/>
            <a:r>
              <a:rPr lang="en-US" altLang="zh-CN" sz="4000" dirty="0" smtClean="0">
                <a:latin typeface="Arial" charset="0"/>
                <a:ea typeface="宋体" charset="0"/>
              </a:rPr>
              <a:t>9.3.2 </a:t>
            </a:r>
            <a:r>
              <a:rPr lang="zh-CN" altLang="en-US" sz="4000" dirty="0" smtClean="0">
                <a:latin typeface="Arial" charset="0"/>
                <a:ea typeface="宋体" charset="0"/>
              </a:rPr>
              <a:t>结构指针</a:t>
            </a:r>
            <a:r>
              <a:rPr lang="zh-CN" altLang="en-US" sz="4000" dirty="0">
                <a:latin typeface="Arial" charset="0"/>
                <a:ea typeface="宋体" charset="0"/>
              </a:rPr>
              <a:t>的概念</a:t>
            </a:r>
          </a:p>
        </p:txBody>
      </p:sp>
      <p:sp>
        <p:nvSpPr>
          <p:cNvPr id="442371" name="Rectangle 3"/>
          <p:cNvSpPr>
            <a:spLocks noGrp="1" noChangeArrowheads="1"/>
          </p:cNvSpPr>
          <p:nvPr>
            <p:ph type="body" idx="1"/>
          </p:nvPr>
        </p:nvSpPr>
        <p:spPr>
          <a:xfrm>
            <a:off x="323850" y="1627188"/>
            <a:ext cx="8424863" cy="4033837"/>
          </a:xfrm>
        </p:spPr>
        <p:txBody>
          <a:bodyPr/>
          <a:lstStyle/>
          <a:p>
            <a:pPr lvl="1" algn="just" eaLnBrk="1" hangingPunct="1">
              <a:buClr>
                <a:schemeClr val="bg2"/>
              </a:buClr>
              <a:buSzPct val="75000"/>
              <a:buFont typeface="Wingdings" charset="0"/>
              <a:buChar char="n"/>
            </a:pPr>
            <a:r>
              <a:rPr lang="zh-CN" altLang="en-US" sz="3200">
                <a:latin typeface="Arial" charset="0"/>
                <a:ea typeface="宋体" charset="0"/>
              </a:rPr>
              <a:t>指针可以指向任何一种变量，而结构变量也是</a:t>
            </a:r>
            <a:r>
              <a:rPr lang="en-US" altLang="zh-CN" sz="3200">
                <a:latin typeface="Arial" charset="0"/>
                <a:ea typeface="宋体" charset="0"/>
              </a:rPr>
              <a:t>C</a:t>
            </a:r>
            <a:r>
              <a:rPr lang="zh-CN" altLang="en-US" sz="3200">
                <a:latin typeface="Arial" charset="0"/>
                <a:ea typeface="宋体" charset="0"/>
              </a:rPr>
              <a:t>语言中的一种合法变量，因此，指针也可以指向结构变量，这就是结构指针。</a:t>
            </a:r>
          </a:p>
          <a:p>
            <a:pPr lvl="1" algn="just" eaLnBrk="1" hangingPunct="1">
              <a:buClr>
                <a:schemeClr val="bg2"/>
              </a:buClr>
              <a:buSzPct val="75000"/>
              <a:buFont typeface="Wingdings" charset="0"/>
              <a:buChar char="n"/>
            </a:pPr>
            <a:endParaRPr lang="zh-CN" altLang="en-US" sz="3200">
              <a:latin typeface="Arial" charset="0"/>
              <a:ea typeface="宋体" charset="0"/>
            </a:endParaRPr>
          </a:p>
          <a:p>
            <a:pPr lvl="1" algn="just" eaLnBrk="1" hangingPunct="1">
              <a:buClr>
                <a:schemeClr val="bg2"/>
              </a:buClr>
              <a:buSzPct val="75000"/>
              <a:buFont typeface="Wingdings" charset="0"/>
              <a:buChar char="n"/>
            </a:pPr>
            <a:r>
              <a:rPr lang="zh-CN" altLang="en-US" sz="3200">
                <a:solidFill>
                  <a:schemeClr val="bg2"/>
                </a:solidFill>
                <a:latin typeface="Arial" charset="0"/>
                <a:ea typeface="宋体" charset="0"/>
              </a:rPr>
              <a:t>结构指针就是指向结构类型变量的指针</a:t>
            </a:r>
          </a:p>
        </p:txBody>
      </p:sp>
      <p:sp>
        <p:nvSpPr>
          <p:cNvPr id="30724"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 calcmode="lin" valueType="num">
                                      <p:cBhvr additive="base">
                                        <p:cTn id="7" dur="500" fill="hold"/>
                                        <p:tgtEl>
                                          <p:spTgt spid="442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23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anim calcmode="lin" valueType="num">
                                      <p:cBhvr additive="base">
                                        <p:cTn id="11" dur="500" fill="hold"/>
                                        <p:tgtEl>
                                          <p:spTgt spid="44237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23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57200"/>
            <a:ext cx="8229600" cy="955675"/>
          </a:xfrm>
        </p:spPr>
        <p:txBody>
          <a:bodyPr/>
          <a:lstStyle/>
          <a:p>
            <a:pPr eaLnBrk="1" hangingPunct="1"/>
            <a:r>
              <a:rPr lang="en-US" altLang="zh-CN" sz="4000" dirty="0" smtClean="0">
                <a:latin typeface="Arial" charset="0"/>
                <a:ea typeface="宋体" charset="0"/>
              </a:rPr>
              <a:t>9.3.2 </a:t>
            </a:r>
            <a:r>
              <a:rPr lang="zh-CN" altLang="en-US" sz="4000" dirty="0" smtClean="0">
                <a:latin typeface="Arial" charset="0"/>
                <a:ea typeface="宋体" charset="0"/>
              </a:rPr>
              <a:t>结构指针</a:t>
            </a:r>
            <a:r>
              <a:rPr lang="zh-CN" altLang="en-US" sz="4000" dirty="0">
                <a:latin typeface="Arial" charset="0"/>
                <a:ea typeface="宋体" charset="0"/>
              </a:rPr>
              <a:t>的概念</a:t>
            </a:r>
          </a:p>
        </p:txBody>
      </p:sp>
      <p:sp>
        <p:nvSpPr>
          <p:cNvPr id="31747" name="Rectangle 3"/>
          <p:cNvSpPr>
            <a:spLocks noGrp="1" noChangeArrowheads="1"/>
          </p:cNvSpPr>
          <p:nvPr>
            <p:ph type="body" sz="half" idx="1"/>
          </p:nvPr>
        </p:nvSpPr>
        <p:spPr>
          <a:xfrm>
            <a:off x="1247775" y="1981200"/>
            <a:ext cx="6419850" cy="3886200"/>
          </a:xfrm>
        </p:spPr>
        <p:txBody>
          <a:bodyPr/>
          <a:lstStyle/>
          <a:p>
            <a:pPr eaLnBrk="1" hangingPunct="1">
              <a:buFont typeface="Wingdings" charset="0"/>
              <a:buNone/>
            </a:pPr>
            <a:r>
              <a:rPr lang="en-US" altLang="zh-CN" sz="2800">
                <a:latin typeface="Arial" charset="0"/>
                <a:ea typeface="宋体" charset="0"/>
              </a:rPr>
              <a:t>struct student s1 = {101, "zhang", 78, 87, 85}, *p;  </a:t>
            </a:r>
          </a:p>
          <a:p>
            <a:pPr eaLnBrk="1" hangingPunct="1">
              <a:buFont typeface="Wingdings" charset="0"/>
              <a:buNone/>
            </a:pPr>
            <a:r>
              <a:rPr lang="en-US" altLang="zh-CN" sz="2800">
                <a:latin typeface="Arial" charset="0"/>
                <a:ea typeface="宋体" charset="0"/>
              </a:rPr>
              <a:t>p = &amp;s1; </a:t>
            </a:r>
            <a:endParaRPr lang="zh-CN" altLang="en-US" sz="2800">
              <a:latin typeface="Arial" charset="0"/>
              <a:ea typeface="宋体" charset="0"/>
            </a:endParaRPr>
          </a:p>
        </p:txBody>
      </p:sp>
      <p:sp>
        <p:nvSpPr>
          <p:cNvPr id="31748"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graphicFrame>
        <p:nvGraphicFramePr>
          <p:cNvPr id="419914" name="Group 74"/>
          <p:cNvGraphicFramePr>
            <a:graphicFrameLocks noGrp="1"/>
          </p:cNvGraphicFramePr>
          <p:nvPr>
            <p:ph sz="half" idx="2"/>
          </p:nvPr>
        </p:nvGraphicFramePr>
        <p:xfrm>
          <a:off x="2124075" y="4724400"/>
          <a:ext cx="5327650" cy="518795"/>
        </p:xfrm>
        <a:graphic>
          <a:graphicData uri="http://schemas.openxmlformats.org/drawingml/2006/table">
            <a:tbl>
              <a:tblPr/>
              <a:tblGrid>
                <a:gridCol w="863600"/>
                <a:gridCol w="1296988"/>
                <a:gridCol w="792162"/>
                <a:gridCol w="790575"/>
                <a:gridCol w="792163"/>
                <a:gridCol w="792162"/>
              </a:tblGrid>
              <a:tr h="5032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101</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zhang</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78</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87</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85</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9872" name="Text Box 32"/>
          <p:cNvSpPr txBox="1">
            <a:spLocks noChangeArrowheads="1"/>
          </p:cNvSpPr>
          <p:nvPr/>
        </p:nvSpPr>
        <p:spPr bwMode="auto">
          <a:xfrm>
            <a:off x="944563" y="47244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b="1"/>
              <a:t>P</a:t>
            </a:r>
          </a:p>
        </p:txBody>
      </p:sp>
      <p:sp>
        <p:nvSpPr>
          <p:cNvPr id="419873" name="Line 33"/>
          <p:cNvSpPr>
            <a:spLocks noChangeShapeType="1"/>
          </p:cNvSpPr>
          <p:nvPr/>
        </p:nvSpPr>
        <p:spPr bwMode="auto">
          <a:xfrm>
            <a:off x="1331913" y="4940300"/>
            <a:ext cx="72072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2"/>
                                        </p:tgtEl>
                                        <p:attrNameLst>
                                          <p:attrName>style.visibility</p:attrName>
                                        </p:attrNameLst>
                                      </p:cBhvr>
                                      <p:to>
                                        <p:strVal val="visible"/>
                                      </p:to>
                                    </p:set>
                                    <p:anim calcmode="lin" valueType="num">
                                      <p:cBhvr additive="base">
                                        <p:cTn id="7" dur="500" fill="hold"/>
                                        <p:tgtEl>
                                          <p:spTgt spid="419872"/>
                                        </p:tgtEl>
                                        <p:attrNameLst>
                                          <p:attrName>ppt_x</p:attrName>
                                        </p:attrNameLst>
                                      </p:cBhvr>
                                      <p:tavLst>
                                        <p:tav tm="0">
                                          <p:val>
                                            <p:strVal val="#ppt_x"/>
                                          </p:val>
                                        </p:tav>
                                        <p:tav tm="100000">
                                          <p:val>
                                            <p:strVal val="#ppt_x"/>
                                          </p:val>
                                        </p:tav>
                                      </p:tavLst>
                                    </p:anim>
                                    <p:anim calcmode="lin" valueType="num">
                                      <p:cBhvr additive="base">
                                        <p:cTn id="8" dur="500" fill="hold"/>
                                        <p:tgtEl>
                                          <p:spTgt spid="41987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9873"/>
                                        </p:tgtEl>
                                        <p:attrNameLst>
                                          <p:attrName>style.visibility</p:attrName>
                                        </p:attrNameLst>
                                      </p:cBhvr>
                                      <p:to>
                                        <p:strVal val="visible"/>
                                      </p:to>
                                    </p:set>
                                    <p:anim calcmode="lin" valueType="num">
                                      <p:cBhvr additive="base">
                                        <p:cTn id="11" dur="500" fill="hold"/>
                                        <p:tgtEl>
                                          <p:spTgt spid="419873"/>
                                        </p:tgtEl>
                                        <p:attrNameLst>
                                          <p:attrName>ppt_x</p:attrName>
                                        </p:attrNameLst>
                                      </p:cBhvr>
                                      <p:tavLst>
                                        <p:tav tm="0">
                                          <p:val>
                                            <p:strVal val="#ppt_x"/>
                                          </p:val>
                                        </p:tav>
                                        <p:tav tm="100000">
                                          <p:val>
                                            <p:strVal val="#ppt_x"/>
                                          </p:val>
                                        </p:tav>
                                      </p:tavLst>
                                    </p:anim>
                                    <p:anim calcmode="lin" valueType="num">
                                      <p:cBhvr additive="base">
                                        <p:cTn id="12" dur="500" fill="hold"/>
                                        <p:tgtEl>
                                          <p:spTgt spid="41987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9914"/>
                                        </p:tgtEl>
                                        <p:attrNameLst>
                                          <p:attrName>style.visibility</p:attrName>
                                        </p:attrNameLst>
                                      </p:cBhvr>
                                      <p:to>
                                        <p:strVal val="visible"/>
                                      </p:to>
                                    </p:set>
                                    <p:anim calcmode="lin" valueType="num">
                                      <p:cBhvr additive="base">
                                        <p:cTn id="15" dur="500" fill="hold"/>
                                        <p:tgtEl>
                                          <p:spTgt spid="419914"/>
                                        </p:tgtEl>
                                        <p:attrNameLst>
                                          <p:attrName>ppt_x</p:attrName>
                                        </p:attrNameLst>
                                      </p:cBhvr>
                                      <p:tavLst>
                                        <p:tav tm="0">
                                          <p:val>
                                            <p:strVal val="#ppt_x"/>
                                          </p:val>
                                        </p:tav>
                                        <p:tav tm="100000">
                                          <p:val>
                                            <p:strVal val="#ppt_x"/>
                                          </p:val>
                                        </p:tav>
                                      </p:tavLst>
                                    </p:anim>
                                    <p:anim calcmode="lin" valueType="num">
                                      <p:cBhvr additive="base">
                                        <p:cTn id="16" dur="500" fill="hold"/>
                                        <p:tgtEl>
                                          <p:spTgt spid="419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2" grpId="0"/>
      <p:bldP spid="41987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7"/>
          <p:cNvSpPr>
            <a:spLocks noGrp="1" noChangeArrowheads="1"/>
          </p:cNvSpPr>
          <p:nvPr>
            <p:ph type="title"/>
          </p:nvPr>
        </p:nvSpPr>
        <p:spPr/>
        <p:txBody>
          <a:bodyPr/>
          <a:lstStyle/>
          <a:p>
            <a:pPr eaLnBrk="1" hangingPunct="1"/>
            <a:r>
              <a:rPr lang="en-US" altLang="zh-CN" dirty="0" smtClean="0">
                <a:latin typeface="Arial" charset="0"/>
                <a:ea typeface="宋体" charset="0"/>
              </a:rPr>
              <a:t>9.1 </a:t>
            </a:r>
            <a:r>
              <a:rPr lang="zh-CN" altLang="en-US" dirty="0" smtClean="0">
                <a:latin typeface="Arial" charset="0"/>
                <a:ea typeface="宋体" charset="0"/>
              </a:rPr>
              <a:t>输</a:t>
            </a:r>
            <a:r>
              <a:rPr lang="zh-CN" altLang="en-US" dirty="0">
                <a:latin typeface="Arial" charset="0"/>
                <a:ea typeface="宋体" charset="0"/>
              </a:rPr>
              <a:t>出平均分最高的学生信息</a:t>
            </a:r>
            <a:r>
              <a:rPr lang="en-US" altLang="zh-CN" dirty="0">
                <a:latin typeface="Arial" charset="0"/>
                <a:ea typeface="宋体" charset="0"/>
              </a:rPr>
              <a:t> </a:t>
            </a:r>
            <a:endParaRPr lang="zh-CN" altLang="en-US" dirty="0">
              <a:latin typeface="Arial" charset="0"/>
              <a:ea typeface="宋体" charset="0"/>
            </a:endParaRPr>
          </a:p>
        </p:txBody>
      </p:sp>
      <p:sp>
        <p:nvSpPr>
          <p:cNvPr id="186386" name="Rectangle 18"/>
          <p:cNvSpPr>
            <a:spLocks noGrp="1" noChangeArrowheads="1"/>
          </p:cNvSpPr>
          <p:nvPr>
            <p:ph type="body" idx="1"/>
          </p:nvPr>
        </p:nvSpPr>
        <p:spPr>
          <a:noFill/>
        </p:spPr>
        <p:txBody>
          <a:bodyPr/>
          <a:lstStyle/>
          <a:p>
            <a:pPr eaLnBrk="1" hangingPunct="1">
              <a:buFont typeface="Wingdings" charset="0"/>
              <a:buNone/>
            </a:pPr>
            <a:r>
              <a:rPr lang="en-US" altLang="zh-CN">
                <a:latin typeface="Arial" charset="0"/>
                <a:ea typeface="宋体" charset="0"/>
              </a:rPr>
              <a:t>9.1.1  </a:t>
            </a:r>
            <a:r>
              <a:rPr lang="zh-CN" altLang="en-US">
                <a:latin typeface="Arial" charset="0"/>
                <a:ea typeface="宋体" charset="0"/>
              </a:rPr>
              <a:t>程序解析</a:t>
            </a:r>
          </a:p>
          <a:p>
            <a:pPr eaLnBrk="1" hangingPunct="1">
              <a:buFont typeface="Wingdings" charset="0"/>
              <a:buNone/>
            </a:pPr>
            <a:r>
              <a:rPr lang="en-US" altLang="zh-CN">
                <a:latin typeface="Arial" charset="0"/>
                <a:ea typeface="宋体" charset="0"/>
              </a:rPr>
              <a:t>9.1.2  </a:t>
            </a:r>
            <a:r>
              <a:rPr lang="zh-CN" altLang="en-US">
                <a:latin typeface="Arial" charset="0"/>
                <a:ea typeface="宋体" charset="0"/>
              </a:rPr>
              <a:t>结构的概念与定义</a:t>
            </a:r>
          </a:p>
          <a:p>
            <a:pPr eaLnBrk="1" hangingPunct="1">
              <a:buFont typeface="Wingdings" charset="0"/>
              <a:buNone/>
            </a:pPr>
            <a:r>
              <a:rPr lang="en-US" altLang="zh-CN">
                <a:latin typeface="Arial" charset="0"/>
                <a:ea typeface="宋体" charset="0"/>
              </a:rPr>
              <a:t>9.1.3  </a:t>
            </a:r>
            <a:r>
              <a:rPr lang="zh-CN" altLang="en-US">
                <a:latin typeface="Arial" charset="0"/>
                <a:ea typeface="宋体" charset="0"/>
              </a:rPr>
              <a:t>结构的嵌套定义</a:t>
            </a:r>
            <a:endParaRPr lang="en-US" altLang="zh-CN">
              <a:latin typeface="Arial" charset="0"/>
              <a:ea typeface="宋体" charset="0"/>
            </a:endParaRPr>
          </a:p>
          <a:p>
            <a:pPr eaLnBrk="1" hangingPunct="1">
              <a:buFont typeface="Wingdings" charset="0"/>
              <a:buNone/>
            </a:pPr>
            <a:r>
              <a:rPr lang="en-US" altLang="zh-CN">
                <a:latin typeface="Arial" charset="0"/>
                <a:ea typeface="宋体" charset="0"/>
              </a:rPr>
              <a:t>9.1.4  结构变量的定义和初始化</a:t>
            </a:r>
          </a:p>
          <a:p>
            <a:pPr eaLnBrk="1" hangingPunct="1">
              <a:buFont typeface="Wingdings" charset="0"/>
              <a:buNone/>
            </a:pPr>
            <a:r>
              <a:rPr lang="en-US" altLang="zh-CN">
                <a:latin typeface="Arial" charset="0"/>
                <a:ea typeface="宋体" charset="0"/>
              </a:rPr>
              <a:t>9.1.5  结构变量的使用</a:t>
            </a:r>
            <a:endParaRPr lang="zh-CN" altLang="en-US">
              <a:latin typeface="Arial" charset="0"/>
              <a:ea typeface="宋体"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386">
                                            <p:txEl>
                                              <p:pRg st="0" end="0"/>
                                            </p:txEl>
                                          </p:spTgt>
                                        </p:tgtEl>
                                        <p:attrNameLst>
                                          <p:attrName>style.visibility</p:attrName>
                                        </p:attrNameLst>
                                      </p:cBhvr>
                                      <p:to>
                                        <p:strVal val="visible"/>
                                      </p:to>
                                    </p:set>
                                    <p:anim calcmode="lin" valueType="num">
                                      <p:cBhvr additive="base">
                                        <p:cTn id="7" dur="500" fill="hold"/>
                                        <p:tgtEl>
                                          <p:spTgt spid="1863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63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6386">
                                            <p:txEl>
                                              <p:pRg st="1" end="1"/>
                                            </p:txEl>
                                          </p:spTgt>
                                        </p:tgtEl>
                                        <p:attrNameLst>
                                          <p:attrName>style.visibility</p:attrName>
                                        </p:attrNameLst>
                                      </p:cBhvr>
                                      <p:to>
                                        <p:strVal val="visible"/>
                                      </p:to>
                                    </p:set>
                                    <p:anim calcmode="lin" valueType="num">
                                      <p:cBhvr additive="base">
                                        <p:cTn id="13" dur="500" fill="hold"/>
                                        <p:tgtEl>
                                          <p:spTgt spid="1863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63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6386">
                                            <p:txEl>
                                              <p:pRg st="2" end="2"/>
                                            </p:txEl>
                                          </p:spTgt>
                                        </p:tgtEl>
                                        <p:attrNameLst>
                                          <p:attrName>style.visibility</p:attrName>
                                        </p:attrNameLst>
                                      </p:cBhvr>
                                      <p:to>
                                        <p:strVal val="visible"/>
                                      </p:to>
                                    </p:set>
                                    <p:anim calcmode="lin" valueType="num">
                                      <p:cBhvr additive="base">
                                        <p:cTn id="19" dur="500" fill="hold"/>
                                        <p:tgtEl>
                                          <p:spTgt spid="1863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63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6386">
                                            <p:txEl>
                                              <p:pRg st="3" end="3"/>
                                            </p:txEl>
                                          </p:spTgt>
                                        </p:tgtEl>
                                        <p:attrNameLst>
                                          <p:attrName>style.visibility</p:attrName>
                                        </p:attrNameLst>
                                      </p:cBhvr>
                                      <p:to>
                                        <p:strVal val="visible"/>
                                      </p:to>
                                    </p:set>
                                    <p:anim calcmode="lin" valueType="num">
                                      <p:cBhvr additive="base">
                                        <p:cTn id="25" dur="500" fill="hold"/>
                                        <p:tgtEl>
                                          <p:spTgt spid="1863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63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6386">
                                            <p:txEl>
                                              <p:pRg st="4" end="4"/>
                                            </p:txEl>
                                          </p:spTgt>
                                        </p:tgtEl>
                                        <p:attrNameLst>
                                          <p:attrName>style.visibility</p:attrName>
                                        </p:attrNameLst>
                                      </p:cBhvr>
                                      <p:to>
                                        <p:strVal val="visible"/>
                                      </p:to>
                                    </p:set>
                                    <p:anim calcmode="lin" valueType="num">
                                      <p:cBhvr additive="base">
                                        <p:cTn id="31" dur="500" fill="hold"/>
                                        <p:tgtEl>
                                          <p:spTgt spid="18638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638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457200"/>
            <a:ext cx="8229600" cy="1027113"/>
          </a:xfrm>
        </p:spPr>
        <p:txBody>
          <a:bodyPr/>
          <a:lstStyle/>
          <a:p>
            <a:pPr eaLnBrk="1" hangingPunct="1"/>
            <a:r>
              <a:rPr lang="en-US" altLang="zh-CN" sz="4000" dirty="0" smtClean="0">
                <a:latin typeface="Arial" charset="0"/>
                <a:ea typeface="宋体" charset="0"/>
              </a:rPr>
              <a:t>9.3.2 </a:t>
            </a:r>
            <a:r>
              <a:rPr lang="zh-CN" altLang="en-US" sz="4000" dirty="0" smtClean="0">
                <a:latin typeface="Arial" charset="0"/>
                <a:ea typeface="宋体" charset="0"/>
              </a:rPr>
              <a:t>结构指针</a:t>
            </a:r>
            <a:r>
              <a:rPr lang="zh-CN" altLang="en-US" sz="4000" dirty="0">
                <a:latin typeface="Arial" charset="0"/>
                <a:ea typeface="宋体" charset="0"/>
              </a:rPr>
              <a:t>的概念</a:t>
            </a:r>
          </a:p>
        </p:txBody>
      </p:sp>
      <p:sp>
        <p:nvSpPr>
          <p:cNvPr id="422915" name="Rectangle 3"/>
          <p:cNvSpPr>
            <a:spLocks noGrp="1" noChangeArrowheads="1"/>
          </p:cNvSpPr>
          <p:nvPr>
            <p:ph type="body" sz="half" idx="1"/>
          </p:nvPr>
        </p:nvSpPr>
        <p:spPr>
          <a:xfrm>
            <a:off x="457200" y="1773238"/>
            <a:ext cx="7786688" cy="3886200"/>
          </a:xfrm>
        </p:spPr>
        <p:txBody>
          <a:bodyPr/>
          <a:lstStyle/>
          <a:p>
            <a:pPr algn="just" eaLnBrk="1" hangingPunct="1"/>
            <a:r>
              <a:rPr lang="zh-CN" altLang="en-US" dirty="0">
                <a:latin typeface="Arial" charset="0"/>
                <a:ea typeface="宋体" charset="0"/>
              </a:rPr>
              <a:t>结构指针的使用</a:t>
            </a:r>
          </a:p>
          <a:p>
            <a:pPr eaLnBrk="1" hangingPunct="1"/>
            <a:r>
              <a:rPr lang="en-US" altLang="zh-CN" sz="2800" dirty="0">
                <a:latin typeface="Arial" charset="0"/>
                <a:ea typeface="宋体" charset="0"/>
              </a:rPr>
              <a:t>(1) </a:t>
            </a:r>
            <a:r>
              <a:rPr lang="zh-CN" altLang="en-US" sz="2800" dirty="0">
                <a:latin typeface="Arial" charset="0"/>
                <a:ea typeface="宋体" charset="0"/>
              </a:rPr>
              <a:t>用*</a:t>
            </a:r>
            <a:r>
              <a:rPr lang="en-US" altLang="zh-CN" sz="2800" dirty="0">
                <a:latin typeface="Arial" charset="0"/>
                <a:ea typeface="宋体" charset="0"/>
              </a:rPr>
              <a:t>p</a:t>
            </a:r>
            <a:r>
              <a:rPr lang="zh-CN" altLang="en-US" sz="2800" dirty="0">
                <a:latin typeface="Arial" charset="0"/>
                <a:ea typeface="宋体" charset="0"/>
              </a:rPr>
              <a:t>访问结构成员。如</a:t>
            </a:r>
            <a:r>
              <a:rPr lang="en-US" altLang="zh-CN" sz="2800" dirty="0">
                <a:latin typeface="Arial" charset="0"/>
                <a:ea typeface="宋体" charset="0"/>
              </a:rPr>
              <a:t>:</a:t>
            </a:r>
          </a:p>
          <a:p>
            <a:pPr eaLnBrk="1" hangingPunct="1">
              <a:buFont typeface="Wingdings" charset="0"/>
              <a:buNone/>
            </a:pPr>
            <a:r>
              <a:rPr lang="en-US" altLang="zh-CN" sz="2800" dirty="0">
                <a:solidFill>
                  <a:schemeClr val="bg2"/>
                </a:solidFill>
                <a:latin typeface="Arial" charset="0"/>
                <a:ea typeface="宋体" charset="0"/>
              </a:rPr>
              <a:t>        </a:t>
            </a:r>
            <a:r>
              <a:rPr lang="en-US" altLang="zh-CN" sz="2800" dirty="0">
                <a:solidFill>
                  <a:srgbClr val="FF0000"/>
                </a:solidFill>
                <a:latin typeface="Arial" charset="0"/>
                <a:ea typeface="宋体" charset="0"/>
              </a:rPr>
              <a:t>(*p).</a:t>
            </a:r>
            <a:r>
              <a:rPr lang="en-US" altLang="zh-CN" sz="2800" dirty="0" err="1">
                <a:solidFill>
                  <a:schemeClr val="bg2"/>
                </a:solidFill>
                <a:latin typeface="Arial" charset="0"/>
                <a:ea typeface="宋体" charset="0"/>
              </a:rPr>
              <a:t>num</a:t>
            </a:r>
            <a:r>
              <a:rPr lang="en-US" altLang="zh-CN" sz="2800" dirty="0">
                <a:solidFill>
                  <a:schemeClr val="bg2"/>
                </a:solidFill>
                <a:latin typeface="Arial" charset="0"/>
                <a:ea typeface="宋体" charset="0"/>
              </a:rPr>
              <a:t> = 101;</a:t>
            </a:r>
          </a:p>
          <a:p>
            <a:pPr eaLnBrk="1" hangingPunct="1"/>
            <a:r>
              <a:rPr lang="en-US" altLang="zh-CN" sz="2800" dirty="0">
                <a:latin typeface="Arial" charset="0"/>
                <a:ea typeface="宋体" charset="0"/>
              </a:rPr>
              <a:t>(2) </a:t>
            </a:r>
            <a:r>
              <a:rPr lang="zh-CN" altLang="en-US" sz="2800" dirty="0">
                <a:latin typeface="Arial" charset="0"/>
                <a:ea typeface="宋体" charset="0"/>
              </a:rPr>
              <a:t>用指向运算符“</a:t>
            </a:r>
            <a:r>
              <a:rPr lang="en-US" altLang="zh-CN" sz="2800" dirty="0">
                <a:latin typeface="Arial" charset="0"/>
                <a:ea typeface="宋体" charset="0"/>
              </a:rPr>
              <a:t>-&gt;”</a:t>
            </a:r>
            <a:r>
              <a:rPr lang="zh-CN" altLang="en-US" sz="2800" dirty="0">
                <a:latin typeface="Arial" charset="0"/>
                <a:ea typeface="宋体" charset="0"/>
              </a:rPr>
              <a:t>访问指针指向的结构成员。如：</a:t>
            </a:r>
          </a:p>
          <a:p>
            <a:pPr eaLnBrk="1" hangingPunct="1">
              <a:buFont typeface="Wingdings" charset="0"/>
              <a:buNone/>
            </a:pPr>
            <a:r>
              <a:rPr lang="en-US" altLang="zh-CN" sz="2800" dirty="0">
                <a:latin typeface="Arial" charset="0"/>
                <a:ea typeface="宋体" charset="0"/>
              </a:rPr>
              <a:t>        </a:t>
            </a:r>
            <a:r>
              <a:rPr lang="en-US" altLang="zh-CN" sz="2800" dirty="0">
                <a:solidFill>
                  <a:schemeClr val="bg2"/>
                </a:solidFill>
                <a:latin typeface="Arial" charset="0"/>
                <a:ea typeface="宋体" charset="0"/>
              </a:rPr>
              <a:t>p</a:t>
            </a:r>
            <a:r>
              <a:rPr lang="en-US" altLang="zh-CN" sz="2800" dirty="0">
                <a:solidFill>
                  <a:srgbClr val="FF0000"/>
                </a:solidFill>
                <a:latin typeface="Arial" charset="0"/>
                <a:ea typeface="宋体" charset="0"/>
              </a:rPr>
              <a:t>-&gt;</a:t>
            </a:r>
            <a:r>
              <a:rPr lang="en-US" altLang="zh-CN" sz="2800" dirty="0" err="1">
                <a:solidFill>
                  <a:schemeClr val="bg2"/>
                </a:solidFill>
                <a:latin typeface="Arial" charset="0"/>
                <a:ea typeface="宋体" charset="0"/>
              </a:rPr>
              <a:t>num</a:t>
            </a:r>
            <a:r>
              <a:rPr lang="en-US" altLang="zh-CN" sz="2800" dirty="0">
                <a:solidFill>
                  <a:schemeClr val="bg2"/>
                </a:solidFill>
                <a:latin typeface="Arial" charset="0"/>
                <a:ea typeface="宋体" charset="0"/>
              </a:rPr>
              <a:t> = 101;</a:t>
            </a:r>
            <a:endParaRPr lang="zh-CN" altLang="en-US" sz="2800" dirty="0">
              <a:solidFill>
                <a:schemeClr val="bg2"/>
              </a:solidFill>
              <a:latin typeface="Arial" charset="0"/>
              <a:ea typeface="宋体" charset="0"/>
            </a:endParaRPr>
          </a:p>
        </p:txBody>
      </p:sp>
      <p:sp>
        <p:nvSpPr>
          <p:cNvPr id="32772"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
        <p:nvSpPr>
          <p:cNvPr id="422931" name="Text Box 19"/>
          <p:cNvSpPr txBox="1">
            <a:spLocks noChangeArrowheads="1"/>
          </p:cNvSpPr>
          <p:nvPr/>
        </p:nvSpPr>
        <p:spPr bwMode="auto">
          <a:xfrm>
            <a:off x="4211638" y="4160838"/>
            <a:ext cx="4248150" cy="2292350"/>
          </a:xfrm>
          <a:prstGeom prst="rect">
            <a:avLst/>
          </a:prstGeom>
          <a:noFill/>
          <a:ln w="9525" cap="rnd">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t>当</a:t>
            </a:r>
            <a:r>
              <a:rPr lang="en-US" altLang="zh-CN" sz="2400" b="1" dirty="0"/>
              <a:t>p</a:t>
            </a:r>
            <a:r>
              <a:rPr lang="zh-CN" altLang="en-US" sz="2400" b="1" dirty="0"/>
              <a:t>指向结构变量</a:t>
            </a:r>
            <a:r>
              <a:rPr lang="en-US" altLang="zh-CN" sz="2400" b="1" dirty="0"/>
              <a:t>s1</a:t>
            </a:r>
            <a:r>
              <a:rPr lang="zh-CN" altLang="en-US" sz="2400" b="1" dirty="0"/>
              <a:t>时，下面三条语句的效果是一样的：</a:t>
            </a:r>
          </a:p>
          <a:p>
            <a:pPr lvl="2" eaLnBrk="1" hangingPunct="1"/>
            <a:r>
              <a:rPr lang="en-US" altLang="zh-CN" sz="2400" b="1" dirty="0">
                <a:solidFill>
                  <a:srgbClr val="CC0066"/>
                </a:solidFill>
              </a:rPr>
              <a:t> s1.num = 101;</a:t>
            </a:r>
          </a:p>
          <a:p>
            <a:pPr lvl="2" eaLnBrk="1" hangingPunct="1"/>
            <a:r>
              <a:rPr lang="en-US" altLang="zh-CN" sz="2400" b="1" dirty="0">
                <a:solidFill>
                  <a:srgbClr val="CC0066"/>
                </a:solidFill>
              </a:rPr>
              <a:t> (*p).</a:t>
            </a:r>
            <a:r>
              <a:rPr lang="en-US" altLang="zh-CN" sz="2400" b="1" dirty="0" err="1">
                <a:solidFill>
                  <a:srgbClr val="CC0066"/>
                </a:solidFill>
              </a:rPr>
              <a:t>num</a:t>
            </a:r>
            <a:r>
              <a:rPr lang="en-US" altLang="zh-CN" sz="2400" b="1" dirty="0">
                <a:solidFill>
                  <a:srgbClr val="CC0066"/>
                </a:solidFill>
              </a:rPr>
              <a:t> = 101;</a:t>
            </a:r>
          </a:p>
          <a:p>
            <a:pPr lvl="2" eaLnBrk="1" hangingPunct="1"/>
            <a:r>
              <a:rPr lang="en-US" altLang="zh-CN" sz="2400" b="1" dirty="0">
                <a:solidFill>
                  <a:srgbClr val="CC0066"/>
                </a:solidFill>
              </a:rPr>
              <a:t> p-&gt;</a:t>
            </a:r>
            <a:r>
              <a:rPr lang="en-US" altLang="zh-CN" sz="2400" b="1" dirty="0" err="1">
                <a:solidFill>
                  <a:srgbClr val="CC0066"/>
                </a:solidFill>
              </a:rPr>
              <a:t>num</a:t>
            </a:r>
            <a:r>
              <a:rPr lang="en-US" altLang="zh-CN" sz="2400" b="1" dirty="0">
                <a:solidFill>
                  <a:srgbClr val="CC0066"/>
                </a:solidFill>
              </a:rPr>
              <a:t> = 101;</a:t>
            </a:r>
            <a:endParaRPr lang="zh-CN" altLang="en-US" sz="2400" b="1" dirty="0"/>
          </a:p>
          <a:p>
            <a:pPr eaLnBrk="1" hangingPunct="1">
              <a:buFontTx/>
              <a:buChar char="•"/>
            </a:pP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2915">
                                            <p:txEl>
                                              <p:pRg st="1" end="1"/>
                                            </p:txEl>
                                          </p:spTgt>
                                        </p:tgtEl>
                                        <p:attrNameLst>
                                          <p:attrName>style.visibility</p:attrName>
                                        </p:attrNameLst>
                                      </p:cBhvr>
                                      <p:to>
                                        <p:strVal val="visible"/>
                                      </p:to>
                                    </p:set>
                                    <p:anim calcmode="lin" valueType="num">
                                      <p:cBhvr additive="base">
                                        <p:cTn id="7" dur="500" fill="hold"/>
                                        <p:tgtEl>
                                          <p:spTgt spid="4229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291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2915">
                                            <p:txEl>
                                              <p:pRg st="2" end="2"/>
                                            </p:txEl>
                                          </p:spTgt>
                                        </p:tgtEl>
                                        <p:attrNameLst>
                                          <p:attrName>style.visibility</p:attrName>
                                        </p:attrNameLst>
                                      </p:cBhvr>
                                      <p:to>
                                        <p:strVal val="visible"/>
                                      </p:to>
                                    </p:set>
                                    <p:anim calcmode="lin" valueType="num">
                                      <p:cBhvr additive="base">
                                        <p:cTn id="11" dur="500" fill="hold"/>
                                        <p:tgtEl>
                                          <p:spTgt spid="42291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22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22915">
                                            <p:txEl>
                                              <p:pRg st="3" end="3"/>
                                            </p:txEl>
                                          </p:spTgt>
                                        </p:tgtEl>
                                        <p:attrNameLst>
                                          <p:attrName>style.visibility</p:attrName>
                                        </p:attrNameLst>
                                      </p:cBhvr>
                                      <p:to>
                                        <p:strVal val="visible"/>
                                      </p:to>
                                    </p:set>
                                    <p:anim calcmode="lin" valueType="num">
                                      <p:cBhvr additive="base">
                                        <p:cTn id="17" dur="500" fill="hold"/>
                                        <p:tgtEl>
                                          <p:spTgt spid="4229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2291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2915">
                                            <p:txEl>
                                              <p:pRg st="4" end="4"/>
                                            </p:txEl>
                                          </p:spTgt>
                                        </p:tgtEl>
                                        <p:attrNameLst>
                                          <p:attrName>style.visibility</p:attrName>
                                        </p:attrNameLst>
                                      </p:cBhvr>
                                      <p:to>
                                        <p:strVal val="visible"/>
                                      </p:to>
                                    </p:set>
                                    <p:anim calcmode="lin" valueType="num">
                                      <p:cBhvr additive="base">
                                        <p:cTn id="21" dur="500" fill="hold"/>
                                        <p:tgtEl>
                                          <p:spTgt spid="42291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22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22931"/>
                                        </p:tgtEl>
                                        <p:attrNameLst>
                                          <p:attrName>style.visibility</p:attrName>
                                        </p:attrNameLst>
                                      </p:cBhvr>
                                      <p:to>
                                        <p:strVal val="visible"/>
                                      </p:to>
                                    </p:set>
                                    <p:anim calcmode="lin" valueType="num">
                                      <p:cBhvr additive="base">
                                        <p:cTn id="27" dur="500" fill="hold"/>
                                        <p:tgtEl>
                                          <p:spTgt spid="422931"/>
                                        </p:tgtEl>
                                        <p:attrNameLst>
                                          <p:attrName>ppt_x</p:attrName>
                                        </p:attrNameLst>
                                      </p:cBhvr>
                                      <p:tavLst>
                                        <p:tav tm="0">
                                          <p:val>
                                            <p:strVal val="#ppt_x"/>
                                          </p:val>
                                        </p:tav>
                                        <p:tav tm="100000">
                                          <p:val>
                                            <p:strVal val="#ppt_x"/>
                                          </p:val>
                                        </p:tav>
                                      </p:tavLst>
                                    </p:anim>
                                    <p:anim calcmode="lin" valueType="num">
                                      <p:cBhvr additive="base">
                                        <p:cTn id="28" dur="500" fill="hold"/>
                                        <p:tgtEl>
                                          <p:spTgt spid="422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457200"/>
            <a:ext cx="8229600" cy="955675"/>
          </a:xfrm>
        </p:spPr>
        <p:txBody>
          <a:bodyPr/>
          <a:lstStyle/>
          <a:p>
            <a:pPr eaLnBrk="1" hangingPunct="1"/>
            <a:r>
              <a:rPr lang="en-US" altLang="zh-CN" sz="4000" dirty="0" smtClean="0">
                <a:latin typeface="Arial" charset="0"/>
                <a:ea typeface="宋体" charset="0"/>
              </a:rPr>
              <a:t>9.3.3 </a:t>
            </a:r>
            <a:r>
              <a:rPr lang="zh-CN" altLang="en-US" sz="4000" dirty="0" smtClean="0">
                <a:latin typeface="Arial" charset="0"/>
                <a:ea typeface="宋体" charset="0"/>
              </a:rPr>
              <a:t>结构指针作为函</a:t>
            </a:r>
            <a:r>
              <a:rPr lang="zh-CN" altLang="en-US" sz="4000" dirty="0">
                <a:latin typeface="Arial" charset="0"/>
                <a:ea typeface="宋体" charset="0"/>
              </a:rPr>
              <a:t>数参数</a:t>
            </a:r>
          </a:p>
        </p:txBody>
      </p:sp>
      <p:sp>
        <p:nvSpPr>
          <p:cNvPr id="424963" name="Rectangle 3"/>
          <p:cNvSpPr>
            <a:spLocks noGrp="1" noChangeArrowheads="1"/>
          </p:cNvSpPr>
          <p:nvPr>
            <p:ph type="body" sz="half" idx="1"/>
          </p:nvPr>
        </p:nvSpPr>
        <p:spPr>
          <a:xfrm>
            <a:off x="395288" y="1343025"/>
            <a:ext cx="8497887" cy="4965700"/>
          </a:xfrm>
        </p:spPr>
        <p:txBody>
          <a:bodyPr/>
          <a:lstStyle/>
          <a:p>
            <a:pPr algn="just" eaLnBrk="1" hangingPunct="1">
              <a:lnSpc>
                <a:spcPct val="90000"/>
              </a:lnSpc>
            </a:pPr>
            <a:r>
              <a:rPr lang="zh-CN" altLang="en-US" dirty="0">
                <a:latin typeface="Arial" charset="0"/>
                <a:ea typeface="宋体" charset="0"/>
              </a:rPr>
              <a:t>结构指针的操作是非常灵活的，如果将结构指针作为函数的参数，可以完成比基本类型指针更为复杂的操作。</a:t>
            </a:r>
          </a:p>
          <a:p>
            <a:pPr algn="just" eaLnBrk="1" hangingPunct="1">
              <a:lnSpc>
                <a:spcPct val="90000"/>
              </a:lnSpc>
            </a:pPr>
            <a:r>
              <a:rPr lang="zh-CN" altLang="en-US" dirty="0">
                <a:latin typeface="Arial" charset="0"/>
                <a:ea typeface="宋体" charset="0"/>
              </a:rPr>
              <a:t>例</a:t>
            </a:r>
            <a:r>
              <a:rPr lang="en-US" altLang="zh-CN" dirty="0">
                <a:latin typeface="Arial" charset="0"/>
                <a:ea typeface="宋体" charset="0"/>
              </a:rPr>
              <a:t>9-3</a:t>
            </a:r>
          </a:p>
          <a:p>
            <a:pPr algn="just" eaLnBrk="1" hangingPunct="1">
              <a:lnSpc>
                <a:spcPct val="90000"/>
              </a:lnSpc>
              <a:buFont typeface="Wingdings" charset="0"/>
              <a:buNone/>
            </a:pPr>
            <a:r>
              <a:rPr lang="en-US" altLang="zh-CN" sz="2800" dirty="0">
                <a:latin typeface="Arial" charset="0"/>
                <a:ea typeface="宋体" charset="0"/>
              </a:rPr>
              <a:t>main():</a:t>
            </a:r>
          </a:p>
          <a:p>
            <a:pPr algn="just" eaLnBrk="1" hangingPunct="1">
              <a:lnSpc>
                <a:spcPct val="90000"/>
              </a:lnSpc>
              <a:buFont typeface="Wingdings" charset="0"/>
              <a:buNone/>
            </a:pPr>
            <a:r>
              <a:rPr lang="en-US" altLang="zh-CN" sz="2800" dirty="0" err="1">
                <a:latin typeface="Arial" charset="0"/>
                <a:ea typeface="宋体" charset="0"/>
              </a:rPr>
              <a:t>pos</a:t>
            </a:r>
            <a:r>
              <a:rPr lang="en-US" altLang="zh-CN" sz="2800" dirty="0">
                <a:latin typeface="Arial" charset="0"/>
                <a:ea typeface="宋体" charset="0"/>
              </a:rPr>
              <a:t> = </a:t>
            </a:r>
            <a:r>
              <a:rPr lang="en-US" altLang="zh-CN" sz="2800" dirty="0" err="1" smtClean="0">
                <a:latin typeface="Arial" charset="0"/>
                <a:ea typeface="宋体" charset="0"/>
              </a:rPr>
              <a:t>update_score</a:t>
            </a:r>
            <a:r>
              <a:rPr lang="en-US" altLang="zh-CN" sz="2800" dirty="0" smtClean="0">
                <a:latin typeface="Arial" charset="0"/>
                <a:ea typeface="宋体" charset="0"/>
              </a:rPr>
              <a:t> (</a:t>
            </a:r>
            <a:r>
              <a:rPr lang="en-US" altLang="zh-CN" sz="2800" dirty="0">
                <a:solidFill>
                  <a:srgbClr val="FF0000"/>
                </a:solidFill>
                <a:latin typeface="Arial" charset="0"/>
                <a:ea typeface="宋体" charset="0"/>
              </a:rPr>
              <a:t>students</a:t>
            </a:r>
            <a:r>
              <a:rPr lang="en-US" altLang="zh-CN" sz="2800" dirty="0">
                <a:latin typeface="Arial" charset="0"/>
                <a:ea typeface="宋体" charset="0"/>
              </a:rPr>
              <a:t>, n, </a:t>
            </a:r>
            <a:r>
              <a:rPr lang="en-US" altLang="zh-CN" sz="2800" dirty="0" err="1">
                <a:latin typeface="Arial" charset="0"/>
                <a:ea typeface="宋体" charset="0"/>
              </a:rPr>
              <a:t>num</a:t>
            </a:r>
            <a:r>
              <a:rPr lang="en-US" altLang="zh-CN" sz="2800" dirty="0">
                <a:latin typeface="Arial" charset="0"/>
                <a:ea typeface="宋体" charset="0"/>
              </a:rPr>
              <a:t>, course, score);</a:t>
            </a:r>
          </a:p>
          <a:p>
            <a:pPr algn="just" eaLnBrk="1" hangingPunct="1">
              <a:lnSpc>
                <a:spcPct val="90000"/>
              </a:lnSpc>
              <a:buFont typeface="Wingdings" charset="0"/>
              <a:buNone/>
            </a:pPr>
            <a:r>
              <a:rPr lang="zh-CN" altLang="de-DE" sz="2800" dirty="0">
                <a:latin typeface="Arial" charset="0"/>
                <a:ea typeface="宋体" charset="0"/>
              </a:rPr>
              <a:t>自定义函数：</a:t>
            </a:r>
            <a:endParaRPr lang="de-DE" altLang="zh-CN" sz="2800" dirty="0">
              <a:latin typeface="Arial" charset="0"/>
              <a:ea typeface="宋体" charset="0"/>
            </a:endParaRPr>
          </a:p>
          <a:p>
            <a:pPr algn="just" eaLnBrk="1" hangingPunct="1">
              <a:lnSpc>
                <a:spcPct val="90000"/>
              </a:lnSpc>
              <a:buFont typeface="Wingdings" charset="0"/>
              <a:buNone/>
            </a:pPr>
            <a:r>
              <a:rPr lang="de-DE" altLang="zh-CN" sz="2800" dirty="0" err="1">
                <a:latin typeface="Arial" charset="0"/>
                <a:ea typeface="宋体" charset="0"/>
              </a:rPr>
              <a:t>int</a:t>
            </a:r>
            <a:r>
              <a:rPr lang="de-DE" altLang="zh-CN" sz="2800" dirty="0">
                <a:latin typeface="Arial" charset="0"/>
                <a:ea typeface="宋体" charset="0"/>
              </a:rPr>
              <a:t> </a:t>
            </a:r>
            <a:r>
              <a:rPr lang="de-DE" altLang="zh-CN" sz="2800" dirty="0" err="1" smtClean="0">
                <a:latin typeface="Arial" charset="0"/>
                <a:ea typeface="宋体" charset="0"/>
              </a:rPr>
              <a:t>update_score</a:t>
            </a:r>
            <a:r>
              <a:rPr lang="zh-CN" altLang="en-US" sz="2800" dirty="0" smtClean="0">
                <a:latin typeface="Arial" charset="0"/>
                <a:ea typeface="宋体" charset="0"/>
              </a:rPr>
              <a:t> </a:t>
            </a:r>
            <a:r>
              <a:rPr lang="de-DE" altLang="zh-CN" sz="2800" dirty="0" smtClean="0">
                <a:latin typeface="Arial" charset="0"/>
                <a:ea typeface="宋体" charset="0"/>
              </a:rPr>
              <a:t>(</a:t>
            </a:r>
            <a:r>
              <a:rPr lang="de-DE" altLang="zh-CN" sz="2800" dirty="0" err="1">
                <a:solidFill>
                  <a:srgbClr val="FF0000"/>
                </a:solidFill>
                <a:latin typeface="Arial" charset="0"/>
                <a:ea typeface="宋体" charset="0"/>
              </a:rPr>
              <a:t>struct</a:t>
            </a:r>
            <a:r>
              <a:rPr lang="de-DE" altLang="zh-CN" sz="2800" dirty="0">
                <a:solidFill>
                  <a:srgbClr val="FF0000"/>
                </a:solidFill>
                <a:latin typeface="Arial" charset="0"/>
                <a:ea typeface="宋体" charset="0"/>
              </a:rPr>
              <a:t> </a:t>
            </a:r>
            <a:r>
              <a:rPr lang="de-DE" altLang="zh-CN" sz="2800" dirty="0" err="1">
                <a:solidFill>
                  <a:srgbClr val="FF0000"/>
                </a:solidFill>
                <a:latin typeface="Arial" charset="0"/>
                <a:ea typeface="宋体" charset="0"/>
              </a:rPr>
              <a:t>student</a:t>
            </a:r>
            <a:r>
              <a:rPr lang="de-DE" altLang="zh-CN" sz="2800" dirty="0">
                <a:solidFill>
                  <a:srgbClr val="FF0000"/>
                </a:solidFill>
                <a:latin typeface="Arial" charset="0"/>
                <a:ea typeface="宋体" charset="0"/>
              </a:rPr>
              <a:t> *p</a:t>
            </a:r>
            <a:r>
              <a:rPr lang="de-DE" altLang="zh-CN" sz="2800" dirty="0">
                <a:latin typeface="Arial" charset="0"/>
                <a:ea typeface="宋体" charset="0"/>
              </a:rPr>
              <a:t>, </a:t>
            </a:r>
            <a:r>
              <a:rPr lang="de-DE" altLang="zh-CN" sz="2800" dirty="0" err="1">
                <a:latin typeface="Arial" charset="0"/>
                <a:ea typeface="宋体" charset="0"/>
              </a:rPr>
              <a:t>int</a:t>
            </a:r>
            <a:r>
              <a:rPr lang="de-DE" altLang="zh-CN" sz="2800" dirty="0">
                <a:latin typeface="Arial" charset="0"/>
                <a:ea typeface="宋体" charset="0"/>
              </a:rPr>
              <a:t> </a:t>
            </a:r>
            <a:r>
              <a:rPr lang="de-DE" altLang="zh-CN" sz="2800" dirty="0" err="1">
                <a:latin typeface="Arial" charset="0"/>
                <a:ea typeface="宋体" charset="0"/>
              </a:rPr>
              <a:t>n</a:t>
            </a:r>
            <a:r>
              <a:rPr lang="de-DE" altLang="zh-CN" sz="2800" dirty="0">
                <a:latin typeface="Arial" charset="0"/>
                <a:ea typeface="宋体" charset="0"/>
              </a:rPr>
              <a:t>, </a:t>
            </a:r>
            <a:r>
              <a:rPr lang="de-DE" altLang="zh-CN" sz="2800" dirty="0" err="1">
                <a:latin typeface="Arial" charset="0"/>
                <a:ea typeface="宋体" charset="0"/>
              </a:rPr>
              <a:t>int</a:t>
            </a:r>
            <a:r>
              <a:rPr lang="de-DE" altLang="zh-CN" sz="2800" dirty="0">
                <a:latin typeface="Arial" charset="0"/>
                <a:ea typeface="宋体" charset="0"/>
              </a:rPr>
              <a:t> </a:t>
            </a:r>
            <a:r>
              <a:rPr lang="de-DE" altLang="zh-CN" sz="2800" dirty="0" err="1">
                <a:latin typeface="Arial" charset="0"/>
                <a:ea typeface="宋体" charset="0"/>
              </a:rPr>
              <a:t>num</a:t>
            </a:r>
            <a:r>
              <a:rPr lang="de-DE" altLang="zh-CN" sz="2800" dirty="0">
                <a:latin typeface="Arial" charset="0"/>
                <a:ea typeface="宋体" charset="0"/>
              </a:rPr>
              <a:t>, </a:t>
            </a:r>
            <a:r>
              <a:rPr lang="de-DE" altLang="zh-CN" sz="2800" dirty="0" err="1">
                <a:latin typeface="Arial" charset="0"/>
                <a:ea typeface="宋体" charset="0"/>
              </a:rPr>
              <a:t>int</a:t>
            </a:r>
            <a:r>
              <a:rPr lang="de-DE" altLang="zh-CN" sz="2800" dirty="0">
                <a:latin typeface="Arial" charset="0"/>
                <a:ea typeface="宋体" charset="0"/>
              </a:rPr>
              <a:t> </a:t>
            </a:r>
            <a:r>
              <a:rPr lang="de-DE" altLang="zh-CN" sz="2800" dirty="0" err="1">
                <a:latin typeface="Arial" charset="0"/>
                <a:ea typeface="宋体" charset="0"/>
              </a:rPr>
              <a:t>course</a:t>
            </a:r>
            <a:r>
              <a:rPr lang="de-DE" altLang="zh-CN" sz="2800" dirty="0">
                <a:latin typeface="Arial" charset="0"/>
                <a:ea typeface="宋体" charset="0"/>
              </a:rPr>
              <a:t>, </a:t>
            </a:r>
            <a:r>
              <a:rPr lang="de-DE" altLang="zh-CN" sz="2800" dirty="0" err="1">
                <a:latin typeface="Arial" charset="0"/>
                <a:ea typeface="宋体" charset="0"/>
              </a:rPr>
              <a:t>int</a:t>
            </a:r>
            <a:r>
              <a:rPr lang="de-DE" altLang="zh-CN" sz="2800" dirty="0">
                <a:latin typeface="Arial" charset="0"/>
                <a:ea typeface="宋体" charset="0"/>
              </a:rPr>
              <a:t> score)</a:t>
            </a:r>
            <a:endParaRPr lang="en-US" altLang="zh-CN" sz="2800" dirty="0">
              <a:latin typeface="Arial" charset="0"/>
              <a:ea typeface="宋体" charset="0"/>
            </a:endParaRPr>
          </a:p>
        </p:txBody>
      </p:sp>
      <p:sp>
        <p:nvSpPr>
          <p:cNvPr id="33796"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
        <p:nvSpPr>
          <p:cNvPr id="424966" name="Line 6"/>
          <p:cNvSpPr>
            <a:spLocks noChangeShapeType="1"/>
          </p:cNvSpPr>
          <p:nvPr/>
        </p:nvSpPr>
        <p:spPr bwMode="auto">
          <a:xfrm>
            <a:off x="5148263" y="4221163"/>
            <a:ext cx="1008062" cy="863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424967" name="Text Box 7"/>
          <p:cNvSpPr txBox="1">
            <a:spLocks noChangeArrowheads="1"/>
          </p:cNvSpPr>
          <p:nvPr/>
        </p:nvSpPr>
        <p:spPr bwMode="auto">
          <a:xfrm>
            <a:off x="4932363" y="2349500"/>
            <a:ext cx="3816350" cy="1562100"/>
          </a:xfrm>
          <a:prstGeom prst="rect">
            <a:avLst/>
          </a:prstGeom>
          <a:solidFill>
            <a:srgbClr val="FFFFFF"/>
          </a:solidFill>
          <a:ln w="9525" cap="rnd">
            <a:solidFill>
              <a:srgbClr val="0000FF"/>
            </a:solidFill>
            <a:prstDash val="sysDot"/>
            <a:miter lim="800000"/>
            <a:headEnd/>
            <a:tailEnd/>
          </a:ln>
        </p:spPr>
        <p:txBody>
          <a:bodyPr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a:solidFill>
                  <a:schemeClr val="bg2"/>
                </a:solidFill>
              </a:rPr>
              <a:t>函数</a:t>
            </a:r>
            <a:r>
              <a:rPr lang="de-DE" altLang="zh-CN" sz="2400" b="1">
                <a:solidFill>
                  <a:schemeClr val="bg2"/>
                </a:solidFill>
              </a:rPr>
              <a:t>update_score</a:t>
            </a:r>
            <a:r>
              <a:rPr lang="zh-CN" altLang="en-US" sz="2400" b="1">
                <a:solidFill>
                  <a:schemeClr val="bg2"/>
                </a:solidFill>
              </a:rPr>
              <a:t>运行完毕返回主函数后，主函数中的结构数组</a:t>
            </a:r>
            <a:r>
              <a:rPr lang="en-US" altLang="zh-CN" sz="2400" b="1">
                <a:solidFill>
                  <a:schemeClr val="bg2"/>
                </a:solidFill>
              </a:rPr>
              <a:t>students</a:t>
            </a:r>
            <a:r>
              <a:rPr lang="zh-CN" altLang="en-US" sz="2400" b="1">
                <a:solidFill>
                  <a:schemeClr val="bg2"/>
                </a:solidFill>
              </a:rPr>
              <a:t>中的值已被修改</a:t>
            </a:r>
            <a:r>
              <a:rPr lang="zh-CN" altLang="en-US" sz="240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 calcmode="lin" valueType="num">
                                      <p:cBhvr additive="base">
                                        <p:cTn id="7" dur="500" fill="hold"/>
                                        <p:tgtEl>
                                          <p:spTgt spid="424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4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24963">
                                            <p:txEl>
                                              <p:pRg st="1" end="1"/>
                                            </p:txEl>
                                          </p:spTgt>
                                        </p:tgtEl>
                                        <p:attrNameLst>
                                          <p:attrName>style.visibility</p:attrName>
                                        </p:attrNameLst>
                                      </p:cBhvr>
                                      <p:to>
                                        <p:strVal val="visible"/>
                                      </p:to>
                                    </p:set>
                                    <p:anim calcmode="lin" valueType="num">
                                      <p:cBhvr additive="base">
                                        <p:cTn id="13" dur="500" fill="hold"/>
                                        <p:tgtEl>
                                          <p:spTgt spid="424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496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24963">
                                            <p:txEl>
                                              <p:pRg st="2" end="2"/>
                                            </p:txEl>
                                          </p:spTgt>
                                        </p:tgtEl>
                                        <p:attrNameLst>
                                          <p:attrName>style.visibility</p:attrName>
                                        </p:attrNameLst>
                                      </p:cBhvr>
                                      <p:to>
                                        <p:strVal val="visible"/>
                                      </p:to>
                                    </p:set>
                                    <p:anim calcmode="lin" valueType="num">
                                      <p:cBhvr additive="base">
                                        <p:cTn id="17" dur="500" fill="hold"/>
                                        <p:tgtEl>
                                          <p:spTgt spid="4249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2496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4963">
                                            <p:txEl>
                                              <p:pRg st="3" end="3"/>
                                            </p:txEl>
                                          </p:spTgt>
                                        </p:tgtEl>
                                        <p:attrNameLst>
                                          <p:attrName>style.visibility</p:attrName>
                                        </p:attrNameLst>
                                      </p:cBhvr>
                                      <p:to>
                                        <p:strVal val="visible"/>
                                      </p:to>
                                    </p:set>
                                    <p:anim calcmode="lin" valueType="num">
                                      <p:cBhvr additive="base">
                                        <p:cTn id="21" dur="500" fill="hold"/>
                                        <p:tgtEl>
                                          <p:spTgt spid="42496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2496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24963">
                                            <p:txEl>
                                              <p:pRg st="4" end="4"/>
                                            </p:txEl>
                                          </p:spTgt>
                                        </p:tgtEl>
                                        <p:attrNameLst>
                                          <p:attrName>style.visibility</p:attrName>
                                        </p:attrNameLst>
                                      </p:cBhvr>
                                      <p:to>
                                        <p:strVal val="visible"/>
                                      </p:to>
                                    </p:set>
                                    <p:anim calcmode="lin" valueType="num">
                                      <p:cBhvr additive="base">
                                        <p:cTn id="25" dur="500" fill="hold"/>
                                        <p:tgtEl>
                                          <p:spTgt spid="4249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496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24963">
                                            <p:txEl>
                                              <p:pRg st="5" end="5"/>
                                            </p:txEl>
                                          </p:spTgt>
                                        </p:tgtEl>
                                        <p:attrNameLst>
                                          <p:attrName>style.visibility</p:attrName>
                                        </p:attrNameLst>
                                      </p:cBhvr>
                                      <p:to>
                                        <p:strVal val="visible"/>
                                      </p:to>
                                    </p:set>
                                    <p:anim calcmode="lin" valueType="num">
                                      <p:cBhvr additive="base">
                                        <p:cTn id="29" dur="500" fill="hold"/>
                                        <p:tgtEl>
                                          <p:spTgt spid="42496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24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24966"/>
                                        </p:tgtEl>
                                        <p:attrNameLst>
                                          <p:attrName>style.visibility</p:attrName>
                                        </p:attrNameLst>
                                      </p:cBhvr>
                                      <p:to>
                                        <p:strVal val="visible"/>
                                      </p:to>
                                    </p:set>
                                    <p:anim calcmode="lin" valueType="num">
                                      <p:cBhvr additive="base">
                                        <p:cTn id="35" dur="500" fill="hold"/>
                                        <p:tgtEl>
                                          <p:spTgt spid="424966"/>
                                        </p:tgtEl>
                                        <p:attrNameLst>
                                          <p:attrName>ppt_x</p:attrName>
                                        </p:attrNameLst>
                                      </p:cBhvr>
                                      <p:tavLst>
                                        <p:tav tm="0">
                                          <p:val>
                                            <p:strVal val="#ppt_x"/>
                                          </p:val>
                                        </p:tav>
                                        <p:tav tm="100000">
                                          <p:val>
                                            <p:strVal val="#ppt_x"/>
                                          </p:val>
                                        </p:tav>
                                      </p:tavLst>
                                    </p:anim>
                                    <p:anim calcmode="lin" valueType="num">
                                      <p:cBhvr additive="base">
                                        <p:cTn id="36" dur="500" fill="hold"/>
                                        <p:tgtEl>
                                          <p:spTgt spid="424966"/>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24967"/>
                                        </p:tgtEl>
                                        <p:attrNameLst>
                                          <p:attrName>style.visibility</p:attrName>
                                        </p:attrNameLst>
                                      </p:cBhvr>
                                      <p:to>
                                        <p:strVal val="visible"/>
                                      </p:to>
                                    </p:set>
                                    <p:anim calcmode="lin" valueType="num">
                                      <p:cBhvr additive="base">
                                        <p:cTn id="41" dur="500" fill="hold"/>
                                        <p:tgtEl>
                                          <p:spTgt spid="424967"/>
                                        </p:tgtEl>
                                        <p:attrNameLst>
                                          <p:attrName>ppt_x</p:attrName>
                                        </p:attrNameLst>
                                      </p:cBhvr>
                                      <p:tavLst>
                                        <p:tav tm="0">
                                          <p:val>
                                            <p:strVal val="#ppt_x"/>
                                          </p:val>
                                        </p:tav>
                                        <p:tav tm="100000">
                                          <p:val>
                                            <p:strVal val="#ppt_x"/>
                                          </p:val>
                                        </p:tav>
                                      </p:tavLst>
                                    </p:anim>
                                    <p:anim calcmode="lin" valueType="num">
                                      <p:cBhvr additive="base">
                                        <p:cTn id="42" dur="500" fill="hold"/>
                                        <p:tgtEl>
                                          <p:spTgt spid="424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p:bldP spid="424966" grpId="0" animBg="1"/>
      <p:bldP spid="4249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457200"/>
            <a:ext cx="8229600" cy="955675"/>
          </a:xfrm>
        </p:spPr>
        <p:txBody>
          <a:bodyPr/>
          <a:lstStyle/>
          <a:p>
            <a:pPr eaLnBrk="1" hangingPunct="1"/>
            <a:r>
              <a:rPr lang="en-US" altLang="zh-CN" sz="4000" dirty="0" smtClean="0">
                <a:latin typeface="Arial" charset="0"/>
                <a:ea typeface="宋体" charset="0"/>
              </a:rPr>
              <a:t>9.3.3 </a:t>
            </a:r>
            <a:r>
              <a:rPr lang="zh-CN" altLang="en-US" sz="4000" dirty="0" smtClean="0">
                <a:latin typeface="Arial" charset="0"/>
                <a:ea typeface="宋体" charset="0"/>
              </a:rPr>
              <a:t>结构指针作为函</a:t>
            </a:r>
            <a:r>
              <a:rPr lang="zh-CN" altLang="en-US" sz="4000" dirty="0">
                <a:latin typeface="Arial" charset="0"/>
                <a:ea typeface="宋体" charset="0"/>
              </a:rPr>
              <a:t>数参数</a:t>
            </a:r>
          </a:p>
        </p:txBody>
      </p:sp>
      <p:sp>
        <p:nvSpPr>
          <p:cNvPr id="431107" name="Rectangle 3"/>
          <p:cNvSpPr>
            <a:spLocks noGrp="1" noChangeArrowheads="1"/>
          </p:cNvSpPr>
          <p:nvPr>
            <p:ph type="body" sz="half" idx="1"/>
          </p:nvPr>
        </p:nvSpPr>
        <p:spPr>
          <a:xfrm>
            <a:off x="250825" y="1773238"/>
            <a:ext cx="8353425" cy="4248150"/>
          </a:xfrm>
        </p:spPr>
        <p:txBody>
          <a:bodyPr/>
          <a:lstStyle/>
          <a:p>
            <a:pPr algn="just" eaLnBrk="1" hangingPunct="1">
              <a:lnSpc>
                <a:spcPct val="90000"/>
              </a:lnSpc>
            </a:pPr>
            <a:r>
              <a:rPr lang="zh-CN" altLang="en-US" sz="2800" dirty="0">
                <a:latin typeface="Arial" charset="0"/>
                <a:ea typeface="宋体" charset="0"/>
              </a:rPr>
              <a:t>与结构变量作为函数参数相比，用结构指针作为函数参数的</a:t>
            </a:r>
            <a:r>
              <a:rPr lang="zh-CN" altLang="en-US" sz="2800" dirty="0">
                <a:solidFill>
                  <a:schemeClr val="bg2"/>
                </a:solidFill>
                <a:latin typeface="Arial" charset="0"/>
                <a:ea typeface="宋体" charset="0"/>
              </a:rPr>
              <a:t>效率更高</a:t>
            </a:r>
            <a:r>
              <a:rPr lang="zh-CN" altLang="en-US" sz="2800" dirty="0">
                <a:latin typeface="Arial" charset="0"/>
                <a:ea typeface="宋体" charset="0"/>
              </a:rPr>
              <a:t>。 </a:t>
            </a:r>
            <a:endParaRPr lang="en-US" altLang="zh-CN" sz="2800" dirty="0">
              <a:latin typeface="Arial" charset="0"/>
              <a:ea typeface="宋体" charset="0"/>
            </a:endParaRPr>
          </a:p>
          <a:p>
            <a:pPr algn="just" eaLnBrk="1" hangingPunct="1">
              <a:lnSpc>
                <a:spcPct val="90000"/>
              </a:lnSpc>
            </a:pPr>
            <a:endParaRPr lang="en-US" altLang="zh-CN" sz="2800" dirty="0">
              <a:latin typeface="Arial" charset="0"/>
              <a:ea typeface="宋体" charset="0"/>
            </a:endParaRPr>
          </a:p>
          <a:p>
            <a:r>
              <a:rPr lang="zh-CN" altLang="en-US" sz="2800" dirty="0" smtClean="0">
                <a:ea typeface="宋体" charset="0"/>
              </a:rPr>
              <a:t>就例</a:t>
            </a:r>
            <a:r>
              <a:rPr lang="zh-CN" altLang="en-US" sz="2800" dirty="0">
                <a:ea typeface="宋体" charset="0"/>
              </a:rPr>
              <a:t> </a:t>
            </a:r>
            <a:r>
              <a:rPr lang="en-US" altLang="zh-CN" sz="2800" dirty="0" smtClean="0">
                <a:ea typeface="宋体" charset="0"/>
              </a:rPr>
              <a:t>9-3</a:t>
            </a:r>
            <a:r>
              <a:rPr lang="zh-CN" altLang="en-US" sz="2800" dirty="0" smtClean="0">
                <a:ea typeface="宋体" charset="0"/>
              </a:rPr>
              <a:t> 而</a:t>
            </a:r>
            <a:r>
              <a:rPr lang="zh-CN" altLang="en-US" sz="2800" dirty="0" smtClean="0">
                <a:latin typeface="宋体" charset="0"/>
                <a:ea typeface="宋体" charset="0"/>
              </a:rPr>
              <a:t>言</a:t>
            </a:r>
            <a:r>
              <a:rPr lang="zh-CN" altLang="en-US" sz="2800" dirty="0">
                <a:latin typeface="宋体" charset="0"/>
                <a:ea typeface="宋体" charset="0"/>
              </a:rPr>
              <a:t>，</a:t>
            </a:r>
            <a:r>
              <a:rPr lang="zh-CN" altLang="en-US" sz="2800" dirty="0" smtClean="0">
                <a:latin typeface="宋体" charset="0"/>
                <a:ea typeface="宋体" charset="0"/>
              </a:rPr>
              <a:t>在函数</a:t>
            </a:r>
            <a:r>
              <a:rPr lang="en-US" altLang="zh-CN" sz="2800" dirty="0" err="1">
                <a:latin typeface="宋体" charset="0"/>
                <a:ea typeface="宋体" charset="0"/>
              </a:rPr>
              <a:t>update_score</a:t>
            </a:r>
            <a:r>
              <a:rPr lang="en-US" altLang="zh-CN" sz="2800" dirty="0">
                <a:latin typeface="宋体" charset="0"/>
                <a:ea typeface="宋体" charset="0"/>
              </a:rPr>
              <a:t>()</a:t>
            </a:r>
            <a:r>
              <a:rPr lang="zh-CN" altLang="en-US" sz="2800" dirty="0">
                <a:latin typeface="宋体" charset="0"/>
                <a:ea typeface="宋体" charset="0"/>
              </a:rPr>
              <a:t>中需要修改主函数中结构数组</a:t>
            </a:r>
            <a:r>
              <a:rPr lang="en-US" altLang="zh-CN" sz="2800" dirty="0">
                <a:latin typeface="宋体" charset="0"/>
                <a:ea typeface="宋体" charset="0"/>
              </a:rPr>
              <a:t>students</a:t>
            </a:r>
            <a:r>
              <a:rPr lang="zh-CN" altLang="en-US" sz="2800" dirty="0">
                <a:latin typeface="宋体" charset="0"/>
                <a:ea typeface="宋体" charset="0"/>
              </a:rPr>
              <a:t>的数据，根据</a:t>
            </a:r>
            <a:r>
              <a:rPr lang="en-US" altLang="zh-CN" sz="2800" dirty="0">
                <a:latin typeface="宋体" charset="0"/>
                <a:ea typeface="宋体" charset="0"/>
              </a:rPr>
              <a:t>第 8</a:t>
            </a:r>
            <a:r>
              <a:rPr lang="zh-CN" altLang="en-US" sz="2800" dirty="0">
                <a:latin typeface="宋体" charset="0"/>
                <a:ea typeface="宋体" charset="0"/>
              </a:rPr>
              <a:t>章介绍的知识，在此处也只能使用指针作为函数参数的方式才能通过间接访问操作来实现程序功能。</a:t>
            </a:r>
            <a:endParaRPr lang="en-US" altLang="zh-CN" sz="2800" dirty="0">
              <a:latin typeface="宋体" charset="0"/>
              <a:ea typeface="宋体" charset="0"/>
            </a:endParaRPr>
          </a:p>
        </p:txBody>
      </p:sp>
      <p:sp>
        <p:nvSpPr>
          <p:cNvPr id="34820"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 calcmode="lin" valueType="num">
                                      <p:cBhvr additive="base">
                                        <p:cTn id="7" dur="500" fill="hold"/>
                                        <p:tgtEl>
                                          <p:spTgt spid="431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1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31107">
                                            <p:txEl>
                                              <p:pRg st="2" end="2"/>
                                            </p:txEl>
                                          </p:spTgt>
                                        </p:tgtEl>
                                        <p:attrNameLst>
                                          <p:attrName>style.visibility</p:attrName>
                                        </p:attrNameLst>
                                      </p:cBhvr>
                                      <p:to>
                                        <p:strVal val="visible"/>
                                      </p:to>
                                    </p:set>
                                    <p:anim calcmode="lin" valueType="num">
                                      <p:cBhvr additive="base">
                                        <p:cTn id="13" dur="500" fill="hold"/>
                                        <p:tgtEl>
                                          <p:spTgt spid="4311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11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latin typeface="Arial" charset="0"/>
                <a:ea typeface="宋体" charset="0"/>
              </a:rPr>
              <a:t>本章总结</a:t>
            </a:r>
          </a:p>
        </p:txBody>
      </p:sp>
      <p:sp>
        <p:nvSpPr>
          <p:cNvPr id="434179" name="Rectangle 3"/>
          <p:cNvSpPr>
            <a:spLocks noGrp="1" noChangeArrowheads="1"/>
          </p:cNvSpPr>
          <p:nvPr>
            <p:ph type="body" idx="1"/>
          </p:nvPr>
        </p:nvSpPr>
        <p:spPr>
          <a:xfrm>
            <a:off x="395288" y="1693863"/>
            <a:ext cx="8229600" cy="4327525"/>
          </a:xfrm>
        </p:spPr>
        <p:txBody>
          <a:bodyPr/>
          <a:lstStyle/>
          <a:p>
            <a:pPr eaLnBrk="1" hangingPunct="1">
              <a:lnSpc>
                <a:spcPct val="80000"/>
              </a:lnSpc>
            </a:pPr>
            <a:r>
              <a:rPr lang="zh-CN" altLang="en-US" sz="2800" dirty="0">
                <a:solidFill>
                  <a:schemeClr val="bg2"/>
                </a:solidFill>
                <a:latin typeface="Arial" charset="0"/>
                <a:ea typeface="宋体" charset="0"/>
              </a:rPr>
              <a:t>结构的概念与定义（含嵌套结构）</a:t>
            </a:r>
          </a:p>
          <a:p>
            <a:pPr eaLnBrk="1" hangingPunct="1">
              <a:lnSpc>
                <a:spcPct val="80000"/>
              </a:lnSpc>
            </a:pPr>
            <a:r>
              <a:rPr lang="zh-CN" altLang="en-US" sz="2800" dirty="0">
                <a:solidFill>
                  <a:schemeClr val="bg2"/>
                </a:solidFill>
                <a:latin typeface="Arial" charset="0"/>
                <a:ea typeface="宋体" charset="0"/>
              </a:rPr>
              <a:t>结构变量</a:t>
            </a:r>
          </a:p>
          <a:p>
            <a:pPr lvl="1" eaLnBrk="1" hangingPunct="1">
              <a:lnSpc>
                <a:spcPct val="80000"/>
              </a:lnSpc>
            </a:pPr>
            <a:r>
              <a:rPr lang="zh-CN" altLang="en-US" sz="2400" dirty="0">
                <a:latin typeface="Arial" charset="0"/>
                <a:ea typeface="宋体" charset="0"/>
              </a:rPr>
              <a:t>定义</a:t>
            </a:r>
          </a:p>
          <a:p>
            <a:pPr lvl="1" eaLnBrk="1" hangingPunct="1">
              <a:lnSpc>
                <a:spcPct val="80000"/>
              </a:lnSpc>
            </a:pPr>
            <a:r>
              <a:rPr lang="zh-CN" altLang="en-US" sz="2400" dirty="0">
                <a:latin typeface="Arial" charset="0"/>
                <a:ea typeface="宋体" charset="0"/>
              </a:rPr>
              <a:t>初始化</a:t>
            </a:r>
          </a:p>
          <a:p>
            <a:pPr lvl="1" eaLnBrk="1" hangingPunct="1">
              <a:lnSpc>
                <a:spcPct val="80000"/>
              </a:lnSpc>
            </a:pPr>
            <a:r>
              <a:rPr lang="zh-CN" altLang="en-US" sz="2400" dirty="0">
                <a:latin typeface="Arial" charset="0"/>
                <a:ea typeface="宋体" charset="0"/>
              </a:rPr>
              <a:t>使用（成员引用、相互赋值、作为函数参数）</a:t>
            </a:r>
          </a:p>
          <a:p>
            <a:pPr eaLnBrk="1" hangingPunct="1">
              <a:lnSpc>
                <a:spcPct val="80000"/>
              </a:lnSpc>
            </a:pPr>
            <a:r>
              <a:rPr lang="zh-CN" altLang="en-US" sz="2800" dirty="0">
                <a:solidFill>
                  <a:schemeClr val="bg2"/>
                </a:solidFill>
                <a:latin typeface="Arial" charset="0"/>
                <a:ea typeface="宋体" charset="0"/>
              </a:rPr>
              <a:t>结构数组</a:t>
            </a:r>
          </a:p>
          <a:p>
            <a:pPr lvl="1" eaLnBrk="1" hangingPunct="1">
              <a:lnSpc>
                <a:spcPct val="80000"/>
              </a:lnSpc>
            </a:pPr>
            <a:r>
              <a:rPr lang="zh-CN" altLang="en-US" sz="2400" dirty="0">
                <a:latin typeface="Arial" charset="0"/>
                <a:ea typeface="宋体" charset="0"/>
              </a:rPr>
              <a:t>定义、初始化、结构数组成员引用</a:t>
            </a:r>
          </a:p>
          <a:p>
            <a:pPr eaLnBrk="1" hangingPunct="1">
              <a:lnSpc>
                <a:spcPct val="80000"/>
              </a:lnSpc>
            </a:pPr>
            <a:r>
              <a:rPr lang="zh-CN" altLang="en-US" sz="2800" dirty="0">
                <a:solidFill>
                  <a:schemeClr val="bg2"/>
                </a:solidFill>
                <a:latin typeface="Arial" charset="0"/>
                <a:ea typeface="宋体" charset="0"/>
              </a:rPr>
              <a:t>结构指针</a:t>
            </a:r>
          </a:p>
          <a:p>
            <a:pPr lvl="1" eaLnBrk="1" hangingPunct="1">
              <a:lnSpc>
                <a:spcPct val="80000"/>
              </a:lnSpc>
            </a:pPr>
            <a:r>
              <a:rPr lang="zh-CN" altLang="en-US" sz="2400" dirty="0">
                <a:latin typeface="Arial" charset="0"/>
                <a:ea typeface="宋体" charset="0"/>
              </a:rPr>
              <a:t>概念</a:t>
            </a:r>
          </a:p>
          <a:p>
            <a:pPr lvl="1" eaLnBrk="1" hangingPunct="1">
              <a:lnSpc>
                <a:spcPct val="80000"/>
              </a:lnSpc>
            </a:pPr>
            <a:r>
              <a:rPr lang="zh-CN" altLang="en-US" sz="2400" dirty="0">
                <a:latin typeface="Arial" charset="0"/>
                <a:ea typeface="宋体" charset="0"/>
              </a:rPr>
              <a:t>结构指针操作</a:t>
            </a:r>
          </a:p>
          <a:p>
            <a:pPr lvl="1" eaLnBrk="1" hangingPunct="1">
              <a:lnSpc>
                <a:spcPct val="80000"/>
              </a:lnSpc>
            </a:pPr>
            <a:r>
              <a:rPr lang="zh-CN" altLang="en-US" sz="2400" dirty="0">
                <a:latin typeface="Arial" charset="0"/>
                <a:ea typeface="宋体" charset="0"/>
              </a:rPr>
              <a:t>结构指针作为函数参数</a:t>
            </a:r>
          </a:p>
        </p:txBody>
      </p:sp>
      <p:sp>
        <p:nvSpPr>
          <p:cNvPr id="5" name="Text Box 4"/>
          <p:cNvSpPr txBox="1">
            <a:spLocks noChangeArrowheads="1"/>
          </p:cNvSpPr>
          <p:nvPr/>
        </p:nvSpPr>
        <p:spPr bwMode="auto">
          <a:xfrm>
            <a:off x="4716016" y="476672"/>
            <a:ext cx="4165769" cy="2739211"/>
          </a:xfrm>
          <a:prstGeom prst="rect">
            <a:avLst/>
          </a:prstGeom>
          <a:solidFill>
            <a:srgbClr val="CCFFFF"/>
          </a:solidFill>
          <a:ln w="9525">
            <a:solidFill>
              <a:srgbClr val="000080"/>
            </a:solidFill>
            <a:prstDash val="sysDot"/>
            <a:miter lim="800000"/>
            <a:headEnd/>
            <a:tailEnd/>
          </a:ln>
          <a:effectLst>
            <a:outerShdw blurRad="63500" dist="38099" dir="2700000" algn="ctr" rotWithShape="0">
              <a:schemeClr val="bg2">
                <a:alpha val="74997"/>
              </a:schemeClr>
            </a:outerShdw>
          </a:effec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120000"/>
              </a:lnSpc>
              <a:buFontTx/>
              <a:buChar char="•"/>
            </a:pPr>
            <a:r>
              <a:rPr lang="zh-CN" altLang="en-US" sz="2400" b="1" dirty="0">
                <a:solidFill>
                  <a:srgbClr val="990000"/>
                </a:solidFill>
              </a:rPr>
              <a:t>能够根据实际情况合理定义结构</a:t>
            </a:r>
          </a:p>
          <a:p>
            <a:pPr eaLnBrk="1" hangingPunct="1">
              <a:lnSpc>
                <a:spcPct val="120000"/>
              </a:lnSpc>
              <a:buFontTx/>
              <a:buChar char="•"/>
            </a:pPr>
            <a:r>
              <a:rPr lang="zh-CN" altLang="en-US" sz="2400" b="1" dirty="0">
                <a:solidFill>
                  <a:srgbClr val="990000"/>
                </a:solidFill>
              </a:rPr>
              <a:t>能够使用结构变量与结构数组进行熟练编程 </a:t>
            </a:r>
          </a:p>
          <a:p>
            <a:pPr eaLnBrk="1" hangingPunct="1">
              <a:lnSpc>
                <a:spcPct val="120000"/>
              </a:lnSpc>
              <a:buFontTx/>
              <a:buChar char="•"/>
            </a:pPr>
            <a:r>
              <a:rPr lang="zh-CN" altLang="en-US" sz="2400" b="1" dirty="0">
                <a:solidFill>
                  <a:srgbClr val="990000"/>
                </a:solidFill>
              </a:rPr>
              <a:t>掌握结构指针的操作，并应用于函数参数传递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 calcmode="lin" valueType="num">
                                      <p:cBhvr additive="base">
                                        <p:cTn id="7" dur="500" fill="hold"/>
                                        <p:tgtEl>
                                          <p:spTgt spid="434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4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4179">
                                            <p:txEl>
                                              <p:pRg st="1" end="1"/>
                                            </p:txEl>
                                          </p:spTgt>
                                        </p:tgtEl>
                                        <p:attrNameLst>
                                          <p:attrName>style.visibility</p:attrName>
                                        </p:attrNameLst>
                                      </p:cBhvr>
                                      <p:to>
                                        <p:strVal val="visible"/>
                                      </p:to>
                                    </p:set>
                                    <p:anim calcmode="lin" valueType="num">
                                      <p:cBhvr additive="base">
                                        <p:cTn id="13" dur="500" fill="hold"/>
                                        <p:tgtEl>
                                          <p:spTgt spid="434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41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34179">
                                            <p:txEl>
                                              <p:pRg st="2" end="2"/>
                                            </p:txEl>
                                          </p:spTgt>
                                        </p:tgtEl>
                                        <p:attrNameLst>
                                          <p:attrName>style.visibility</p:attrName>
                                        </p:attrNameLst>
                                      </p:cBhvr>
                                      <p:to>
                                        <p:strVal val="visible"/>
                                      </p:to>
                                    </p:set>
                                    <p:anim calcmode="lin" valueType="num">
                                      <p:cBhvr additive="base">
                                        <p:cTn id="17" dur="500" fill="hold"/>
                                        <p:tgtEl>
                                          <p:spTgt spid="4341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417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34179">
                                            <p:txEl>
                                              <p:pRg st="3" end="3"/>
                                            </p:txEl>
                                          </p:spTgt>
                                        </p:tgtEl>
                                        <p:attrNameLst>
                                          <p:attrName>style.visibility</p:attrName>
                                        </p:attrNameLst>
                                      </p:cBhvr>
                                      <p:to>
                                        <p:strVal val="visible"/>
                                      </p:to>
                                    </p:set>
                                    <p:anim calcmode="lin" valueType="num">
                                      <p:cBhvr additive="base">
                                        <p:cTn id="21" dur="500" fill="hold"/>
                                        <p:tgtEl>
                                          <p:spTgt spid="4341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417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34179">
                                            <p:txEl>
                                              <p:pRg st="4" end="4"/>
                                            </p:txEl>
                                          </p:spTgt>
                                        </p:tgtEl>
                                        <p:attrNameLst>
                                          <p:attrName>style.visibility</p:attrName>
                                        </p:attrNameLst>
                                      </p:cBhvr>
                                      <p:to>
                                        <p:strVal val="visible"/>
                                      </p:to>
                                    </p:set>
                                    <p:anim calcmode="lin" valueType="num">
                                      <p:cBhvr additive="base">
                                        <p:cTn id="25" dur="500" fill="hold"/>
                                        <p:tgtEl>
                                          <p:spTgt spid="4341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4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4179">
                                            <p:txEl>
                                              <p:pRg st="5" end="5"/>
                                            </p:txEl>
                                          </p:spTgt>
                                        </p:tgtEl>
                                        <p:attrNameLst>
                                          <p:attrName>style.visibility</p:attrName>
                                        </p:attrNameLst>
                                      </p:cBhvr>
                                      <p:to>
                                        <p:strVal val="visible"/>
                                      </p:to>
                                    </p:set>
                                    <p:anim calcmode="lin" valueType="num">
                                      <p:cBhvr additive="base">
                                        <p:cTn id="31" dur="500" fill="hold"/>
                                        <p:tgtEl>
                                          <p:spTgt spid="4341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417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34179">
                                            <p:txEl>
                                              <p:pRg st="6" end="6"/>
                                            </p:txEl>
                                          </p:spTgt>
                                        </p:tgtEl>
                                        <p:attrNameLst>
                                          <p:attrName>style.visibility</p:attrName>
                                        </p:attrNameLst>
                                      </p:cBhvr>
                                      <p:to>
                                        <p:strVal val="visible"/>
                                      </p:to>
                                    </p:set>
                                    <p:anim calcmode="lin" valueType="num">
                                      <p:cBhvr additive="base">
                                        <p:cTn id="35" dur="500" fill="hold"/>
                                        <p:tgtEl>
                                          <p:spTgt spid="43417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41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34179">
                                            <p:txEl>
                                              <p:pRg st="7" end="7"/>
                                            </p:txEl>
                                          </p:spTgt>
                                        </p:tgtEl>
                                        <p:attrNameLst>
                                          <p:attrName>style.visibility</p:attrName>
                                        </p:attrNameLst>
                                      </p:cBhvr>
                                      <p:to>
                                        <p:strVal val="visible"/>
                                      </p:to>
                                    </p:set>
                                    <p:anim calcmode="lin" valueType="num">
                                      <p:cBhvr additive="base">
                                        <p:cTn id="41" dur="500" fill="hold"/>
                                        <p:tgtEl>
                                          <p:spTgt spid="43417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34179">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34179">
                                            <p:txEl>
                                              <p:pRg st="8" end="8"/>
                                            </p:txEl>
                                          </p:spTgt>
                                        </p:tgtEl>
                                        <p:attrNameLst>
                                          <p:attrName>style.visibility</p:attrName>
                                        </p:attrNameLst>
                                      </p:cBhvr>
                                      <p:to>
                                        <p:strVal val="visible"/>
                                      </p:to>
                                    </p:set>
                                    <p:anim calcmode="lin" valueType="num">
                                      <p:cBhvr additive="base">
                                        <p:cTn id="45" dur="500" fill="hold"/>
                                        <p:tgtEl>
                                          <p:spTgt spid="434179">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34179">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34179">
                                            <p:txEl>
                                              <p:pRg st="9" end="9"/>
                                            </p:txEl>
                                          </p:spTgt>
                                        </p:tgtEl>
                                        <p:attrNameLst>
                                          <p:attrName>style.visibility</p:attrName>
                                        </p:attrNameLst>
                                      </p:cBhvr>
                                      <p:to>
                                        <p:strVal val="visible"/>
                                      </p:to>
                                    </p:set>
                                    <p:anim calcmode="lin" valueType="num">
                                      <p:cBhvr additive="base">
                                        <p:cTn id="49" dur="500" fill="hold"/>
                                        <p:tgtEl>
                                          <p:spTgt spid="43417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34179">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4179">
                                            <p:txEl>
                                              <p:pRg st="10" end="10"/>
                                            </p:txEl>
                                          </p:spTgt>
                                        </p:tgtEl>
                                        <p:attrNameLst>
                                          <p:attrName>style.visibility</p:attrName>
                                        </p:attrNameLst>
                                      </p:cBhvr>
                                      <p:to>
                                        <p:strVal val="visible"/>
                                      </p:to>
                                    </p:set>
                                    <p:anim calcmode="lin" valueType="num">
                                      <p:cBhvr additive="base">
                                        <p:cTn id="53" dur="500" fill="hold"/>
                                        <p:tgtEl>
                                          <p:spTgt spid="434179">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341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ox(in)">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
          <p:cNvSpPr>
            <a:spLocks noGrp="1" noChangeArrowheads="1"/>
          </p:cNvSpPr>
          <p:nvPr>
            <p:ph type="title"/>
          </p:nvPr>
        </p:nvSpPr>
        <p:spPr>
          <a:xfrm>
            <a:off x="457200" y="457200"/>
            <a:ext cx="5122863" cy="739775"/>
          </a:xfrm>
          <a:noFill/>
        </p:spPr>
        <p:txBody>
          <a:bodyPr/>
          <a:lstStyle/>
          <a:p>
            <a:pPr eaLnBrk="1" hangingPunct="1"/>
            <a:r>
              <a:rPr lang="en-US" altLang="zh-CN" sz="4000">
                <a:latin typeface="Arial" charset="0"/>
                <a:ea typeface="宋体" charset="0"/>
              </a:rPr>
              <a:t>9.1.1  </a:t>
            </a:r>
            <a:r>
              <a:rPr lang="zh-CN" altLang="en-US" sz="4000">
                <a:latin typeface="Arial" charset="0"/>
                <a:ea typeface="宋体" charset="0"/>
              </a:rPr>
              <a:t>程序解析</a:t>
            </a:r>
          </a:p>
        </p:txBody>
      </p:sp>
      <p:sp>
        <p:nvSpPr>
          <p:cNvPr id="6147" name="Rectangle 22"/>
          <p:cNvSpPr>
            <a:spLocks noGrp="1" noChangeArrowheads="1"/>
          </p:cNvSpPr>
          <p:nvPr>
            <p:ph type="body" idx="1"/>
          </p:nvPr>
        </p:nvSpPr>
        <p:spPr>
          <a:xfrm>
            <a:off x="457200" y="1412875"/>
            <a:ext cx="8229600" cy="2959100"/>
          </a:xfrm>
          <a:noFill/>
        </p:spPr>
        <p:txBody>
          <a:bodyPr/>
          <a:lstStyle/>
          <a:p>
            <a:pPr eaLnBrk="1" hangingPunct="1">
              <a:buFont typeface="Wingdings" charset="0"/>
              <a:buNone/>
            </a:pPr>
            <a:r>
              <a:rPr lang="zh-CN" altLang="en-US">
                <a:latin typeface="Arial" charset="0"/>
                <a:ea typeface="宋体" charset="0"/>
              </a:rPr>
              <a:t>例</a:t>
            </a:r>
            <a:r>
              <a:rPr lang="en-US" altLang="zh-CN">
                <a:latin typeface="Arial" charset="0"/>
                <a:ea typeface="宋体" charset="0"/>
              </a:rPr>
              <a:t>9-1 </a:t>
            </a:r>
            <a:r>
              <a:rPr lang="zh-CN" altLang="en-US">
                <a:latin typeface="Arial" charset="0"/>
                <a:ea typeface="宋体" charset="0"/>
              </a:rPr>
              <a:t>输出平均分最高的学生信息</a:t>
            </a:r>
            <a:r>
              <a:rPr lang="en-US" altLang="zh-CN">
                <a:latin typeface="Arial" charset="0"/>
                <a:ea typeface="宋体" charset="0"/>
              </a:rPr>
              <a:t> </a:t>
            </a:r>
          </a:p>
          <a:p>
            <a:r>
              <a:rPr lang="zh-CN" altLang="en-US">
                <a:latin typeface="Arial" charset="0"/>
                <a:ea typeface="宋体" charset="0"/>
              </a:rPr>
              <a:t>假设学生的基本信息包括学号、姓名、三门课程成绩以及个人平均成绩。输入ｎ 个学生的成绩信息， 计算并输出平均分最高的学生信息。</a:t>
            </a:r>
          </a:p>
        </p:txBody>
      </p:sp>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92600"/>
            <a:ext cx="5256213"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57200"/>
            <a:ext cx="5122863" cy="739775"/>
          </a:xfrm>
          <a:noFill/>
        </p:spPr>
        <p:txBody>
          <a:bodyPr/>
          <a:lstStyle/>
          <a:p>
            <a:pPr eaLnBrk="1" hangingPunct="1"/>
            <a:r>
              <a:rPr lang="en-US" altLang="zh-CN" sz="4000">
                <a:latin typeface="Arial" charset="0"/>
                <a:ea typeface="宋体" charset="0"/>
              </a:rPr>
              <a:t>9.1.1  </a:t>
            </a:r>
            <a:r>
              <a:rPr lang="zh-CN" altLang="en-US" sz="4000">
                <a:latin typeface="Arial" charset="0"/>
                <a:ea typeface="宋体" charset="0"/>
              </a:rPr>
              <a:t>程序解析</a:t>
            </a:r>
          </a:p>
        </p:txBody>
      </p:sp>
      <p:sp>
        <p:nvSpPr>
          <p:cNvPr id="7171" name="Rectangle 3"/>
          <p:cNvSpPr>
            <a:spLocks noGrp="1" noChangeArrowheads="1"/>
          </p:cNvSpPr>
          <p:nvPr>
            <p:ph type="body" idx="1"/>
          </p:nvPr>
        </p:nvSpPr>
        <p:spPr>
          <a:xfrm>
            <a:off x="395288" y="1341438"/>
            <a:ext cx="8497887" cy="4895850"/>
          </a:xfrm>
          <a:noFill/>
        </p:spPr>
        <p:txBody>
          <a:bodyPr/>
          <a:lstStyle/>
          <a:p>
            <a:pPr>
              <a:buFont typeface="Wingdings" charset="0"/>
              <a:buNone/>
            </a:pPr>
            <a:r>
              <a:rPr lang="en-US" altLang="zh-CN" sz="2400" dirty="0" smtClean="0">
                <a:latin typeface="Arial" charset="0"/>
                <a:ea typeface="宋体" charset="0"/>
              </a:rPr>
              <a:t>#</a:t>
            </a:r>
            <a:r>
              <a:rPr lang="zh-CN" altLang="en-US" sz="2400" dirty="0" smtClean="0">
                <a:latin typeface="Arial" charset="0"/>
                <a:ea typeface="宋体" charset="0"/>
              </a:rPr>
              <a:t> </a:t>
            </a:r>
            <a:r>
              <a:rPr lang="en-US" altLang="zh-CN" sz="2400" dirty="0" smtClean="0">
                <a:latin typeface="Arial" charset="0"/>
                <a:ea typeface="宋体" charset="0"/>
              </a:rPr>
              <a:t>include</a:t>
            </a:r>
            <a:r>
              <a:rPr lang="zh-CN" altLang="en-US" sz="2400" dirty="0" smtClean="0">
                <a:latin typeface="Arial" charset="0"/>
                <a:ea typeface="宋体" charset="0"/>
              </a:rPr>
              <a:t> </a:t>
            </a:r>
            <a:r>
              <a:rPr lang="en-US" altLang="zh-CN" sz="2400" dirty="0" smtClean="0">
                <a:latin typeface="Arial" charset="0"/>
                <a:ea typeface="宋体" charset="0"/>
              </a:rPr>
              <a:t>&lt;</a:t>
            </a:r>
            <a:r>
              <a:rPr lang="en-US" altLang="zh-CN" sz="2400" dirty="0" err="1">
                <a:latin typeface="Arial" charset="0"/>
                <a:ea typeface="宋体" charset="0"/>
              </a:rPr>
              <a:t>stdio.h</a:t>
            </a:r>
            <a:r>
              <a:rPr lang="en-US" altLang="zh-CN" sz="2400" dirty="0">
                <a:latin typeface="Arial" charset="0"/>
                <a:ea typeface="宋体" charset="0"/>
              </a:rPr>
              <a:t>&gt;</a:t>
            </a:r>
            <a:endParaRPr lang="zh-CN" sz="2400" dirty="0">
              <a:latin typeface="Arial" charset="0"/>
              <a:ea typeface="宋体" charset="0"/>
            </a:endParaRPr>
          </a:p>
          <a:p>
            <a:pPr>
              <a:buFont typeface="Wingdings" charset="0"/>
              <a:buNone/>
            </a:pPr>
            <a:r>
              <a:rPr lang="en-US" altLang="zh-CN" sz="2400" dirty="0" err="1">
                <a:latin typeface="Arial" charset="0"/>
                <a:ea typeface="宋体" charset="0"/>
              </a:rPr>
              <a:t>struct</a:t>
            </a:r>
            <a:r>
              <a:rPr lang="en-US" altLang="zh-CN" sz="2400" dirty="0">
                <a:latin typeface="Arial" charset="0"/>
                <a:ea typeface="宋体" charset="0"/>
              </a:rPr>
              <a:t> </a:t>
            </a:r>
            <a:r>
              <a:rPr lang="en-US" altLang="zh-CN" sz="2400" dirty="0" smtClean="0">
                <a:latin typeface="Arial" charset="0"/>
                <a:ea typeface="宋体" charset="0"/>
              </a:rPr>
              <a:t>student</a:t>
            </a:r>
            <a:r>
              <a:rPr lang="zh-CN" altLang="en-US" sz="2400" dirty="0" smtClean="0">
                <a:latin typeface="Arial" charset="0"/>
                <a:ea typeface="宋体" charset="0"/>
              </a:rPr>
              <a:t> </a:t>
            </a:r>
            <a:r>
              <a:rPr lang="en-US" altLang="zh-CN" sz="2400" dirty="0" smtClean="0">
                <a:latin typeface="Arial" charset="0"/>
                <a:ea typeface="宋体" charset="0"/>
              </a:rPr>
              <a:t>{                 </a:t>
            </a:r>
            <a:r>
              <a:rPr lang="en-US" altLang="zh-CN" sz="2400" dirty="0">
                <a:solidFill>
                  <a:srgbClr val="FF0000"/>
                </a:solidFill>
                <a:latin typeface="Arial" charset="0"/>
                <a:ea typeface="宋体" charset="0"/>
              </a:rPr>
              <a:t>/* </a:t>
            </a:r>
            <a:r>
              <a:rPr lang="zh-CN" sz="2400" dirty="0">
                <a:solidFill>
                  <a:srgbClr val="FF0000"/>
                </a:solidFill>
                <a:latin typeface="Arial" charset="0"/>
                <a:ea typeface="宋体" charset="0"/>
              </a:rPr>
              <a:t>学生信息结构定义 </a:t>
            </a:r>
            <a:r>
              <a:rPr lang="en-US" altLang="zh-CN" sz="2400" dirty="0">
                <a:solidFill>
                  <a:srgbClr val="FF0000"/>
                </a:solidFill>
                <a:latin typeface="Arial" charset="0"/>
                <a:ea typeface="宋体" charset="0"/>
              </a:rPr>
              <a:t>*/</a:t>
            </a:r>
            <a:endParaRPr lang="zh-CN" sz="2400" dirty="0">
              <a:solidFill>
                <a:srgbClr val="FF0000"/>
              </a:solidFill>
              <a:latin typeface="Arial" charset="0"/>
              <a:ea typeface="宋体" charset="0"/>
            </a:endParaRPr>
          </a:p>
          <a:p>
            <a:pPr>
              <a:buFont typeface="Wingdings" charset="0"/>
              <a:buNone/>
            </a:pPr>
            <a:r>
              <a:rPr lang="en-US" altLang="zh-CN" sz="2400" dirty="0">
                <a:latin typeface="Arial" charset="0"/>
                <a:ea typeface="宋体" charset="0"/>
              </a:rPr>
              <a:t>   </a:t>
            </a:r>
            <a:r>
              <a:rPr lang="en-US" altLang="zh-CN" sz="2400" dirty="0" err="1" smtClean="0">
                <a:latin typeface="Arial" charset="0"/>
                <a:ea typeface="宋体" charset="0"/>
              </a:rPr>
              <a:t>int</a:t>
            </a:r>
            <a:r>
              <a:rPr lang="zh-CN" altLang="zh-CN" sz="2400" dirty="0">
                <a:latin typeface="Arial" charset="0"/>
                <a:ea typeface="宋体" charset="0"/>
              </a:rPr>
              <a:t> </a:t>
            </a:r>
            <a:r>
              <a:rPr lang="en-US" altLang="zh-CN" sz="2400" dirty="0" err="1" smtClean="0">
                <a:latin typeface="Arial" charset="0"/>
                <a:ea typeface="宋体" charset="0"/>
              </a:rPr>
              <a:t>num</a:t>
            </a:r>
            <a:r>
              <a:rPr lang="en-US" altLang="zh-CN" sz="2400" dirty="0">
                <a:latin typeface="Arial" charset="0"/>
                <a:ea typeface="宋体" charset="0"/>
              </a:rPr>
              <a:t>;                       /* </a:t>
            </a:r>
            <a:r>
              <a:rPr lang="zh-CN" sz="2400" dirty="0">
                <a:latin typeface="Arial" charset="0"/>
                <a:ea typeface="宋体" charset="0"/>
              </a:rPr>
              <a:t>学号</a:t>
            </a:r>
            <a:r>
              <a:rPr lang="en-US" altLang="zh-CN" sz="2400" dirty="0">
                <a:latin typeface="Arial" charset="0"/>
                <a:ea typeface="宋体" charset="0"/>
              </a:rPr>
              <a:t> */</a:t>
            </a:r>
            <a:endParaRPr lang="zh-CN" sz="2400" dirty="0">
              <a:latin typeface="Arial" charset="0"/>
              <a:ea typeface="宋体" charset="0"/>
            </a:endParaRPr>
          </a:p>
          <a:p>
            <a:pPr>
              <a:buFont typeface="Wingdings" charset="0"/>
              <a:buNone/>
            </a:pPr>
            <a:r>
              <a:rPr lang="en-US" altLang="zh-CN" sz="2400" dirty="0">
                <a:latin typeface="Arial" charset="0"/>
                <a:ea typeface="宋体" charset="0"/>
              </a:rPr>
              <a:t>   </a:t>
            </a:r>
            <a:r>
              <a:rPr lang="en-US" altLang="zh-CN" sz="2400" dirty="0" smtClean="0">
                <a:latin typeface="Arial" charset="0"/>
                <a:ea typeface="宋体" charset="0"/>
              </a:rPr>
              <a:t>char </a:t>
            </a:r>
            <a:r>
              <a:rPr lang="en-US" altLang="zh-CN" sz="2400" dirty="0">
                <a:latin typeface="Arial" charset="0"/>
                <a:ea typeface="宋体" charset="0"/>
              </a:rPr>
              <a:t>name[10];                 /* </a:t>
            </a:r>
            <a:r>
              <a:rPr lang="zh-CN" sz="2400" dirty="0">
                <a:latin typeface="Arial" charset="0"/>
                <a:ea typeface="宋体" charset="0"/>
              </a:rPr>
              <a:t>姓名</a:t>
            </a:r>
            <a:r>
              <a:rPr lang="en-US" altLang="zh-CN" sz="2400" dirty="0">
                <a:latin typeface="Arial" charset="0"/>
                <a:ea typeface="宋体" charset="0"/>
              </a:rPr>
              <a:t> */</a:t>
            </a:r>
            <a:endParaRPr lang="zh-CN" sz="2400" dirty="0">
              <a:latin typeface="Arial" charset="0"/>
              <a:ea typeface="宋体" charset="0"/>
            </a:endParaRPr>
          </a:p>
          <a:p>
            <a:pPr>
              <a:buFont typeface="Wingdings" charset="0"/>
              <a:buNone/>
            </a:pPr>
            <a:r>
              <a:rPr lang="en-US" altLang="zh-CN" sz="2400" dirty="0">
                <a:latin typeface="Arial" charset="0"/>
                <a:ea typeface="宋体" charset="0"/>
              </a:rPr>
              <a:t>   </a:t>
            </a:r>
            <a:r>
              <a:rPr lang="en-US" altLang="zh-CN" sz="2400" dirty="0" err="1" smtClean="0">
                <a:latin typeface="Arial" charset="0"/>
                <a:ea typeface="宋体" charset="0"/>
              </a:rPr>
              <a:t>int</a:t>
            </a:r>
            <a:r>
              <a:rPr lang="en-US" altLang="zh-CN" sz="2400" dirty="0" smtClean="0">
                <a:latin typeface="Arial" charset="0"/>
                <a:ea typeface="宋体" charset="0"/>
              </a:rPr>
              <a:t> </a:t>
            </a:r>
            <a:r>
              <a:rPr lang="en-US" altLang="zh-CN" sz="2400" dirty="0">
                <a:latin typeface="Arial" charset="0"/>
                <a:ea typeface="宋体" charset="0"/>
              </a:rPr>
              <a:t>computer, </a:t>
            </a:r>
            <a:r>
              <a:rPr lang="en-US" altLang="zh-CN" sz="2400" dirty="0" err="1">
                <a:latin typeface="Arial" charset="0"/>
                <a:ea typeface="宋体" charset="0"/>
              </a:rPr>
              <a:t>english</a:t>
            </a:r>
            <a:r>
              <a:rPr lang="en-US" altLang="zh-CN" sz="2400" dirty="0">
                <a:latin typeface="Arial" charset="0"/>
                <a:ea typeface="宋体" charset="0"/>
              </a:rPr>
              <a:t>, math;   /* </a:t>
            </a:r>
            <a:r>
              <a:rPr lang="zh-CN" sz="2400" dirty="0">
                <a:latin typeface="Arial" charset="0"/>
                <a:ea typeface="宋体" charset="0"/>
              </a:rPr>
              <a:t>三门课程成绩</a:t>
            </a:r>
            <a:r>
              <a:rPr lang="en-US" altLang="zh-CN" sz="2400" dirty="0">
                <a:latin typeface="Arial" charset="0"/>
                <a:ea typeface="宋体" charset="0"/>
              </a:rPr>
              <a:t> */</a:t>
            </a:r>
            <a:endParaRPr lang="zh-CN" sz="2400" dirty="0">
              <a:latin typeface="Arial" charset="0"/>
              <a:ea typeface="宋体" charset="0"/>
            </a:endParaRPr>
          </a:p>
          <a:p>
            <a:pPr>
              <a:buFont typeface="Wingdings" charset="0"/>
              <a:buNone/>
            </a:pPr>
            <a:r>
              <a:rPr lang="zh-CN" altLang="zh-CN" sz="2400" dirty="0" smtClean="0">
                <a:latin typeface="Arial" charset="0"/>
                <a:ea typeface="宋体" charset="0"/>
              </a:rPr>
              <a:t> </a:t>
            </a:r>
            <a:r>
              <a:rPr lang="zh-CN" altLang="en-US" sz="2400" dirty="0" smtClean="0">
                <a:latin typeface="Arial" charset="0"/>
                <a:ea typeface="宋体" charset="0"/>
              </a:rPr>
              <a:t> </a:t>
            </a:r>
            <a:r>
              <a:rPr lang="en-US" altLang="zh-CN" sz="2400" dirty="0" smtClean="0">
                <a:latin typeface="Arial" charset="0"/>
                <a:ea typeface="宋体" charset="0"/>
              </a:rPr>
              <a:t> double </a:t>
            </a:r>
            <a:r>
              <a:rPr lang="en-US" altLang="zh-CN" sz="2400" dirty="0">
                <a:latin typeface="Arial" charset="0"/>
                <a:ea typeface="宋体" charset="0"/>
              </a:rPr>
              <a:t>average;                /* </a:t>
            </a:r>
            <a:r>
              <a:rPr lang="zh-CN" sz="2400" dirty="0">
                <a:latin typeface="Arial" charset="0"/>
                <a:ea typeface="宋体" charset="0"/>
              </a:rPr>
              <a:t>个人平均成绩</a:t>
            </a:r>
            <a:r>
              <a:rPr lang="en-US" altLang="zh-CN" sz="2400" dirty="0">
                <a:latin typeface="Arial" charset="0"/>
                <a:ea typeface="宋体" charset="0"/>
              </a:rPr>
              <a:t> */</a:t>
            </a:r>
            <a:endParaRPr lang="zh-CN" sz="2400" dirty="0">
              <a:latin typeface="Arial" charset="0"/>
              <a:ea typeface="宋体" charset="0"/>
            </a:endParaRPr>
          </a:p>
          <a:p>
            <a:pPr>
              <a:buFont typeface="Wingdings" charset="0"/>
              <a:buNone/>
            </a:pPr>
            <a:r>
              <a:rPr lang="en-US" altLang="zh-CN" sz="2400" dirty="0">
                <a:latin typeface="Arial" charset="0"/>
                <a:ea typeface="宋体" charset="0"/>
              </a:rPr>
              <a:t>}; </a:t>
            </a:r>
            <a:endParaRPr lang="zh-CN" sz="2400" dirty="0">
              <a:latin typeface="Arial" charset="0"/>
              <a:ea typeface="宋体"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08520" y="477391"/>
            <a:ext cx="8783960" cy="6335985"/>
          </a:xfrm>
          <a:noFill/>
        </p:spPr>
        <p:txBody>
          <a:bodyPr/>
          <a:lstStyle/>
          <a:p>
            <a:pPr>
              <a:buFont typeface="Wingdings" charset="0"/>
              <a:buNone/>
            </a:pPr>
            <a:r>
              <a:rPr lang="en-US" altLang="zh-CN" sz="2000" dirty="0" err="1">
                <a:latin typeface="Arial" charset="0"/>
                <a:ea typeface="宋体" charset="0"/>
              </a:rPr>
              <a:t>int</a:t>
            </a:r>
            <a:r>
              <a:rPr lang="en-US" altLang="zh-CN" sz="2000" dirty="0">
                <a:latin typeface="Arial" charset="0"/>
                <a:ea typeface="宋体" charset="0"/>
              </a:rPr>
              <a:t> main(void)</a:t>
            </a:r>
            <a:endParaRPr lang="zh-CN" sz="2000" dirty="0">
              <a:latin typeface="Arial" charset="0"/>
              <a:ea typeface="宋体" charset="0"/>
            </a:endParaRPr>
          </a:p>
          <a:p>
            <a:pPr>
              <a:buFont typeface="Wingdings" charset="0"/>
              <a:buNone/>
            </a:pPr>
            <a:r>
              <a:rPr lang="en-US" altLang="zh-CN" sz="2000" dirty="0">
                <a:latin typeface="Arial" charset="0"/>
                <a:ea typeface="宋体" charset="0"/>
              </a:rPr>
              <a:t>{   </a:t>
            </a:r>
            <a:r>
              <a:rPr lang="en-US" altLang="zh-CN" sz="2000" dirty="0" err="1" smtClean="0">
                <a:latin typeface="Arial" charset="0"/>
                <a:ea typeface="宋体" charset="0"/>
              </a:rPr>
              <a:t>int</a:t>
            </a:r>
            <a:r>
              <a:rPr lang="en-US" altLang="zh-CN" sz="2000" dirty="0" smtClean="0">
                <a:latin typeface="Arial" charset="0"/>
                <a:ea typeface="宋体" charset="0"/>
              </a:rPr>
              <a:t> </a:t>
            </a:r>
            <a:r>
              <a:rPr lang="en-US" altLang="zh-CN" sz="2000" dirty="0" err="1">
                <a:latin typeface="Arial" charset="0"/>
                <a:ea typeface="宋体" charset="0"/>
              </a:rPr>
              <a:t>i</a:t>
            </a:r>
            <a:r>
              <a:rPr lang="en-US" altLang="zh-CN" sz="2000" dirty="0">
                <a:latin typeface="Arial" charset="0"/>
                <a:ea typeface="宋体" charset="0"/>
              </a:rPr>
              <a:t>, n;</a:t>
            </a:r>
            <a:endParaRPr lang="zh-CN" sz="2000" dirty="0">
              <a:latin typeface="Arial" charset="0"/>
              <a:ea typeface="宋体" charset="0"/>
            </a:endParaRPr>
          </a:p>
          <a:p>
            <a:pPr>
              <a:buFont typeface="Wingdings" charset="0"/>
              <a:buNone/>
            </a:pPr>
            <a:r>
              <a:rPr lang="zh-CN" altLang="en-US" sz="2000" dirty="0" smtClean="0">
                <a:latin typeface="Arial" charset="0"/>
                <a:ea typeface="宋体" charset="0"/>
              </a:rPr>
              <a:t>  </a:t>
            </a:r>
            <a:r>
              <a:rPr lang="en-US" altLang="zh-CN" sz="2000" dirty="0" err="1" smtClean="0">
                <a:latin typeface="Arial" charset="0"/>
                <a:ea typeface="宋体" charset="0"/>
              </a:rPr>
              <a:t>struct</a:t>
            </a:r>
            <a:r>
              <a:rPr lang="en-US" altLang="zh-CN" sz="2000" dirty="0" smtClean="0">
                <a:latin typeface="Arial" charset="0"/>
                <a:ea typeface="宋体" charset="0"/>
              </a:rPr>
              <a:t> </a:t>
            </a:r>
            <a:r>
              <a:rPr lang="en-US" altLang="zh-CN" sz="2000" dirty="0">
                <a:latin typeface="Arial" charset="0"/>
                <a:ea typeface="宋体" charset="0"/>
              </a:rPr>
              <a:t>student s1,max;         </a:t>
            </a:r>
            <a:r>
              <a:rPr lang="en-US" altLang="zh-CN" sz="2000" dirty="0">
                <a:solidFill>
                  <a:srgbClr val="FF0000"/>
                </a:solidFill>
                <a:latin typeface="Arial" charset="0"/>
                <a:ea typeface="宋体" charset="0"/>
              </a:rPr>
              <a:t>/* </a:t>
            </a:r>
            <a:r>
              <a:rPr lang="zh-CN" sz="2000" dirty="0">
                <a:solidFill>
                  <a:srgbClr val="FF0000"/>
                </a:solidFill>
                <a:latin typeface="Arial" charset="0"/>
                <a:ea typeface="宋体" charset="0"/>
              </a:rPr>
              <a:t>定义结构变量</a:t>
            </a:r>
            <a:r>
              <a:rPr lang="en-US" altLang="zh-CN" sz="2000" dirty="0">
                <a:solidFill>
                  <a:srgbClr val="FF0000"/>
                </a:solidFill>
                <a:latin typeface="Arial" charset="0"/>
                <a:ea typeface="宋体" charset="0"/>
              </a:rPr>
              <a:t> */</a:t>
            </a:r>
            <a:endParaRPr lang="zh-CN" sz="2000" dirty="0">
              <a:solidFill>
                <a:srgbClr val="FF0000"/>
              </a:solidFill>
              <a:latin typeface="Arial" charset="0"/>
              <a:ea typeface="宋体" charset="0"/>
            </a:endParaRPr>
          </a:p>
          <a:p>
            <a:pPr>
              <a:buFont typeface="Wingdings" charset="0"/>
              <a:buNone/>
            </a:pPr>
            <a:r>
              <a:rPr lang="zh-CN" altLang="en-US" sz="2000" dirty="0" smtClean="0">
                <a:latin typeface="Arial" charset="0"/>
                <a:ea typeface="宋体" charset="0"/>
              </a:rPr>
              <a:t>  </a:t>
            </a:r>
            <a:r>
              <a:rPr lang="en-US" altLang="zh-CN" sz="2000" dirty="0" err="1" smtClean="0">
                <a:latin typeface="Arial" charset="0"/>
                <a:ea typeface="宋体" charset="0"/>
              </a:rPr>
              <a:t>printf</a:t>
            </a:r>
            <a:r>
              <a:rPr lang="zh-CN" altLang="en-US" sz="2000" dirty="0" smtClean="0">
                <a:latin typeface="Arial" charset="0"/>
                <a:ea typeface="宋体" charset="0"/>
              </a:rPr>
              <a:t> </a:t>
            </a:r>
            <a:r>
              <a:rPr lang="en-US" altLang="zh-CN" sz="2000" dirty="0" smtClean="0">
                <a:latin typeface="Arial" charset="0"/>
                <a:ea typeface="宋体" charset="0"/>
              </a:rPr>
              <a:t>(</a:t>
            </a:r>
            <a:r>
              <a:rPr lang="en-US" altLang="zh-CN" sz="2000" dirty="0">
                <a:latin typeface="Arial" charset="0"/>
                <a:ea typeface="宋体" charset="0"/>
              </a:rPr>
              <a:t>"Input n: ");</a:t>
            </a:r>
            <a:endParaRPr lang="zh-CN" sz="2000" dirty="0">
              <a:latin typeface="Arial" charset="0"/>
              <a:ea typeface="宋体" charset="0"/>
            </a:endParaRPr>
          </a:p>
          <a:p>
            <a:pPr>
              <a:buFont typeface="Wingdings" charset="0"/>
              <a:buNone/>
            </a:pPr>
            <a:r>
              <a:rPr lang="zh-CN" altLang="en-US" sz="2000" dirty="0" smtClean="0">
                <a:latin typeface="Arial" charset="0"/>
                <a:ea typeface="宋体" charset="0"/>
              </a:rPr>
              <a:t>  </a:t>
            </a:r>
            <a:r>
              <a:rPr lang="en-US" altLang="zh-CN" sz="2000" dirty="0" err="1" smtClean="0">
                <a:latin typeface="Arial" charset="0"/>
                <a:ea typeface="宋体" charset="0"/>
              </a:rPr>
              <a:t>scanf</a:t>
            </a:r>
            <a:r>
              <a:rPr lang="zh-CN" altLang="en-US" sz="2000" dirty="0" smtClean="0">
                <a:latin typeface="Arial" charset="0"/>
                <a:ea typeface="宋体" charset="0"/>
              </a:rPr>
              <a:t> </a:t>
            </a:r>
            <a:r>
              <a:rPr lang="en-US" altLang="zh-CN" sz="2000" dirty="0" smtClean="0">
                <a:latin typeface="Arial" charset="0"/>
                <a:ea typeface="宋体" charset="0"/>
              </a:rPr>
              <a:t>(</a:t>
            </a:r>
            <a:r>
              <a:rPr lang="en-US" altLang="zh-CN" sz="2000" dirty="0">
                <a:latin typeface="Arial" charset="0"/>
                <a:ea typeface="宋体" charset="0"/>
              </a:rPr>
              <a:t>"%d", &amp;n);</a:t>
            </a:r>
            <a:endParaRPr lang="zh-CN" sz="2000" dirty="0">
              <a:latin typeface="Arial" charset="0"/>
              <a:ea typeface="宋体" charset="0"/>
            </a:endParaRPr>
          </a:p>
          <a:p>
            <a:pPr>
              <a:buFont typeface="Wingdings" charset="0"/>
              <a:buNone/>
            </a:pPr>
            <a:r>
              <a:rPr lang="zh-CN" altLang="en-US" sz="2000" dirty="0" smtClean="0">
                <a:latin typeface="Arial" charset="0"/>
                <a:ea typeface="宋体" charset="0"/>
              </a:rPr>
              <a:t>  </a:t>
            </a:r>
            <a:r>
              <a:rPr lang="en-US" altLang="zh-CN" sz="2000" dirty="0" err="1" smtClean="0">
                <a:latin typeface="Arial" charset="0"/>
                <a:ea typeface="宋体" charset="0"/>
              </a:rPr>
              <a:t>printf</a:t>
            </a:r>
            <a:r>
              <a:rPr lang="zh-CN" altLang="en-US" sz="2000" dirty="0" smtClean="0">
                <a:latin typeface="Arial" charset="0"/>
                <a:ea typeface="宋体" charset="0"/>
              </a:rPr>
              <a:t> </a:t>
            </a:r>
            <a:r>
              <a:rPr lang="en-US" altLang="zh-CN" sz="2000" dirty="0" smtClean="0">
                <a:latin typeface="Arial" charset="0"/>
                <a:ea typeface="宋体" charset="0"/>
              </a:rPr>
              <a:t>(</a:t>
            </a:r>
            <a:r>
              <a:rPr lang="en-US" altLang="zh-CN" sz="2000" dirty="0">
                <a:latin typeface="Arial" charset="0"/>
                <a:ea typeface="宋体" charset="0"/>
              </a:rPr>
              <a:t>"Input the student’s number, name and course scores\n");</a:t>
            </a:r>
            <a:endParaRPr lang="zh-CN" sz="2000" dirty="0">
              <a:latin typeface="Arial" charset="0"/>
              <a:ea typeface="宋体" charset="0"/>
            </a:endParaRPr>
          </a:p>
          <a:p>
            <a:pPr>
              <a:buFont typeface="Wingdings" charset="0"/>
              <a:buNone/>
            </a:pPr>
            <a:r>
              <a:rPr lang="zh-CN" altLang="en-US" sz="2000" dirty="0" smtClean="0">
                <a:latin typeface="Arial" charset="0"/>
                <a:ea typeface="宋体" charset="0"/>
              </a:rPr>
              <a:t>  </a:t>
            </a:r>
            <a:r>
              <a:rPr lang="nb-NO" altLang="zh-CN" sz="2000" dirty="0" smtClean="0">
                <a:latin typeface="Arial" charset="0"/>
                <a:ea typeface="宋体" charset="0"/>
              </a:rPr>
              <a:t>for</a:t>
            </a:r>
            <a:r>
              <a:rPr lang="zh-CN" altLang="en-US" sz="2000" dirty="0" smtClean="0">
                <a:latin typeface="Arial" charset="0"/>
                <a:ea typeface="宋体" charset="0"/>
              </a:rPr>
              <a:t> </a:t>
            </a:r>
            <a:r>
              <a:rPr lang="nb-NO" altLang="zh-CN" sz="2000" dirty="0" smtClean="0">
                <a:latin typeface="Arial" charset="0"/>
                <a:ea typeface="宋体" charset="0"/>
              </a:rPr>
              <a:t>(</a:t>
            </a:r>
            <a:r>
              <a:rPr lang="nb-NO" altLang="zh-CN" sz="2000" dirty="0">
                <a:latin typeface="Arial" charset="0"/>
                <a:ea typeface="宋体" charset="0"/>
              </a:rPr>
              <a:t>i = 1; i &lt;= n; i++){</a:t>
            </a:r>
            <a:endParaRPr lang="zh-CN" sz="2000" dirty="0">
              <a:latin typeface="Arial" charset="0"/>
              <a:ea typeface="宋体" charset="0"/>
            </a:endParaRPr>
          </a:p>
          <a:p>
            <a:pPr>
              <a:buFont typeface="Wingdings" charset="0"/>
              <a:buNone/>
            </a:pPr>
            <a:r>
              <a:rPr lang="nb-NO" altLang="zh-CN" sz="2000" dirty="0">
                <a:latin typeface="Arial" charset="0"/>
                <a:ea typeface="宋体" charset="0"/>
              </a:rPr>
              <a:t>    </a:t>
            </a:r>
            <a:r>
              <a:rPr lang="nb-NO" altLang="zh-CN" sz="2000" dirty="0" err="1" smtClean="0">
                <a:latin typeface="Arial" charset="0"/>
                <a:ea typeface="宋体" charset="0"/>
              </a:rPr>
              <a:t>printf</a:t>
            </a:r>
            <a:r>
              <a:rPr lang="zh-CN" altLang="en-US" sz="2000" dirty="0" smtClean="0">
                <a:latin typeface="Arial" charset="0"/>
                <a:ea typeface="宋体" charset="0"/>
              </a:rPr>
              <a:t> </a:t>
            </a:r>
            <a:r>
              <a:rPr lang="nb-NO" altLang="zh-CN" sz="2000" dirty="0" smtClean="0">
                <a:latin typeface="Arial" charset="0"/>
                <a:ea typeface="宋体" charset="0"/>
              </a:rPr>
              <a:t>(</a:t>
            </a:r>
            <a:r>
              <a:rPr lang="nb-NO" altLang="zh-CN" sz="2000" dirty="0">
                <a:latin typeface="Arial" charset="0"/>
                <a:ea typeface="宋体" charset="0"/>
              </a:rPr>
              <a:t>"</a:t>
            </a:r>
            <a:r>
              <a:rPr lang="nb-NO" altLang="zh-CN" sz="2000" dirty="0" err="1">
                <a:latin typeface="Arial" charset="0"/>
                <a:ea typeface="宋体" charset="0"/>
              </a:rPr>
              <a:t>No.%d</a:t>
            </a:r>
            <a:r>
              <a:rPr lang="nb-NO" altLang="zh-CN" sz="2000" dirty="0">
                <a:latin typeface="Arial" charset="0"/>
                <a:ea typeface="宋体" charset="0"/>
              </a:rPr>
              <a:t>: ", i);</a:t>
            </a:r>
            <a:endParaRPr lang="zh-CN" sz="2000" dirty="0">
              <a:latin typeface="Arial" charset="0"/>
              <a:ea typeface="宋体" charset="0"/>
            </a:endParaRPr>
          </a:p>
          <a:p>
            <a:pPr>
              <a:buFont typeface="Wingdings" charset="0"/>
              <a:buNone/>
            </a:pPr>
            <a:r>
              <a:rPr lang="zh-CN" altLang="en-US" sz="1600" dirty="0" smtClean="0">
                <a:latin typeface="Arial" charset="0"/>
                <a:ea typeface="宋体" charset="0"/>
              </a:rPr>
              <a:t>     </a:t>
            </a:r>
            <a:r>
              <a:rPr lang="nb-NO" altLang="zh-CN" sz="1600" dirty="0" smtClean="0">
                <a:latin typeface="Arial" charset="0"/>
                <a:ea typeface="宋体" charset="0"/>
              </a:rPr>
              <a:t>s</a:t>
            </a:r>
            <a:r>
              <a:rPr lang="en-US" altLang="zh-CN" sz="1600" dirty="0" err="1" smtClean="0">
                <a:latin typeface="Arial" charset="0"/>
                <a:ea typeface="宋体" charset="0"/>
              </a:rPr>
              <a:t>canf</a:t>
            </a:r>
            <a:r>
              <a:rPr lang="zh-CN" altLang="en-US" sz="1600" dirty="0" smtClean="0">
                <a:latin typeface="Arial" charset="0"/>
                <a:ea typeface="宋体" charset="0"/>
              </a:rPr>
              <a:t> </a:t>
            </a:r>
            <a:r>
              <a:rPr lang="en-US" altLang="zh-CN" sz="1600" dirty="0" smtClean="0">
                <a:latin typeface="Arial" charset="0"/>
                <a:ea typeface="宋体" charset="0"/>
              </a:rPr>
              <a:t>(</a:t>
            </a:r>
            <a:r>
              <a:rPr lang="en-US" altLang="zh-CN" sz="1600" dirty="0">
                <a:latin typeface="Arial" charset="0"/>
                <a:ea typeface="宋体" charset="0"/>
              </a:rPr>
              <a:t>"%d%s%</a:t>
            </a:r>
            <a:r>
              <a:rPr lang="en-US" altLang="zh-CN" sz="1600" dirty="0" smtClean="0">
                <a:latin typeface="Arial" charset="0"/>
                <a:ea typeface="宋体" charset="0"/>
              </a:rPr>
              <a:t>d%d</a:t>
            </a:r>
            <a:r>
              <a:rPr lang="en-US" altLang="zh-CN" sz="1600" dirty="0">
                <a:latin typeface="Arial" charset="0"/>
                <a:ea typeface="宋体" charset="0"/>
              </a:rPr>
              <a:t>%d",&amp;s1.num,s1.name,&amp;s1.math,&amp;s1.english,&amp;s1.computer);</a:t>
            </a:r>
            <a:endParaRPr lang="zh-CN" sz="1600" dirty="0">
              <a:latin typeface="Arial" charset="0"/>
              <a:ea typeface="宋体" charset="0"/>
            </a:endParaRPr>
          </a:p>
          <a:p>
            <a:pPr>
              <a:buFont typeface="Wingdings" charset="0"/>
              <a:buNone/>
            </a:pPr>
            <a:r>
              <a:rPr lang="zh-CN" altLang="en-US" sz="2000" dirty="0" smtClean="0">
                <a:latin typeface="Arial" charset="0"/>
                <a:ea typeface="宋体" charset="0"/>
              </a:rPr>
              <a:t>    </a:t>
            </a:r>
            <a:r>
              <a:rPr lang="en-US" altLang="zh-CN" sz="2000" dirty="0" smtClean="0">
                <a:latin typeface="Arial" charset="0"/>
                <a:ea typeface="宋体" charset="0"/>
              </a:rPr>
              <a:t>s1</a:t>
            </a:r>
            <a:r>
              <a:rPr lang="en-US" altLang="zh-CN" sz="2000" dirty="0">
                <a:latin typeface="Arial" charset="0"/>
                <a:ea typeface="宋体" charset="0"/>
              </a:rPr>
              <a:t>.</a:t>
            </a:r>
            <a:r>
              <a:rPr lang="en-US" altLang="zh-CN" sz="2000" dirty="0" smtClean="0">
                <a:latin typeface="Arial" charset="0"/>
                <a:ea typeface="宋体" charset="0"/>
              </a:rPr>
              <a:t>average</a:t>
            </a:r>
            <a:r>
              <a:rPr lang="zh-CN" altLang="en-US" sz="2000" dirty="0" smtClean="0">
                <a:latin typeface="Arial" charset="0"/>
                <a:ea typeface="宋体" charset="0"/>
              </a:rPr>
              <a:t> </a:t>
            </a:r>
            <a:r>
              <a:rPr lang="en-US" altLang="zh-CN" sz="2000" dirty="0" smtClean="0">
                <a:latin typeface="Arial" charset="0"/>
                <a:ea typeface="宋体" charset="0"/>
              </a:rPr>
              <a:t>=</a:t>
            </a:r>
            <a:r>
              <a:rPr lang="zh-CN" altLang="en-US" sz="2000" dirty="0" smtClean="0">
                <a:latin typeface="Arial" charset="0"/>
                <a:ea typeface="宋体" charset="0"/>
              </a:rPr>
              <a:t> </a:t>
            </a:r>
            <a:r>
              <a:rPr lang="en-US" altLang="zh-CN" sz="2000" dirty="0" smtClean="0">
                <a:latin typeface="Arial" charset="0"/>
                <a:ea typeface="宋体" charset="0"/>
              </a:rPr>
              <a:t>(</a:t>
            </a:r>
            <a:r>
              <a:rPr lang="en-US" altLang="zh-CN" sz="2000" dirty="0">
                <a:solidFill>
                  <a:srgbClr val="0000FF"/>
                </a:solidFill>
                <a:latin typeface="Arial" charset="0"/>
                <a:ea typeface="宋体" charset="0"/>
              </a:rPr>
              <a:t>s1.math</a:t>
            </a:r>
            <a:r>
              <a:rPr lang="en-US" altLang="zh-CN" sz="2000" dirty="0">
                <a:latin typeface="Arial" charset="0"/>
                <a:ea typeface="宋体" charset="0"/>
              </a:rPr>
              <a:t> + </a:t>
            </a:r>
            <a:r>
              <a:rPr lang="en-US" altLang="zh-CN" sz="2000" dirty="0">
                <a:solidFill>
                  <a:srgbClr val="0000FF"/>
                </a:solidFill>
                <a:latin typeface="Arial" charset="0"/>
                <a:ea typeface="宋体" charset="0"/>
              </a:rPr>
              <a:t>s1.english</a:t>
            </a:r>
            <a:r>
              <a:rPr lang="en-US" altLang="zh-CN" sz="2000" dirty="0">
                <a:latin typeface="Arial" charset="0"/>
                <a:ea typeface="宋体" charset="0"/>
              </a:rPr>
              <a:t> + </a:t>
            </a:r>
            <a:r>
              <a:rPr lang="en-US" altLang="zh-CN" sz="2000" dirty="0">
                <a:solidFill>
                  <a:srgbClr val="0000FF"/>
                </a:solidFill>
                <a:latin typeface="Arial" charset="0"/>
                <a:ea typeface="宋体" charset="0"/>
              </a:rPr>
              <a:t>s1.computer</a:t>
            </a:r>
            <a:r>
              <a:rPr lang="en-US" altLang="zh-CN" sz="2000" dirty="0">
                <a:latin typeface="Arial" charset="0"/>
                <a:ea typeface="宋体" charset="0"/>
              </a:rPr>
              <a:t>) / 3.0; </a:t>
            </a:r>
            <a:endParaRPr lang="zh-CN" sz="2000" dirty="0">
              <a:latin typeface="Arial" charset="0"/>
              <a:ea typeface="宋体" charset="0"/>
            </a:endParaRPr>
          </a:p>
          <a:p>
            <a:pPr>
              <a:buFont typeface="Wingdings" charset="0"/>
              <a:buNone/>
            </a:pPr>
            <a:r>
              <a:rPr lang="en-US" altLang="zh-CN" sz="2000" dirty="0">
                <a:latin typeface="Arial" charset="0"/>
                <a:ea typeface="宋体" charset="0"/>
              </a:rPr>
              <a:t>    </a:t>
            </a:r>
            <a:r>
              <a:rPr lang="en-US" altLang="zh-CN" sz="2000" dirty="0" smtClean="0">
                <a:latin typeface="Arial" charset="0"/>
                <a:ea typeface="宋体" charset="0"/>
              </a:rPr>
              <a:t>if</a:t>
            </a:r>
            <a:r>
              <a:rPr lang="zh-CN" altLang="en-US" sz="2000" dirty="0" smtClean="0">
                <a:latin typeface="Arial" charset="0"/>
                <a:ea typeface="宋体" charset="0"/>
              </a:rPr>
              <a:t> </a:t>
            </a:r>
            <a:r>
              <a:rPr lang="en-US" altLang="zh-CN" sz="2000" dirty="0" smtClean="0">
                <a:latin typeface="Arial" charset="0"/>
                <a:ea typeface="宋体" charset="0"/>
              </a:rPr>
              <a:t>(</a:t>
            </a:r>
            <a:r>
              <a:rPr lang="en-US" altLang="zh-CN" sz="2000" dirty="0" err="1">
                <a:latin typeface="Arial" charset="0"/>
                <a:ea typeface="宋体" charset="0"/>
              </a:rPr>
              <a:t>i</a:t>
            </a:r>
            <a:r>
              <a:rPr lang="en-US" altLang="zh-CN" sz="2000" dirty="0">
                <a:latin typeface="Arial" charset="0"/>
                <a:ea typeface="宋体" charset="0"/>
              </a:rPr>
              <a:t> == 1</a:t>
            </a:r>
            <a:r>
              <a:rPr lang="en-US" altLang="zh-CN" sz="2000" dirty="0">
                <a:solidFill>
                  <a:srgbClr val="0000FF"/>
                </a:solidFill>
                <a:latin typeface="Arial" charset="0"/>
                <a:ea typeface="宋体" charset="0"/>
              </a:rPr>
              <a:t>)  max = s1</a:t>
            </a:r>
            <a:r>
              <a:rPr lang="en-US" altLang="zh-CN" sz="2000" dirty="0">
                <a:latin typeface="Arial" charset="0"/>
                <a:ea typeface="宋体" charset="0"/>
              </a:rPr>
              <a:t>;                </a:t>
            </a:r>
            <a:r>
              <a:rPr lang="en-US" altLang="zh-CN" sz="2000" dirty="0">
                <a:solidFill>
                  <a:srgbClr val="FF0000"/>
                </a:solidFill>
                <a:latin typeface="Arial" charset="0"/>
                <a:ea typeface="宋体" charset="0"/>
              </a:rPr>
              <a:t>/* </a:t>
            </a:r>
            <a:r>
              <a:rPr lang="zh-CN" sz="2000" dirty="0">
                <a:solidFill>
                  <a:srgbClr val="FF0000"/>
                </a:solidFill>
                <a:latin typeface="Arial" charset="0"/>
                <a:ea typeface="宋体" charset="0"/>
              </a:rPr>
              <a:t>结构变量</a:t>
            </a:r>
            <a:r>
              <a:rPr lang="en-US" altLang="zh-CN" sz="2000" dirty="0">
                <a:solidFill>
                  <a:srgbClr val="FF0000"/>
                </a:solidFill>
                <a:latin typeface="Arial" charset="0"/>
                <a:ea typeface="宋体" charset="0"/>
              </a:rPr>
              <a:t> 操作 */</a:t>
            </a:r>
            <a:endParaRPr lang="zh-CN" sz="2000" dirty="0">
              <a:latin typeface="Arial" charset="0"/>
              <a:ea typeface="宋体" charset="0"/>
            </a:endParaRPr>
          </a:p>
          <a:p>
            <a:pPr>
              <a:buFont typeface="Wingdings" charset="0"/>
              <a:buNone/>
            </a:pPr>
            <a:r>
              <a:rPr lang="en-US" altLang="zh-CN" sz="2000" dirty="0">
                <a:latin typeface="Arial" charset="0"/>
                <a:ea typeface="宋体" charset="0"/>
              </a:rPr>
              <a:t>  </a:t>
            </a:r>
            <a:r>
              <a:rPr lang="zh-CN" altLang="en-US" sz="2000" dirty="0" smtClean="0">
                <a:latin typeface="Arial" charset="0"/>
                <a:ea typeface="宋体" charset="0"/>
              </a:rPr>
              <a:t>   </a:t>
            </a:r>
            <a:r>
              <a:rPr lang="en-US" altLang="zh-CN" sz="2000" dirty="0" smtClean="0">
                <a:latin typeface="Arial" charset="0"/>
                <a:ea typeface="宋体" charset="0"/>
              </a:rPr>
              <a:t>if</a:t>
            </a:r>
            <a:r>
              <a:rPr lang="zh-CN" altLang="en-US" sz="2000" dirty="0" smtClean="0">
                <a:latin typeface="Arial" charset="0"/>
                <a:ea typeface="宋体" charset="0"/>
              </a:rPr>
              <a:t> </a:t>
            </a:r>
            <a:r>
              <a:rPr lang="en-US" altLang="zh-CN" sz="2000" dirty="0" smtClean="0">
                <a:latin typeface="Arial" charset="0"/>
                <a:ea typeface="宋体" charset="0"/>
              </a:rPr>
              <a:t>(</a:t>
            </a:r>
            <a:r>
              <a:rPr lang="en-US" altLang="zh-CN" sz="2000" dirty="0" err="1">
                <a:latin typeface="Arial" charset="0"/>
                <a:ea typeface="宋体" charset="0"/>
              </a:rPr>
              <a:t>max.average</a:t>
            </a:r>
            <a:r>
              <a:rPr lang="en-US" altLang="zh-CN" sz="2000" dirty="0">
                <a:latin typeface="Arial" charset="0"/>
                <a:ea typeface="宋体" charset="0"/>
              </a:rPr>
              <a:t> &lt; s1.average)</a:t>
            </a:r>
            <a:endParaRPr lang="zh-CN" sz="2000" dirty="0">
              <a:latin typeface="Arial" charset="0"/>
              <a:ea typeface="宋体" charset="0"/>
            </a:endParaRPr>
          </a:p>
          <a:p>
            <a:pPr>
              <a:buFont typeface="Wingdings" charset="0"/>
              <a:buNone/>
            </a:pPr>
            <a:r>
              <a:rPr lang="en-US" altLang="zh-CN" sz="2000" dirty="0">
                <a:latin typeface="Arial" charset="0"/>
                <a:ea typeface="宋体" charset="0"/>
              </a:rPr>
              <a:t>     </a:t>
            </a:r>
            <a:r>
              <a:rPr lang="zh-CN" altLang="en-US" sz="2000" dirty="0" smtClean="0">
                <a:latin typeface="Arial" charset="0"/>
                <a:ea typeface="宋体" charset="0"/>
              </a:rPr>
              <a:t>  </a:t>
            </a:r>
            <a:r>
              <a:rPr lang="en-US" altLang="zh-CN" sz="2000" dirty="0" smtClean="0">
                <a:latin typeface="Arial" charset="0"/>
                <a:ea typeface="宋体" charset="0"/>
              </a:rPr>
              <a:t>max </a:t>
            </a:r>
            <a:r>
              <a:rPr lang="en-US" altLang="zh-CN" sz="2000" dirty="0">
                <a:latin typeface="Arial" charset="0"/>
                <a:ea typeface="宋体" charset="0"/>
              </a:rPr>
              <a:t>= s1;</a:t>
            </a:r>
            <a:endParaRPr lang="zh-CN" sz="2000" dirty="0">
              <a:latin typeface="Arial" charset="0"/>
              <a:ea typeface="宋体" charset="0"/>
            </a:endParaRPr>
          </a:p>
          <a:p>
            <a:pPr>
              <a:buFont typeface="Wingdings" charset="0"/>
              <a:buNone/>
            </a:pPr>
            <a:r>
              <a:rPr lang="zh-CN" altLang="en-US" sz="2000" dirty="0" smtClean="0">
                <a:latin typeface="Arial" charset="0"/>
                <a:ea typeface="宋体" charset="0"/>
              </a:rPr>
              <a:t>   </a:t>
            </a:r>
            <a:r>
              <a:rPr lang="en-US" altLang="zh-CN" sz="2000" dirty="0" smtClean="0">
                <a:latin typeface="Arial" charset="0"/>
                <a:ea typeface="宋体" charset="0"/>
              </a:rPr>
              <a:t>}</a:t>
            </a:r>
            <a:endParaRPr lang="zh-CN" sz="2000" dirty="0">
              <a:latin typeface="Arial" charset="0"/>
              <a:ea typeface="宋体" charset="0"/>
            </a:endParaRPr>
          </a:p>
          <a:p>
            <a:pPr>
              <a:buFont typeface="Wingdings" charset="0"/>
              <a:buNone/>
            </a:pPr>
            <a:r>
              <a:rPr lang="en-US" altLang="zh-CN" sz="2000" dirty="0">
                <a:latin typeface="Arial" charset="0"/>
                <a:ea typeface="宋体" charset="0"/>
              </a:rPr>
              <a:t>   </a:t>
            </a:r>
            <a:r>
              <a:rPr lang="en-US" altLang="zh-CN" sz="1600" dirty="0" err="1">
                <a:latin typeface="Arial" charset="0"/>
                <a:ea typeface="宋体" charset="0"/>
              </a:rPr>
              <a:t>printf</a:t>
            </a:r>
            <a:r>
              <a:rPr lang="en-US" altLang="zh-CN" sz="1600" dirty="0">
                <a:latin typeface="Arial" charset="0"/>
                <a:ea typeface="宋体" charset="0"/>
              </a:rPr>
              <a:t>("</a:t>
            </a:r>
            <a:r>
              <a:rPr lang="en-US" altLang="zh-CN" sz="1600" dirty="0" err="1">
                <a:latin typeface="Arial" charset="0"/>
                <a:ea typeface="宋体" charset="0"/>
              </a:rPr>
              <a:t>num</a:t>
            </a:r>
            <a:r>
              <a:rPr lang="en-US" altLang="zh-CN" sz="1600" dirty="0">
                <a:latin typeface="Arial" charset="0"/>
                <a:ea typeface="宋体" charset="0"/>
              </a:rPr>
              <a:t>:%d, name:%s, average:%.2lf\n", </a:t>
            </a:r>
            <a:r>
              <a:rPr lang="en-US" altLang="zh-CN" sz="1600" dirty="0" err="1">
                <a:latin typeface="Arial" charset="0"/>
                <a:ea typeface="宋体" charset="0"/>
              </a:rPr>
              <a:t>max.num</a:t>
            </a:r>
            <a:r>
              <a:rPr lang="en-US" altLang="zh-CN" sz="1600" dirty="0">
                <a:latin typeface="Arial" charset="0"/>
                <a:ea typeface="宋体" charset="0"/>
              </a:rPr>
              <a:t>, </a:t>
            </a:r>
            <a:r>
              <a:rPr lang="en-US" altLang="zh-CN" sz="1600" dirty="0" err="1">
                <a:latin typeface="Arial" charset="0"/>
                <a:ea typeface="宋体" charset="0"/>
              </a:rPr>
              <a:t>max.name</a:t>
            </a:r>
            <a:r>
              <a:rPr lang="en-US" altLang="zh-CN" sz="1600" dirty="0">
                <a:latin typeface="Arial" charset="0"/>
                <a:ea typeface="宋体" charset="0"/>
              </a:rPr>
              <a:t>, </a:t>
            </a:r>
            <a:r>
              <a:rPr lang="en-US" altLang="zh-CN" sz="1600" dirty="0" err="1">
                <a:latin typeface="Arial" charset="0"/>
                <a:ea typeface="宋体" charset="0"/>
              </a:rPr>
              <a:t>max.average</a:t>
            </a:r>
            <a:r>
              <a:rPr lang="en-US" altLang="zh-CN" sz="1600" dirty="0">
                <a:latin typeface="Arial" charset="0"/>
                <a:ea typeface="宋体" charset="0"/>
              </a:rPr>
              <a:t>);</a:t>
            </a:r>
            <a:endParaRPr lang="zh-CN" sz="1600" dirty="0">
              <a:latin typeface="Arial" charset="0"/>
              <a:ea typeface="宋体" charset="0"/>
            </a:endParaRPr>
          </a:p>
          <a:p>
            <a:pPr>
              <a:buFont typeface="Wingdings" charset="0"/>
              <a:buNone/>
            </a:pPr>
            <a:r>
              <a:rPr lang="en-US" altLang="zh-CN" sz="2000" dirty="0">
                <a:latin typeface="Arial" charset="0"/>
                <a:ea typeface="宋体" charset="0"/>
              </a:rPr>
              <a:t> </a:t>
            </a:r>
            <a:r>
              <a:rPr lang="zh-CN" altLang="en-US" sz="2000" dirty="0" smtClean="0">
                <a:latin typeface="Arial" charset="0"/>
                <a:ea typeface="宋体" charset="0"/>
              </a:rPr>
              <a:t> </a:t>
            </a:r>
            <a:r>
              <a:rPr lang="en-US" altLang="zh-CN" sz="2000" dirty="0" smtClean="0">
                <a:latin typeface="Arial" charset="0"/>
                <a:ea typeface="宋体" charset="0"/>
              </a:rPr>
              <a:t>return </a:t>
            </a:r>
            <a:r>
              <a:rPr lang="en-US" altLang="zh-CN" sz="2000" dirty="0">
                <a:latin typeface="Arial" charset="0"/>
                <a:ea typeface="宋体" charset="0"/>
              </a:rPr>
              <a:t>0;</a:t>
            </a:r>
            <a:endParaRPr lang="zh-CN" sz="2000" dirty="0">
              <a:latin typeface="Arial" charset="0"/>
              <a:ea typeface="宋体" charset="0"/>
            </a:endParaRPr>
          </a:p>
          <a:p>
            <a:pPr>
              <a:buFont typeface="Wingdings" charset="0"/>
              <a:buNone/>
            </a:pPr>
            <a:r>
              <a:rPr lang="en-US" altLang="zh-CN" sz="2000" dirty="0" smtClean="0">
                <a:latin typeface="Arial" charset="0"/>
                <a:ea typeface="宋体" charset="0"/>
              </a:rPr>
              <a:t>}</a:t>
            </a:r>
            <a:endParaRPr lang="zh-CN" sz="2000" dirty="0">
              <a:latin typeface="Arial" charset="0"/>
              <a:ea typeface="宋体"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57200"/>
            <a:ext cx="6491288" cy="739775"/>
          </a:xfrm>
          <a:noFill/>
        </p:spPr>
        <p:txBody>
          <a:bodyPr/>
          <a:lstStyle/>
          <a:p>
            <a:pPr eaLnBrk="1" hangingPunct="1"/>
            <a:r>
              <a:rPr lang="en-US" altLang="zh-CN" sz="4000" dirty="0">
                <a:latin typeface="Arial" charset="0"/>
                <a:ea typeface="宋体" charset="0"/>
              </a:rPr>
              <a:t>9.1.2  </a:t>
            </a:r>
            <a:r>
              <a:rPr lang="zh-CN" altLang="en-US" sz="4000" dirty="0">
                <a:latin typeface="Arial" charset="0"/>
                <a:ea typeface="宋体" charset="0"/>
              </a:rPr>
              <a:t>结构的概念与定义</a:t>
            </a:r>
          </a:p>
        </p:txBody>
      </p:sp>
      <p:sp>
        <p:nvSpPr>
          <p:cNvPr id="391171" name="Rectangle 3"/>
          <p:cNvSpPr>
            <a:spLocks noGrp="1" noChangeArrowheads="1"/>
          </p:cNvSpPr>
          <p:nvPr>
            <p:ph type="body" idx="1"/>
          </p:nvPr>
        </p:nvSpPr>
        <p:spPr>
          <a:xfrm>
            <a:off x="457200" y="1773238"/>
            <a:ext cx="8229600" cy="4895850"/>
          </a:xfrm>
          <a:noFill/>
        </p:spPr>
        <p:txBody>
          <a:bodyPr/>
          <a:lstStyle/>
          <a:p>
            <a:pPr eaLnBrk="1" hangingPunct="1">
              <a:lnSpc>
                <a:spcPct val="80000"/>
              </a:lnSpc>
            </a:pPr>
            <a:r>
              <a:rPr lang="zh-CN" altLang="en-US" sz="2800" dirty="0">
                <a:latin typeface="Arial" charset="0"/>
                <a:ea typeface="宋体" charset="0"/>
              </a:rPr>
              <a:t>使用结构来表示学生信息：</a:t>
            </a:r>
          </a:p>
          <a:p>
            <a:pPr lvl="1" eaLnBrk="1" hangingPunct="1">
              <a:lnSpc>
                <a:spcPct val="80000"/>
              </a:lnSpc>
              <a:buFont typeface="Wingdings" charset="0"/>
              <a:buNone/>
            </a:pPr>
            <a:r>
              <a:rPr lang="en-US" altLang="zh-CN" sz="2400" dirty="0" err="1">
                <a:latin typeface="Arial" charset="0"/>
                <a:ea typeface="宋体" charset="0"/>
              </a:rPr>
              <a:t>struct</a:t>
            </a:r>
            <a:r>
              <a:rPr lang="en-US" altLang="zh-CN" sz="2400" dirty="0">
                <a:latin typeface="Arial" charset="0"/>
                <a:ea typeface="宋体" charset="0"/>
              </a:rPr>
              <a:t> student{</a:t>
            </a:r>
          </a:p>
          <a:p>
            <a:pPr lvl="1" eaLnBrk="1" hangingPunct="1">
              <a:lnSpc>
                <a:spcPct val="80000"/>
              </a:lnSpc>
              <a:buFont typeface="Wingdings" charset="0"/>
              <a:buNone/>
            </a:pPr>
            <a:r>
              <a:rPr lang="en-US" altLang="zh-CN" sz="2400" dirty="0">
                <a:latin typeface="Arial" charset="0"/>
                <a:ea typeface="宋体" charset="0"/>
              </a:rPr>
              <a:t>  </a:t>
            </a:r>
            <a:r>
              <a:rPr lang="en-US" altLang="zh-CN" sz="2400" dirty="0" err="1">
                <a:latin typeface="Arial" charset="0"/>
                <a:ea typeface="宋体" charset="0"/>
              </a:rPr>
              <a:t>int</a:t>
            </a:r>
            <a:r>
              <a:rPr lang="en-US" altLang="zh-CN" sz="2400" dirty="0">
                <a:latin typeface="Arial" charset="0"/>
                <a:ea typeface="宋体" charset="0"/>
              </a:rPr>
              <a:t> </a:t>
            </a:r>
            <a:r>
              <a:rPr lang="en-US" altLang="zh-CN" sz="2400" dirty="0" err="1">
                <a:latin typeface="Arial" charset="0"/>
                <a:ea typeface="宋体" charset="0"/>
              </a:rPr>
              <a:t>num</a:t>
            </a:r>
            <a:r>
              <a:rPr lang="en-US" altLang="zh-CN" sz="2400" dirty="0">
                <a:latin typeface="Arial" charset="0"/>
                <a:ea typeface="宋体" charset="0"/>
              </a:rPr>
              <a:t>;                   /* </a:t>
            </a:r>
            <a:r>
              <a:rPr lang="zh-CN" altLang="en-US" sz="2400" dirty="0">
                <a:latin typeface="Arial" charset="0"/>
                <a:ea typeface="宋体" charset="0"/>
              </a:rPr>
              <a:t>学号 *</a:t>
            </a:r>
            <a:r>
              <a:rPr lang="en-US" altLang="zh-CN" sz="2400" dirty="0">
                <a:latin typeface="Arial" charset="0"/>
                <a:ea typeface="宋体" charset="0"/>
              </a:rPr>
              <a:t>/</a:t>
            </a:r>
          </a:p>
          <a:p>
            <a:pPr lvl="1" eaLnBrk="1" hangingPunct="1">
              <a:lnSpc>
                <a:spcPct val="80000"/>
              </a:lnSpc>
              <a:buFont typeface="Wingdings" charset="0"/>
              <a:buNone/>
            </a:pPr>
            <a:r>
              <a:rPr lang="en-US" altLang="zh-CN" sz="2400" dirty="0">
                <a:latin typeface="Arial" charset="0"/>
                <a:ea typeface="宋体" charset="0"/>
              </a:rPr>
              <a:t>  char name[10];             /* </a:t>
            </a:r>
            <a:r>
              <a:rPr lang="zh-CN" altLang="en-US" sz="2400" dirty="0">
                <a:latin typeface="Arial" charset="0"/>
                <a:ea typeface="宋体" charset="0"/>
              </a:rPr>
              <a:t>姓名 *</a:t>
            </a:r>
            <a:r>
              <a:rPr lang="en-US" altLang="zh-CN" sz="2400" dirty="0">
                <a:latin typeface="Arial" charset="0"/>
                <a:ea typeface="宋体" charset="0"/>
              </a:rPr>
              <a:t>/</a:t>
            </a:r>
          </a:p>
          <a:p>
            <a:pPr lvl="1" eaLnBrk="1" hangingPunct="1">
              <a:lnSpc>
                <a:spcPct val="80000"/>
              </a:lnSpc>
              <a:buFont typeface="Wingdings" charset="0"/>
              <a:buNone/>
            </a:pPr>
            <a:r>
              <a:rPr lang="en-US" altLang="zh-CN" sz="2400" dirty="0">
                <a:latin typeface="Arial" charset="0"/>
                <a:ea typeface="宋体" charset="0"/>
              </a:rPr>
              <a:t>  </a:t>
            </a:r>
            <a:r>
              <a:rPr lang="en-US" altLang="zh-CN" sz="2400" dirty="0" err="1">
                <a:latin typeface="Arial" charset="0"/>
                <a:ea typeface="宋体" charset="0"/>
              </a:rPr>
              <a:t>int</a:t>
            </a:r>
            <a:r>
              <a:rPr lang="en-US" altLang="zh-CN" sz="2400" dirty="0">
                <a:latin typeface="Arial" charset="0"/>
                <a:ea typeface="宋体" charset="0"/>
              </a:rPr>
              <a:t> computer, </a:t>
            </a:r>
            <a:r>
              <a:rPr lang="en-US" altLang="zh-CN" sz="2400" dirty="0" err="1">
                <a:latin typeface="Arial" charset="0"/>
                <a:ea typeface="宋体" charset="0"/>
              </a:rPr>
              <a:t>english</a:t>
            </a:r>
            <a:r>
              <a:rPr lang="en-US" altLang="zh-CN" sz="2400" dirty="0">
                <a:latin typeface="Arial" charset="0"/>
                <a:ea typeface="宋体" charset="0"/>
              </a:rPr>
              <a:t>, math;   /* </a:t>
            </a:r>
            <a:r>
              <a:rPr lang="zh-CN" altLang="en-US" sz="2400" dirty="0">
                <a:latin typeface="Arial" charset="0"/>
                <a:ea typeface="宋体" charset="0"/>
              </a:rPr>
              <a:t>三门课程成绩 *</a:t>
            </a:r>
            <a:r>
              <a:rPr lang="en-US" altLang="zh-CN" sz="2400" dirty="0">
                <a:latin typeface="Arial" charset="0"/>
                <a:ea typeface="宋体" charset="0"/>
              </a:rPr>
              <a:t>/</a:t>
            </a:r>
          </a:p>
          <a:p>
            <a:pPr lvl="1" eaLnBrk="1" hangingPunct="1">
              <a:lnSpc>
                <a:spcPct val="80000"/>
              </a:lnSpc>
              <a:buFont typeface="Wingdings" charset="0"/>
              <a:buNone/>
            </a:pPr>
            <a:r>
              <a:rPr lang="en-US" altLang="zh-CN" sz="2400" dirty="0">
                <a:latin typeface="Arial" charset="0"/>
                <a:ea typeface="宋体" charset="0"/>
              </a:rPr>
              <a:t>  double average;              /* </a:t>
            </a:r>
            <a:r>
              <a:rPr lang="zh-CN" altLang="en-US" sz="2400" dirty="0">
                <a:latin typeface="Arial" charset="0"/>
                <a:ea typeface="宋体" charset="0"/>
              </a:rPr>
              <a:t>个人平均成绩 *</a:t>
            </a:r>
            <a:r>
              <a:rPr lang="en-US" altLang="zh-CN" sz="2400" dirty="0">
                <a:latin typeface="Arial" charset="0"/>
                <a:ea typeface="宋体" charset="0"/>
              </a:rPr>
              <a:t>/</a:t>
            </a:r>
          </a:p>
          <a:p>
            <a:pPr lvl="1" eaLnBrk="1" hangingPunct="1">
              <a:lnSpc>
                <a:spcPct val="80000"/>
              </a:lnSpc>
              <a:buFont typeface="Wingdings" charset="0"/>
              <a:buNone/>
            </a:pPr>
            <a:r>
              <a:rPr lang="en-US" altLang="zh-CN" sz="2400" dirty="0">
                <a:latin typeface="Arial" charset="0"/>
                <a:ea typeface="宋体" charset="0"/>
              </a:rPr>
              <a:t>};</a:t>
            </a:r>
            <a:endParaRPr lang="zh-CN" altLang="en-US" sz="2400" dirty="0">
              <a:latin typeface="Arial" charset="0"/>
              <a:ea typeface="宋体" charset="0"/>
            </a:endParaRPr>
          </a:p>
          <a:p>
            <a:pPr eaLnBrk="1" hangingPunct="1">
              <a:lnSpc>
                <a:spcPct val="80000"/>
              </a:lnSpc>
            </a:pPr>
            <a:r>
              <a:rPr lang="zh-CN" altLang="en-US" sz="2800" dirty="0">
                <a:latin typeface="Arial" charset="0"/>
                <a:ea typeface="宋体" charset="0"/>
              </a:rPr>
              <a:t>结构是</a:t>
            </a:r>
            <a:r>
              <a:rPr lang="en-US" altLang="zh-CN" sz="2800" dirty="0">
                <a:latin typeface="Arial" charset="0"/>
                <a:ea typeface="宋体" charset="0"/>
              </a:rPr>
              <a:t>C</a:t>
            </a:r>
            <a:r>
              <a:rPr lang="zh-CN" altLang="en-US" sz="2800" dirty="0">
                <a:latin typeface="Arial" charset="0"/>
                <a:ea typeface="宋体" charset="0"/>
              </a:rPr>
              <a:t>语言中一种新的</a:t>
            </a:r>
            <a:r>
              <a:rPr lang="zh-CN" altLang="en-US" sz="2800" dirty="0">
                <a:solidFill>
                  <a:srgbClr val="CC0066"/>
                </a:solidFill>
                <a:latin typeface="Arial" charset="0"/>
                <a:ea typeface="宋体" charset="0"/>
              </a:rPr>
              <a:t>构造数据类型</a:t>
            </a:r>
            <a:r>
              <a:rPr lang="zh-CN" altLang="en-US" sz="2800" dirty="0">
                <a:latin typeface="Arial" charset="0"/>
                <a:ea typeface="宋体" charset="0"/>
              </a:rPr>
              <a:t>，它能够把有内在联系的</a:t>
            </a:r>
            <a:r>
              <a:rPr lang="zh-CN" altLang="en-US" sz="2800" dirty="0">
                <a:solidFill>
                  <a:srgbClr val="CC0066"/>
                </a:solidFill>
                <a:latin typeface="Arial" charset="0"/>
                <a:ea typeface="宋体" charset="0"/>
              </a:rPr>
              <a:t>不同类型的数据</a:t>
            </a:r>
            <a:r>
              <a:rPr lang="zh-CN" altLang="en-US" sz="2800" dirty="0">
                <a:latin typeface="Arial" charset="0"/>
                <a:ea typeface="宋体" charset="0"/>
              </a:rPr>
              <a:t>统一成一个整体，使它们相互关联</a:t>
            </a:r>
          </a:p>
          <a:p>
            <a:pPr eaLnBrk="1" hangingPunct="1">
              <a:lnSpc>
                <a:spcPct val="80000"/>
              </a:lnSpc>
            </a:pPr>
            <a:r>
              <a:rPr lang="zh-CN" altLang="en-US" sz="2800" dirty="0">
                <a:latin typeface="Arial" charset="0"/>
                <a:ea typeface="宋体" charset="0"/>
              </a:rPr>
              <a:t>结构又是</a:t>
            </a:r>
            <a:r>
              <a:rPr lang="zh-CN" altLang="en-US" sz="2800" dirty="0">
                <a:solidFill>
                  <a:srgbClr val="CC0066"/>
                </a:solidFill>
                <a:latin typeface="Arial" charset="0"/>
                <a:ea typeface="宋体" charset="0"/>
              </a:rPr>
              <a:t>变量的集合</a:t>
            </a:r>
            <a:r>
              <a:rPr lang="zh-CN" altLang="en-US" sz="2800" dirty="0">
                <a:latin typeface="Arial" charset="0"/>
                <a:ea typeface="宋体" charset="0"/>
              </a:rPr>
              <a:t>，可以按照对基本数据类型的操作方法单独使用其变量成员。</a:t>
            </a:r>
          </a:p>
        </p:txBody>
      </p:sp>
      <p:sp>
        <p:nvSpPr>
          <p:cNvPr id="391172" name="Rectangle 4"/>
          <p:cNvSpPr>
            <a:spLocks noChangeArrowheads="1"/>
          </p:cNvSpPr>
          <p:nvPr/>
        </p:nvSpPr>
        <p:spPr bwMode="auto">
          <a:xfrm>
            <a:off x="5292080" y="980728"/>
            <a:ext cx="3709987" cy="1800225"/>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dirty="0">
                <a:solidFill>
                  <a:srgbClr val="FF0000"/>
                </a:solidFill>
              </a:rPr>
              <a:t>结构与数组比较：</a:t>
            </a:r>
          </a:p>
          <a:p>
            <a:pPr>
              <a:buFontTx/>
              <a:buChar char="•"/>
            </a:pPr>
            <a:r>
              <a:rPr lang="zh-CN" altLang="en-US" sz="2400" b="1" dirty="0"/>
              <a:t>都是构造类型，是多个变量的集合</a:t>
            </a:r>
          </a:p>
          <a:p>
            <a:pPr>
              <a:buFontTx/>
              <a:buChar char="•"/>
            </a:pPr>
            <a:r>
              <a:rPr lang="zh-CN" altLang="en-US" sz="2400" b="1" dirty="0"/>
              <a:t>数组成员类型相同，结构成员类型不同</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 calcmode="lin" valueType="num">
                                      <p:cBhvr additive="base">
                                        <p:cTn id="7" dur="500" fill="hold"/>
                                        <p:tgtEl>
                                          <p:spTgt spid="391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1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anim calcmode="lin" valueType="num">
                                      <p:cBhvr additive="base">
                                        <p:cTn id="11" dur="500" fill="hold"/>
                                        <p:tgtEl>
                                          <p:spTgt spid="3911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11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anim calcmode="lin" valueType="num">
                                      <p:cBhvr additive="base">
                                        <p:cTn id="15" dur="500" fill="hold"/>
                                        <p:tgtEl>
                                          <p:spTgt spid="3911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117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1171">
                                            <p:txEl>
                                              <p:pRg st="3" end="3"/>
                                            </p:txEl>
                                          </p:spTgt>
                                        </p:tgtEl>
                                        <p:attrNameLst>
                                          <p:attrName>style.visibility</p:attrName>
                                        </p:attrNameLst>
                                      </p:cBhvr>
                                      <p:to>
                                        <p:strVal val="visible"/>
                                      </p:to>
                                    </p:set>
                                    <p:anim calcmode="lin" valueType="num">
                                      <p:cBhvr additive="base">
                                        <p:cTn id="19" dur="500" fill="hold"/>
                                        <p:tgtEl>
                                          <p:spTgt spid="391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117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1171">
                                            <p:txEl>
                                              <p:pRg st="4" end="4"/>
                                            </p:txEl>
                                          </p:spTgt>
                                        </p:tgtEl>
                                        <p:attrNameLst>
                                          <p:attrName>style.visibility</p:attrName>
                                        </p:attrNameLst>
                                      </p:cBhvr>
                                      <p:to>
                                        <p:strVal val="visible"/>
                                      </p:to>
                                    </p:set>
                                    <p:anim calcmode="lin" valueType="num">
                                      <p:cBhvr additive="base">
                                        <p:cTn id="23" dur="500" fill="hold"/>
                                        <p:tgtEl>
                                          <p:spTgt spid="39117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117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91171">
                                            <p:txEl>
                                              <p:pRg st="5" end="5"/>
                                            </p:txEl>
                                          </p:spTgt>
                                        </p:tgtEl>
                                        <p:attrNameLst>
                                          <p:attrName>style.visibility</p:attrName>
                                        </p:attrNameLst>
                                      </p:cBhvr>
                                      <p:to>
                                        <p:strVal val="visible"/>
                                      </p:to>
                                    </p:set>
                                    <p:anim calcmode="lin" valueType="num">
                                      <p:cBhvr additive="base">
                                        <p:cTn id="27" dur="500" fill="hold"/>
                                        <p:tgtEl>
                                          <p:spTgt spid="39117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9117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1171">
                                            <p:txEl>
                                              <p:pRg st="6" end="6"/>
                                            </p:txEl>
                                          </p:spTgt>
                                        </p:tgtEl>
                                        <p:attrNameLst>
                                          <p:attrName>style.visibility</p:attrName>
                                        </p:attrNameLst>
                                      </p:cBhvr>
                                      <p:to>
                                        <p:strVal val="visible"/>
                                      </p:to>
                                    </p:set>
                                    <p:anim calcmode="lin" valueType="num">
                                      <p:cBhvr additive="base">
                                        <p:cTn id="31" dur="500" fill="hold"/>
                                        <p:tgtEl>
                                          <p:spTgt spid="39117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1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91171">
                                            <p:txEl>
                                              <p:pRg st="7" end="7"/>
                                            </p:txEl>
                                          </p:spTgt>
                                        </p:tgtEl>
                                        <p:attrNameLst>
                                          <p:attrName>style.visibility</p:attrName>
                                        </p:attrNameLst>
                                      </p:cBhvr>
                                      <p:to>
                                        <p:strVal val="visible"/>
                                      </p:to>
                                    </p:set>
                                    <p:anim calcmode="lin" valueType="num">
                                      <p:cBhvr additive="base">
                                        <p:cTn id="37" dur="500" fill="hold"/>
                                        <p:tgtEl>
                                          <p:spTgt spid="39117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11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91171">
                                            <p:txEl>
                                              <p:pRg st="8" end="8"/>
                                            </p:txEl>
                                          </p:spTgt>
                                        </p:tgtEl>
                                        <p:attrNameLst>
                                          <p:attrName>style.visibility</p:attrName>
                                        </p:attrNameLst>
                                      </p:cBhvr>
                                      <p:to>
                                        <p:strVal val="visible"/>
                                      </p:to>
                                    </p:set>
                                    <p:anim calcmode="lin" valueType="num">
                                      <p:cBhvr additive="base">
                                        <p:cTn id="43" dur="500" fill="hold"/>
                                        <p:tgtEl>
                                          <p:spTgt spid="39117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11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1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p:bldP spid="3911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9.1.2  </a:t>
            </a:r>
            <a:r>
              <a:rPr lang="zh-CN" altLang="en-US" sz="4000">
                <a:latin typeface="Arial" charset="0"/>
                <a:ea typeface="宋体" charset="0"/>
              </a:rPr>
              <a:t>结构的概念与定义</a:t>
            </a:r>
          </a:p>
        </p:txBody>
      </p:sp>
      <p:sp>
        <p:nvSpPr>
          <p:cNvPr id="392195" name="Rectangle 3"/>
          <p:cNvSpPr>
            <a:spLocks noGrp="1" noChangeArrowheads="1"/>
          </p:cNvSpPr>
          <p:nvPr>
            <p:ph type="body" idx="1"/>
          </p:nvPr>
        </p:nvSpPr>
        <p:spPr>
          <a:xfrm>
            <a:off x="457200" y="1773238"/>
            <a:ext cx="8229600" cy="4895850"/>
          </a:xfrm>
        </p:spPr>
        <p:txBody>
          <a:bodyPr/>
          <a:lstStyle/>
          <a:p>
            <a:pPr eaLnBrk="1" hangingPunct="1">
              <a:lnSpc>
                <a:spcPct val="90000"/>
              </a:lnSpc>
            </a:pPr>
            <a:r>
              <a:rPr lang="zh-CN" altLang="en-US" sz="2800" dirty="0">
                <a:latin typeface="Arial" charset="0"/>
                <a:ea typeface="宋体" charset="0"/>
              </a:rPr>
              <a:t>结构类型定义的一般形式为：</a:t>
            </a:r>
          </a:p>
          <a:p>
            <a:pPr lvl="1" eaLnBrk="1" hangingPunct="1">
              <a:buFont typeface="Wingdings" charset="0"/>
              <a:buNone/>
            </a:pPr>
            <a:r>
              <a:rPr lang="en-US" altLang="zh-CN" b="0" dirty="0">
                <a:effectLst>
                  <a:outerShdw blurRad="38100" dist="38100" dir="2700000" algn="tl">
                    <a:srgbClr val="DDDDDD"/>
                  </a:outerShdw>
                </a:effectLst>
                <a:latin typeface="Arial" charset="0"/>
                <a:ea typeface="宋体" charset="0"/>
              </a:rPr>
              <a:t>   </a:t>
            </a:r>
            <a:r>
              <a:rPr lang="en-US" altLang="zh-CN" b="0" dirty="0" smtClean="0">
                <a:effectLst>
                  <a:outerShdw blurRad="38100" dist="38100" dir="2700000" algn="tl">
                    <a:srgbClr val="DDDDDD"/>
                  </a:outerShdw>
                </a:effectLst>
                <a:latin typeface="Arial" charset="0"/>
                <a:ea typeface="宋体" charset="0"/>
              </a:rPr>
              <a:t> </a:t>
            </a:r>
            <a:r>
              <a:rPr lang="en-US" altLang="zh-CN" dirty="0" err="1">
                <a:solidFill>
                  <a:srgbClr val="0000CC"/>
                </a:solidFill>
                <a:effectLst>
                  <a:outerShdw blurRad="38100" dist="38100" dir="2700000" algn="tl">
                    <a:srgbClr val="DDDDDD"/>
                  </a:outerShdw>
                </a:effectLst>
                <a:latin typeface="Arial" charset="0"/>
                <a:ea typeface="宋体" charset="0"/>
              </a:rPr>
              <a:t>struct</a:t>
            </a:r>
            <a:r>
              <a:rPr lang="en-US" altLang="zh-CN" dirty="0">
                <a:effectLst>
                  <a:outerShdw blurRad="38100" dist="38100" dir="2700000" algn="tl">
                    <a:srgbClr val="DDDDDD"/>
                  </a:outerShdw>
                </a:effectLst>
                <a:latin typeface="Arial" charset="0"/>
                <a:ea typeface="宋体" charset="0"/>
              </a:rPr>
              <a:t> </a:t>
            </a:r>
            <a:r>
              <a:rPr lang="zh-CN" altLang="en-US" dirty="0">
                <a:solidFill>
                  <a:srgbClr val="FF3300"/>
                </a:solidFill>
                <a:effectLst>
                  <a:outerShdw blurRad="38100" dist="38100" dir="2700000" algn="tl">
                    <a:srgbClr val="DDDDDD"/>
                  </a:outerShdw>
                </a:effectLst>
                <a:latin typeface="Arial" charset="0"/>
                <a:ea typeface="宋体" charset="0"/>
              </a:rPr>
              <a:t>结构名</a:t>
            </a:r>
          </a:p>
          <a:p>
            <a:pPr lvl="1" eaLnBrk="1" hangingPunct="1">
              <a:buFont typeface="Wingdings" charset="0"/>
              <a:buNone/>
            </a:pPr>
            <a:r>
              <a:rPr lang="en-US" altLang="zh-CN" dirty="0">
                <a:effectLst>
                  <a:outerShdw blurRad="38100" dist="38100" dir="2700000" algn="tl">
                    <a:srgbClr val="DDDDDD"/>
                  </a:outerShdw>
                </a:effectLst>
                <a:latin typeface="Arial" charset="0"/>
                <a:ea typeface="宋体" charset="0"/>
              </a:rPr>
              <a:t>      { </a:t>
            </a:r>
          </a:p>
          <a:p>
            <a:pPr lvl="1" eaLnBrk="1" hangingPunct="1">
              <a:buFont typeface="Wingdings" charset="0"/>
              <a:buNone/>
            </a:pPr>
            <a:r>
              <a:rPr lang="zh-CN" altLang="en-US" dirty="0">
                <a:effectLst>
                  <a:outerShdw blurRad="38100" dist="38100" dir="2700000" algn="tl">
                    <a:srgbClr val="DDDDDD"/>
                  </a:outerShdw>
                </a:effectLst>
                <a:latin typeface="Arial" charset="0"/>
                <a:ea typeface="宋体" charset="0"/>
              </a:rPr>
              <a:t>       类型名 结构成员名</a:t>
            </a:r>
            <a:r>
              <a:rPr lang="en-US" altLang="zh-CN" dirty="0">
                <a:effectLst>
                  <a:outerShdw blurRad="38100" dist="38100" dir="2700000" algn="tl">
                    <a:srgbClr val="DDDDDD"/>
                  </a:outerShdw>
                </a:effectLst>
                <a:latin typeface="Arial" charset="0"/>
                <a:ea typeface="宋体" charset="0"/>
              </a:rPr>
              <a:t>1</a:t>
            </a:r>
            <a:r>
              <a:rPr lang="zh-CN" altLang="en-US" dirty="0">
                <a:effectLst>
                  <a:outerShdw blurRad="38100" dist="38100" dir="2700000" algn="tl">
                    <a:srgbClr val="DDDDDD"/>
                  </a:outerShdw>
                </a:effectLst>
                <a:latin typeface="Arial" charset="0"/>
                <a:ea typeface="宋体" charset="0"/>
              </a:rPr>
              <a:t>；</a:t>
            </a:r>
          </a:p>
          <a:p>
            <a:pPr lvl="1" eaLnBrk="1" hangingPunct="1">
              <a:buFont typeface="Wingdings" charset="0"/>
              <a:buNone/>
            </a:pPr>
            <a:r>
              <a:rPr lang="zh-CN" altLang="en-US" dirty="0">
                <a:effectLst>
                  <a:outerShdw blurRad="38100" dist="38100" dir="2700000" algn="tl">
                    <a:srgbClr val="DDDDDD"/>
                  </a:outerShdw>
                </a:effectLst>
                <a:latin typeface="Arial" charset="0"/>
                <a:ea typeface="宋体" charset="0"/>
              </a:rPr>
              <a:t>       类型名 结构成员名</a:t>
            </a:r>
            <a:r>
              <a:rPr lang="en-US" altLang="zh-CN" dirty="0">
                <a:effectLst>
                  <a:outerShdw blurRad="38100" dist="38100" dir="2700000" algn="tl">
                    <a:srgbClr val="DDDDDD"/>
                  </a:outerShdw>
                </a:effectLst>
                <a:latin typeface="Arial" charset="0"/>
                <a:ea typeface="宋体" charset="0"/>
              </a:rPr>
              <a:t>2</a:t>
            </a:r>
            <a:r>
              <a:rPr lang="zh-CN" altLang="en-US" dirty="0">
                <a:effectLst>
                  <a:outerShdw blurRad="38100" dist="38100" dir="2700000" algn="tl">
                    <a:srgbClr val="DDDDDD"/>
                  </a:outerShdw>
                </a:effectLst>
                <a:latin typeface="Arial" charset="0"/>
                <a:ea typeface="宋体" charset="0"/>
              </a:rPr>
              <a:t>；</a:t>
            </a:r>
            <a:endParaRPr lang="zh-CN" altLang="en-US" dirty="0">
              <a:effectLst>
                <a:outerShdw blurRad="38100" dist="38100" dir="2700000" algn="tl">
                  <a:srgbClr val="DDDDDD"/>
                </a:outerShdw>
              </a:effectLst>
              <a:latin typeface="Arial" charset="0"/>
              <a:ea typeface="宋体" charset="0"/>
              <a:sym typeface="Symbol" charset="0"/>
            </a:endParaRPr>
          </a:p>
          <a:p>
            <a:pPr lvl="1" eaLnBrk="1" hangingPunct="1">
              <a:buFont typeface="Wingdings" charset="0"/>
              <a:buNone/>
            </a:pPr>
            <a:r>
              <a:rPr lang="zh-CN" altLang="en-US" dirty="0">
                <a:effectLst>
                  <a:outerShdw blurRad="38100" dist="38100" dir="2700000" algn="tl">
                    <a:srgbClr val="DDDDDD"/>
                  </a:outerShdw>
                </a:effectLst>
                <a:latin typeface="Arial" charset="0"/>
                <a:ea typeface="宋体" charset="0"/>
                <a:sym typeface="Symbol" charset="0"/>
              </a:rPr>
              <a:t>       </a:t>
            </a:r>
            <a:r>
              <a:rPr lang="zh-CN" altLang="en-US" dirty="0">
                <a:effectLst>
                  <a:outerShdw blurRad="38100" dist="38100" dir="2700000" algn="tl">
                    <a:srgbClr val="DDDDDD"/>
                  </a:outerShdw>
                </a:effectLst>
                <a:latin typeface="Arial" charset="0"/>
                <a:ea typeface="宋体" charset="0"/>
              </a:rPr>
              <a:t> </a:t>
            </a:r>
            <a:r>
              <a:rPr lang="zh-CN" altLang="en-US" dirty="0">
                <a:effectLst>
                  <a:outerShdw blurRad="38100" dist="38100" dir="2700000" algn="tl">
                    <a:srgbClr val="DDDDDD"/>
                  </a:outerShdw>
                </a:effectLst>
                <a:latin typeface="Arial" charset="0"/>
                <a:ea typeface="宋体" charset="0"/>
                <a:sym typeface="Symbol" charset="0"/>
              </a:rPr>
              <a:t></a:t>
            </a:r>
            <a:r>
              <a:rPr lang="zh-CN" altLang="en-US" dirty="0">
                <a:effectLst>
                  <a:outerShdw blurRad="38100" dist="38100" dir="2700000" algn="tl">
                    <a:srgbClr val="DDDDDD"/>
                  </a:outerShdw>
                </a:effectLst>
                <a:latin typeface="Arial" charset="0"/>
                <a:ea typeface="宋体" charset="0"/>
              </a:rPr>
              <a:t> </a:t>
            </a:r>
            <a:r>
              <a:rPr lang="zh-CN" altLang="en-US" dirty="0">
                <a:effectLst>
                  <a:outerShdw blurRad="38100" dist="38100" dir="2700000" algn="tl">
                    <a:srgbClr val="DDDDDD"/>
                  </a:outerShdw>
                </a:effectLst>
                <a:latin typeface="Arial" charset="0"/>
                <a:ea typeface="宋体" charset="0"/>
                <a:sym typeface="Symbol" charset="0"/>
              </a:rPr>
              <a:t></a:t>
            </a:r>
            <a:endParaRPr lang="zh-CN" altLang="en-US" dirty="0">
              <a:effectLst>
                <a:outerShdw blurRad="38100" dist="38100" dir="2700000" algn="tl">
                  <a:srgbClr val="DDDDDD"/>
                </a:outerShdw>
              </a:effectLst>
              <a:latin typeface="Arial" charset="0"/>
              <a:ea typeface="宋体" charset="0"/>
            </a:endParaRPr>
          </a:p>
          <a:p>
            <a:pPr lvl="1" eaLnBrk="1" hangingPunct="1">
              <a:buFont typeface="Wingdings" charset="0"/>
              <a:buNone/>
            </a:pPr>
            <a:r>
              <a:rPr lang="zh-CN" altLang="en-US" dirty="0">
                <a:effectLst>
                  <a:outerShdw blurRad="38100" dist="38100" dir="2700000" algn="tl">
                    <a:srgbClr val="DDDDDD"/>
                  </a:outerShdw>
                </a:effectLst>
                <a:latin typeface="Arial" charset="0"/>
                <a:ea typeface="宋体" charset="0"/>
              </a:rPr>
              <a:t>       类型名 结构成员名</a:t>
            </a:r>
            <a:r>
              <a:rPr lang="en-US" altLang="zh-CN" dirty="0">
                <a:effectLst>
                  <a:outerShdw blurRad="38100" dist="38100" dir="2700000" algn="tl">
                    <a:srgbClr val="DDDDDD"/>
                  </a:outerShdw>
                </a:effectLst>
                <a:latin typeface="Arial" charset="0"/>
                <a:ea typeface="宋体" charset="0"/>
              </a:rPr>
              <a:t>n</a:t>
            </a:r>
            <a:r>
              <a:rPr lang="zh-CN" altLang="en-US" dirty="0">
                <a:effectLst>
                  <a:outerShdw blurRad="38100" dist="38100" dir="2700000" algn="tl">
                    <a:srgbClr val="DDDDDD"/>
                  </a:outerShdw>
                </a:effectLst>
                <a:latin typeface="Arial" charset="0"/>
                <a:ea typeface="宋体" charset="0"/>
              </a:rPr>
              <a:t>；</a:t>
            </a:r>
          </a:p>
          <a:p>
            <a:pPr lvl="1" eaLnBrk="1" hangingPunct="1">
              <a:buFont typeface="Wingdings" charset="0"/>
              <a:buNone/>
            </a:pPr>
            <a:r>
              <a:rPr lang="en-US" altLang="zh-CN" dirty="0">
                <a:effectLst>
                  <a:outerShdw blurRad="38100" dist="38100" dir="2700000" algn="tl">
                    <a:srgbClr val="DDDDDD"/>
                  </a:outerShdw>
                </a:effectLst>
                <a:latin typeface="Arial" charset="0"/>
                <a:ea typeface="宋体" charset="0"/>
              </a:rPr>
              <a:t>      };</a:t>
            </a:r>
          </a:p>
          <a:p>
            <a:pPr lvl="1" eaLnBrk="1" hangingPunct="1">
              <a:buFont typeface="Wingdings" charset="0"/>
              <a:buNone/>
            </a:pPr>
            <a:endParaRPr lang="en-US" altLang="zh-CN" dirty="0">
              <a:effectLst>
                <a:outerShdw blurRad="38100" dist="38100" dir="2700000" algn="tl">
                  <a:srgbClr val="DDDDDD"/>
                </a:outerShdw>
              </a:effectLst>
              <a:latin typeface="Arial" charset="0"/>
              <a:ea typeface="宋体" charset="0"/>
            </a:endParaRPr>
          </a:p>
        </p:txBody>
      </p:sp>
      <p:sp>
        <p:nvSpPr>
          <p:cNvPr id="392197" name="Rectangle 5"/>
          <p:cNvSpPr>
            <a:spLocks noChangeArrowheads="1"/>
          </p:cNvSpPr>
          <p:nvPr/>
        </p:nvSpPr>
        <p:spPr bwMode="auto">
          <a:xfrm>
            <a:off x="5508625" y="5013325"/>
            <a:ext cx="3241675" cy="1443038"/>
          </a:xfrm>
          <a:prstGeom prst="rect">
            <a:avLst/>
          </a:prstGeom>
          <a:solidFill>
            <a:schemeClr val="bg1"/>
          </a:solidFill>
          <a:ln w="9525">
            <a:solidFill>
              <a:schemeClr val="tx1"/>
            </a:solidFill>
            <a:prstDash val="sysDot"/>
            <a:miter lim="800000"/>
            <a:headEnd/>
            <a:tailEnd/>
          </a:ln>
          <a:effectLst/>
        </p:spPr>
        <p:txBody>
          <a:bodyPr lIns="92075" tIns="46038" rIns="92075" bIns="46038" anchor="ctr"/>
          <a:lstStyle/>
          <a:p>
            <a:pPr algn="ctr"/>
            <a:r>
              <a:rPr lang="zh-CN" altLang="en-US" sz="2400" b="1">
                <a:solidFill>
                  <a:schemeClr val="bg2"/>
                </a:solidFill>
                <a:effectLst>
                  <a:outerShdw blurRad="38100" dist="38100" dir="2700000" algn="tl">
                    <a:srgbClr val="DDDDDD"/>
                  </a:outerShdw>
                </a:effectLst>
                <a:latin typeface="宋体" charset="0"/>
              </a:rPr>
              <a:t>结构的定义以分号结束，</a:t>
            </a:r>
            <a:r>
              <a:rPr lang="en-US" altLang="zh-CN" sz="2400" b="1">
                <a:solidFill>
                  <a:schemeClr val="bg2"/>
                </a:solidFill>
                <a:effectLst>
                  <a:outerShdw blurRad="38100" dist="38100" dir="2700000" algn="tl">
                    <a:srgbClr val="DDDDDD"/>
                  </a:outerShdw>
                </a:effectLst>
                <a:latin typeface="宋体" charset="0"/>
              </a:rPr>
              <a:t>C</a:t>
            </a:r>
            <a:r>
              <a:rPr lang="zh-CN" altLang="en-US" sz="2400" b="1">
                <a:solidFill>
                  <a:schemeClr val="bg2"/>
                </a:solidFill>
                <a:effectLst>
                  <a:outerShdw blurRad="38100" dist="38100" dir="2700000" algn="tl">
                    <a:srgbClr val="DDDDDD"/>
                  </a:outerShdw>
                </a:effectLst>
                <a:latin typeface="宋体" charset="0"/>
              </a:rPr>
              <a:t>语言中把结构的定义看作是一条语句</a:t>
            </a:r>
            <a:r>
              <a:rPr lang="zh-CN" altLang="en-US" sz="2400" b="1">
                <a:solidFill>
                  <a:schemeClr val="bg2"/>
                </a:solidFill>
                <a:latin typeface="宋体" charset="0"/>
              </a:rPr>
              <a:t> </a:t>
            </a:r>
          </a:p>
        </p:txBody>
      </p:sp>
      <p:sp>
        <p:nvSpPr>
          <p:cNvPr id="392198" name="Line 6"/>
          <p:cNvSpPr>
            <a:spLocks noChangeShapeType="1"/>
          </p:cNvSpPr>
          <p:nvPr/>
        </p:nvSpPr>
        <p:spPr bwMode="auto">
          <a:xfrm flipH="1">
            <a:off x="2051050" y="5661025"/>
            <a:ext cx="3097213"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92199" name="Rectangle 7"/>
          <p:cNvSpPr>
            <a:spLocks noChangeArrowheads="1"/>
          </p:cNvSpPr>
          <p:nvPr/>
        </p:nvSpPr>
        <p:spPr bwMode="auto">
          <a:xfrm>
            <a:off x="5580063" y="1700808"/>
            <a:ext cx="3241675" cy="1443038"/>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algn="ctr"/>
            <a:r>
              <a:rPr lang="zh-CN" altLang="en-US" sz="2400" b="1">
                <a:solidFill>
                  <a:schemeClr val="bg2"/>
                </a:solidFill>
              </a:rPr>
              <a:t>关键字</a:t>
            </a:r>
            <a:r>
              <a:rPr lang="en-US" altLang="zh-CN" sz="2400" b="1">
                <a:solidFill>
                  <a:schemeClr val="bg2"/>
                </a:solidFill>
              </a:rPr>
              <a:t>struct</a:t>
            </a:r>
            <a:r>
              <a:rPr lang="zh-CN" altLang="en-US" sz="2400" b="1">
                <a:solidFill>
                  <a:schemeClr val="bg2"/>
                </a:solidFill>
              </a:rPr>
              <a:t>和它后面的结构名一起组成一个新的数据类型名 </a:t>
            </a:r>
          </a:p>
        </p:txBody>
      </p:sp>
      <p:sp>
        <p:nvSpPr>
          <p:cNvPr id="392200" name="Line 8"/>
          <p:cNvSpPr>
            <a:spLocks noChangeShapeType="1"/>
          </p:cNvSpPr>
          <p:nvPr/>
        </p:nvSpPr>
        <p:spPr bwMode="auto">
          <a:xfrm>
            <a:off x="1547664" y="2708275"/>
            <a:ext cx="2376488"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9219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9220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92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7" grpId="0" animBg="1"/>
      <p:bldP spid="392198" grpId="0" animBg="1"/>
      <p:bldP spid="392199" grpId="0" animBg="1"/>
      <p:bldP spid="39220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9.1.2  </a:t>
            </a:r>
            <a:r>
              <a:rPr lang="zh-CN" altLang="en-US" sz="4000">
                <a:latin typeface="Arial" charset="0"/>
                <a:ea typeface="宋体" charset="0"/>
              </a:rPr>
              <a:t>结构的概念与定义</a:t>
            </a:r>
          </a:p>
        </p:txBody>
      </p:sp>
      <p:sp>
        <p:nvSpPr>
          <p:cNvPr id="393219" name="Rectangle 3"/>
          <p:cNvSpPr>
            <a:spLocks noGrp="1" noChangeArrowheads="1"/>
          </p:cNvSpPr>
          <p:nvPr>
            <p:ph type="body" idx="1"/>
          </p:nvPr>
        </p:nvSpPr>
        <p:spPr>
          <a:xfrm>
            <a:off x="457200" y="1773238"/>
            <a:ext cx="8229600" cy="4895850"/>
          </a:xfrm>
        </p:spPr>
        <p:txBody>
          <a:bodyPr/>
          <a:lstStyle/>
          <a:p>
            <a:pPr eaLnBrk="1" hangingPunct="1">
              <a:lnSpc>
                <a:spcPct val="90000"/>
              </a:lnSpc>
            </a:pPr>
            <a:r>
              <a:rPr lang="zh-CN" altLang="en-US" sz="2800" dirty="0">
                <a:latin typeface="Arial" charset="0"/>
                <a:ea typeface="宋体" charset="0"/>
              </a:rPr>
              <a:t>例如，平面坐标结构：</a:t>
            </a:r>
          </a:p>
          <a:p>
            <a:pPr lvl="1" eaLnBrk="1" hangingPunct="1">
              <a:buFont typeface="Wingdings" charset="0"/>
              <a:buNone/>
            </a:pPr>
            <a:r>
              <a:rPr lang="en-US" altLang="zh-CN" b="0" dirty="0" err="1" smtClean="0">
                <a:latin typeface="Arial" charset="0"/>
                <a:ea typeface="宋体" charset="0"/>
              </a:rPr>
              <a:t>struct</a:t>
            </a:r>
            <a:r>
              <a:rPr lang="en-US" altLang="zh-CN" b="0" dirty="0" smtClean="0">
                <a:latin typeface="Arial" charset="0"/>
                <a:ea typeface="宋体" charset="0"/>
              </a:rPr>
              <a:t> </a:t>
            </a:r>
            <a:r>
              <a:rPr lang="en-US" altLang="zh-CN" b="0" dirty="0">
                <a:latin typeface="Arial" charset="0"/>
                <a:ea typeface="宋体" charset="0"/>
              </a:rPr>
              <a:t>point</a:t>
            </a:r>
          </a:p>
          <a:p>
            <a:pPr eaLnBrk="1" hangingPunct="1">
              <a:buFont typeface="Wingdings" charset="0"/>
              <a:buNone/>
            </a:pPr>
            <a:r>
              <a:rPr lang="en-US" altLang="zh-CN" b="0" dirty="0">
                <a:latin typeface="Arial" charset="0"/>
                <a:ea typeface="宋体" charset="0"/>
              </a:rPr>
              <a:t>    {</a:t>
            </a:r>
          </a:p>
          <a:p>
            <a:pPr eaLnBrk="1" hangingPunct="1">
              <a:buFont typeface="Wingdings" charset="0"/>
              <a:buNone/>
            </a:pPr>
            <a:r>
              <a:rPr lang="en-US" altLang="zh-CN" b="0" dirty="0">
                <a:latin typeface="Arial" charset="0"/>
                <a:ea typeface="宋体" charset="0"/>
              </a:rPr>
              <a:t>       float </a:t>
            </a:r>
            <a:r>
              <a:rPr lang="en-US" altLang="zh-CN" b="0" dirty="0" smtClean="0">
                <a:latin typeface="Arial" charset="0"/>
                <a:ea typeface="宋体" charset="0"/>
              </a:rPr>
              <a:t>x</a:t>
            </a:r>
            <a:r>
              <a:rPr lang="en-US" altLang="zh-CN" b="0" dirty="0">
                <a:latin typeface="Arial" charset="0"/>
                <a:ea typeface="宋体" charset="0"/>
              </a:rPr>
              <a:t>;</a:t>
            </a:r>
          </a:p>
          <a:p>
            <a:pPr eaLnBrk="1" hangingPunct="1">
              <a:buFont typeface="Wingdings" charset="0"/>
              <a:buNone/>
            </a:pPr>
            <a:r>
              <a:rPr lang="en-US" altLang="zh-CN" b="0" dirty="0">
                <a:latin typeface="Arial" charset="0"/>
                <a:ea typeface="宋体" charset="0"/>
              </a:rPr>
              <a:t>       </a:t>
            </a:r>
            <a:r>
              <a:rPr lang="en-US" altLang="zh-CN" b="0" dirty="0" smtClean="0">
                <a:latin typeface="Arial" charset="0"/>
                <a:ea typeface="宋体" charset="0"/>
              </a:rPr>
              <a:t>float</a:t>
            </a:r>
            <a:r>
              <a:rPr lang="zh-CN" altLang="en-US" b="0" dirty="0" smtClean="0">
                <a:latin typeface="Arial" charset="0"/>
                <a:ea typeface="宋体" charset="0"/>
              </a:rPr>
              <a:t> </a:t>
            </a:r>
            <a:r>
              <a:rPr lang="en-US" altLang="zh-CN" b="0" dirty="0" smtClean="0">
                <a:latin typeface="Arial" charset="0"/>
                <a:ea typeface="宋体" charset="0"/>
              </a:rPr>
              <a:t>y</a:t>
            </a:r>
            <a:r>
              <a:rPr lang="en-US" altLang="zh-CN" b="0" dirty="0">
                <a:latin typeface="Arial" charset="0"/>
                <a:ea typeface="宋体" charset="0"/>
              </a:rPr>
              <a:t>;</a:t>
            </a:r>
          </a:p>
          <a:p>
            <a:pPr eaLnBrk="1" hangingPunct="1">
              <a:buFont typeface="Wingdings" charset="0"/>
              <a:buNone/>
            </a:pPr>
            <a:r>
              <a:rPr lang="en-US" altLang="zh-CN" b="0" dirty="0">
                <a:latin typeface="Arial" charset="0"/>
                <a:ea typeface="宋体" charset="0"/>
              </a:rPr>
              <a:t>     }; </a:t>
            </a:r>
          </a:p>
          <a:p>
            <a:pPr lvl="1" eaLnBrk="1" hangingPunct="1">
              <a:buFont typeface="Wingdings" charset="0"/>
              <a:buNone/>
            </a:pPr>
            <a:endParaRPr lang="en-US" altLang="zh-CN" dirty="0">
              <a:effectLst>
                <a:outerShdw blurRad="38100" dist="38100" dir="2700000" algn="tl">
                  <a:srgbClr val="DDDDDD"/>
                </a:outerShdw>
              </a:effectLst>
              <a:latin typeface="Arial" charset="0"/>
              <a:ea typeface="宋体" charset="0"/>
            </a:endParaRPr>
          </a:p>
        </p:txBody>
      </p:sp>
      <p:sp>
        <p:nvSpPr>
          <p:cNvPr id="393220" name="Rectangle 4"/>
          <p:cNvSpPr>
            <a:spLocks noChangeArrowheads="1"/>
          </p:cNvSpPr>
          <p:nvPr/>
        </p:nvSpPr>
        <p:spPr bwMode="auto">
          <a:xfrm>
            <a:off x="4787900" y="1844675"/>
            <a:ext cx="3744913" cy="2160588"/>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a:buFontTx/>
              <a:buChar char="•"/>
            </a:pPr>
            <a:r>
              <a:rPr lang="zh-CN" altLang="en-US" sz="2400" b="1">
                <a:solidFill>
                  <a:schemeClr val="bg2"/>
                </a:solidFill>
              </a:rPr>
              <a:t>虽然</a:t>
            </a:r>
            <a:r>
              <a:rPr lang="en-US" altLang="zh-CN" sz="2400" b="1">
                <a:solidFill>
                  <a:schemeClr val="bg2"/>
                </a:solidFill>
              </a:rPr>
              <a:t>x</a:t>
            </a:r>
            <a:r>
              <a:rPr lang="zh-CN" altLang="en-US" sz="2400" b="1">
                <a:solidFill>
                  <a:schemeClr val="bg2"/>
                </a:solidFill>
              </a:rPr>
              <a:t>、</a:t>
            </a:r>
            <a:r>
              <a:rPr lang="en-US" altLang="zh-CN" sz="2400" b="1">
                <a:solidFill>
                  <a:schemeClr val="bg2"/>
                </a:solidFill>
              </a:rPr>
              <a:t>y</a:t>
            </a:r>
            <a:r>
              <a:rPr lang="zh-CN" altLang="en-US" sz="2400" b="1">
                <a:solidFill>
                  <a:schemeClr val="bg2"/>
                </a:solidFill>
              </a:rPr>
              <a:t>的类型相同，也可以用数组的方式表示，但采用结构进行描述，更贴近事物本质，从而增加了程序的可读性，使程序更易理解</a:t>
            </a:r>
            <a:endParaRPr lang="zh-CN" altLang="en-US" sz="2400" b="1">
              <a:solidFill>
                <a:schemeClr val="bg2"/>
              </a:solidFill>
              <a:latin typeface="宋体" charset="0"/>
            </a:endParaRPr>
          </a:p>
        </p:txBody>
      </p:sp>
      <p:sp>
        <p:nvSpPr>
          <p:cNvPr id="393224" name="Rectangle 8"/>
          <p:cNvSpPr>
            <a:spLocks noChangeArrowheads="1"/>
          </p:cNvSpPr>
          <p:nvPr/>
        </p:nvSpPr>
        <p:spPr bwMode="auto">
          <a:xfrm>
            <a:off x="4787900" y="4148138"/>
            <a:ext cx="3744913" cy="1657350"/>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a:buFontTx/>
              <a:buChar char="•"/>
            </a:pPr>
            <a:r>
              <a:rPr lang="zh-CN" altLang="en-US" sz="2400" b="1">
                <a:solidFill>
                  <a:schemeClr val="bg2"/>
                </a:solidFill>
              </a:rPr>
              <a:t>结构适合用于描述具有多个属性的实体或对象</a:t>
            </a:r>
            <a:endParaRPr lang="en-US" altLang="zh-CN" sz="2400" b="1">
              <a:solidFill>
                <a:schemeClr val="bg2"/>
              </a:solidFill>
            </a:endParaRPr>
          </a:p>
          <a:p>
            <a:endParaRPr lang="zh-CN" altLang="en-US" sz="2400" b="1">
              <a:solidFill>
                <a:schemeClr val="bg2"/>
              </a:solidFill>
              <a:latin typeface="宋体"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3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animBg="1"/>
      <p:bldP spid="393224"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5375</TotalTime>
  <Words>1917</Words>
  <Application>Microsoft Macintosh PowerPoint</Application>
  <PresentationFormat>全屏显示(4:3)</PresentationFormat>
  <Paragraphs>332</Paragraphs>
  <Slides>33</Slides>
  <Notes>12</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Pixel</vt:lpstr>
      <vt:lpstr>Chap 9  结构 </vt:lpstr>
      <vt:lpstr>本章要点</vt:lpstr>
      <vt:lpstr>9.1 输出平均分最高的学生信息 </vt:lpstr>
      <vt:lpstr>9.1.1  程序解析</vt:lpstr>
      <vt:lpstr>9.1.1  程序解析</vt:lpstr>
      <vt:lpstr>PowerPoint 演示文稿</vt:lpstr>
      <vt:lpstr>9.1.2  结构的概念与定义</vt:lpstr>
      <vt:lpstr>9.1.2  结构的概念与定义</vt:lpstr>
      <vt:lpstr>9.1.2  结构的概念与定义</vt:lpstr>
      <vt:lpstr>9.1.3  结构的嵌套定义</vt:lpstr>
      <vt:lpstr>9.1.3  结构的嵌套定义</vt:lpstr>
      <vt:lpstr>9.1.4 结构变量的定义和初始化</vt:lpstr>
      <vt:lpstr>9.1.4 结构变量的定义和初始化</vt:lpstr>
      <vt:lpstr>9.1.4 结构变量的定义和初始化</vt:lpstr>
      <vt:lpstr>9.1.5  结构变量的使用</vt:lpstr>
      <vt:lpstr>9.1.5  结构变量的使用</vt:lpstr>
      <vt:lpstr>9.1.5  结构变量的使用</vt:lpstr>
      <vt:lpstr>9.2  学生成绩排序 </vt:lpstr>
      <vt:lpstr>9.2.1  程序解析</vt:lpstr>
      <vt:lpstr>9.2.1  程序解析</vt:lpstr>
      <vt:lpstr>9.2.2  结构数组操作</vt:lpstr>
      <vt:lpstr>9.2.2  结构数组操作</vt:lpstr>
      <vt:lpstr>9.2.2  结构数组操作</vt:lpstr>
      <vt:lpstr>9.2.2  结构数组操作</vt:lpstr>
      <vt:lpstr>9.3  修改学生成绩 </vt:lpstr>
      <vt:lpstr>9.3.1 程序解析</vt:lpstr>
      <vt:lpstr>9.3.1程序解析</vt:lpstr>
      <vt:lpstr>9.3.2 结构指针的概念</vt:lpstr>
      <vt:lpstr>9.3.2 结构指针的概念</vt:lpstr>
      <vt:lpstr>9.3.2 结构指针的概念</vt:lpstr>
      <vt:lpstr>9.3.3 结构指针作为函数参数</vt:lpstr>
      <vt:lpstr>9.3.3 结构指针作为函数参数</vt:lpstr>
      <vt:lpstr>本章总结</vt:lpstr>
    </vt:vector>
  </TitlesOfParts>
  <Manager/>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chap2_用C语言编写程序1-3</dc:title>
  <dc:creator>yanhui</dc:creator>
  <cp:lastModifiedBy>Yan Hui</cp:lastModifiedBy>
  <cp:revision>992</cp:revision>
  <dcterms:created xsi:type="dcterms:W3CDTF">1998-02-11T08:33:02Z</dcterms:created>
  <dcterms:modified xsi:type="dcterms:W3CDTF">2017-02-18T11:48:24Z</dcterms:modified>
</cp:coreProperties>
</file>