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454" r:id="rId2"/>
    <p:sldId id="485" r:id="rId3"/>
    <p:sldId id="486" r:id="rId4"/>
    <p:sldId id="487" r:id="rId5"/>
    <p:sldId id="527" r:id="rId6"/>
    <p:sldId id="455" r:id="rId7"/>
    <p:sldId id="521" r:id="rId8"/>
    <p:sldId id="457" r:id="rId9"/>
    <p:sldId id="458" r:id="rId10"/>
    <p:sldId id="522" r:id="rId11"/>
    <p:sldId id="520" r:id="rId12"/>
    <p:sldId id="488" r:id="rId13"/>
    <p:sldId id="519" r:id="rId14"/>
    <p:sldId id="459" r:id="rId15"/>
    <p:sldId id="528" r:id="rId16"/>
    <p:sldId id="529" r:id="rId17"/>
    <p:sldId id="489" r:id="rId18"/>
    <p:sldId id="490" r:id="rId19"/>
    <p:sldId id="461" r:id="rId20"/>
    <p:sldId id="463" r:id="rId21"/>
    <p:sldId id="523" r:id="rId22"/>
    <p:sldId id="524" r:id="rId23"/>
    <p:sldId id="494" r:id="rId24"/>
    <p:sldId id="495" r:id="rId25"/>
    <p:sldId id="525" r:id="rId26"/>
    <p:sldId id="496" r:id="rId27"/>
    <p:sldId id="497" r:id="rId28"/>
    <p:sldId id="503" r:id="rId29"/>
    <p:sldId id="504" r:id="rId30"/>
    <p:sldId id="499" r:id="rId31"/>
    <p:sldId id="502" r:id="rId32"/>
    <p:sldId id="481" r:id="rId33"/>
    <p:sldId id="507" r:id="rId34"/>
    <p:sldId id="509" r:id="rId35"/>
    <p:sldId id="511" r:id="rId36"/>
    <p:sldId id="513" r:id="rId37"/>
    <p:sldId id="515" r:id="rId38"/>
    <p:sldId id="516" r:id="rId39"/>
    <p:sldId id="517" r:id="rId40"/>
    <p:sldId id="52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4" autoAdjust="0"/>
    <p:restoredTop sz="94643" autoAdjust="0"/>
  </p:normalViewPr>
  <p:slideViewPr>
    <p:cSldViewPr>
      <p:cViewPr varScale="1">
        <p:scale>
          <a:sx n="60" d="100"/>
          <a:sy n="60" d="100"/>
        </p:scale>
        <p:origin x="122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1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29D7CFE7-8840-5243-83D0-F68F1F0E15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761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F064C32C-4473-E644-8BEC-84E2186998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0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0DEF8-696F-1940-84DA-A602CEC6E3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681C6-587E-D746-914E-3A2727455AF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43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AE992-584E-3C4F-84D8-17F6FF4B88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6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3B5D9-F437-B34A-9CF5-53BBAFD9A2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0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93971-BB04-B84F-AF3A-F4C9869CF83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6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66169-3CAD-7843-A16F-A6FD3999B78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16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C6C18-D31F-0B41-8C0A-D7F239BB3D4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25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F3CEA-BC5F-6B44-A6E1-3A5590C57AD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79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3828B-0DED-5540-B985-7EA862D75B3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1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C1A72-BDD7-F943-BEE3-E77175D4C3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92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C5791-5A11-4C4C-9D84-8B76F0427F7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2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E2CCAF92-A21F-0247-BFD9-E96FC99B70E2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ea typeface="宋体" pitchFamily="2" charset="-122"/>
                <a:cs typeface="+mn-cs"/>
              </a:endParaRP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ea typeface="宋体" pitchFamily="2" charset="-122"/>
                <a:cs typeface="+mn-cs"/>
              </a:endParaRPr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ea typeface="宋体" pitchFamily="2" charset="-122"/>
                <a:cs typeface="+mn-cs"/>
              </a:endParaRPr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ea typeface="宋体" pitchFamily="2" charset="-122"/>
                <a:cs typeface="+mn-cs"/>
              </a:endParaRPr>
            </a:p>
          </p:txBody>
        </p:sp>
        <p:sp>
          <p:nvSpPr>
            <p:cNvPr id="34817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817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ea typeface="宋体" pitchFamily="2" charset="-122"/>
                <a:cs typeface="+mn-cs"/>
              </a:endParaRPr>
            </a:p>
          </p:txBody>
        </p:sp>
        <p:sp>
          <p:nvSpPr>
            <p:cNvPr id="34817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ea typeface="宋体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12  </a:t>
            </a:r>
            <a:r>
              <a:rPr lang="zh-CN" altLang="en-US">
                <a:latin typeface="Arial" charset="0"/>
                <a:ea typeface="宋体" charset="0"/>
              </a:rPr>
              <a:t>文件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002587" cy="37671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12.1 </a:t>
            </a:r>
            <a:r>
              <a:rPr lang="zh-CN" altLang="en-US">
                <a:latin typeface="Arial" charset="0"/>
                <a:ea typeface="宋体" charset="0"/>
              </a:rPr>
              <a:t>学生成绩文件统计  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12.2 </a:t>
            </a:r>
            <a:r>
              <a:rPr lang="zh-CN" altLang="en-US">
                <a:latin typeface="Arial" charset="0"/>
                <a:ea typeface="宋体" charset="0"/>
              </a:rPr>
              <a:t>用户信息加密和校验 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12.3 </a:t>
            </a:r>
            <a:r>
              <a:rPr lang="zh-CN" altLang="en-US">
                <a:latin typeface="Arial" charset="0"/>
                <a:ea typeface="宋体" charset="0"/>
              </a:rPr>
              <a:t>文件综合应用：资金账户管理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04800"/>
            <a:ext cx="6694487" cy="820738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缓冲文件与文件类型指针</a:t>
            </a:r>
            <a:endParaRPr lang="zh-CN" altLang="en-US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524000"/>
          </a:xfrm>
        </p:spPr>
        <p:txBody>
          <a:bodyPr/>
          <a:lstStyle/>
          <a:p>
            <a:pPr marL="387350" lvl="1" indent="-107950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用文件指针指示文件缓冲区中具体读写的位置</a:t>
            </a:r>
          </a:p>
          <a:p>
            <a:pPr marL="387350" lvl="1" indent="-107950" eaLnBrk="1" hangingPunct="1">
              <a:lnSpc>
                <a:spcPct val="130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FILE</a:t>
            </a:r>
            <a:r>
              <a:rPr lang="en-US" altLang="zh-CN">
                <a:latin typeface="Arial" charset="0"/>
                <a:ea typeface="宋体" charset="0"/>
              </a:rPr>
              <a:t>   *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fp</a:t>
            </a:r>
            <a:r>
              <a:rPr lang="en-US" altLang="zh-CN">
                <a:latin typeface="Arial" charset="0"/>
                <a:ea typeface="宋体" charset="0"/>
              </a:rPr>
              <a:t>;</a:t>
            </a:r>
            <a:endParaRPr lang="en-US" altLang="zh-CN" sz="2000">
              <a:solidFill>
                <a:srgbClr val="0000FF"/>
              </a:solidFill>
              <a:latin typeface="Arial" charset="0"/>
              <a:ea typeface="宋体" charset="0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524000" y="2286000"/>
            <a:ext cx="6858000" cy="1897063"/>
            <a:chOff x="960" y="1440"/>
            <a:chExt cx="4320" cy="1195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charset="0"/>
              </a:endParaRPr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charset="0"/>
                </a:rPr>
                <a:t>……</a:t>
              </a: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charset="0"/>
                </a:rPr>
                <a:t>缓冲器</a:t>
              </a: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>
                  <a:latin typeface="Times New Roman" charset="0"/>
                </a:rPr>
                <a:t>512</a:t>
              </a:r>
              <a:r>
                <a:rPr kumimoji="1" lang="zh-CN" altLang="en-US" sz="2200" b="1">
                  <a:latin typeface="Times New Roman" charset="0"/>
                </a:rPr>
                <a:t>字节</a:t>
              </a: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</a:rPr>
                <a:t>……</a:t>
              </a: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charset="0"/>
                </a:rPr>
                <a:t>文件</a:t>
              </a:r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1" lang="zh-CN" altLang="en-US" sz="2400" b="1">
                  <a:latin typeface="Times New Roman" charset="0"/>
                </a:rPr>
                <a:t>由操作系统自动完成</a:t>
              </a:r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charset="0"/>
                </a:rPr>
                <a:t>程序控制</a:t>
              </a:r>
            </a:p>
          </p:txBody>
        </p:sp>
      </p:grpSp>
      <p:sp>
        <p:nvSpPr>
          <p:cNvPr id="458769" name="Text Box 17"/>
          <p:cNvSpPr txBox="1">
            <a:spLocks noChangeArrowheads="1"/>
          </p:cNvSpPr>
          <p:nvPr/>
        </p:nvSpPr>
        <p:spPr bwMode="auto">
          <a:xfrm>
            <a:off x="3962400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</a:rPr>
              <a:t>fp</a:t>
            </a:r>
          </a:p>
        </p:txBody>
      </p: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609600" y="4495800"/>
            <a:ext cx="8001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charset="0"/>
              <a:buNone/>
            </a:pPr>
            <a:r>
              <a:rPr kumimoji="1" lang="zh-CN" altLang="en-US" sz="2800" b="1">
                <a:sym typeface="Webdings" charset="0"/>
              </a:rPr>
              <a:t>同时使用多个文件时，每个文件都有缓冲区，用不同的文件指针分别指示。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9" grpId="0" autoUpdateAnimBg="0"/>
      <p:bldP spid="4587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1818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1. </a:t>
            </a:r>
            <a:r>
              <a:rPr lang="zh-CN" altLang="en-US">
                <a:solidFill>
                  <a:srgbClr val="1818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文件结构与自定义类型</a:t>
            </a:r>
            <a:r>
              <a:rPr lang="en-US" altLang="zh-CN" sz="2400">
                <a:solidFill>
                  <a:srgbClr val="1818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typedef </a:t>
            </a:r>
            <a:endParaRPr lang="zh-CN" altLang="en-US">
              <a:solidFill>
                <a:srgbClr val="1818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FILE</a:t>
            </a:r>
            <a:r>
              <a:rPr lang="zh-CN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：结构类型， 用 </a:t>
            </a: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typedef </a:t>
            </a:r>
            <a:r>
              <a:rPr lang="zh-CN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定义</a:t>
            </a: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(</a:t>
            </a:r>
            <a:r>
              <a:rPr lang="zh-CN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见</a:t>
            </a: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stdio.h)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0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typedef</a:t>
            </a:r>
            <a:r>
              <a:rPr lang="en-US" altLang="zh-CN" sz="2000">
                <a:latin typeface="Arial" charset="0"/>
                <a:ea typeface="宋体" charset="0"/>
              </a:rPr>
              <a:t> struct{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short                	level;        	/* </a:t>
            </a:r>
            <a:r>
              <a:rPr lang="zh-CN" altLang="en-US" sz="2000">
                <a:latin typeface="Arial" charset="0"/>
                <a:ea typeface="宋体" charset="0"/>
              </a:rPr>
              <a:t>缓冲区使用量 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unsigned       	flags;        	/* </a:t>
            </a:r>
            <a:r>
              <a:rPr lang="zh-CN" altLang="en-US" sz="2000">
                <a:latin typeface="Arial" charset="0"/>
                <a:ea typeface="宋体" charset="0"/>
              </a:rPr>
              <a:t>文件状态标志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char                 	fd;           	/* </a:t>
            </a:r>
            <a:r>
              <a:rPr lang="zh-CN" altLang="en-US" sz="2000">
                <a:latin typeface="Arial" charset="0"/>
                <a:ea typeface="宋体" charset="0"/>
              </a:rPr>
              <a:t>文件描述符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short                	bsize;        	/* </a:t>
            </a:r>
            <a:r>
              <a:rPr lang="zh-CN" altLang="en-US" sz="2000">
                <a:latin typeface="Arial" charset="0"/>
                <a:ea typeface="宋体" charset="0"/>
              </a:rPr>
              <a:t>缓冲区大小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unsigned char   	*buffer;   	/* </a:t>
            </a:r>
            <a:r>
              <a:rPr lang="zh-CN" altLang="en-US" sz="2000">
                <a:latin typeface="Arial" charset="0"/>
                <a:ea typeface="宋体" charset="0"/>
              </a:rPr>
              <a:t>文件缓冲区的首地址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unsigned char  	*curp;     	/* </a:t>
            </a:r>
            <a:r>
              <a:rPr lang="zh-CN" altLang="en-US" sz="2000">
                <a:latin typeface="Arial" charset="0"/>
                <a:ea typeface="宋体" charset="0"/>
              </a:rPr>
              <a:t>指向文件缓冲区的工作指针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unsigned char   	hold;         	/* </a:t>
            </a:r>
            <a:r>
              <a:rPr lang="zh-CN" altLang="en-US" sz="2000">
                <a:latin typeface="Arial" charset="0"/>
                <a:ea typeface="宋体" charset="0"/>
              </a:rPr>
              <a:t>其他信息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unsigned        	istemp;      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short           	token;       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FILE</a:t>
            </a:r>
            <a:r>
              <a:rPr lang="en-US" altLang="zh-CN" sz="2000">
                <a:latin typeface="Arial" charset="0"/>
                <a:ea typeface="宋体" charset="0"/>
              </a:rPr>
              <a:t>;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496300" cy="935038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12.1.5 </a:t>
            </a:r>
            <a:r>
              <a:rPr lang="zh-CN" altLang="en-US" sz="4000">
                <a:latin typeface="Arial" charset="0"/>
                <a:ea typeface="宋体" charset="0"/>
              </a:rPr>
              <a:t>文件结构与文件类型指针</a:t>
            </a:r>
            <a:endParaRPr lang="en-US" altLang="zh-CN" sz="400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712200" cy="56165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</a:t>
            </a:r>
            <a:r>
              <a:rPr lang="zh-CN" altLang="en-US" sz="2800">
                <a:latin typeface="Arial" charset="0"/>
                <a:ea typeface="宋体" charset="0"/>
              </a:rPr>
              <a:t>自定义类型（</a:t>
            </a:r>
            <a:r>
              <a:rPr lang="en-US" altLang="zh-CN" sz="2800">
                <a:latin typeface="Arial" charset="0"/>
                <a:ea typeface="宋体" charset="0"/>
              </a:rPr>
              <a:t>typedef</a:t>
            </a:r>
            <a:r>
              <a:rPr lang="zh-CN" altLang="en-US" sz="2800">
                <a:latin typeface="Arial" charset="0"/>
                <a:ea typeface="宋体" charset="0"/>
              </a:rPr>
              <a:t>）：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>
                <a:latin typeface="Arial" charset="0"/>
                <a:ea typeface="宋体" charset="0"/>
              </a:rPr>
              <a:t>将</a:t>
            </a:r>
            <a:r>
              <a:rPr lang="en-US" altLang="zh-CN" sz="2000">
                <a:latin typeface="Arial" charset="0"/>
                <a:ea typeface="宋体" charset="0"/>
              </a:rPr>
              <a:t>C</a:t>
            </a:r>
            <a:r>
              <a:rPr lang="zh-CN" altLang="en-US" sz="2000">
                <a:latin typeface="Arial" charset="0"/>
                <a:ea typeface="宋体" charset="0"/>
              </a:rPr>
              <a:t>语言中的已有类型（包括已定义过的自定义类型）重新命名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>
                <a:latin typeface="Arial" charset="0"/>
                <a:ea typeface="宋体" charset="0"/>
              </a:rPr>
              <a:t>新的名称可以代替已有数据类型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>
                <a:latin typeface="Arial" charset="0"/>
                <a:ea typeface="宋体" charset="0"/>
              </a:rPr>
              <a:t>常用于简化对复杂数据类型定义的描述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endParaRPr lang="en-US" altLang="zh-CN" sz="240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typedef</a:t>
            </a:r>
            <a:r>
              <a:rPr lang="en-US" altLang="zh-CN" sz="2400">
                <a:latin typeface="Arial" charset="0"/>
                <a:ea typeface="宋体" charset="0"/>
              </a:rPr>
              <a:t>  &lt;</a:t>
            </a:r>
            <a:r>
              <a:rPr lang="zh-CN" altLang="en-US" sz="2400">
                <a:latin typeface="Arial" charset="0"/>
                <a:ea typeface="宋体" charset="0"/>
              </a:rPr>
              <a:t>已有类型名</a:t>
            </a:r>
            <a:r>
              <a:rPr lang="en-US" altLang="zh-CN" sz="2400">
                <a:latin typeface="Arial" charset="0"/>
                <a:ea typeface="宋体" charset="0"/>
              </a:rPr>
              <a:t>&gt;  &lt;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新类型名</a:t>
            </a:r>
            <a:r>
              <a:rPr lang="en-US" altLang="zh-CN" sz="2400">
                <a:latin typeface="Arial" charset="0"/>
                <a:ea typeface="宋体" charset="0"/>
              </a:rPr>
              <a:t>&gt;;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typedef</a:t>
            </a:r>
            <a:r>
              <a:rPr lang="en-US" altLang="zh-CN" sz="2000">
                <a:latin typeface="Arial" charset="0"/>
                <a:ea typeface="宋体" charset="0"/>
              </a:rPr>
              <a:t>  </a:t>
            </a:r>
            <a:r>
              <a:rPr lang="en-US" altLang="zh-CN" sz="20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int</a:t>
            </a:r>
            <a:r>
              <a:rPr lang="en-US" altLang="zh-CN" sz="2000">
                <a:latin typeface="Arial" charset="0"/>
                <a:ea typeface="宋体" charset="0"/>
              </a:rPr>
              <a:t>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INTEGER</a:t>
            </a:r>
            <a:r>
              <a:rPr lang="en-US" altLang="zh-CN" sz="20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	int  i, j;       &lt;====&gt;    INTEGER  i, j;  </a:t>
            </a:r>
          </a:p>
          <a:p>
            <a:pPr algn="ctr" eaLnBrk="1" hangingPunct="1"/>
            <a:endParaRPr lang="en-US" alt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typedef</a:t>
            </a:r>
            <a:r>
              <a:rPr lang="en-US" altLang="zh-CN" sz="2000">
                <a:latin typeface="Arial" charset="0"/>
                <a:ea typeface="宋体" charset="0"/>
              </a:rPr>
              <a:t>   </a:t>
            </a:r>
            <a:r>
              <a:rPr lang="en-US" altLang="zh-CN" sz="20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int*</a:t>
            </a:r>
            <a:r>
              <a:rPr lang="en-US" altLang="zh-CN" sz="2000">
                <a:latin typeface="Arial" charset="0"/>
                <a:ea typeface="宋体" charset="0"/>
              </a:rPr>
              <a:t>  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</a:rPr>
              <a:t>POINTER</a:t>
            </a:r>
            <a:r>
              <a:rPr lang="en-US" altLang="zh-CN" sz="20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	int*  p1;       &lt;====&gt;    POINTER  p1;  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62950" cy="1027113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Arial" charset="0"/>
                <a:ea typeface="宋体" charset="0"/>
              </a:rPr>
              <a:t>自定义类型（</a:t>
            </a:r>
            <a:r>
              <a:rPr lang="en-US" altLang="zh-CN" sz="3200">
                <a:latin typeface="Arial" charset="0"/>
                <a:ea typeface="宋体" charset="0"/>
              </a:rPr>
              <a:t>typedef</a:t>
            </a:r>
            <a:r>
              <a:rPr lang="zh-CN" altLang="en-US" sz="3200">
                <a:latin typeface="Arial" charset="0"/>
                <a:ea typeface="宋体" charset="0"/>
              </a:rPr>
              <a:t>）的使用方法</a:t>
            </a:r>
            <a:endParaRPr lang="zh-CN" altLang="en-US" sz="32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</a:endParaRP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281987" cy="3816350"/>
          </a:xfrm>
        </p:spPr>
        <p:txBody>
          <a:bodyPr/>
          <a:lstStyle/>
          <a:p>
            <a:pPr lvl="1" eaLnBrk="1" hangingPunct="1"/>
            <a:r>
              <a:rPr lang="zh-CN" altLang="en-US" sz="2400">
                <a:latin typeface="Arial" charset="0"/>
                <a:ea typeface="宋体" charset="0"/>
              </a:rPr>
              <a:t>定义变量       　　　　　</a:t>
            </a:r>
            <a:r>
              <a:rPr lang="en-US" altLang="zh-CN" sz="2400">
                <a:latin typeface="Arial" charset="0"/>
                <a:ea typeface="宋体" charset="0"/>
              </a:rPr>
              <a:t>int  i</a:t>
            </a:r>
          </a:p>
          <a:p>
            <a:pPr lvl="1" eaLnBrk="1" hangingPunct="1"/>
            <a:r>
              <a:rPr lang="zh-CN" altLang="en-US" sz="2400">
                <a:latin typeface="Arial" charset="0"/>
                <a:ea typeface="宋体" charset="0"/>
              </a:rPr>
              <a:t>变量名</a:t>
            </a:r>
            <a:r>
              <a:rPr lang="zh-CN" altLang="en-US" sz="2400"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zh-CN" altLang="en-US" sz="2400">
                <a:latin typeface="Arial" charset="0"/>
                <a:ea typeface="宋体" charset="0"/>
              </a:rPr>
              <a:t>新类型名　　    </a:t>
            </a:r>
            <a:r>
              <a:rPr lang="en-US" altLang="zh-CN" sz="2400">
                <a:latin typeface="Arial" charset="0"/>
                <a:ea typeface="宋体" charset="0"/>
              </a:rPr>
              <a:t>int </a:t>
            </a:r>
            <a:r>
              <a:rPr lang="zh-CN" altLang="en-US" sz="2400"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en-US" altLang="zh-CN" sz="2400">
                <a:latin typeface="Arial" charset="0"/>
                <a:ea typeface="宋体" charset="0"/>
              </a:rPr>
              <a:t> INTEGER</a:t>
            </a:r>
          </a:p>
          <a:p>
            <a:pPr lvl="1" eaLnBrk="1" hangingPunct="1"/>
            <a:r>
              <a:rPr lang="zh-CN" altLang="en-US" sz="2400">
                <a:latin typeface="Arial" charset="0"/>
                <a:ea typeface="宋体" charset="0"/>
              </a:rPr>
              <a:t>加上 </a:t>
            </a:r>
            <a:r>
              <a:rPr lang="en-US" altLang="zh-CN" sz="2400">
                <a:latin typeface="Arial" charset="0"/>
                <a:ea typeface="宋体" charset="0"/>
              </a:rPr>
              <a:t>typedef</a:t>
            </a:r>
            <a:r>
              <a:rPr lang="zh-CN" altLang="en-US" sz="2400">
                <a:latin typeface="Arial" charset="0"/>
                <a:ea typeface="宋体" charset="0"/>
              </a:rPr>
              <a:t>　                </a:t>
            </a:r>
            <a:r>
              <a:rPr lang="en-US" altLang="zh-CN" sz="2400">
                <a:latin typeface="Arial" charset="0"/>
                <a:ea typeface="宋体" charset="0"/>
              </a:rPr>
              <a:t>typedef </a:t>
            </a:r>
            <a:r>
              <a:rPr lang="zh-CN" altLang="en-US" sz="2400">
                <a:latin typeface="Arial" charset="0"/>
                <a:ea typeface="宋体" charset="0"/>
              </a:rPr>
              <a:t>　</a:t>
            </a:r>
            <a:r>
              <a:rPr lang="en-US" altLang="zh-CN" sz="2400">
                <a:latin typeface="Arial" charset="0"/>
                <a:ea typeface="宋体" charset="0"/>
              </a:rPr>
              <a:t>int  INTEGER</a:t>
            </a:r>
          </a:p>
          <a:p>
            <a:pPr lvl="1" eaLnBrk="1" hangingPunct="1"/>
            <a:r>
              <a:rPr lang="zh-CN" altLang="en-US" sz="2400">
                <a:latin typeface="Arial" charset="0"/>
                <a:ea typeface="宋体" charset="0"/>
              </a:rPr>
              <a:t>用新类型名定义变量        </a:t>
            </a:r>
            <a:r>
              <a:rPr lang="en-US" altLang="zh-CN" sz="2400">
                <a:latin typeface="Arial" charset="0"/>
                <a:ea typeface="宋体" charset="0"/>
              </a:rPr>
              <a:t>INTEGER  i;</a:t>
            </a:r>
          </a:p>
          <a:p>
            <a:pPr eaLnBrk="1" hangingPunct="1"/>
            <a:endParaRPr lang="en-US" altLang="zh-CN" sz="240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num[10]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NUM[10]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typedef   int  NUM[10]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NUM   a  &lt;===&gt;  int a[10]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84238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1818FF"/>
                </a:solidFill>
                <a:latin typeface="Arial" charset="0"/>
                <a:ea typeface="宋体" charset="0"/>
              </a:rPr>
              <a:t>2.</a:t>
            </a:r>
            <a:r>
              <a:rPr lang="zh-CN" altLang="en-US" sz="4000">
                <a:solidFill>
                  <a:srgbClr val="1818FF"/>
                </a:solidFill>
                <a:latin typeface="Arial" charset="0"/>
                <a:ea typeface="宋体" charset="0"/>
              </a:rPr>
              <a:t>文件类型指针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24863" cy="1152525"/>
          </a:xfrm>
        </p:spPr>
        <p:txBody>
          <a:bodyPr/>
          <a:lstStyle/>
          <a:p>
            <a:pPr marL="88900" indent="-889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FILE *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fp</a:t>
            </a:r>
          </a:p>
          <a:p>
            <a:pPr marL="387350" lvl="1" indent="-107950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指向文件缓冲区，通过移动指针实现对文件的操作</a:t>
            </a:r>
          </a:p>
        </p:txBody>
      </p:sp>
      <p:grpSp>
        <p:nvGrpSpPr>
          <p:cNvPr id="18436" name="Group 22"/>
          <p:cNvGrpSpPr>
            <a:grpSpLocks/>
          </p:cNvGrpSpPr>
          <p:nvPr/>
        </p:nvGrpSpPr>
        <p:grpSpPr bwMode="auto">
          <a:xfrm>
            <a:off x="1739900" y="2501900"/>
            <a:ext cx="6858000" cy="1897063"/>
            <a:chOff x="960" y="1440"/>
            <a:chExt cx="4320" cy="1195"/>
          </a:xfrm>
        </p:grpSpPr>
        <p:sp>
          <p:nvSpPr>
            <p:cNvPr id="18440" name="AutoShape 23"/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AutoShape 24"/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AutoShape 25"/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Text Box 26"/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charset="0"/>
              </a:endParaRPr>
            </a:p>
          </p:txBody>
        </p:sp>
        <p:sp>
          <p:nvSpPr>
            <p:cNvPr id="18444" name="Text Box 27"/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8445" name="Text Box 28"/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charset="0"/>
                </a:rPr>
                <a:t>……</a:t>
              </a:r>
            </a:p>
          </p:txBody>
        </p:sp>
        <p:sp>
          <p:nvSpPr>
            <p:cNvPr id="18446" name="Text Box 29"/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charset="0"/>
                </a:rPr>
                <a:t>缓冲器</a:t>
              </a:r>
            </a:p>
          </p:txBody>
        </p:sp>
        <p:sp>
          <p:nvSpPr>
            <p:cNvPr id="18447" name="Text Box 30"/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CC0066"/>
                  </a:solidFill>
                  <a:latin typeface="Times New Roman" charset="0"/>
                </a:rPr>
                <a:t>512</a:t>
              </a:r>
              <a:r>
                <a:rPr kumimoji="1" lang="zh-CN" altLang="en-US" sz="2200" b="1">
                  <a:solidFill>
                    <a:srgbClr val="CC0066"/>
                  </a:solidFill>
                  <a:latin typeface="Times New Roman" charset="0"/>
                </a:rPr>
                <a:t>字节</a:t>
              </a:r>
            </a:p>
          </p:txBody>
        </p:sp>
        <p:sp>
          <p:nvSpPr>
            <p:cNvPr id="18448" name="Text Box 31"/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</a:rPr>
                <a:t>……</a:t>
              </a:r>
            </a:p>
          </p:txBody>
        </p:sp>
        <p:sp>
          <p:nvSpPr>
            <p:cNvPr id="18449" name="Text Box 32"/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charset="0"/>
                </a:rPr>
                <a:t>文件</a:t>
              </a:r>
            </a:p>
          </p:txBody>
        </p:sp>
        <p:sp>
          <p:nvSpPr>
            <p:cNvPr id="18450" name="Text Box 33"/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1" lang="zh-CN" altLang="en-US" sz="2400" b="1">
                  <a:latin typeface="Times New Roman" charset="0"/>
                </a:rPr>
                <a:t>由操作系统自动完成</a:t>
              </a:r>
            </a:p>
          </p:txBody>
        </p:sp>
        <p:sp>
          <p:nvSpPr>
            <p:cNvPr id="18451" name="Text Box 34"/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charset="0"/>
                </a:rPr>
                <a:t>程序控制</a:t>
              </a:r>
            </a:p>
          </p:txBody>
        </p:sp>
      </p:grpSp>
      <p:sp>
        <p:nvSpPr>
          <p:cNvPr id="18437" name="Text Box 35"/>
          <p:cNvSpPr txBox="1">
            <a:spLocks noChangeArrowheads="1"/>
          </p:cNvSpPr>
          <p:nvPr/>
        </p:nvSpPr>
        <p:spPr bwMode="auto">
          <a:xfrm>
            <a:off x="4178300" y="2501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66"/>
                </a:solidFill>
                <a:latin typeface="Times New Roman" charset="0"/>
              </a:rPr>
              <a:t>fp</a:t>
            </a:r>
          </a:p>
        </p:txBody>
      </p:sp>
      <p:sp>
        <p:nvSpPr>
          <p:cNvPr id="392228" name="Rectangle 36"/>
          <p:cNvSpPr>
            <a:spLocks noChangeArrowheads="1"/>
          </p:cNvSpPr>
          <p:nvPr/>
        </p:nvSpPr>
        <p:spPr bwMode="auto">
          <a:xfrm>
            <a:off x="825500" y="4711700"/>
            <a:ext cx="8001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charset="0"/>
              <a:buNone/>
            </a:pPr>
            <a:r>
              <a:rPr kumimoji="1" lang="zh-CN" altLang="en-US" sz="2800" b="1">
                <a:sym typeface="Webdings" charset="0"/>
              </a:rPr>
              <a:t>同时使用多个文件时，每个文件都有缓冲区，用不同的文件指针分别指示。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924300" y="11969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如何使</a:t>
            </a:r>
            <a:r>
              <a:rPr kumimoji="1" lang="en-US" altLang="zh-CN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fp</a:t>
            </a:r>
            <a:r>
              <a:rPr kumimoji="1" lang="zh-CN" altLang="en-US" sz="28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与具体</a:t>
            </a: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文件</a:t>
            </a:r>
            <a:r>
              <a:rPr kumimoji="1" lang="zh-CN" altLang="en-US" sz="28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挂钩</a:t>
            </a:r>
            <a:r>
              <a:rPr kumimoji="1" lang="en-US" altLang="zh-CN" sz="28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?</a:t>
            </a:r>
            <a:endParaRPr kumimoji="1" lang="en-US" altLang="zh-CN" sz="2400" b="1">
              <a:solidFill>
                <a:schemeClr val="bg2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28" grpId="0" autoUpdateAnimBg="0"/>
      <p:bldP spid="3922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*12.1.6</a:t>
            </a:r>
            <a:r>
              <a:rPr lang="zh-CN" altLang="en-US" sz="4000">
                <a:latin typeface="Arial" charset="0"/>
                <a:ea typeface="宋体" charset="0"/>
              </a:rPr>
              <a:t>文件控制块</a:t>
            </a:r>
            <a:r>
              <a:rPr lang="en-US" altLang="zh-CN" sz="4000">
                <a:latin typeface="Arial" charset="0"/>
                <a:ea typeface="宋体" charset="0"/>
              </a:rPr>
              <a:t>FCB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3816350" cy="468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文件控制块</a:t>
            </a:r>
            <a:r>
              <a:rPr lang="en-US" altLang="zh-CN" sz="2400">
                <a:latin typeface="Arial" charset="0"/>
                <a:ea typeface="宋体" charset="0"/>
              </a:rPr>
              <a:t>FCB</a:t>
            </a:r>
            <a:r>
              <a:rPr lang="zh-CN" altLang="en-US" sz="2400">
                <a:latin typeface="Arial" charset="0"/>
                <a:ea typeface="宋体" charset="0"/>
              </a:rPr>
              <a:t>（</a:t>
            </a:r>
            <a:r>
              <a:rPr lang="en-US" altLang="zh-CN" sz="2400">
                <a:latin typeface="Arial" charset="0"/>
                <a:ea typeface="宋体" charset="0"/>
              </a:rPr>
              <a:t>File Control Block</a:t>
            </a:r>
            <a:r>
              <a:rPr lang="zh-CN" altLang="en-US" sz="2400">
                <a:latin typeface="Arial" charset="0"/>
                <a:ea typeface="宋体" charset="0"/>
              </a:rPr>
              <a:t>）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Arial" charset="0"/>
                <a:ea typeface="宋体" charset="0"/>
              </a:rPr>
              <a:t>OS</a:t>
            </a:r>
            <a:r>
              <a:rPr lang="zh-CN" altLang="en-US" sz="2400">
                <a:latin typeface="Arial" charset="0"/>
                <a:ea typeface="宋体" charset="0"/>
              </a:rPr>
              <a:t>中对文件的操作控制通过</a:t>
            </a:r>
            <a:r>
              <a:rPr lang="en-US" altLang="zh-CN" sz="2400">
                <a:latin typeface="Arial" charset="0"/>
                <a:ea typeface="宋体" charset="0"/>
              </a:rPr>
              <a:t>FCB</a:t>
            </a:r>
            <a:r>
              <a:rPr lang="zh-CN" altLang="en-US" sz="2400">
                <a:latin typeface="Arial" charset="0"/>
                <a:ea typeface="宋体" charset="0"/>
              </a:rPr>
              <a:t>，处理的是</a:t>
            </a:r>
            <a:r>
              <a:rPr lang="en-US" altLang="zh-CN" sz="2400">
                <a:latin typeface="Arial" charset="0"/>
                <a:ea typeface="宋体" charset="0"/>
              </a:rPr>
              <a:t>FCB</a:t>
            </a:r>
            <a:r>
              <a:rPr lang="zh-CN" altLang="en-US" sz="2400">
                <a:latin typeface="Arial" charset="0"/>
                <a:ea typeface="宋体" charset="0"/>
              </a:rPr>
              <a:t>列表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一个文件对应一个</a:t>
            </a:r>
            <a:r>
              <a:rPr lang="en-US" altLang="zh-CN" sz="2400">
                <a:latin typeface="Arial" charset="0"/>
                <a:ea typeface="宋体" charset="0"/>
              </a:rPr>
              <a:t>FCB</a:t>
            </a: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文件缓冲区由程序中</a:t>
            </a:r>
            <a:r>
              <a:rPr lang="en-US" altLang="zh-CN" sz="2400">
                <a:latin typeface="Arial" charset="0"/>
                <a:ea typeface="宋体" charset="0"/>
              </a:rPr>
              <a:t>fopen</a:t>
            </a:r>
            <a:r>
              <a:rPr lang="zh-CN" altLang="en-US" sz="2400">
                <a:latin typeface="Arial" charset="0"/>
                <a:ea typeface="宋体" charset="0"/>
              </a:rPr>
              <a:t>语句动态创建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打开文件时，</a:t>
            </a:r>
            <a:r>
              <a:rPr lang="en-US" altLang="zh-CN" sz="2400">
                <a:latin typeface="Arial" charset="0"/>
                <a:ea typeface="宋体" charset="0"/>
              </a:rPr>
              <a:t> FCB</a:t>
            </a:r>
            <a:r>
              <a:rPr lang="zh-CN" altLang="en-US" sz="2400">
                <a:latin typeface="Arial" charset="0"/>
                <a:ea typeface="宋体" charset="0"/>
              </a:rPr>
              <a:t>的内容信息被复制到文件缓冲区保存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用文件指针指向文件缓冲区实现对文件数据的访问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76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924300" y="1773238"/>
          <a:ext cx="5041900" cy="465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5577840" imgH="5274013" progId="Visio.Drawing.11">
                  <p:embed/>
                </p:oleObj>
              </mc:Choice>
              <mc:Fallback>
                <p:oleObj name="Visio" r:id="rId3" imgW="5577840" imgH="527401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773238"/>
                        <a:ext cx="5041900" cy="465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12.1.7 </a:t>
            </a:r>
            <a:r>
              <a:rPr lang="zh-CN" altLang="en-US">
                <a:latin typeface="Arial" charset="0"/>
                <a:ea typeface="宋体" charset="0"/>
              </a:rPr>
              <a:t>文件处理步骤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四个步骤：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① 定义文件指针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② 打开文件：文件指针指向磁盘文件缓冲区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③ 文件处理：文件读写操作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④ 关闭文件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27913" cy="81121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12.2 </a:t>
            </a:r>
            <a:r>
              <a:rPr lang="zh-CN" altLang="en-US">
                <a:latin typeface="Arial" charset="0"/>
                <a:ea typeface="宋体" charset="0"/>
              </a:rPr>
              <a:t>用户信息加密和校验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1557338"/>
            <a:ext cx="8964613" cy="43926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b="0" dirty="0">
                <a:latin typeface="Arial" charset="0"/>
                <a:ea typeface="宋体" charset="0"/>
              </a:rPr>
              <a:t>【</a:t>
            </a:r>
            <a:r>
              <a:rPr lang="zh-CN" altLang="en-US" sz="2800" b="0" dirty="0">
                <a:latin typeface="Arial" charset="0"/>
                <a:ea typeface="宋体" charset="0"/>
              </a:rPr>
              <a:t>例</a:t>
            </a:r>
            <a:r>
              <a:rPr lang="en-US" altLang="zh-CN" sz="2800" b="0" dirty="0">
                <a:latin typeface="Arial" charset="0"/>
                <a:ea typeface="宋体" charset="0"/>
              </a:rPr>
              <a:t>12-2】</a:t>
            </a:r>
            <a:r>
              <a:rPr lang="zh-CN" altLang="en-US" sz="2800" b="0" dirty="0">
                <a:latin typeface="Arial" charset="0"/>
                <a:ea typeface="宋体" charset="0"/>
              </a:rPr>
              <a:t>为了保障系统安全，通常采取用户帐号和密码登录系统。</a:t>
            </a:r>
            <a:endParaRPr lang="en-US" altLang="zh-CN" sz="2800" b="0" dirty="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b="0" dirty="0">
                <a:latin typeface="Arial" charset="0"/>
                <a:ea typeface="宋体" charset="0"/>
              </a:rPr>
              <a:t>系统用户信息存放在一个文件中，系统帐号名和密码由若干字母与数字字符构成，因安全需要文件中的密码不能是明文，必须要经过加密处理。</a:t>
            </a:r>
            <a:endParaRPr lang="en-US" altLang="zh-CN" sz="2800" b="0" dirty="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b="0" dirty="0">
                <a:latin typeface="Arial" charset="0"/>
                <a:ea typeface="宋体" charset="0"/>
              </a:rPr>
              <a:t>请编程实现：输入</a:t>
            </a:r>
            <a:r>
              <a:rPr lang="en-US" altLang="zh-CN" sz="2800" b="0" dirty="0">
                <a:latin typeface="Arial" charset="0"/>
                <a:ea typeface="宋体" charset="0"/>
              </a:rPr>
              <a:t>5</a:t>
            </a:r>
            <a:r>
              <a:rPr lang="zh-CN" altLang="en-US" sz="2800" b="0" dirty="0">
                <a:latin typeface="Arial" charset="0"/>
                <a:ea typeface="宋体" charset="0"/>
              </a:rPr>
              <a:t>个用户信息（包含帐号名和密码）并写入文件</a:t>
            </a:r>
            <a:r>
              <a:rPr lang="en-US" altLang="zh-CN" sz="2800" b="0" dirty="0">
                <a:latin typeface="Arial" charset="0"/>
                <a:ea typeface="宋体" charset="0"/>
              </a:rPr>
              <a:t>f12-2.dat</a:t>
            </a:r>
            <a:r>
              <a:rPr lang="zh-CN" altLang="en-US" sz="2800" b="0" dirty="0">
                <a:latin typeface="Arial" charset="0"/>
                <a:ea typeface="宋体" charset="0"/>
              </a:rPr>
              <a:t>。</a:t>
            </a:r>
            <a:endParaRPr lang="en-US" altLang="zh-CN" sz="2800" b="0" dirty="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b="0" dirty="0">
                <a:latin typeface="Arial" charset="0"/>
                <a:ea typeface="宋体" charset="0"/>
              </a:rPr>
              <a:t>要求文件中每个用户信息占一行，帐号名和加密过的密码之间用一个空格分隔。</a:t>
            </a:r>
            <a:endParaRPr lang="en-US" altLang="zh-CN" sz="2800" b="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b="0">
                <a:solidFill>
                  <a:schemeClr val="bg2"/>
                </a:solidFill>
                <a:latin typeface="Arial" charset="0"/>
                <a:ea typeface="宋体" charset="0"/>
              </a:rPr>
              <a:t>密码</a:t>
            </a:r>
            <a:r>
              <a:rPr lang="zh-CN" altLang="en-US" sz="2800" b="0" dirty="0">
                <a:solidFill>
                  <a:schemeClr val="bg2"/>
                </a:solidFill>
                <a:latin typeface="Arial" charset="0"/>
                <a:ea typeface="宋体" charset="0"/>
              </a:rPr>
              <a:t>加密算法</a:t>
            </a:r>
            <a:r>
              <a:rPr lang="zh-CN" altLang="en-US" sz="2800" b="0" dirty="0">
                <a:latin typeface="Arial" charset="0"/>
                <a:ea typeface="宋体" charset="0"/>
              </a:rPr>
              <a:t>：对每个字符</a:t>
            </a:r>
            <a:r>
              <a:rPr lang="en-US" altLang="zh-CN" sz="2800" b="0" dirty="0">
                <a:latin typeface="Arial" charset="0"/>
                <a:ea typeface="宋体" charset="0"/>
              </a:rPr>
              <a:t>ASCII</a:t>
            </a:r>
            <a:r>
              <a:rPr lang="zh-CN" altLang="en-US" sz="2800" b="0" dirty="0">
                <a:latin typeface="Arial" charset="0"/>
                <a:ea typeface="宋体" charset="0"/>
              </a:rPr>
              <a:t>码的低四位求反，高四位保持不变（即将其与</a:t>
            </a:r>
            <a:r>
              <a:rPr lang="en-US" altLang="zh-CN" sz="2800" b="0" dirty="0">
                <a:latin typeface="Arial" charset="0"/>
                <a:ea typeface="宋体" charset="0"/>
              </a:rPr>
              <a:t>15</a:t>
            </a:r>
            <a:r>
              <a:rPr lang="zh-CN" altLang="en-US" sz="2800" b="0" dirty="0">
                <a:latin typeface="Arial" charset="0"/>
                <a:ea typeface="宋体" charset="0"/>
              </a:rPr>
              <a:t>进行异或）。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616575" y="0"/>
            <a:ext cx="3527425" cy="5762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12.2.1 </a:t>
            </a:r>
            <a:r>
              <a:rPr lang="zh-CN" altLang="en-US" sz="3600">
                <a:latin typeface="Arial" charset="0"/>
                <a:ea typeface="宋体" charset="0"/>
              </a:rPr>
              <a:t>程序解析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7380288" cy="5373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solidFill>
                  <a:schemeClr val="bg2"/>
                </a:solidFill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	FILE *fp;      /*1.</a:t>
            </a:r>
            <a:r>
              <a:rPr lang="zh-CN" altLang="en-US" sz="1700">
                <a:latin typeface="Arial" charset="0"/>
                <a:ea typeface="宋体" charset="0"/>
              </a:rPr>
              <a:t>定义文件指针*</a:t>
            </a:r>
            <a:r>
              <a:rPr lang="en-US" altLang="zh-CN" sz="17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	int i;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	void encrypt(char *pwd);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	struct sysuser su;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	/*2.</a:t>
            </a:r>
            <a:r>
              <a:rPr lang="zh-CN" altLang="en-US" sz="1700">
                <a:latin typeface="Arial" charset="0"/>
                <a:ea typeface="宋体" charset="0"/>
              </a:rPr>
              <a:t>打开文件，进行写入操作*</a:t>
            </a:r>
            <a:r>
              <a:rPr lang="en-US" altLang="zh-CN" sz="17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	if((</a:t>
            </a:r>
            <a:r>
              <a:rPr lang="en-US" altLang="zh-CN" sz="1700">
                <a:solidFill>
                  <a:schemeClr val="bg2"/>
                </a:solidFill>
                <a:latin typeface="Arial" charset="0"/>
                <a:ea typeface="宋体" charset="0"/>
              </a:rPr>
              <a:t>fp=fopen("f12-2.txt","w")</a:t>
            </a:r>
            <a:r>
              <a:rPr lang="en-US" altLang="zh-CN" sz="1700">
                <a:latin typeface="Arial" charset="0"/>
                <a:ea typeface="宋体" charset="0"/>
              </a:rPr>
              <a:t>) == NULL){	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	    printf("File open error!\n"); exit(0);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	for(i=1;i&lt;=5;i++){/*3. </a:t>
            </a:r>
            <a:r>
              <a:rPr lang="zh-CN" altLang="en-US" sz="1700">
                <a:latin typeface="Arial" charset="0"/>
                <a:ea typeface="宋体" charset="0"/>
              </a:rPr>
              <a:t>将</a:t>
            </a:r>
            <a:r>
              <a:rPr lang="en-US" altLang="zh-CN" sz="1700">
                <a:latin typeface="Arial" charset="0"/>
                <a:ea typeface="宋体" charset="0"/>
              </a:rPr>
              <a:t>5</a:t>
            </a:r>
            <a:r>
              <a:rPr lang="zh-CN" altLang="en-US" sz="1700">
                <a:latin typeface="Arial" charset="0"/>
                <a:ea typeface="宋体" charset="0"/>
              </a:rPr>
              <a:t>位用户帐号信息写入文件*</a:t>
            </a:r>
            <a:r>
              <a:rPr lang="en-US" altLang="zh-CN" sz="17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       printf("Enter %i th sysuser(name password):",i);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       scanf("%s%s",su.username,su.password); /*</a:t>
            </a:r>
            <a:r>
              <a:rPr lang="zh-CN" altLang="en-US" sz="1700">
                <a:latin typeface="Arial" charset="0"/>
                <a:ea typeface="宋体" charset="0"/>
              </a:rPr>
              <a:t>输入用户名和密码 *</a:t>
            </a:r>
            <a:r>
              <a:rPr lang="en-US" altLang="zh-CN" sz="17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       encrypt(su.password);    	/*</a:t>
            </a:r>
            <a:r>
              <a:rPr lang="zh-CN" altLang="en-US" sz="1700">
                <a:latin typeface="Arial" charset="0"/>
                <a:ea typeface="宋体" charset="0"/>
              </a:rPr>
              <a:t>进行加密处理*</a:t>
            </a:r>
            <a:r>
              <a:rPr lang="en-US" altLang="zh-CN" sz="17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       </a:t>
            </a:r>
            <a:r>
              <a:rPr lang="en-US" altLang="zh-CN" sz="1700">
                <a:solidFill>
                  <a:schemeClr val="bg2"/>
                </a:solidFill>
                <a:latin typeface="Arial" charset="0"/>
                <a:ea typeface="宋体" charset="0"/>
              </a:rPr>
              <a:t>fprintf</a:t>
            </a:r>
            <a:r>
              <a:rPr lang="en-US" altLang="zh-CN" sz="1700">
                <a:latin typeface="Arial" charset="0"/>
                <a:ea typeface="宋体" charset="0"/>
              </a:rPr>
              <a:t>(fp,"%s %s\n",su.username,su.password); /*</a:t>
            </a:r>
            <a:r>
              <a:rPr lang="zh-CN" altLang="en-US" sz="1700">
                <a:latin typeface="Arial" charset="0"/>
                <a:ea typeface="宋体" charset="0"/>
              </a:rPr>
              <a:t>写入文件*</a:t>
            </a:r>
            <a:r>
              <a:rPr lang="en-US" altLang="zh-CN" sz="17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   if(</a:t>
            </a:r>
            <a:r>
              <a:rPr lang="en-US" altLang="zh-CN" sz="1700">
                <a:solidFill>
                  <a:schemeClr val="bg2"/>
                </a:solidFill>
                <a:latin typeface="Arial" charset="0"/>
                <a:ea typeface="宋体" charset="0"/>
              </a:rPr>
              <a:t>fclose</a:t>
            </a:r>
            <a:r>
              <a:rPr lang="en-US" altLang="zh-CN" sz="1700">
                <a:latin typeface="Arial" charset="0"/>
                <a:ea typeface="宋体" charset="0"/>
              </a:rPr>
              <a:t>(fp)){	/*4.</a:t>
            </a:r>
            <a:r>
              <a:rPr lang="zh-CN" altLang="en-US" sz="1700">
                <a:latin typeface="Arial" charset="0"/>
                <a:ea typeface="宋体" charset="0"/>
              </a:rPr>
              <a:t>关闭文件*</a:t>
            </a:r>
            <a:r>
              <a:rPr lang="en-US" altLang="zh-CN" sz="17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       printf("Can not close the file!\n"); exit(0);}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      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7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08513" y="765175"/>
            <a:ext cx="4535487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b="1"/>
              <a:t>/*</a:t>
            </a:r>
            <a:r>
              <a:rPr lang="zh-CN" altLang="en-US" b="1"/>
              <a:t>加密算法*</a:t>
            </a:r>
            <a:r>
              <a:rPr lang="en-US" altLang="zh-CN" b="1"/>
              <a:t>/</a:t>
            </a:r>
          </a:p>
          <a:p>
            <a:r>
              <a:rPr lang="en-US" altLang="zh-CN" b="1">
                <a:solidFill>
                  <a:schemeClr val="bg2"/>
                </a:solidFill>
              </a:rPr>
              <a:t>void encrypt(char *pwd)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   int i;</a:t>
            </a:r>
          </a:p>
          <a:p>
            <a:r>
              <a:rPr lang="en-US" altLang="zh-CN" b="1"/>
              <a:t>   /*</a:t>
            </a:r>
            <a:r>
              <a:rPr lang="zh-CN" altLang="en-US" b="1"/>
              <a:t>与</a:t>
            </a:r>
            <a:r>
              <a:rPr lang="en-US" altLang="zh-CN" b="1"/>
              <a:t>15</a:t>
            </a:r>
            <a:r>
              <a:rPr lang="zh-CN" altLang="en-US" b="1"/>
              <a:t>（二进制码是</a:t>
            </a:r>
            <a:r>
              <a:rPr lang="en-US" altLang="zh-CN" b="1"/>
              <a:t>00001111</a:t>
            </a:r>
            <a:r>
              <a:rPr lang="zh-CN" altLang="en-US" b="1"/>
              <a:t>）异或，实现低四位取反，高四位保持不变*</a:t>
            </a:r>
            <a:r>
              <a:rPr lang="en-US" altLang="zh-CN" b="1"/>
              <a:t>/</a:t>
            </a:r>
          </a:p>
          <a:p>
            <a:r>
              <a:rPr lang="en-US" altLang="zh-CN" b="1"/>
              <a:t>   for(i=0;i&lt;strlen(pwd);i++) </a:t>
            </a:r>
          </a:p>
          <a:p>
            <a:r>
              <a:rPr lang="en-US" altLang="zh-CN" b="1"/>
              <a:t>         pwd[i] = pwd[i] ^ 15;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79388" y="0"/>
            <a:ext cx="45370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600" b="1"/>
              <a:t>#include &lt;stdio.h&gt;</a:t>
            </a:r>
          </a:p>
          <a:p>
            <a:r>
              <a:rPr lang="en-US" altLang="zh-CN" sz="1600" b="1"/>
              <a:t>#include &lt;string.h&gt;</a:t>
            </a:r>
          </a:p>
          <a:p>
            <a:r>
              <a:rPr lang="en-US" altLang="zh-CN" sz="1600" b="1"/>
              <a:t>struct sysuser{/*</a:t>
            </a:r>
            <a:r>
              <a:rPr lang="zh-CN" altLang="en-US" sz="1600" b="1"/>
              <a:t>用户帐号信息结构*</a:t>
            </a:r>
            <a:r>
              <a:rPr lang="en-US" altLang="zh-CN" sz="1600" b="1"/>
              <a:t>/</a:t>
            </a:r>
          </a:p>
          <a:p>
            <a:r>
              <a:rPr lang="en-US" altLang="zh-CN" sz="1600" b="1"/>
              <a:t>	char username[20]; </a:t>
            </a:r>
          </a:p>
          <a:p>
            <a:r>
              <a:rPr lang="en-US" altLang="zh-CN" sz="1600" b="1"/>
              <a:t>	char password[8];		</a:t>
            </a:r>
          </a:p>
          <a:p>
            <a:r>
              <a:rPr lang="en-US" altLang="zh-CN" sz="1600" b="1"/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0"/>
            <a:ext cx="6192838" cy="503238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12.2.2  </a:t>
            </a:r>
            <a:r>
              <a:rPr lang="zh-CN" altLang="en-US" sz="3600">
                <a:latin typeface="Arial" charset="0"/>
                <a:ea typeface="宋体" charset="0"/>
              </a:rPr>
              <a:t>打开文件和关闭文件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476250"/>
            <a:ext cx="8675688" cy="6121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600">
                <a:latin typeface="Arial" charset="0"/>
                <a:ea typeface="宋体" charset="0"/>
              </a:rPr>
              <a:t>if((</a:t>
            </a:r>
            <a:r>
              <a:rPr lang="en-US" altLang="zh-CN" sz="2600">
                <a:solidFill>
                  <a:srgbClr val="CC0066"/>
                </a:solidFill>
                <a:latin typeface="Arial" charset="0"/>
                <a:ea typeface="宋体" charset="0"/>
              </a:rPr>
              <a:t>fp=fopen("f12-2.txt","w")</a:t>
            </a:r>
            <a:r>
              <a:rPr lang="en-US" altLang="zh-CN" sz="2600">
                <a:latin typeface="Arial" charset="0"/>
                <a:ea typeface="宋体" charset="0"/>
              </a:rPr>
              <a:t>) == NULL){	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600">
                <a:latin typeface="Arial" charset="0"/>
                <a:ea typeface="宋体" charset="0"/>
              </a:rPr>
              <a:t>   	    printf("File open error!\n"); exit(0);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6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fopen("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文件名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"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，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"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文件打开方式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")</a:t>
            </a:r>
          </a:p>
          <a:p>
            <a:pPr lvl="1" eaLnBrk="1" hangingPunct="1"/>
            <a:r>
              <a:rPr lang="zh-CN" altLang="en-US" sz="2400">
                <a:latin typeface="Arial" charset="0"/>
                <a:ea typeface="宋体" charset="0"/>
              </a:rPr>
              <a:t>使文件指针与相应文件实体对应起来</a:t>
            </a:r>
          </a:p>
          <a:p>
            <a:pPr lvl="1" eaLnBrk="1" hangingPunct="1"/>
            <a:r>
              <a:rPr kumimoji="1"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程序对文件指针进行操作，即</a:t>
            </a:r>
            <a:r>
              <a:rPr kumimoji="1"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fp</a:t>
            </a:r>
            <a:r>
              <a:rPr kumimoji="1"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代表磁盘文件</a:t>
            </a:r>
            <a:endParaRPr lang="en-US" alt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fopen()</a:t>
            </a:r>
            <a:r>
              <a:rPr lang="zh-CN" altLang="en-US" sz="2800">
                <a:latin typeface="Arial" charset="0"/>
                <a:ea typeface="宋体" charset="0"/>
              </a:rPr>
              <a:t> 的返回值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执行成功，则返回包含文件缓冲区等信息的</a:t>
            </a:r>
            <a:r>
              <a:rPr lang="en-US" altLang="zh-CN" sz="2400">
                <a:latin typeface="Arial" charset="0"/>
                <a:ea typeface="宋体" charset="0"/>
              </a:rPr>
              <a:t>FILE</a:t>
            </a:r>
            <a:r>
              <a:rPr lang="zh-CN" altLang="en-US" sz="2400">
                <a:latin typeface="Arial" charset="0"/>
                <a:ea typeface="宋体" charset="0"/>
              </a:rPr>
              <a:t>型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地址</a:t>
            </a:r>
            <a:r>
              <a:rPr lang="zh-CN" altLang="en-US" sz="2400">
                <a:latin typeface="Arial" charset="0"/>
                <a:ea typeface="宋体" charset="0"/>
              </a:rPr>
              <a:t>，赋给文件指针</a:t>
            </a:r>
            <a:r>
              <a:rPr lang="en-US" altLang="zh-CN" sz="2400">
                <a:latin typeface="Arial" charset="0"/>
                <a:ea typeface="宋体" charset="0"/>
              </a:rPr>
              <a:t>fp</a:t>
            </a:r>
            <a:endParaRPr lang="zh-CN" altLang="en-US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不成功，则返回一个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NULL</a:t>
            </a:r>
            <a:r>
              <a:rPr lang="zh-CN" altLang="en-US" sz="2400">
                <a:latin typeface="Arial" charset="0"/>
                <a:ea typeface="宋体" charset="0"/>
              </a:rPr>
              <a:t>（空值）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exit(0)</a:t>
            </a:r>
            <a:r>
              <a:rPr lang="zh-CN" altLang="en-US" sz="2000">
                <a:latin typeface="Arial" charset="0"/>
                <a:ea typeface="宋体" charset="0"/>
              </a:rPr>
              <a:t>：</a:t>
            </a:r>
            <a:r>
              <a:rPr lang="zh-CN" altLang="en-US">
                <a:latin typeface="Arial" charset="0"/>
                <a:ea typeface="宋体" charset="0"/>
              </a:rPr>
              <a:t>关闭所有打开的文件，并终止程序的执行</a:t>
            </a:r>
          </a:p>
          <a:p>
            <a:pPr lvl="3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参数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表示程序正常结束；非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参数通常表示不正常的程序结束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761287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Arial" charset="0"/>
                <a:ea typeface="宋体" charset="0"/>
              </a:rPr>
              <a:t>什么是文件？</a:t>
            </a:r>
            <a:r>
              <a:rPr lang="en-US" altLang="zh-CN" sz="2800">
                <a:latin typeface="Arial" charset="0"/>
                <a:ea typeface="宋体" charset="0"/>
              </a:rPr>
              <a:t>C</a:t>
            </a:r>
            <a:r>
              <a:rPr lang="zh-CN" altLang="en-US" sz="2800">
                <a:latin typeface="Arial" charset="0"/>
                <a:ea typeface="宋体" charset="0"/>
              </a:rPr>
              <a:t>文件是如何存储的？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Arial" charset="0"/>
                <a:ea typeface="宋体" charset="0"/>
              </a:rPr>
              <a:t>什么是文件缓冲系统？工作原理如何？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Arial" charset="0"/>
                <a:ea typeface="宋体" charset="0"/>
              </a:rPr>
              <a:t>什么是文本文件和二进制文件？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Arial" charset="0"/>
                <a:ea typeface="宋体" charset="0"/>
              </a:rPr>
              <a:t>如何打开、关闭文件？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Arial" charset="0"/>
                <a:ea typeface="宋体" charset="0"/>
              </a:rPr>
              <a:t>如何编写文件读写程序？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Arial" charset="0"/>
                <a:ea typeface="宋体" charset="0"/>
              </a:rPr>
              <a:t>如何编写程序，实现文件数据处理？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163" y="333375"/>
            <a:ext cx="34671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文件打开方式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5040312" cy="11525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3000">
                <a:solidFill>
                  <a:srgbClr val="CC0066"/>
                </a:solidFill>
                <a:latin typeface="Arial" charset="0"/>
                <a:ea typeface="宋体" charset="0"/>
              </a:rPr>
              <a:t>fp=fopen("f12-2.txt","w")</a:t>
            </a:r>
            <a:endParaRPr lang="zh-CN" altLang="en-US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文件打开方式参数表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4213" y="2205038"/>
          <a:ext cx="79248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文档" r:id="rId3" imgW="5532162" imgH="2210222" progId="Word.Document.8">
                  <p:embed/>
                </p:oleObj>
              </mc:Choice>
              <mc:Fallback>
                <p:oleObj name="文档" r:id="rId3" imgW="5532162" imgH="221022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9248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2188" y="331788"/>
            <a:ext cx="2963862" cy="129698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文件读写与打开方式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3" y="692150"/>
            <a:ext cx="9107487" cy="5903913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if 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读文件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  指定的文件必须存在，否则出错；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if 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写文件</a:t>
            </a:r>
            <a:r>
              <a:rPr lang="en-US" altLang="zh-CN" sz="2000">
                <a:latin typeface="Arial" charset="0"/>
                <a:ea typeface="宋体" charset="0"/>
              </a:rPr>
              <a:t>(</a:t>
            </a:r>
            <a:r>
              <a:rPr lang="zh-CN" altLang="en-US" sz="2000">
                <a:latin typeface="Arial" charset="0"/>
                <a:ea typeface="宋体" charset="0"/>
              </a:rPr>
              <a:t>指定的文件可以存在，也可以不存在</a:t>
            </a:r>
            <a:r>
              <a:rPr lang="en-US" altLang="zh-CN" sz="2000">
                <a:latin typeface="Arial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if  </a:t>
            </a:r>
            <a:r>
              <a:rPr lang="zh-CN" altLang="en-US" sz="2000">
                <a:latin typeface="Arial" charset="0"/>
                <a:ea typeface="宋体" charset="0"/>
              </a:rPr>
              <a:t>以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"w" </a:t>
            </a:r>
            <a:r>
              <a:rPr lang="zh-CN" altLang="en-US" sz="2000">
                <a:latin typeface="Arial" charset="0"/>
                <a:ea typeface="宋体" charset="0"/>
              </a:rPr>
              <a:t>方式写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if </a:t>
            </a:r>
            <a:r>
              <a:rPr lang="zh-CN" altLang="en-US" sz="2000">
                <a:latin typeface="Arial" charset="0"/>
                <a:ea typeface="宋体" charset="0"/>
              </a:rPr>
              <a:t>该文件已经存在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          原文件将被删去重新建立；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      </a:t>
            </a:r>
            <a:r>
              <a:rPr lang="en-US" altLang="zh-CN" sz="2000">
                <a:latin typeface="Arial" charset="0"/>
                <a:ea typeface="宋体" charset="0"/>
              </a:rPr>
              <a:t>else 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          按指定的名字新建一个文件；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latin typeface="Arial" charset="0"/>
                <a:ea typeface="宋体" charset="0"/>
              </a:rPr>
              <a:t>else if  </a:t>
            </a:r>
            <a:r>
              <a:rPr lang="zh-CN" altLang="en-US" sz="2000">
                <a:latin typeface="Arial" charset="0"/>
                <a:ea typeface="宋体" charset="0"/>
              </a:rPr>
              <a:t>以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"a" </a:t>
            </a:r>
            <a:r>
              <a:rPr lang="zh-CN" altLang="en-US" sz="2000">
                <a:latin typeface="Arial" charset="0"/>
                <a:ea typeface="宋体" charset="0"/>
              </a:rPr>
              <a:t>方式写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if </a:t>
            </a:r>
            <a:r>
              <a:rPr lang="zh-CN" altLang="en-US" sz="2000">
                <a:latin typeface="Arial" charset="0"/>
                <a:ea typeface="宋体" charset="0"/>
              </a:rPr>
              <a:t>该文件已经存在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         写入的数据将被添加到指定文件原有数据的后面，不会删去原来的内容；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else 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   </a:t>
            </a:r>
            <a:r>
              <a:rPr lang="zh-CN" altLang="en-US" sz="2000">
                <a:latin typeface="Arial" charset="0"/>
                <a:ea typeface="宋体" charset="0"/>
              </a:rPr>
              <a:t>按指定的名字新建一个文件（与“</a:t>
            </a:r>
            <a:r>
              <a:rPr lang="en-US" altLang="zh-CN" sz="2000">
                <a:latin typeface="Arial" charset="0"/>
                <a:ea typeface="宋体" charset="0"/>
              </a:rPr>
              <a:t>w”</a:t>
            </a:r>
            <a:r>
              <a:rPr lang="zh-CN" altLang="en-US" sz="2000">
                <a:latin typeface="Arial" charset="0"/>
                <a:ea typeface="宋体" charset="0"/>
              </a:rPr>
              <a:t>相同）；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if  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文件同时读和写</a:t>
            </a:r>
          </a:p>
          <a:p>
            <a:pPr algn="just" eaLnBrk="1" hangingPunct="1">
              <a:lnSpc>
                <a:spcPct val="105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      使用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"r+"</a:t>
            </a:r>
            <a:r>
              <a:rPr lang="zh-CN" altLang="en-US" sz="2000">
                <a:latin typeface="Arial" charset="0"/>
                <a:ea typeface="宋体" charset="0"/>
              </a:rPr>
              <a:t>、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"w+" </a:t>
            </a:r>
            <a:r>
              <a:rPr lang="zh-CN" altLang="en-US" sz="2000">
                <a:latin typeface="Arial" charset="0"/>
                <a:ea typeface="宋体" charset="0"/>
              </a:rPr>
              <a:t>或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"a+" </a:t>
            </a:r>
            <a:r>
              <a:rPr lang="zh-CN" altLang="en-US" sz="2000">
                <a:latin typeface="Arial" charset="0"/>
                <a:ea typeface="宋体" charset="0"/>
              </a:rPr>
              <a:t>打开文件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70638" y="404813"/>
            <a:ext cx="2449512" cy="79216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关闭文件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75688" cy="58324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if(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fclose(fp)</a:t>
            </a:r>
            <a:r>
              <a:rPr lang="en-US" altLang="zh-CN" sz="2400">
                <a:latin typeface="Arial" charset="0"/>
                <a:ea typeface="宋体" charset="0"/>
              </a:rPr>
              <a:t> ){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 "Can not close the file!\n" 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exit(0);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fclose(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文件指针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把缓冲区中的数据写入磁盘扇区，确保写文件的正常完成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释放文件缓冲区单元和</a:t>
            </a:r>
            <a:r>
              <a:rPr lang="en-US" altLang="zh-CN" sz="2400">
                <a:latin typeface="Arial" charset="0"/>
                <a:ea typeface="宋体" charset="0"/>
              </a:rPr>
              <a:t>FILE</a:t>
            </a:r>
            <a:r>
              <a:rPr lang="zh-CN" altLang="en-US" sz="2400">
                <a:latin typeface="Arial" charset="0"/>
                <a:ea typeface="宋体" charset="0"/>
              </a:rPr>
              <a:t>结构体，使文件指针与具体文件脱钩。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fclose</a:t>
            </a:r>
            <a:r>
              <a:rPr lang="en-US" altLang="zh-CN" sz="2800">
                <a:latin typeface="Arial" charset="0"/>
                <a:ea typeface="宋体" charset="0"/>
              </a:rPr>
              <a:t>()</a:t>
            </a:r>
            <a:r>
              <a:rPr lang="zh-CN" altLang="en-US" sz="2800">
                <a:latin typeface="Arial" charset="0"/>
                <a:ea typeface="宋体" charset="0"/>
              </a:rPr>
              <a:t> 的返回值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返回</a:t>
            </a:r>
            <a:r>
              <a:rPr lang="en-US" altLang="zh-CN" sz="2400">
                <a:latin typeface="Arial" charset="0"/>
                <a:ea typeface="宋体" charset="0"/>
              </a:rPr>
              <a:t>0</a:t>
            </a:r>
            <a:r>
              <a:rPr lang="zh-CN" altLang="en-US" sz="2400">
                <a:latin typeface="Arial" charset="0"/>
                <a:ea typeface="宋体" charset="0"/>
              </a:rPr>
              <a:t>：正常关闭文件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返回非</a:t>
            </a:r>
            <a:r>
              <a:rPr lang="en-US" altLang="zh-CN" sz="2400">
                <a:latin typeface="Arial" charset="0"/>
                <a:ea typeface="宋体" charset="0"/>
              </a:rPr>
              <a:t>0</a:t>
            </a:r>
            <a:r>
              <a:rPr lang="zh-CN" altLang="en-US" sz="2400">
                <a:latin typeface="Arial" charset="0"/>
                <a:ea typeface="宋体" charset="0"/>
              </a:rPr>
              <a:t>：无法正常关闭文件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83450" cy="884238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12.2.3  </a:t>
            </a:r>
            <a:r>
              <a:rPr lang="zh-CN" altLang="en-US" sz="4000">
                <a:latin typeface="Arial" charset="0"/>
                <a:ea typeface="宋体" charset="0"/>
              </a:rPr>
              <a:t>文件读写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91513" cy="37449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【</a:t>
            </a: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12-3】</a:t>
            </a:r>
            <a:r>
              <a:rPr lang="zh-CN" altLang="en-US">
                <a:latin typeface="Arial" charset="0"/>
                <a:ea typeface="宋体" charset="0"/>
              </a:rPr>
              <a:t>复制用户信息文件。将例</a:t>
            </a:r>
            <a:r>
              <a:rPr lang="en-US" altLang="zh-CN">
                <a:latin typeface="Arial" charset="0"/>
                <a:ea typeface="宋体" charset="0"/>
              </a:rPr>
              <a:t>12-2</a:t>
            </a:r>
            <a:r>
              <a:rPr lang="zh-CN" altLang="en-US">
                <a:latin typeface="Arial" charset="0"/>
                <a:ea typeface="宋体" charset="0"/>
              </a:rPr>
              <a:t>的用户信息文件</a:t>
            </a:r>
            <a:r>
              <a:rPr lang="en-US" altLang="zh-CN">
                <a:latin typeface="Arial" charset="0"/>
                <a:ea typeface="宋体" charset="0"/>
              </a:rPr>
              <a:t>f12-2.txt</a:t>
            </a:r>
            <a:r>
              <a:rPr lang="zh-CN" altLang="en-US">
                <a:latin typeface="Arial" charset="0"/>
                <a:ea typeface="宋体" charset="0"/>
              </a:rPr>
              <a:t>文件备份一份，取名为文件</a:t>
            </a:r>
            <a:r>
              <a:rPr lang="en-US" altLang="zh-CN">
                <a:latin typeface="Arial" charset="0"/>
                <a:ea typeface="宋体" charset="0"/>
              </a:rPr>
              <a:t>f12-3.txt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</a:t>
            </a:r>
            <a:r>
              <a:rPr lang="zh-CN" altLang="en-US">
                <a:latin typeface="Arial" charset="0"/>
                <a:ea typeface="宋体" charset="0"/>
              </a:rPr>
              <a:t>说明：运行程序前将文件</a:t>
            </a:r>
            <a:r>
              <a:rPr lang="en-US" altLang="zh-CN">
                <a:latin typeface="Arial" charset="0"/>
                <a:ea typeface="宋体" charset="0"/>
              </a:rPr>
              <a:t>f12-2.txt</a:t>
            </a:r>
            <a:r>
              <a:rPr lang="zh-CN" altLang="en-US">
                <a:latin typeface="Arial" charset="0"/>
                <a:ea typeface="宋体" charset="0"/>
              </a:rPr>
              <a:t>与源程序放在同一目录下。 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163" y="188913"/>
            <a:ext cx="360045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12-3 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713787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{   	FILE *fp1,*fp2;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	char ch;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  if(</a:t>
            </a:r>
            <a:r>
              <a:rPr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( fp1 = fopen( "f12-2.txt", "r" ))</a:t>
            </a:r>
            <a:r>
              <a:rPr lang="en-US" altLang="zh-CN" sz="1800">
                <a:latin typeface="Arial" charset="0"/>
                <a:ea typeface="宋体" charset="0"/>
              </a:rPr>
              <a:t> == NULL){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     printf(" File open error!\n"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     exit(0);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	if(</a:t>
            </a:r>
            <a:r>
              <a:rPr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( fp2 = fopen( "f12-3.txt", "w" ))</a:t>
            </a:r>
            <a:r>
              <a:rPr lang="en-US" altLang="zh-CN" sz="1800">
                <a:latin typeface="Arial" charset="0"/>
                <a:ea typeface="宋体" charset="0"/>
              </a:rPr>
              <a:t> == NULL){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	    printf(" File open error!\n"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	    exit(0);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charset="0"/>
              </a:rPr>
              <a:t>	while( !feof( fp1 ) 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charset="0"/>
              </a:rPr>
              <a:t>         ch = fgetc( fp1 );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charset="0"/>
              </a:rPr>
              <a:t>         if(ch!=EOF) fputc(ch, fp2);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charset="0"/>
              </a:rPr>
              <a:t>   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     /*</a:t>
            </a:r>
            <a:r>
              <a:rPr lang="zh-CN" altLang="en-US" sz="1800">
                <a:latin typeface="Arial" charset="0"/>
                <a:ea typeface="宋体" charset="0"/>
              </a:rPr>
              <a:t>关闭文件</a:t>
            </a:r>
            <a:r>
              <a:rPr lang="en-US" altLang="zh-CN" sz="1800">
                <a:latin typeface="Arial" charset="0"/>
                <a:ea typeface="宋体" charset="0"/>
              </a:rPr>
              <a:t>f12-2.txt */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      if(</a:t>
            </a:r>
            <a:r>
              <a:rPr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fclose(fp1)</a:t>
            </a:r>
            <a:r>
              <a:rPr lang="en-US" altLang="zh-CN" sz="1800">
                <a:latin typeface="Arial" charset="0"/>
                <a:ea typeface="宋体" charset="0"/>
              </a:rPr>
              <a:t>){  printf("Can not close the file!\n"); exit(0);}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/*</a:t>
            </a:r>
            <a:r>
              <a:rPr lang="zh-CN" altLang="en-US" sz="1800">
                <a:latin typeface="Arial" charset="0"/>
                <a:ea typeface="宋体" charset="0"/>
              </a:rPr>
              <a:t>关闭文件</a:t>
            </a:r>
            <a:r>
              <a:rPr lang="en-US" altLang="zh-CN" sz="1800">
                <a:latin typeface="Arial" charset="0"/>
                <a:ea typeface="宋体" charset="0"/>
              </a:rPr>
              <a:t>f12-3.txt */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if(</a:t>
            </a:r>
            <a:r>
              <a:rPr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fclose(fp2)</a:t>
            </a:r>
            <a:r>
              <a:rPr lang="en-US" altLang="zh-CN" sz="1800">
                <a:latin typeface="Arial" charset="0"/>
                <a:ea typeface="宋体" charset="0"/>
              </a:rPr>
              <a:t>){    printf("Can not close the file!\n"); exit(0);}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}</a:t>
            </a:r>
            <a:endParaRPr lang="zh-CN" altLang="en-US" sz="1800">
              <a:latin typeface="Arial" charset="0"/>
              <a:ea typeface="宋体" charset="0"/>
            </a:endParaRPr>
          </a:p>
        </p:txBody>
      </p:sp>
      <p:pic>
        <p:nvPicPr>
          <p:cNvPr id="266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052513"/>
            <a:ext cx="2019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284538"/>
            <a:ext cx="20193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1693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400550" y="317976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zh-CN" altLang="en-US" sz="1000">
                <a:latin typeface="Times New Roman" charset="0"/>
                <a:cs typeface="Times New Roman" charset="0"/>
              </a:rPr>
              <a:t> </a:t>
            </a:r>
            <a:endParaRPr lang="zh-CN" altLang="en-US" sz="2400">
              <a:latin typeface="Times New Roman" charset="0"/>
            </a:endParaRPr>
          </a:p>
        </p:txBody>
      </p:sp>
      <p:sp>
        <p:nvSpPr>
          <p:cNvPr id="26632" name="AutoShape 9"/>
          <p:cNvSpPr>
            <a:spLocks noChangeArrowheads="1"/>
          </p:cNvSpPr>
          <p:nvPr/>
        </p:nvSpPr>
        <p:spPr bwMode="auto">
          <a:xfrm>
            <a:off x="7667625" y="2636838"/>
            <a:ext cx="360363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1613" y="239713"/>
            <a:ext cx="3827462" cy="8858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打开多个文件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if((fp1 = fopen(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"</a:t>
            </a:r>
            <a:r>
              <a:rPr lang="en-US" altLang="zh-CN" sz="2800">
                <a:latin typeface="Arial" charset="0"/>
                <a:ea typeface="宋体" charset="0"/>
              </a:rPr>
              <a:t>f12-2.txt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"</a:t>
            </a:r>
            <a:r>
              <a:rPr lang="en-US" altLang="zh-CN" sz="2800">
                <a:latin typeface="Arial" charset="0"/>
                <a:ea typeface="宋体" charset="0"/>
              </a:rPr>
              <a:t>,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"r"</a:t>
            </a:r>
            <a:r>
              <a:rPr lang="en-US" altLang="zh-CN" sz="2800">
                <a:latin typeface="Arial" charset="0"/>
                <a:ea typeface="宋体" charset="0"/>
              </a:rPr>
              <a:t>)) == NULL){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printf("File open error!\n");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exit(0);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if((fp2=fopen(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"</a:t>
            </a:r>
            <a:r>
              <a:rPr lang="en-US" altLang="zh-CN" sz="2800">
                <a:latin typeface="Arial" charset="0"/>
                <a:ea typeface="宋体" charset="0"/>
              </a:rPr>
              <a:t>f12-3.txt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"</a:t>
            </a:r>
            <a:r>
              <a:rPr lang="en-US" altLang="zh-CN" sz="2800">
                <a:latin typeface="Arial" charset="0"/>
                <a:ea typeface="宋体" charset="0"/>
              </a:rPr>
              <a:t>,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"w"</a:t>
            </a:r>
            <a:r>
              <a:rPr lang="en-US" altLang="zh-CN" sz="2800">
                <a:latin typeface="Arial" charset="0"/>
                <a:ea typeface="宋体" charset="0"/>
              </a:rPr>
              <a:t>)) == NULL){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printf("File open error!\n");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	exit(0);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C</a:t>
            </a:r>
            <a:r>
              <a:rPr lang="zh-CN" altLang="en-US" sz="2800">
                <a:latin typeface="Arial" charset="0"/>
                <a:ea typeface="宋体" charset="0"/>
              </a:rPr>
              <a:t>语言允许同时打开多个文件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不同的文件对应不同的文件指针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不允许同一个文件在关闭前再次打开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7525" cy="8636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文件读写函数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字符读写函数</a:t>
            </a:r>
            <a:r>
              <a:rPr lang="en-US" altLang="zh-CN">
                <a:latin typeface="Arial" charset="0"/>
                <a:ea typeface="宋体" charset="0"/>
              </a:rPr>
              <a:t>: fgetc() / fputc()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字符串读写函数：</a:t>
            </a:r>
            <a:r>
              <a:rPr lang="en-US" altLang="zh-CN">
                <a:latin typeface="Arial" charset="0"/>
                <a:ea typeface="宋体" charset="0"/>
              </a:rPr>
              <a:t>fputs()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/ fgets()</a:t>
            </a: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格式化读写函数：</a:t>
            </a:r>
            <a:r>
              <a:rPr lang="en-US" altLang="zh-CN">
                <a:latin typeface="Arial" charset="0"/>
                <a:ea typeface="宋体" charset="0"/>
              </a:rPr>
              <a:t>fscanf()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/ fprintf()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二进制读写函数：</a:t>
            </a:r>
            <a:r>
              <a:rPr lang="en-US" altLang="zh-CN">
                <a:latin typeface="Arial" charset="0"/>
                <a:ea typeface="宋体" charset="0"/>
              </a:rPr>
              <a:t>fread ()/ fwrite()</a:t>
            </a: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其他相关函数：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检测文件结尾函数</a:t>
            </a:r>
            <a:r>
              <a:rPr lang="en-US" altLang="zh-CN">
                <a:latin typeface="Arial" charset="0"/>
                <a:ea typeface="宋体" charset="0"/>
              </a:rPr>
              <a:t>feof()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检测文件读写出错函数</a:t>
            </a:r>
            <a:r>
              <a:rPr lang="en-US" altLang="zh-CN">
                <a:latin typeface="Arial" charset="0"/>
                <a:ea typeface="宋体" charset="0"/>
              </a:rPr>
              <a:t>ferror()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清除末尾标志和出错标志函数</a:t>
            </a:r>
            <a:r>
              <a:rPr lang="en-US" altLang="zh-CN">
                <a:latin typeface="Arial" charset="0"/>
                <a:ea typeface="宋体" charset="0"/>
              </a:rPr>
              <a:t>clearerr()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文件定位的函数</a:t>
            </a:r>
            <a:r>
              <a:rPr lang="en-US" altLang="zh-CN">
                <a:latin typeface="Arial" charset="0"/>
                <a:ea typeface="宋体" charset="0"/>
              </a:rPr>
              <a:t>fseek() </a:t>
            </a:r>
            <a:r>
              <a:rPr lang="zh-CN" altLang="en-US">
                <a:latin typeface="Arial" charset="0"/>
                <a:ea typeface="宋体" charset="0"/>
              </a:rPr>
              <a:t>、</a:t>
            </a:r>
            <a:r>
              <a:rPr lang="en-US" altLang="zh-CN">
                <a:latin typeface="Arial" charset="0"/>
                <a:ea typeface="宋体" charset="0"/>
              </a:rPr>
              <a:t>rewind() </a:t>
            </a:r>
            <a:r>
              <a:rPr lang="zh-CN" altLang="en-US">
                <a:latin typeface="Arial" charset="0"/>
                <a:ea typeface="宋体" charset="0"/>
              </a:rPr>
              <a:t>、</a:t>
            </a:r>
            <a:r>
              <a:rPr lang="en-US" altLang="zh-CN">
                <a:latin typeface="Arial" charset="0"/>
                <a:ea typeface="宋体" charset="0"/>
              </a:rPr>
              <a:t>ftell()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955675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1818FF"/>
                </a:solidFill>
                <a:latin typeface="Arial" charset="0"/>
                <a:ea typeface="宋体" charset="0"/>
              </a:rPr>
              <a:t>1.</a:t>
            </a:r>
            <a:r>
              <a:rPr lang="zh-CN" altLang="en-US" sz="3600">
                <a:solidFill>
                  <a:srgbClr val="1818FF"/>
                </a:solidFill>
                <a:latin typeface="Arial" charset="0"/>
                <a:ea typeface="宋体" charset="0"/>
              </a:rPr>
              <a:t> 字符读写函数</a:t>
            </a:r>
            <a:r>
              <a:rPr lang="en-US" altLang="zh-CN" sz="3600">
                <a:solidFill>
                  <a:srgbClr val="1818FF"/>
                </a:solidFill>
                <a:latin typeface="Arial" charset="0"/>
                <a:ea typeface="宋体" charset="0"/>
              </a:rPr>
              <a:t>fgetc</a:t>
            </a:r>
            <a:r>
              <a:rPr lang="zh-CN" altLang="en-US" sz="3600">
                <a:solidFill>
                  <a:srgbClr val="1818FF"/>
                </a:solidFill>
                <a:latin typeface="Arial" charset="0"/>
                <a:ea typeface="宋体" charset="0"/>
              </a:rPr>
              <a:t>和</a:t>
            </a:r>
            <a:r>
              <a:rPr lang="en-US" altLang="zh-CN" sz="3600">
                <a:solidFill>
                  <a:srgbClr val="1818FF"/>
                </a:solidFill>
                <a:latin typeface="Arial" charset="0"/>
                <a:ea typeface="宋体" charset="0"/>
              </a:rPr>
              <a:t>fputc</a:t>
            </a:r>
            <a:endParaRPr lang="zh-CN" altLang="en-US" sz="3600">
              <a:solidFill>
                <a:srgbClr val="1818FF"/>
              </a:solidFill>
              <a:latin typeface="Arial" charset="0"/>
              <a:ea typeface="宋体" charset="0"/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43438" y="3500438"/>
            <a:ext cx="4319587" cy="3167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>
                <a:latin typeface="Arial" charset="0"/>
                <a:ea typeface="宋体" charset="0"/>
              </a:rPr>
              <a:t>函数</a:t>
            </a:r>
            <a:r>
              <a:rPr lang="en-US" altLang="zh-CN">
                <a:latin typeface="Arial" charset="0"/>
                <a:ea typeface="宋体" charset="0"/>
              </a:rPr>
              <a:t>fputc( 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fputc(ch, fp);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把一个字符 </a:t>
            </a:r>
            <a:r>
              <a:rPr lang="en-US" altLang="zh-CN">
                <a:latin typeface="Arial" charset="0"/>
                <a:ea typeface="宋体" charset="0"/>
              </a:rPr>
              <a:t>ch </a:t>
            </a:r>
            <a:r>
              <a:rPr lang="zh-CN" altLang="en-US">
                <a:latin typeface="Arial" charset="0"/>
                <a:ea typeface="宋体" charset="0"/>
              </a:rPr>
              <a:t>写到 </a:t>
            </a:r>
            <a:r>
              <a:rPr lang="en-US" altLang="zh-CN">
                <a:latin typeface="Arial" charset="0"/>
                <a:ea typeface="宋体" charset="0"/>
              </a:rPr>
              <a:t>fp </a:t>
            </a:r>
            <a:r>
              <a:rPr lang="zh-CN" altLang="en-US">
                <a:latin typeface="Arial" charset="0"/>
                <a:ea typeface="宋体" charset="0"/>
              </a:rPr>
              <a:t>所指示的磁盘文件上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>
                <a:latin typeface="Arial" charset="0"/>
                <a:ea typeface="宋体" charset="0"/>
              </a:rPr>
              <a:t>返回值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>
                <a:latin typeface="Arial" charset="0"/>
                <a:ea typeface="宋体" charset="0"/>
              </a:rPr>
              <a:t>-1 (EOF)</a:t>
            </a:r>
            <a:r>
              <a:rPr lang="zh-CN" altLang="en-US">
                <a:latin typeface="Arial" charset="0"/>
                <a:ea typeface="宋体" charset="0"/>
              </a:rPr>
              <a:t>：写文件失败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>
                <a:latin typeface="Arial" charset="0"/>
                <a:ea typeface="宋体" charset="0"/>
              </a:rPr>
              <a:t>ch</a:t>
            </a:r>
            <a:r>
              <a:rPr lang="zh-CN" altLang="en-US">
                <a:latin typeface="Arial" charset="0"/>
                <a:ea typeface="宋体" charset="0"/>
              </a:rPr>
              <a:t>：写文件成功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3284538"/>
            <a:ext cx="4244975" cy="3168650"/>
          </a:xfrm>
        </p:spPr>
        <p:txBody>
          <a:bodyPr/>
          <a:lstStyle/>
          <a:p>
            <a:pPr eaLnBrk="1" hangingPunct="1">
              <a:lnSpc>
                <a:spcPct val="124000"/>
              </a:lnSpc>
            </a:pPr>
            <a:r>
              <a:rPr lang="zh-CN" altLang="en-US">
                <a:latin typeface="Arial" charset="0"/>
                <a:ea typeface="黑体" charset="0"/>
                <a:cs typeface="黑体" charset="0"/>
              </a:rPr>
              <a:t>函数</a:t>
            </a:r>
            <a:r>
              <a:rPr lang="en-US" altLang="zh-CN">
                <a:latin typeface="Arial" charset="0"/>
                <a:ea typeface="黑体" charset="0"/>
                <a:cs typeface="黑体" charset="0"/>
              </a:rPr>
              <a:t>fgetc( )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ch = fgetc( fp ) ;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从</a:t>
            </a:r>
            <a:r>
              <a:rPr lang="en-US" altLang="zh-CN">
                <a:latin typeface="Arial" charset="0"/>
                <a:ea typeface="宋体" charset="0"/>
              </a:rPr>
              <a:t>fp</a:t>
            </a:r>
            <a:r>
              <a:rPr lang="zh-CN" altLang="en-US">
                <a:latin typeface="Arial" charset="0"/>
                <a:ea typeface="宋体" charset="0"/>
              </a:rPr>
              <a:t>所指示的磁盘文件上读入一个字符到</a:t>
            </a:r>
            <a:r>
              <a:rPr lang="en-US" altLang="zh-CN">
                <a:latin typeface="Arial" charset="0"/>
                <a:ea typeface="宋体" charset="0"/>
              </a:rPr>
              <a:t>ch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>
                <a:latin typeface="Arial" charset="0"/>
                <a:ea typeface="宋体" charset="0"/>
              </a:rPr>
              <a:t>区分键盘字符输入函数</a:t>
            </a:r>
            <a:r>
              <a:rPr lang="en-US" altLang="zh-CN">
                <a:latin typeface="Arial" charset="0"/>
                <a:ea typeface="宋体" charset="0"/>
              </a:rPr>
              <a:t>getchar( )</a:t>
            </a: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27088" y="1484313"/>
            <a:ext cx="5905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800" b="1"/>
              <a:t>while( !feof(fp1) ){</a:t>
            </a:r>
          </a:p>
          <a:p>
            <a:r>
              <a:rPr lang="en-US" altLang="zh-CN" sz="2800" b="1"/>
              <a:t>         ch = </a:t>
            </a:r>
            <a:r>
              <a:rPr lang="en-US" altLang="zh-CN" sz="2800" b="1">
                <a:solidFill>
                  <a:schemeClr val="bg2"/>
                </a:solidFill>
              </a:rPr>
              <a:t>fgetc</a:t>
            </a:r>
            <a:r>
              <a:rPr lang="en-US" altLang="zh-CN" sz="2800" b="1"/>
              <a:t>( fp1 );</a:t>
            </a:r>
          </a:p>
          <a:p>
            <a:r>
              <a:rPr lang="en-US" altLang="zh-CN" sz="2800" b="1"/>
              <a:t>         if(ch!=EOF) </a:t>
            </a:r>
            <a:r>
              <a:rPr lang="en-US" altLang="zh-CN" sz="2800" b="1">
                <a:solidFill>
                  <a:schemeClr val="bg2"/>
                </a:solidFill>
              </a:rPr>
              <a:t>fputc</a:t>
            </a:r>
            <a:r>
              <a:rPr lang="en-US" altLang="zh-CN" sz="2800" b="1"/>
              <a:t>(c, fp2);</a:t>
            </a:r>
          </a:p>
          <a:p>
            <a:r>
              <a:rPr lang="en-US" altLang="zh-CN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  <p:bldP spid="2970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713788" cy="1008062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1818FF"/>
                </a:solidFill>
                <a:latin typeface="Arial" charset="0"/>
                <a:ea typeface="宋体" charset="0"/>
              </a:rPr>
              <a:t>2. </a:t>
            </a:r>
            <a:r>
              <a:rPr lang="zh-CN" altLang="en-US" sz="3600">
                <a:solidFill>
                  <a:srgbClr val="1818FF"/>
                </a:solidFill>
                <a:latin typeface="Arial" charset="0"/>
                <a:ea typeface="宋体" charset="0"/>
              </a:rPr>
              <a:t>字符串方式读写函数</a:t>
            </a:r>
            <a:r>
              <a:rPr lang="en-US" altLang="zh-CN" sz="3600">
                <a:solidFill>
                  <a:srgbClr val="1818FF"/>
                </a:solidFill>
                <a:latin typeface="Arial" charset="0"/>
                <a:ea typeface="宋体" charset="0"/>
              </a:rPr>
              <a:t>fgets</a:t>
            </a:r>
            <a:r>
              <a:rPr lang="zh-CN" altLang="en-US" sz="3600">
                <a:solidFill>
                  <a:srgbClr val="1818FF"/>
                </a:solidFill>
                <a:latin typeface="Arial" charset="0"/>
                <a:ea typeface="宋体" charset="0"/>
              </a:rPr>
              <a:t>和</a:t>
            </a:r>
            <a:r>
              <a:rPr lang="en-US" altLang="zh-CN" sz="3600">
                <a:solidFill>
                  <a:srgbClr val="1818FF"/>
                </a:solidFill>
                <a:latin typeface="Arial" charset="0"/>
                <a:ea typeface="宋体" charset="0"/>
              </a:rPr>
              <a:t>fputs</a:t>
            </a:r>
            <a:endParaRPr lang="zh-CN" altLang="en-US" sz="3600">
              <a:solidFill>
                <a:srgbClr val="1818FF"/>
              </a:solidFill>
              <a:latin typeface="Arial" charset="0"/>
              <a:ea typeface="宋体" charset="0"/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5040312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函数</a:t>
            </a:r>
            <a:r>
              <a:rPr lang="en-US" altLang="zh-CN" sz="3600">
                <a:latin typeface="Arial" charset="0"/>
                <a:ea typeface="宋体" charset="0"/>
              </a:rPr>
              <a:t>fputs( )</a:t>
            </a:r>
            <a:r>
              <a:rPr lang="zh-CN" altLang="en-US" sz="3600"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3200">
                <a:solidFill>
                  <a:srgbClr val="CC0066"/>
                </a:solidFill>
                <a:latin typeface="Arial" charset="0"/>
                <a:ea typeface="宋体" charset="0"/>
              </a:rPr>
              <a:t>fputs(s, fp);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向指定的文本文件写入一个字符串</a:t>
            </a:r>
          </a:p>
          <a:p>
            <a:pPr lvl="2" eaLnBrk="1" hangingPunct="1"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</a:endParaRP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s</a:t>
            </a:r>
            <a:r>
              <a:rPr lang="zh-CN" altLang="en-US">
                <a:latin typeface="Arial" charset="0"/>
                <a:ea typeface="宋体" charset="0"/>
              </a:rPr>
              <a:t>：要写入的字符串，结束符’</a:t>
            </a:r>
            <a:r>
              <a:rPr lang="en-US" altLang="zh-CN">
                <a:latin typeface="Arial" charset="0"/>
                <a:ea typeface="宋体" charset="0"/>
              </a:rPr>
              <a:t>\0’</a:t>
            </a:r>
            <a:r>
              <a:rPr lang="zh-CN" altLang="en-US">
                <a:latin typeface="Arial" charset="0"/>
                <a:ea typeface="宋体" charset="0"/>
              </a:rPr>
              <a:t>不写入文件。</a:t>
            </a:r>
          </a:p>
          <a:p>
            <a:pPr lvl="1" eaLnBrk="1" hangingPunct="1"/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函数返回值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执行成功，函数返回所写的最后一个字符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否则，函数返回</a:t>
            </a:r>
            <a:r>
              <a:rPr lang="en-US" altLang="zh-CN">
                <a:latin typeface="Arial" charset="0"/>
                <a:ea typeface="宋体" charset="0"/>
              </a:rPr>
              <a:t>EOF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732462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en-US" altLang="zh-CN" sz="2800">
                <a:latin typeface="Arial" charset="0"/>
                <a:ea typeface="宋体" charset="0"/>
              </a:rPr>
              <a:t>fgets( )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fgets(s, n, fp);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从文本文件中读取字符串</a:t>
            </a:r>
            <a:br>
              <a:rPr lang="zh-CN" altLang="en-US" sz="2000">
                <a:latin typeface="Arial" charset="0"/>
                <a:ea typeface="宋体" charset="0"/>
              </a:rPr>
            </a:br>
            <a:endParaRPr lang="en-US" altLang="zh-CN" sz="2000">
              <a:latin typeface="Arial" charset="0"/>
              <a:ea typeface="宋体" charset="0"/>
            </a:endParaRPr>
          </a:p>
          <a:p>
            <a:pPr lvl="1" eaLnBrk="1" hangingPunct="1"/>
            <a:r>
              <a:rPr lang="en-US" altLang="zh-CN" sz="2400">
                <a:latin typeface="Arial" charset="0"/>
                <a:ea typeface="宋体" charset="0"/>
              </a:rPr>
              <a:t>s</a:t>
            </a:r>
            <a:r>
              <a:rPr lang="zh-CN" altLang="en-US" sz="2400">
                <a:latin typeface="Arial" charset="0"/>
                <a:ea typeface="宋体" charset="0"/>
              </a:rPr>
              <a:t>：可以是字符数组名或字符指针；</a:t>
            </a:r>
            <a:r>
              <a:rPr lang="en-US" altLang="zh-CN" sz="2400">
                <a:latin typeface="Arial" charset="0"/>
                <a:ea typeface="宋体" charset="0"/>
              </a:rPr>
              <a:t>n</a:t>
            </a:r>
            <a:r>
              <a:rPr lang="zh-CN" altLang="en-US" sz="2400">
                <a:latin typeface="Arial" charset="0"/>
                <a:ea typeface="宋体" charset="0"/>
              </a:rPr>
              <a:t>：指定读入的字符个数；</a:t>
            </a:r>
            <a:r>
              <a:rPr lang="en-US" altLang="zh-CN" sz="2400">
                <a:latin typeface="Arial" charset="0"/>
                <a:ea typeface="宋体" charset="0"/>
              </a:rPr>
              <a:t>fp</a:t>
            </a:r>
            <a:r>
              <a:rPr lang="zh-CN" altLang="en-US" sz="2400">
                <a:latin typeface="Arial" charset="0"/>
                <a:ea typeface="宋体" charset="0"/>
              </a:rPr>
              <a:t>：文件指针</a:t>
            </a:r>
          </a:p>
          <a:p>
            <a:pPr lvl="1" eaLnBrk="1" hangingPunct="1"/>
            <a:r>
              <a:rPr lang="zh-CN" altLang="en-US" sz="2400">
                <a:latin typeface="Arial" charset="0"/>
                <a:ea typeface="宋体" charset="0"/>
              </a:rPr>
              <a:t>函数被调用时，最多读取</a:t>
            </a:r>
            <a:r>
              <a:rPr lang="en-US" altLang="zh-CN" sz="2400">
                <a:latin typeface="Arial" charset="0"/>
                <a:ea typeface="宋体" charset="0"/>
              </a:rPr>
              <a:t>n-1</a:t>
            </a:r>
            <a:r>
              <a:rPr lang="zh-CN" altLang="en-US" sz="2400">
                <a:latin typeface="Arial" charset="0"/>
                <a:ea typeface="宋体" charset="0"/>
              </a:rPr>
              <a:t>个字符，并将读入的字符串存入</a:t>
            </a:r>
            <a:r>
              <a:rPr lang="en-US" altLang="zh-CN" sz="2400">
                <a:latin typeface="Arial" charset="0"/>
                <a:ea typeface="宋体" charset="0"/>
              </a:rPr>
              <a:t>s</a:t>
            </a:r>
            <a:r>
              <a:rPr lang="zh-CN" altLang="en-US" sz="2400">
                <a:latin typeface="Arial" charset="0"/>
                <a:ea typeface="宋体" charset="0"/>
              </a:rPr>
              <a:t>所指向内存地址开始的</a:t>
            </a:r>
            <a:r>
              <a:rPr lang="en-US" altLang="zh-CN" sz="2400">
                <a:latin typeface="Arial" charset="0"/>
                <a:ea typeface="宋体" charset="0"/>
              </a:rPr>
              <a:t>n-1</a:t>
            </a:r>
            <a:r>
              <a:rPr lang="zh-CN" altLang="en-US" sz="2400">
                <a:latin typeface="Arial" charset="0"/>
                <a:ea typeface="宋体" charset="0"/>
              </a:rPr>
              <a:t>个连续的内存单元中。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当函数读取的字符达到指定的个数，或接收到换行符，或接收到文件结束标志</a:t>
            </a:r>
            <a:r>
              <a:rPr lang="en-US" altLang="zh-CN" sz="2000">
                <a:latin typeface="Arial" charset="0"/>
                <a:ea typeface="宋体" charset="0"/>
              </a:rPr>
              <a:t>EOF</a:t>
            </a:r>
            <a:r>
              <a:rPr lang="zh-CN" altLang="en-US" sz="2000">
                <a:latin typeface="Arial" charset="0"/>
                <a:ea typeface="宋体" charset="0"/>
              </a:rPr>
              <a:t>时，将在读取的字符后面自动添加一个’</a:t>
            </a:r>
            <a:r>
              <a:rPr lang="en-US" altLang="zh-CN" sz="2000">
                <a:latin typeface="Arial" charset="0"/>
                <a:ea typeface="宋体" charset="0"/>
              </a:rPr>
              <a:t>\0’</a:t>
            </a:r>
            <a:r>
              <a:rPr lang="zh-CN" altLang="en-US" sz="2000">
                <a:latin typeface="Arial" charset="0"/>
                <a:ea typeface="宋体" charset="0"/>
              </a:rPr>
              <a:t>字符；若有换行符，则将换行符保留（换行符在’</a:t>
            </a:r>
            <a:r>
              <a:rPr lang="en-US" altLang="zh-CN" sz="2000">
                <a:latin typeface="Arial" charset="0"/>
                <a:ea typeface="宋体" charset="0"/>
              </a:rPr>
              <a:t>\0’</a:t>
            </a:r>
            <a:r>
              <a:rPr lang="zh-CN" altLang="en-US" sz="2000">
                <a:latin typeface="Arial" charset="0"/>
                <a:ea typeface="宋体" charset="0"/>
              </a:rPr>
              <a:t>字符之前）；若有</a:t>
            </a:r>
            <a:r>
              <a:rPr lang="en-US" altLang="zh-CN" sz="2000">
                <a:latin typeface="Arial" charset="0"/>
                <a:ea typeface="宋体" charset="0"/>
              </a:rPr>
              <a:t>EOF</a:t>
            </a:r>
            <a:r>
              <a:rPr lang="zh-CN" altLang="en-US" sz="2000">
                <a:latin typeface="Arial" charset="0"/>
                <a:ea typeface="宋体" charset="0"/>
              </a:rPr>
              <a:t>，则不保留</a:t>
            </a:r>
          </a:p>
          <a:p>
            <a:pPr lvl="1" eaLnBrk="1" hangingPunct="1"/>
            <a:r>
              <a:rPr lang="zh-CN" altLang="en-US" sz="2400">
                <a:latin typeface="Arial" charset="0"/>
                <a:ea typeface="宋体" charset="0"/>
              </a:rPr>
              <a:t>函数返回值</a:t>
            </a:r>
          </a:p>
          <a:p>
            <a:pPr lvl="2" eaLnBrk="1" hangingPunct="1"/>
            <a:r>
              <a:rPr lang="zh-CN" altLang="en-US" sz="2000">
                <a:latin typeface="Arial" charset="0"/>
                <a:ea typeface="宋体" charset="0"/>
              </a:rPr>
              <a:t>执行成功，返回读取的字符串；</a:t>
            </a:r>
          </a:p>
          <a:p>
            <a:pPr lvl="2" eaLnBrk="1" hangingPunct="1"/>
            <a:r>
              <a:rPr lang="zh-CN" altLang="en-US" sz="2000">
                <a:latin typeface="Arial" charset="0"/>
                <a:ea typeface="宋体" charset="0"/>
              </a:rPr>
              <a:t>如果失败，则返回空指针，这时，</a:t>
            </a:r>
            <a:r>
              <a:rPr lang="en-US" altLang="zh-CN" sz="2000">
                <a:latin typeface="Arial" charset="0"/>
                <a:ea typeface="宋体" charset="0"/>
              </a:rPr>
              <a:t>s</a:t>
            </a:r>
            <a:r>
              <a:rPr lang="zh-CN" altLang="en-US" sz="2000">
                <a:latin typeface="Arial" charset="0"/>
                <a:ea typeface="宋体" charset="0"/>
              </a:rPr>
              <a:t>的内容不确定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12.1  </a:t>
            </a:r>
            <a:r>
              <a:rPr lang="zh-CN" altLang="en-US" sz="3600">
                <a:latin typeface="Arial" charset="0"/>
                <a:ea typeface="宋体" charset="0"/>
              </a:rPr>
              <a:t>学生成绩文件统计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13787" cy="3240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>
                <a:latin typeface="Arial" charset="0"/>
                <a:ea typeface="宋体" charset="0"/>
              </a:rPr>
              <a:t>【</a:t>
            </a:r>
            <a:r>
              <a:rPr lang="zh-CN" altLang="en-US" sz="2200">
                <a:latin typeface="Arial" charset="0"/>
                <a:ea typeface="宋体" charset="0"/>
              </a:rPr>
              <a:t>例</a:t>
            </a:r>
            <a:r>
              <a:rPr lang="en-US" altLang="zh-CN" sz="2200">
                <a:latin typeface="Arial" charset="0"/>
                <a:ea typeface="宋体" charset="0"/>
              </a:rPr>
              <a:t>12-1】</a:t>
            </a:r>
            <a:r>
              <a:rPr lang="zh-CN" altLang="en-US" sz="2200">
                <a:latin typeface="Arial" charset="0"/>
                <a:ea typeface="宋体" charset="0"/>
              </a:rPr>
              <a:t>有</a:t>
            </a:r>
            <a:r>
              <a:rPr lang="en-US" altLang="zh-CN" sz="2200">
                <a:latin typeface="Arial" charset="0"/>
                <a:ea typeface="宋体" charset="0"/>
              </a:rPr>
              <a:t>5</a:t>
            </a:r>
            <a:r>
              <a:rPr lang="zh-CN" altLang="en-US" sz="2200">
                <a:latin typeface="Arial" charset="0"/>
                <a:ea typeface="宋体" charset="0"/>
              </a:rPr>
              <a:t>位学生的计算机等级考试成绩被事先保存在数据文件</a:t>
            </a:r>
            <a:r>
              <a:rPr lang="en-US" altLang="zh-CN" sz="2200">
                <a:latin typeface="Arial" charset="0"/>
                <a:ea typeface="宋体" charset="0"/>
              </a:rPr>
              <a:t>C:\f12-1.txt(C</a:t>
            </a:r>
            <a:r>
              <a:rPr lang="zh-CN" altLang="en-US" sz="2200">
                <a:latin typeface="Arial" charset="0"/>
                <a:ea typeface="宋体" charset="0"/>
              </a:rPr>
              <a:t>盘根目录下的文件</a:t>
            </a:r>
            <a:r>
              <a:rPr lang="en-US" altLang="zh-CN" sz="2200">
                <a:latin typeface="Arial" charset="0"/>
                <a:ea typeface="宋体" charset="0"/>
              </a:rPr>
              <a:t>f12-1.txt</a:t>
            </a:r>
            <a:r>
              <a:rPr lang="zh-CN" altLang="en-US" sz="2200">
                <a:latin typeface="Arial" charset="0"/>
                <a:ea typeface="宋体" charset="0"/>
              </a:rPr>
              <a:t>，需事先准备好该文件</a:t>
            </a:r>
            <a:r>
              <a:rPr lang="en-US" altLang="zh-CN" sz="2200">
                <a:latin typeface="Arial" charset="0"/>
                <a:ea typeface="宋体" charset="0"/>
              </a:rPr>
              <a:t>)</a:t>
            </a:r>
            <a:r>
              <a:rPr lang="zh-CN" altLang="en-US" sz="2200">
                <a:latin typeface="Arial" charset="0"/>
                <a:ea typeface="宋体" charset="0"/>
              </a:rPr>
              <a:t>中，包括学号、姓名和分数，文件内容如下：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b="0">
                <a:latin typeface="Arial" charset="0"/>
                <a:ea typeface="宋体" charset="0"/>
              </a:rPr>
              <a:t>        301101 Zhangwen 91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b="0">
                <a:latin typeface="Arial" charset="0"/>
                <a:ea typeface="宋体" charset="0"/>
              </a:rPr>
              <a:t> 301102 Chenhui 85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b="0">
                <a:latin typeface="Arial" charset="0"/>
                <a:ea typeface="宋体" charset="0"/>
              </a:rPr>
              <a:t> 301103 Wangweidong 76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b="0">
                <a:latin typeface="Arial" charset="0"/>
                <a:ea typeface="宋体" charset="0"/>
              </a:rPr>
              <a:t> 301104 Zhengwei 69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200" b="0">
                <a:latin typeface="Arial" charset="0"/>
                <a:ea typeface="宋体" charset="0"/>
              </a:rPr>
              <a:t> 301105 Guowentao 55</a:t>
            </a:r>
            <a:endParaRPr lang="zh-CN" altLang="en-US" sz="2200" b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200">
                <a:latin typeface="Arial" charset="0"/>
                <a:ea typeface="宋体" charset="0"/>
              </a:rPr>
              <a:t>请读出文件的所有内容显示到屏幕，并输出平均分。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2884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pic>
        <p:nvPicPr>
          <p:cNvPr id="717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37088"/>
            <a:ext cx="338455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AutoShape 11"/>
          <p:cNvSpPr>
            <a:spLocks noChangeArrowheads="1"/>
          </p:cNvSpPr>
          <p:nvPr/>
        </p:nvSpPr>
        <p:spPr bwMode="auto">
          <a:xfrm>
            <a:off x="3779838" y="5661025"/>
            <a:ext cx="1296987" cy="288925"/>
          </a:xfrm>
          <a:prstGeom prst="rightArrow">
            <a:avLst>
              <a:gd name="adj1" fmla="val 50000"/>
              <a:gd name="adj2" fmla="val 11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717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575175"/>
            <a:ext cx="32575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820150" cy="44656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    例</a:t>
            </a:r>
            <a:r>
              <a:rPr lang="en-US" altLang="zh-CN" sz="2800">
                <a:latin typeface="Arial" charset="0"/>
                <a:ea typeface="宋体" charset="0"/>
              </a:rPr>
              <a:t>12-2</a:t>
            </a:r>
            <a:r>
              <a:rPr lang="zh-CN" altLang="en-US" sz="2800">
                <a:latin typeface="Arial" charset="0"/>
                <a:ea typeface="宋体" charset="0"/>
              </a:rPr>
              <a:t>的</a:t>
            </a:r>
            <a:r>
              <a:rPr lang="en-US" altLang="zh-CN" sz="2800">
                <a:latin typeface="Arial" charset="0"/>
                <a:ea typeface="宋体" charset="0"/>
              </a:rPr>
              <a:t>f12-2.txt</a:t>
            </a:r>
            <a:r>
              <a:rPr lang="zh-CN" altLang="en-US" sz="2800">
                <a:latin typeface="Arial" charset="0"/>
                <a:ea typeface="宋体" charset="0"/>
              </a:rPr>
              <a:t>文件保存着系统用户信息，编写一个函数</a:t>
            </a:r>
            <a:r>
              <a:rPr lang="en-US" altLang="zh-CN" sz="2800">
                <a:latin typeface="Arial" charset="0"/>
                <a:ea typeface="宋体" charset="0"/>
              </a:rPr>
              <a:t>checkUserValid()</a:t>
            </a:r>
            <a:r>
              <a:rPr lang="zh-CN" altLang="en-US" sz="2800">
                <a:latin typeface="Arial" charset="0"/>
                <a:ea typeface="宋体" charset="0"/>
              </a:rPr>
              <a:t>用于登录系统时校验用户的合法性。检查方法是</a:t>
            </a:r>
            <a:r>
              <a:rPr lang="en-US" altLang="zh-CN" sz="2800">
                <a:latin typeface="Arial" charset="0"/>
                <a:ea typeface="宋体" charset="0"/>
              </a:rPr>
              <a:t>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在程序运行时输入用户名和密码，然后在用户文件中查找该用户信息，如果用户名和密码在文件中找到，则表示用户合法，返回</a:t>
            </a:r>
            <a:r>
              <a:rPr lang="en-US" altLang="zh-CN" sz="2400"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，否则返回</a:t>
            </a:r>
            <a:r>
              <a:rPr lang="en-US" altLang="zh-CN" sz="2400">
                <a:latin typeface="Arial" charset="0"/>
                <a:ea typeface="宋体" charset="0"/>
              </a:rPr>
              <a:t>0</a:t>
            </a:r>
            <a:r>
              <a:rPr lang="zh-CN" altLang="en-US" sz="2400">
                <a:latin typeface="Arial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程序运行时，输入一个用户名和密码，调用</a:t>
            </a:r>
            <a:r>
              <a:rPr lang="en-US" altLang="zh-CN" sz="2400">
                <a:latin typeface="Arial" charset="0"/>
                <a:ea typeface="宋体" charset="0"/>
              </a:rPr>
              <a:t>checkUserValid()</a:t>
            </a:r>
            <a:r>
              <a:rPr lang="zh-CN" altLang="en-US" sz="2400">
                <a:latin typeface="Arial" charset="0"/>
                <a:ea typeface="宋体" charset="0"/>
              </a:rPr>
              <a:t>函数，如果返回</a:t>
            </a:r>
            <a:r>
              <a:rPr lang="en-US" altLang="zh-CN" sz="2400"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，则提示“</a:t>
            </a:r>
            <a:r>
              <a:rPr lang="en-US" altLang="zh-CN" sz="2400">
                <a:latin typeface="Arial" charset="0"/>
                <a:ea typeface="宋体" charset="0"/>
              </a:rPr>
              <a:t>Valid user!”</a:t>
            </a:r>
            <a:r>
              <a:rPr lang="zh-CN" altLang="en-US" sz="2400">
                <a:latin typeface="Arial" charset="0"/>
                <a:ea typeface="宋体" charset="0"/>
              </a:rPr>
              <a:t>，否则输出“</a:t>
            </a:r>
            <a:r>
              <a:rPr lang="en-US" altLang="zh-CN" sz="2400">
                <a:latin typeface="Arial" charset="0"/>
                <a:ea typeface="宋体" charset="0"/>
              </a:rPr>
              <a:t>Invalid user!”</a:t>
            </a:r>
            <a:r>
              <a:rPr lang="zh-CN" altLang="en-US" sz="2400">
                <a:latin typeface="Arial" charset="0"/>
                <a:ea typeface="宋体" charset="0"/>
              </a:rPr>
              <a:t>。</a:t>
            </a:r>
            <a:endParaRPr lang="en-US" altLang="zh-CN" sz="2400">
              <a:latin typeface="Arial" charset="0"/>
              <a:ea typeface="宋体" charset="0"/>
            </a:endParaRPr>
          </a:p>
        </p:txBody>
      </p:sp>
      <p:sp>
        <p:nvSpPr>
          <p:cNvPr id="32771" name="Rectangle 8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4114800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12-4</a:t>
            </a:r>
          </a:p>
        </p:txBody>
      </p:sp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179388" y="5662613"/>
            <a:ext cx="8785225" cy="10160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000" b="1">
                <a:solidFill>
                  <a:srgbClr val="CC0066"/>
                </a:solidFill>
              </a:rPr>
              <a:t>提示：合法性检查的规则。由于文件中的用户名和密码按行存取，把一行看作一个</a:t>
            </a:r>
            <a:r>
              <a:rPr lang="zh-CN" altLang="en-US" sz="2000" b="1">
                <a:solidFill>
                  <a:schemeClr val="bg2"/>
                </a:solidFill>
              </a:rPr>
              <a:t>字符串</a:t>
            </a:r>
            <a:r>
              <a:rPr lang="en-US" altLang="zh-CN" sz="2000" b="1">
                <a:solidFill>
                  <a:schemeClr val="bg2"/>
                </a:solidFill>
              </a:rPr>
              <a:t>s1</a:t>
            </a:r>
            <a:r>
              <a:rPr lang="zh-CN" altLang="en-US" sz="2000" b="1">
                <a:solidFill>
                  <a:srgbClr val="CC0066"/>
                </a:solidFill>
              </a:rPr>
              <a:t>，将输入的用户名和密码加密后生成另一个</a:t>
            </a:r>
            <a:r>
              <a:rPr lang="zh-CN" altLang="en-US" sz="2000" b="1">
                <a:solidFill>
                  <a:schemeClr val="bg2"/>
                </a:solidFill>
              </a:rPr>
              <a:t>字符串</a:t>
            </a:r>
            <a:r>
              <a:rPr lang="en-US" altLang="zh-CN" sz="2000" b="1">
                <a:solidFill>
                  <a:schemeClr val="bg2"/>
                </a:solidFill>
              </a:rPr>
              <a:t>s2</a:t>
            </a:r>
            <a:r>
              <a:rPr lang="zh-CN" altLang="en-US" sz="2000" b="1">
                <a:solidFill>
                  <a:srgbClr val="CC0066"/>
                </a:solidFill>
              </a:rPr>
              <a:t>，然后通过比较</a:t>
            </a:r>
            <a:r>
              <a:rPr lang="en-US" altLang="zh-CN" sz="2000" b="1">
                <a:solidFill>
                  <a:srgbClr val="CC0066"/>
                </a:solidFill>
              </a:rPr>
              <a:t>s1</a:t>
            </a:r>
            <a:r>
              <a:rPr lang="zh-CN" altLang="en-US" sz="2000" b="1">
                <a:solidFill>
                  <a:srgbClr val="CC0066"/>
                </a:solidFill>
              </a:rPr>
              <a:t>和</a:t>
            </a:r>
            <a:r>
              <a:rPr lang="en-US" altLang="zh-CN" sz="2000" b="1">
                <a:solidFill>
                  <a:srgbClr val="CC0066"/>
                </a:solidFill>
              </a:rPr>
              <a:t>s2</a:t>
            </a:r>
            <a:r>
              <a:rPr lang="zh-CN" altLang="en-US" sz="2000" b="1">
                <a:solidFill>
                  <a:srgbClr val="CC0066"/>
                </a:solidFill>
              </a:rPr>
              <a:t>，来确定文件中是否存在用户。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188913"/>
            <a:ext cx="3673475" cy="10271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12-4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  <a:endParaRPr lang="en-US" altLang="zh-CN" sz="4000">
              <a:latin typeface="Arial" charset="0"/>
              <a:ea typeface="宋体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137525" cy="659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/*</a:t>
            </a:r>
            <a:r>
              <a:rPr lang="zh-CN" altLang="en-US" sz="1500">
                <a:latin typeface="Arial" charset="0"/>
                <a:ea typeface="宋体" charset="0"/>
              </a:rPr>
              <a:t>校验用户信息的合法性，成功返回</a:t>
            </a:r>
            <a:r>
              <a:rPr lang="en-US" altLang="zh-CN" sz="1500">
                <a:latin typeface="Arial" charset="0"/>
                <a:ea typeface="宋体" charset="0"/>
              </a:rPr>
              <a:t>1</a:t>
            </a:r>
            <a:r>
              <a:rPr lang="zh-CN" altLang="en-US" sz="1500">
                <a:latin typeface="Arial" charset="0"/>
                <a:ea typeface="宋体" charset="0"/>
              </a:rPr>
              <a:t>，否则返回</a:t>
            </a:r>
            <a:r>
              <a:rPr lang="en-US" altLang="zh-CN" sz="1500">
                <a:latin typeface="Arial" charset="0"/>
                <a:ea typeface="宋体" charset="0"/>
              </a:rPr>
              <a:t>0*/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int checkUserValid(struct sysuser *psu)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FILE *fp;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char usr[30],usr1[30],pwd[10];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int check=0;            /*</a:t>
            </a:r>
            <a:r>
              <a:rPr lang="zh-CN" altLang="en-US" sz="1500">
                <a:latin typeface="Arial" charset="0"/>
                <a:ea typeface="宋体" charset="0"/>
              </a:rPr>
              <a:t>检查结果变量，初始化为</a:t>
            </a:r>
            <a:r>
              <a:rPr lang="en-US" altLang="zh-CN" sz="1500">
                <a:latin typeface="Arial" charset="0"/>
                <a:ea typeface="宋体" charset="0"/>
              </a:rPr>
              <a:t>0*/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/*</a:t>
            </a:r>
            <a:r>
              <a:rPr lang="zh-CN" altLang="en-US" sz="1500">
                <a:latin typeface="Arial" charset="0"/>
                <a:ea typeface="宋体" charset="0"/>
              </a:rPr>
              <a:t>连接生成待校验字符串*</a:t>
            </a:r>
            <a:r>
              <a:rPr lang="en-US" altLang="zh-CN" sz="15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strcpy(usr,psu-&gt;username);    /*</a:t>
            </a:r>
            <a:r>
              <a:rPr lang="zh-CN" altLang="en-US" sz="1500">
                <a:latin typeface="Arial" charset="0"/>
                <a:ea typeface="宋体" charset="0"/>
              </a:rPr>
              <a:t>复制</a:t>
            </a:r>
            <a:r>
              <a:rPr lang="en-US" altLang="zh-CN" sz="1500">
                <a:latin typeface="Arial" charset="0"/>
                <a:ea typeface="宋体" charset="0"/>
              </a:rPr>
              <a:t>psu-&gt;username</a:t>
            </a:r>
            <a:r>
              <a:rPr lang="zh-CN" altLang="en-US" sz="1500">
                <a:latin typeface="Arial" charset="0"/>
                <a:ea typeface="宋体" charset="0"/>
              </a:rPr>
              <a:t>到</a:t>
            </a:r>
            <a:r>
              <a:rPr lang="en-US" altLang="zh-CN" sz="1500">
                <a:latin typeface="Arial" charset="0"/>
                <a:ea typeface="宋体" charset="0"/>
              </a:rPr>
              <a:t>usr1 */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strcpy(pwd,psu-&gt;password);   /*</a:t>
            </a:r>
            <a:r>
              <a:rPr lang="zh-CN" altLang="en-US" sz="1500">
                <a:latin typeface="Arial" charset="0"/>
                <a:ea typeface="宋体" charset="0"/>
              </a:rPr>
              <a:t>复制</a:t>
            </a:r>
            <a:r>
              <a:rPr lang="en-US" altLang="zh-CN" sz="1500">
                <a:latin typeface="Arial" charset="0"/>
                <a:ea typeface="宋体" charset="0"/>
              </a:rPr>
              <a:t>psu-&gt;password</a:t>
            </a:r>
            <a:r>
              <a:rPr lang="zh-CN" altLang="en-US" sz="1500">
                <a:latin typeface="Arial" charset="0"/>
                <a:ea typeface="宋体" charset="0"/>
              </a:rPr>
              <a:t>到</a:t>
            </a:r>
            <a:r>
              <a:rPr lang="en-US" altLang="zh-CN" sz="1500">
                <a:latin typeface="Arial" charset="0"/>
                <a:ea typeface="宋体" charset="0"/>
              </a:rPr>
              <a:t>pwd */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encrypt(pwd);              /*</a:t>
            </a:r>
            <a:r>
              <a:rPr lang="zh-CN" altLang="en-US" sz="1500">
                <a:latin typeface="Arial" charset="0"/>
                <a:ea typeface="宋体" charset="0"/>
              </a:rPr>
              <a:t>调用例</a:t>
            </a:r>
            <a:r>
              <a:rPr lang="en-US" altLang="zh-CN" sz="1500">
                <a:latin typeface="Arial" charset="0"/>
                <a:ea typeface="宋体" charset="0"/>
              </a:rPr>
              <a:t>12-2</a:t>
            </a:r>
            <a:r>
              <a:rPr lang="zh-CN" altLang="en-US" sz="1500">
                <a:latin typeface="Arial" charset="0"/>
                <a:ea typeface="宋体" charset="0"/>
              </a:rPr>
              <a:t>的</a:t>
            </a:r>
            <a:r>
              <a:rPr lang="en-US" altLang="zh-CN" sz="1500">
                <a:latin typeface="Arial" charset="0"/>
                <a:ea typeface="宋体" charset="0"/>
              </a:rPr>
              <a:t>encrypt</a:t>
            </a:r>
            <a:r>
              <a:rPr lang="zh-CN" altLang="en-US" sz="1500">
                <a:latin typeface="Arial" charset="0"/>
                <a:ea typeface="宋体" charset="0"/>
              </a:rPr>
              <a:t>对密码进行加密*</a:t>
            </a:r>
            <a:r>
              <a:rPr lang="en-US" altLang="zh-CN" sz="15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/*</a:t>
            </a:r>
            <a:r>
              <a:rPr lang="zh-CN" altLang="en-US" sz="1500">
                <a:latin typeface="Arial" charset="0"/>
                <a:ea typeface="宋体" charset="0"/>
              </a:rPr>
              <a:t>连接</a:t>
            </a:r>
            <a:r>
              <a:rPr lang="en-US" altLang="zh-CN" sz="1500">
                <a:latin typeface="Arial" charset="0"/>
                <a:ea typeface="宋体" charset="0"/>
              </a:rPr>
              <a:t>usr</a:t>
            </a:r>
            <a:r>
              <a:rPr lang="zh-CN" altLang="en-US" sz="1500">
                <a:latin typeface="Arial" charset="0"/>
                <a:ea typeface="宋体" charset="0"/>
              </a:rPr>
              <a:t>、空格、</a:t>
            </a:r>
            <a:r>
              <a:rPr lang="en-US" altLang="zh-CN" sz="1500">
                <a:latin typeface="Arial" charset="0"/>
                <a:ea typeface="宋体" charset="0"/>
              </a:rPr>
              <a:t>pwd</a:t>
            </a:r>
            <a:r>
              <a:rPr lang="zh-CN" altLang="en-US" sz="1500">
                <a:latin typeface="Arial" charset="0"/>
                <a:ea typeface="宋体" charset="0"/>
              </a:rPr>
              <a:t>和</a:t>
            </a:r>
            <a:r>
              <a:rPr lang="en-US" altLang="zh-CN" sz="1500">
                <a:latin typeface="Arial" charset="0"/>
                <a:ea typeface="宋体" charset="0"/>
              </a:rPr>
              <a:t>\n</a:t>
            </a:r>
            <a:r>
              <a:rPr lang="zh-CN" altLang="en-US" sz="1500">
                <a:latin typeface="Arial" charset="0"/>
                <a:ea typeface="宋体" charset="0"/>
              </a:rPr>
              <a:t>构成新字符串</a:t>
            </a:r>
            <a:r>
              <a:rPr lang="en-US" altLang="zh-CN" sz="1500">
                <a:latin typeface="Arial" charset="0"/>
                <a:ea typeface="宋体" charset="0"/>
              </a:rPr>
              <a:t>usr</a:t>
            </a:r>
            <a:r>
              <a:rPr lang="zh-CN" altLang="en-US" sz="1500">
                <a:latin typeface="Arial" charset="0"/>
                <a:ea typeface="宋体" charset="0"/>
              </a:rPr>
              <a:t>，用于在文件中逐行检查*</a:t>
            </a:r>
            <a:r>
              <a:rPr lang="en-US" altLang="zh-CN" sz="15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</a:t>
            </a:r>
            <a:r>
              <a:rPr lang="en-US" altLang="zh-CN" sz="1500">
                <a:solidFill>
                  <a:srgbClr val="CC0066"/>
                </a:solidFill>
                <a:latin typeface="Arial" charset="0"/>
                <a:ea typeface="宋体" charset="0"/>
              </a:rPr>
              <a:t>strcat(usr, " "); strcat(usr,pwd); strcat(usr,"\n");</a:t>
            </a:r>
            <a:r>
              <a:rPr lang="en-US" altLang="zh-CN" sz="1500">
                <a:latin typeface="Arial" charset="0"/>
                <a:ea typeface="宋体" charset="0"/>
              </a:rPr>
              <a:t>               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/*</a:t>
            </a:r>
            <a:r>
              <a:rPr lang="zh-CN" altLang="en-US" sz="1500">
                <a:latin typeface="Arial" charset="0"/>
                <a:ea typeface="宋体" charset="0"/>
              </a:rPr>
              <a:t>打开文件</a:t>
            </a:r>
            <a:r>
              <a:rPr lang="en-US" altLang="zh-CN" sz="1500">
                <a:latin typeface="Arial" charset="0"/>
                <a:ea typeface="宋体" charset="0"/>
              </a:rPr>
              <a:t>"f12-2.txt"</a:t>
            </a:r>
            <a:r>
              <a:rPr lang="zh-CN" altLang="en-US" sz="1500">
                <a:latin typeface="Arial" charset="0"/>
                <a:ea typeface="宋体" charset="0"/>
              </a:rPr>
              <a:t>读入*</a:t>
            </a:r>
            <a:r>
              <a:rPr lang="en-US" altLang="zh-CN" sz="15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if((</a:t>
            </a:r>
            <a:r>
              <a:rPr lang="en-US" altLang="zh-CN" sz="1500">
                <a:solidFill>
                  <a:srgbClr val="CC0066"/>
                </a:solidFill>
                <a:latin typeface="Arial" charset="0"/>
                <a:ea typeface="宋体" charset="0"/>
              </a:rPr>
              <a:t>fp=fopen("f12-2.txt","r")</a:t>
            </a:r>
            <a:r>
              <a:rPr lang="en-US" altLang="zh-CN" sz="1500">
                <a:latin typeface="Arial" charset="0"/>
                <a:ea typeface="宋体" charset="0"/>
              </a:rPr>
              <a:t>)==NULL){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  printf("File open error!\n");     exit(0);    }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/*</a:t>
            </a:r>
            <a:r>
              <a:rPr lang="zh-CN" altLang="en-US" sz="1500">
                <a:latin typeface="Arial" charset="0"/>
                <a:ea typeface="宋体" charset="0"/>
              </a:rPr>
              <a:t>从文件读入用户信息数据，遍历判断是否存在*</a:t>
            </a:r>
            <a:r>
              <a:rPr lang="en-US" altLang="zh-CN" sz="15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while(!feof(fp)){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  </a:t>
            </a:r>
            <a:r>
              <a:rPr lang="en-US" altLang="zh-CN" sz="1500">
                <a:solidFill>
                  <a:srgbClr val="CC0066"/>
                </a:solidFill>
                <a:latin typeface="Arial" charset="0"/>
                <a:ea typeface="宋体" charset="0"/>
              </a:rPr>
              <a:t>fgets(usr1,30,fp)</a:t>
            </a:r>
            <a:r>
              <a:rPr lang="en-US" altLang="zh-CN" sz="1500">
                <a:latin typeface="Arial" charset="0"/>
                <a:ea typeface="宋体" charset="0"/>
              </a:rPr>
              <a:t>;         /*</a:t>
            </a:r>
            <a:r>
              <a:rPr lang="zh-CN" altLang="en-US" sz="1500">
                <a:latin typeface="Arial" charset="0"/>
                <a:ea typeface="宋体" charset="0"/>
              </a:rPr>
              <a:t>读入一行用户信息作为一个字符串到</a:t>
            </a:r>
            <a:r>
              <a:rPr lang="en-US" altLang="zh-CN" sz="1500">
                <a:latin typeface="Arial" charset="0"/>
                <a:ea typeface="宋体" charset="0"/>
              </a:rPr>
              <a:t>usr1*/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  if(strcmp(usr,usr1)==0){   /*</a:t>
            </a:r>
            <a:r>
              <a:rPr lang="zh-CN" altLang="en-US" sz="1500">
                <a:latin typeface="Arial" charset="0"/>
                <a:ea typeface="宋体" charset="0"/>
              </a:rPr>
              <a:t>比较判断</a:t>
            </a:r>
            <a:r>
              <a:rPr lang="en-US" altLang="zh-CN" sz="1500">
                <a:latin typeface="Arial" charset="0"/>
                <a:ea typeface="宋体" charset="0"/>
              </a:rPr>
              <a:t>usr</a:t>
            </a:r>
            <a:r>
              <a:rPr lang="zh-CN" altLang="en-US" sz="1500">
                <a:latin typeface="Arial" charset="0"/>
                <a:ea typeface="宋体" charset="0"/>
              </a:rPr>
              <a:t>与</a:t>
            </a:r>
            <a:r>
              <a:rPr lang="en-US" altLang="zh-CN" sz="1500">
                <a:latin typeface="Arial" charset="0"/>
                <a:ea typeface="宋体" charset="0"/>
              </a:rPr>
              <a:t>usr1</a:t>
            </a:r>
            <a:r>
              <a:rPr lang="zh-CN" altLang="en-US" sz="1500">
                <a:latin typeface="Arial" charset="0"/>
                <a:ea typeface="宋体" charset="0"/>
              </a:rPr>
              <a:t>是否相同*</a:t>
            </a:r>
            <a:r>
              <a:rPr lang="en-US" altLang="zh-CN" sz="15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       check=1; break;   }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}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if(</a:t>
            </a:r>
            <a:r>
              <a:rPr lang="en-US" altLang="zh-CN" sz="1500">
                <a:solidFill>
                  <a:srgbClr val="CC0066"/>
                </a:solidFill>
                <a:latin typeface="Arial" charset="0"/>
                <a:ea typeface="宋体" charset="0"/>
              </a:rPr>
              <a:t>fclose</a:t>
            </a:r>
            <a:r>
              <a:rPr lang="en-US" altLang="zh-CN" sz="1500">
                <a:latin typeface="Arial" charset="0"/>
                <a:ea typeface="宋体" charset="0"/>
              </a:rPr>
              <a:t>(fp)){ printf("Can not close the file!\n"); exit(0);  } /*</a:t>
            </a:r>
            <a:r>
              <a:rPr lang="zh-CN" altLang="en-US" sz="1500">
                <a:latin typeface="Arial" charset="0"/>
                <a:ea typeface="宋体" charset="0"/>
              </a:rPr>
              <a:t>关闭文件*</a:t>
            </a:r>
            <a:r>
              <a:rPr lang="en-US" altLang="zh-CN" sz="15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  return check;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charset="0"/>
              <a:buNone/>
            </a:pPr>
            <a:r>
              <a:rPr lang="en-US" altLang="zh-CN" sz="1500">
                <a:latin typeface="Arial" charset="0"/>
                <a:ea typeface="宋体" charset="0"/>
              </a:rPr>
              <a:t>}</a:t>
            </a:r>
            <a:endParaRPr lang="zh-CN" altLang="en-US" sz="150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1818FF"/>
                </a:solidFill>
                <a:latin typeface="Arial" charset="0"/>
                <a:ea typeface="宋体" charset="0"/>
              </a:rPr>
              <a:t>3.  </a:t>
            </a:r>
            <a:r>
              <a:rPr lang="zh-CN" altLang="en-US" sz="3200">
                <a:solidFill>
                  <a:srgbClr val="1818FF"/>
                </a:solidFill>
                <a:latin typeface="Arial" charset="0"/>
                <a:ea typeface="宋体" charset="0"/>
              </a:rPr>
              <a:t>格式化文件读写</a:t>
            </a:r>
            <a:r>
              <a:rPr lang="en-US" altLang="zh-CN" sz="3200">
                <a:solidFill>
                  <a:srgbClr val="1818FF"/>
                </a:solidFill>
                <a:latin typeface="Arial" charset="0"/>
                <a:ea typeface="宋体" charset="0"/>
              </a:rPr>
              <a:t>fscanf</a:t>
            </a:r>
            <a:r>
              <a:rPr lang="zh-CN" altLang="en-US" sz="3200">
                <a:solidFill>
                  <a:srgbClr val="1818FF"/>
                </a:solidFill>
                <a:latin typeface="Arial" charset="0"/>
                <a:ea typeface="宋体" charset="0"/>
              </a:rPr>
              <a:t>和</a:t>
            </a:r>
            <a:r>
              <a:rPr lang="en-US" altLang="zh-CN" sz="3200">
                <a:solidFill>
                  <a:srgbClr val="1818FF"/>
                </a:solidFill>
                <a:latin typeface="Arial" charset="0"/>
                <a:ea typeface="宋体" charset="0"/>
              </a:rPr>
              <a:t>fprintf</a:t>
            </a:r>
            <a:endParaRPr lang="zh-CN" altLang="en-US" sz="3200">
              <a:solidFill>
                <a:srgbClr val="1818FF"/>
              </a:solidFill>
              <a:latin typeface="Arial" charset="0"/>
              <a:ea typeface="宋体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400675"/>
          </a:xfrm>
        </p:spPr>
        <p:txBody>
          <a:bodyPr/>
          <a:lstStyle/>
          <a:p>
            <a:pPr algn="just" eaLnBrk="1" hangingPunct="1"/>
            <a:r>
              <a:rPr lang="en-US" altLang="zh-CN" sz="2800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fscanf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（文件指针，格式字符串，输入表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)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；</a:t>
            </a:r>
          </a:p>
          <a:p>
            <a:pPr algn="just" eaLnBrk="1" hangingPunct="1"/>
            <a:r>
              <a:rPr lang="en-US" altLang="zh-CN" sz="2800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fprintf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（文件指针，格式字符串，输出表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)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黑体" charset="0"/>
                <a:cs typeface="黑体" charset="0"/>
              </a:rPr>
              <a:t>；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指定格式的输入输出函数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FILE  *fp; int n;  float x;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fp = fopen("a.txt", "r")</a:t>
            </a:r>
            <a:r>
              <a:rPr lang="zh-CN" altLang="en-US" sz="2400">
                <a:latin typeface="Arial" charset="0"/>
                <a:ea typeface="宋体" charset="0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fscanf(fp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，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"%d%f"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，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&amp;n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，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&amp;x);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从文件</a:t>
            </a:r>
            <a:r>
              <a:rPr lang="en-US" altLang="zh-CN" sz="2000">
                <a:latin typeface="Arial" charset="0"/>
                <a:ea typeface="宋体" charset="0"/>
              </a:rPr>
              <a:t>a.txt</a:t>
            </a:r>
            <a:r>
              <a:rPr lang="zh-CN" altLang="en-US" sz="2000">
                <a:latin typeface="Arial" charset="0"/>
                <a:ea typeface="宋体" charset="0"/>
              </a:rPr>
              <a:t>分别读入整型数到变量</a:t>
            </a: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、浮点数到变量</a:t>
            </a:r>
            <a:r>
              <a:rPr lang="en-US" altLang="zh-CN" sz="2000">
                <a:latin typeface="Arial" charset="0"/>
                <a:ea typeface="宋体" charset="0"/>
              </a:rPr>
              <a:t>x</a:t>
            </a:r>
            <a:r>
              <a:rPr lang="zh-CN" altLang="en-US" sz="20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fp = fopen("b.txt", "w");	</a:t>
            </a:r>
            <a:endParaRPr lang="de-DE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de-DE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fprintf(fp, "%d%f", n, x);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将</a:t>
            </a:r>
            <a:r>
              <a:rPr lang="zh-CN" altLang="de-DE" sz="2000">
                <a:latin typeface="Arial" charset="0"/>
                <a:ea typeface="宋体" charset="0"/>
              </a:rPr>
              <a:t>变量</a:t>
            </a: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和</a:t>
            </a:r>
            <a:r>
              <a:rPr lang="en-US" altLang="zh-CN" sz="2000">
                <a:latin typeface="Arial" charset="0"/>
                <a:ea typeface="宋体" charset="0"/>
              </a:rPr>
              <a:t>x</a:t>
            </a:r>
            <a:r>
              <a:rPr lang="zh-CN" altLang="en-US" sz="2000">
                <a:latin typeface="Arial" charset="0"/>
                <a:ea typeface="宋体" charset="0"/>
              </a:rPr>
              <a:t>的数值写入文件</a:t>
            </a:r>
            <a:r>
              <a:rPr lang="en-US" altLang="zh-CN" sz="2000">
                <a:latin typeface="Arial" charset="0"/>
                <a:ea typeface="宋体" charset="0"/>
              </a:rPr>
              <a:t>b.txt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70788" cy="739775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1818FF"/>
                </a:solidFill>
                <a:latin typeface="Arial" charset="0"/>
                <a:ea typeface="宋体" charset="0"/>
              </a:rPr>
              <a:t>*4. </a:t>
            </a:r>
            <a:r>
              <a:rPr lang="zh-CN" altLang="en-US" sz="3200">
                <a:solidFill>
                  <a:srgbClr val="1818FF"/>
                </a:solidFill>
                <a:latin typeface="Arial" charset="0"/>
                <a:ea typeface="宋体" charset="0"/>
              </a:rPr>
              <a:t>数据块读写</a:t>
            </a:r>
            <a:r>
              <a:rPr lang="en-US" altLang="zh-CN" sz="3200">
                <a:solidFill>
                  <a:srgbClr val="1818FF"/>
                </a:solidFill>
                <a:latin typeface="Arial" charset="0"/>
                <a:ea typeface="宋体" charset="0"/>
              </a:rPr>
              <a:t>fread()</a:t>
            </a:r>
            <a:r>
              <a:rPr lang="zh-CN" altLang="en-US" sz="3200">
                <a:solidFill>
                  <a:srgbClr val="1818FF"/>
                </a:solidFill>
                <a:latin typeface="Arial" charset="0"/>
                <a:ea typeface="宋体" charset="0"/>
              </a:rPr>
              <a:t>和</a:t>
            </a:r>
            <a:r>
              <a:rPr lang="en-US" altLang="zh-CN" sz="3200">
                <a:solidFill>
                  <a:srgbClr val="1818FF"/>
                </a:solidFill>
                <a:latin typeface="Arial" charset="0"/>
                <a:ea typeface="宋体" charset="0"/>
              </a:rPr>
              <a:t>fwrite()</a:t>
            </a:r>
            <a:endParaRPr lang="zh-CN" altLang="en-US" sz="3200">
              <a:solidFill>
                <a:srgbClr val="1818FF"/>
              </a:solidFill>
              <a:latin typeface="Arial" charset="0"/>
              <a:ea typeface="宋体" charset="0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558958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fread(buffer, size, count, fp);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从二进制文件中读入一个数据块到变量</a:t>
            </a: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fwrite(buffer, size, count, fp);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向二进制文件中写入一个数据块			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</a:endParaRP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buffer</a:t>
            </a:r>
            <a:r>
              <a:rPr lang="zh-CN" altLang="en-US">
                <a:latin typeface="Arial" charset="0"/>
                <a:ea typeface="宋体" charset="0"/>
              </a:rPr>
              <a:t>：指针，表示存放数据的首地址；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size</a:t>
            </a:r>
            <a:r>
              <a:rPr lang="zh-CN" altLang="en-US">
                <a:latin typeface="Arial" charset="0"/>
                <a:ea typeface="宋体" charset="0"/>
              </a:rPr>
              <a:t>：数据块的字节数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count</a:t>
            </a:r>
            <a:r>
              <a:rPr lang="zh-CN" altLang="en-US">
                <a:latin typeface="Arial" charset="0"/>
                <a:ea typeface="宋体" charset="0"/>
              </a:rPr>
              <a:t>：要读写的数据块块数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fp</a:t>
            </a:r>
            <a:r>
              <a:rPr lang="zh-CN" altLang="en-US">
                <a:latin typeface="Arial" charset="0"/>
                <a:ea typeface="宋体" charset="0"/>
              </a:rPr>
              <a:t>：文件指针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6202362" cy="884238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12.2.4  </a:t>
            </a:r>
            <a:r>
              <a:rPr lang="zh-CN" altLang="en-US" sz="4000">
                <a:latin typeface="Arial" charset="0"/>
                <a:ea typeface="宋体" charset="0"/>
              </a:rPr>
              <a:t>其他相关函数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4105275" cy="50403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</a:rPr>
              <a:t>函数</a:t>
            </a:r>
            <a:r>
              <a:rPr lang="en-US" altLang="zh-CN">
                <a:latin typeface="Arial" charset="0"/>
                <a:ea typeface="宋体" charset="0"/>
              </a:rPr>
              <a:t>feof()</a:t>
            </a: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feof(fp) ;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判断</a:t>
            </a:r>
            <a:r>
              <a:rPr lang="en-US" altLang="zh-CN">
                <a:latin typeface="Arial" charset="0"/>
                <a:ea typeface="宋体" charset="0"/>
              </a:rPr>
              <a:t>fp</a:t>
            </a:r>
            <a:r>
              <a:rPr lang="zh-CN" altLang="en-US">
                <a:latin typeface="Arial" charset="0"/>
                <a:ea typeface="宋体" charset="0"/>
              </a:rPr>
              <a:t>指针是否已经到文件末尾，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函数返回值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：到文件结束位置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：文件未结束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284663" y="1412875"/>
            <a:ext cx="46799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3200" b="1"/>
              <a:t>函数</a:t>
            </a:r>
            <a:r>
              <a:rPr lang="en-US" altLang="zh-CN" sz="3200" b="1"/>
              <a:t>rewind( 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rewind(FILE *fp);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定位文件指针，使文件指针指向读写文件的首地址，即打开文件时文件指针所指向的位置。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543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en-US" altLang="zh-CN" sz="2800">
                <a:latin typeface="Arial" charset="0"/>
                <a:ea typeface="宋体" charset="0"/>
              </a:rPr>
              <a:t>fseek( ) ：</a:t>
            </a:r>
            <a:r>
              <a:rPr lang="zh-CN" altLang="en-US" sz="2800">
                <a:latin typeface="Arial" charset="0"/>
                <a:ea typeface="宋体" charset="0"/>
              </a:rPr>
              <a:t>控制指针移动</a:t>
            </a:r>
            <a:endParaRPr lang="en-US" altLang="zh-CN" sz="28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fseek(fp, offset, from);</a:t>
            </a:r>
            <a:endParaRPr lang="zh-CN" altLang="en-US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charset="0"/>
                <a:ea typeface="宋体" charset="0"/>
              </a:rPr>
              <a:t>offset</a:t>
            </a:r>
            <a:r>
              <a:rPr lang="zh-CN" altLang="en-US" sz="2400">
                <a:latin typeface="Arial" charset="0"/>
                <a:ea typeface="宋体" charset="0"/>
              </a:rPr>
              <a:t>：移动偏移量，</a:t>
            </a:r>
            <a:r>
              <a:rPr lang="en-US" altLang="zh-CN" sz="2400">
                <a:latin typeface="Arial" charset="0"/>
                <a:ea typeface="宋体" charset="0"/>
              </a:rPr>
              <a:t>long</a:t>
            </a:r>
            <a:r>
              <a:rPr lang="zh-CN" altLang="en-US" sz="2400">
                <a:latin typeface="Arial" charset="0"/>
                <a:ea typeface="宋体" charset="0"/>
              </a:rPr>
              <a:t>型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Arial" charset="0"/>
                <a:ea typeface="宋体" charset="0"/>
              </a:rPr>
              <a:t>from</a:t>
            </a:r>
            <a:r>
              <a:rPr lang="zh-CN" altLang="en-US" sz="2400">
                <a:latin typeface="Arial" charset="0"/>
                <a:ea typeface="宋体" charset="0"/>
              </a:rPr>
              <a:t>：起始位置，文件首部、当前位置和文件尾部分别对应</a:t>
            </a:r>
            <a:r>
              <a:rPr lang="en-US" altLang="zh-CN" sz="2400">
                <a:latin typeface="Arial" charset="0"/>
                <a:ea typeface="宋体" charset="0"/>
              </a:rPr>
              <a:t>0,1,2</a:t>
            </a:r>
            <a:r>
              <a:rPr lang="zh-CN" altLang="en-US" sz="2400">
                <a:latin typeface="Arial" charset="0"/>
                <a:ea typeface="宋体" charset="0"/>
              </a:rPr>
              <a:t>，或常量</a:t>
            </a:r>
            <a:r>
              <a:rPr lang="en-US" altLang="zh-CN" sz="2400">
                <a:latin typeface="Arial" charset="0"/>
                <a:ea typeface="宋体" charset="0"/>
              </a:rPr>
              <a:t>SEEK_SET</a:t>
            </a:r>
            <a:r>
              <a:rPr lang="zh-CN" altLang="en-US" sz="2400">
                <a:latin typeface="Arial" charset="0"/>
                <a:ea typeface="宋体" charset="0"/>
              </a:rPr>
              <a:t>、</a:t>
            </a:r>
            <a:r>
              <a:rPr lang="en-US" altLang="zh-CN" sz="2400">
                <a:latin typeface="Arial" charset="0"/>
                <a:ea typeface="宋体" charset="0"/>
              </a:rPr>
              <a:t>SEEK_CUR</a:t>
            </a:r>
            <a:r>
              <a:rPr lang="zh-CN" altLang="en-US" sz="2400">
                <a:latin typeface="Arial" charset="0"/>
                <a:ea typeface="宋体" charset="0"/>
              </a:rPr>
              <a:t>、</a:t>
            </a:r>
            <a:r>
              <a:rPr lang="en-US" altLang="zh-CN" sz="2400">
                <a:latin typeface="Arial" charset="0"/>
                <a:ea typeface="宋体" charset="0"/>
              </a:rPr>
              <a:t>SEEK_END</a:t>
            </a:r>
            <a:r>
              <a:rPr lang="zh-CN" altLang="en-US" sz="2400"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例如：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fseek(fp, 20L, 0)</a:t>
            </a:r>
            <a:r>
              <a:rPr lang="zh-CN" altLang="en-US" sz="2000">
                <a:latin typeface="Arial" charset="0"/>
                <a:ea typeface="宋体" charset="0"/>
              </a:rPr>
              <a:t>：将文件位置指针移动到离文件首</a:t>
            </a:r>
            <a:r>
              <a:rPr lang="en-US" altLang="zh-CN" sz="2000">
                <a:latin typeface="Arial" charset="0"/>
                <a:ea typeface="宋体" charset="0"/>
              </a:rPr>
              <a:t>20</a:t>
            </a:r>
            <a:r>
              <a:rPr lang="zh-CN" altLang="en-US" sz="2000">
                <a:latin typeface="Arial" charset="0"/>
                <a:ea typeface="宋体" charset="0"/>
              </a:rPr>
              <a:t>字节处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fseek(fp, -20L, SEEK_END)</a:t>
            </a:r>
            <a:r>
              <a:rPr lang="zh-CN" altLang="en-US" sz="2000">
                <a:latin typeface="Arial" charset="0"/>
                <a:ea typeface="宋体" charset="0"/>
              </a:rPr>
              <a:t>：将文件位置指针移动到离文件尾部前</a:t>
            </a:r>
            <a:r>
              <a:rPr lang="en-US" altLang="zh-CN" sz="2000">
                <a:latin typeface="Arial" charset="0"/>
                <a:ea typeface="宋体" charset="0"/>
              </a:rPr>
              <a:t>20</a:t>
            </a:r>
            <a:r>
              <a:rPr lang="zh-CN" altLang="en-US" sz="2000">
                <a:latin typeface="Arial" charset="0"/>
                <a:ea typeface="宋体" charset="0"/>
              </a:rPr>
              <a:t>字节处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en-US" altLang="zh-CN" sz="2800">
                <a:latin typeface="Arial" charset="0"/>
                <a:ea typeface="宋体" charset="0"/>
              </a:rPr>
              <a:t>ftell( )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ftell(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文件指针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)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；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获取当前文件指针的位置，即相对于文件开头的位移量（字节数）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函数出错时，返回</a:t>
            </a:r>
            <a:r>
              <a:rPr lang="en-US" altLang="zh-CN" sz="2400">
                <a:latin typeface="Arial" charset="0"/>
                <a:ea typeface="宋体" charset="0"/>
              </a:rPr>
              <a:t>-1L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46799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Arial" charset="0"/>
                <a:ea typeface="宋体" charset="0"/>
              </a:rPr>
              <a:t>ferror()</a:t>
            </a:r>
            <a:r>
              <a:rPr lang="zh-CN" altLang="en-US" sz="2400">
                <a:latin typeface="Arial" charset="0"/>
                <a:ea typeface="宋体" charset="0"/>
              </a:rPr>
              <a:t>函数</a:t>
            </a: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   ferror(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文件指针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); </a:t>
            </a: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  检查文件在用各种输入输出函数进行读写是否出错，若返回值为</a:t>
            </a:r>
            <a:r>
              <a:rPr lang="en-US" altLang="zh-CN" sz="2400">
                <a:latin typeface="Arial" charset="0"/>
                <a:ea typeface="宋体" charset="0"/>
              </a:rPr>
              <a:t>0</a:t>
            </a:r>
            <a:r>
              <a:rPr lang="zh-CN" altLang="en-US" sz="2400">
                <a:latin typeface="Arial" charset="0"/>
                <a:ea typeface="宋体" charset="0"/>
              </a:rPr>
              <a:t>，表示未出错，否则表示有错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函数</a:t>
            </a:r>
            <a:r>
              <a:rPr lang="en-US" altLang="zh-CN" sz="2400">
                <a:latin typeface="Arial" charset="0"/>
                <a:ea typeface="宋体" charset="0"/>
              </a:rPr>
              <a:t>clearerr( )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clearerr(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文件指针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)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；</a:t>
            </a:r>
            <a:endParaRPr lang="en-US" altLang="zh-CN" sz="200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清除出错标志和文件结束标志，使它们为</a:t>
            </a:r>
            <a:r>
              <a:rPr lang="en-US" altLang="zh-CN" sz="2400">
                <a:latin typeface="Arial" charset="0"/>
                <a:ea typeface="宋体" charset="0"/>
              </a:rPr>
              <a:t>0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Arial" charset="0"/>
                <a:ea typeface="宋体" charset="0"/>
              </a:rPr>
              <a:t>12.3  </a:t>
            </a:r>
            <a:r>
              <a:rPr lang="zh-CN" altLang="en-US" sz="3200">
                <a:latin typeface="Arial" charset="0"/>
                <a:ea typeface="宋体" charset="0"/>
              </a:rPr>
              <a:t>文件综合应用：个人资金账户管理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43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  <a:latin typeface="Arial" charset="0"/>
                <a:ea typeface="宋体" charset="0"/>
              </a:rPr>
              <a:t>12.3.1</a:t>
            </a:r>
            <a:r>
              <a:rPr lang="zh-CN" altLang="en-US">
                <a:solidFill>
                  <a:schemeClr val="hlink"/>
                </a:solidFill>
                <a:latin typeface="Arial" charset="0"/>
                <a:ea typeface="宋体" charset="0"/>
              </a:rPr>
              <a:t>顺序文件和随机文件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          按照</a:t>
            </a:r>
            <a:r>
              <a:rPr lang="en-US" altLang="zh-CN" sz="2000">
                <a:latin typeface="Arial" charset="0"/>
                <a:ea typeface="宋体" charset="0"/>
              </a:rPr>
              <a:t>C</a:t>
            </a:r>
            <a:r>
              <a:rPr lang="zh-CN" altLang="en-US" sz="2000">
                <a:latin typeface="Arial" charset="0"/>
                <a:ea typeface="宋体" charset="0"/>
              </a:rPr>
              <a:t>程序对文件访问的特点来分，文件可分为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顺序访问文件和随机访问文件</a:t>
            </a:r>
            <a:r>
              <a:rPr lang="zh-CN" altLang="en-US" sz="2000">
                <a:latin typeface="Arial" charset="0"/>
                <a:ea typeface="宋体" charset="0"/>
              </a:rPr>
              <a:t>，简称为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顺序文件和随机文件</a:t>
            </a:r>
            <a:r>
              <a:rPr lang="zh-CN" altLang="en-US" sz="2000">
                <a:latin typeface="Arial" charset="0"/>
                <a:ea typeface="宋体" charset="0"/>
              </a:rPr>
              <a:t>。前面介绍的所有例子都进行的是顺序访问，通过使用</a:t>
            </a:r>
            <a:r>
              <a:rPr lang="en-US" altLang="zh-CN" sz="2000">
                <a:latin typeface="Arial" charset="0"/>
                <a:ea typeface="宋体" charset="0"/>
              </a:rPr>
              <a:t>fprintf()</a:t>
            </a:r>
            <a:r>
              <a:rPr lang="zh-CN" altLang="en-US" sz="2000">
                <a:latin typeface="Arial" charset="0"/>
                <a:ea typeface="宋体" charset="0"/>
              </a:rPr>
              <a:t>或</a:t>
            </a:r>
            <a:r>
              <a:rPr lang="en-US" altLang="zh-CN" sz="2000">
                <a:latin typeface="Arial" charset="0"/>
                <a:ea typeface="宋体" charset="0"/>
              </a:rPr>
              <a:t>fputs()</a:t>
            </a:r>
            <a:r>
              <a:rPr lang="zh-CN" altLang="en-US" sz="2000">
                <a:latin typeface="Arial" charset="0"/>
                <a:ea typeface="宋体" charset="0"/>
              </a:rPr>
              <a:t>函数创建的数据记录长度并不是完全一致的，这种记录长度不确定的文件访问称为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顺序访问</a:t>
            </a:r>
            <a:r>
              <a:rPr lang="zh-CN" altLang="en-US" sz="2000">
                <a:latin typeface="Arial" charset="0"/>
                <a:ea typeface="宋体" charset="0"/>
              </a:rPr>
              <a:t>。而随机访问文件要求文件中单个记录的长度固定，可直接访问，这样速度快，并且无需通过其他记录查找特定记录。因此随机文件适合银行系统、航空售票系统、销售点系统和其他需要快速访问特定数据的事务处理系统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229600" cy="739775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charset="0"/>
                <a:ea typeface="宋体" charset="0"/>
              </a:rPr>
              <a:t>12.3.2  </a:t>
            </a:r>
            <a:r>
              <a:rPr lang="zh-CN" altLang="en-US" sz="3200">
                <a:latin typeface="Arial" charset="0"/>
                <a:ea typeface="宋体" charset="0"/>
              </a:rPr>
              <a:t>个人资金帐户的管理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80400" cy="46799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要求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个人资金账户的信息统一放在随机文件中</a:t>
            </a:r>
            <a:r>
              <a:rPr lang="en-US" altLang="zh-CN">
                <a:latin typeface="Arial" charset="0"/>
                <a:ea typeface="宋体" charset="0"/>
              </a:rPr>
              <a:t>,</a:t>
            </a:r>
            <a:r>
              <a:rPr lang="zh-CN" altLang="en-US">
                <a:latin typeface="Arial" charset="0"/>
                <a:ea typeface="宋体" charset="0"/>
              </a:rPr>
              <a:t>该随机文件包括的数据项有记录</a:t>
            </a:r>
            <a:r>
              <a:rPr lang="en-US" altLang="zh-CN">
                <a:latin typeface="Arial" charset="0"/>
                <a:ea typeface="宋体" charset="0"/>
              </a:rPr>
              <a:t>ID</a:t>
            </a:r>
            <a:r>
              <a:rPr lang="zh-CN" altLang="en-US">
                <a:latin typeface="Arial" charset="0"/>
                <a:ea typeface="宋体" charset="0"/>
              </a:rPr>
              <a:t>、发生日期、发生事件、发生金额（正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zh-CN" altLang="en-US">
                <a:latin typeface="Arial" charset="0"/>
                <a:ea typeface="宋体" charset="0"/>
              </a:rPr>
              <a:t>的表示收入，负</a:t>
            </a:r>
            <a:r>
              <a:rPr lang="en-US" altLang="zh-CN">
                <a:latin typeface="Arial" charset="0"/>
                <a:ea typeface="宋体" charset="0"/>
              </a:rPr>
              <a:t>-</a:t>
            </a:r>
            <a:r>
              <a:rPr lang="zh-CN" altLang="en-US">
                <a:latin typeface="Arial" charset="0"/>
                <a:ea typeface="宋体" charset="0"/>
              </a:rPr>
              <a:t>表示支出）和余额。每记录一次收支，文件要增加一条记录，并计算一次余额。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程序实现</a:t>
            </a:r>
            <a:r>
              <a:rPr lang="en-US" altLang="zh-CN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Arial" charset="0"/>
                <a:ea typeface="宋体" charset="0"/>
              </a:rPr>
              <a:t>个功能，包括：</a:t>
            </a:r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）可以创建该文件并添加新收入或支出信息；</a:t>
            </a:r>
            <a:r>
              <a:rPr lang="en-US" altLang="zh-CN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Arial" charset="0"/>
                <a:ea typeface="宋体" charset="0"/>
              </a:rPr>
              <a:t>）可以显示所有记录列表，得知资金账户的收支流水帐；</a:t>
            </a:r>
            <a:r>
              <a:rPr lang="en-US" altLang="zh-CN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Arial" charset="0"/>
                <a:ea typeface="宋体" charset="0"/>
              </a:rPr>
              <a:t>）查询最后一条记录，获知账户最后的余额。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80400" cy="1223963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cashbox.dat</a:t>
            </a:r>
            <a:r>
              <a:rPr lang="zh-CN" altLang="en-US" sz="4000">
                <a:latin typeface="Arial" charset="0"/>
                <a:ea typeface="宋体" charset="0"/>
              </a:rPr>
              <a:t>文件的部分内容</a:t>
            </a:r>
            <a:endParaRPr lang="en-US" altLang="zh-CN" sz="4000">
              <a:latin typeface="Arial" charset="0"/>
              <a:ea typeface="宋体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LogID   CreateDate	Note		Charge		Balance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1		2006-06-01	alimony	500.00		500.00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2		2006-06-08	shopping	-300.00		200.00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3		2006-06-15	shopping	-60.00		140.00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4		2006-06-20	workingpay	200.00		340.00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5		2006-08-01	scholarship	1000.00	1340.00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……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6092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#include &lt;process.h&gt;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0"/>
              </a:rPr>
              <a:t>FILE *</a:t>
            </a:r>
            <a:r>
              <a:rPr lang="en-US" altLang="zh-CN" sz="2400">
                <a:latin typeface="Arial" charset="0"/>
                <a:ea typeface="宋体" charset="0"/>
              </a:rPr>
              <a:t>fp;                    			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/*1.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定义文件指针*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long num;   char stname[20];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int i, score; int avg_score =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if((fp=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0"/>
              </a:rPr>
              <a:t>fopen</a:t>
            </a:r>
            <a:r>
              <a:rPr lang="en-US" altLang="zh-CN" sz="2400">
                <a:latin typeface="Arial" charset="0"/>
                <a:ea typeface="宋体" charset="0"/>
              </a:rPr>
              <a:t>("c:\\f12-1.txt","r")) == NULL)	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/*2.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打开文件*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		printf("File open error!\n");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		exit(0);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219700" y="260350"/>
            <a:ext cx="3754438" cy="884238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例</a:t>
            </a:r>
            <a:r>
              <a:rPr lang="en-US" altLang="zh-CN" sz="3600">
                <a:latin typeface="Arial" charset="0"/>
                <a:ea typeface="宋体" charset="0"/>
              </a:rPr>
              <a:t>12-1 </a:t>
            </a:r>
            <a:r>
              <a:rPr lang="zh-CN" altLang="en-US" sz="3600">
                <a:latin typeface="Arial" charset="0"/>
                <a:ea typeface="宋体" charset="0"/>
              </a:rPr>
              <a:t>源程序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本章总结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16016" y="476672"/>
            <a:ext cx="4165769" cy="362560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掌握文件的概念，文件缓冲系统的基本原理，文件读写操作实现的基本过程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能熟练使用文件进行编程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掌握常用的文本文件读写操作函数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了解顺序文件和随机文件的应用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23528" y="1628800"/>
            <a:ext cx="4176464" cy="439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文件的概念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文本文件和二进制文件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文件缓冲系统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文件结构，文件指针，自定义类型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文件的打开与关闭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文件处理实现过程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文件读写操作与常用文件操作函数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文件综合应用</a:t>
            </a: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0"/>
            <a:ext cx="3276600" cy="739775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例</a:t>
            </a:r>
            <a:r>
              <a:rPr lang="en-US" altLang="zh-CN" sz="3600">
                <a:latin typeface="Arial" charset="0"/>
                <a:ea typeface="宋体" charset="0"/>
              </a:rPr>
              <a:t>12-1 </a:t>
            </a:r>
            <a:r>
              <a:rPr lang="zh-CN" altLang="en-US" sz="36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147050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00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/*3.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文件处理（逐个读入和处理数据）*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for(i=0;i&lt;5;i++)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/*</a:t>
            </a:r>
            <a:r>
              <a:rPr lang="zh-CN" altLang="en-US" sz="2000">
                <a:latin typeface="Arial" charset="0"/>
                <a:ea typeface="宋体" charset="0"/>
              </a:rPr>
              <a:t>从文件读入成绩保存到变量*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宋体" charset="0"/>
              </a:rPr>
              <a:t>fscanf</a:t>
            </a:r>
            <a:r>
              <a:rPr lang="en-US" altLang="zh-CN" sz="2000">
                <a:latin typeface="Arial" charset="0"/>
                <a:ea typeface="宋体" charset="0"/>
              </a:rPr>
              <a:t>(fp,"%ld%s%d",&amp;num,stname,&amp;score);						     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avg_score += score;    /*</a:t>
            </a:r>
            <a:r>
              <a:rPr lang="zh-CN" altLang="en-US" sz="2000">
                <a:latin typeface="Arial" charset="0"/>
                <a:ea typeface="宋体" charset="0"/>
              </a:rPr>
              <a:t>统计总分*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/*</a:t>
            </a:r>
            <a:r>
              <a:rPr lang="zh-CN" altLang="en-US" sz="2000">
                <a:latin typeface="Arial" charset="0"/>
                <a:ea typeface="宋体" charset="0"/>
              </a:rPr>
              <a:t>输出成绩到屏幕*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printf("%ld	%s %d\n",num,stname,score);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/*</a:t>
            </a:r>
            <a:r>
              <a:rPr lang="zh-CN" altLang="en-US" sz="2000">
                <a:latin typeface="Arial" charset="0"/>
                <a:ea typeface="宋体" charset="0"/>
              </a:rPr>
              <a:t>输出平均分到屏幕*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printf("Average score: %d\n", avg_score/5);  	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if(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宋体" charset="0"/>
              </a:rPr>
              <a:t>fclose</a:t>
            </a:r>
            <a:r>
              <a:rPr lang="en-US" altLang="zh-CN" sz="2000">
                <a:latin typeface="Arial" charset="0"/>
                <a:ea typeface="宋体" charset="0"/>
              </a:rPr>
              <a:t>(fp)){	 	                                 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/*4.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关闭文件*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printf( "Can not close the file!\n"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exit(0);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346825" cy="102711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12.1.2 </a:t>
            </a:r>
            <a:r>
              <a:rPr lang="zh-CN" altLang="en-US" sz="3600">
                <a:latin typeface="Arial" charset="0"/>
                <a:ea typeface="宋体" charset="0"/>
              </a:rPr>
              <a:t>文件的概念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288" y="1700213"/>
            <a:ext cx="85693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3200" b="1"/>
              <a:t>文件：操作系统中的文件是指驻留在外部介质（如磁盘等）中的一个有序数据集。</a:t>
            </a:r>
            <a:endParaRPr lang="en-US" altLang="zh-CN" sz="3200" b="1"/>
          </a:p>
          <a:p>
            <a:pPr marL="342900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3200" b="1"/>
              <a:t>各种类型的文件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/>
              <a:t>程序文件：源文件、目标程序、可执行程序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/>
              <a:t>数据文件（输入</a:t>
            </a:r>
            <a:r>
              <a:rPr lang="en-US" altLang="zh-CN" sz="2800" b="1"/>
              <a:t>/</a:t>
            </a:r>
            <a:r>
              <a:rPr lang="zh-CN" altLang="en-US" sz="2800" b="1"/>
              <a:t>输出）</a:t>
            </a:r>
            <a:r>
              <a:rPr lang="en-US" altLang="zh-CN" sz="2800" b="1"/>
              <a:t>:  </a:t>
            </a:r>
            <a:r>
              <a:rPr lang="zh-CN" altLang="en-US" sz="2800" b="1"/>
              <a:t>文本文件、图像文件、声音文件、可执行文件等</a:t>
            </a:r>
            <a:endParaRPr lang="en-US" altLang="zh-CN" sz="2800" b="1"/>
          </a:p>
          <a:p>
            <a:pPr marL="342900" indent="-342900">
              <a:spcBef>
                <a:spcPts val="6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3200" b="1"/>
              <a:t>文件的特点</a:t>
            </a:r>
            <a:r>
              <a:rPr lang="en-US" altLang="zh-CN" sz="3200" b="1"/>
              <a:t>: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/>
              <a:t> 数据</a:t>
            </a:r>
            <a:r>
              <a:rPr lang="zh-CN" altLang="en-US" sz="2800" b="1">
                <a:solidFill>
                  <a:schemeClr val="bg2"/>
                </a:solidFill>
              </a:rPr>
              <a:t>永久保存；</a:t>
            </a:r>
            <a:r>
              <a:rPr lang="zh-CN" altLang="en-US" sz="2800" b="1"/>
              <a:t>数据</a:t>
            </a:r>
            <a:r>
              <a:rPr lang="zh-CN" altLang="en-US" sz="2800" b="1">
                <a:solidFill>
                  <a:schemeClr val="bg2"/>
                </a:solidFill>
              </a:rPr>
              <a:t>长度不定；</a:t>
            </a:r>
            <a:r>
              <a:rPr lang="zh-CN" altLang="en-US" sz="2800" b="1"/>
              <a:t>数据按</a:t>
            </a:r>
            <a:r>
              <a:rPr lang="zh-CN" altLang="en-US" sz="2800" b="1">
                <a:solidFill>
                  <a:schemeClr val="bg2"/>
                </a:solidFill>
              </a:rPr>
              <a:t>顺序存取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955675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12.1.3</a:t>
            </a:r>
            <a:r>
              <a:rPr lang="en-US" altLang="zh-CN">
                <a:latin typeface="宋体" charset="0"/>
                <a:ea typeface="宋体" charset="0"/>
              </a:rPr>
              <a:t> </a:t>
            </a:r>
            <a:r>
              <a:rPr lang="zh-CN" altLang="en-US">
                <a:latin typeface="宋体" charset="0"/>
                <a:ea typeface="宋体" charset="0"/>
              </a:rPr>
              <a:t>文本文件和二进制文件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507413" cy="4065588"/>
          </a:xfrm>
        </p:spPr>
        <p:txBody>
          <a:bodyPr/>
          <a:lstStyle/>
          <a:p>
            <a:pPr marL="88900" indent="-88900"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Ｃ语言中的文件是数据流</a:t>
            </a:r>
            <a:r>
              <a:rPr lang="en-US" altLang="zh-CN" sz="2800">
                <a:latin typeface="Arial" charset="0"/>
                <a:ea typeface="宋体" charset="0"/>
              </a:rPr>
              <a:t>(</a:t>
            </a:r>
            <a:r>
              <a:rPr lang="zh-CN" altLang="en-US" sz="2800">
                <a:latin typeface="Arial" charset="0"/>
                <a:ea typeface="宋体" charset="0"/>
              </a:rPr>
              <a:t>由一个个的字节数据组成</a:t>
            </a:r>
            <a:r>
              <a:rPr lang="en-US" altLang="zh-CN" sz="2800">
                <a:latin typeface="Arial" charset="0"/>
                <a:ea typeface="宋体" charset="0"/>
              </a:rPr>
              <a:t>)</a:t>
            </a:r>
          </a:p>
          <a:p>
            <a:pPr marL="88900" indent="-88900"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文件的两种数据形式：</a:t>
            </a:r>
          </a:p>
          <a:p>
            <a:pPr marL="387350" lvl="1" indent="-107950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ASCII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码</a:t>
            </a:r>
            <a:r>
              <a:rPr lang="zh-CN" altLang="en-US" sz="2400">
                <a:latin typeface="Arial" charset="0"/>
                <a:ea typeface="宋体" charset="0"/>
              </a:rPr>
              <a:t> （文本文件 </a:t>
            </a:r>
            <a:r>
              <a:rPr lang="en-US" altLang="zh-CN" sz="2400">
                <a:latin typeface="Arial" charset="0"/>
                <a:ea typeface="宋体" charset="0"/>
              </a:rPr>
              <a:t>text stream</a:t>
            </a:r>
            <a:r>
              <a:rPr lang="zh-CN" altLang="en-US" sz="2400">
                <a:latin typeface="Arial" charset="0"/>
                <a:ea typeface="宋体" charset="0"/>
              </a:rPr>
              <a:t>）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字符流</a:t>
            </a:r>
          </a:p>
          <a:p>
            <a:pPr marL="387350" lvl="1" indent="-107950"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二进制码</a:t>
            </a:r>
            <a:r>
              <a:rPr lang="zh-CN" altLang="en-US" sz="2400">
                <a:latin typeface="Arial" charset="0"/>
                <a:ea typeface="宋体" charset="0"/>
              </a:rPr>
              <a:t>（二进制文件 </a:t>
            </a:r>
            <a:r>
              <a:rPr lang="en-US" altLang="zh-CN" sz="2400">
                <a:latin typeface="Arial" charset="0"/>
                <a:ea typeface="宋体" charset="0"/>
              </a:rPr>
              <a:t>binary stream</a:t>
            </a:r>
            <a:r>
              <a:rPr lang="zh-CN" altLang="en-US" sz="2400">
                <a:latin typeface="Arial" charset="0"/>
                <a:ea typeface="宋体" charset="0"/>
              </a:rPr>
              <a:t>）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二进制流</a:t>
            </a:r>
          </a:p>
          <a:p>
            <a:pPr marL="387350" lvl="1" indent="-107950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     二进制文件是直接把内存数据以二进制形式保存。</a:t>
            </a:r>
          </a:p>
          <a:p>
            <a:pPr marL="88900" indent="-88900" eaLnBrk="1" hangingPunct="1">
              <a:lnSpc>
                <a:spcPct val="13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例如，整数</a:t>
            </a:r>
            <a:r>
              <a:rPr lang="en-US" altLang="zh-CN" sz="2800">
                <a:latin typeface="Arial" charset="0"/>
                <a:ea typeface="宋体" charset="0"/>
              </a:rPr>
              <a:t>1234</a:t>
            </a:r>
          </a:p>
          <a:p>
            <a:pPr marL="387350" lvl="1" indent="-107950" eaLnBrk="1" hangingPunct="1"/>
            <a:r>
              <a:rPr lang="zh-CN" altLang="en-US" sz="2400">
                <a:latin typeface="Arial" charset="0"/>
                <a:ea typeface="宋体" charset="0"/>
              </a:rPr>
              <a:t>文本文件保存：</a:t>
            </a:r>
            <a:r>
              <a:rPr lang="en-US" altLang="zh-CN" sz="2400">
                <a:latin typeface="Arial" charset="0"/>
                <a:ea typeface="宋体" charset="0"/>
              </a:rPr>
              <a:t>49 50 51 52 </a:t>
            </a:r>
            <a:r>
              <a:rPr lang="zh-CN" altLang="en-US" sz="2400">
                <a:latin typeface="Arial" charset="0"/>
                <a:ea typeface="宋体" charset="0"/>
              </a:rPr>
              <a:t>（</a:t>
            </a:r>
            <a:r>
              <a:rPr lang="en-US" altLang="zh-CN" sz="2400">
                <a:latin typeface="Arial" charset="0"/>
                <a:ea typeface="宋体" charset="0"/>
              </a:rPr>
              <a:t>4</a:t>
            </a:r>
            <a:r>
              <a:rPr lang="zh-CN" altLang="en-US" sz="2400">
                <a:latin typeface="Arial" charset="0"/>
                <a:ea typeface="宋体" charset="0"/>
              </a:rPr>
              <a:t>个字符）</a:t>
            </a:r>
          </a:p>
          <a:p>
            <a:pPr marL="387350" lvl="1" indent="-107950" eaLnBrk="1" hangingPunct="1"/>
            <a:r>
              <a:rPr lang="zh-CN" altLang="en-US" sz="2400">
                <a:latin typeface="Arial" charset="0"/>
                <a:ea typeface="宋体" charset="0"/>
              </a:rPr>
              <a:t>二进制文件保存： </a:t>
            </a:r>
            <a:r>
              <a:rPr lang="en-US" altLang="zh-CN" sz="2400">
                <a:latin typeface="Arial" charset="0"/>
                <a:ea typeface="宋体" charset="0"/>
              </a:rPr>
              <a:t>04D2 </a:t>
            </a:r>
            <a:r>
              <a:rPr lang="zh-CN" altLang="en-US" sz="2400">
                <a:latin typeface="Arial" charset="0"/>
                <a:ea typeface="宋体" charset="0"/>
              </a:rPr>
              <a:t>（</a:t>
            </a:r>
            <a:r>
              <a:rPr lang="en-US" altLang="zh-CN" sz="2400">
                <a:latin typeface="Arial" charset="0"/>
                <a:ea typeface="宋体" charset="0"/>
              </a:rPr>
              <a:t>1234</a:t>
            </a:r>
            <a:r>
              <a:rPr lang="zh-CN" altLang="en-US" sz="2400">
                <a:latin typeface="Arial" charset="0"/>
                <a:ea typeface="宋体" charset="0"/>
              </a:rPr>
              <a:t>的二进制数）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1412875"/>
            <a:ext cx="8424863" cy="479425"/>
            <a:chOff x="919" y="3821"/>
            <a:chExt cx="4452" cy="302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509" y="3840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charset="0"/>
                </a:rPr>
                <a:t>字节</a:t>
              </a: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909" y="3881"/>
              <a:ext cx="4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984" y="3840"/>
              <a:ext cx="629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b="1">
                  <a:solidFill>
                    <a:srgbClr val="000000"/>
                  </a:solidFill>
                  <a:latin typeface="Times New Roman" charset="0"/>
                </a:rPr>
                <a:t>. . . . . . . .</a:t>
              </a:r>
              <a:endParaRPr kumimoji="1" lang="en-US" altLang="zh-CN" sz="2400" b="1">
                <a:latin typeface="Times New Roman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2995" y="3845"/>
              <a:ext cx="365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charset="0"/>
                </a:rPr>
                <a:t>字节</a:t>
              </a: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2482" y="3847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charset="0"/>
                </a:rPr>
                <a:t>字节</a:t>
              </a: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1968" y="3849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charset="0"/>
                </a:rPr>
                <a:t>字节</a:t>
              </a: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1455" y="3845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charset="0"/>
                </a:rPr>
                <a:t>字节</a:t>
              </a:r>
              <a:endParaRPr kumimoji="1" lang="zh-CN" altLang="en-US" sz="2400" b="1">
                <a:latin typeface="Times New Roman" charset="0"/>
              </a:endParaRPr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charset="0"/>
                </a:rPr>
                <a:t>字节</a:t>
              </a:r>
              <a:endParaRPr kumimoji="1" lang="zh-CN" altLang="en-US" sz="2400" b="1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75163" cy="955675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12.1.4 </a:t>
            </a:r>
            <a:r>
              <a:rPr lang="zh-CN" altLang="en-US" sz="3600">
                <a:latin typeface="Arial" charset="0"/>
                <a:ea typeface="宋体" charset="0"/>
              </a:rPr>
              <a:t>缓冲文件系统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4581525"/>
            <a:ext cx="4679950" cy="5762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 内存单元             内存单元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7162800" y="2895600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5562600" y="358140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50" name="AutoShape 6"/>
          <p:cNvSpPr>
            <a:spLocks noChangeArrowheads="1"/>
          </p:cNvSpPr>
          <p:nvPr/>
        </p:nvSpPr>
        <p:spPr bwMode="auto">
          <a:xfrm>
            <a:off x="2743200" y="3048000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24000" y="29289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524000" y="38687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524000" y="3394075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charset="0"/>
              </a:rPr>
              <a:t>……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4267200" y="294798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charset="0"/>
              </a:rPr>
              <a:t>缓冲器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4267200" y="3886200"/>
            <a:ext cx="1219200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solidFill>
                  <a:schemeClr val="bg2"/>
                </a:solidFill>
                <a:latin typeface="Times New Roman" charset="0"/>
              </a:rPr>
              <a:t>512</a:t>
            </a:r>
            <a:r>
              <a:rPr kumimoji="1" lang="zh-CN" altLang="en-US" sz="2200" b="1">
                <a:solidFill>
                  <a:schemeClr val="bg2"/>
                </a:solidFill>
                <a:latin typeface="Times New Roman" charset="0"/>
              </a:rPr>
              <a:t>字节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4267200" y="34115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charset="0"/>
              </a:rPr>
              <a:t>……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3914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文件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5867400" y="2349500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1" lang="zh-CN" altLang="en-US" sz="2400" b="1">
                <a:latin typeface="Times New Roman" charset="0"/>
              </a:rPr>
              <a:t>由操作系统自动完成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2819400" y="3276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程序控制</a:t>
            </a:r>
          </a:p>
        </p:txBody>
      </p:sp>
      <p:sp>
        <p:nvSpPr>
          <p:cNvPr id="390160" name="AutoShape 16"/>
          <p:cNvSpPr>
            <a:spLocks noChangeArrowheads="1"/>
          </p:cNvSpPr>
          <p:nvPr/>
        </p:nvSpPr>
        <p:spPr bwMode="auto">
          <a:xfrm>
            <a:off x="2819400" y="3429000"/>
            <a:ext cx="4343400" cy="304800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2627313" y="1412875"/>
            <a:ext cx="43926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latin typeface="Times New Roman" charset="0"/>
              </a:rPr>
              <a:t>由于磁盘速度慢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latin typeface="Times New Roman" charset="0"/>
              </a:rPr>
              <a:t>直接把数据写到磁盘效率很低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 animBg="1"/>
      <p:bldP spid="390154" grpId="0" animBg="1" autoUpdateAnimBg="0"/>
      <p:bldP spid="390155" grpId="0" animBg="1" autoUpdateAnimBg="0"/>
      <p:bldP spid="390156" grpId="0" animBg="1" autoUpdateAnimBg="0"/>
      <p:bldP spid="390158" grpId="0" autoUpdateAnimBg="0"/>
      <p:bldP spid="390159" grpId="0" autoUpdateAnimBg="0"/>
      <p:bldP spid="390160" grpId="0" animBg="1"/>
      <p:bldP spid="3901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12.1.4 </a:t>
            </a:r>
            <a:r>
              <a:rPr lang="zh-CN" altLang="en-US" sz="3600">
                <a:latin typeface="Arial" charset="0"/>
                <a:ea typeface="宋体" charset="0"/>
              </a:rPr>
              <a:t>缓冲文件系统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8424862" cy="2273300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向磁盘输出数据：数据               缓冲区，装满缓冲区后                磁盘文件。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从磁盘读入数据：先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一次性</a:t>
            </a:r>
            <a:r>
              <a:rPr lang="zh-CN" altLang="en-US">
                <a:latin typeface="Arial" charset="0"/>
                <a:ea typeface="宋体" charset="0"/>
              </a:rPr>
              <a:t>从磁盘文件将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一批数据输入</a:t>
            </a:r>
            <a:r>
              <a:rPr lang="zh-CN" altLang="en-US">
                <a:latin typeface="Arial" charset="0"/>
                <a:ea typeface="宋体" charset="0"/>
              </a:rPr>
              <a:t>到缓冲区，然后再从缓冲区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逐个</a:t>
            </a:r>
            <a:r>
              <a:rPr lang="zh-CN" altLang="en-US">
                <a:latin typeface="Arial" charset="0"/>
                <a:ea typeface="宋体" charset="0"/>
              </a:rPr>
              <a:t>读入数据到变量</a:t>
            </a:r>
            <a:r>
              <a:rPr lang="zh-CN" altLang="en-US" sz="2400">
                <a:latin typeface="Arial" charset="0"/>
                <a:ea typeface="宋体" charset="0"/>
              </a:rPr>
              <a:t>。</a:t>
            </a:r>
            <a:endParaRPr lang="zh-CN" altLang="en-US" sz="2400">
              <a:solidFill>
                <a:schemeClr val="accent2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>
                <a:solidFill>
                  <a:schemeClr val="accent2"/>
                </a:solidFill>
                <a:latin typeface="Arial" charset="0"/>
                <a:ea typeface="宋体" charset="0"/>
              </a:rPr>
              <a:t>          </a:t>
            </a:r>
            <a:endParaRPr lang="zh-CN" altLang="en-US" sz="2800">
              <a:solidFill>
                <a:schemeClr val="hlink"/>
              </a:solidFill>
              <a:latin typeface="Arial" charset="0"/>
              <a:ea typeface="宋体" charset="0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7162800" y="3814763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516563" y="447675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743200" y="3967163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524000" y="38481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524000" y="47879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524000" y="43132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charset="0"/>
              </a:rPr>
              <a:t>……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267200" y="386715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charset="0"/>
              </a:rPr>
              <a:t>缓冲器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267200" y="4805363"/>
            <a:ext cx="1219200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charset="0"/>
              </a:rPr>
              <a:t>512</a:t>
            </a:r>
            <a:r>
              <a:rPr kumimoji="1" lang="zh-CN" altLang="en-US" sz="2200" b="1">
                <a:latin typeface="Times New Roman" charset="0"/>
              </a:rPr>
              <a:t>字节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267200" y="43307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charset="0"/>
              </a:rPr>
              <a:t>……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391400" y="44243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文件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91200" y="3357563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1" lang="zh-CN" altLang="en-US" sz="2400" b="1">
                <a:latin typeface="Times New Roman" charset="0"/>
              </a:rPr>
              <a:t>由操作系统自动完成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819400" y="41957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程序控制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003800" y="16287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916238" y="20605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6" name="AutoShape 18"/>
          <p:cNvSpPr>
            <a:spLocks noChangeArrowheads="1"/>
          </p:cNvSpPr>
          <p:nvPr/>
        </p:nvSpPr>
        <p:spPr bwMode="auto">
          <a:xfrm>
            <a:off x="7010400" y="5338763"/>
            <a:ext cx="1600200" cy="533400"/>
          </a:xfrm>
          <a:prstGeom prst="wedgeRectCallout">
            <a:avLst>
              <a:gd name="adj1" fmla="val -5157"/>
              <a:gd name="adj2" fmla="val -1455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charset="0"/>
              </a:rPr>
              <a:t>文件名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1331913" y="5411788"/>
            <a:ext cx="4679950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 内存单元             内存单元</a:t>
            </a:r>
          </a:p>
        </p:txBody>
      </p:sp>
      <p:sp>
        <p:nvSpPr>
          <p:cNvPr id="391187" name="AutoShape 19"/>
          <p:cNvSpPr>
            <a:spLocks noChangeArrowheads="1"/>
          </p:cNvSpPr>
          <p:nvPr/>
        </p:nvSpPr>
        <p:spPr bwMode="auto">
          <a:xfrm>
            <a:off x="3276600" y="5414963"/>
            <a:ext cx="1600200" cy="533400"/>
          </a:xfrm>
          <a:prstGeom prst="wedgeRectCallout">
            <a:avLst>
              <a:gd name="adj1" fmla="val 45537"/>
              <a:gd name="adj2" fmla="val -264583"/>
            </a:avLst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charset="0"/>
              </a:rPr>
              <a:t>用什么标识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6" grpId="0" animBg="1" autoUpdateAnimBg="0"/>
      <p:bldP spid="391187" grpId="0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8494</TotalTime>
  <Words>2884</Words>
  <Application>Microsoft Office PowerPoint</Application>
  <PresentationFormat>全屏显示(4:3)</PresentationFormat>
  <Paragraphs>460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仿宋_GB2312</vt:lpstr>
      <vt:lpstr>宋体</vt:lpstr>
      <vt:lpstr>幼圆</vt:lpstr>
      <vt:lpstr>Arial</vt:lpstr>
      <vt:lpstr>Arial Black</vt:lpstr>
      <vt:lpstr>Times New Roman</vt:lpstr>
      <vt:lpstr>Wingdings</vt:lpstr>
      <vt:lpstr>Pixel</vt:lpstr>
      <vt:lpstr>Visio</vt:lpstr>
      <vt:lpstr>文档</vt:lpstr>
      <vt:lpstr>Chap 12  文件</vt:lpstr>
      <vt:lpstr>本章要点</vt:lpstr>
      <vt:lpstr>12.1  学生成绩文件统计</vt:lpstr>
      <vt:lpstr>例12-1 源程序</vt:lpstr>
      <vt:lpstr>例12-1 源程序</vt:lpstr>
      <vt:lpstr>12.1.2 文件的概念</vt:lpstr>
      <vt:lpstr>12.1.3 文本文件和二进制文件 </vt:lpstr>
      <vt:lpstr>12.1.4 缓冲文件系统</vt:lpstr>
      <vt:lpstr>12.1.4 缓冲文件系统</vt:lpstr>
      <vt:lpstr>缓冲文件与文件类型指针</vt:lpstr>
      <vt:lpstr>12.1.5 文件结构与文件类型指针</vt:lpstr>
      <vt:lpstr>PowerPoint 演示文稿</vt:lpstr>
      <vt:lpstr>自定义类型（typedef）的使用方法</vt:lpstr>
      <vt:lpstr>2.文件类型指针</vt:lpstr>
      <vt:lpstr>*12.1.6文件控制块FCB </vt:lpstr>
      <vt:lpstr>12.1.7 文件处理步骤</vt:lpstr>
      <vt:lpstr>12.2 用户信息加密和校验 </vt:lpstr>
      <vt:lpstr>12.2.1 程序解析</vt:lpstr>
      <vt:lpstr>12.2.2  打开文件和关闭文件</vt:lpstr>
      <vt:lpstr>文件打开方式</vt:lpstr>
      <vt:lpstr>文件读写与打开方式</vt:lpstr>
      <vt:lpstr>关闭文件</vt:lpstr>
      <vt:lpstr>12.2.3  文件读写</vt:lpstr>
      <vt:lpstr>例12-3 源程序</vt:lpstr>
      <vt:lpstr>打开多个文件</vt:lpstr>
      <vt:lpstr>文件读写函数</vt:lpstr>
      <vt:lpstr>1. 字符读写函数fgetc和fputc</vt:lpstr>
      <vt:lpstr>2. 字符串方式读写函数fgets和fputs</vt:lpstr>
      <vt:lpstr>PowerPoint 演示文稿</vt:lpstr>
      <vt:lpstr>例12-4</vt:lpstr>
      <vt:lpstr>例12-4源程序</vt:lpstr>
      <vt:lpstr>3.  格式化文件读写fscanf和fprintf</vt:lpstr>
      <vt:lpstr>*4. 数据块读写fread()和fwrite()</vt:lpstr>
      <vt:lpstr>12.2.4  其他相关函数</vt:lpstr>
      <vt:lpstr>PowerPoint 演示文稿</vt:lpstr>
      <vt:lpstr>PowerPoint 演示文稿</vt:lpstr>
      <vt:lpstr>12.3  文件综合应用：个人资金账户管理</vt:lpstr>
      <vt:lpstr>12.3.2  个人资金帐户的管理</vt:lpstr>
      <vt:lpstr>cashbox.dat文件的部分内容</vt:lpstr>
      <vt:lpstr>本章总结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jc xu</cp:lastModifiedBy>
  <cp:revision>1011</cp:revision>
  <dcterms:created xsi:type="dcterms:W3CDTF">1998-02-11T08:33:02Z</dcterms:created>
  <dcterms:modified xsi:type="dcterms:W3CDTF">2019-06-18T01:47:53Z</dcterms:modified>
</cp:coreProperties>
</file>