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360" r:id="rId4"/>
    <p:sldId id="350" r:id="rId5"/>
    <p:sldId id="351" r:id="rId6"/>
    <p:sldId id="352" r:id="rId7"/>
    <p:sldId id="353" r:id="rId8"/>
    <p:sldId id="354" r:id="rId9"/>
    <p:sldId id="361" r:id="rId10"/>
    <p:sldId id="355" r:id="rId11"/>
    <p:sldId id="356" r:id="rId12"/>
    <p:sldId id="362" r:id="rId13"/>
    <p:sldId id="357" r:id="rId14"/>
    <p:sldId id="25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5" r:id="rId28"/>
    <p:sldId id="276" r:id="rId29"/>
    <p:sldId id="278" r:id="rId30"/>
    <p:sldId id="279" r:id="rId31"/>
    <p:sldId id="280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4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  <p:sldId id="326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58" r:id="rId69"/>
    <p:sldId id="322" r:id="rId70"/>
    <p:sldId id="323" r:id="rId71"/>
    <p:sldId id="324" r:id="rId72"/>
    <p:sldId id="325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84359" autoAdjust="0"/>
  </p:normalViewPr>
  <p:slideViewPr>
    <p:cSldViewPr snapToGrid="0" snapToObjects="1">
      <p:cViewPr varScale="1">
        <p:scale>
          <a:sx n="61" d="100"/>
          <a:sy n="61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C273A-AA43-6945-BBF6-C73FBB9F37BA}" type="datetimeFigureOut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3FD4-BCE6-7E45-82F7-0CDDBD2A90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58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F285-C5F9-A347-B9F0-CD8A2AC96508}" type="datetimeFigureOut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2AE-D4E4-2744-A823-25CC38B5B1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5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需要了解所有指令的功能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指令涉及到的器件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不同指令每个步骤都干了些什么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2AE-D4E4-2744-A823-25CC38B5B1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92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2AE-D4E4-2744-A823-25CC38B5B196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1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0001 0000 001</a:t>
            </a:r>
            <a:r>
              <a:rPr kumimoji="1" lang="en-US" altLang="zh-CN" baseline="0" dirty="0" smtClean="0"/>
              <a:t>0 0001</a:t>
            </a:r>
            <a:endParaRPr kumimoji="1" lang="zh-CN" altLang="en-US" dirty="0" smtClean="0"/>
          </a:p>
          <a:p>
            <a:r>
              <a:rPr kumimoji="1" lang="en-US" altLang="zh-CN" dirty="0" smtClean="0"/>
              <a:t>Add r0, r0, 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22AE-D4E4-2744-A823-25CC38B5B196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1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DFEF-E2DC-E14C-BEA4-C5527D6F0FF2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67-8821-3746-B32D-9EA2D917F885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2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A8DF-3027-6442-A088-969A8F181DFD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9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4ED0-D7DC-4249-8E61-EA87434A9E27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7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0AA-F78B-7A4B-9226-F902170639C1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2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CAA-3012-D94B-9B32-FAF01D427365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878-89A0-5B48-8408-35FB920E3912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1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9C2-141D-1E41-A4C2-3C088280A3BB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44C9-46EB-6647-BF9F-0FEE816DE4F4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2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1797-FD49-F74A-AE20-B575D8D38E3E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01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91CB-B3FB-4445-AD1F-F48F271CC06F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0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6BCC-B0C6-454D-B3FF-FF4385B28DC2}" type="datetime1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53BD-C766-3D4A-B02B-7DD8D215E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7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878387"/>
            <a:ext cx="8458200" cy="232884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REVIEW</a:t>
            </a:r>
            <a:br>
              <a:rPr kumimoji="1" lang="en-US" altLang="zh-CN" dirty="0" smtClean="0"/>
            </a:br>
            <a:r>
              <a:rPr kumimoji="1" lang="en-US" altLang="zh-CN" dirty="0" smtClean="0"/>
              <a:t>Introduction to computing systems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2020.09.15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8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2507"/>
            <a:ext cx="8229600" cy="5498330"/>
          </a:xfrm>
        </p:spPr>
        <p:txBody>
          <a:bodyPr/>
          <a:lstStyle/>
          <a:p>
            <a:r>
              <a:rPr kumimoji="1" lang="en-US" altLang="zh-CN" dirty="0" smtClean="0"/>
              <a:t>Assembly language, </a:t>
            </a:r>
            <a:r>
              <a:rPr kumimoji="1" lang="en-US" altLang="zh-CN" dirty="0" smtClean="0"/>
              <a:t>human-readable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Opcodes</a:t>
            </a:r>
            <a:r>
              <a:rPr kumimoji="1" lang="en-US" altLang="zh-CN" dirty="0" smtClean="0"/>
              <a:t>: ADD, AND, LD, ST…….</a:t>
            </a:r>
          </a:p>
          <a:p>
            <a:pPr lvl="1"/>
            <a:r>
              <a:rPr kumimoji="1" lang="en-US" altLang="zh-CN" dirty="0" smtClean="0"/>
              <a:t>Operands: R0-R7, #3, x0F</a:t>
            </a:r>
          </a:p>
          <a:p>
            <a:pPr lvl="1"/>
            <a:r>
              <a:rPr kumimoji="1" lang="en-US" altLang="zh-CN" dirty="0" smtClean="0"/>
              <a:t>Pseudo-operations: .</a:t>
            </a:r>
            <a:r>
              <a:rPr kumimoji="1" lang="en-US" altLang="zh-CN" dirty="0" err="1" smtClean="0"/>
              <a:t>orig</a:t>
            </a:r>
            <a:r>
              <a:rPr kumimoji="1" lang="en-US" altLang="zh-CN" dirty="0" smtClean="0"/>
              <a:t> .end .</a:t>
            </a:r>
            <a:r>
              <a:rPr kumimoji="1" lang="en-US" altLang="zh-CN" dirty="0" err="1" smtClean="0"/>
              <a:t>blkw</a:t>
            </a:r>
            <a:r>
              <a:rPr kumimoji="1" lang="en-US" altLang="zh-CN" dirty="0" smtClean="0"/>
              <a:t> .fill .</a:t>
            </a:r>
            <a:r>
              <a:rPr kumimoji="1" lang="en-US" altLang="zh-CN" dirty="0" err="1" smtClean="0"/>
              <a:t>stringz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Assembly process: two passes</a:t>
            </a:r>
          </a:p>
          <a:p>
            <a:pPr lvl="1"/>
            <a:r>
              <a:rPr kumimoji="1" lang="en-US" altLang="zh-CN" dirty="0" smtClean="0"/>
              <a:t>Symbol table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7820" y="14108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0124"/>
              </p:ext>
            </p:extLst>
          </p:nvPr>
        </p:nvGraphicFramePr>
        <p:xfrm>
          <a:off x="457200" y="274638"/>
          <a:ext cx="5745163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CorelDRAW" r:id="rId3" imgW="5744520" imgH="4030200" progId="CorelDRAW.Graphic.9">
                  <p:embed/>
                </p:oleObj>
              </mc:Choice>
              <mc:Fallback>
                <p:oleObj name="CorelDRAW" r:id="rId3" imgW="5744520" imgH="4030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638"/>
                        <a:ext cx="5745163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1041767" y="2611212"/>
            <a:ext cx="1569785" cy="236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2896968" y="2354372"/>
            <a:ext cx="2197699" cy="2625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0302" y="4965584"/>
            <a:ext cx="67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I/O</a:t>
            </a:r>
            <a:endParaRPr kumimoji="1" lang="zh-CN" altLang="en-US" sz="2800" b="1" dirty="0"/>
          </a:p>
        </p:txBody>
      </p:sp>
      <p:sp>
        <p:nvSpPr>
          <p:cNvPr id="11" name="左大括号 10"/>
          <p:cNvSpPr/>
          <p:nvPr/>
        </p:nvSpPr>
        <p:spPr>
          <a:xfrm>
            <a:off x="3117816" y="4794358"/>
            <a:ext cx="364253" cy="10701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96236" y="4532748"/>
            <a:ext cx="201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Polling(CH8)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0403" y="5602917"/>
            <a:ext cx="3609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Interrupt</a:t>
            </a:r>
            <a:r>
              <a:rPr kumimoji="1" lang="en-US" altLang="zh-CN" sz="2800" b="1" dirty="0"/>
              <a:t>-</a:t>
            </a:r>
            <a:r>
              <a:rPr kumimoji="1" lang="en-US" altLang="zh-CN" sz="2800" b="1" dirty="0" smtClean="0"/>
              <a:t>driven(CH10)</a:t>
            </a:r>
          </a:p>
          <a:p>
            <a:r>
              <a:rPr kumimoji="1" lang="en-US" altLang="zh-CN" sz="2800" b="1" dirty="0" smtClean="0"/>
              <a:t>stack</a:t>
            </a:r>
            <a:endParaRPr kumimoji="1" lang="zh-CN" altLang="en-US" sz="28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4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deal with Input / output ?</a:t>
            </a:r>
          </a:p>
          <a:p>
            <a:endParaRPr lang="en-US" altLang="zh-CN" dirty="0"/>
          </a:p>
          <a:p>
            <a:r>
              <a:rPr lang="en-US" altLang="zh-CN" dirty="0" smtClean="0"/>
              <a:t>System call   ----  Trap  routine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1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2055"/>
            <a:ext cx="8229600" cy="505410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 need more powerful programing language</a:t>
            </a:r>
          </a:p>
          <a:p>
            <a:pPr lvl="1"/>
            <a:r>
              <a:rPr kumimoji="1" lang="en-US" altLang="zh-CN" dirty="0" smtClean="0"/>
              <a:t>C, Java, Python…….</a:t>
            </a:r>
          </a:p>
          <a:p>
            <a:pPr lvl="1"/>
            <a:r>
              <a:rPr kumimoji="1" lang="en-US" altLang="zh-CN" dirty="0" smtClean="0"/>
              <a:t>High level abstraction</a:t>
            </a:r>
          </a:p>
          <a:p>
            <a:pPr lvl="1"/>
            <a:r>
              <a:rPr kumimoji="1" lang="en-US" altLang="zh-CN" dirty="0" smtClean="0"/>
              <a:t>Complier translate high level programing language into assembly language</a:t>
            </a:r>
          </a:p>
          <a:p>
            <a:pPr lvl="1"/>
            <a:r>
              <a:rPr kumimoji="1" lang="en-US" altLang="zh-CN" dirty="0" err="1" smtClean="0"/>
              <a:t>Fuctions</a:t>
            </a:r>
            <a:r>
              <a:rPr kumimoji="1" lang="en-US" altLang="zh-CN" dirty="0" smtClean="0"/>
              <a:t> in C </a:t>
            </a:r>
            <a:r>
              <a:rPr kumimoji="1" lang="en-US" altLang="zh-CN" dirty="0" smtClean="0"/>
              <a:t>language   (</a:t>
            </a:r>
            <a:r>
              <a:rPr kumimoji="1" lang="en-US" altLang="zh-CN" dirty="0" smtClean="0"/>
              <a:t>CH14)</a:t>
            </a:r>
          </a:p>
          <a:p>
            <a:pPr lvl="1"/>
            <a:r>
              <a:rPr kumimoji="1" lang="en-US" altLang="zh-CN" dirty="0" smtClean="0"/>
              <a:t>Pointer and Array in </a:t>
            </a:r>
            <a:r>
              <a:rPr kumimoji="1" lang="en-US" altLang="zh-CN" dirty="0" smtClean="0"/>
              <a:t>C  (</a:t>
            </a:r>
            <a:r>
              <a:rPr kumimoji="1" lang="en-US" altLang="zh-CN" dirty="0" smtClean="0"/>
              <a:t>CH16)</a:t>
            </a:r>
          </a:p>
          <a:p>
            <a:pPr lvl="1"/>
            <a:r>
              <a:rPr kumimoji="1" lang="en-US" altLang="zh-CN" dirty="0" smtClean="0"/>
              <a:t>Recursion  (</a:t>
            </a:r>
            <a:r>
              <a:rPr kumimoji="1" lang="en-US" altLang="zh-CN" dirty="0" smtClean="0"/>
              <a:t>CH17)</a:t>
            </a:r>
          </a:p>
          <a:p>
            <a:pPr lvl="1"/>
            <a:r>
              <a:rPr kumimoji="1" lang="en-US" altLang="zh-CN" dirty="0" smtClean="0"/>
              <a:t>Data </a:t>
            </a:r>
            <a:r>
              <a:rPr kumimoji="1" lang="en-US" altLang="zh-CN" dirty="0" smtClean="0"/>
              <a:t>structure  (</a:t>
            </a:r>
            <a:r>
              <a:rPr kumimoji="1" lang="en-US" altLang="zh-CN" dirty="0" smtClean="0"/>
              <a:t>CH19)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7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046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Transformations Between Layers</a:t>
            </a:r>
            <a:endParaRPr kumimoji="1" lang="zh-CN" altLang="en-US" dirty="0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651593" y="2098035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Franklin Gothic Demi" charset="0"/>
              </a:rPr>
              <a:t>Problems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634131" y="3493448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Franklin Gothic Demi" charset="0"/>
              </a:rPr>
              <a:t>Language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835168" y="4191948"/>
            <a:ext cx="39782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latin typeface="Franklin Gothic Demi" charset="0"/>
              </a:rPr>
              <a:t>Instruction Set Architecture 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1061043" y="4815835"/>
            <a:ext cx="259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Franklin Gothic Demi" charset="0"/>
              </a:rPr>
              <a:t>Microarchitecture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767481" y="551433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Franklin Gothic Demi" charset="0"/>
              </a:rPr>
              <a:t>Circuits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1757956" y="6212835"/>
            <a:ext cx="122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Franklin Gothic Demi" charset="0"/>
              </a:rPr>
              <a:t>Devices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562693" y="2794948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Franklin Gothic Demi" charset="0"/>
              </a:rPr>
              <a:t>Algorithms</a:t>
            </a:r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1105493" y="267429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>
            <a:off x="1105493" y="337279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1105493" y="407129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1105493" y="4695185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1105493" y="5393685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1105493" y="6092185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96218" y="2093570"/>
            <a:ext cx="4228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smtClean="0"/>
              <a:t>stated using "natural language"</a:t>
            </a:r>
          </a:p>
        </p:txBody>
      </p:sp>
      <p:sp>
        <p:nvSpPr>
          <p:cNvPr id="18" name="矩形 17"/>
          <p:cNvSpPr/>
          <p:nvPr/>
        </p:nvSpPr>
        <p:spPr>
          <a:xfrm>
            <a:off x="2986681" y="2790483"/>
            <a:ext cx="7057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/>
              <a:t>step-by-step procedure, guaranteed to finish</a:t>
            </a:r>
          </a:p>
        </p:txBody>
      </p:sp>
      <p:sp>
        <p:nvSpPr>
          <p:cNvPr id="19" name="矩形 18"/>
          <p:cNvSpPr/>
          <p:nvPr/>
        </p:nvSpPr>
        <p:spPr>
          <a:xfrm>
            <a:off x="2993572" y="3480860"/>
            <a:ext cx="775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/>
              <a:t>express the algorithm using C, Java, Python</a:t>
            </a:r>
          </a:p>
        </p:txBody>
      </p:sp>
      <p:sp>
        <p:nvSpPr>
          <p:cNvPr id="20" name="矩形 19"/>
          <p:cNvSpPr/>
          <p:nvPr/>
        </p:nvSpPr>
        <p:spPr>
          <a:xfrm>
            <a:off x="3148375" y="4085470"/>
            <a:ext cx="825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/>
              <a:t>the set of instructions, data type</a:t>
            </a:r>
          </a:p>
        </p:txBody>
      </p:sp>
      <p:sp>
        <p:nvSpPr>
          <p:cNvPr id="21" name="矩形 20"/>
          <p:cNvSpPr/>
          <p:nvPr/>
        </p:nvSpPr>
        <p:spPr>
          <a:xfrm>
            <a:off x="3148375" y="4698698"/>
            <a:ext cx="7356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 smtClean="0"/>
              <a:t>detailed organization of a processor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620093" y="5472668"/>
            <a:ext cx="455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Addition, MUX, registers, memory  </a:t>
            </a:r>
            <a:endParaRPr kumimoji="1"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3620093" y="6126163"/>
            <a:ext cx="402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n-type/p-type MOS Transistor </a:t>
            </a:r>
            <a:endParaRPr lang="zh-CN" altLang="en-US" sz="2400" b="1" dirty="0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8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73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Computer is a binary digital system</a:t>
            </a:r>
            <a:endParaRPr kumimoji="1" lang="zh-CN" altLang="en-US" dirty="0"/>
          </a:p>
        </p:txBody>
      </p:sp>
      <p:pic>
        <p:nvPicPr>
          <p:cNvPr id="9" name="Picture 9" descr="C:\Documents and Settings\Greg Byrd\My Documents\ece206\mh-slides\ch02\ch02-digi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63721"/>
            <a:ext cx="866298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28600" y="3407660"/>
            <a:ext cx="8662988" cy="331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/>
              <a:t>Basic unit of information is the </a:t>
            </a:r>
            <a:r>
              <a:rPr lang="en-US" altLang="zh-CN" sz="2800" i="1" dirty="0"/>
              <a:t>binary digit</a:t>
            </a:r>
            <a:r>
              <a:rPr lang="en-US" altLang="zh-CN" sz="2800" dirty="0"/>
              <a:t>, or </a:t>
            </a:r>
            <a:r>
              <a:rPr lang="en-US" altLang="zh-CN" sz="2800" i="1" dirty="0">
                <a:solidFill>
                  <a:schemeClr val="accent2"/>
                </a:solidFill>
              </a:rPr>
              <a:t>bit</a:t>
            </a:r>
            <a:r>
              <a:rPr lang="en-US" altLang="zh-CN" sz="2800" dirty="0"/>
              <a:t>.</a:t>
            </a:r>
          </a:p>
          <a:p>
            <a:pPr>
              <a:defRPr/>
            </a:pPr>
            <a:r>
              <a:rPr lang="en-US" altLang="zh-CN" sz="2800" dirty="0"/>
              <a:t>Values with more than two states require multiple bits.</a:t>
            </a:r>
          </a:p>
          <a:p>
            <a:pPr lvl="1">
              <a:defRPr/>
            </a:pPr>
            <a:r>
              <a:rPr lang="en-US" altLang="zh-CN" sz="2800" dirty="0"/>
              <a:t>A collection of </a:t>
            </a:r>
            <a:r>
              <a:rPr lang="en-US" altLang="zh-CN" sz="2800" dirty="0">
                <a:solidFill>
                  <a:srgbClr val="CE0000"/>
                </a:solidFill>
              </a:rPr>
              <a:t>two</a:t>
            </a:r>
            <a:r>
              <a:rPr lang="en-US" altLang="zh-CN" sz="2800" dirty="0"/>
              <a:t> bits has </a:t>
            </a:r>
            <a:r>
              <a:rPr lang="en-US" altLang="zh-CN" sz="2800" dirty="0">
                <a:solidFill>
                  <a:srgbClr val="CE0000"/>
                </a:solidFill>
              </a:rPr>
              <a:t>four</a:t>
            </a:r>
            <a:r>
              <a:rPr lang="en-US" altLang="zh-CN" sz="2800" dirty="0"/>
              <a:t> possible states: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CE0000"/>
                </a:solidFill>
              </a:rPr>
              <a:t>00, 01, 10, 11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800" dirty="0"/>
              <a:t>A collection of </a:t>
            </a:r>
            <a:r>
              <a:rPr lang="en-US" altLang="zh-CN" sz="2800" dirty="0">
                <a:solidFill>
                  <a:srgbClr val="CE0000"/>
                </a:solidFill>
              </a:rPr>
              <a:t>three</a:t>
            </a:r>
            <a:r>
              <a:rPr lang="en-US" altLang="zh-CN" sz="2800" dirty="0"/>
              <a:t> bits has </a:t>
            </a:r>
            <a:r>
              <a:rPr lang="en-US" altLang="zh-CN" sz="2800" dirty="0">
                <a:solidFill>
                  <a:srgbClr val="CE0000"/>
                </a:solidFill>
              </a:rPr>
              <a:t>eight</a:t>
            </a:r>
            <a:r>
              <a:rPr lang="en-US" altLang="zh-CN" sz="2800" dirty="0"/>
              <a:t> possible states: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CE0000"/>
                </a:solidFill>
              </a:rPr>
              <a:t>000, 001, 010, 011, 100, 101, 110, 111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800" i="1" u="sng" dirty="0"/>
              <a:t>A collection of </a:t>
            </a:r>
            <a:r>
              <a:rPr lang="en-US" altLang="zh-CN" sz="2800" i="1" u="sng" dirty="0">
                <a:solidFill>
                  <a:srgbClr val="CE0000"/>
                </a:solidFill>
              </a:rPr>
              <a:t>n</a:t>
            </a:r>
            <a:r>
              <a:rPr lang="en-US" altLang="zh-CN" sz="2800" i="1" u="sng" dirty="0"/>
              <a:t> bits has </a:t>
            </a:r>
            <a:r>
              <a:rPr lang="en-US" altLang="zh-CN" sz="2800" i="1" u="sng" dirty="0">
                <a:solidFill>
                  <a:srgbClr val="CE0000"/>
                </a:solidFill>
              </a:rPr>
              <a:t>2</a:t>
            </a:r>
            <a:r>
              <a:rPr lang="en-US" altLang="zh-CN" sz="2800" i="1" u="sng" baseline="30000" dirty="0">
                <a:solidFill>
                  <a:srgbClr val="CE0000"/>
                </a:solidFill>
              </a:rPr>
              <a:t>n</a:t>
            </a:r>
            <a:r>
              <a:rPr lang="en-US" altLang="zh-CN" sz="2800" i="1" u="sng" dirty="0"/>
              <a:t> possible states.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altLang="zh-CN" dirty="0"/>
              <a:t>Data type: </a:t>
            </a:r>
            <a:r>
              <a:rPr lang="en-US" altLang="zh-CN" i="1" dirty="0" smtClean="0">
                <a:solidFill>
                  <a:schemeClr val="accent2"/>
                </a:solidFill>
              </a:rPr>
              <a:t>representation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>
                <a:solidFill>
                  <a:schemeClr val="accent2"/>
                </a:solidFill>
              </a:rPr>
              <a:t>operations</a:t>
            </a:r>
            <a:r>
              <a:rPr lang="en-US" altLang="zh-CN" dirty="0"/>
              <a:t> within the </a:t>
            </a:r>
            <a:r>
              <a:rPr lang="en-US" altLang="zh-CN" dirty="0" smtClean="0"/>
              <a:t>computer</a:t>
            </a:r>
          </a:p>
          <a:p>
            <a:pPr marL="400050" lvl="1" indent="0">
              <a:defRPr/>
            </a:pPr>
            <a:r>
              <a:rPr kumimoji="1" lang="en-US" altLang="zh-CN" dirty="0" smtClean="0"/>
              <a:t>Unsigned integer</a:t>
            </a:r>
          </a:p>
          <a:p>
            <a:pPr marL="400050" lvl="1" indent="0">
              <a:defRPr/>
            </a:pPr>
            <a:r>
              <a:rPr kumimoji="1" lang="en-US" altLang="zh-CN" dirty="0" smtClean="0"/>
              <a:t>Signed </a:t>
            </a:r>
            <a:r>
              <a:rPr kumimoji="1" lang="en-US" altLang="zh-CN" dirty="0" err="1" smtClean="0"/>
              <a:t>intergers</a:t>
            </a:r>
            <a:endParaRPr kumimoji="1" lang="en-US" altLang="zh-CN" dirty="0" smtClean="0"/>
          </a:p>
          <a:p>
            <a:pPr marL="400050" lvl="1" indent="0">
              <a:defRPr/>
            </a:pPr>
            <a:r>
              <a:rPr kumimoji="1" lang="en-US" altLang="zh-CN" dirty="0" smtClean="0"/>
              <a:t>ASCII</a:t>
            </a:r>
          </a:p>
          <a:p>
            <a:pPr marL="400050" lvl="1" indent="0">
              <a:defRPr/>
            </a:pPr>
            <a:r>
              <a:rPr kumimoji="1" lang="en-US" altLang="zh-CN" dirty="0" smtClean="0"/>
              <a:t>Floating-point</a:t>
            </a:r>
          </a:p>
          <a:p>
            <a:pPr marL="400050" lvl="1" indent="0">
              <a:defRPr/>
            </a:pPr>
            <a:r>
              <a:rPr kumimoji="1" lang="en-US" altLang="zh-CN" dirty="0" smtClean="0"/>
              <a:t>String</a:t>
            </a:r>
          </a:p>
          <a:p>
            <a:pPr marL="400050" lvl="1" indent="0">
              <a:defRPr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Unsigned integers</a:t>
            </a:r>
          </a:p>
          <a:p>
            <a:endParaRPr kumimoji="1"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12888" y="2888840"/>
            <a:ext cx="1955800" cy="1106488"/>
            <a:chOff x="953" y="2832"/>
            <a:chExt cx="1232" cy="69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98" y="2832"/>
              <a:ext cx="5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cs typeface="+mn-cs"/>
                </a:rPr>
                <a:t>329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53" y="3241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cs typeface="+mn-cs"/>
                </a:rPr>
                <a:t>10</a:t>
              </a:r>
              <a:r>
                <a:rPr lang="en-US" altLang="zh-CN" baseline="30000">
                  <a:cs typeface="+mn-cs"/>
                </a:rPr>
                <a:t>2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9" y="3241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cs typeface="+mn-cs"/>
                </a:rPr>
                <a:t>10</a:t>
              </a:r>
              <a:r>
                <a:rPr lang="en-US" altLang="zh-CN" baseline="30000">
                  <a:cs typeface="+mn-cs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84" y="3241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cs typeface="+mn-cs"/>
                </a:rPr>
                <a:t>10</a:t>
              </a:r>
              <a:r>
                <a:rPr lang="en-US" altLang="zh-CN" baseline="30000" dirty="0">
                  <a:cs typeface="+mn-cs"/>
                </a:rPr>
                <a:t>0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126038" y="2888840"/>
            <a:ext cx="1785937" cy="1106488"/>
            <a:chOff x="1006" y="2832"/>
            <a:chExt cx="1125" cy="697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98" y="2832"/>
              <a:ext cx="5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cs typeface="+mn-cs"/>
                </a:rPr>
                <a:t>101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6" y="3241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cs typeface="+mn-cs"/>
                </a:rPr>
                <a:t>2</a:t>
              </a:r>
              <a:r>
                <a:rPr lang="en-US" altLang="zh-CN" baseline="30000">
                  <a:cs typeface="+mn-cs"/>
                </a:rPr>
                <a:t>2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422" y="3241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cs typeface="+mn-cs"/>
                </a:rPr>
                <a:t>2</a:t>
              </a:r>
              <a:r>
                <a:rPr lang="en-US" altLang="zh-CN" baseline="30000">
                  <a:cs typeface="+mn-cs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37" y="3241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cs typeface="+mn-cs"/>
                </a:rPr>
                <a:t>2</a:t>
              </a:r>
              <a:r>
                <a:rPr lang="en-US" altLang="zh-CN" baseline="30000">
                  <a:cs typeface="+mn-cs"/>
                </a:rPr>
                <a:t>0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92188" y="4108040"/>
            <a:ext cx="31321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cs typeface="+mn-cs"/>
              </a:rPr>
              <a:t>3x100 + 2x10 + 9x1 = 329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59338" y="4108040"/>
            <a:ext cx="24257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cs typeface="+mn-cs"/>
              </a:rPr>
              <a:t>1x4 + 0x2 + 1x1 = 5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259263" y="2736440"/>
            <a:ext cx="1085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i="1">
                <a:cs typeface="+mn-cs"/>
              </a:rPr>
              <a:t>most</a:t>
            </a:r>
          </a:p>
          <a:p>
            <a:pPr>
              <a:defRPr/>
            </a:pPr>
            <a:r>
              <a:rPr lang="en-US" altLang="zh-CN" sz="1600" i="1">
                <a:cs typeface="+mn-cs"/>
              </a:rPr>
              <a:t>significant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621463" y="2736440"/>
            <a:ext cx="1085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i="1">
                <a:cs typeface="+mn-cs"/>
              </a:rPr>
              <a:t>least</a:t>
            </a:r>
          </a:p>
          <a:p>
            <a:pPr>
              <a:defRPr/>
            </a:pPr>
            <a:r>
              <a:rPr lang="en-US" altLang="zh-CN" sz="1600" i="1">
                <a:cs typeface="+mn-cs"/>
              </a:rPr>
              <a:t>significant</a:t>
            </a: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5105400" y="2885665"/>
            <a:ext cx="685800" cy="122238"/>
          </a:xfrm>
          <a:custGeom>
            <a:avLst/>
            <a:gdLst>
              <a:gd name="T0" fmla="*/ 0 w 432"/>
              <a:gd name="T1" fmla="*/ 2 h 77"/>
              <a:gd name="T2" fmla="*/ 285 w 432"/>
              <a:gd name="T3" fmla="*/ 2 h 77"/>
              <a:gd name="T4" fmla="*/ 405 w 432"/>
              <a:gd name="T5" fmla="*/ 14 h 77"/>
              <a:gd name="T6" fmla="*/ 432 w 432"/>
              <a:gd name="T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 flipH="1">
            <a:off x="6248400" y="2888840"/>
            <a:ext cx="685800" cy="122238"/>
          </a:xfrm>
          <a:custGeom>
            <a:avLst/>
            <a:gdLst>
              <a:gd name="T0" fmla="*/ 0 w 432"/>
              <a:gd name="T1" fmla="*/ 2 h 77"/>
              <a:gd name="T2" fmla="*/ 285 w 432"/>
              <a:gd name="T3" fmla="*/ 2 h 77"/>
              <a:gd name="T4" fmla="*/ 405 w 432"/>
              <a:gd name="T5" fmla="*/ 14 h 77"/>
              <a:gd name="T6" fmla="*/ 432 w 432"/>
              <a:gd name="T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27" name="图片 26" descr="屏幕快照 2014-08-13 上午11.2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702760"/>
            <a:ext cx="6089271" cy="1663829"/>
          </a:xfrm>
          <a:prstGeom prst="rect">
            <a:avLst/>
          </a:prstGeom>
        </p:spPr>
      </p:pic>
      <p:sp>
        <p:nvSpPr>
          <p:cNvPr id="26" name="幻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2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Signed integers</a:t>
            </a:r>
          </a:p>
          <a:p>
            <a:pPr lvl="1"/>
            <a:r>
              <a:rPr lang="en-US" altLang="zh-CN" dirty="0" smtClean="0"/>
              <a:t>Two</a:t>
            </a:r>
            <a:r>
              <a:rPr lang="en-US" altLang="zh-CN" dirty="0" smtClean="0">
                <a:latin typeface="Arial"/>
              </a:rPr>
              <a:t>’</a:t>
            </a:r>
            <a:r>
              <a:rPr lang="en-US" altLang="zh-CN" dirty="0" smtClean="0"/>
              <a:t>s </a:t>
            </a:r>
            <a:r>
              <a:rPr lang="en-US" altLang="zh-CN" dirty="0"/>
              <a:t>Complement </a:t>
            </a:r>
            <a:r>
              <a:rPr lang="en-US" altLang="zh-CN" dirty="0" smtClean="0"/>
              <a:t>Representation</a:t>
            </a:r>
          </a:p>
          <a:p>
            <a:pPr lvl="1"/>
            <a:r>
              <a:rPr kumimoji="1" lang="en-US" altLang="zh-CN" dirty="0" smtClean="0"/>
              <a:t>Sign-extension</a:t>
            </a:r>
          </a:p>
          <a:p>
            <a:pPr lvl="1"/>
            <a:r>
              <a:rPr lang="en-US" altLang="zh-CN" dirty="0"/>
              <a:t>Converting </a:t>
            </a:r>
            <a:r>
              <a:rPr lang="en-US" altLang="zh-CN" dirty="0" smtClean="0"/>
              <a:t>Binary </a:t>
            </a:r>
            <a:r>
              <a:rPr lang="en-US" altLang="zh-CN" dirty="0"/>
              <a:t>to </a:t>
            </a:r>
            <a:r>
              <a:rPr lang="en-US" altLang="zh-CN" dirty="0" smtClean="0"/>
              <a:t>Decimal</a:t>
            </a:r>
          </a:p>
          <a:p>
            <a:pPr lvl="1"/>
            <a:r>
              <a:rPr lang="en-US" altLang="zh-CN" dirty="0"/>
              <a:t>Converting Decimal to Binary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Operations: Arithmetic and Logical</a:t>
            </a:r>
          </a:p>
          <a:p>
            <a:pPr lvl="1"/>
            <a:r>
              <a:rPr lang="en-US" altLang="zh-CN" dirty="0"/>
              <a:t>Overflow</a:t>
            </a:r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7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dirty="0" smtClean="0"/>
              <a:t>Two</a:t>
            </a:r>
            <a:r>
              <a:rPr lang="en-US" altLang="zh-CN" dirty="0" smtClean="0">
                <a:latin typeface="Arial"/>
              </a:rPr>
              <a:t>’</a:t>
            </a:r>
            <a:r>
              <a:rPr lang="en-US" altLang="zh-CN" dirty="0" smtClean="0"/>
              <a:t>s Complement Representation</a:t>
            </a:r>
          </a:p>
          <a:p>
            <a:pPr marL="0" indent="0">
              <a:buNone/>
            </a:pPr>
            <a:r>
              <a:rPr lang="en-US" altLang="zh-CN" dirty="0" smtClean="0">
                <a:cs typeface="+mn-cs"/>
              </a:rPr>
              <a:t>	Most </a:t>
            </a:r>
            <a:r>
              <a:rPr lang="en-US" altLang="zh-CN" dirty="0" err="1"/>
              <a:t>s</a:t>
            </a:r>
            <a:r>
              <a:rPr lang="en-US" altLang="zh-CN" dirty="0" err="1" smtClean="0">
                <a:cs typeface="+mn-cs"/>
              </a:rPr>
              <a:t>ignificent</a:t>
            </a:r>
            <a:r>
              <a:rPr lang="en-US" altLang="zh-CN" dirty="0" smtClean="0">
                <a:cs typeface="+mn-cs"/>
              </a:rPr>
              <a:t> bit is sign bit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      5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= 0101</a:t>
            </a:r>
            <a:r>
              <a:rPr kumimoji="1" lang="en-US" altLang="zh-CN" baseline="-25000" dirty="0" smtClean="0"/>
              <a:t>2</a:t>
            </a:r>
          </a:p>
          <a:p>
            <a:pPr marL="0" indent="0">
              <a:buNone/>
            </a:pPr>
            <a:r>
              <a:rPr kumimoji="1" lang="en-US" altLang="zh-CN" baseline="-25000" dirty="0" smtClean="0"/>
              <a:t> </a:t>
            </a:r>
            <a:r>
              <a:rPr kumimoji="1" lang="en-US" altLang="zh-CN" dirty="0" smtClean="0"/>
              <a:t>         -5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= ?</a:t>
            </a:r>
            <a:endParaRPr kumimoji="1" lang="zh-CN" altLang="en-US" dirty="0"/>
          </a:p>
        </p:txBody>
      </p:sp>
      <p:pic>
        <p:nvPicPr>
          <p:cNvPr id="4" name="图片 3" descr="屏幕快照 2014-08-13 下午2.0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3" y="3878339"/>
            <a:ext cx="5458720" cy="2751793"/>
          </a:xfrm>
          <a:prstGeom prst="rect">
            <a:avLst/>
          </a:prstGeom>
        </p:spPr>
      </p:pic>
      <p:pic>
        <p:nvPicPr>
          <p:cNvPr id="5" name="图片 4" descr="屏幕快照 2014-08-13 下午2.11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702868"/>
            <a:ext cx="1951526" cy="1161623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75168" y="3495159"/>
            <a:ext cx="1846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1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 info.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考试时间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  9.18 </a:t>
            </a:r>
            <a:r>
              <a:rPr kumimoji="1" lang="zh-CN" altLang="en-US" dirty="0" smtClean="0"/>
              <a:t>周五</a:t>
            </a:r>
            <a:r>
              <a:rPr kumimoji="1" lang="en-US" altLang="zh-CN" dirty="0" smtClean="0"/>
              <a:t>     </a:t>
            </a:r>
            <a:r>
              <a:rPr kumimoji="1" lang="en-US" altLang="zh-CN" dirty="0" smtClean="0"/>
              <a:t> 2</a:t>
            </a:r>
            <a:r>
              <a:rPr kumimoji="1" lang="en-US" altLang="zh-CN" dirty="0" smtClean="0"/>
              <a:t>:30--</a:t>
            </a:r>
            <a:r>
              <a:rPr kumimoji="1" lang="en-US" altLang="zh-CN" dirty="0" smtClean="0"/>
              <a:t>5</a:t>
            </a:r>
            <a:r>
              <a:rPr kumimoji="1" lang="en-US" altLang="zh-CN" dirty="0" smtClean="0"/>
              <a:t>:00  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考试地点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东</a:t>
            </a:r>
            <a:r>
              <a:rPr kumimoji="1" lang="en-US" altLang="zh-CN" dirty="0" smtClean="0"/>
              <a:t>1A-203</a:t>
            </a:r>
            <a:r>
              <a:rPr kumimoji="1" lang="en-US" altLang="zh-CN" dirty="0" smtClean="0"/>
              <a:t>/ </a:t>
            </a:r>
            <a:r>
              <a:rPr kumimoji="1" lang="zh-CN" altLang="en-US" dirty="0" smtClean="0"/>
              <a:t>东</a:t>
            </a:r>
            <a:r>
              <a:rPr kumimoji="1" lang="en-US" altLang="zh-CN" dirty="0" smtClean="0"/>
              <a:t>1A-209/</a:t>
            </a:r>
            <a:r>
              <a:rPr kumimoji="1" lang="zh-CN" altLang="en-US" dirty="0" smtClean="0"/>
              <a:t>东</a:t>
            </a:r>
            <a:r>
              <a:rPr kumimoji="1" lang="en-US" altLang="zh-CN" dirty="0" smtClean="0"/>
              <a:t>1A-207 </a:t>
            </a:r>
            <a:endParaRPr kumimoji="1" lang="en-US" altLang="zh-CN" dirty="0" smtClean="0"/>
          </a:p>
          <a:p>
            <a:r>
              <a:rPr kumimoji="1" lang="zh-CN" altLang="en-US" dirty="0" smtClean="0"/>
              <a:t>闭卷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考试范围：全部</a:t>
            </a:r>
            <a:endParaRPr kumimoji="1" lang="en-US" altLang="zh-CN" dirty="0" smtClean="0"/>
          </a:p>
          <a:p>
            <a:r>
              <a:rPr kumimoji="1" lang="en-US" altLang="zh-CN" dirty="0" smtClean="0"/>
              <a:t>Final score &gt;= 50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0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Sign-extension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5</a:t>
            </a:r>
            <a:r>
              <a:rPr kumimoji="1" lang="en-US" altLang="zh-CN" baseline="-25000" dirty="0" smtClean="0"/>
              <a:t>10 </a:t>
            </a:r>
            <a:r>
              <a:rPr kumimoji="1" lang="en-US" altLang="zh-CN" dirty="0" smtClean="0"/>
              <a:t>= 0101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= 00000101</a:t>
            </a:r>
            <a:r>
              <a:rPr kumimoji="1" lang="en-US" altLang="zh-CN" baseline="-25000" dirty="0" smtClean="0"/>
              <a:t>2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-5</a:t>
            </a:r>
            <a:r>
              <a:rPr kumimoji="1" lang="en-US" altLang="zh-CN" baseline="-25000" dirty="0" smtClean="0"/>
              <a:t>10</a:t>
            </a:r>
            <a:r>
              <a:rPr kumimoji="1" lang="en-US" altLang="zh-CN" dirty="0" smtClean="0"/>
              <a:t> = 1011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= 11111011</a:t>
            </a:r>
            <a:r>
              <a:rPr kumimoji="1" lang="en-US" altLang="zh-CN" baseline="-25000" dirty="0" smtClean="0"/>
              <a:t>2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CourierPS" charset="0"/>
              </a:rPr>
              <a:t>	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642921" y="3639913"/>
            <a:ext cx="56750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CourierPS" charset="0"/>
              </a:rPr>
              <a:t>		</a:t>
            </a:r>
            <a:r>
              <a:rPr lang="en-US" altLang="zh-CN" sz="2800" b="1" dirty="0" smtClean="0">
                <a:latin typeface="CourierPS" charset="0"/>
              </a:rPr>
              <a:t>00000101</a:t>
            </a:r>
            <a:r>
              <a:rPr lang="en-US" altLang="zh-CN" sz="2800" b="1" dirty="0">
                <a:latin typeface="CourierPS" charset="0"/>
              </a:rPr>
              <a:t>	</a:t>
            </a:r>
            <a:r>
              <a:rPr lang="en-US" altLang="zh-CN" sz="2800" dirty="0">
                <a:latin typeface="Arial" charset="0"/>
              </a:rPr>
              <a:t>(5)</a:t>
            </a:r>
          </a:p>
          <a:p>
            <a:pPr>
              <a:defRPr/>
            </a:pPr>
            <a:r>
              <a:rPr lang="en-US" altLang="zh-CN" sz="2800" b="1" dirty="0">
                <a:latin typeface="CourierPS" charset="0"/>
              </a:rPr>
              <a:t>	+</a:t>
            </a:r>
            <a:r>
              <a:rPr lang="en-US" altLang="zh-CN" sz="2800" b="1" u="sng" dirty="0">
                <a:latin typeface="CourierPS" charset="0"/>
              </a:rPr>
              <a:t>	</a:t>
            </a:r>
            <a:r>
              <a:rPr lang="en-US" altLang="zh-CN" sz="2800" b="1" u="sng" dirty="0" smtClean="0">
                <a:latin typeface="CourierPS" charset="0"/>
              </a:rPr>
              <a:t>        1011</a:t>
            </a:r>
            <a:r>
              <a:rPr lang="en-US" altLang="zh-CN" sz="2800" b="1" dirty="0">
                <a:latin typeface="CourierPS" charset="0"/>
              </a:rPr>
              <a:t>	</a:t>
            </a:r>
            <a:r>
              <a:rPr lang="en-US" altLang="zh-CN" sz="2800" dirty="0">
                <a:latin typeface="Arial" charset="0"/>
              </a:rPr>
              <a:t>(-5)</a:t>
            </a:r>
            <a:r>
              <a:rPr lang="en-US" altLang="zh-CN" sz="2800" dirty="0">
                <a:latin typeface="Franklin Gothic Book" charset="0"/>
              </a:rPr>
              <a:t>	</a:t>
            </a:r>
            <a:endParaRPr lang="en-US" altLang="zh-CN" sz="2800" dirty="0">
              <a:latin typeface="Arial" charset="0"/>
            </a:endParaRPr>
          </a:p>
          <a:p>
            <a:pPr>
              <a:defRPr/>
            </a:pPr>
            <a:r>
              <a:rPr lang="en-US" altLang="zh-CN" sz="2800" b="1" dirty="0">
                <a:latin typeface="CourierPS" charset="0"/>
              </a:rPr>
              <a:t>	    </a:t>
            </a:r>
            <a:r>
              <a:rPr lang="en-US" altLang="zh-CN" sz="2800" b="1" dirty="0" smtClean="0">
                <a:latin typeface="CourierPS" charset="0"/>
              </a:rPr>
              <a:t> 00000000</a:t>
            </a:r>
            <a:r>
              <a:rPr lang="en-US" altLang="zh-CN" sz="2800" dirty="0">
                <a:latin typeface="Arial" charset="0"/>
              </a:rPr>
              <a:t>(0)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15943" y="363991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CourierPS" charset="0"/>
              </a:rPr>
              <a:t>	</a:t>
            </a:r>
            <a:r>
              <a:rPr lang="en-US" altLang="zh-CN" sz="2800" dirty="0" smtClean="0">
                <a:latin typeface="CourierPS" charset="0"/>
              </a:rPr>
              <a:t>    </a:t>
            </a:r>
            <a:r>
              <a:rPr lang="en-US" altLang="zh-CN" sz="2800" b="1" dirty="0" smtClean="0">
                <a:latin typeface="CourierPS" charset="0"/>
              </a:rPr>
              <a:t>0101</a:t>
            </a:r>
            <a:r>
              <a:rPr lang="en-US" altLang="zh-CN" sz="2800" b="1" dirty="0">
                <a:latin typeface="CourierPS" charset="0"/>
              </a:rPr>
              <a:t>	</a:t>
            </a:r>
            <a:r>
              <a:rPr lang="en-US" altLang="zh-CN" sz="2800" dirty="0">
                <a:latin typeface="Arial" charset="0"/>
              </a:rPr>
              <a:t>(5)</a:t>
            </a:r>
          </a:p>
          <a:p>
            <a:pPr>
              <a:defRPr/>
            </a:pPr>
            <a:r>
              <a:rPr lang="en-US" altLang="zh-CN" sz="2800" b="1" dirty="0">
                <a:latin typeface="CourierPS" charset="0"/>
              </a:rPr>
              <a:t>	+</a:t>
            </a:r>
            <a:r>
              <a:rPr lang="en-US" altLang="zh-CN" sz="2800" b="1" u="sng" dirty="0">
                <a:latin typeface="CourierPS" charset="0"/>
              </a:rPr>
              <a:t>	1011</a:t>
            </a:r>
            <a:r>
              <a:rPr lang="en-US" altLang="zh-CN" sz="2800" b="1" dirty="0">
                <a:latin typeface="CourierPS" charset="0"/>
              </a:rPr>
              <a:t>	</a:t>
            </a:r>
            <a:r>
              <a:rPr lang="en-US" altLang="zh-CN" sz="2800" dirty="0">
                <a:latin typeface="Arial" charset="0"/>
              </a:rPr>
              <a:t>(-5)</a:t>
            </a:r>
            <a:r>
              <a:rPr lang="en-US" altLang="zh-CN" sz="2800" dirty="0">
                <a:latin typeface="Franklin Gothic Book" charset="0"/>
              </a:rPr>
              <a:t>	</a:t>
            </a:r>
            <a:endParaRPr lang="en-US" altLang="zh-CN" sz="2800" dirty="0">
              <a:latin typeface="Arial" charset="0"/>
            </a:endParaRPr>
          </a:p>
          <a:p>
            <a:pPr>
              <a:defRPr/>
            </a:pPr>
            <a:r>
              <a:rPr lang="en-US" altLang="zh-CN" sz="2800" b="1" dirty="0">
                <a:latin typeface="CourierPS" charset="0"/>
              </a:rPr>
              <a:t>	    </a:t>
            </a:r>
            <a:r>
              <a:rPr lang="en-US" altLang="zh-CN" sz="2800" b="1" dirty="0" smtClean="0">
                <a:latin typeface="CourierPS" charset="0"/>
              </a:rPr>
              <a:t> 0000 </a:t>
            </a:r>
            <a:r>
              <a:rPr lang="en-US" altLang="zh-CN" sz="2800" dirty="0" smtClean="0">
                <a:latin typeface="Arial" charset="0"/>
              </a:rPr>
              <a:t>(</a:t>
            </a:r>
            <a:r>
              <a:rPr lang="en-US" altLang="zh-CN" sz="2800" dirty="0">
                <a:latin typeface="Arial" charset="0"/>
              </a:rPr>
              <a:t>0)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592659" y="4053048"/>
            <a:ext cx="9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PS" charset="0"/>
              </a:rPr>
              <a:t>1111</a:t>
            </a:r>
            <a:endParaRPr kumimoji="1" lang="zh-CN" altLang="en-US" b="1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dirty="0" smtClean="0"/>
              <a:t>Converting Binary to Decimal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If leading bit is one, take </a:t>
            </a:r>
            <a:r>
              <a:rPr lang="en-US" altLang="zh-CN" sz="2400" dirty="0" smtClean="0"/>
              <a:t>two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complement to get a positive number.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Add powers of 2 that have 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1</a:t>
            </a:r>
            <a:r>
              <a:rPr lang="zh-CN" altLang="en-US" sz="2400" dirty="0">
                <a:latin typeface="Arial"/>
              </a:rPr>
              <a:t>”</a:t>
            </a:r>
            <a:r>
              <a:rPr lang="en-US" altLang="zh-CN" sz="2400" dirty="0"/>
              <a:t> in the</a:t>
            </a:r>
            <a:br>
              <a:rPr lang="en-US" altLang="zh-CN" sz="2400" dirty="0"/>
            </a:br>
            <a:r>
              <a:rPr lang="en-US" altLang="zh-CN" sz="2400" dirty="0"/>
              <a:t>corresponding bit positions.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If original number was negative,</a:t>
            </a:r>
            <a:br>
              <a:rPr lang="en-US" altLang="zh-CN" sz="2400" dirty="0"/>
            </a:br>
            <a:r>
              <a:rPr lang="en-US" altLang="zh-CN" sz="2400" dirty="0"/>
              <a:t>add a minus sign.</a:t>
            </a:r>
          </a:p>
          <a:p>
            <a:pPr marL="742950" lvl="2" indent="-342900"/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221" y="474116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Franklin Gothic Book" charset="0"/>
              </a:rPr>
              <a:t>	</a:t>
            </a:r>
            <a:r>
              <a:rPr lang="en-US" altLang="zh-CN" sz="2800" dirty="0">
                <a:latin typeface="Arial" charset="0"/>
              </a:rPr>
              <a:t>X 	= 	01101000</a:t>
            </a:r>
            <a:r>
              <a:rPr lang="en-US" altLang="zh-CN" sz="2800" baseline="-25000" dirty="0">
                <a:latin typeface="Arial" charset="0"/>
              </a:rPr>
              <a:t>two</a:t>
            </a:r>
          </a:p>
          <a:p>
            <a:pPr>
              <a:defRPr/>
            </a:pPr>
            <a:r>
              <a:rPr lang="en-US" altLang="zh-CN" sz="2800" dirty="0">
                <a:latin typeface="Arial" charset="0"/>
              </a:rPr>
              <a:t>		=	</a:t>
            </a:r>
            <a:r>
              <a:rPr lang="en-US" altLang="zh-CN" sz="2800" dirty="0" smtClean="0">
                <a:latin typeface="Arial" charset="0"/>
              </a:rPr>
              <a:t>2</a:t>
            </a:r>
            <a:r>
              <a:rPr lang="en-US" altLang="zh-CN" sz="2800" baseline="30000" dirty="0" smtClean="0">
                <a:latin typeface="Arial" charset="0"/>
              </a:rPr>
              <a:t>6</a:t>
            </a:r>
            <a:r>
              <a:rPr lang="en-US" altLang="zh-CN" sz="2800" dirty="0" smtClean="0">
                <a:latin typeface="Arial" charset="0"/>
              </a:rPr>
              <a:t>+2</a:t>
            </a:r>
            <a:r>
              <a:rPr lang="en-US" altLang="zh-CN" sz="2800" baseline="30000" dirty="0" smtClean="0">
                <a:latin typeface="Arial" charset="0"/>
              </a:rPr>
              <a:t>5</a:t>
            </a:r>
            <a:r>
              <a:rPr lang="en-US" altLang="zh-CN" sz="2800" dirty="0" smtClean="0">
                <a:latin typeface="Arial" charset="0"/>
              </a:rPr>
              <a:t>+2</a:t>
            </a:r>
            <a:r>
              <a:rPr lang="en-US" altLang="zh-CN" sz="2800" baseline="30000" dirty="0" smtClean="0">
                <a:latin typeface="Arial" charset="0"/>
              </a:rPr>
              <a:t>3</a:t>
            </a:r>
          </a:p>
          <a:p>
            <a:pPr>
              <a:defRPr/>
            </a:pP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baseline="30000" dirty="0" smtClean="0">
                <a:latin typeface="Arial" charset="0"/>
              </a:rPr>
              <a:t>           </a:t>
            </a:r>
            <a:r>
              <a:rPr lang="en-US" altLang="zh-CN" sz="2800" dirty="0" smtClean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= 64+32+8</a:t>
            </a:r>
          </a:p>
          <a:p>
            <a:pPr>
              <a:defRPr/>
            </a:pPr>
            <a:r>
              <a:rPr lang="en-US" altLang="zh-CN" sz="2800" dirty="0">
                <a:latin typeface="Arial" charset="0"/>
              </a:rPr>
              <a:t>		=	104</a:t>
            </a:r>
            <a:r>
              <a:rPr lang="en-US" altLang="zh-CN" sz="2800" baseline="-25000" dirty="0">
                <a:latin typeface="Arial" charset="0"/>
              </a:rPr>
              <a:t>ten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4428883"/>
            <a:ext cx="4572000" cy="2372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Franklin Gothic Book" charset="0"/>
              </a:rPr>
              <a:t>	</a:t>
            </a:r>
            <a:r>
              <a:rPr lang="en-US" altLang="zh-CN" sz="2800" dirty="0">
                <a:latin typeface="Arial" charset="0"/>
              </a:rPr>
              <a:t>X 	= 	11100110</a:t>
            </a:r>
            <a:r>
              <a:rPr lang="en-US" altLang="zh-CN" sz="2800" baseline="-25000" dirty="0">
                <a:latin typeface="Arial" charset="0"/>
              </a:rPr>
              <a:t>two </a:t>
            </a:r>
          </a:p>
          <a:p>
            <a:pPr>
              <a:defRPr/>
            </a:pPr>
            <a:r>
              <a:rPr lang="en-US" altLang="zh-CN" sz="2800" dirty="0">
                <a:latin typeface="Arial" charset="0"/>
              </a:rPr>
              <a:t>	-X	=	00011010</a:t>
            </a:r>
          </a:p>
          <a:p>
            <a:pPr>
              <a:defRPr/>
            </a:pPr>
            <a:r>
              <a:rPr lang="en-US" altLang="zh-CN" sz="2800" dirty="0">
                <a:latin typeface="Arial" charset="0"/>
              </a:rPr>
              <a:t>		=	2</a:t>
            </a:r>
            <a:r>
              <a:rPr lang="en-US" altLang="zh-CN" sz="2800" baseline="30000" dirty="0">
                <a:latin typeface="Arial" charset="0"/>
              </a:rPr>
              <a:t>4</a:t>
            </a:r>
            <a:r>
              <a:rPr lang="en-US" altLang="zh-CN" sz="2800" dirty="0">
                <a:latin typeface="Arial" charset="0"/>
              </a:rPr>
              <a:t>+2</a:t>
            </a:r>
            <a:r>
              <a:rPr lang="en-US" altLang="zh-CN" sz="2800" baseline="30000" dirty="0">
                <a:latin typeface="Arial" charset="0"/>
              </a:rPr>
              <a:t>3</a:t>
            </a:r>
            <a:r>
              <a:rPr lang="en-US" altLang="zh-CN" sz="2800" dirty="0">
                <a:latin typeface="Arial" charset="0"/>
              </a:rPr>
              <a:t>+2</a:t>
            </a:r>
            <a:r>
              <a:rPr lang="en-US" altLang="zh-CN" sz="2800" baseline="30000" dirty="0">
                <a:latin typeface="Arial" charset="0"/>
              </a:rPr>
              <a:t>1 </a:t>
            </a:r>
            <a:r>
              <a:rPr lang="en-US" altLang="zh-CN" sz="2800" dirty="0">
                <a:latin typeface="Arial" charset="0"/>
              </a:rPr>
              <a:t>= 16+8+2</a:t>
            </a:r>
          </a:p>
          <a:p>
            <a:pPr>
              <a:defRPr/>
            </a:pPr>
            <a:r>
              <a:rPr lang="en-US" altLang="zh-CN" sz="2800" dirty="0">
                <a:latin typeface="Arial" charset="0"/>
              </a:rPr>
              <a:t>		=	26</a:t>
            </a:r>
            <a:r>
              <a:rPr lang="en-US" altLang="zh-CN" sz="2800" baseline="-25000" dirty="0">
                <a:latin typeface="Arial" charset="0"/>
              </a:rPr>
              <a:t>ten</a:t>
            </a:r>
            <a:endParaRPr lang="en-US" altLang="zh-CN" sz="2800" dirty="0">
              <a:latin typeface="Arial" charset="0"/>
            </a:endParaRPr>
          </a:p>
          <a:p>
            <a:pPr>
              <a:lnSpc>
                <a:spcPct val="135000"/>
              </a:lnSpc>
              <a:defRPr/>
            </a:pPr>
            <a:r>
              <a:rPr lang="en-US" altLang="zh-CN" sz="2800" dirty="0">
                <a:latin typeface="Arial" charset="0"/>
              </a:rPr>
              <a:t>	X	=	-26</a:t>
            </a:r>
            <a:r>
              <a:rPr lang="en-US" altLang="zh-CN" sz="2800" baseline="-25000" dirty="0">
                <a:latin typeface="Arial" charset="0"/>
              </a:rPr>
              <a:t>ten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596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Converting Decimal to Binary </a:t>
            </a:r>
            <a:endParaRPr lang="en-US" altLang="zh-CN" sz="3600" dirty="0" smtClean="0"/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 smtClean="0"/>
              <a:t>Find </a:t>
            </a:r>
            <a:r>
              <a:rPr lang="en-US" altLang="zh-CN" sz="2400" dirty="0"/>
              <a:t>magnitude of decimal number.  (Always positive.)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Divide by two – remainder is least significant bit.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Keep dividing by two until answer is zero,</a:t>
            </a:r>
            <a:br>
              <a:rPr lang="en-US" altLang="zh-CN" sz="2400" dirty="0"/>
            </a:br>
            <a:r>
              <a:rPr lang="en-US" altLang="zh-CN" sz="2400" dirty="0"/>
              <a:t>writing remainders from right to left.</a:t>
            </a:r>
          </a:p>
          <a:p>
            <a:pPr marL="857250" lvl="1" indent="-457200">
              <a:buFontTx/>
              <a:buAutoNum type="arabicPeriod"/>
              <a:defRPr/>
            </a:pPr>
            <a:r>
              <a:rPr lang="en-US" altLang="zh-CN" sz="2400" dirty="0"/>
              <a:t>Append a zero as the MS bit;</a:t>
            </a:r>
            <a:br>
              <a:rPr lang="en-US" altLang="zh-CN" sz="2400" dirty="0"/>
            </a:br>
            <a:r>
              <a:rPr lang="en-US" altLang="zh-CN" sz="2400" dirty="0"/>
              <a:t>if original number was negative, take two</a:t>
            </a:r>
            <a:r>
              <a:rPr lang="zh-CN" altLang="en-US" sz="2400" dirty="0">
                <a:latin typeface="Arial"/>
              </a:rPr>
              <a:t>’</a:t>
            </a:r>
            <a:r>
              <a:rPr lang="en-US" altLang="zh-CN" sz="2400" dirty="0"/>
              <a:t>s complement.</a:t>
            </a:r>
          </a:p>
          <a:p>
            <a:endParaRPr kumimoji="1"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825" y="4384573"/>
            <a:ext cx="6934200" cy="247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latin typeface="Franklin Gothic Book" charset="0"/>
                <a:cs typeface="+mn-cs"/>
              </a:rPr>
              <a:t>	</a:t>
            </a:r>
            <a:r>
              <a:rPr lang="en-US" altLang="zh-CN" sz="2800" dirty="0" smtClean="0">
                <a:latin typeface="Arial" charset="0"/>
                <a:cs typeface="+mn-cs"/>
              </a:rPr>
              <a:t>X 	= 	104</a:t>
            </a:r>
            <a:r>
              <a:rPr lang="en-US" altLang="zh-CN" sz="2800" baseline="-25000" dirty="0" smtClean="0">
                <a:latin typeface="Arial" charset="0"/>
                <a:cs typeface="+mn-cs"/>
              </a:rPr>
              <a:t>ten</a:t>
            </a:r>
            <a:r>
              <a:rPr lang="en-US" altLang="zh-CN" sz="2800" dirty="0" smtClean="0">
                <a:latin typeface="Arial" charset="0"/>
                <a:cs typeface="+mn-cs"/>
              </a:rPr>
              <a:t>	</a:t>
            </a:r>
            <a:r>
              <a:rPr lang="en-US" altLang="zh-CN" sz="2000" dirty="0" smtClean="0">
                <a:latin typeface="Arial" charset="0"/>
                <a:cs typeface="+mn-cs"/>
              </a:rPr>
              <a:t>104/2	=	52 r0	</a:t>
            </a:r>
            <a:r>
              <a:rPr lang="en-US" altLang="zh-CN" sz="2000" i="1" dirty="0" smtClean="0">
                <a:latin typeface="Arial" charset="0"/>
                <a:cs typeface="+mn-cs"/>
              </a:rPr>
              <a:t>bit 0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			52/2	=	26 r0	</a:t>
            </a:r>
            <a:r>
              <a:rPr lang="en-US" altLang="zh-CN" sz="2000" i="1" dirty="0" smtClean="0">
                <a:latin typeface="Arial" charset="0"/>
                <a:cs typeface="+mn-cs"/>
              </a:rPr>
              <a:t>bit 1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			26/2	=	13 r0	</a:t>
            </a:r>
            <a:r>
              <a:rPr lang="en-US" altLang="zh-CN" sz="2000" i="1" dirty="0" smtClean="0">
                <a:latin typeface="Arial" charset="0"/>
                <a:cs typeface="+mn-cs"/>
              </a:rPr>
              <a:t>bit 2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			13/2	=	6 r1	</a:t>
            </a:r>
            <a:r>
              <a:rPr lang="en-US" altLang="zh-CN" sz="2000" i="1" dirty="0" smtClean="0">
                <a:latin typeface="Arial" charset="0"/>
                <a:cs typeface="+mn-cs"/>
              </a:rPr>
              <a:t>bit 3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			6/2	=	3 r0	</a:t>
            </a:r>
            <a:r>
              <a:rPr lang="en-US" altLang="zh-CN" sz="2000" i="1" dirty="0" smtClean="0">
                <a:latin typeface="Arial" charset="0"/>
                <a:cs typeface="+mn-cs"/>
              </a:rPr>
              <a:t>bit 4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			3/2	=	1 r1	</a:t>
            </a:r>
            <a:r>
              <a:rPr lang="en-US" altLang="zh-CN" sz="2000" i="1" dirty="0" smtClean="0">
                <a:latin typeface="Arial" charset="0"/>
                <a:cs typeface="+mn-cs"/>
              </a:rPr>
              <a:t>bit 5</a:t>
            </a:r>
          </a:p>
          <a:p>
            <a:pPr>
              <a:defRPr/>
            </a:pPr>
            <a:r>
              <a:rPr lang="en-US" altLang="zh-CN" sz="2000" dirty="0" smtClean="0">
                <a:latin typeface="Arial" charset="0"/>
                <a:cs typeface="+mn-cs"/>
              </a:rPr>
              <a:t>	</a:t>
            </a:r>
            <a:r>
              <a:rPr lang="en-US" altLang="zh-CN" sz="2800" dirty="0" smtClean="0">
                <a:latin typeface="Arial" charset="0"/>
                <a:cs typeface="+mn-cs"/>
              </a:rPr>
              <a:t>X	=	01101000</a:t>
            </a:r>
            <a:r>
              <a:rPr lang="en-US" altLang="zh-CN" sz="2800" baseline="-25000" dirty="0" smtClean="0">
                <a:latin typeface="Arial" charset="0"/>
                <a:cs typeface="+mn-cs"/>
              </a:rPr>
              <a:t>two</a:t>
            </a:r>
            <a:r>
              <a:rPr lang="en-US" altLang="zh-CN" sz="2000" dirty="0" smtClean="0">
                <a:latin typeface="Arial" charset="0"/>
                <a:cs typeface="+mn-cs"/>
              </a:rPr>
              <a:t>	1/2	=	0 r1	</a:t>
            </a:r>
            <a:r>
              <a:rPr lang="en-US" altLang="zh-CN" sz="2000" i="1" dirty="0" smtClean="0">
                <a:latin typeface="Arial" charset="0"/>
                <a:cs typeface="+mn-cs"/>
              </a:rPr>
              <a:t>bit 6</a:t>
            </a:r>
            <a:endParaRPr lang="en-US" altLang="zh-CN" sz="2000" i="1" baseline="-25000" dirty="0" smtClean="0">
              <a:latin typeface="Arial" charset="0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9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Operations: Arithmetic and </a:t>
            </a:r>
            <a:r>
              <a:rPr lang="en-US" altLang="zh-CN" sz="3600" dirty="0" smtClean="0"/>
              <a:t>Logical</a:t>
            </a:r>
          </a:p>
          <a:p>
            <a:pPr marL="0" indent="0">
              <a:buNone/>
            </a:pPr>
            <a:r>
              <a:rPr lang="en-US" altLang="zh-CN" sz="3600" dirty="0" smtClean="0">
                <a:cs typeface="+mn-cs"/>
              </a:rPr>
              <a:t>	arithmetic operations</a:t>
            </a:r>
            <a:endParaRPr lang="en-US" altLang="zh-CN" sz="3600" dirty="0" smtClean="0"/>
          </a:p>
          <a:p>
            <a:pPr lvl="2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CE0000"/>
                </a:solidFill>
              </a:rPr>
              <a:t>Addition      </a:t>
            </a:r>
            <a:endParaRPr lang="en-US" altLang="zh-CN" dirty="0">
              <a:solidFill>
                <a:srgbClr val="CE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E0000"/>
                </a:solidFill>
              </a:rPr>
              <a:t>Subtraction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E0000"/>
                </a:solidFill>
              </a:rPr>
              <a:t>Sign </a:t>
            </a:r>
            <a:r>
              <a:rPr lang="en-US" altLang="zh-CN" dirty="0" smtClean="0">
                <a:solidFill>
                  <a:srgbClr val="CE0000"/>
                </a:solidFill>
              </a:rPr>
              <a:t>Extension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altLang="zh-CN" sz="3600" dirty="0"/>
              <a:t>Logical operations </a:t>
            </a:r>
            <a:endParaRPr lang="en-US" altLang="zh-CN" sz="3600" dirty="0">
              <a:solidFill>
                <a:srgbClr val="CE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E0000"/>
                </a:solidFill>
              </a:rPr>
              <a:t>AND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E0000"/>
                </a:solidFill>
              </a:rPr>
              <a:t>OR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CE0000"/>
                </a:solidFill>
              </a:rPr>
              <a:t>NOT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75026" y="2870184"/>
            <a:ext cx="360372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11 + 01010101 = 11111111 </a:t>
            </a:r>
          </a:p>
          <a:p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                + 01010101 </a:t>
            </a:r>
          </a:p>
          <a:p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                = 01010100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75026" y="4714059"/>
            <a:ext cx="1805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Truth table</a:t>
            </a:r>
            <a:endParaRPr kumimoji="1" lang="zh-CN" altLang="en-US" sz="280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Overflow: </a:t>
            </a:r>
            <a:r>
              <a:rPr lang="en-US" altLang="zh-CN" dirty="0" smtClean="0">
                <a:cs typeface="+mn-cs"/>
              </a:rPr>
              <a:t>If operands are too big, then sum cannot be represented as an </a:t>
            </a:r>
            <a:r>
              <a:rPr lang="en-US" altLang="zh-CN" i="1" dirty="0" smtClean="0">
                <a:cs typeface="+mn-cs"/>
              </a:rPr>
              <a:t>n</a:t>
            </a:r>
            <a:r>
              <a:rPr lang="en-US" altLang="zh-CN" dirty="0" smtClean="0">
                <a:cs typeface="+mn-cs"/>
              </a:rPr>
              <a:t>-bit 2</a:t>
            </a:r>
            <a:r>
              <a:rPr lang="en-US" altLang="zh-CN" dirty="0" smtClean="0">
                <a:latin typeface="Arial"/>
              </a:rPr>
              <a:t>’</a:t>
            </a:r>
            <a:r>
              <a:rPr lang="en-US" altLang="zh-CN" dirty="0" smtClean="0">
                <a:cs typeface="+mn-cs"/>
              </a:rPr>
              <a:t>s comp number.</a:t>
            </a:r>
          </a:p>
          <a:p>
            <a:endParaRPr kumimoji="1"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6138" y="3858953"/>
            <a:ext cx="7162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dirty="0" smtClean="0">
                <a:latin typeface="CourierPS" charset="0"/>
                <a:cs typeface="+mn-cs"/>
              </a:rPr>
              <a:t>		</a:t>
            </a:r>
            <a:r>
              <a:rPr lang="en-US" altLang="zh-CN" sz="2800" b="1" dirty="0" smtClean="0">
                <a:latin typeface="CourierPS" charset="0"/>
                <a:cs typeface="+mn-cs"/>
              </a:rPr>
              <a:t>01000	</a:t>
            </a:r>
            <a:r>
              <a:rPr lang="en-US" altLang="zh-CN" dirty="0" smtClean="0">
                <a:latin typeface="Arial" charset="0"/>
                <a:cs typeface="+mn-cs"/>
              </a:rPr>
              <a:t>(8)</a:t>
            </a:r>
            <a:r>
              <a:rPr lang="en-US" altLang="zh-CN" dirty="0" smtClean="0">
                <a:latin typeface="Franklin Gothic Book" charset="0"/>
                <a:cs typeface="+mn-cs"/>
              </a:rPr>
              <a:t>		</a:t>
            </a:r>
            <a:r>
              <a:rPr lang="en-US" altLang="zh-CN" sz="2800" b="1" dirty="0" smtClean="0">
                <a:latin typeface="CourierPS" charset="0"/>
                <a:cs typeface="+mn-cs"/>
              </a:rPr>
              <a:t>11000	</a:t>
            </a:r>
            <a:r>
              <a:rPr lang="en-US" altLang="zh-CN" dirty="0" smtClean="0">
                <a:latin typeface="Arial" charset="0"/>
                <a:cs typeface="+mn-cs"/>
              </a:rPr>
              <a:t>(-8)</a:t>
            </a:r>
            <a:endParaRPr lang="en-US" altLang="zh-CN" dirty="0" smtClean="0">
              <a:latin typeface="Franklin Gothic Book" charset="0"/>
              <a:cs typeface="+mn-cs"/>
            </a:endParaRPr>
          </a:p>
          <a:p>
            <a:pPr>
              <a:defRPr/>
            </a:pPr>
            <a:r>
              <a:rPr lang="en-US" altLang="zh-CN" sz="2800" b="1" dirty="0" smtClean="0">
                <a:latin typeface="CourierPS" charset="0"/>
                <a:cs typeface="+mn-cs"/>
              </a:rPr>
              <a:t>	+</a:t>
            </a:r>
            <a:r>
              <a:rPr lang="en-US" altLang="zh-CN" sz="2800" b="1" u="sng" dirty="0" smtClean="0">
                <a:latin typeface="CourierPS" charset="0"/>
                <a:cs typeface="+mn-cs"/>
              </a:rPr>
              <a:t>	01001</a:t>
            </a:r>
            <a:r>
              <a:rPr lang="en-US" altLang="zh-CN" sz="2800" b="1" dirty="0" smtClean="0">
                <a:latin typeface="CourierPS" charset="0"/>
                <a:cs typeface="+mn-cs"/>
              </a:rPr>
              <a:t>	</a:t>
            </a:r>
            <a:r>
              <a:rPr lang="en-US" altLang="zh-CN" dirty="0" smtClean="0">
                <a:latin typeface="Arial" charset="0"/>
                <a:cs typeface="+mn-cs"/>
              </a:rPr>
              <a:t>(9)</a:t>
            </a:r>
            <a:r>
              <a:rPr lang="en-US" altLang="zh-CN" dirty="0" smtClean="0">
                <a:latin typeface="Franklin Gothic Book" charset="0"/>
                <a:cs typeface="+mn-cs"/>
              </a:rPr>
              <a:t>	</a:t>
            </a:r>
            <a:r>
              <a:rPr lang="en-US" altLang="zh-CN" sz="2800" b="1" dirty="0" smtClean="0">
                <a:latin typeface="CourierPS" charset="0"/>
                <a:cs typeface="+mn-cs"/>
              </a:rPr>
              <a:t>+</a:t>
            </a:r>
            <a:r>
              <a:rPr lang="en-US" altLang="zh-CN" sz="2800" b="1" u="sng" dirty="0" smtClean="0">
                <a:latin typeface="CourierPS" charset="0"/>
                <a:cs typeface="+mn-cs"/>
              </a:rPr>
              <a:t>	10111</a:t>
            </a:r>
            <a:r>
              <a:rPr lang="en-US" altLang="zh-CN" sz="2800" b="1" dirty="0" smtClean="0">
                <a:latin typeface="CourierPS" charset="0"/>
                <a:cs typeface="+mn-cs"/>
              </a:rPr>
              <a:t>	</a:t>
            </a:r>
            <a:r>
              <a:rPr lang="en-US" altLang="zh-CN" dirty="0" smtClean="0">
                <a:latin typeface="Arial" charset="0"/>
                <a:cs typeface="+mn-cs"/>
              </a:rPr>
              <a:t>(-9)</a:t>
            </a:r>
            <a:endParaRPr lang="en-US" altLang="zh-CN" dirty="0" smtClean="0">
              <a:latin typeface="Franklin Gothic Book" charset="0"/>
              <a:cs typeface="+mn-cs"/>
            </a:endParaRPr>
          </a:p>
          <a:p>
            <a:pPr>
              <a:defRPr/>
            </a:pPr>
            <a:r>
              <a:rPr lang="en-US" altLang="zh-CN" sz="2800" b="1" dirty="0" smtClean="0">
                <a:latin typeface="CourierPS" charset="0"/>
                <a:cs typeface="+mn-cs"/>
              </a:rPr>
              <a:t>		10001	</a:t>
            </a:r>
            <a:r>
              <a:rPr lang="en-US" altLang="zh-CN" dirty="0" smtClean="0">
                <a:latin typeface="Arial" charset="0"/>
                <a:cs typeface="+mn-cs"/>
              </a:rPr>
              <a:t>(-15)</a:t>
            </a:r>
            <a:r>
              <a:rPr lang="en-US" altLang="zh-CN" dirty="0" smtClean="0">
                <a:latin typeface="Franklin Gothic Book" charset="0"/>
                <a:cs typeface="+mn-cs"/>
              </a:rPr>
              <a:t>	</a:t>
            </a:r>
            <a:r>
              <a:rPr lang="en-US" altLang="zh-CN" sz="2800" b="1" dirty="0" smtClean="0">
                <a:latin typeface="CourierPS" charset="0"/>
                <a:cs typeface="+mn-cs"/>
              </a:rPr>
              <a:t>	01111</a:t>
            </a:r>
            <a:r>
              <a:rPr lang="en-US" altLang="zh-CN" dirty="0" smtClean="0">
                <a:latin typeface="Franklin Gothic Book" charset="0"/>
                <a:cs typeface="+mn-cs"/>
              </a:rPr>
              <a:t>	</a:t>
            </a:r>
            <a:r>
              <a:rPr lang="en-US" altLang="zh-CN" dirty="0" smtClean="0">
                <a:latin typeface="Arial" charset="0"/>
                <a:cs typeface="+mn-cs"/>
              </a:rPr>
              <a:t>(+15)</a:t>
            </a:r>
            <a:endParaRPr lang="en-US" altLang="zh-CN" dirty="0" smtClean="0">
              <a:latin typeface="Franklin Gothic Book" charset="0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Hexadecimal </a:t>
            </a:r>
            <a:r>
              <a:rPr lang="en-US" altLang="zh-CN" sz="3600" dirty="0" smtClean="0"/>
              <a:t>Notation</a:t>
            </a:r>
          </a:p>
          <a:p>
            <a:pPr marL="0" indent="0">
              <a:buNone/>
            </a:pPr>
            <a:r>
              <a:rPr lang="en-US" altLang="zh-CN" dirty="0" smtClean="0">
                <a:cs typeface="+mn-cs"/>
              </a:rPr>
              <a:t>	It is often convenient to write binary (base-2) 	numbers</a:t>
            </a:r>
            <a:r>
              <a:rPr lang="en-US" altLang="zh-CN" dirty="0"/>
              <a:t> </a:t>
            </a:r>
            <a:r>
              <a:rPr lang="en-US" altLang="zh-CN" dirty="0" smtClean="0">
                <a:cs typeface="+mn-cs"/>
              </a:rPr>
              <a:t>as hexadecimal (base-16) numbers     	instead.</a:t>
            </a:r>
          </a:p>
          <a:p>
            <a:endParaRPr kumimoji="1" lang="zh-CN" alt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339260" y="4226978"/>
            <a:ext cx="62484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latin typeface="CourierPS" charset="0"/>
                <a:cs typeface="+mn-cs"/>
              </a:rPr>
              <a:t>011101010001111010011010111</a:t>
            </a:r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6530385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>
            <a:off x="5677898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Line 1031"/>
          <p:cNvSpPr>
            <a:spLocks noChangeShapeType="1"/>
          </p:cNvSpPr>
          <p:nvPr/>
        </p:nvSpPr>
        <p:spPr bwMode="auto">
          <a:xfrm>
            <a:off x="4830173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>
            <a:off x="3963398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110910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>
            <a:off x="2253660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1" name="Line 1035"/>
          <p:cNvSpPr>
            <a:spLocks noChangeShapeType="1"/>
          </p:cNvSpPr>
          <p:nvPr/>
        </p:nvSpPr>
        <p:spPr bwMode="auto">
          <a:xfrm>
            <a:off x="1415460" y="466989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2" name="Text Box 1036"/>
          <p:cNvSpPr txBox="1">
            <a:spLocks noChangeArrowheads="1"/>
          </p:cNvSpPr>
          <p:nvPr/>
        </p:nvSpPr>
        <p:spPr bwMode="auto">
          <a:xfrm>
            <a:off x="6416085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7</a:t>
            </a:r>
          </a:p>
        </p:txBody>
      </p:sp>
      <p:sp>
        <p:nvSpPr>
          <p:cNvPr id="13" name="AutoShape 1037"/>
          <p:cNvSpPr>
            <a:spLocks noChangeArrowheads="1"/>
          </p:cNvSpPr>
          <p:nvPr/>
        </p:nvSpPr>
        <p:spPr bwMode="auto">
          <a:xfrm>
            <a:off x="6858998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5568360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D</a:t>
            </a:r>
          </a:p>
        </p:txBody>
      </p:sp>
      <p:sp>
        <p:nvSpPr>
          <p:cNvPr id="15" name="AutoShape 1039"/>
          <p:cNvSpPr>
            <a:spLocks noChangeArrowheads="1"/>
          </p:cNvSpPr>
          <p:nvPr/>
        </p:nvSpPr>
        <p:spPr bwMode="auto">
          <a:xfrm>
            <a:off x="6011273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4720635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4</a:t>
            </a:r>
          </a:p>
        </p:txBody>
      </p:sp>
      <p:sp>
        <p:nvSpPr>
          <p:cNvPr id="17" name="AutoShape 1041"/>
          <p:cNvSpPr>
            <a:spLocks noChangeArrowheads="1"/>
          </p:cNvSpPr>
          <p:nvPr/>
        </p:nvSpPr>
        <p:spPr bwMode="auto">
          <a:xfrm>
            <a:off x="5163548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3872910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F</a:t>
            </a:r>
          </a:p>
        </p:txBody>
      </p:sp>
      <p:sp>
        <p:nvSpPr>
          <p:cNvPr id="19" name="AutoShape 1043"/>
          <p:cNvSpPr>
            <a:spLocks noChangeArrowheads="1"/>
          </p:cNvSpPr>
          <p:nvPr/>
        </p:nvSpPr>
        <p:spPr bwMode="auto">
          <a:xfrm>
            <a:off x="4315823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" name="Text Box 1044"/>
          <p:cNvSpPr txBox="1">
            <a:spLocks noChangeArrowheads="1"/>
          </p:cNvSpPr>
          <p:nvPr/>
        </p:nvSpPr>
        <p:spPr bwMode="auto">
          <a:xfrm>
            <a:off x="3025185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8</a:t>
            </a:r>
          </a:p>
        </p:txBody>
      </p:sp>
      <p:sp>
        <p:nvSpPr>
          <p:cNvPr id="21" name="AutoShape 1045"/>
          <p:cNvSpPr>
            <a:spLocks noChangeArrowheads="1"/>
          </p:cNvSpPr>
          <p:nvPr/>
        </p:nvSpPr>
        <p:spPr bwMode="auto">
          <a:xfrm>
            <a:off x="3468098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2" name="Text Box 1046"/>
          <p:cNvSpPr txBox="1">
            <a:spLocks noChangeArrowheads="1"/>
          </p:cNvSpPr>
          <p:nvPr/>
        </p:nvSpPr>
        <p:spPr bwMode="auto">
          <a:xfrm>
            <a:off x="2177460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A</a:t>
            </a:r>
          </a:p>
        </p:txBody>
      </p:sp>
      <p:sp>
        <p:nvSpPr>
          <p:cNvPr id="23" name="AutoShape 1047"/>
          <p:cNvSpPr>
            <a:spLocks noChangeArrowheads="1"/>
          </p:cNvSpPr>
          <p:nvPr/>
        </p:nvSpPr>
        <p:spPr bwMode="auto">
          <a:xfrm>
            <a:off x="2620373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1329735" y="512709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2800" b="1" smtClean="0">
                <a:latin typeface="CourierPS" charset="0"/>
                <a:cs typeface="+mn-cs"/>
              </a:rPr>
              <a:t>3</a:t>
            </a:r>
          </a:p>
        </p:txBody>
      </p:sp>
      <p:sp>
        <p:nvSpPr>
          <p:cNvPr id="25" name="AutoShape 1049"/>
          <p:cNvSpPr>
            <a:spLocks noChangeArrowheads="1"/>
          </p:cNvSpPr>
          <p:nvPr/>
        </p:nvSpPr>
        <p:spPr bwMode="auto">
          <a:xfrm>
            <a:off x="1772648" y="474609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Floating point</a:t>
            </a:r>
          </a:p>
          <a:p>
            <a:pPr marL="0" indent="0">
              <a:buNone/>
            </a:pPr>
            <a:r>
              <a:rPr lang="en-US" altLang="zh-CN" dirty="0" smtClean="0">
                <a:cs typeface="+mn-cs"/>
              </a:rPr>
              <a:t>	IEEE 754 Floating-Point Standard (32-bits):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7716" y="3481655"/>
            <a:ext cx="30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cs typeface="+mn-cs"/>
              </a:rPr>
              <a:t>S</a:t>
            </a:r>
            <a:endParaRPr lang="en-US" altLang="zh-CN" sz="2000">
              <a:latin typeface="Franklin Gothic Book" charset="0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516" y="3481655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cs typeface="+mn-cs"/>
              </a:rPr>
              <a:t>Exponent</a:t>
            </a:r>
            <a:endParaRPr lang="en-US" altLang="zh-CN" sz="2000">
              <a:latin typeface="Franklin Gothic Book" charset="0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05516" y="3481655"/>
            <a:ext cx="3200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000" dirty="0">
                <a:cs typeface="+mn-cs"/>
              </a:rPr>
              <a:t>Fraction</a:t>
            </a:r>
            <a:endParaRPr lang="en-US" altLang="zh-CN" sz="2000" dirty="0">
              <a:latin typeface="Franklin Gothic Book" charset="0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57716" y="340545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62516" y="340545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305516" y="340545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05316" y="310065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>
                <a:cs typeface="+mn-cs"/>
              </a:rPr>
              <a:t>1b</a:t>
            </a:r>
            <a:endParaRPr lang="en-US" altLang="zh-CN" sz="1400" i="1">
              <a:latin typeface="Franklin Gothic Book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14916" y="310065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>
                <a:cs typeface="+mn-cs"/>
              </a:rPr>
              <a:t>8b</a:t>
            </a:r>
            <a:endParaRPr lang="en-US" altLang="zh-CN" sz="1400" i="1">
              <a:latin typeface="Franklin Gothic Book" charset="0"/>
              <a:cs typeface="+mn-cs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00916" y="310065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i="1" dirty="0">
                <a:cs typeface="+mn-cs"/>
              </a:rPr>
              <a:t>23b</a:t>
            </a:r>
            <a:endParaRPr lang="en-US" altLang="zh-CN" sz="1400" i="1" dirty="0">
              <a:latin typeface="Franklin Gothic Book" charset="0"/>
              <a:cs typeface="+mn-cs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32404"/>
              </p:ext>
            </p:extLst>
          </p:nvPr>
        </p:nvGraphicFramePr>
        <p:xfrm>
          <a:off x="342900" y="4225479"/>
          <a:ext cx="84629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公式" r:id="rId3" imgW="3289300" imgH="228600" progId="Equation.3">
                  <p:embed/>
                </p:oleObj>
              </mc:Choice>
              <mc:Fallback>
                <p:oleObj name="公式" r:id="rId3" imgW="328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225479"/>
                        <a:ext cx="84629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屏幕快照 2014-08-13 下午2.42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5" y="5106541"/>
            <a:ext cx="5866693" cy="10414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98728" y="6209005"/>
            <a:ext cx="6140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/>
              <a:t>Value = -1.5 x 2</a:t>
            </a:r>
            <a:r>
              <a:rPr lang="en-US" altLang="zh-CN" sz="2800" baseline="30000" dirty="0"/>
              <a:t>(126-127)</a:t>
            </a:r>
            <a:r>
              <a:rPr lang="en-US" altLang="zh-CN" sz="2800" dirty="0"/>
              <a:t> = -1.5 x 2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FF0000"/>
                </a:solidFill>
              </a:rPr>
              <a:t>-0.75</a:t>
            </a:r>
            <a:r>
              <a:rPr lang="en-US" altLang="zh-CN" sz="2800" dirty="0"/>
              <a:t>.</a:t>
            </a:r>
            <a:endParaRPr lang="en-US" altLang="zh-CN" sz="2800" baseline="30000" dirty="0"/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2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 Data and 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49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n-type MOS Transistor    p-type MOS Transistor</a:t>
            </a:r>
            <a:endParaRPr kumimoji="1" lang="zh-CN" altLang="en-US" dirty="0"/>
          </a:p>
        </p:txBody>
      </p:sp>
      <p:pic>
        <p:nvPicPr>
          <p:cNvPr id="4" name="图片 3" descr="屏幕快照 2014-08-13 下午2.5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1"/>
            <a:ext cx="4917262" cy="3314700"/>
          </a:xfrm>
          <a:prstGeom prst="rect">
            <a:avLst/>
          </a:prstGeom>
        </p:spPr>
      </p:pic>
      <p:pic>
        <p:nvPicPr>
          <p:cNvPr id="5" name="图片 4" descr="屏幕快照 2014-08-13 下午2.5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892301"/>
            <a:ext cx="4559300" cy="3314700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Inverter (NOT Gate)</a:t>
            </a:r>
            <a:endParaRPr kumimoji="1" lang="zh-CN" altLang="en-US" dirty="0"/>
          </a:p>
        </p:txBody>
      </p:sp>
      <p:pic>
        <p:nvPicPr>
          <p:cNvPr id="4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67" y="2265367"/>
            <a:ext cx="29368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8372"/>
              </p:ext>
            </p:extLst>
          </p:nvPr>
        </p:nvGraphicFramePr>
        <p:xfrm>
          <a:off x="4569272" y="301969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55247"/>
              </p:ext>
            </p:extLst>
          </p:nvPr>
        </p:nvGraphicFramePr>
        <p:xfrm>
          <a:off x="6702872" y="301969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73"/>
          <p:cNvSpPr txBox="1">
            <a:spLocks noChangeArrowheads="1"/>
          </p:cNvSpPr>
          <p:nvPr/>
        </p:nvSpPr>
        <p:spPr bwMode="auto">
          <a:xfrm>
            <a:off x="7922072" y="202909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/>
              <a:t>Truth table</a:t>
            </a:r>
          </a:p>
        </p:txBody>
      </p:sp>
      <p:sp>
        <p:nvSpPr>
          <p:cNvPr id="8" name="Line 74"/>
          <p:cNvSpPr>
            <a:spLocks noChangeShapeType="1"/>
          </p:cNvSpPr>
          <p:nvPr/>
        </p:nvSpPr>
        <p:spPr bwMode="auto">
          <a:xfrm flipH="1">
            <a:off x="7922072" y="248629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 Gate</a:t>
            </a:r>
            <a:endParaRPr kumimoji="1" lang="zh-CN" altLang="en-US" dirty="0"/>
          </a:p>
        </p:txBody>
      </p:sp>
      <p:pic>
        <p:nvPicPr>
          <p:cNvPr id="5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7908"/>
            <a:ext cx="52419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36213"/>
              </p:ext>
            </p:extLst>
          </p:nvPr>
        </p:nvGraphicFramePr>
        <p:xfrm>
          <a:off x="6364285" y="2615832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9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Multiple choice                            22%</a:t>
            </a:r>
          </a:p>
          <a:p>
            <a:r>
              <a:rPr lang="en-US" altLang="zh-CN" dirty="0" smtClean="0"/>
              <a:t>Comprehensive problems          78%</a:t>
            </a:r>
          </a:p>
          <a:p>
            <a:pPr lvl="1"/>
            <a:r>
              <a:rPr lang="en-US" altLang="zh-CN" dirty="0" smtClean="0"/>
              <a:t>Data representation                              10% </a:t>
            </a:r>
          </a:p>
          <a:p>
            <a:pPr lvl="1"/>
            <a:r>
              <a:rPr lang="en-US" altLang="zh-CN" dirty="0" smtClean="0"/>
              <a:t>Gate circuit/truth table                           8%</a:t>
            </a:r>
          </a:p>
          <a:p>
            <a:pPr lvl="1"/>
            <a:r>
              <a:rPr lang="en-US" altLang="zh-CN" dirty="0" smtClean="0"/>
              <a:t>Read LC3 programs / disassembly         9%</a:t>
            </a:r>
          </a:p>
          <a:p>
            <a:pPr lvl="1"/>
            <a:r>
              <a:rPr lang="en-US" altLang="zh-CN" dirty="0" smtClean="0"/>
              <a:t>Implement a new instruction               12%</a:t>
            </a:r>
          </a:p>
          <a:p>
            <a:pPr lvl="1"/>
            <a:r>
              <a:rPr lang="en-US" altLang="zh-CN" dirty="0" smtClean="0"/>
              <a:t>LC3 programming                                   12%</a:t>
            </a:r>
          </a:p>
          <a:p>
            <a:pPr lvl="1"/>
            <a:r>
              <a:rPr lang="en-US" altLang="zh-CN" dirty="0" smtClean="0"/>
              <a:t>Interruption                                             13%</a:t>
            </a:r>
          </a:p>
          <a:p>
            <a:pPr lvl="1"/>
            <a:r>
              <a:rPr lang="en-US" altLang="zh-CN" dirty="0"/>
              <a:t>Read LC3 programs /</a:t>
            </a:r>
            <a:r>
              <a:rPr lang="en-US" altLang="zh-CN" dirty="0" smtClean="0"/>
              <a:t> programming     14%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 Gate</a:t>
            </a:r>
            <a:endParaRPr kumimoji="1" lang="zh-CN" altLang="en-US" dirty="0"/>
          </a:p>
        </p:txBody>
      </p:sp>
      <p:pic>
        <p:nvPicPr>
          <p:cNvPr id="6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4943"/>
            <a:ext cx="523081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6342"/>
              </p:ext>
            </p:extLst>
          </p:nvPr>
        </p:nvGraphicFramePr>
        <p:xfrm>
          <a:off x="6328229" y="2417989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pic>
        <p:nvPicPr>
          <p:cNvPr id="4" name="Picture 21" descr="C:\Documents and Settings\Greg Byrd\My Documents\ece206\mh-slides\ch03\ch03-gat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27" r="-167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8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Decoder: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inputs, </a:t>
            </a:r>
            <a:r>
              <a:rPr lang="en-US" altLang="zh-CN" i="1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 outputs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3" y="2133600"/>
            <a:ext cx="53943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Multiplexer (MUX):</a:t>
            </a:r>
            <a:r>
              <a:rPr lang="en-US" altLang="zh-CN" i="1" dirty="0" smtClean="0"/>
              <a:t> n</a:t>
            </a:r>
            <a:r>
              <a:rPr lang="en-US" altLang="zh-CN" dirty="0" smtClean="0"/>
              <a:t>-bit selector and </a:t>
            </a:r>
            <a:r>
              <a:rPr lang="en-US" altLang="zh-CN" i="1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dirty="0" smtClean="0"/>
              <a:t> inputs, one output</a:t>
            </a:r>
          </a:p>
          <a:p>
            <a:endParaRPr kumimoji="1" lang="zh-CN" altLang="en-US" dirty="0"/>
          </a:p>
        </p:txBody>
      </p:sp>
      <p:pic>
        <p:nvPicPr>
          <p:cNvPr id="5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1" y="2739572"/>
            <a:ext cx="7705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1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Full Adder: Add two bits and carry-in, produce one-bit sum and carry-out.</a:t>
            </a:r>
          </a:p>
          <a:p>
            <a:endParaRPr kumimoji="1" lang="zh-CN" altLang="en-US" dirty="0"/>
          </a:p>
        </p:txBody>
      </p:sp>
      <p:pic>
        <p:nvPicPr>
          <p:cNvPr id="4" name="Picture 71" descr="C:\Documents and Settings\Greg Byrd\My Documents\ece206\mh-slides\ch03\ch03-fullad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7" y="2884713"/>
            <a:ext cx="61452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82668"/>
              </p:ext>
            </p:extLst>
          </p:nvPr>
        </p:nvGraphicFramePr>
        <p:xfrm>
          <a:off x="303277" y="2948268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A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B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in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0"/>
                        </a:rPr>
                        <a:t>out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455340" y="4098923"/>
            <a:ext cx="543447" cy="66164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Four-bit Adder</a:t>
            </a:r>
            <a:endParaRPr kumimoji="1" lang="zh-CN" altLang="en-US" dirty="0"/>
          </a:p>
        </p:txBody>
      </p:sp>
      <p:pic>
        <p:nvPicPr>
          <p:cNvPr id="4" name="Picture 1030" descr="C:\Documents and Settings\Greg Byrd\My Documents\ece206\mh-slides\ch03\ch03-4bitad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9571"/>
            <a:ext cx="85344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R-S Latch: Simple Storage Element</a:t>
            </a:r>
          </a:p>
          <a:p>
            <a:pPr lvl="1"/>
            <a:r>
              <a:rPr lang="en-US" altLang="zh-CN" dirty="0" smtClean="0"/>
              <a:t>R is used to 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/>
              <a:t>reset</a:t>
            </a:r>
            <a:r>
              <a:rPr lang="zh-CN" altLang="en-US" dirty="0" smtClean="0">
                <a:latin typeface="Arial"/>
              </a:rPr>
              <a:t>”</a:t>
            </a:r>
            <a:r>
              <a:rPr lang="en-US" altLang="zh-CN" dirty="0" smtClean="0"/>
              <a:t> or 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/>
              <a:t>clear</a:t>
            </a:r>
            <a:r>
              <a:rPr lang="zh-CN" altLang="en-US" dirty="0" smtClean="0">
                <a:latin typeface="Arial"/>
              </a:rPr>
              <a:t>”</a:t>
            </a:r>
            <a:r>
              <a:rPr lang="en-US" altLang="zh-CN" dirty="0" smtClean="0"/>
              <a:t> the element – set it to zero.</a:t>
            </a:r>
          </a:p>
          <a:p>
            <a:pPr lvl="1"/>
            <a:r>
              <a:rPr lang="en-US" altLang="zh-CN" dirty="0" smtClean="0"/>
              <a:t>S is used to 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/>
              <a:t>set</a:t>
            </a:r>
            <a:r>
              <a:rPr lang="zh-CN" altLang="en-US" dirty="0" smtClean="0">
                <a:latin typeface="Arial"/>
              </a:rPr>
              <a:t>”</a:t>
            </a:r>
            <a:r>
              <a:rPr lang="en-US" altLang="zh-CN" dirty="0" smtClean="0"/>
              <a:t> the element – set it to one.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Picture 1042" descr="C:\Documents and Settings\Greg Byrd\My Documents\ece206\mh-slides\ch03\ch03-srl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57" y="4221163"/>
            <a:ext cx="3565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88857" y="41911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0" dirty="0" smtClean="0"/>
              <a:t>R = S = 1</a:t>
            </a:r>
          </a:p>
          <a:p>
            <a:pPr lvl="1"/>
            <a:r>
              <a:rPr lang="en-US" altLang="zh-CN" sz="2400" dirty="0" smtClean="0"/>
              <a:t>hold current value in latch</a:t>
            </a:r>
          </a:p>
          <a:p>
            <a:r>
              <a:rPr lang="en-US" altLang="zh-CN" sz="2400" b="0" dirty="0" smtClean="0"/>
              <a:t>S = 0, R=1</a:t>
            </a:r>
          </a:p>
          <a:p>
            <a:pPr lvl="1"/>
            <a:r>
              <a:rPr lang="en-US" altLang="zh-CN" sz="2400" dirty="0" smtClean="0"/>
              <a:t>set value to 1</a:t>
            </a:r>
          </a:p>
          <a:p>
            <a:r>
              <a:rPr lang="en-US" altLang="zh-CN" sz="2400" b="0" dirty="0" smtClean="0"/>
              <a:t>R = 0, S = 1</a:t>
            </a:r>
          </a:p>
          <a:p>
            <a:pPr lvl="1"/>
            <a:r>
              <a:rPr lang="en-US" altLang="zh-CN" sz="2400" dirty="0" smtClean="0"/>
              <a:t>set value to 0</a:t>
            </a:r>
            <a:endParaRPr lang="en-US" altLang="zh-CN" sz="240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7343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Gated D-Latch</a:t>
            </a:r>
          </a:p>
          <a:p>
            <a:pPr marL="0" indent="0">
              <a:buNone/>
            </a:pPr>
            <a:r>
              <a:rPr lang="en-US" altLang="zh-CN" dirty="0" smtClean="0"/>
              <a:t>	Two inputs: D (data) and WE (write enable)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 smtClean="0">
                <a:solidFill>
                  <a:srgbClr val="CE0000"/>
                </a:solidFill>
              </a:rPr>
              <a:t>WE = 1</a:t>
            </a:r>
            <a:r>
              <a:rPr lang="en-US" altLang="zh-CN" dirty="0" smtClean="0"/>
              <a:t>, latch is set to </a:t>
            </a:r>
            <a:r>
              <a:rPr lang="en-US" altLang="zh-CN" dirty="0" smtClean="0">
                <a:solidFill>
                  <a:srgbClr val="009900"/>
                </a:solidFill>
              </a:rPr>
              <a:t>value of D</a:t>
            </a:r>
          </a:p>
          <a:p>
            <a:pPr lvl="2"/>
            <a:r>
              <a:rPr lang="en-US" altLang="zh-CN" dirty="0" smtClean="0"/>
              <a:t>S = NOT(D), R = D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 smtClean="0">
                <a:solidFill>
                  <a:srgbClr val="CE0000"/>
                </a:solidFill>
              </a:rPr>
              <a:t>WE = 0</a:t>
            </a:r>
            <a:r>
              <a:rPr lang="en-US" altLang="zh-CN" dirty="0" smtClean="0"/>
              <a:t>, latch holds </a:t>
            </a:r>
            <a:r>
              <a:rPr lang="en-US" altLang="zh-CN" dirty="0" smtClean="0">
                <a:solidFill>
                  <a:srgbClr val="009900"/>
                </a:solidFill>
              </a:rPr>
              <a:t>previous value</a:t>
            </a:r>
          </a:p>
          <a:p>
            <a:pPr lvl="2"/>
            <a:r>
              <a:rPr lang="en-US" altLang="zh-CN" dirty="0" smtClean="0"/>
              <a:t>S = R = 1</a:t>
            </a:r>
          </a:p>
          <a:p>
            <a:endParaRPr kumimoji="1" lang="zh-CN" altLang="en-US" dirty="0"/>
          </a:p>
        </p:txBody>
      </p:sp>
      <p:pic>
        <p:nvPicPr>
          <p:cNvPr id="4" name="Picture 5" descr="C:\Documents and Settings\Greg Byrd\My Documents\ece206\mh-slides\ch03\ch03-dl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6" y="4294187"/>
            <a:ext cx="6983413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kumimoji="1" lang="zh-CN" altLang="en-US" dirty="0"/>
          </a:p>
        </p:txBody>
      </p:sp>
      <p:pic>
        <p:nvPicPr>
          <p:cNvPr id="4" name="Picture 5" descr="C:\Documents and Settings\Greg Byrd\My Documents\ece206\mh-slides\ch03\ch03-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463800"/>
            <a:ext cx="8070850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Memory: a logical </a:t>
            </a:r>
            <a:r>
              <a:rPr lang="en-US" altLang="zh-CN" i="1" dirty="0" smtClean="0"/>
              <a:t>k × m</a:t>
            </a:r>
            <a:r>
              <a:rPr lang="en-US" altLang="zh-CN" dirty="0" smtClean="0"/>
              <a:t> array of stored bits.</a:t>
            </a:r>
          </a:p>
          <a:p>
            <a:endParaRPr kumimoji="1"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638800" y="2362200"/>
            <a:ext cx="1828800" cy="2743200"/>
            <a:chOff x="3552" y="1488"/>
            <a:chExt cx="1152" cy="17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E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</p:txBody>
        </p:sp>
      </p:grpSp>
      <p:sp>
        <p:nvSpPr>
          <p:cNvPr id="17" name="AutoShape 17"/>
          <p:cNvSpPr>
            <a:spLocks/>
          </p:cNvSpPr>
          <p:nvPr/>
        </p:nvSpPr>
        <p:spPr bwMode="auto">
          <a:xfrm>
            <a:off x="5105400" y="236220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8"/>
          <p:cNvSpPr>
            <a:spLocks/>
          </p:cNvSpPr>
          <p:nvPr/>
        </p:nvSpPr>
        <p:spPr bwMode="auto">
          <a:xfrm rot="5400000">
            <a:off x="6400800" y="4495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775075" y="3505200"/>
            <a:ext cx="1187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/>
              <a:t>k</a:t>
            </a:r>
            <a:r>
              <a:rPr lang="en-US" altLang="zh-CN" sz="2000"/>
              <a:t> = 2</a:t>
            </a:r>
            <a:r>
              <a:rPr lang="en-US" altLang="zh-CN" sz="2000" i="1" baseline="30000"/>
              <a:t>n</a:t>
            </a:r>
          </a:p>
          <a:p>
            <a:pPr algn="r"/>
            <a:r>
              <a:rPr lang="en-US" altLang="zh-CN" sz="2000"/>
              <a:t>locations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088063" y="5638800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/>
              <a:t>m</a:t>
            </a:r>
            <a:r>
              <a:rPr lang="en-US" altLang="zh-CN" sz="2000"/>
              <a:t> bits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401139" y="3276600"/>
            <a:ext cx="2846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2"/>
                </a:solidFill>
              </a:rPr>
              <a:t>Address Space: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number of locations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sz="1800" dirty="0">
                <a:solidFill>
                  <a:schemeClr val="accent2"/>
                </a:solidFill>
              </a:rPr>
              <a:t>(usually a power of 2)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16275" y="5314269"/>
            <a:ext cx="37782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accent2"/>
                </a:solidFill>
              </a:rPr>
              <a:t>Addressability:</a:t>
            </a: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number of bits per location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sz="1800" dirty="0">
                <a:solidFill>
                  <a:schemeClr val="accent2"/>
                </a:solidFill>
              </a:rPr>
              <a:t>(e.g., byte-addressable)</a:t>
            </a:r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5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Why we need a computer?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dirty="0" smtClean="0"/>
              <a:t>o calculation</a:t>
            </a:r>
          </a:p>
          <a:p>
            <a:pPr lvl="1"/>
            <a:r>
              <a:rPr kumimoji="1" lang="en-US" altLang="zh-CN" dirty="0" smtClean="0"/>
              <a:t>Store information</a:t>
            </a:r>
          </a:p>
          <a:p>
            <a:pPr lvl="1"/>
            <a:r>
              <a:rPr kumimoji="1" lang="en-US" altLang="zh-CN" dirty="0" smtClean="0"/>
              <a:t>Process different types of data</a:t>
            </a:r>
          </a:p>
          <a:p>
            <a:pPr lvl="1"/>
            <a:r>
              <a:rPr kumimoji="1" lang="en-US" altLang="zh-CN" dirty="0"/>
              <a:t>e</a:t>
            </a:r>
            <a:r>
              <a:rPr kumimoji="1" lang="en-US" altLang="zh-CN" dirty="0" smtClean="0"/>
              <a:t>tc.</a:t>
            </a:r>
          </a:p>
          <a:p>
            <a:pPr lvl="1"/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pic>
        <p:nvPicPr>
          <p:cNvPr id="4" name="Picture 19" descr="C:\Documents and Settings\Greg Byrd\My Documents\ece206\mh-slides\ch03\ch03-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8" y="1307595"/>
            <a:ext cx="5918200" cy="54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626" y="1912259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87263" y="6027059"/>
            <a:ext cx="10826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address</a:t>
            </a:r>
          </a:p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decoder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076226" y="5798459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60476" y="1378859"/>
            <a:ext cx="1450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CE0000"/>
                </a:solidFill>
                <a:latin typeface="Franklin Gothic Book" charset="0"/>
              </a:rPr>
              <a:t>word select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965476" y="1683659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25763" y="1302659"/>
            <a:ext cx="11715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word WE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401788" y="1683659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26851" y="1531259"/>
            <a:ext cx="1069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address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66526" y="2140859"/>
            <a:ext cx="9175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write</a:t>
            </a:r>
          </a:p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enable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876826" y="1416959"/>
            <a:ext cx="1084262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input bits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609626" y="6560459"/>
            <a:ext cx="13747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CE0000"/>
                </a:solidFill>
                <a:latin typeface="Franklin Gothic Book" charset="0"/>
              </a:rPr>
              <a:t>output bits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771426" y="1683659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466626" y="2039259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343426" y="1683659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3905026" y="6712859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855639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 x 3 Memory</a:t>
            </a:r>
            <a:endParaRPr lang="zh-CN" altLang="en-US" sz="2800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4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Finite State Machine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33889" y="2537167"/>
            <a:ext cx="3043238" cy="2820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51427" y="2529229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/>
              <a:t>State Machine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1752" y="3229317"/>
            <a:ext cx="1685925" cy="7826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/>
              <a:t>Combinational</a:t>
            </a:r>
          </a:p>
          <a:p>
            <a:r>
              <a:rPr lang="en-US" altLang="zh-CN" sz="1800"/>
              <a:t>Logic Circuit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11752" y="4296117"/>
            <a:ext cx="1685925" cy="7826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/>
              <a:t>Storage</a:t>
            </a:r>
          </a:p>
          <a:p>
            <a:r>
              <a:rPr lang="en-US" altLang="zh-CN" sz="1800"/>
              <a:t>Elements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7152" y="3162642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Inputs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16914" y="3162642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Outputs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87764" y="3391242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005614" y="3391242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>
            <a:off x="5007202" y="3621429"/>
            <a:ext cx="1587" cy="1066800"/>
          </a:xfrm>
          <a:prstGeom prst="bentConnector3">
            <a:avLst>
              <a:gd name="adj1" fmla="val 15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1"/>
            <a:endCxn id="6" idx="1"/>
          </p:cNvCxnSpPr>
          <p:nvPr/>
        </p:nvCxnSpPr>
        <p:spPr bwMode="auto">
          <a:xfrm rot="10800000" flipH="1">
            <a:off x="3302227" y="3621429"/>
            <a:ext cx="1587" cy="1066800"/>
          </a:xfrm>
          <a:prstGeom prst="bentConnector3">
            <a:avLst>
              <a:gd name="adj1" fmla="val -171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13027" y="4667592"/>
            <a:ext cx="820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Clock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35352" y="4889842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97000" y="56491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CE0000"/>
                </a:solidFill>
              </a:rPr>
              <a:t>clock circuit</a:t>
            </a:r>
            <a:r>
              <a:rPr lang="en-US" altLang="zh-CN" sz="2800" dirty="0" smtClean="0"/>
              <a:t> triggers transition from one state to the next.</a:t>
            </a:r>
            <a:endParaRPr lang="en-US" altLang="zh-CN" sz="2800" dirty="0"/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9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CH3 Digital 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Finite State Machine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Picture 4" descr="C:\Documents and Settings\Greg Byrd\My Documents\ece206\mh-slides\ch03\ch03-lock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316163"/>
            <a:ext cx="4872037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2362200" cy="381000"/>
          </a:xfrm>
        </p:spPr>
        <p:txBody>
          <a:bodyPr/>
          <a:lstStyle/>
          <a:p>
            <a:r>
              <a:rPr lang="en-US" altLang="zh-CN"/>
              <a:t>3-</a:t>
            </a:r>
            <a:fld id="{DB98E87B-4E90-5946-BAFA-8821398777E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609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LC-3 Data Path</a:t>
            </a:r>
            <a:endParaRPr lang="en-US" altLang="zh-CN"/>
          </a:p>
        </p:txBody>
      </p:sp>
      <p:pic>
        <p:nvPicPr>
          <p:cNvPr id="6" name="Picture 6" descr="C:\common\PattPatel slides\e2\pat67509_0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9962"/>
            <a:ext cx="4709658" cy="663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8625" y="1504950"/>
            <a:ext cx="1809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</a:rPr>
              <a:t>Combinational</a:t>
            </a:r>
          </a:p>
          <a:p>
            <a:r>
              <a:rPr lang="en-US" altLang="zh-CN" sz="2000">
                <a:solidFill>
                  <a:srgbClr val="009900"/>
                </a:solidFill>
              </a:rPr>
              <a:t>Logic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19325" y="1849438"/>
            <a:ext cx="2515961" cy="122237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165350" y="1971675"/>
            <a:ext cx="4710792" cy="1582738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216150" y="1270000"/>
            <a:ext cx="2954564" cy="433388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38175" y="5151438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State Machine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439988" y="3810000"/>
            <a:ext cx="3420155" cy="1417638"/>
          </a:xfrm>
          <a:prstGeom prst="line">
            <a:avLst/>
          </a:prstGeom>
          <a:noFill/>
          <a:ln w="38100">
            <a:solidFill>
              <a:srgbClr val="0000FF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38238" y="315753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E0000"/>
                </a:solidFill>
              </a:rPr>
              <a:t>Storage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205037" y="1559378"/>
            <a:ext cx="4671105" cy="1800225"/>
          </a:xfrm>
          <a:prstGeom prst="line">
            <a:avLst/>
          </a:prstGeom>
          <a:noFill/>
          <a:ln w="38100">
            <a:solidFill>
              <a:srgbClr val="CE00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212975" y="3427413"/>
            <a:ext cx="2032454" cy="873125"/>
          </a:xfrm>
          <a:prstGeom prst="line">
            <a:avLst/>
          </a:prstGeom>
          <a:noFill/>
          <a:ln w="38100">
            <a:solidFill>
              <a:srgbClr val="CE0000">
                <a:alpha val="50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Von </a:t>
            </a:r>
            <a:r>
              <a:rPr kumimoji="1" lang="en-US" altLang="zh-CN" dirty="0" err="1" smtClean="0"/>
              <a:t>Neuman</a:t>
            </a:r>
            <a:r>
              <a:rPr kumimoji="1" lang="en-US" altLang="zh-CN" dirty="0" smtClean="0"/>
              <a:t> Model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282159"/>
              </p:ext>
            </p:extLst>
          </p:nvPr>
        </p:nvGraphicFramePr>
        <p:xfrm>
          <a:off x="1192213" y="2116137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CorelDRAW" r:id="rId3" imgW="5744520" imgH="4030200" progId="CorelDRAW.Graphic.9">
                  <p:embed/>
                </p:oleObj>
              </mc:Choice>
              <mc:Fallback>
                <p:oleObj name="CorelDRAW" r:id="rId3" imgW="5744520" imgH="4030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116137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read/write memory?</a:t>
            </a:r>
          </a:p>
          <a:p>
            <a:r>
              <a:rPr kumimoji="1" lang="en-US" altLang="zh-CN" dirty="0" smtClean="0"/>
              <a:t>What is the function of ALU/PC/IR……</a:t>
            </a:r>
          </a:p>
          <a:p>
            <a:r>
              <a:rPr kumimoji="1" lang="en-US" altLang="zh-CN" dirty="0" smtClean="0"/>
              <a:t>The I/O </a:t>
            </a:r>
            <a:r>
              <a:rPr kumimoji="1" lang="en-US" altLang="zh-CN" dirty="0" err="1" smtClean="0"/>
              <a:t>mechinism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1433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Instruction Processing</a:t>
            </a:r>
            <a:endParaRPr kumimoji="1"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14073" y="26924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Decode instruction</a:t>
            </a: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2523673" y="2311402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2523673" y="3149602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2523673" y="3987802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2523673" y="4826002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523673" y="5664202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14073" y="35306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Evaluate address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914073" y="43688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Fetch operands from memory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14073" y="52070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Execute operation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523673" y="6502402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1685473" y="6807202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V="1">
            <a:off x="1685473" y="1549402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1685473" y="1549402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2523673" y="1549402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914073" y="60452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Store result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914073" y="1854202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336699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accent2"/>
                </a:solidFill>
              </a:rPr>
              <a:t>Fetch instruction from memory</a:t>
            </a:r>
          </a:p>
        </p:txBody>
      </p:sp>
      <p:sp>
        <p:nvSpPr>
          <p:cNvPr id="20" name="幻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What are the functions of each state</a:t>
            </a:r>
          </a:p>
          <a:p>
            <a:pPr lvl="1"/>
            <a:r>
              <a:rPr lang="en-US" altLang="zh-CN" dirty="0" smtClean="0"/>
              <a:t>FETCH: Load next instruction</a:t>
            </a:r>
          </a:p>
          <a:p>
            <a:pPr lvl="2"/>
            <a:r>
              <a:rPr lang="en-US" altLang="zh-CN" dirty="0" smtClean="0"/>
              <a:t> IR &lt;-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[PC] </a:t>
            </a:r>
          </a:p>
          <a:p>
            <a:pPr lvl="2"/>
            <a:r>
              <a:rPr lang="en-US" altLang="zh-CN" dirty="0" smtClean="0"/>
              <a:t>PC &lt;- PC + 1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DECODE: </a:t>
            </a:r>
          </a:p>
          <a:p>
            <a:pPr lvl="2"/>
            <a:r>
              <a:rPr lang="en-US" altLang="zh-CN" dirty="0" smtClean="0"/>
              <a:t>identify the </a:t>
            </a:r>
            <a:r>
              <a:rPr lang="en-US" altLang="zh-CN" dirty="0" err="1" smtClean="0"/>
              <a:t>opcode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identify other operands from the remaining bit (for LDR, last six bits is offset)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are the functions of each state</a:t>
            </a:r>
          </a:p>
          <a:p>
            <a:pPr lvl="1"/>
            <a:r>
              <a:rPr kumimoji="1" lang="en-US" altLang="zh-CN" dirty="0" smtClean="0"/>
              <a:t>Evaluate address</a:t>
            </a:r>
          </a:p>
          <a:p>
            <a:pPr lvl="2"/>
            <a:r>
              <a:rPr lang="en-US" altLang="zh-CN" dirty="0" smtClean="0"/>
              <a:t>For instructions that require memory access,</a:t>
            </a:r>
            <a:br>
              <a:rPr lang="en-US" altLang="zh-CN" dirty="0" smtClean="0"/>
            </a:br>
            <a:r>
              <a:rPr lang="en-US" altLang="zh-CN" dirty="0" smtClean="0"/>
              <a:t>compute address used for access(add offset to base register as in LDR)</a:t>
            </a:r>
          </a:p>
          <a:p>
            <a:pPr lvl="2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Fetch operands</a:t>
            </a:r>
          </a:p>
          <a:p>
            <a:pPr lvl="2"/>
            <a:r>
              <a:rPr lang="en-US" altLang="zh-CN" dirty="0" smtClean="0"/>
              <a:t>Obtain source operands needed to perform operation(load data from memory in LDR)</a:t>
            </a:r>
          </a:p>
          <a:p>
            <a:pPr lvl="2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5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CH4 Von Newman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are the functions of each state</a:t>
            </a:r>
          </a:p>
          <a:p>
            <a:pPr lvl="1"/>
            <a:r>
              <a:rPr kumimoji="1" lang="en-US" altLang="zh-CN" dirty="0" smtClean="0"/>
              <a:t>Execute</a:t>
            </a:r>
          </a:p>
          <a:p>
            <a:pPr lvl="2"/>
            <a:r>
              <a:rPr lang="en-US" altLang="zh-CN" dirty="0" smtClean="0"/>
              <a:t>Perform the operation, using the source operands(send operands to ALU and assert ADD signal)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 result</a:t>
            </a:r>
          </a:p>
          <a:p>
            <a:pPr lvl="2"/>
            <a:r>
              <a:rPr lang="en-US" altLang="zh-CN" dirty="0" smtClean="0"/>
              <a:t>Write results to destination (register or memory)</a:t>
            </a:r>
          </a:p>
          <a:p>
            <a:pPr lvl="1"/>
            <a:endParaRPr kumimoji="1"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present data?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Binary </a:t>
            </a:r>
            <a:r>
              <a:rPr kumimoji="1" lang="en-US" altLang="zh-CN" dirty="0" smtClean="0"/>
              <a:t>system( bit )</a:t>
            </a:r>
          </a:p>
          <a:p>
            <a:pPr lvl="1"/>
            <a:r>
              <a:rPr kumimoji="1" lang="en-US" altLang="zh-CN" dirty="0" smtClean="0"/>
              <a:t>Unsigned integer</a:t>
            </a:r>
          </a:p>
          <a:p>
            <a:pPr lvl="1"/>
            <a:r>
              <a:rPr kumimoji="1" lang="en-US" altLang="zh-CN" dirty="0" smtClean="0"/>
              <a:t>Signed integer(</a:t>
            </a:r>
            <a:r>
              <a:rPr lang="en-US" altLang="zh-CN" dirty="0" smtClean="0"/>
              <a:t>Complement Representation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ASCII code</a:t>
            </a:r>
          </a:p>
          <a:p>
            <a:pPr lvl="1"/>
            <a:r>
              <a:rPr kumimoji="1" lang="en-US" altLang="zh-CN" dirty="0" smtClean="0"/>
              <a:t>Floating-point</a:t>
            </a:r>
          </a:p>
          <a:p>
            <a:pPr lvl="1"/>
            <a:r>
              <a:rPr kumimoji="1" lang="en-US" altLang="zh-CN" dirty="0" smtClean="0"/>
              <a:t>The operation of data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1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ISA</a:t>
            </a:r>
            <a:r>
              <a:rPr lang="en-US" altLang="zh-CN" dirty="0" smtClean="0"/>
              <a:t> = 	All of the </a:t>
            </a:r>
            <a:r>
              <a:rPr lang="en-US" altLang="zh-CN" i="1" dirty="0" smtClean="0">
                <a:solidFill>
                  <a:srgbClr val="CE0000"/>
                </a:solidFill>
              </a:rPr>
              <a:t>programmer-visible</a:t>
            </a:r>
            <a:r>
              <a:rPr lang="en-US" altLang="zh-CN" dirty="0"/>
              <a:t> </a:t>
            </a:r>
            <a:r>
              <a:rPr lang="en-US" altLang="zh-CN" dirty="0" smtClean="0"/>
              <a:t>components and operations of the computer</a:t>
            </a:r>
          </a:p>
          <a:p>
            <a:pPr marL="625475" lvl="1" indent="-282575">
              <a:tabLst>
                <a:tab pos="863600" algn="l"/>
              </a:tabLst>
            </a:pPr>
            <a:r>
              <a:rPr lang="en-US" altLang="zh-CN" sz="2600" dirty="0" smtClean="0">
                <a:solidFill>
                  <a:srgbClr val="CE0000"/>
                </a:solidFill>
              </a:rPr>
              <a:t>memory organization</a:t>
            </a:r>
          </a:p>
          <a:p>
            <a:pPr marL="1025525" lvl="2" indent="-282575">
              <a:tabLst>
                <a:tab pos="863600" algn="l"/>
              </a:tabLst>
            </a:pPr>
            <a:r>
              <a:rPr lang="en-US" altLang="zh-CN" sz="2600" dirty="0" smtClean="0"/>
              <a:t>address space -- how may locations can be addressed?</a:t>
            </a:r>
          </a:p>
          <a:p>
            <a:pPr marL="1025525" lvl="2" indent="-282575">
              <a:tabLst>
                <a:tab pos="863600" algn="l"/>
              </a:tabLst>
            </a:pPr>
            <a:r>
              <a:rPr lang="en-US" altLang="zh-CN" sz="2600" dirty="0" err="1" smtClean="0"/>
              <a:t>addressibility</a:t>
            </a:r>
            <a:r>
              <a:rPr lang="en-US" altLang="zh-CN" sz="2600" dirty="0" smtClean="0"/>
              <a:t> -- how many bits per location?</a:t>
            </a:r>
          </a:p>
          <a:p>
            <a:pPr marL="625475" lvl="1" indent="-282575">
              <a:tabLst>
                <a:tab pos="863600" algn="l"/>
              </a:tabLst>
            </a:pPr>
            <a:r>
              <a:rPr lang="en-US" altLang="zh-CN" sz="2600" dirty="0" smtClean="0">
                <a:solidFill>
                  <a:srgbClr val="CE0000"/>
                </a:solidFill>
              </a:rPr>
              <a:t>register set</a:t>
            </a:r>
          </a:p>
          <a:p>
            <a:pPr marL="1085850" lvl="2" indent="-282575">
              <a:tabLst>
                <a:tab pos="863600" algn="l"/>
              </a:tabLst>
            </a:pPr>
            <a:r>
              <a:rPr lang="en-US" altLang="zh-CN" sz="2600" dirty="0" smtClean="0"/>
              <a:t>how many?  what size?  how are they used?</a:t>
            </a:r>
          </a:p>
          <a:p>
            <a:pPr marL="625475" lvl="1" indent="-282575">
              <a:tabLst>
                <a:tab pos="863600" algn="l"/>
              </a:tabLst>
            </a:pPr>
            <a:r>
              <a:rPr lang="en-US" altLang="zh-CN" sz="2600" dirty="0" smtClean="0">
                <a:solidFill>
                  <a:srgbClr val="CE0000"/>
                </a:solidFill>
              </a:rPr>
              <a:t>instruction set</a:t>
            </a:r>
          </a:p>
          <a:p>
            <a:pPr marL="1085850" lvl="2" indent="-282575">
              <a:tabLst>
                <a:tab pos="863600" algn="l"/>
              </a:tabLst>
            </a:pPr>
            <a:r>
              <a:rPr lang="en-US" altLang="zh-CN" sz="2600" dirty="0" err="1" smtClean="0"/>
              <a:t>Opcodes</a:t>
            </a:r>
            <a:r>
              <a:rPr lang="en-US" altLang="zh-CN" sz="2600" dirty="0" smtClean="0"/>
              <a:t>: ADD, AND, NOT, LD, LDI, LDR, LEA, ST, STR, STI, BR, JSR/JSRR, JMP, RTI, TRAP</a:t>
            </a:r>
          </a:p>
          <a:p>
            <a:pPr marL="1085850" lvl="2" indent="-282575">
              <a:tabLst>
                <a:tab pos="863600" algn="l"/>
              </a:tabLst>
            </a:pPr>
            <a:r>
              <a:rPr lang="en-US" altLang="zh-CN" sz="2600" dirty="0" smtClean="0"/>
              <a:t>data types</a:t>
            </a:r>
          </a:p>
          <a:p>
            <a:pPr marL="1085850" lvl="2" indent="-282575">
              <a:tabLst>
                <a:tab pos="863600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</a:rPr>
              <a:t>addressing modes: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PC-relative</a:t>
            </a:r>
            <a:r>
              <a:rPr lang="en-US" altLang="zh-CN" sz="2600" dirty="0" smtClean="0">
                <a:solidFill>
                  <a:srgbClr val="000000"/>
                </a:solidFill>
              </a:rPr>
              <a:t>, </a:t>
            </a:r>
            <a:r>
              <a:rPr lang="en-US" altLang="zh-CN" sz="2600" i="1" dirty="0" smtClean="0">
                <a:solidFill>
                  <a:srgbClr val="000000"/>
                </a:solidFill>
              </a:rPr>
              <a:t>indirect</a:t>
            </a:r>
            <a:r>
              <a:rPr lang="en-US" altLang="zh-CN" sz="2600" dirty="0" smtClean="0">
                <a:solidFill>
                  <a:srgbClr val="000000"/>
                </a:solidFill>
              </a:rPr>
              <a:t>, </a:t>
            </a:r>
            <a:r>
              <a:rPr lang="en-US" altLang="zh-CN" sz="2600" i="1" dirty="0" err="1" smtClean="0">
                <a:solidFill>
                  <a:srgbClr val="000000"/>
                </a:solidFill>
              </a:rPr>
              <a:t>base+offset</a:t>
            </a:r>
            <a:endParaRPr lang="en-US" altLang="zh-CN" sz="2600" i="1" dirty="0" smtClean="0">
              <a:solidFill>
                <a:srgbClr val="000000"/>
              </a:solidFill>
            </a:endParaRPr>
          </a:p>
          <a:p>
            <a:pPr marL="803275" lvl="2" indent="0">
              <a:buNone/>
              <a:tabLst>
                <a:tab pos="863600" algn="l"/>
              </a:tabLst>
            </a:pPr>
            <a:endParaRPr lang="en-US" altLang="zh-CN" sz="18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2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5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80926"/>
            <a:ext cx="8229600" cy="168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C:\Documents and Settings\gbyrd\My Documents\ece206\mh-slides\e2\ch05-figures\ch05-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818742"/>
            <a:ext cx="8229600" cy="164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57199" y="1835142"/>
            <a:ext cx="375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NOT	R1, R1   ; R1 &lt;- ~R1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57199" y="4123216"/>
            <a:ext cx="540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AND	R1, R1, R2   ; R1 &lt;- R1 and R2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63963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ADD	R1, R1, </a:t>
            </a:r>
            <a:r>
              <a:rPr kumimoji="1" lang="en-US" altLang="zh-CN" sz="2400" dirty="0" err="1" smtClean="0"/>
              <a:t>imm</a:t>
            </a:r>
            <a:r>
              <a:rPr kumimoji="1" lang="en-US" altLang="zh-CN" sz="2400" dirty="0" smtClean="0"/>
              <a:t>   ; R1 &lt;-  R1 + </a:t>
            </a:r>
            <a:r>
              <a:rPr kumimoji="1" lang="en-US" altLang="zh-CN" sz="2400" dirty="0" err="1" smtClean="0"/>
              <a:t>imm</a:t>
            </a:r>
            <a:r>
              <a:rPr kumimoji="1" lang="en-US" altLang="zh-CN" sz="2400" dirty="0" smtClean="0"/>
              <a:t> (-2</a:t>
            </a:r>
            <a:r>
              <a:rPr kumimoji="1" lang="en-US" altLang="zh-CN" sz="2400" baseline="30000" dirty="0" smtClean="0"/>
              <a:t>4</a:t>
            </a:r>
            <a:r>
              <a:rPr kumimoji="1" lang="en-US" altLang="zh-CN" sz="2400" dirty="0" smtClean="0"/>
              <a:t>&lt;=</a:t>
            </a:r>
            <a:r>
              <a:rPr kumimoji="1" lang="en-US" altLang="zh-CN" sz="2400" dirty="0" err="1" smtClean="0"/>
              <a:t>imm</a:t>
            </a:r>
            <a:r>
              <a:rPr kumimoji="1" lang="en-US" altLang="zh-CN" sz="2400" dirty="0" smtClean="0"/>
              <a:t>&lt;=2</a:t>
            </a:r>
            <a:r>
              <a:rPr kumimoji="1" lang="en-US" altLang="zh-CN" sz="2400" baseline="30000" dirty="0" smtClean="0"/>
              <a:t>4</a:t>
            </a:r>
            <a:r>
              <a:rPr kumimoji="1" lang="en-US" altLang="zh-CN" sz="2400" dirty="0" smtClean="0"/>
              <a:t>-1)</a:t>
            </a:r>
            <a:endParaRPr kumimoji="1" lang="zh-CN" altLang="en-US" sz="2400" dirty="0"/>
          </a:p>
        </p:txBody>
      </p:sp>
      <p:pic>
        <p:nvPicPr>
          <p:cNvPr id="15" name="Picture 19" descr="C:\Documents and Settings\gbyrd\My Documents\ece206\mh-slides\e2\ch05-figures\ch05-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473" b="-253473"/>
          <a:stretch>
            <a:fillRect/>
          </a:stretch>
        </p:blipFill>
        <p:spPr bwMode="auto">
          <a:xfrm>
            <a:off x="457200" y="-845344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5" name="Picture 10" descr="C:\Documents and Settings\gbyrd\My Documents\ece206\mh-slides\e2\ch05-figures\ch05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0569"/>
            <a:ext cx="82296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:\Documents and Settings\gbyrd\My Documents\ece206\mh-slides\e2\ch05-figures\ch05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59350"/>
            <a:ext cx="8229600" cy="7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Documents and Settings\gbyrd\My Documents\ece206\mh-slides\e2\ch05-figures\ch05-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2018"/>
            <a:ext cx="8229600" cy="7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C:\Documents and Settings\gbyrd\My Documents\ece206\mh-slides\e2\ch05-figures\ch05-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85174"/>
            <a:ext cx="8229600" cy="7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Documents and Settings\gbyrd\My Documents\ece206\mh-slides\e2\ch05-figures\ch05-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21625"/>
            <a:ext cx="8229600" cy="7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457200" y="2739569"/>
            <a:ext cx="618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ST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 &lt;- R1 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7200" y="4523509"/>
            <a:ext cx="710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STI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 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;Memory[ </a:t>
            </a:r>
            <a:r>
              <a:rPr kumimoji="1" lang="en-US" altLang="zh-CN" sz="2000" dirty="0" smtClean="0"/>
              <a:t>Memory[ PC + </a:t>
            </a:r>
            <a:r>
              <a:rPr kumimoji="1" lang="en-US" altLang="zh-CN" sz="2000" dirty="0" err="1" smtClean="0"/>
              <a:t>Pcoffset</a:t>
            </a:r>
            <a:r>
              <a:rPr kumimoji="1" lang="en-US" altLang="zh-CN" sz="2400" dirty="0" smtClean="0"/>
              <a:t>] ]&lt;- R1 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7200" y="6336313"/>
            <a:ext cx="636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STR</a:t>
            </a:r>
            <a:r>
              <a:rPr kumimoji="1" lang="en-US" altLang="zh-CN" sz="2400" dirty="0"/>
              <a:t>	 </a:t>
            </a:r>
            <a:r>
              <a:rPr kumimoji="1" lang="en-US" altLang="zh-CN" sz="2400" dirty="0" smtClean="0"/>
              <a:t>  R1, R2,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;Memory[R2 + offset]&lt;- R1 </a:t>
            </a:r>
            <a:endParaRPr kumimoji="1" lang="zh-CN" altLang="en-US" sz="2400" dirty="0"/>
          </a:p>
        </p:txBody>
      </p:sp>
      <p:pic>
        <p:nvPicPr>
          <p:cNvPr id="15" name="Picture 20" descr="C:\Documents and Settings\gbyrd\My Documents\ece206\mh-slides\e2\ch05-figures\ch05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540" b="-242540"/>
          <a:stretch>
            <a:fillRect/>
          </a:stretch>
        </p:blipFill>
        <p:spPr bwMode="auto">
          <a:xfrm>
            <a:off x="457200" y="-72959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9" descr="C:\Documents and Settings\gbyrd\My Documents\ece206\mh-slides\e2\ch05-figures\ch05-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931"/>
            <a:ext cx="8229600" cy="7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Documents and Settings\gbyrd\My Documents\ece206\mh-slides\e2\ch05-figures\ch05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8424"/>
            <a:ext cx="8229600" cy="77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Documents and Settings\gbyrd\My Documents\ece206\mh-slides\e2\ch05-figures\ch05-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75206"/>
            <a:ext cx="8229600" cy="7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C:\Documents and Settings\gbyrd\My Documents\ece206\mh-slides\e2\ch05-figures\ch05-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7210"/>
            <a:ext cx="8229600" cy="7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54018" y="2356759"/>
            <a:ext cx="515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LEA   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;R1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4018" y="3592954"/>
            <a:ext cx="608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BRn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;if(CC == n) PC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4018" y="5023192"/>
            <a:ext cx="2769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JMP    R1     ;PC &lt;- R1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54018" y="6291158"/>
            <a:ext cx="426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TRAP   x21    ;PC &lt;- Memory[x21]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551"/>
            <a:ext cx="8229600" cy="7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457198" y="2463048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JSR	PCoffset11	;R7 &lt;- PC,   PC &lt;-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6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7657"/>
            <a:ext cx="8229600" cy="7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7199" y="3963951"/>
            <a:ext cx="8686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JSR	R1	;R7 &lt;- PC,   PC &lt;- R1  </a:t>
            </a:r>
            <a:endParaRPr kumimoji="1" lang="zh-CN" altLang="en-US" sz="2400" dirty="0"/>
          </a:p>
        </p:txBody>
      </p:sp>
      <p:pic>
        <p:nvPicPr>
          <p:cNvPr id="8" name="Picture 4" descr="C:\common\PattPatel slides\e2\ch10-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908549"/>
            <a:ext cx="8229600" cy="7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57197" y="5701881"/>
            <a:ext cx="837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RTI	;return from interrupt, pop PC, pop PSR, set stack pointer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function of all the elements in the data-path ?</a:t>
            </a:r>
          </a:p>
          <a:p>
            <a:r>
              <a:rPr kumimoji="1" lang="en-US" altLang="zh-CN" dirty="0" smtClean="0"/>
              <a:t>Identify all the elements in the data-path to process an instruction of the LC3</a:t>
            </a:r>
          </a:p>
          <a:p>
            <a:r>
              <a:rPr kumimoji="1" lang="en-US" altLang="zh-CN" dirty="0" smtClean="0"/>
              <a:t>How many times does an instruction(for example LDR) access the memory?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4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:\common\PattPatel slides\e2\pat67509_0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71" y="0"/>
            <a:ext cx="5352143" cy="68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Assembly language</a:t>
            </a:r>
          </a:p>
          <a:p>
            <a:pPr lvl="1"/>
            <a:r>
              <a:rPr lang="en-US" altLang="zh-CN" dirty="0" smtClean="0"/>
              <a:t>Computers like ones and zeros…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Humans like symbols…</a:t>
            </a:r>
          </a:p>
          <a:p>
            <a:endParaRPr kumimoji="1"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9143" y="2761343"/>
            <a:ext cx="3356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E0000"/>
                </a:solidFill>
                <a:latin typeface="Courier New" charset="0"/>
              </a:rPr>
              <a:t>0001110010000110</a:t>
            </a:r>
            <a:endParaRPr lang="en-US" altLang="zh-CN" sz="2800" b="1" i="1" dirty="0">
              <a:solidFill>
                <a:srgbClr val="CE0000"/>
              </a:solidFill>
              <a:latin typeface="Courier New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9143" y="3752166"/>
            <a:ext cx="7202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E0000"/>
                </a:solidFill>
                <a:latin typeface="Courier New" charset="0"/>
              </a:rPr>
              <a:t>ADD	R6,R2,R6	</a:t>
            </a:r>
            <a:r>
              <a:rPr lang="en-US" altLang="zh-CN" sz="2400" i="1" dirty="0" smtClean="0">
                <a:solidFill>
                  <a:srgbClr val="CE0000"/>
                </a:solidFill>
                <a:latin typeface="Courier New" charset="0"/>
              </a:rPr>
              <a:t>; increment index reg.</a:t>
            </a:r>
            <a:endParaRPr lang="en-US" altLang="zh-CN" sz="2400" i="1" dirty="0">
              <a:solidFill>
                <a:srgbClr val="CE0000"/>
              </a:solidFill>
              <a:latin typeface="Courier New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Opcodes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ADD, AND, LD, ST…….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Operands</a:t>
            </a:r>
          </a:p>
          <a:p>
            <a:pPr lvl="1"/>
            <a:r>
              <a:rPr kumimoji="1" lang="en-US" altLang="zh-CN" dirty="0" smtClean="0"/>
              <a:t>Registers: R0 – R7</a:t>
            </a:r>
          </a:p>
          <a:p>
            <a:pPr lvl="1"/>
            <a:r>
              <a:rPr kumimoji="1" lang="en-US" altLang="zh-CN" dirty="0" smtClean="0"/>
              <a:t>Immediate numbers: x0F, #15</a:t>
            </a:r>
          </a:p>
          <a:p>
            <a:pPr lvl="1"/>
            <a:r>
              <a:rPr kumimoji="1" lang="en-US" altLang="zh-CN" dirty="0" smtClean="0"/>
              <a:t>Label: symbolic name of memory location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Label</a:t>
            </a:r>
          </a:p>
          <a:p>
            <a:pPr lvl="1"/>
            <a:r>
              <a:rPr lang="en-US" altLang="zh-CN" dirty="0" smtClean="0"/>
              <a:t>assigns a symbolic name to the address corresponding to line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LOOP	ADD R1, R1, #-1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	</a:t>
            </a:r>
            <a:r>
              <a:rPr kumimoji="1" lang="en-US" altLang="zh-CN" dirty="0" err="1" smtClean="0"/>
              <a:t>BRp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LOOP</a:t>
            </a:r>
          </a:p>
          <a:p>
            <a:r>
              <a:rPr kumimoji="1" lang="en-US" altLang="zh-CN" dirty="0" smtClean="0"/>
              <a:t>Comment</a:t>
            </a:r>
          </a:p>
          <a:p>
            <a:pPr lvl="1"/>
            <a:r>
              <a:rPr lang="en-US" altLang="zh-CN" dirty="0" smtClean="0"/>
              <a:t>anything after a semicolon is a comment</a:t>
            </a:r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2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514" y="1346592"/>
            <a:ext cx="9521371" cy="4525963"/>
          </a:xfrm>
        </p:spPr>
        <p:txBody>
          <a:bodyPr/>
          <a:lstStyle/>
          <a:p>
            <a:r>
              <a:rPr kumimoji="1" lang="en-US" altLang="zh-CN" dirty="0" smtClean="0"/>
              <a:t>How to implement a computer described before</a:t>
            </a:r>
            <a:r>
              <a:rPr kumimoji="1" lang="en-US" altLang="zh-CN" dirty="0" smtClean="0"/>
              <a:t>?</a:t>
            </a:r>
            <a:endParaRPr kumimoji="1"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95636" y="2330798"/>
            <a:ext cx="7061270" cy="3643299"/>
            <a:chOff x="1195636" y="2330798"/>
            <a:chExt cx="7061270" cy="3643299"/>
          </a:xfrm>
        </p:grpSpPr>
        <p:sp>
          <p:nvSpPr>
            <p:cNvPr id="7" name="文本框 6"/>
            <p:cNvSpPr txBox="1"/>
            <p:nvPr/>
          </p:nvSpPr>
          <p:spPr>
            <a:xfrm>
              <a:off x="2439821" y="5512432"/>
              <a:ext cx="320307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n</a:t>
              </a:r>
              <a:r>
                <a:rPr kumimoji="1" lang="en-US" altLang="zh-CN" sz="2400" dirty="0" smtClean="0"/>
                <a:t>-type/p-type transistor</a:t>
              </a:r>
              <a:endParaRPr kumimoji="1" lang="zh-CN" altLang="en-US" sz="2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76377" y="4761318"/>
              <a:ext cx="25299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AND/OR/NOT gate</a:t>
              </a:r>
              <a:endParaRPr kumimoji="1"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42809" y="3937895"/>
              <a:ext cx="124174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Decoder</a:t>
              </a:r>
              <a:endParaRPr kumimoji="1"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7409" y="3937895"/>
              <a:ext cx="80502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MUX</a:t>
              </a:r>
              <a:endParaRPr kumimoji="1"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06336" y="3937895"/>
              <a:ext cx="12699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R-S latch</a:t>
              </a:r>
              <a:endParaRPr kumimoji="1"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51049" y="3937895"/>
              <a:ext cx="108124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D</a:t>
              </a:r>
              <a:r>
                <a:rPr kumimoji="1" lang="en-US" altLang="zh-CN" sz="2400" dirty="0"/>
                <a:t>-</a:t>
              </a:r>
              <a:r>
                <a:rPr kumimoji="1" lang="en-US" altLang="zh-CN" sz="2400" dirty="0" smtClean="0"/>
                <a:t>latch</a:t>
              </a:r>
              <a:endParaRPr kumimoji="1"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85614" y="3937895"/>
              <a:ext cx="1460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Full Adder</a:t>
              </a:r>
              <a:endParaRPr kumimoji="1" lang="zh-CN" altLang="en-US" sz="2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67666" y="3181909"/>
              <a:ext cx="120432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Register</a:t>
              </a:r>
              <a:endParaRPr kumimoji="1" lang="zh-CN" altLang="en-US" sz="24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61678" y="3199004"/>
              <a:ext cx="12618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Memory</a:t>
              </a:r>
              <a:endParaRPr kumimoji="1" lang="zh-CN" altLang="en-US" sz="2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245411" y="3181909"/>
              <a:ext cx="1973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State machine</a:t>
              </a:r>
              <a:endParaRPr kumimoji="1" lang="zh-CN" altLang="en-US" sz="2400" dirty="0"/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1957638" y="3035610"/>
              <a:ext cx="420914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1242809" y="3768582"/>
              <a:ext cx="70140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1195636" y="4574130"/>
              <a:ext cx="70140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1398904" y="5325244"/>
              <a:ext cx="62592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044128" y="2330798"/>
              <a:ext cx="209850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Little computer</a:t>
              </a:r>
              <a:endParaRPr kumimoji="1" lang="zh-CN" altLang="en-US" sz="24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77820" y="14108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Pseudo-operations</a:t>
            </a:r>
          </a:p>
          <a:p>
            <a:pPr lvl="1"/>
            <a:r>
              <a:rPr lang="en-US" altLang="zh-CN" dirty="0" smtClean="0"/>
              <a:t>do not refer to operations executed by program</a:t>
            </a:r>
          </a:p>
          <a:p>
            <a:pPr lvl="1"/>
            <a:r>
              <a:rPr lang="en-US" altLang="zh-CN" dirty="0" smtClean="0"/>
              <a:t>used by assembler</a:t>
            </a:r>
          </a:p>
          <a:p>
            <a:endParaRPr kumimoji="1" lang="zh-CN" altLang="en-US" dirty="0"/>
          </a:p>
        </p:txBody>
      </p:sp>
      <p:graphicFrame>
        <p:nvGraphicFramePr>
          <p:cNvPr id="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7707"/>
              </p:ext>
            </p:extLst>
          </p:nvPr>
        </p:nvGraphicFramePr>
        <p:xfrm>
          <a:off x="685800" y="3258458"/>
          <a:ext cx="8001000" cy="3384233"/>
        </p:xfrm>
        <a:graphic>
          <a:graphicData uri="http://schemas.openxmlformats.org/drawingml/2006/table">
            <a:tbl>
              <a:tblPr/>
              <a:tblGrid>
                <a:gridCol w="1520825"/>
                <a:gridCol w="1758950"/>
                <a:gridCol w="4721225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.ORIG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starting address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.END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end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.BLKW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allocate n words of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.FILL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allocate one word, initialize with value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.STRINGZ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  <a:t>n-character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allocate n+1 locations,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initialize w/characters and null terminator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What is the content of R0 after the following instruction?</a:t>
            </a:r>
          </a:p>
          <a:p>
            <a:pPr marL="0" indent="0">
              <a:buNone/>
            </a:pPr>
            <a:r>
              <a:rPr kumimoji="1" lang="en-US" altLang="zh-CN" dirty="0" smtClean="0"/>
              <a:t>		.ORIG  x3000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AND	R0, R0, 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.fill	x1021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ADD	R0, R0, 1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.END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61</a:t>
            </a:fld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5098" y="3699314"/>
            <a:ext cx="295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1000 000 000 1 00001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9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Assembly Process</a:t>
            </a:r>
          </a:p>
          <a:p>
            <a:pPr lvl="1"/>
            <a:r>
              <a:rPr kumimoji="1" lang="en-US" altLang="zh-CN" dirty="0" smtClean="0"/>
              <a:t>Convert assembly language file into an executable file</a:t>
            </a:r>
          </a:p>
          <a:p>
            <a:endParaRPr lang="en-US" altLang="zh-CN" dirty="0" smtClean="0">
              <a:solidFill>
                <a:srgbClr val="CE0000"/>
              </a:solidFill>
            </a:endParaRPr>
          </a:p>
          <a:p>
            <a:r>
              <a:rPr lang="en-US" altLang="zh-CN" dirty="0" smtClean="0">
                <a:solidFill>
                  <a:srgbClr val="CE0000"/>
                </a:solidFill>
              </a:rPr>
              <a:t>First Pass:</a:t>
            </a:r>
          </a:p>
          <a:p>
            <a:pPr lvl="1"/>
            <a:r>
              <a:rPr lang="en-US" altLang="zh-CN" dirty="0" smtClean="0"/>
              <a:t>scan program file</a:t>
            </a:r>
          </a:p>
          <a:p>
            <a:pPr lvl="1"/>
            <a:r>
              <a:rPr lang="en-US" altLang="zh-CN" dirty="0" smtClean="0"/>
              <a:t>find all labels and calculate the corresponding addresses;</a:t>
            </a:r>
            <a:br>
              <a:rPr lang="en-US" altLang="zh-CN" dirty="0" smtClean="0"/>
            </a:br>
            <a:r>
              <a:rPr lang="en-US" altLang="zh-CN" dirty="0" smtClean="0"/>
              <a:t>this is called the </a:t>
            </a:r>
            <a:r>
              <a:rPr lang="en-US" altLang="zh-CN" i="1" u="sng" dirty="0" smtClean="0"/>
              <a:t>symbol table</a:t>
            </a:r>
          </a:p>
          <a:p>
            <a:r>
              <a:rPr lang="en-US" altLang="zh-CN" dirty="0" smtClean="0">
                <a:solidFill>
                  <a:srgbClr val="CE0000"/>
                </a:solidFill>
              </a:rPr>
              <a:t>Second Pass:</a:t>
            </a:r>
          </a:p>
          <a:p>
            <a:pPr lvl="1"/>
            <a:r>
              <a:rPr lang="en-US" altLang="zh-CN" dirty="0" smtClean="0"/>
              <a:t>convert instructions to machine language,</a:t>
            </a:r>
            <a:br>
              <a:rPr lang="en-US" altLang="zh-CN" dirty="0" smtClean="0"/>
            </a:br>
            <a:r>
              <a:rPr lang="en-US" altLang="zh-CN" dirty="0" smtClean="0"/>
              <a:t>using information from symbol table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4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Translate following assembly program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2713" y="2304142"/>
            <a:ext cx="33201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nl-NL" altLang="zh-CN" sz="2400" dirty="0" smtClean="0"/>
              <a:t>.ORIG   x3000</a:t>
            </a:r>
          </a:p>
          <a:p>
            <a:r>
              <a:rPr kumimoji="1" lang="nl-NL" altLang="zh-CN" sz="2400" dirty="0" smtClean="0"/>
              <a:t>Begin 	AND   R1, R1, 0</a:t>
            </a:r>
          </a:p>
          <a:p>
            <a:r>
              <a:rPr kumimoji="1" lang="nl-NL" altLang="zh-CN" sz="2400" dirty="0" smtClean="0"/>
              <a:t>      		ADD   R1, R1, #10</a:t>
            </a:r>
          </a:p>
          <a:p>
            <a:r>
              <a:rPr kumimoji="1" lang="nl-NL" altLang="zh-CN" sz="2400" dirty="0" smtClean="0"/>
              <a:t>		</a:t>
            </a:r>
          </a:p>
          <a:p>
            <a:r>
              <a:rPr kumimoji="1" lang="nl-NL" altLang="zh-CN" sz="2400" dirty="0" smtClean="0"/>
              <a:t>Loop	LEA	     R0, </a:t>
            </a:r>
            <a:r>
              <a:rPr kumimoji="1" lang="nl-NL" altLang="zh-CN" sz="2400" dirty="0" err="1" smtClean="0"/>
              <a:t>Hello</a:t>
            </a:r>
            <a:endParaRPr kumimoji="1" lang="nl-NL" altLang="zh-CN" sz="2400" dirty="0" smtClean="0"/>
          </a:p>
          <a:p>
            <a:r>
              <a:rPr kumimoji="1" lang="nl-NL" altLang="zh-CN" sz="2400" dirty="0" smtClean="0"/>
              <a:t>		TRAP   x22</a:t>
            </a:r>
          </a:p>
          <a:p>
            <a:r>
              <a:rPr kumimoji="1" lang="nl-NL" altLang="zh-CN" sz="2400" dirty="0" smtClean="0"/>
              <a:t>		ADD</a:t>
            </a:r>
            <a:r>
              <a:rPr kumimoji="1" lang="nl-NL" altLang="zh-CN" sz="2400" dirty="0"/>
              <a:t> </a:t>
            </a:r>
            <a:r>
              <a:rPr kumimoji="1" lang="nl-NL" altLang="zh-CN" sz="2400" dirty="0" smtClean="0"/>
              <a:t>   R1, R1, #-1</a:t>
            </a:r>
          </a:p>
          <a:p>
            <a:r>
              <a:rPr kumimoji="1" lang="nl-NL" altLang="zh-CN" sz="2400" dirty="0" smtClean="0"/>
              <a:t>		</a:t>
            </a:r>
            <a:r>
              <a:rPr kumimoji="1" lang="nl-NL" altLang="zh-CN" sz="2400" dirty="0" err="1" smtClean="0"/>
              <a:t>BRzp</a:t>
            </a:r>
            <a:r>
              <a:rPr kumimoji="1" lang="nl-NL" altLang="zh-CN" sz="2400" dirty="0" smtClean="0"/>
              <a:t>   Loop</a:t>
            </a:r>
          </a:p>
          <a:p>
            <a:r>
              <a:rPr kumimoji="1" lang="nl-NL" altLang="zh-CN" sz="2400" dirty="0" smtClean="0"/>
              <a:t>		TRAP   x25</a:t>
            </a:r>
          </a:p>
          <a:p>
            <a:endParaRPr kumimoji="1" lang="nl-NL" altLang="zh-CN" sz="2400" dirty="0" smtClean="0"/>
          </a:p>
          <a:p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 .</a:t>
            </a:r>
            <a:r>
              <a:rPr kumimoji="1" lang="nl-NL" altLang="zh-CN" sz="2400" dirty="0" err="1" smtClean="0"/>
              <a:t>stringz</a:t>
            </a:r>
            <a:r>
              <a:rPr kumimoji="1" lang="nl-NL" altLang="zh-CN" sz="2400" dirty="0" smtClean="0"/>
              <a:t> "</a:t>
            </a:r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\n"</a:t>
            </a:r>
          </a:p>
          <a:p>
            <a:r>
              <a:rPr kumimoji="1" lang="nl-NL" altLang="zh-CN" sz="2400" dirty="0" smtClean="0"/>
              <a:t>.end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53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Translate following assembly program</a:t>
            </a:r>
          </a:p>
          <a:p>
            <a:pPr lvl="1"/>
            <a:r>
              <a:rPr lang="en-US" altLang="zh-CN" dirty="0" smtClean="0">
                <a:solidFill>
                  <a:srgbClr val="CE0000"/>
                </a:solidFill>
              </a:rPr>
              <a:t>First Pass:</a:t>
            </a:r>
            <a:r>
              <a:rPr kumimoji="1" lang="en-US" altLang="zh-CN" dirty="0" smtClean="0"/>
              <a:t> build the symbol table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2713" y="2304142"/>
            <a:ext cx="33201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nl-NL" altLang="zh-CN" sz="2400" dirty="0" smtClean="0"/>
              <a:t>.ORIG   x3000</a:t>
            </a:r>
          </a:p>
          <a:p>
            <a:r>
              <a:rPr kumimoji="1" lang="nl-NL" altLang="zh-CN" sz="2400" dirty="0" smtClean="0"/>
              <a:t>Begin 	AND   R1, R1, 0</a:t>
            </a:r>
          </a:p>
          <a:p>
            <a:r>
              <a:rPr kumimoji="1" lang="nl-NL" altLang="zh-CN" sz="2400" dirty="0" smtClean="0"/>
              <a:t>      		ADD   R1, R1, #10</a:t>
            </a:r>
          </a:p>
          <a:p>
            <a:r>
              <a:rPr kumimoji="1" lang="nl-NL" altLang="zh-CN" sz="2400" dirty="0" smtClean="0"/>
              <a:t>		</a:t>
            </a:r>
          </a:p>
          <a:p>
            <a:r>
              <a:rPr kumimoji="1" lang="nl-NL" altLang="zh-CN" sz="2400" dirty="0" smtClean="0"/>
              <a:t>Loop	LEA	     R0, </a:t>
            </a:r>
            <a:r>
              <a:rPr kumimoji="1" lang="nl-NL" altLang="zh-CN" sz="2400" dirty="0" err="1" smtClean="0"/>
              <a:t>Hello</a:t>
            </a:r>
            <a:endParaRPr kumimoji="1" lang="nl-NL" altLang="zh-CN" sz="2400" dirty="0" smtClean="0"/>
          </a:p>
          <a:p>
            <a:r>
              <a:rPr kumimoji="1" lang="nl-NL" altLang="zh-CN" sz="2400" dirty="0" smtClean="0"/>
              <a:t>		TRAP   x22</a:t>
            </a:r>
          </a:p>
          <a:p>
            <a:r>
              <a:rPr kumimoji="1" lang="nl-NL" altLang="zh-CN" sz="2400" dirty="0" smtClean="0"/>
              <a:t>		ADD</a:t>
            </a:r>
            <a:r>
              <a:rPr kumimoji="1" lang="nl-NL" altLang="zh-CN" sz="2400" dirty="0"/>
              <a:t> </a:t>
            </a:r>
            <a:r>
              <a:rPr kumimoji="1" lang="nl-NL" altLang="zh-CN" sz="2400" dirty="0" smtClean="0"/>
              <a:t>   R1, R1, #-1</a:t>
            </a:r>
          </a:p>
          <a:p>
            <a:r>
              <a:rPr kumimoji="1" lang="nl-NL" altLang="zh-CN" sz="2400" dirty="0" smtClean="0"/>
              <a:t>		</a:t>
            </a:r>
            <a:r>
              <a:rPr kumimoji="1" lang="nl-NL" altLang="zh-CN" sz="2400" dirty="0" err="1" smtClean="0"/>
              <a:t>BRzp</a:t>
            </a:r>
            <a:r>
              <a:rPr kumimoji="1" lang="nl-NL" altLang="zh-CN" sz="2400" dirty="0" smtClean="0"/>
              <a:t>   Loop</a:t>
            </a:r>
          </a:p>
          <a:p>
            <a:r>
              <a:rPr kumimoji="1" lang="nl-NL" altLang="zh-CN" sz="2400" dirty="0" smtClean="0"/>
              <a:t>		TRAP   x25</a:t>
            </a:r>
          </a:p>
          <a:p>
            <a:endParaRPr kumimoji="1" lang="nl-NL" altLang="zh-CN" sz="2400" dirty="0" smtClean="0"/>
          </a:p>
          <a:p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 .</a:t>
            </a:r>
            <a:r>
              <a:rPr kumimoji="1" lang="nl-NL" altLang="zh-CN" sz="2400" dirty="0" err="1" smtClean="0"/>
              <a:t>stringz</a:t>
            </a:r>
            <a:r>
              <a:rPr kumimoji="1" lang="nl-NL" altLang="zh-CN" sz="2400" dirty="0" smtClean="0"/>
              <a:t> "</a:t>
            </a:r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\n"</a:t>
            </a:r>
          </a:p>
          <a:p>
            <a:r>
              <a:rPr kumimoji="1" lang="nl-NL" altLang="zh-CN" sz="2400" dirty="0" smtClean="0"/>
              <a:t>.end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87079"/>
              </p:ext>
            </p:extLst>
          </p:nvPr>
        </p:nvGraphicFramePr>
        <p:xfrm>
          <a:off x="4925783" y="2960921"/>
          <a:ext cx="3329217" cy="2117725"/>
        </p:xfrm>
        <a:graphic>
          <a:graphicData uri="http://schemas.openxmlformats.org/drawingml/2006/table">
            <a:tbl>
              <a:tblPr/>
              <a:tblGrid>
                <a:gridCol w="1605645"/>
                <a:gridCol w="1723572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Symbol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Begin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Loop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Hello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4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28172" y="26703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CH7 Assembly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2915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Translate following assembly program</a:t>
            </a:r>
            <a:endParaRPr lang="en-US" altLang="zh-CN" dirty="0" smtClean="0">
              <a:solidFill>
                <a:srgbClr val="CE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CE0000"/>
                </a:solidFill>
              </a:rPr>
              <a:t>Second Pass: </a:t>
            </a:r>
            <a:r>
              <a:rPr lang="en-US" altLang="zh-CN" dirty="0" smtClean="0">
                <a:solidFill>
                  <a:srgbClr val="000000"/>
                </a:solidFill>
              </a:rPr>
              <a:t>translate into machine language</a:t>
            </a:r>
          </a:p>
          <a:p>
            <a:pPr lvl="1"/>
            <a:endParaRPr lang="en-US" altLang="zh-CN" dirty="0" smtClean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2713" y="2304142"/>
            <a:ext cx="33201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nl-NL" altLang="zh-CN" sz="2400" dirty="0" smtClean="0"/>
              <a:t>.ORIG   x3000</a:t>
            </a:r>
          </a:p>
          <a:p>
            <a:r>
              <a:rPr kumimoji="1" lang="nl-NL" altLang="zh-CN" sz="2400" dirty="0" smtClean="0"/>
              <a:t>Begin 	AND   R1, R1, 0</a:t>
            </a:r>
          </a:p>
          <a:p>
            <a:r>
              <a:rPr kumimoji="1" lang="nl-NL" altLang="zh-CN" sz="2400" dirty="0" smtClean="0"/>
              <a:t>      		ADD   R1, R1, #10</a:t>
            </a:r>
          </a:p>
          <a:p>
            <a:r>
              <a:rPr kumimoji="1" lang="nl-NL" altLang="zh-CN" sz="2400" dirty="0" smtClean="0"/>
              <a:t>		</a:t>
            </a:r>
          </a:p>
          <a:p>
            <a:r>
              <a:rPr kumimoji="1" lang="nl-NL" altLang="zh-CN" sz="2400" dirty="0" smtClean="0"/>
              <a:t>Loop	LEA	     R0, </a:t>
            </a:r>
            <a:r>
              <a:rPr kumimoji="1" lang="nl-NL" altLang="zh-CN" sz="2400" dirty="0" err="1" smtClean="0"/>
              <a:t>Hello</a:t>
            </a:r>
            <a:endParaRPr kumimoji="1" lang="nl-NL" altLang="zh-CN" sz="2400" dirty="0" smtClean="0"/>
          </a:p>
          <a:p>
            <a:r>
              <a:rPr kumimoji="1" lang="nl-NL" altLang="zh-CN" sz="2400" dirty="0" smtClean="0"/>
              <a:t>		TRAP   x22</a:t>
            </a:r>
          </a:p>
          <a:p>
            <a:r>
              <a:rPr kumimoji="1" lang="nl-NL" altLang="zh-CN" sz="2400" dirty="0" smtClean="0"/>
              <a:t>		ADD</a:t>
            </a:r>
            <a:r>
              <a:rPr kumimoji="1" lang="nl-NL" altLang="zh-CN" sz="2400" dirty="0"/>
              <a:t> </a:t>
            </a:r>
            <a:r>
              <a:rPr kumimoji="1" lang="nl-NL" altLang="zh-CN" sz="2400" dirty="0" smtClean="0"/>
              <a:t>   R1, R1, #-1</a:t>
            </a:r>
          </a:p>
          <a:p>
            <a:r>
              <a:rPr kumimoji="1" lang="nl-NL" altLang="zh-CN" sz="2400" dirty="0" smtClean="0"/>
              <a:t>		</a:t>
            </a:r>
            <a:r>
              <a:rPr kumimoji="1" lang="nl-NL" altLang="zh-CN" sz="2400" dirty="0" err="1" smtClean="0"/>
              <a:t>BRzp</a:t>
            </a:r>
            <a:r>
              <a:rPr kumimoji="1" lang="nl-NL" altLang="zh-CN" sz="2400" dirty="0" smtClean="0"/>
              <a:t>   Loop</a:t>
            </a:r>
          </a:p>
          <a:p>
            <a:r>
              <a:rPr kumimoji="1" lang="nl-NL" altLang="zh-CN" sz="2400" dirty="0" smtClean="0"/>
              <a:t>		TRAP   x25</a:t>
            </a:r>
          </a:p>
          <a:p>
            <a:endParaRPr kumimoji="1" lang="nl-NL" altLang="zh-CN" sz="2400" dirty="0" smtClean="0"/>
          </a:p>
          <a:p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 .</a:t>
            </a:r>
            <a:r>
              <a:rPr kumimoji="1" lang="nl-NL" altLang="zh-CN" sz="2400" dirty="0" err="1" smtClean="0"/>
              <a:t>stringz</a:t>
            </a:r>
            <a:r>
              <a:rPr kumimoji="1" lang="nl-NL" altLang="zh-CN" sz="2400" dirty="0" smtClean="0"/>
              <a:t> "</a:t>
            </a:r>
            <a:r>
              <a:rPr kumimoji="1" lang="nl-NL" altLang="zh-CN" sz="2400" dirty="0" err="1" smtClean="0"/>
              <a:t>hello</a:t>
            </a:r>
            <a:r>
              <a:rPr kumimoji="1" lang="nl-NL" altLang="zh-CN" sz="2400" dirty="0" smtClean="0"/>
              <a:t>\n"</a:t>
            </a:r>
          </a:p>
          <a:p>
            <a:r>
              <a:rPr kumimoji="1" lang="nl-NL" altLang="zh-CN" sz="2400" dirty="0" smtClean="0"/>
              <a:t>.end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1999"/>
              </p:ext>
            </p:extLst>
          </p:nvPr>
        </p:nvGraphicFramePr>
        <p:xfrm>
          <a:off x="6858001" y="0"/>
          <a:ext cx="2331359" cy="1457066"/>
        </p:xfrm>
        <a:graphic>
          <a:graphicData uri="http://schemas.openxmlformats.org/drawingml/2006/table">
            <a:tbl>
              <a:tblPr/>
              <a:tblGrid>
                <a:gridCol w="1124389"/>
                <a:gridCol w="1206970"/>
              </a:tblGrid>
              <a:tr h="3543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Symbol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Begin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Loop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Hello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X3007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72856" y="2322284"/>
            <a:ext cx="3628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0011000000000000</a:t>
            </a:r>
          </a:p>
          <a:p>
            <a:r>
              <a:rPr kumimoji="1" lang="en-US" altLang="zh-CN" sz="2400" dirty="0" smtClean="0"/>
              <a:t>0101  001  001  1  00000</a:t>
            </a:r>
          </a:p>
          <a:p>
            <a:r>
              <a:rPr kumimoji="1" lang="en-US" altLang="zh-CN" sz="2400" dirty="0" smtClean="0"/>
              <a:t>0001  001  001  1  01010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1110  000  000000100</a:t>
            </a:r>
          </a:p>
          <a:p>
            <a:r>
              <a:rPr kumimoji="1" lang="en-US" altLang="zh-CN" sz="2400" dirty="0" smtClean="0"/>
              <a:t>1111  0000  00100010</a:t>
            </a:r>
          </a:p>
          <a:p>
            <a:r>
              <a:rPr kumimoji="1" lang="en-US" altLang="zh-CN" sz="2400" dirty="0" smtClean="0"/>
              <a:t>0001  001  001  1  11111</a:t>
            </a:r>
          </a:p>
          <a:p>
            <a:r>
              <a:rPr kumimoji="1" lang="en-US" altLang="zh-CN" sz="2400" dirty="0" smtClean="0"/>
              <a:t>0000  011  111111100</a:t>
            </a:r>
          </a:p>
          <a:p>
            <a:r>
              <a:rPr kumimoji="1" lang="en-US" altLang="zh-CN" sz="2400" dirty="0" smtClean="0"/>
              <a:t>1111  0000   00100101</a:t>
            </a:r>
          </a:p>
        </p:txBody>
      </p:sp>
      <p:sp>
        <p:nvSpPr>
          <p:cNvPr id="9" name="矩形 8"/>
          <p:cNvSpPr/>
          <p:nvPr/>
        </p:nvSpPr>
        <p:spPr>
          <a:xfrm>
            <a:off x="7148286" y="484549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0000000001101000</a:t>
            </a:r>
          </a:p>
          <a:p>
            <a:r>
              <a:rPr kumimoji="1" lang="en-US" altLang="zh-CN" dirty="0" smtClean="0"/>
              <a:t>0000000001100101</a:t>
            </a:r>
          </a:p>
          <a:p>
            <a:r>
              <a:rPr kumimoji="1" lang="en-US" altLang="zh-CN" dirty="0" smtClean="0"/>
              <a:t>0000000001101100</a:t>
            </a:r>
          </a:p>
          <a:p>
            <a:r>
              <a:rPr kumimoji="1" lang="en-US" altLang="zh-CN" dirty="0" smtClean="0"/>
              <a:t>0000000001101100</a:t>
            </a:r>
          </a:p>
          <a:p>
            <a:r>
              <a:rPr kumimoji="1" lang="en-US" altLang="zh-CN" dirty="0" smtClean="0"/>
              <a:t>0000000001101111</a:t>
            </a:r>
          </a:p>
          <a:p>
            <a:r>
              <a:rPr kumimoji="1" lang="en-US" altLang="zh-CN" dirty="0" smtClean="0"/>
              <a:t>0000000000001010</a:t>
            </a:r>
          </a:p>
          <a:p>
            <a:r>
              <a:rPr kumimoji="1" lang="en-US" altLang="zh-CN" dirty="0" smtClean="0"/>
              <a:t>0000000000000000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8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CH8 I/O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86"/>
            <a:ext cx="8229600" cy="560251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Memory-mapped I/O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Polling:	CPU keeps checking status register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Interrupts: Device sends a special signal to CPU</a:t>
            </a:r>
            <a:endParaRPr kumimoji="1" lang="zh-CN" altLang="en-US" dirty="0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351314" y="2851831"/>
            <a:ext cx="434340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algn="l"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algn="l"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algn="l"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algn="l"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charset="0"/>
              </a:rPr>
              <a:t>POLL	LDI  R1, </a:t>
            </a:r>
            <a:r>
              <a:rPr lang="en-US" altLang="zh-CN" b="1" dirty="0" smtClean="0">
                <a:latin typeface="Courier New" charset="0"/>
              </a:rPr>
              <a:t>DSR</a:t>
            </a:r>
            <a:r>
              <a:rPr lang="en-US" altLang="zh-CN" b="1" dirty="0">
                <a:latin typeface="Courier New" charset="0"/>
              </a:rPr>
              <a:t/>
            </a:r>
            <a:br>
              <a:rPr lang="en-US" altLang="zh-CN" b="1" dirty="0">
                <a:latin typeface="Courier New" charset="0"/>
              </a:rPr>
            </a:br>
            <a:r>
              <a:rPr lang="en-US" altLang="zh-CN" b="1" dirty="0">
                <a:latin typeface="Courier New" charset="0"/>
              </a:rPr>
              <a:t>	</a:t>
            </a:r>
            <a:r>
              <a:rPr lang="en-US" altLang="zh-CN" b="1" dirty="0" err="1">
                <a:latin typeface="Courier New" charset="0"/>
              </a:rPr>
              <a:t>BRzp</a:t>
            </a:r>
            <a:r>
              <a:rPr lang="en-US" altLang="zh-CN" b="1" dirty="0">
                <a:latin typeface="Courier New" charset="0"/>
              </a:rPr>
              <a:t> POLL</a:t>
            </a:r>
            <a:br>
              <a:rPr lang="en-US" altLang="zh-CN" b="1" dirty="0">
                <a:latin typeface="Courier New" charset="0"/>
              </a:rPr>
            </a:br>
            <a:r>
              <a:rPr lang="en-US" altLang="zh-CN" b="1" dirty="0">
                <a:latin typeface="Courier New" charset="0"/>
              </a:rPr>
              <a:t>	STI  R0, </a:t>
            </a:r>
            <a:r>
              <a:rPr lang="en-US" altLang="zh-CN" b="1" dirty="0" smtClean="0">
                <a:latin typeface="Courier New" charset="0"/>
              </a:rPr>
              <a:t>DDR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charset="0"/>
              </a:rPr>
              <a:t>	</a:t>
            </a:r>
            <a:r>
              <a:rPr lang="en-US" altLang="zh-CN" b="1" dirty="0" smtClean="0">
                <a:latin typeface="Courier New" charset="0"/>
              </a:rPr>
              <a:t>……</a:t>
            </a:r>
            <a:endParaRPr lang="en-US" altLang="zh-CN" b="1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Courier New" charset="0"/>
              </a:rPr>
              <a:t>DSR</a:t>
            </a:r>
            <a:r>
              <a:rPr lang="en-US" altLang="zh-CN" b="1" dirty="0">
                <a:latin typeface="Courier New" charset="0"/>
              </a:rPr>
              <a:t>	.FILL xFE04</a:t>
            </a:r>
            <a:br>
              <a:rPr lang="en-US" altLang="zh-CN" b="1" dirty="0">
                <a:latin typeface="Courier New" charset="0"/>
              </a:rPr>
            </a:br>
            <a:r>
              <a:rPr lang="en-US" altLang="zh-CN" b="1" dirty="0" smtClean="0">
                <a:latin typeface="Courier New" charset="0"/>
              </a:rPr>
              <a:t>DDR</a:t>
            </a:r>
            <a:r>
              <a:rPr lang="en-US" altLang="zh-CN" b="1" dirty="0">
                <a:latin typeface="Courier New" charset="0"/>
              </a:rPr>
              <a:t>	.FILL xFE06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CH8 I/O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Memory-mapped I/O</a:t>
            </a:r>
          </a:p>
          <a:p>
            <a:endParaRPr kumimoji="1" lang="zh-CN" altLang="en-US" dirty="0"/>
          </a:p>
        </p:txBody>
      </p:sp>
      <p:graphicFrame>
        <p:nvGraphicFramePr>
          <p:cNvPr id="4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21979"/>
              </p:ext>
            </p:extLst>
          </p:nvPr>
        </p:nvGraphicFramePr>
        <p:xfrm>
          <a:off x="304800" y="2383972"/>
          <a:ext cx="8534400" cy="4114800"/>
        </p:xfrm>
        <a:graphic>
          <a:graphicData uri="http://schemas.openxmlformats.org/drawingml/2006/table">
            <a:tbl>
              <a:tblPr/>
              <a:tblGrid>
                <a:gridCol w="1395413"/>
                <a:gridCol w="3311525"/>
                <a:gridCol w="3827462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I/O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xFE00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Keyboard Status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Reg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(KBSR)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Bit [15] is one when keyboard has received a new character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Bit[14] is one when interrupt is enabled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xFE02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Keyboard Data Reg (KBDR)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Bits [7:0] contain the last character typed on keyboard.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xFE04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Display Status Register (DSR)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Bit [15] is one when device ready to display another char on screen.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xFE06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Display Data Register (DDR)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Character written to bits [7:0] will be displayed on screen.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CH8 I/O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68</a:t>
            </a:fld>
            <a:endParaRPr kumimoji="1" lang="zh-CN" altLang="en-US"/>
          </a:p>
        </p:txBody>
      </p:sp>
      <p:pic>
        <p:nvPicPr>
          <p:cNvPr id="5" name="Picture 3" descr="C:\cygwin\home\gbyrd\pattFigures\Chapt08\Ch08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2" r="35294"/>
          <a:stretch>
            <a:fillRect/>
          </a:stretch>
        </p:blipFill>
        <p:spPr bwMode="auto">
          <a:xfrm>
            <a:off x="-134683" y="2333624"/>
            <a:ext cx="9278683" cy="42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CH9 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System call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TRAP</a:t>
            </a:r>
          </a:p>
          <a:p>
            <a:pPr lvl="1"/>
            <a:r>
              <a:rPr lang="en-US" altLang="zh-CN" dirty="0" smtClean="0"/>
              <a:t>1. User program invokes system call.</a:t>
            </a:r>
          </a:p>
          <a:p>
            <a:pPr lvl="1"/>
            <a:r>
              <a:rPr lang="en-US" altLang="zh-CN" dirty="0" smtClean="0"/>
              <a:t>2. Operating system code performs operation.</a:t>
            </a:r>
          </a:p>
          <a:p>
            <a:pPr lvl="1"/>
            <a:r>
              <a:rPr lang="en-US" altLang="zh-CN" dirty="0" smtClean="0"/>
              <a:t>3. Returns control to user program.</a:t>
            </a:r>
          </a:p>
          <a:p>
            <a:endParaRPr kumimoji="1" lang="zh-CN" altLang="en-US" dirty="0"/>
          </a:p>
        </p:txBody>
      </p:sp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18866"/>
              </p:ext>
            </p:extLst>
          </p:nvPr>
        </p:nvGraphicFramePr>
        <p:xfrm>
          <a:off x="1066800" y="3629659"/>
          <a:ext cx="7086600" cy="3050540"/>
        </p:xfrm>
        <a:graphic>
          <a:graphicData uri="http://schemas.openxmlformats.org/drawingml/2006/table">
            <a:tbl>
              <a:tblPr/>
              <a:tblGrid>
                <a:gridCol w="1025525"/>
                <a:gridCol w="1203325"/>
                <a:gridCol w="4857750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GETC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read a single character (no echo)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OUT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output a character to the monitor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PUTS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write a string to the console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print prompt to console,</a:t>
                      </a:r>
                      <a:b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</a:b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read and echo  character from keyboard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宋体" charset="0"/>
                        </a:rPr>
                        <a:t>HALT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6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3325"/>
            <a:ext cx="8229600" cy="5290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Instruction processing</a:t>
            </a:r>
          </a:p>
          <a:p>
            <a:pPr marL="0" indent="0">
              <a:buNone/>
            </a:pPr>
            <a:r>
              <a:rPr kumimoji="1" lang="en-US" altLang="zh-CN" dirty="0" smtClean="0"/>
              <a:t>(CH4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smtClean="0"/>
              <a:t>Fetch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Decode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Evaluate Address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Fetch operands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Execute operation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Store result</a:t>
            </a:r>
            <a:endParaRPr kumimoji="1" lang="zh-CN" altLang="en-US" dirty="0"/>
          </a:p>
        </p:txBody>
      </p:sp>
      <p:pic>
        <p:nvPicPr>
          <p:cNvPr id="4" name="Picture 6" descr="C:\common\PattPatel slides\e2\pat67509_0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14" y="-1"/>
            <a:ext cx="4862286" cy="6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5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669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CH9 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027"/>
            <a:ext cx="8229600" cy="45259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5" descr="C:\Documents and Settings\Greg Byrd\My Documents\ece206\mh-slides\ch09\ch09-tr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7465"/>
            <a:ext cx="68818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Documents and Settings\Greg Byrd\My Documents\ece206\mh-slides\ch09\ch09-trap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1027"/>
            <a:ext cx="80406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96177"/>
            <a:ext cx="2133600" cy="365125"/>
          </a:xfrm>
        </p:spPr>
        <p:txBody>
          <a:bodyPr/>
          <a:lstStyle/>
          <a:p>
            <a:fld id="{21A953BD-C766-3D4A-B02B-7DD8D215ED55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9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CH9 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118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Write a trap routine</a:t>
            </a:r>
          </a:p>
          <a:p>
            <a:pPr lvl="1"/>
            <a:r>
              <a:rPr kumimoji="1" lang="en-US" altLang="zh-CN" dirty="0" smtClean="0"/>
              <a:t>Memory[</a:t>
            </a:r>
            <a:r>
              <a:rPr kumimoji="1" lang="en-US" altLang="zh-CN" dirty="0" err="1" smtClean="0"/>
              <a:t>TrapVector</a:t>
            </a:r>
            <a:r>
              <a:rPr kumimoji="1" lang="en-US" altLang="zh-CN" dirty="0"/>
              <a:t>]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Must save the value of registers</a:t>
            </a:r>
          </a:p>
          <a:p>
            <a:pPr lvl="1"/>
            <a:r>
              <a:rPr kumimoji="1" lang="en-US" altLang="zh-CN" dirty="0" smtClean="0"/>
              <a:t>Caller save: </a:t>
            </a:r>
            <a:r>
              <a:rPr lang="en-US" altLang="zh-CN" dirty="0" smtClean="0"/>
              <a:t>Save registers destroyed by own instructions or by called routines (if known), if values needed later</a:t>
            </a:r>
          </a:p>
          <a:p>
            <a:pPr lvl="2"/>
            <a:r>
              <a:rPr lang="en-US" altLang="zh-CN" dirty="0" smtClean="0"/>
              <a:t>save R7 before TRAP</a:t>
            </a:r>
          </a:p>
          <a:p>
            <a:pPr lvl="2"/>
            <a:r>
              <a:rPr lang="en-US" altLang="zh-CN" dirty="0" smtClean="0"/>
              <a:t>save R0 before TRAP x23 (input character)</a:t>
            </a:r>
          </a:p>
          <a:p>
            <a:pPr lvl="1"/>
            <a:r>
              <a:rPr kumimoji="1" lang="en-US" altLang="zh-CN" dirty="0" err="1" smtClean="0"/>
              <a:t>Callee</a:t>
            </a:r>
            <a:r>
              <a:rPr kumimoji="1" lang="en-US" altLang="zh-CN" dirty="0" smtClean="0"/>
              <a:t> save: </a:t>
            </a:r>
          </a:p>
          <a:p>
            <a:pPr lvl="2"/>
            <a:r>
              <a:rPr lang="en-US" altLang="zh-CN" dirty="0" smtClean="0"/>
              <a:t>Before start, save any registers that will be altered</a:t>
            </a:r>
            <a:endParaRPr lang="en-US" altLang="zh-CN" dirty="0"/>
          </a:p>
          <a:p>
            <a:pPr lvl="2"/>
            <a:r>
              <a:rPr lang="en-US" altLang="zh-CN" dirty="0" smtClean="0"/>
              <a:t>Before return, restore those same registers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CH9 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Subroutine</a:t>
            </a:r>
          </a:p>
          <a:p>
            <a:pPr lvl="1"/>
            <a:r>
              <a:rPr kumimoji="1" lang="en-US" altLang="zh-CN" dirty="0" smtClean="0"/>
              <a:t>JSR JSRR</a:t>
            </a:r>
          </a:p>
          <a:p>
            <a:pPr lvl="1"/>
            <a:r>
              <a:rPr kumimoji="1" lang="en-US" altLang="zh-CN" dirty="0" smtClean="0"/>
              <a:t>RET or JMP R7</a:t>
            </a:r>
          </a:p>
          <a:p>
            <a:pPr lvl="1"/>
            <a:r>
              <a:rPr kumimoji="1" lang="en-US" altLang="zh-CN" dirty="0" smtClean="0"/>
              <a:t>How to pass arguments</a:t>
            </a:r>
          </a:p>
          <a:p>
            <a:pPr lvl="1"/>
            <a:r>
              <a:rPr kumimoji="1" lang="en-US" altLang="zh-CN" dirty="0" smtClean="0"/>
              <a:t>How to get return values</a:t>
            </a:r>
          </a:p>
          <a:p>
            <a:pPr lvl="1"/>
            <a:r>
              <a:rPr kumimoji="1" lang="en-US" altLang="zh-CN" dirty="0" smtClean="0"/>
              <a:t>Save registers: caller </a:t>
            </a:r>
            <a:r>
              <a:rPr kumimoji="1" lang="en-US" altLang="zh-CN" dirty="0" err="1" smtClean="0"/>
              <a:t>callee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Save R7 when call any other subroutine or TRAP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Abstract data type</a:t>
            </a:r>
          </a:p>
          <a:p>
            <a:pPr lvl="1"/>
            <a:r>
              <a:rPr kumimoji="1" lang="en-US" altLang="zh-CN" dirty="0" smtClean="0"/>
              <a:t>Stack: LIFO(last-in first-out), push pop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Queue: FIFO(First-in first-out), rear front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Basic push and pop code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714" y="2156269"/>
            <a:ext cx="87448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E0000"/>
                </a:solidFill>
              </a:rPr>
              <a:t>Push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ourier New" charset="0"/>
              </a:rPr>
              <a:t>      ADD  R6, R6, #-1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; decrement stack </a:t>
            </a:r>
            <a:r>
              <a:rPr lang="en-US" altLang="zh-CN" sz="2400" dirty="0" err="1" smtClean="0">
                <a:solidFill>
                  <a:srgbClr val="009900"/>
                </a:solidFill>
                <a:latin typeface="Courier New" charset="0"/>
              </a:rPr>
              <a:t>ptr</a:t>
            </a:r>
            <a:r>
              <a:rPr lang="en-US" altLang="zh-CN" sz="2400" dirty="0" smtClean="0">
                <a:latin typeface="Courier New" charset="0"/>
              </a:rPr>
              <a:t/>
            </a:r>
            <a:br>
              <a:rPr lang="en-US" altLang="zh-CN" sz="2400" dirty="0" smtClean="0">
                <a:latin typeface="Courier New" charset="0"/>
              </a:rPr>
            </a:br>
            <a:r>
              <a:rPr lang="en-US" altLang="zh-CN" sz="2400" dirty="0" smtClean="0">
                <a:latin typeface="Courier New" charset="0"/>
              </a:rPr>
              <a:t>      STR  R0, R6, #0 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; store data (R0)</a:t>
            </a:r>
            <a:endParaRPr lang="en-US" altLang="zh-CN" sz="2400" dirty="0" smtClean="0">
              <a:latin typeface="Courier New" charset="0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E0000"/>
                </a:solidFill>
              </a:rPr>
              <a:t>Pop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Courier New" charset="0"/>
              </a:rPr>
              <a:t>      LDR  R0, R6, #0 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; load data from TOS</a:t>
            </a:r>
            <a:r>
              <a:rPr lang="en-US" altLang="zh-CN" sz="2400" dirty="0" smtClean="0">
                <a:latin typeface="Courier New" charset="0"/>
              </a:rPr>
              <a:t/>
            </a:r>
            <a:br>
              <a:rPr lang="en-US" altLang="zh-CN" sz="2400" dirty="0" smtClean="0">
                <a:latin typeface="Courier New" charset="0"/>
              </a:rPr>
            </a:br>
            <a:r>
              <a:rPr lang="en-US" altLang="zh-CN" sz="2400" dirty="0" smtClean="0">
                <a:latin typeface="Courier New" charset="0"/>
              </a:rPr>
              <a:t>      ADD  R6, R6, #1 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; decrement stack </a:t>
            </a:r>
            <a:r>
              <a:rPr lang="en-US" altLang="zh-CN" sz="2400" dirty="0" err="1" smtClean="0">
                <a:solidFill>
                  <a:srgbClr val="009900"/>
                </a:solidFill>
                <a:latin typeface="Courier New" charset="0"/>
              </a:rPr>
              <a:t>ptr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53143" y="5588000"/>
            <a:ext cx="55964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3200" dirty="0" smtClean="0"/>
              <a:t>Pop with underflow detection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3200" dirty="0" smtClean="0"/>
              <a:t>Push with overflow detection</a:t>
            </a:r>
            <a:endParaRPr kumimoji="1" lang="zh-CN" altLang="en-US" sz="32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958943" cy="4525963"/>
          </a:xfrm>
        </p:spPr>
        <p:txBody>
          <a:bodyPr/>
          <a:lstStyle/>
          <a:p>
            <a:r>
              <a:rPr kumimoji="1" lang="en-US" altLang="zh-CN" dirty="0" smtClean="0"/>
              <a:t>Implement Interrupt-Driven I/O with stack</a:t>
            </a:r>
          </a:p>
          <a:p>
            <a:pPr lvl="1"/>
            <a:r>
              <a:rPr kumimoji="1" lang="en-US" altLang="zh-CN" dirty="0" smtClean="0"/>
              <a:t>What is PSR?</a:t>
            </a:r>
          </a:p>
          <a:p>
            <a:pPr lvl="1"/>
            <a:r>
              <a:rPr kumimoji="1" lang="en-US" altLang="zh-CN" dirty="0" smtClean="0"/>
              <a:t>Overall mechanism of interrupt</a:t>
            </a:r>
          </a:p>
          <a:p>
            <a:pPr lvl="1"/>
            <a:r>
              <a:rPr kumimoji="1" lang="en-US" altLang="zh-CN" dirty="0" smtClean="0"/>
              <a:t>What information need to store ?</a:t>
            </a:r>
          </a:p>
          <a:p>
            <a:pPr lvl="1"/>
            <a:r>
              <a:rPr kumimoji="1" lang="en-US" altLang="zh-CN" dirty="0" smtClean="0"/>
              <a:t>Transform between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upervisor stack and user stack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Implement Interrupt-Driven I/O with stack</a:t>
            </a:r>
          </a:p>
          <a:p>
            <a:pPr lvl="1"/>
            <a:r>
              <a:rPr kumimoji="1" lang="en-US" altLang="zh-CN" dirty="0" smtClean="0"/>
              <a:t>What is PSR?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CE0000"/>
                </a:solidFill>
              </a:rPr>
              <a:t>Processor Status Register</a:t>
            </a:r>
          </a:p>
          <a:p>
            <a:pPr marL="0" lvl="1" indent="0">
              <a:buNone/>
            </a:pPr>
            <a:r>
              <a:rPr lang="en-US" altLang="zh-CN" sz="2000" dirty="0" smtClean="0"/>
              <a:t>	Privilege [15], Priority Level [10:8], Condition Codes [2:0]</a:t>
            </a:r>
          </a:p>
          <a:p>
            <a:endParaRPr kumimoji="1" lang="zh-CN" altLang="en-US" dirty="0"/>
          </a:p>
        </p:txBody>
      </p:sp>
      <p:pic>
        <p:nvPicPr>
          <p:cNvPr id="4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86629"/>
            <a:ext cx="65262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Implement Interrupt-Driven I/O with stack</a:t>
            </a:r>
          </a:p>
          <a:p>
            <a:pPr lvl="1"/>
            <a:r>
              <a:rPr kumimoji="1" lang="en-US" altLang="zh-CN" dirty="0" smtClean="0"/>
              <a:t>What information need to store ?</a:t>
            </a:r>
          </a:p>
          <a:p>
            <a:pPr lvl="2"/>
            <a:r>
              <a:rPr kumimoji="1" lang="en-US" altLang="zh-CN" sz="2800" dirty="0" smtClean="0"/>
              <a:t>PSR (store in supervisor stack)</a:t>
            </a:r>
          </a:p>
          <a:p>
            <a:pPr lvl="2"/>
            <a:r>
              <a:rPr kumimoji="1" lang="en-US" altLang="zh-CN" sz="2800" dirty="0" smtClean="0"/>
              <a:t>PC (store in supervisor stack)</a:t>
            </a:r>
          </a:p>
          <a:p>
            <a:pPr lvl="2"/>
            <a:r>
              <a:rPr kumimoji="1" lang="en-US" altLang="zh-CN" sz="2800" dirty="0" smtClean="0"/>
              <a:t>Register(interrupt routine should save the registers it alters)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4514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Overall mechanism of interrupt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If </a:t>
            </a:r>
            <a:r>
              <a:rPr lang="en-US" altLang="zh-CN" sz="2800" dirty="0" err="1" smtClean="0"/>
              <a:t>Priv</a:t>
            </a:r>
            <a:r>
              <a:rPr lang="en-US" altLang="zh-CN" sz="2800" dirty="0" smtClean="0"/>
              <a:t> = 1 (user), </a:t>
            </a:r>
            <a:r>
              <a:rPr lang="en-US" altLang="zh-CN" sz="2800" dirty="0" err="1" smtClean="0"/>
              <a:t>Saved.USP</a:t>
            </a:r>
            <a:r>
              <a:rPr lang="en-US" altLang="zh-CN" sz="2800" dirty="0" smtClean="0"/>
              <a:t> = R6, then R6 = </a:t>
            </a:r>
            <a:r>
              <a:rPr lang="en-US" altLang="zh-CN" sz="2800" dirty="0" err="1" smtClean="0"/>
              <a:t>Saved.SSP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Push PSR and PC to Supervisor Stack.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Set </a:t>
            </a:r>
            <a:r>
              <a:rPr lang="en-US" altLang="zh-CN" sz="2800" dirty="0" smtClean="0">
                <a:solidFill>
                  <a:srgbClr val="CE0000"/>
                </a:solidFill>
              </a:rPr>
              <a:t>PSR[15]</a:t>
            </a:r>
            <a:r>
              <a:rPr lang="en-US" altLang="zh-CN" sz="2800" dirty="0" smtClean="0"/>
              <a:t> = 0 (supervisor mode).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Set </a:t>
            </a:r>
            <a:r>
              <a:rPr lang="en-US" altLang="zh-CN" sz="2800" dirty="0" smtClean="0">
                <a:solidFill>
                  <a:srgbClr val="CE0000"/>
                </a:solidFill>
              </a:rPr>
              <a:t>PSR[10:8]</a:t>
            </a:r>
            <a:r>
              <a:rPr lang="en-US" altLang="zh-CN" sz="2800" dirty="0" smtClean="0"/>
              <a:t> = priority of interrupt being serviced.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Set </a:t>
            </a:r>
            <a:r>
              <a:rPr lang="en-US" altLang="zh-CN" sz="2800" dirty="0" smtClean="0">
                <a:solidFill>
                  <a:srgbClr val="CE0000"/>
                </a:solidFill>
              </a:rPr>
              <a:t>PSR[2:0]</a:t>
            </a:r>
            <a:r>
              <a:rPr lang="en-US" altLang="zh-CN" sz="2800" dirty="0" smtClean="0"/>
              <a:t> = 0.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Set MAR = x01</a:t>
            </a:r>
            <a:r>
              <a:rPr lang="en-US" altLang="zh-CN" sz="2800" dirty="0" smtClean="0">
                <a:solidFill>
                  <a:schemeClr val="accent2"/>
                </a:solidFill>
              </a:rPr>
              <a:t>IV</a:t>
            </a:r>
            <a:r>
              <a:rPr lang="en-US" altLang="zh-CN" sz="2800" dirty="0" smtClean="0"/>
              <a:t>, where </a:t>
            </a:r>
            <a:r>
              <a:rPr lang="en-US" altLang="zh-CN" sz="2800" dirty="0" smtClean="0">
                <a:solidFill>
                  <a:schemeClr val="accent2"/>
                </a:solidFill>
              </a:rPr>
              <a:t>IV</a:t>
            </a:r>
            <a:r>
              <a:rPr lang="en-US" altLang="zh-CN" sz="2800" dirty="0" smtClean="0"/>
              <a:t> = 8-bit interrupt vector</a:t>
            </a:r>
            <a:br>
              <a:rPr lang="en-US" altLang="zh-CN" sz="2800" dirty="0" smtClean="0"/>
            </a:br>
            <a:r>
              <a:rPr lang="en-US" altLang="zh-CN" sz="2800" dirty="0" smtClean="0"/>
              <a:t>provided by interrupting device (e.g., keyboard = x80).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Load memory location (M[x01</a:t>
            </a:r>
            <a:r>
              <a:rPr lang="en-US" altLang="zh-CN" sz="2800" dirty="0" smtClean="0">
                <a:solidFill>
                  <a:schemeClr val="accent2"/>
                </a:solidFill>
              </a:rPr>
              <a:t>IV</a:t>
            </a:r>
            <a:r>
              <a:rPr lang="en-US" altLang="zh-CN" sz="2800" dirty="0" smtClean="0"/>
              <a:t>]) into MDR.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800" dirty="0" smtClean="0"/>
              <a:t>Set </a:t>
            </a:r>
            <a:r>
              <a:rPr lang="en-US" altLang="zh-CN" sz="2800" dirty="0" smtClean="0">
                <a:solidFill>
                  <a:srgbClr val="CE0000"/>
                </a:solidFill>
              </a:rPr>
              <a:t>PC</a:t>
            </a:r>
            <a:r>
              <a:rPr lang="en-US" altLang="zh-CN" sz="2800" dirty="0" smtClean="0"/>
              <a:t> = MDR; now first instruction of ISR will be fetched.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0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CH10 Stack and Interrupt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/>
              <a:t>Overall mechanism of interrupt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alibri"/>
                <a:cs typeface="Calibri"/>
              </a:rPr>
              <a:t>9. store registers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alibri"/>
                <a:cs typeface="Calibri"/>
              </a:rPr>
              <a:t>10. perform the interrupt routine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alibri"/>
                <a:cs typeface="Calibri"/>
              </a:rPr>
              <a:t>11. resume registers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alibri"/>
                <a:cs typeface="Calibri"/>
              </a:rPr>
              <a:t>12. RTI return</a:t>
            </a:r>
          </a:p>
          <a:p>
            <a:pPr lvl="2"/>
            <a:r>
              <a:rPr lang="en-US" altLang="zh-CN" dirty="0" smtClean="0"/>
              <a:t>Pop PC from supervisor stack.  </a:t>
            </a:r>
            <a:r>
              <a:rPr lang="en-US" altLang="zh-CN" b="0" dirty="0" smtClean="0"/>
              <a:t>(PC = M[R6]; R6 = R6 + 1)</a:t>
            </a:r>
          </a:p>
          <a:p>
            <a:pPr lvl="2"/>
            <a:r>
              <a:rPr lang="en-US" altLang="zh-CN" dirty="0" smtClean="0"/>
              <a:t>Pop PSR from supervisor stack.  </a:t>
            </a:r>
            <a:r>
              <a:rPr lang="en-US" altLang="zh-CN" b="0" dirty="0" smtClean="0"/>
              <a:t>(PSR = M[R6]; R6 = R6 + 1)</a:t>
            </a:r>
          </a:p>
          <a:p>
            <a:pPr lvl="2"/>
            <a:r>
              <a:rPr lang="en-US" altLang="zh-CN" dirty="0" smtClean="0"/>
              <a:t>If PSR[15] = 1, R6 = </a:t>
            </a:r>
            <a:r>
              <a:rPr lang="en-US" altLang="zh-CN" dirty="0" err="1" smtClean="0"/>
              <a:t>Saved.USP</a:t>
            </a:r>
            <a:endParaRPr kumimoji="1" lang="en-US" altLang="zh-CN" dirty="0" smtClean="0">
              <a:latin typeface="Calibri"/>
              <a:cs typeface="Calibri"/>
            </a:endParaRPr>
          </a:p>
        </p:txBody>
      </p:sp>
      <p:pic>
        <p:nvPicPr>
          <p:cNvPr id="4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9" y="5446713"/>
            <a:ext cx="7440613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41437"/>
            <a:ext cx="8229600" cy="551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000" dirty="0" smtClean="0"/>
              <a:t>Instruction Set Architecture</a:t>
            </a:r>
            <a:endParaRPr kumimoji="1" lang="en-US" altLang="zh-CN" sz="3000" dirty="0"/>
          </a:p>
          <a:p>
            <a:pPr marL="0" indent="0">
              <a:buNone/>
            </a:pPr>
            <a:r>
              <a:rPr kumimoji="1" lang="en-US" altLang="zh-CN" sz="3000" dirty="0" smtClean="0"/>
              <a:t>Machine language(CH5</a:t>
            </a:r>
            <a:r>
              <a:rPr kumimoji="1" lang="en-US" altLang="zh-CN" sz="30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3000" dirty="0" smtClean="0"/>
              <a:t>LC3</a:t>
            </a:r>
            <a:endParaRPr kumimoji="1" lang="en-US" altLang="zh-CN" sz="3000" dirty="0" smtClean="0"/>
          </a:p>
          <a:p>
            <a:pPr lvl="1"/>
            <a:r>
              <a:rPr kumimoji="1" lang="en-US" altLang="zh-CN" sz="2400" dirty="0" smtClean="0"/>
              <a:t>Memory</a:t>
            </a:r>
          </a:p>
          <a:p>
            <a:pPr lvl="1"/>
            <a:r>
              <a:rPr kumimoji="1" lang="en-US" altLang="zh-CN" sz="2400" dirty="0" smtClean="0"/>
              <a:t>Register</a:t>
            </a:r>
          </a:p>
          <a:p>
            <a:pPr lvl="1"/>
            <a:r>
              <a:rPr kumimoji="1" lang="en-US" altLang="zh-CN" sz="2400" dirty="0" err="1" smtClean="0"/>
              <a:t>Opcode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Data type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ADD, AND, NOT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LD, LDI, LDR, ST, STI, STR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BR, JSR/JSRR, JMP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TRAP(CH10), RTI</a:t>
            </a:r>
          </a:p>
          <a:p>
            <a:pPr marL="457200" lvl="1" indent="0">
              <a:buNone/>
            </a:pPr>
            <a:endParaRPr kumimoji="1" lang="en-US" altLang="zh-CN" sz="2400" dirty="0" smtClean="0"/>
          </a:p>
        </p:txBody>
      </p:sp>
      <p:pic>
        <p:nvPicPr>
          <p:cNvPr id="4" name="Picture 6" descr="C:\common\PattPatel slides\e2\pat67509_0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22" y="-1"/>
            <a:ext cx="4862286" cy="6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1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CH14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 definition</a:t>
            </a:r>
          </a:p>
          <a:p>
            <a:r>
              <a:rPr kumimoji="1" lang="en-US" altLang="zh-CN" dirty="0" smtClean="0"/>
              <a:t>Declaration</a:t>
            </a:r>
          </a:p>
          <a:p>
            <a:r>
              <a:rPr kumimoji="1" lang="en-US" altLang="zh-CN" dirty="0" smtClean="0"/>
              <a:t>Run-time stack</a:t>
            </a:r>
          </a:p>
          <a:p>
            <a:r>
              <a:rPr kumimoji="1" lang="en-US" altLang="zh-CN" dirty="0" smtClean="0"/>
              <a:t>What is activation Record 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1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CH14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0142" y="20129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</a:t>
            </a:r>
            <a:r>
              <a:rPr lang="en-US" altLang="zh-CN" sz="2400" b="1" dirty="0" err="1" smtClean="0">
                <a:latin typeface="Courier New" charset="0"/>
              </a:rPr>
              <a:t>NoName</a:t>
            </a:r>
            <a:r>
              <a:rPr lang="en-US" altLang="zh-CN" sz="2400" b="1" dirty="0" smtClean="0">
                <a:latin typeface="Courier New" charset="0"/>
              </a:rPr>
              <a:t>(</a:t>
            </a:r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a, </a:t>
            </a:r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b)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{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  </a:t>
            </a:r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w, x, y;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  .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  .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  .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  return y;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}</a:t>
            </a:r>
            <a:endParaRPr lang="en-US" altLang="zh-CN" sz="2400" b="1" dirty="0">
              <a:latin typeface="Courier New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5715000" y="161588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7848600" y="161588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715000" y="207308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5715000" y="23778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715000" y="26826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715000" y="29874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5715000" y="32922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715000" y="35970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715000" y="39018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5715000" y="420668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715000" y="451148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900738" y="2028630"/>
            <a:ext cx="176053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Franklin Gothic Book" charset="0"/>
              </a:rPr>
              <a:t>y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x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w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dynamic link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return address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return value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a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b</a:t>
            </a: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562600" y="2987480"/>
            <a:ext cx="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3830638" y="3200400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latin typeface="Franklin Gothic Book" charset="0"/>
              </a:rPr>
              <a:t>bookkeeping</a:t>
            </a:r>
            <a:endParaRPr lang="en-US" altLang="zh-CN" sz="2000">
              <a:latin typeface="Franklin Gothic Book" charset="0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8001000" y="2073080"/>
            <a:ext cx="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8107363" y="2286000"/>
            <a:ext cx="808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latin typeface="Franklin Gothic Book" charset="0"/>
              </a:rPr>
              <a:t>locals</a:t>
            </a:r>
            <a:endParaRPr lang="en-US" altLang="zh-CN" sz="2000">
              <a:latin typeface="Franklin Gothic Book" charset="0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8001000" y="3901880"/>
            <a:ext cx="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8110538" y="3962400"/>
            <a:ext cx="652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  <a:latin typeface="Franklin Gothic Book" charset="0"/>
              </a:rPr>
              <a:t>args</a:t>
            </a:r>
            <a:endParaRPr lang="en-US" altLang="zh-CN" sz="2000">
              <a:latin typeface="Franklin Gothic Book" charset="0"/>
            </a:endParaRP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876800" y="2590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accent2"/>
                </a:solidFill>
                <a:latin typeface="Franklin Gothic Book" charset="0"/>
              </a:rPr>
              <a:t>R5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5410200" y="283508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0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CH14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Activation record</a:t>
            </a:r>
          </a:p>
          <a:p>
            <a:pPr lvl="1"/>
            <a:r>
              <a:rPr kumimoji="1" lang="en-US" altLang="zh-CN" dirty="0" smtClean="0"/>
              <a:t>Return value</a:t>
            </a:r>
          </a:p>
          <a:p>
            <a:pPr lvl="2"/>
            <a:r>
              <a:rPr lang="en-US" altLang="zh-CN" dirty="0" smtClean="0"/>
              <a:t>space for value returned by function</a:t>
            </a:r>
          </a:p>
          <a:p>
            <a:pPr lvl="2"/>
            <a:r>
              <a:rPr lang="en-US" altLang="zh-CN" dirty="0" smtClean="0"/>
              <a:t>allocated even if function does not return a value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Return address</a:t>
            </a:r>
          </a:p>
          <a:p>
            <a:pPr lvl="2"/>
            <a:r>
              <a:rPr kumimoji="1" lang="en-US" altLang="zh-CN" dirty="0" smtClean="0"/>
              <a:t>Save pointer to next instruction in calling function</a:t>
            </a:r>
          </a:p>
          <a:p>
            <a:pPr lvl="1"/>
            <a:r>
              <a:rPr kumimoji="1" lang="en-US" altLang="zh-CN" dirty="0" smtClean="0"/>
              <a:t>Dynamic link</a:t>
            </a:r>
          </a:p>
          <a:p>
            <a:pPr lvl="2"/>
            <a:r>
              <a:rPr kumimoji="1" lang="en-US" altLang="zh-CN" dirty="0" smtClean="0"/>
              <a:t>Caller’s frame pointer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4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CH14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LC-3 Function Call Implementation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428" y="2162912"/>
            <a:ext cx="82005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indent="-623888">
              <a:buFontTx/>
              <a:buAutoNum type="arabicPeriod"/>
            </a:pPr>
            <a:r>
              <a:rPr lang="en-US" altLang="zh-CN" sz="2800" dirty="0" smtClean="0">
                <a:solidFill>
                  <a:srgbClr val="009900"/>
                </a:solidFill>
              </a:rPr>
              <a:t>Caller</a:t>
            </a:r>
            <a:r>
              <a:rPr lang="en-US" altLang="zh-CN" sz="2800" dirty="0" smtClean="0"/>
              <a:t> pushes arguments (last to first).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smtClean="0">
                <a:solidFill>
                  <a:srgbClr val="009900"/>
                </a:solidFill>
              </a:rPr>
              <a:t>Caller</a:t>
            </a:r>
            <a:r>
              <a:rPr lang="en-US" altLang="zh-CN" sz="2800" dirty="0" smtClean="0"/>
              <a:t> invokes subroutine (JSR).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allocates return value, pushes R7 and R5.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allocates space for local variables.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executes function code.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stores result into return value slot.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pops local </a:t>
            </a:r>
            <a:r>
              <a:rPr lang="en-US" altLang="zh-CN" sz="2800" dirty="0" err="1" smtClean="0"/>
              <a:t>vars</a:t>
            </a:r>
            <a:r>
              <a:rPr lang="en-US" altLang="zh-CN" sz="2800" dirty="0" smtClean="0"/>
              <a:t>, pops R5, pops R7.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err="1" smtClean="0">
                <a:solidFill>
                  <a:srgbClr val="CE0000"/>
                </a:solidFill>
              </a:rPr>
              <a:t>Callee</a:t>
            </a:r>
            <a:r>
              <a:rPr lang="en-US" altLang="zh-CN" sz="2800" dirty="0" smtClean="0"/>
              <a:t> returns (JMP R7).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smtClean="0">
                <a:solidFill>
                  <a:srgbClr val="009900"/>
                </a:solidFill>
              </a:rPr>
              <a:t>Caller</a:t>
            </a:r>
            <a:r>
              <a:rPr lang="en-US" altLang="zh-CN" sz="2800" dirty="0" smtClean="0"/>
              <a:t> loads return value and pops arguments.</a:t>
            </a:r>
          </a:p>
          <a:p>
            <a:pPr marL="623888" indent="-623888">
              <a:buFontTx/>
              <a:buAutoNum type="arabicPeriod"/>
            </a:pPr>
            <a:r>
              <a:rPr lang="en-US" altLang="zh-CN" sz="2800" dirty="0" smtClean="0">
                <a:solidFill>
                  <a:srgbClr val="009900"/>
                </a:solidFill>
              </a:rPr>
              <a:t>Caller</a:t>
            </a:r>
            <a:r>
              <a:rPr lang="en-US" altLang="zh-CN" sz="2800" dirty="0" smtClean="0"/>
              <a:t> resumes computation…</a:t>
            </a:r>
            <a:endParaRPr lang="en-US" altLang="zh-CN" sz="28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1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CH14 Function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Function Call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8458" y="2122715"/>
            <a:ext cx="8686800" cy="4561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Volta(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q, 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r) 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{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k;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m;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...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return k;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}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/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Watt(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a)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{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</a:t>
            </a:r>
            <a:r>
              <a:rPr lang="en-US" altLang="zh-CN" dirty="0" err="1" smtClean="0">
                <a:latin typeface="Courier New" charset="0"/>
              </a:rPr>
              <a:t>int</a:t>
            </a:r>
            <a:r>
              <a:rPr lang="en-US" altLang="zh-CN" dirty="0" smtClean="0">
                <a:latin typeface="Courier New" charset="0"/>
              </a:rPr>
              <a:t> w;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...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ourier New" charset="0"/>
              </a:rPr>
              <a:t>w = Volta(w,10);</a:t>
            </a:r>
            <a:br>
              <a:rPr lang="en-US" altLang="zh-CN" dirty="0" smtClean="0">
                <a:solidFill>
                  <a:srgbClr val="FF0000"/>
                </a:solidFill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...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  return w;</a:t>
            </a:r>
            <a:br>
              <a:rPr lang="en-US" altLang="zh-CN" dirty="0" smtClean="0">
                <a:latin typeface="Courier New" charset="0"/>
              </a:rPr>
            </a:br>
            <a:r>
              <a:rPr lang="en-US" altLang="zh-CN" dirty="0" smtClean="0">
                <a:latin typeface="Courier New" charset="0"/>
              </a:rPr>
              <a:t>}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3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Calling the Function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43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CE0000"/>
                </a:solidFill>
                <a:latin typeface="Courier New" charset="0"/>
              </a:rPr>
              <a:t>w = Volta(w, 10);</a:t>
            </a:r>
            <a:endParaRPr lang="en-US" altLang="zh-CN" dirty="0" smtClean="0">
              <a:latin typeface="Courier New" charset="0"/>
            </a:endParaRPr>
          </a:p>
          <a:p>
            <a:r>
              <a:rPr lang="en-US" altLang="zh-CN" sz="2000" dirty="0" smtClean="0">
                <a:latin typeface="Courier New" charset="0"/>
              </a:rPr>
              <a:t>; push second </a:t>
            </a:r>
            <a:r>
              <a:rPr lang="en-US" altLang="zh-CN" sz="2000" dirty="0" err="1" smtClean="0">
                <a:latin typeface="Courier New" charset="0"/>
              </a:rPr>
              <a:t>arg</a:t>
            </a:r>
            <a:r>
              <a:rPr lang="en-US" altLang="zh-CN" sz="2000" dirty="0" smtClean="0">
                <a:latin typeface="Courier New" charset="0"/>
              </a:rPr>
              <a:t/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AND  R0, R0, #0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ADD  R0, R0, #10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ADD  R6, R6, #-1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STR  R0, R6, #0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; push first argument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LDR  R0, R5, #0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ADD  R6, R6, #-1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STR  R0, R6, #0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/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; call subroutine</a:t>
            </a:r>
            <a:br>
              <a:rPr lang="en-US" altLang="zh-CN" sz="2000" dirty="0" smtClean="0">
                <a:latin typeface="Courier New" charset="0"/>
              </a:rPr>
            </a:br>
            <a:r>
              <a:rPr lang="en-US" altLang="zh-CN" sz="2000" dirty="0" smtClean="0">
                <a:latin typeface="Courier New" charset="0"/>
              </a:rPr>
              <a:t>JSR  Volta</a:t>
            </a:r>
            <a:endParaRPr lang="en-US" altLang="zh-CN" dirty="0">
              <a:latin typeface="Courier New" charset="0"/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6477000" y="685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7848600" y="685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6477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4770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647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477000" y="3429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4770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64770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64770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64770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6477000" y="4953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7848600" y="914400"/>
            <a:ext cx="10334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r>
              <a:rPr lang="en-US" altLang="zh-CN" sz="2000">
                <a:latin typeface="Franklin Gothic Book" charset="0"/>
              </a:rPr>
              <a:t>q</a:t>
            </a:r>
          </a:p>
          <a:p>
            <a:r>
              <a:rPr lang="en-US" altLang="zh-CN" sz="2000">
                <a:latin typeface="Franklin Gothic Book" charset="0"/>
              </a:rPr>
              <a:t>r</a:t>
            </a:r>
          </a:p>
          <a:p>
            <a:r>
              <a:rPr lang="en-US" altLang="zh-CN" sz="2000">
                <a:latin typeface="Franklin Gothic Book" charset="0"/>
              </a:rPr>
              <a:t>w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a</a:t>
            </a: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4770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64770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64770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64770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6477000" y="99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477000" y="968375"/>
            <a:ext cx="1371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25 </a:t>
            </a:r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10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zh-CN" altLang="en-US" sz="2000" dirty="0">
              <a:latin typeface="Franklin Gothic Book" charset="0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638800" y="496728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latin typeface="Courier New" charset="0"/>
              </a:rPr>
              <a:t>xFD00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5213350" y="2743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>
                <a:solidFill>
                  <a:schemeClr val="accent2"/>
                </a:solidFill>
                <a:latin typeface="Franklin Gothic Book" charset="0"/>
              </a:rPr>
              <a:t>new R6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2819400" y="2667000"/>
            <a:ext cx="38862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V="1">
            <a:off x="2819400" y="3048000"/>
            <a:ext cx="38862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6172200" y="29718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304800" y="5867400"/>
            <a:ext cx="616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Franklin Gothic Book" charset="0"/>
              </a:rPr>
              <a:t>Note: Caller needs to know number and type of arguments,</a:t>
            </a:r>
            <a:br>
              <a:rPr lang="en-US" altLang="zh-CN" sz="1800">
                <a:latin typeface="Franklin Gothic Book" charset="0"/>
              </a:rPr>
            </a:br>
            <a:r>
              <a:rPr lang="en-US" altLang="zh-CN" sz="1800">
                <a:latin typeface="Franklin Gothic Book" charset="0"/>
              </a:rPr>
              <a:t>doesn't know about local variables.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5716588" y="3352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/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auto">
          <a:xfrm flipH="1">
            <a:off x="6172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5715000" y="30480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R6</a:t>
            </a:r>
            <a:endParaRPr lang="en-US" altLang="zh-CN"/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>
            <a:off x="6172200" y="3276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2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410029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Starting the </a:t>
            </a:r>
            <a:r>
              <a:rPr lang="en-US" altLang="zh-CN" dirty="0" err="1"/>
              <a:t>Callee</a:t>
            </a:r>
            <a:r>
              <a:rPr lang="en-US" altLang="zh-CN" dirty="0"/>
              <a:t> Function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43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>
                <a:latin typeface="Courier New" charset="0"/>
              </a:rPr>
              <a:t>; leave space for return value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#-1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push return address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#-1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STR  R7, R6,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push dyn link (caller</a:t>
            </a:r>
            <a:r>
              <a:rPr lang="zh-CN" altLang="en-US" sz="2000" smtClean="0">
                <a:latin typeface="Arial"/>
              </a:rPr>
              <a:t>’</a:t>
            </a:r>
            <a:r>
              <a:rPr lang="en-US" altLang="zh-CN" sz="2000" smtClean="0">
                <a:latin typeface="Courier New" charset="0"/>
              </a:rPr>
              <a:t>s frame ptr)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#-1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STR  R5, R6,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set new frame pointer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R5, R6, #-1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allocate space for locals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#-2</a:t>
            </a:r>
            <a:endParaRPr lang="en-US" altLang="zh-CN" sz="2000">
              <a:latin typeface="Courier New" charset="0"/>
            </a:endParaRPr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auto">
          <a:xfrm>
            <a:off x="2819400" y="1676400"/>
            <a:ext cx="38100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6477000" y="685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7848600" y="685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6477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64770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647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6477000" y="3429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64770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64770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64770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64770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>
            <a:off x="6477000" y="4953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7848600" y="914400"/>
            <a:ext cx="10334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000">
              <a:latin typeface="Franklin Gothic Book" charset="0"/>
            </a:endParaRPr>
          </a:p>
          <a:p>
            <a:r>
              <a:rPr lang="en-US" altLang="zh-CN" sz="2000">
                <a:latin typeface="Franklin Gothic Book" charset="0"/>
              </a:rPr>
              <a:t>m</a:t>
            </a:r>
          </a:p>
          <a:p>
            <a:r>
              <a:rPr lang="en-US" altLang="zh-CN" sz="2000">
                <a:latin typeface="Franklin Gothic Book" charset="0"/>
              </a:rPr>
              <a:t>k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q</a:t>
            </a:r>
          </a:p>
          <a:p>
            <a:r>
              <a:rPr lang="en-US" altLang="zh-CN" sz="2000">
                <a:latin typeface="Franklin Gothic Book" charset="0"/>
              </a:rPr>
              <a:t>r</a:t>
            </a:r>
          </a:p>
          <a:p>
            <a:r>
              <a:rPr lang="en-US" altLang="zh-CN" sz="2000">
                <a:latin typeface="Franklin Gothic Book" charset="0"/>
              </a:rPr>
              <a:t>w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a</a:t>
            </a:r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64770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64770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>
            <a:off x="64770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477000" y="1295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6477000" y="99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6477000" y="968375"/>
            <a:ext cx="1371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 err="1">
                <a:solidFill>
                  <a:schemeClr val="accent2"/>
                </a:solidFill>
                <a:latin typeface="Courier New" charset="0"/>
              </a:rPr>
              <a:t>xFCFB</a:t>
            </a:r>
            <a:endParaRPr lang="en-US" altLang="zh-CN" sz="2000" dirty="0">
              <a:solidFill>
                <a:schemeClr val="accent2"/>
              </a:solidFill>
              <a:latin typeface="Courier New" charset="0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x3100</a:t>
            </a: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 </a:t>
            </a:r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10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zh-CN" altLang="en-US" sz="2000" dirty="0">
              <a:latin typeface="Franklin Gothic Book" charset="0"/>
            </a:endParaRP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5638800" y="49530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latin typeface="Courier New" charset="0"/>
              </a:rPr>
              <a:t>xFD00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5213350" y="1219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Franklin Gothic Book" charset="0"/>
              </a:rPr>
              <a:t>new R6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6172200" y="14478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5213350" y="1524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Franklin Gothic Book" charset="0"/>
              </a:rPr>
              <a:t>new R5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 flipH="1">
            <a:off x="6172200" y="17526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3"/>
          <p:cNvSpPr>
            <a:spLocks noChangeShapeType="1"/>
          </p:cNvSpPr>
          <p:nvPr/>
        </p:nvSpPr>
        <p:spPr bwMode="auto">
          <a:xfrm flipV="1">
            <a:off x="2667000" y="2438400"/>
            <a:ext cx="3962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V="1">
            <a:off x="2667000" y="2133600"/>
            <a:ext cx="39624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5715000" y="27432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R6</a:t>
            </a:r>
            <a:endParaRPr lang="en-US" altLang="zh-CN"/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>
            <a:off x="61722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5726113" y="33528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/>
          </a:p>
        </p:txBody>
      </p:sp>
      <p:sp>
        <p:nvSpPr>
          <p:cNvPr id="36" name="Line 58"/>
          <p:cNvSpPr>
            <a:spLocks noChangeShapeType="1"/>
          </p:cNvSpPr>
          <p:nvPr/>
        </p:nvSpPr>
        <p:spPr bwMode="auto">
          <a:xfrm flipH="1">
            <a:off x="6172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5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576943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Ending the </a:t>
            </a:r>
            <a:r>
              <a:rPr lang="en-US" altLang="zh-CN" dirty="0" err="1"/>
              <a:t>Callee</a:t>
            </a:r>
            <a:r>
              <a:rPr lang="en-US" altLang="zh-CN" dirty="0"/>
              <a:t> Function</a:t>
            </a: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28600" y="1524000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CE0000"/>
                </a:solidFill>
                <a:latin typeface="Courier New" charset="0"/>
              </a:rPr>
              <a:t>return k;</a:t>
            </a:r>
            <a:endParaRPr lang="en-US" altLang="zh-CN" smtClean="0">
              <a:latin typeface="Courier New" charset="0"/>
            </a:endParaRPr>
          </a:p>
          <a:p>
            <a:endParaRPr lang="en-US" altLang="zh-CN" smtClean="0">
              <a:latin typeface="Courier New" charset="0"/>
            </a:endParaRPr>
          </a:p>
          <a:p>
            <a:r>
              <a:rPr lang="en-US" altLang="zh-CN" sz="2000" smtClean="0">
                <a:latin typeface="Courier New" charset="0"/>
              </a:rPr>
              <a:t>; copy k into return value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LDR  R0, R5,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STR  R0, R5, #3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pop local variables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R5, #1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pop dynamic link (into R5)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LDR  R5, R6,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pop return addr (into R7)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LDR  R7, R6,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return control to caller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RET</a:t>
            </a:r>
            <a:endParaRPr lang="en-US" altLang="zh-CN">
              <a:latin typeface="Courier New" charset="0"/>
            </a:endParaRPr>
          </a:p>
        </p:txBody>
      </p:sp>
      <p:sp>
        <p:nvSpPr>
          <p:cNvPr id="7" name="Line 1049"/>
          <p:cNvSpPr>
            <a:spLocks noChangeShapeType="1"/>
          </p:cNvSpPr>
          <p:nvPr/>
        </p:nvSpPr>
        <p:spPr bwMode="auto">
          <a:xfrm flipV="1">
            <a:off x="2819400" y="3124200"/>
            <a:ext cx="38100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50"/>
          <p:cNvSpPr>
            <a:spLocks noChangeShapeType="1"/>
          </p:cNvSpPr>
          <p:nvPr/>
        </p:nvSpPr>
        <p:spPr bwMode="auto">
          <a:xfrm flipV="1">
            <a:off x="2667000" y="2438400"/>
            <a:ext cx="39624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75"/>
          <p:cNvSpPr>
            <a:spLocks noChangeShapeType="1"/>
          </p:cNvSpPr>
          <p:nvPr/>
        </p:nvSpPr>
        <p:spPr bwMode="auto">
          <a:xfrm>
            <a:off x="6477000" y="1066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76"/>
          <p:cNvSpPr>
            <a:spLocks noChangeShapeType="1"/>
          </p:cNvSpPr>
          <p:nvPr/>
        </p:nvSpPr>
        <p:spPr bwMode="auto">
          <a:xfrm>
            <a:off x="7848600" y="10668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77"/>
          <p:cNvSpPr>
            <a:spLocks noChangeShapeType="1"/>
          </p:cNvSpPr>
          <p:nvPr/>
        </p:nvSpPr>
        <p:spPr bwMode="auto">
          <a:xfrm>
            <a:off x="6477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78"/>
          <p:cNvSpPr>
            <a:spLocks noChangeShapeType="1"/>
          </p:cNvSpPr>
          <p:nvPr/>
        </p:nvSpPr>
        <p:spPr bwMode="auto">
          <a:xfrm>
            <a:off x="6477000" y="3200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79"/>
          <p:cNvSpPr>
            <a:spLocks noChangeShapeType="1"/>
          </p:cNvSpPr>
          <p:nvPr/>
        </p:nvSpPr>
        <p:spPr bwMode="auto">
          <a:xfrm>
            <a:off x="64770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80"/>
          <p:cNvSpPr>
            <a:spLocks noChangeShapeType="1"/>
          </p:cNvSpPr>
          <p:nvPr/>
        </p:nvSpPr>
        <p:spPr bwMode="auto">
          <a:xfrm>
            <a:off x="6477000" y="3810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81"/>
          <p:cNvSpPr>
            <a:spLocks noChangeShapeType="1"/>
          </p:cNvSpPr>
          <p:nvPr/>
        </p:nvSpPr>
        <p:spPr bwMode="auto">
          <a:xfrm>
            <a:off x="64770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82"/>
          <p:cNvSpPr>
            <a:spLocks noChangeShapeType="1"/>
          </p:cNvSpPr>
          <p:nvPr/>
        </p:nvSpPr>
        <p:spPr bwMode="auto">
          <a:xfrm>
            <a:off x="6477000" y="4419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83"/>
          <p:cNvSpPr>
            <a:spLocks noChangeShapeType="1"/>
          </p:cNvSpPr>
          <p:nvPr/>
        </p:nvSpPr>
        <p:spPr bwMode="auto">
          <a:xfrm>
            <a:off x="64770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084"/>
          <p:cNvSpPr>
            <a:spLocks noChangeShapeType="1"/>
          </p:cNvSpPr>
          <p:nvPr/>
        </p:nvSpPr>
        <p:spPr bwMode="auto">
          <a:xfrm>
            <a:off x="6477000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85"/>
          <p:cNvSpPr>
            <a:spLocks noChangeShapeType="1"/>
          </p:cNvSpPr>
          <p:nvPr/>
        </p:nvSpPr>
        <p:spPr bwMode="auto">
          <a:xfrm>
            <a:off x="6477000" y="5334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086"/>
          <p:cNvSpPr txBox="1">
            <a:spLocks noChangeArrowheads="1"/>
          </p:cNvSpPr>
          <p:nvPr/>
        </p:nvSpPr>
        <p:spPr bwMode="auto">
          <a:xfrm>
            <a:off x="7848600" y="1295400"/>
            <a:ext cx="10334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000">
              <a:latin typeface="Franklin Gothic Book" charset="0"/>
            </a:endParaRPr>
          </a:p>
          <a:p>
            <a:r>
              <a:rPr lang="en-US" altLang="zh-CN" sz="2000">
                <a:latin typeface="Franklin Gothic Book" charset="0"/>
              </a:rPr>
              <a:t>m</a:t>
            </a:r>
          </a:p>
          <a:p>
            <a:r>
              <a:rPr lang="en-US" altLang="zh-CN" sz="2000">
                <a:latin typeface="Franklin Gothic Book" charset="0"/>
              </a:rPr>
              <a:t>k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q</a:t>
            </a:r>
          </a:p>
          <a:p>
            <a:r>
              <a:rPr lang="en-US" altLang="zh-CN" sz="2000">
                <a:latin typeface="Franklin Gothic Book" charset="0"/>
              </a:rPr>
              <a:t>r</a:t>
            </a:r>
          </a:p>
          <a:p>
            <a:r>
              <a:rPr lang="en-US" altLang="zh-CN" sz="2000">
                <a:latin typeface="Franklin Gothic Book" charset="0"/>
              </a:rPr>
              <a:t>w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a</a:t>
            </a:r>
          </a:p>
        </p:txBody>
      </p:sp>
      <p:sp>
        <p:nvSpPr>
          <p:cNvPr id="21" name="Line 1087"/>
          <p:cNvSpPr>
            <a:spLocks noChangeShapeType="1"/>
          </p:cNvSpPr>
          <p:nvPr/>
        </p:nvSpPr>
        <p:spPr bwMode="auto">
          <a:xfrm>
            <a:off x="64770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88"/>
          <p:cNvSpPr>
            <a:spLocks noChangeShapeType="1"/>
          </p:cNvSpPr>
          <p:nvPr/>
        </p:nvSpPr>
        <p:spPr bwMode="auto">
          <a:xfrm>
            <a:off x="6477000" y="2286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89"/>
          <p:cNvSpPr>
            <a:spLocks noChangeShapeType="1"/>
          </p:cNvSpPr>
          <p:nvPr/>
        </p:nvSpPr>
        <p:spPr bwMode="auto">
          <a:xfrm>
            <a:off x="6477000" y="198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090"/>
          <p:cNvSpPr>
            <a:spLocks noChangeShapeType="1"/>
          </p:cNvSpPr>
          <p:nvPr/>
        </p:nvSpPr>
        <p:spPr bwMode="auto">
          <a:xfrm>
            <a:off x="6477000" y="1676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91"/>
          <p:cNvSpPr>
            <a:spLocks noChangeShapeType="1"/>
          </p:cNvSpPr>
          <p:nvPr/>
        </p:nvSpPr>
        <p:spPr bwMode="auto">
          <a:xfrm>
            <a:off x="6477000" y="137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092"/>
          <p:cNvSpPr txBox="1">
            <a:spLocks noChangeArrowheads="1"/>
          </p:cNvSpPr>
          <p:nvPr/>
        </p:nvSpPr>
        <p:spPr bwMode="auto">
          <a:xfrm>
            <a:off x="6477000" y="1349375"/>
            <a:ext cx="1371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-43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217</a:t>
            </a:r>
          </a:p>
          <a:p>
            <a:pPr algn="ctr"/>
            <a:r>
              <a:rPr lang="en-US" altLang="zh-CN" sz="2000" dirty="0" err="1">
                <a:latin typeface="Courier New" charset="0"/>
              </a:rPr>
              <a:t>xFCFB</a:t>
            </a:r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x3100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217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 </a:t>
            </a:r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10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zh-CN" altLang="en-US" sz="2000" dirty="0">
              <a:latin typeface="Franklin Gothic Book" charset="0"/>
            </a:endParaRPr>
          </a:p>
        </p:txBody>
      </p:sp>
      <p:sp>
        <p:nvSpPr>
          <p:cNvPr id="27" name="Text Box 1093"/>
          <p:cNvSpPr txBox="1">
            <a:spLocks noChangeArrowheads="1"/>
          </p:cNvSpPr>
          <p:nvPr/>
        </p:nvSpPr>
        <p:spPr bwMode="auto">
          <a:xfrm>
            <a:off x="5638800" y="53340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latin typeface="Courier New" charset="0"/>
              </a:rPr>
              <a:t>xFD00</a:t>
            </a:r>
          </a:p>
        </p:txBody>
      </p:sp>
      <p:sp>
        <p:nvSpPr>
          <p:cNvPr id="28" name="Text Box 1094"/>
          <p:cNvSpPr txBox="1">
            <a:spLocks noChangeArrowheads="1"/>
          </p:cNvSpPr>
          <p:nvPr/>
        </p:nvSpPr>
        <p:spPr bwMode="auto">
          <a:xfrm>
            <a:off x="5715000" y="16002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R6</a:t>
            </a:r>
            <a:endParaRPr lang="en-US" altLang="zh-CN"/>
          </a:p>
        </p:txBody>
      </p:sp>
      <p:sp>
        <p:nvSpPr>
          <p:cNvPr id="29" name="Line 1095"/>
          <p:cNvSpPr>
            <a:spLocks noChangeShapeType="1"/>
          </p:cNvSpPr>
          <p:nvPr/>
        </p:nvSpPr>
        <p:spPr bwMode="auto">
          <a:xfrm>
            <a:off x="61722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096"/>
          <p:cNvSpPr txBox="1">
            <a:spLocks noChangeArrowheads="1"/>
          </p:cNvSpPr>
          <p:nvPr/>
        </p:nvSpPr>
        <p:spPr bwMode="auto">
          <a:xfrm>
            <a:off x="5715000" y="19050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/>
          </a:p>
        </p:txBody>
      </p:sp>
      <p:sp>
        <p:nvSpPr>
          <p:cNvPr id="31" name="Line 1097"/>
          <p:cNvSpPr>
            <a:spLocks noChangeShapeType="1"/>
          </p:cNvSpPr>
          <p:nvPr/>
        </p:nvSpPr>
        <p:spPr bwMode="auto">
          <a:xfrm flipH="1">
            <a:off x="61722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098"/>
          <p:cNvSpPr txBox="1">
            <a:spLocks noChangeArrowheads="1"/>
          </p:cNvSpPr>
          <p:nvPr/>
        </p:nvSpPr>
        <p:spPr bwMode="auto">
          <a:xfrm>
            <a:off x="5149850" y="2819400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Franklin Gothic Book" charset="0"/>
              </a:rPr>
              <a:t> new R6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3" name="Line 1099"/>
          <p:cNvSpPr>
            <a:spLocks noChangeShapeType="1"/>
          </p:cNvSpPr>
          <p:nvPr/>
        </p:nvSpPr>
        <p:spPr bwMode="auto">
          <a:xfrm>
            <a:off x="6172200" y="30480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100"/>
          <p:cNvSpPr txBox="1">
            <a:spLocks noChangeArrowheads="1"/>
          </p:cNvSpPr>
          <p:nvPr/>
        </p:nvSpPr>
        <p:spPr bwMode="auto">
          <a:xfrm>
            <a:off x="5213350" y="374967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Franklin Gothic Book" charset="0"/>
              </a:rPr>
              <a:t>new R5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5" name="Line 1101"/>
          <p:cNvSpPr>
            <a:spLocks noChangeShapeType="1"/>
          </p:cNvSpPr>
          <p:nvPr/>
        </p:nvSpPr>
        <p:spPr bwMode="auto">
          <a:xfrm flipH="1">
            <a:off x="6172200" y="3978275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102"/>
          <p:cNvSpPr>
            <a:spLocks noChangeShapeType="1"/>
          </p:cNvSpPr>
          <p:nvPr/>
        </p:nvSpPr>
        <p:spPr bwMode="auto">
          <a:xfrm flipV="1">
            <a:off x="2667000" y="2743200"/>
            <a:ext cx="3962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3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876143"/>
            <a:ext cx="2362200" cy="381000"/>
          </a:xfrm>
        </p:spPr>
        <p:txBody>
          <a:bodyPr/>
          <a:lstStyle/>
          <a:p>
            <a:r>
              <a:rPr lang="en-US" altLang="zh-CN"/>
              <a:t>14-</a:t>
            </a:r>
            <a:fld id="{8302A11C-86FD-DE45-8F40-3D0867E9E7C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489858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Resuming the Caller Function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694543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CE0000"/>
                </a:solidFill>
                <a:latin typeface="Courier New" charset="0"/>
              </a:rPr>
              <a:t>w = Volta(w,10);</a:t>
            </a:r>
            <a:endParaRPr lang="en-US" altLang="zh-CN" smtClean="0">
              <a:latin typeface="Courier New" charset="0"/>
            </a:endParaRPr>
          </a:p>
          <a:p>
            <a:endParaRPr lang="en-US" altLang="zh-CN" smtClean="0">
              <a:latin typeface="Courier New" charset="0"/>
            </a:endParaRPr>
          </a:p>
          <a:p>
            <a:r>
              <a:rPr lang="en-US" altLang="zh-CN" sz="2000" smtClean="0">
                <a:latin typeface="Courier New" charset="0"/>
              </a:rPr>
              <a:t>JSR  Volta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/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load return value (top of stack)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LDR  R0, R6,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perform assignment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STR  R0, R5, #0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pop return value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#1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; pop arguments</a:t>
            </a:r>
            <a:br>
              <a:rPr lang="en-US" altLang="zh-CN" sz="2000" smtClean="0">
                <a:latin typeface="Courier New" charset="0"/>
              </a:rPr>
            </a:br>
            <a:r>
              <a:rPr lang="en-US" altLang="zh-CN" sz="2000" smtClean="0">
                <a:latin typeface="Courier New" charset="0"/>
              </a:rPr>
              <a:t>ADD  R6, R6, #2</a:t>
            </a:r>
            <a:endParaRPr lang="en-US" altLang="zh-CN">
              <a:latin typeface="Courier New" charset="0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2667000" y="3218543"/>
            <a:ext cx="39624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6477000" y="1237343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>
            <a:off x="7848600" y="1237343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>
            <a:off x="6477000" y="30661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>
            <a:off x="6477000" y="33709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6477000" y="36757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6477000" y="398054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>
            <a:off x="6477000" y="42853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6477000" y="45901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6477000" y="48949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6477000" y="51997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61"/>
          <p:cNvSpPr>
            <a:spLocks noChangeShapeType="1"/>
          </p:cNvSpPr>
          <p:nvPr/>
        </p:nvSpPr>
        <p:spPr bwMode="auto">
          <a:xfrm>
            <a:off x="6477000" y="550454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7848600" y="1465943"/>
            <a:ext cx="10334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q</a:t>
            </a:r>
          </a:p>
          <a:p>
            <a:r>
              <a:rPr lang="en-US" altLang="zh-CN" sz="2000">
                <a:latin typeface="Franklin Gothic Book" charset="0"/>
              </a:rPr>
              <a:t>r</a:t>
            </a:r>
          </a:p>
          <a:p>
            <a:r>
              <a:rPr lang="en-US" altLang="zh-CN" sz="2000">
                <a:latin typeface="Franklin Gothic Book" charset="0"/>
              </a:rPr>
              <a:t>w</a:t>
            </a:r>
          </a:p>
          <a:p>
            <a:r>
              <a:rPr lang="en-US" altLang="zh-CN" sz="2000">
                <a:latin typeface="Franklin Gothic Book" charset="0"/>
              </a:rPr>
              <a:t>dyn link</a:t>
            </a:r>
          </a:p>
          <a:p>
            <a:r>
              <a:rPr lang="en-US" altLang="zh-CN" sz="2000">
                <a:latin typeface="Franklin Gothic Book" charset="0"/>
              </a:rPr>
              <a:t>ret addr</a:t>
            </a:r>
          </a:p>
          <a:p>
            <a:r>
              <a:rPr lang="en-US" altLang="zh-CN" sz="2000">
                <a:latin typeface="Franklin Gothic Book" charset="0"/>
              </a:rPr>
              <a:t>ret val</a:t>
            </a:r>
          </a:p>
          <a:p>
            <a:r>
              <a:rPr lang="en-US" altLang="zh-CN" sz="2000">
                <a:latin typeface="Franklin Gothic Book" charset="0"/>
              </a:rPr>
              <a:t>a</a:t>
            </a:r>
          </a:p>
        </p:txBody>
      </p:sp>
      <p:sp>
        <p:nvSpPr>
          <p:cNvPr id="20" name="Line 63"/>
          <p:cNvSpPr>
            <a:spLocks noChangeShapeType="1"/>
          </p:cNvSpPr>
          <p:nvPr/>
        </p:nvSpPr>
        <p:spPr bwMode="auto">
          <a:xfrm>
            <a:off x="6477000" y="27613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>
            <a:off x="6477000" y="24565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6477000" y="21517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auto">
          <a:xfrm>
            <a:off x="6477000" y="18469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7"/>
          <p:cNvSpPr>
            <a:spLocks noChangeShapeType="1"/>
          </p:cNvSpPr>
          <p:nvPr/>
        </p:nvSpPr>
        <p:spPr bwMode="auto">
          <a:xfrm>
            <a:off x="6477000" y="154214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68"/>
          <p:cNvSpPr txBox="1">
            <a:spLocks noChangeArrowheads="1"/>
          </p:cNvSpPr>
          <p:nvPr/>
        </p:nvSpPr>
        <p:spPr bwMode="auto">
          <a:xfrm>
            <a:off x="6477000" y="1519918"/>
            <a:ext cx="1371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217</a:t>
            </a:r>
          </a:p>
          <a:p>
            <a:pPr algn="ctr"/>
            <a:r>
              <a:rPr lang="en-US" altLang="zh-CN" sz="2000" dirty="0">
                <a:latin typeface="Courier New" charset="0"/>
              </a:rPr>
              <a:t>25</a:t>
            </a:r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 </a:t>
            </a:r>
            <a:endParaRPr lang="en-US" altLang="zh-CN" sz="2000" dirty="0">
              <a:latin typeface="Courier New" charset="0"/>
            </a:endParaRPr>
          </a:p>
          <a:p>
            <a:pPr algn="ctr"/>
            <a:r>
              <a:rPr lang="en-US" altLang="zh-CN" sz="2000" dirty="0">
                <a:latin typeface="Courier New" charset="0"/>
              </a:rPr>
              <a:t>10</a:t>
            </a: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Courier New" charset="0"/>
              </a:rPr>
              <a:t>217</a:t>
            </a: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en-US" altLang="zh-CN" sz="2000" dirty="0">
              <a:latin typeface="Courier New" charset="0"/>
            </a:endParaRPr>
          </a:p>
          <a:p>
            <a:pPr algn="ctr"/>
            <a:endParaRPr lang="zh-CN" altLang="en-US" sz="2000" dirty="0">
              <a:latin typeface="Franklin Gothic Book" charset="0"/>
            </a:endParaRPr>
          </a:p>
        </p:txBody>
      </p:sp>
      <p:sp>
        <p:nvSpPr>
          <p:cNvPr id="26" name="Text Box 69"/>
          <p:cNvSpPr txBox="1">
            <a:spLocks noChangeArrowheads="1"/>
          </p:cNvSpPr>
          <p:nvPr/>
        </p:nvSpPr>
        <p:spPr bwMode="auto">
          <a:xfrm>
            <a:off x="5638800" y="5504543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>
                <a:latin typeface="Courier New" charset="0"/>
              </a:rPr>
              <a:t>xFD00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5715000" y="2989943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R6</a:t>
            </a:r>
            <a:endParaRPr lang="en-US" altLang="zh-CN"/>
          </a:p>
        </p:txBody>
      </p:sp>
      <p:sp>
        <p:nvSpPr>
          <p:cNvPr id="28" name="Line 75"/>
          <p:cNvSpPr>
            <a:spLocks noChangeShapeType="1"/>
          </p:cNvSpPr>
          <p:nvPr/>
        </p:nvSpPr>
        <p:spPr bwMode="auto">
          <a:xfrm>
            <a:off x="6172200" y="321854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5715000" y="392021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/>
          </a:p>
        </p:txBody>
      </p:sp>
      <p:sp>
        <p:nvSpPr>
          <p:cNvPr id="30" name="Line 77"/>
          <p:cNvSpPr>
            <a:spLocks noChangeShapeType="1"/>
          </p:cNvSpPr>
          <p:nvPr/>
        </p:nvSpPr>
        <p:spPr bwMode="auto">
          <a:xfrm flipH="1">
            <a:off x="6172200" y="414881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8"/>
          <p:cNvSpPr>
            <a:spLocks noChangeShapeType="1"/>
          </p:cNvSpPr>
          <p:nvPr/>
        </p:nvSpPr>
        <p:spPr bwMode="auto">
          <a:xfrm flipH="1">
            <a:off x="2667000" y="4209143"/>
            <a:ext cx="4038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79"/>
          <p:cNvSpPr txBox="1">
            <a:spLocks noChangeArrowheads="1"/>
          </p:cNvSpPr>
          <p:nvPr/>
        </p:nvSpPr>
        <p:spPr bwMode="auto">
          <a:xfrm>
            <a:off x="5213350" y="3599543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Franklin Gothic Book" charset="0"/>
              </a:rPr>
              <a:t>new R6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3" name="Line 80"/>
          <p:cNvSpPr>
            <a:spLocks noChangeShapeType="1"/>
          </p:cNvSpPr>
          <p:nvPr/>
        </p:nvSpPr>
        <p:spPr bwMode="auto">
          <a:xfrm>
            <a:off x="6172200" y="3828143"/>
            <a:ext cx="304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2" grpId="0"/>
      <p:bldP spid="3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CH16 Pointers and Arrays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22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Pointer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Address of a variable in memory</a:t>
            </a:r>
          </a:p>
          <a:p>
            <a:pPr lvl="1"/>
            <a:r>
              <a:rPr lang="en-US" altLang="zh-CN" dirty="0" smtClean="0"/>
              <a:t>Allows us to </a:t>
            </a:r>
            <a:r>
              <a:rPr lang="en-US" altLang="zh-CN" u="sng" dirty="0" smtClean="0"/>
              <a:t>indirectly</a:t>
            </a:r>
            <a:r>
              <a:rPr lang="en-US" altLang="zh-CN" dirty="0" smtClean="0"/>
              <a:t> access variables</a:t>
            </a:r>
          </a:p>
          <a:p>
            <a:pPr lvl="2"/>
            <a:r>
              <a:rPr lang="en-US" altLang="zh-CN" dirty="0" smtClean="0"/>
              <a:t>in other words, we can talk about its </a:t>
            </a:r>
            <a:r>
              <a:rPr lang="en-US" altLang="zh-CN" i="1" dirty="0" smtClean="0"/>
              <a:t>address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rather than its </a:t>
            </a:r>
            <a:r>
              <a:rPr lang="en-US" altLang="zh-CN" i="1" dirty="0" smtClean="0"/>
              <a:t>value</a:t>
            </a:r>
          </a:p>
          <a:p>
            <a:r>
              <a:rPr lang="en-US" altLang="zh-CN" dirty="0" smtClean="0">
                <a:solidFill>
                  <a:srgbClr val="CE0000"/>
                </a:solidFill>
              </a:rPr>
              <a:t>Array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list of values arranged sequentially in memory</a:t>
            </a:r>
          </a:p>
          <a:p>
            <a:pPr lvl="1"/>
            <a:r>
              <a:rPr lang="en-US" altLang="zh-CN" dirty="0" smtClean="0"/>
              <a:t>Example: a list of telephone numbers</a:t>
            </a:r>
          </a:p>
          <a:p>
            <a:pPr lvl="1"/>
            <a:r>
              <a:rPr lang="en-US" altLang="zh-CN" dirty="0" smtClean="0"/>
              <a:t>Expression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a[4]</a:t>
            </a:r>
            <a:r>
              <a:rPr lang="en-US" altLang="zh-CN" dirty="0" smtClean="0"/>
              <a:t> refers to the 5th element of the array </a:t>
            </a:r>
            <a:r>
              <a:rPr lang="en-US" altLang="zh-CN" sz="2400" dirty="0" smtClean="0">
                <a:solidFill>
                  <a:srgbClr val="009900"/>
                </a:solidFill>
                <a:latin typeface="Courier New" charset="0"/>
              </a:rPr>
              <a:t>a</a:t>
            </a:r>
            <a:endParaRPr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LC3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7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14" y="1092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662837"/>
            <a:ext cx="3316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C language</a:t>
            </a:r>
          </a:p>
          <a:p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</a:t>
            </a:r>
            <a:r>
              <a:rPr lang="en-US" altLang="zh-CN" sz="2400" b="1" dirty="0" err="1" smtClean="0">
                <a:latin typeface="Courier New" charset="0"/>
              </a:rPr>
              <a:t>i</a:t>
            </a:r>
            <a:r>
              <a:rPr lang="en-US" altLang="zh-CN" sz="2400" b="1" dirty="0" smtClean="0">
                <a:latin typeface="Courier New" charset="0"/>
              </a:rPr>
              <a:t>;</a:t>
            </a:r>
          </a:p>
          <a:p>
            <a:r>
              <a:rPr lang="en-US" altLang="zh-CN" sz="2400" b="1" dirty="0" err="1" smtClean="0">
                <a:latin typeface="Courier New" charset="0"/>
              </a:rPr>
              <a:t>int</a:t>
            </a:r>
            <a:r>
              <a:rPr lang="en-US" altLang="zh-CN" sz="2400" b="1" dirty="0" smtClean="0">
                <a:latin typeface="Courier New" charset="0"/>
              </a:rPr>
              <a:t> *</a:t>
            </a:r>
            <a:r>
              <a:rPr lang="en-US" altLang="zh-CN" sz="2400" b="1" dirty="0" err="1" smtClean="0">
                <a:latin typeface="Courier New" charset="0"/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>;</a:t>
            </a:r>
          </a:p>
          <a:p>
            <a:endParaRPr lang="en-US" altLang="zh-CN" sz="2400" b="1" dirty="0" smtClean="0">
              <a:latin typeface="Courier New" charset="0"/>
            </a:endParaRPr>
          </a:p>
          <a:p>
            <a:r>
              <a:rPr lang="en-US" altLang="zh-CN" sz="2400" b="1" dirty="0" err="1" smtClean="0">
                <a:latin typeface="Courier New" charset="0"/>
              </a:rPr>
              <a:t>i</a:t>
            </a:r>
            <a:r>
              <a:rPr lang="en-US" altLang="zh-CN" sz="2400" b="1" dirty="0" smtClean="0">
                <a:latin typeface="Courier New" charset="0"/>
              </a:rPr>
              <a:t> = 4;</a:t>
            </a:r>
          </a:p>
          <a:p>
            <a:r>
              <a:rPr lang="en-US" altLang="zh-CN" sz="2400" b="1" dirty="0" err="1" smtClean="0">
                <a:latin typeface="Courier New" charset="0"/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> = &amp;</a:t>
            </a:r>
            <a:r>
              <a:rPr lang="en-US" altLang="zh-CN" sz="2400" b="1" dirty="0" err="1" smtClean="0">
                <a:latin typeface="Courier New" charset="0"/>
              </a:rPr>
              <a:t>i</a:t>
            </a:r>
            <a:r>
              <a:rPr lang="en-US" altLang="zh-CN" sz="2400" b="1" dirty="0" smtClean="0">
                <a:latin typeface="Courier New" charset="0"/>
              </a:rPr>
              <a:t>;</a:t>
            </a:r>
          </a:p>
          <a:p>
            <a:r>
              <a:rPr lang="en-US" altLang="zh-CN" sz="2400" b="1" dirty="0" smtClean="0">
                <a:latin typeface="Courier New" charset="0"/>
              </a:rPr>
              <a:t>*</a:t>
            </a:r>
            <a:r>
              <a:rPr lang="en-US" altLang="zh-CN" sz="2400" b="1" dirty="0" err="1" smtClean="0">
                <a:latin typeface="Courier New" charset="0"/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> = *</a:t>
            </a:r>
            <a:r>
              <a:rPr lang="en-US" altLang="zh-CN" sz="2400" b="1" dirty="0" err="1" smtClean="0">
                <a:latin typeface="Courier New" charset="0"/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> + 1;</a:t>
            </a:r>
            <a:endParaRPr lang="en-US" altLang="zh-CN" sz="2400" b="1" dirty="0">
              <a:latin typeface="CourierP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6141" y="1687792"/>
            <a:ext cx="6894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LC3</a:t>
            </a:r>
          </a:p>
          <a:p>
            <a:r>
              <a:rPr lang="en-US" altLang="zh-CN" sz="2400" b="1" dirty="0" smtClean="0">
                <a:solidFill>
                  <a:srgbClr val="009900"/>
                </a:solidFill>
              </a:rPr>
              <a:t>; 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Courier New" charset="0"/>
              </a:rPr>
              <a:t>i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 = 4;</a:t>
            </a:r>
            <a:endParaRPr lang="en-US" altLang="zh-CN" sz="2400" b="1" dirty="0" smtClean="0">
              <a:latin typeface="Courier New" charset="0"/>
            </a:endParaRPr>
          </a:p>
          <a:p>
            <a:r>
              <a:rPr lang="en-US" altLang="zh-CN" sz="2400" b="1" dirty="0" smtClean="0">
                <a:latin typeface="Courier New" charset="0"/>
              </a:rPr>
              <a:t>	AND  R0, R0, #0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clear R0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ADD  R0, R0, #4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put 4 in R0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STR  R0, R5, #0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store in I</a:t>
            </a:r>
            <a:endParaRPr lang="en-US" altLang="zh-CN" sz="2400" b="1" dirty="0" smtClean="0">
              <a:solidFill>
                <a:srgbClr val="009900"/>
              </a:solidFill>
              <a:latin typeface="Courier New" charset="0"/>
            </a:endParaRPr>
          </a:p>
          <a:p>
            <a:r>
              <a:rPr lang="en-US" altLang="zh-CN" sz="2400" b="1" dirty="0" smtClean="0">
                <a:solidFill>
                  <a:srgbClr val="009900"/>
                </a:solidFill>
              </a:rPr>
              <a:t>; 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Courier New" charset="0"/>
              </a:rPr>
              <a:t>ptr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 = &amp;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Courier New" charset="0"/>
              </a:rPr>
              <a:t>i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;</a:t>
            </a:r>
            <a:b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ADD  R0, R5, #0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R0 = </a:t>
            </a:r>
            <a:r>
              <a:rPr lang="en-US" altLang="zh-CN" sz="2400" b="1" i="1" dirty="0" err="1" smtClean="0">
                <a:solidFill>
                  <a:srgbClr val="009900"/>
                </a:solidFill>
              </a:rPr>
              <a:t>addr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 of </a:t>
            </a:r>
            <a:r>
              <a:rPr lang="en-US" altLang="zh-CN" sz="2400" b="1" i="1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STR  R0, R5, #-1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store in </a:t>
            </a:r>
            <a:r>
              <a:rPr lang="en-US" altLang="zh-CN" sz="2400" b="1" i="1" dirty="0" err="1" smtClean="0">
                <a:solidFill>
                  <a:srgbClr val="009900"/>
                </a:solidFill>
              </a:rPr>
              <a:t>ptr</a:t>
            </a:r>
            <a:endParaRPr lang="en-US" altLang="zh-CN" sz="2400" b="1" dirty="0" smtClean="0">
              <a:latin typeface="Courier New" charset="0"/>
            </a:endParaRPr>
          </a:p>
          <a:p>
            <a:r>
              <a:rPr lang="en-US" altLang="zh-CN" sz="2400" b="1" dirty="0" smtClean="0">
                <a:solidFill>
                  <a:srgbClr val="009900"/>
                </a:solidFill>
              </a:rPr>
              <a:t>; 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*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Courier New" charset="0"/>
              </a:rPr>
              <a:t>ptr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 = *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Courier New" charset="0"/>
              </a:rPr>
              <a:t>ptr</a:t>
            </a: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 + 1;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LDR  R0, R5, #-1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R0 = </a:t>
            </a:r>
            <a:r>
              <a:rPr lang="en-US" altLang="zh-CN" sz="2400" b="1" i="1" dirty="0" err="1" smtClean="0">
                <a:solidFill>
                  <a:srgbClr val="009900"/>
                </a:solidFill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LDR  R1, R0, #0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load *</a:t>
            </a:r>
            <a:r>
              <a:rPr lang="en-US" altLang="zh-CN" sz="2400" b="1" i="1" dirty="0" err="1" smtClean="0">
                <a:solidFill>
                  <a:srgbClr val="009900"/>
                </a:solidFill>
              </a:rPr>
              <a:t>ptr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ADD  R1, R1, #1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add one</a:t>
            </a:r>
            <a:r>
              <a:rPr lang="en-US" altLang="zh-CN" sz="2400" b="1" dirty="0" smtClean="0">
                <a:latin typeface="Courier New" charset="0"/>
              </a:rPr>
              <a:t/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STR  R1, R0, #0  </a:t>
            </a:r>
            <a:r>
              <a:rPr lang="en-US" altLang="zh-CN" sz="2400" b="1" i="1" dirty="0" smtClean="0">
                <a:solidFill>
                  <a:srgbClr val="009900"/>
                </a:solidFill>
              </a:rPr>
              <a:t>; store result</a:t>
            </a:r>
            <a:endParaRPr lang="en-US" altLang="zh-CN" sz="2400" b="1" dirty="0">
              <a:latin typeface="Courier New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673658" y="-407151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8807258" y="-407151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6673658" y="3548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6673658" y="6596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6673658" y="9644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6673658" y="12692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6673658" y="15740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673658" y="187884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6852242" y="5599"/>
            <a:ext cx="17748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zh-CN" sz="2000" dirty="0">
              <a:latin typeface="Franklin Gothic Book" charset="0"/>
            </a:endParaRPr>
          </a:p>
          <a:p>
            <a:pPr algn="ctr"/>
            <a:r>
              <a:rPr lang="en-US" altLang="zh-CN" sz="2000" dirty="0" err="1">
                <a:latin typeface="Franklin Gothic Book" charset="0"/>
              </a:rPr>
              <a:t>p</a:t>
            </a:r>
            <a:r>
              <a:rPr lang="en-US" altLang="zh-CN" sz="2000" dirty="0" err="1" smtClean="0">
                <a:latin typeface="Franklin Gothic Book" charset="0"/>
              </a:rPr>
              <a:t>tr</a:t>
            </a:r>
            <a:r>
              <a:rPr lang="en-US" altLang="zh-CN" sz="2000" dirty="0" smtClean="0">
                <a:latin typeface="Franklin Gothic Book" charset="0"/>
              </a:rPr>
              <a:t>=&amp;</a:t>
            </a:r>
            <a:r>
              <a:rPr lang="en-US" altLang="zh-CN" sz="2000" dirty="0" err="1" smtClean="0">
                <a:latin typeface="Franklin Gothic Book" charset="0"/>
              </a:rPr>
              <a:t>i</a:t>
            </a:r>
            <a:r>
              <a:rPr lang="en-US" altLang="zh-CN" sz="2000" dirty="0" smtClean="0">
                <a:latin typeface="Franklin Gothic Book" charset="0"/>
              </a:rPr>
              <a:t>=R5</a:t>
            </a:r>
            <a:endParaRPr lang="en-US" altLang="zh-CN" sz="2000" dirty="0">
              <a:latin typeface="Franklin Gothic Book" charset="0"/>
            </a:endParaRPr>
          </a:p>
          <a:p>
            <a:pPr algn="ctr"/>
            <a:r>
              <a:rPr lang="en-US" altLang="zh-CN" sz="2000" dirty="0" err="1">
                <a:latin typeface="Franklin Gothic Book" charset="0"/>
              </a:rPr>
              <a:t>i</a:t>
            </a:r>
            <a:r>
              <a:rPr lang="en-US" altLang="zh-CN" sz="2000" dirty="0" smtClean="0">
                <a:latin typeface="Franklin Gothic Book" charset="0"/>
              </a:rPr>
              <a:t> = 4</a:t>
            </a:r>
            <a:endParaRPr lang="en-US" altLang="zh-CN" sz="2000" dirty="0">
              <a:latin typeface="Franklin Gothic Book" charset="0"/>
            </a:endParaRPr>
          </a:p>
          <a:p>
            <a:pPr algn="ctr"/>
            <a:r>
              <a:rPr lang="en-US" altLang="zh-CN" sz="2000" dirty="0">
                <a:latin typeface="Franklin Gothic Book" charset="0"/>
              </a:rPr>
              <a:t>dynamic link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return address</a:t>
            </a:r>
          </a:p>
          <a:p>
            <a:pPr algn="ctr"/>
            <a:r>
              <a:rPr lang="en-US" altLang="zh-CN" sz="2000" dirty="0">
                <a:latin typeface="Franklin Gothic Book" charset="0"/>
              </a:rPr>
              <a:t>return </a:t>
            </a:r>
            <a:r>
              <a:rPr lang="en-US" altLang="zh-CN" sz="2000" dirty="0" smtClean="0">
                <a:latin typeface="Franklin Gothic Book" charset="0"/>
              </a:rPr>
              <a:t>value</a:t>
            </a:r>
            <a:endParaRPr lang="en-US" altLang="zh-CN" sz="2000" dirty="0">
              <a:latin typeface="Franklin Gothic Book" charset="0"/>
            </a:endParaRPr>
          </a:p>
          <a:p>
            <a:pPr algn="ctr"/>
            <a:endParaRPr lang="en-US" altLang="zh-CN" sz="2000" dirty="0">
              <a:latin typeface="Franklin Gothic Book" charset="0"/>
            </a:endParaRPr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6368858" y="812049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26185" y="62738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R5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21" grpId="0" animBg="1"/>
      <p:bldP spid="2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CH16 Pointers and Arrays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304143"/>
            <a:ext cx="191891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C language</a:t>
            </a:r>
          </a:p>
          <a:p>
            <a:r>
              <a:rPr kumimoji="1" lang="en-US" altLang="zh-CN" sz="2400" b="1" dirty="0" err="1"/>
              <a:t>i</a:t>
            </a:r>
            <a:r>
              <a:rPr kumimoji="1" lang="en-US" altLang="zh-CN" sz="2400" b="1" dirty="0" err="1" smtClean="0"/>
              <a:t>nt</a:t>
            </a:r>
            <a:r>
              <a:rPr kumimoji="1" lang="en-US" altLang="zh-CN" sz="2400" b="1" dirty="0" smtClean="0"/>
              <a:t> grid[10];</a:t>
            </a:r>
          </a:p>
          <a:p>
            <a:r>
              <a:rPr kumimoji="1" lang="en-US" altLang="zh-CN" sz="2400" b="1" dirty="0" err="1"/>
              <a:t>i</a:t>
            </a:r>
            <a:r>
              <a:rPr kumimoji="1" lang="en-US" altLang="zh-CN" sz="2400" b="1" dirty="0" err="1" smtClean="0"/>
              <a:t>nt</a:t>
            </a:r>
            <a:r>
              <a:rPr kumimoji="1" lang="en-US" altLang="zh-CN" sz="2400" b="1" dirty="0" smtClean="0"/>
              <a:t> x;</a:t>
            </a:r>
          </a:p>
          <a:p>
            <a:endParaRPr kumimoji="1" lang="en-US" altLang="zh-CN" sz="2400" b="1" dirty="0" smtClean="0"/>
          </a:p>
          <a:p>
            <a:r>
              <a:rPr kumimoji="1" lang="en-US" altLang="zh-CN" sz="2400" b="1" dirty="0" smtClean="0"/>
              <a:t>x = grid[3] + 1</a:t>
            </a:r>
          </a:p>
          <a:p>
            <a:r>
              <a:rPr kumimoji="1" lang="en-US" altLang="zh-CN" sz="2400" b="1" dirty="0" smtClean="0"/>
              <a:t>grid[6] = 5;</a:t>
            </a:r>
          </a:p>
          <a:p>
            <a:endParaRPr kumimoji="1" lang="en-US" altLang="zh-CN" sz="2400" b="1" dirty="0" smtClean="0"/>
          </a:p>
          <a:p>
            <a:endParaRPr kumimoji="1" lang="en-US" altLang="zh-CN" sz="2400" b="1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40000" y="2304143"/>
            <a:ext cx="3447143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</a:rPr>
              <a:t>LC3</a:t>
            </a:r>
          </a:p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; x = grid[3] + 1</a:t>
            </a:r>
            <a:endParaRPr lang="en-US" altLang="zh-CN" sz="2400" b="1" dirty="0" smtClean="0"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latin typeface="Courier New" charset="0"/>
              </a:rPr>
              <a:t>	ADD R0, R5, #-9 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LDR R1, R0, #3    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ADD R1, R1, #1   </a:t>
            </a:r>
            <a:endParaRPr lang="en-US" altLang="zh-CN" sz="24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latin typeface="Courier New" charset="0"/>
              </a:rPr>
              <a:t>	STR R1, R5, #-10 </a:t>
            </a:r>
            <a:endParaRPr lang="en-US" altLang="zh-CN" sz="2400" b="1" dirty="0" smtClean="0">
              <a:solidFill>
                <a:schemeClr val="accent2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  <a:t>; grid[6] = 5;</a:t>
            </a:r>
            <a:br>
              <a:rPr lang="en-US" altLang="zh-CN" sz="2400" b="1" dirty="0" smtClean="0">
                <a:solidFill>
                  <a:srgbClr val="009900"/>
                </a:solidFill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AND R0, R0, #0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ADD R0, R0, #5  </a:t>
            </a:r>
            <a:endParaRPr lang="en-US" altLang="zh-CN" sz="2400" b="1" dirty="0">
              <a:solidFill>
                <a:schemeClr val="accent2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b="1" dirty="0" smtClean="0">
                <a:latin typeface="Courier New" charset="0"/>
              </a:rPr>
              <a:t>	ADD R1, R5, #-9 </a:t>
            </a:r>
            <a:br>
              <a:rPr lang="en-US" altLang="zh-CN" sz="2400" b="1" dirty="0" smtClean="0">
                <a:latin typeface="Courier New" charset="0"/>
              </a:rPr>
            </a:br>
            <a:r>
              <a:rPr lang="en-US" altLang="zh-CN" sz="2400" b="1" dirty="0" smtClean="0">
                <a:latin typeface="Courier New" charset="0"/>
              </a:rPr>
              <a:t>	STR R0, R1, #6  </a:t>
            </a:r>
            <a:endParaRPr lang="zh-CN" altLang="en-US" sz="2400" b="1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666366" y="1464586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37966" y="1464586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666366" y="32933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666366" y="35981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666366" y="39029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666366" y="42077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666366" y="45125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66366" y="51221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037966" y="1693186"/>
            <a:ext cx="88741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endParaRPr lang="en-US" altLang="zh-CN" sz="2000">
              <a:latin typeface="Franklin Gothic Book" charset="0"/>
            </a:endParaRPr>
          </a:p>
          <a:p>
            <a:r>
              <a:rPr lang="en-US" altLang="zh-CN" sz="2000">
                <a:latin typeface="Franklin Gothic Book" charset="0"/>
              </a:rPr>
              <a:t>x</a:t>
            </a:r>
          </a:p>
          <a:p>
            <a:r>
              <a:rPr lang="en-US" altLang="zh-CN" sz="2000">
                <a:latin typeface="Franklin Gothic Book" charset="0"/>
              </a:rPr>
              <a:t>grid[0]</a:t>
            </a:r>
          </a:p>
          <a:p>
            <a:r>
              <a:rPr lang="en-US" altLang="zh-CN" sz="2000">
                <a:latin typeface="Franklin Gothic Book" charset="0"/>
              </a:rPr>
              <a:t>grid[1]</a:t>
            </a:r>
          </a:p>
          <a:p>
            <a:r>
              <a:rPr lang="en-US" altLang="zh-CN" sz="2000">
                <a:latin typeface="Franklin Gothic Book" charset="0"/>
              </a:rPr>
              <a:t>grid[2]</a:t>
            </a:r>
          </a:p>
          <a:p>
            <a:r>
              <a:rPr lang="en-US" altLang="zh-CN" sz="2000">
                <a:latin typeface="Franklin Gothic Book" charset="0"/>
              </a:rPr>
              <a:t>grid[3]</a:t>
            </a:r>
          </a:p>
          <a:p>
            <a:r>
              <a:rPr lang="en-US" altLang="zh-CN" sz="2000">
                <a:latin typeface="Franklin Gothic Book" charset="0"/>
              </a:rPr>
              <a:t>grid[4]</a:t>
            </a:r>
          </a:p>
          <a:p>
            <a:r>
              <a:rPr lang="en-US" altLang="zh-CN" sz="2000">
                <a:latin typeface="Franklin Gothic Book" charset="0"/>
              </a:rPr>
              <a:t>grid[5]</a:t>
            </a:r>
          </a:p>
          <a:p>
            <a:r>
              <a:rPr lang="en-US" altLang="zh-CN" sz="2000">
                <a:latin typeface="Franklin Gothic Book" charset="0"/>
              </a:rPr>
              <a:t>grid[6]</a:t>
            </a:r>
          </a:p>
          <a:p>
            <a:r>
              <a:rPr lang="en-US" altLang="zh-CN" sz="2000">
                <a:latin typeface="Franklin Gothic Book" charset="0"/>
              </a:rPr>
              <a:t>grid[7]</a:t>
            </a:r>
          </a:p>
          <a:p>
            <a:r>
              <a:rPr lang="en-US" altLang="zh-CN" sz="2000">
                <a:latin typeface="Franklin Gothic Book" charset="0"/>
              </a:rPr>
              <a:t>grid[8]</a:t>
            </a:r>
          </a:p>
          <a:p>
            <a:r>
              <a:rPr lang="en-US" altLang="zh-CN" sz="2000">
                <a:latin typeface="Franklin Gothic Book" charset="0"/>
              </a:rPr>
              <a:t>grid[9]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6366" y="29885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666366" y="26837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66366" y="23789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666366" y="20741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666366" y="17693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666366" y="1769386"/>
            <a:ext cx="13716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r>
              <a:rPr lang="en-US" altLang="zh-CN" sz="2000">
                <a:solidFill>
                  <a:schemeClr val="accent2"/>
                </a:solidFill>
                <a:latin typeface="Courier New" charset="0"/>
              </a:rPr>
              <a:t> </a:t>
            </a:r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en-US" altLang="zh-CN" sz="2000">
              <a:latin typeface="Courier New" charset="0"/>
            </a:endParaRPr>
          </a:p>
          <a:p>
            <a:pPr algn="ctr"/>
            <a:endParaRPr lang="zh-CN" altLang="en-US" sz="2000">
              <a:latin typeface="Franklin Gothic Book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666366" y="481738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666366" y="544286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666366" y="574766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666366" y="605246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902778" y="5714324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>
              <a:latin typeface="Tahoma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6371091" y="590006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CH17 Recursion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C0000"/>
                </a:solidFill>
              </a:rPr>
              <a:t>recursive function</a:t>
            </a:r>
            <a:r>
              <a:rPr lang="en-US" altLang="zh-CN" dirty="0" smtClean="0"/>
              <a:t> is one that solves its task</a:t>
            </a:r>
            <a:br>
              <a:rPr lang="en-US" altLang="zh-CN" dirty="0" smtClean="0"/>
            </a:br>
            <a:r>
              <a:rPr lang="en-US" altLang="zh-CN" dirty="0" smtClean="0"/>
              <a:t>by </a:t>
            </a:r>
            <a:r>
              <a:rPr lang="en-US" altLang="zh-CN" dirty="0" smtClean="0">
                <a:solidFill>
                  <a:srgbClr val="CC0000"/>
                </a:solidFill>
              </a:rPr>
              <a:t>calling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C0000"/>
                </a:solidFill>
              </a:rPr>
              <a:t>itself</a:t>
            </a:r>
            <a:r>
              <a:rPr lang="en-US" altLang="zh-CN" dirty="0" smtClean="0"/>
              <a:t> on smaller pieces of data.</a:t>
            </a:r>
          </a:p>
          <a:p>
            <a:endParaRPr kumimoji="1"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91457" y="4365172"/>
            <a:ext cx="4918075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2"/>
                </a:solidFill>
              </a:rPr>
              <a:t>Recursive Function:</a:t>
            </a:r>
            <a:endParaRPr lang="en-US" altLang="zh-CN" sz="2000" b="1" dirty="0"/>
          </a:p>
          <a:p>
            <a:pPr algn="l"/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</a:t>
            </a:r>
            <a:r>
              <a:rPr lang="en-US" altLang="zh-CN" sz="2000" b="1" dirty="0" err="1">
                <a:latin typeface="Courier New" charset="0"/>
              </a:rPr>
              <a:t>RunningSum</a:t>
            </a:r>
            <a:r>
              <a:rPr lang="en-US" altLang="zh-CN" sz="2000" b="1" dirty="0">
                <a:latin typeface="Courier New" charset="0"/>
              </a:rPr>
              <a:t>(</a:t>
            </a:r>
            <a:r>
              <a:rPr lang="en-US" altLang="zh-CN" sz="2000" b="1" dirty="0" err="1">
                <a:latin typeface="Courier New" charset="0"/>
              </a:rPr>
              <a:t>int</a:t>
            </a:r>
            <a:r>
              <a:rPr lang="en-US" altLang="zh-CN" sz="2000" b="1" dirty="0">
                <a:latin typeface="Courier New" charset="0"/>
              </a:rPr>
              <a:t> n) {</a:t>
            </a:r>
            <a:br>
              <a:rPr lang="en-US" altLang="zh-CN" sz="2000" b="1" dirty="0">
                <a:latin typeface="Courier New" charset="0"/>
              </a:rPr>
            </a:br>
            <a:r>
              <a:rPr lang="en-US" altLang="zh-CN" sz="2000" b="1" dirty="0">
                <a:latin typeface="Courier New" charset="0"/>
              </a:rPr>
              <a:t>  if (n == 1)</a:t>
            </a:r>
            <a:br>
              <a:rPr lang="en-US" altLang="zh-CN" sz="2000" b="1" dirty="0">
                <a:latin typeface="Courier New" charset="0"/>
              </a:rPr>
            </a:br>
            <a:r>
              <a:rPr lang="en-US" altLang="zh-CN" sz="2000" b="1" dirty="0">
                <a:latin typeface="Courier New" charset="0"/>
              </a:rPr>
              <a:t>    return 1;</a:t>
            </a:r>
            <a:br>
              <a:rPr lang="en-US" altLang="zh-CN" sz="2000" b="1" dirty="0">
                <a:latin typeface="Courier New" charset="0"/>
              </a:rPr>
            </a:br>
            <a:r>
              <a:rPr lang="en-US" altLang="zh-CN" sz="2000" b="1" dirty="0">
                <a:latin typeface="Courier New" charset="0"/>
              </a:rPr>
              <a:t>  else</a:t>
            </a:r>
            <a:br>
              <a:rPr lang="en-US" altLang="zh-CN" sz="2000" b="1" dirty="0">
                <a:latin typeface="Courier New" charset="0"/>
              </a:rPr>
            </a:br>
            <a:r>
              <a:rPr lang="en-US" altLang="zh-CN" sz="2000" b="1" dirty="0">
                <a:latin typeface="Courier New" charset="0"/>
              </a:rPr>
              <a:t>    return n + </a:t>
            </a:r>
            <a:r>
              <a:rPr lang="en-US" altLang="zh-CN" sz="2000" b="1" dirty="0" err="1">
                <a:latin typeface="Courier New" charset="0"/>
              </a:rPr>
              <a:t>RunningSum</a:t>
            </a:r>
            <a:r>
              <a:rPr lang="en-US" altLang="zh-CN" sz="2000" b="1" dirty="0">
                <a:latin typeface="Courier New" charset="0"/>
              </a:rPr>
              <a:t>(n-1);</a:t>
            </a:r>
            <a:br>
              <a:rPr lang="en-US" altLang="zh-CN" sz="2000" b="1" dirty="0">
                <a:latin typeface="Courier New" charset="0"/>
              </a:rPr>
            </a:br>
            <a:r>
              <a:rPr lang="en-US" altLang="zh-CN" sz="2000" b="1" dirty="0">
                <a:latin typeface="Courier New" charset="0"/>
              </a:rPr>
              <a:t>}</a:t>
            </a:r>
            <a:endParaRPr lang="en-US" altLang="zh-CN" sz="2000" b="1" dirty="0"/>
          </a:p>
        </p:txBody>
      </p:sp>
      <p:pic>
        <p:nvPicPr>
          <p:cNvPr id="5" name="图片 4" descr="屏幕快照 2014-08-14 下午3.2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7" y="3214913"/>
            <a:ext cx="4024087" cy="778856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8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CH17 Recursion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5486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Binary Search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930698"/>
            <a:ext cx="94669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alibri"/>
                <a:cs typeface="Calibri"/>
              </a:rPr>
              <a:t>FindExam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studentName</a:t>
            </a:r>
            <a:r>
              <a:rPr lang="en-US" altLang="zh-CN" sz="2400" dirty="0" smtClean="0">
                <a:latin typeface="Calibri"/>
                <a:cs typeface="Calibri"/>
              </a:rPr>
              <a:t>, start, end)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{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>
                <a:latin typeface="Calibri"/>
                <a:cs typeface="Calibri"/>
              </a:rPr>
              <a:t>	</a:t>
            </a:r>
            <a:r>
              <a:rPr lang="en-US" altLang="zh-CN" sz="2400" dirty="0" smtClean="0">
                <a:latin typeface="Calibri"/>
                <a:cs typeface="Calibri"/>
              </a:rPr>
              <a:t>	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 = (end + start)/2;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		if (end &lt; start)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  				</a:t>
            </a:r>
            <a:r>
              <a:rPr lang="en-US" altLang="zh-CN" sz="2400" dirty="0" err="1" smtClean="0">
                <a:latin typeface="Calibri"/>
                <a:cs typeface="Calibri"/>
              </a:rPr>
              <a:t>ExamNotFound</a:t>
            </a:r>
            <a:r>
              <a:rPr lang="en-US" altLang="zh-CN" sz="2400" dirty="0" smtClean="0">
                <a:latin typeface="Calibri"/>
                <a:cs typeface="Calibri"/>
              </a:rPr>
              <a:t>();  /* exam not in stack */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		else if (</a:t>
            </a:r>
            <a:r>
              <a:rPr lang="en-US" altLang="zh-CN" sz="2400" dirty="0" err="1" smtClean="0">
                <a:latin typeface="Calibri"/>
                <a:cs typeface="Calibri"/>
              </a:rPr>
              <a:t>studentName</a:t>
            </a:r>
            <a:r>
              <a:rPr lang="en-US" altLang="zh-CN" sz="2400" dirty="0" smtClean="0">
                <a:latin typeface="Calibri"/>
                <a:cs typeface="Calibri"/>
              </a:rPr>
              <a:t> == </a:t>
            </a:r>
            <a:r>
              <a:rPr lang="en-US" altLang="zh-CN" sz="2400" dirty="0" err="1" smtClean="0">
                <a:latin typeface="Calibri"/>
                <a:cs typeface="Calibri"/>
              </a:rPr>
              <a:t>NameOfExam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))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  				</a:t>
            </a:r>
            <a:r>
              <a:rPr lang="en-US" altLang="zh-CN" sz="2400" dirty="0" err="1" smtClean="0">
                <a:latin typeface="Calibri"/>
                <a:cs typeface="Calibri"/>
              </a:rPr>
              <a:t>ExamFound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); /* found exam! */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		else if (</a:t>
            </a:r>
            <a:r>
              <a:rPr lang="en-US" altLang="zh-CN" sz="2400" dirty="0" err="1" smtClean="0">
                <a:latin typeface="Calibri"/>
                <a:cs typeface="Calibri"/>
              </a:rPr>
              <a:t>studentName</a:t>
            </a:r>
            <a:r>
              <a:rPr lang="en-US" altLang="zh-CN" sz="2400" dirty="0" smtClean="0">
                <a:latin typeface="Calibri"/>
                <a:cs typeface="Calibri"/>
              </a:rPr>
              <a:t> &lt; </a:t>
            </a:r>
            <a:r>
              <a:rPr lang="en-US" altLang="zh-CN" sz="2400" dirty="0" err="1" smtClean="0">
                <a:latin typeface="Calibri"/>
                <a:cs typeface="Calibri"/>
              </a:rPr>
              <a:t>NameOfExam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))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  				/* search lower half */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  				</a:t>
            </a:r>
            <a:r>
              <a:rPr lang="en-US" altLang="zh-CN" sz="2400" dirty="0" err="1" smtClean="0">
                <a:solidFill>
                  <a:srgbClr val="CC0000"/>
                </a:solidFill>
                <a:latin typeface="Calibri"/>
                <a:cs typeface="Calibri"/>
              </a:rPr>
              <a:t>FindExam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studentName</a:t>
            </a:r>
            <a:r>
              <a:rPr lang="en-US" altLang="zh-CN" sz="2400" dirty="0" smtClean="0">
                <a:latin typeface="Calibri"/>
                <a:cs typeface="Calibri"/>
              </a:rPr>
              <a:t>, start, 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 - 1);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		else /* search upper half */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    				</a:t>
            </a:r>
            <a:r>
              <a:rPr lang="en-US" altLang="zh-CN" sz="2400" dirty="0" err="1" smtClean="0">
                <a:solidFill>
                  <a:srgbClr val="CC0000"/>
                </a:solidFill>
                <a:latin typeface="Calibri"/>
                <a:cs typeface="Calibri"/>
              </a:rPr>
              <a:t>FindExam</a:t>
            </a:r>
            <a:r>
              <a:rPr lang="en-US" altLang="zh-CN" sz="2400" dirty="0" smtClean="0">
                <a:latin typeface="Calibri"/>
                <a:cs typeface="Calibri"/>
              </a:rPr>
              <a:t>(</a:t>
            </a:r>
            <a:r>
              <a:rPr lang="en-US" altLang="zh-CN" sz="2400" dirty="0" err="1" smtClean="0">
                <a:latin typeface="Calibri"/>
                <a:cs typeface="Calibri"/>
              </a:rPr>
              <a:t>studentName</a:t>
            </a:r>
            <a:r>
              <a:rPr lang="en-US" altLang="zh-CN" sz="2400" dirty="0" smtClean="0">
                <a:latin typeface="Calibri"/>
                <a:cs typeface="Calibri"/>
              </a:rPr>
              <a:t>, </a:t>
            </a:r>
            <a:r>
              <a:rPr lang="en-US" altLang="zh-CN" sz="2400" dirty="0" err="1" smtClean="0">
                <a:latin typeface="Calibri"/>
                <a:cs typeface="Calibri"/>
              </a:rPr>
              <a:t>halfwayPoint</a:t>
            </a:r>
            <a:r>
              <a:rPr lang="en-US" altLang="zh-CN" sz="2400" dirty="0" smtClean="0">
                <a:latin typeface="Calibri"/>
                <a:cs typeface="Calibri"/>
              </a:rPr>
              <a:t> + 1, end); </a:t>
            </a:r>
            <a:br>
              <a:rPr lang="en-US" altLang="zh-CN" sz="2400" dirty="0" smtClean="0">
                <a:latin typeface="Calibri"/>
                <a:cs typeface="Calibri"/>
              </a:rPr>
            </a:br>
            <a:r>
              <a:rPr lang="en-US" altLang="zh-CN" sz="2400" dirty="0" smtClean="0">
                <a:latin typeface="Calibri"/>
                <a:cs typeface="Calibri"/>
              </a:rPr>
              <a:t>}</a:t>
            </a:r>
            <a:endParaRPr lang="en-US" altLang="zh-CN" sz="2400" dirty="0">
              <a:latin typeface="Calibri"/>
              <a:cs typeface="Calibri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8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CH19 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E0000"/>
                </a:solidFill>
              </a:rPr>
              <a:t>data structure</a:t>
            </a:r>
            <a:r>
              <a:rPr lang="en-US" altLang="zh-CN" dirty="0" smtClean="0"/>
              <a:t> is a particular organization</a:t>
            </a:r>
            <a:br>
              <a:rPr lang="en-US" altLang="zh-CN" dirty="0" smtClean="0"/>
            </a:br>
            <a:r>
              <a:rPr lang="en-US" altLang="zh-CN" dirty="0" smtClean="0"/>
              <a:t>of data in memory</a:t>
            </a:r>
          </a:p>
          <a:p>
            <a:pPr lvl="1"/>
            <a:r>
              <a:rPr kumimoji="1" lang="en-US" altLang="zh-CN" dirty="0" smtClean="0"/>
              <a:t>Array</a:t>
            </a:r>
          </a:p>
          <a:p>
            <a:pPr lvl="1"/>
            <a:r>
              <a:rPr kumimoji="1" lang="en-US" altLang="zh-CN" dirty="0" err="1" smtClean="0"/>
              <a:t>Struct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Linked list</a:t>
            </a:r>
          </a:p>
          <a:p>
            <a:pPr lvl="1"/>
            <a:r>
              <a:rPr kumimoji="1" lang="en-US" altLang="zh-CN" dirty="0" smtClean="0"/>
              <a:t>Stack</a:t>
            </a:r>
          </a:p>
          <a:p>
            <a:pPr lvl="1"/>
            <a:r>
              <a:rPr kumimoji="1" lang="en-US" altLang="zh-CN" dirty="0" smtClean="0"/>
              <a:t>Queue</a:t>
            </a:r>
          </a:p>
          <a:p>
            <a:pPr lvl="1"/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CH19 Data structures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714" y="1951841"/>
            <a:ext cx="5061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//define a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struct</a:t>
            </a:r>
            <a:endParaRPr lang="en-US" altLang="zh-CN" sz="2400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struct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flightType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{</a:t>
            </a:r>
            <a:b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	char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flightNum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[7]; 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altitude;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longitude;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latitude;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headin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 double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airSpeed</a:t>
            </a:r>
            <a:r>
              <a:rPr lang="en-US" altLang="zh-CN" sz="24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altLang="zh-CN" sz="2400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};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x;</a:t>
            </a:r>
          </a:p>
          <a:p>
            <a:pPr>
              <a:tabLst>
                <a:tab pos="339725" algn="l"/>
              </a:tabLst>
            </a:pP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Struct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flightType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plane;</a:t>
            </a:r>
            <a:endParaRPr lang="en-US" altLang="zh-CN" sz="2400" dirty="0">
              <a:solidFill>
                <a:srgbClr val="000000"/>
              </a:solidFill>
              <a:latin typeface="Courier New" charset="0"/>
            </a:endParaRPr>
          </a:p>
          <a:p>
            <a:pPr>
              <a:tabLst>
                <a:tab pos="339725" algn="l"/>
              </a:tabLst>
            </a:pPr>
            <a:r>
              <a:rPr lang="en-US" altLang="zh-CN" sz="240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charset="0"/>
              </a:rPr>
              <a:t> y;</a:t>
            </a: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5410200" y="17526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0"/>
          <p:cNvSpPr>
            <a:spLocks noChangeShapeType="1"/>
          </p:cNvSpPr>
          <p:nvPr/>
        </p:nvSpPr>
        <p:spPr bwMode="auto">
          <a:xfrm>
            <a:off x="6781800" y="17526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5410200" y="213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>
            <a:off x="54102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>
            <a:off x="5410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>
            <a:off x="54102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4102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>
            <a:off x="54102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>
            <a:off x="5410200" y="3962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54102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6781800" y="1736725"/>
            <a:ext cx="22304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y</a:t>
            </a:r>
          </a:p>
          <a:p>
            <a:pPr algn="l"/>
            <a:r>
              <a:rPr lang="en-US" altLang="zh-CN" sz="2000" dirty="0" err="1"/>
              <a:t>plane.flightNum</a:t>
            </a:r>
            <a:r>
              <a:rPr lang="en-US" altLang="zh-CN" sz="2000" dirty="0"/>
              <a:t>[0]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err="1"/>
              <a:t>plane.flightNum</a:t>
            </a:r>
            <a:r>
              <a:rPr lang="en-US" altLang="zh-CN" sz="2000" dirty="0"/>
              <a:t>[6]</a:t>
            </a:r>
          </a:p>
          <a:p>
            <a:pPr algn="l"/>
            <a:r>
              <a:rPr lang="en-US" altLang="zh-CN" sz="2000" dirty="0" err="1"/>
              <a:t>plane.altitude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plane.longitude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plane.latitude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plane.heading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plane.airspeed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x</a:t>
            </a:r>
          </a:p>
        </p:txBody>
      </p:sp>
      <p:sp>
        <p:nvSpPr>
          <p:cNvPr id="17" name="Text Box 60"/>
          <p:cNvSpPr txBox="1">
            <a:spLocks noChangeArrowheads="1"/>
          </p:cNvSpPr>
          <p:nvPr/>
        </p:nvSpPr>
        <p:spPr bwMode="auto">
          <a:xfrm>
            <a:off x="5410200" y="2108200"/>
            <a:ext cx="1371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zh-CN" sz="2000">
              <a:solidFill>
                <a:srgbClr val="CE0000"/>
              </a:solidFill>
            </a:endParaRPr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zh-CN" altLang="en-US" sz="2000"/>
          </a:p>
        </p:txBody>
      </p:sp>
      <p:sp>
        <p:nvSpPr>
          <p:cNvPr id="18" name="Line 61"/>
          <p:cNvSpPr>
            <a:spLocks noChangeShapeType="1"/>
          </p:cNvSpPr>
          <p:nvPr/>
        </p:nvSpPr>
        <p:spPr bwMode="auto">
          <a:xfrm>
            <a:off x="54102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62"/>
          <p:cNvSpPr>
            <a:spLocks noChangeShapeType="1"/>
          </p:cNvSpPr>
          <p:nvPr/>
        </p:nvSpPr>
        <p:spPr bwMode="auto">
          <a:xfrm>
            <a:off x="541020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63"/>
          <p:cNvSpPr>
            <a:spLocks noChangeShapeType="1"/>
          </p:cNvSpPr>
          <p:nvPr/>
        </p:nvSpPr>
        <p:spPr bwMode="auto">
          <a:xfrm>
            <a:off x="54102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>
            <a:off x="54102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5410200" y="579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6"/>
          <p:cNvSpPr>
            <a:spLocks noChangeShapeType="1"/>
          </p:cNvSpPr>
          <p:nvPr/>
        </p:nvSpPr>
        <p:spPr bwMode="auto">
          <a:xfrm>
            <a:off x="5410200" y="6096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7"/>
          <p:cNvSpPr>
            <a:spLocks noChangeShapeType="1"/>
          </p:cNvSpPr>
          <p:nvPr/>
        </p:nvSpPr>
        <p:spPr bwMode="auto">
          <a:xfrm>
            <a:off x="5411788" y="640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8"/>
          <p:cNvSpPr>
            <a:spLocks noChangeShapeType="1"/>
          </p:cNvSpPr>
          <p:nvPr/>
        </p:nvSpPr>
        <p:spPr bwMode="auto">
          <a:xfrm>
            <a:off x="5410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69"/>
          <p:cNvSpPr txBox="1">
            <a:spLocks noChangeArrowheads="1"/>
          </p:cNvSpPr>
          <p:nvPr/>
        </p:nvSpPr>
        <p:spPr bwMode="auto">
          <a:xfrm>
            <a:off x="4648200" y="6096000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Franklin Gothic Book" charset="0"/>
              </a:rPr>
              <a:t>R5</a:t>
            </a:r>
            <a:endParaRPr lang="en-US" altLang="zh-CN">
              <a:latin typeface="Tahoma" charset="0"/>
            </a:endParaRPr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flipV="1">
            <a:off x="5116513" y="6281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5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2499</TotalTime>
  <Words>2718</Words>
  <Application>Microsoft Office PowerPoint</Application>
  <PresentationFormat>全屏显示(4:3)</PresentationFormat>
  <Paragraphs>1126</Paragraphs>
  <Slides>95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7" baseType="lpstr">
      <vt:lpstr>CourierPS</vt:lpstr>
      <vt:lpstr>宋体</vt:lpstr>
      <vt:lpstr>Arial</vt:lpstr>
      <vt:lpstr>Calibri</vt:lpstr>
      <vt:lpstr>Courier New</vt:lpstr>
      <vt:lpstr>Franklin Gothic Book</vt:lpstr>
      <vt:lpstr>Franklin Gothic Demi</vt:lpstr>
      <vt:lpstr>Tahoma</vt:lpstr>
      <vt:lpstr>Verdana</vt:lpstr>
      <vt:lpstr>Office 主题</vt:lpstr>
      <vt:lpstr>CorelDRAW</vt:lpstr>
      <vt:lpstr>公式</vt:lpstr>
      <vt:lpstr>REVIEW Introduction to computing systems</vt:lpstr>
      <vt:lpstr>Exam info.</vt:lpstr>
      <vt:lpstr>Problem types</vt:lpstr>
      <vt:lpstr>Ch1</vt:lpstr>
      <vt:lpstr>Ch2</vt:lpstr>
      <vt:lpstr>Ch3</vt:lpstr>
      <vt:lpstr>PowerPoint 演示文稿</vt:lpstr>
      <vt:lpstr>PowerPoint 演示文稿</vt:lpstr>
      <vt:lpstr>Programming in LC3</vt:lpstr>
      <vt:lpstr>Ch7</vt:lpstr>
      <vt:lpstr>PowerPoint 演示文稿</vt:lpstr>
      <vt:lpstr>Ch9</vt:lpstr>
      <vt:lpstr>PowerPoint 演示文稿</vt:lpstr>
      <vt:lpstr>CH1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CH2 Data and Operation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CH3 Digital logic</vt:lpstr>
      <vt:lpstr>PowerPoint 演示文稿</vt:lpstr>
      <vt:lpstr>CH4 Von Newman Model</vt:lpstr>
      <vt:lpstr>CH4 Von Newman Model</vt:lpstr>
      <vt:lpstr>CH4 Von Newman Model</vt:lpstr>
      <vt:lpstr>CH4 Von Newman Model</vt:lpstr>
      <vt:lpstr>CH4 Von Newman Model</vt:lpstr>
      <vt:lpstr>CH4 Von Newman Model</vt:lpstr>
      <vt:lpstr>CH5 LC-3</vt:lpstr>
      <vt:lpstr>CH5 LC-3</vt:lpstr>
      <vt:lpstr>CH5 LC-3</vt:lpstr>
      <vt:lpstr>CH5 LC-3</vt:lpstr>
      <vt:lpstr>CH5 LC-3</vt:lpstr>
      <vt:lpstr>CH5 LC-3</vt:lpstr>
      <vt:lpstr>PowerPoint 演示文稿</vt:lpstr>
      <vt:lpstr>CH7 Assembly Language</vt:lpstr>
      <vt:lpstr>CH7 Assembly Language</vt:lpstr>
      <vt:lpstr>CH7 Assembly Language</vt:lpstr>
      <vt:lpstr>CH7 Assembly Language</vt:lpstr>
      <vt:lpstr>CH7 Assembly Language</vt:lpstr>
      <vt:lpstr>CH7 Assembly Language</vt:lpstr>
      <vt:lpstr>CH7 Assembly Language</vt:lpstr>
      <vt:lpstr>CH7 Assembly Language</vt:lpstr>
      <vt:lpstr>CH7 Assembly Language</vt:lpstr>
      <vt:lpstr>CH8 I/O</vt:lpstr>
      <vt:lpstr>CH8 I/O</vt:lpstr>
      <vt:lpstr>CH8 I/O</vt:lpstr>
      <vt:lpstr>CH9 TRAP</vt:lpstr>
      <vt:lpstr>CH9 TRAP</vt:lpstr>
      <vt:lpstr>CH9 TRAP</vt:lpstr>
      <vt:lpstr>CH9 TRAP</vt:lpstr>
      <vt:lpstr>CH10 Stack and Interrupt</vt:lpstr>
      <vt:lpstr>CH10 Stack and Interrupt</vt:lpstr>
      <vt:lpstr>CH10 Stack and Interrupt</vt:lpstr>
      <vt:lpstr>CH10 Stack and Interrupt</vt:lpstr>
      <vt:lpstr>CH10 Stack and Interrupt</vt:lpstr>
      <vt:lpstr>CH10 Stack and Interrupt</vt:lpstr>
      <vt:lpstr>CH10 Stack and Interrupt</vt:lpstr>
      <vt:lpstr>CH14 Function</vt:lpstr>
      <vt:lpstr>CH14 Function</vt:lpstr>
      <vt:lpstr>CH14 Function</vt:lpstr>
      <vt:lpstr>CH14 Function</vt:lpstr>
      <vt:lpstr>CH14 Function</vt:lpstr>
      <vt:lpstr>Calling the Function</vt:lpstr>
      <vt:lpstr>Starting the Callee Function</vt:lpstr>
      <vt:lpstr>Ending the Callee Function</vt:lpstr>
      <vt:lpstr>Resuming the Caller Function</vt:lpstr>
      <vt:lpstr>CH16 Pointers and Arrays</vt:lpstr>
      <vt:lpstr>PowerPoint 演示文稿</vt:lpstr>
      <vt:lpstr>CH16 Pointers and Arrays</vt:lpstr>
      <vt:lpstr>CH17 Recursion</vt:lpstr>
      <vt:lpstr>CH17 Recursion</vt:lpstr>
      <vt:lpstr>CH19 Data structures</vt:lpstr>
      <vt:lpstr>CH19 Data structures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Huang Binxuan</dc:creator>
  <cp:lastModifiedBy>jiangxh</cp:lastModifiedBy>
  <cp:revision>190</cp:revision>
  <dcterms:created xsi:type="dcterms:W3CDTF">2014-08-13T03:10:04Z</dcterms:created>
  <dcterms:modified xsi:type="dcterms:W3CDTF">2020-09-15T10:13:30Z</dcterms:modified>
</cp:coreProperties>
</file>