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6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50200-7735-4742-8AE7-17E3EEA6A677}"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C92CE-2AD6-4671-B492-63F155BE0643}" type="slidenum">
              <a:rPr lang="en-US" smtClean="0"/>
              <a:t>‹#›</a:t>
            </a:fld>
            <a:endParaRPr lang="en-US"/>
          </a:p>
        </p:txBody>
      </p:sp>
    </p:spTree>
    <p:extLst>
      <p:ext uri="{BB962C8B-B14F-4D97-AF65-F5344CB8AC3E}">
        <p14:creationId xmlns:p14="http://schemas.microsoft.com/office/powerpoint/2010/main" val="18127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Donald - </a:t>
            </a:r>
            <a:r>
              <a:rPr lang="en-US" b="0" i="0" dirty="0">
                <a:solidFill>
                  <a:srgbClr val="333333"/>
                </a:solidFill>
                <a:effectLst/>
                <a:latin typeface="Segoe UI" panose="020B0502040204020203" pitchFamily="34" charset="0"/>
              </a:rPr>
              <a:t>One thing I would add is some kind of statement that answers why people should be excited about this stuff. What high-level problem(s) is/are your audience facing that might be solved by domain modeling, ubiquitous language and the like?</a:t>
            </a:r>
            <a:endParaRPr lang="en-US" dirty="0"/>
          </a:p>
        </p:txBody>
      </p:sp>
      <p:sp>
        <p:nvSpPr>
          <p:cNvPr id="4" name="Slide Number Placeholder 3"/>
          <p:cNvSpPr>
            <a:spLocks noGrp="1"/>
          </p:cNvSpPr>
          <p:nvPr>
            <p:ph type="sldNum" sz="quarter" idx="5"/>
          </p:nvPr>
        </p:nvSpPr>
        <p:spPr/>
        <p:txBody>
          <a:bodyPr/>
          <a:lstStyle/>
          <a:p>
            <a:fld id="{1C5C92CE-2AD6-4671-B492-63F155BE0643}" type="slidenum">
              <a:rPr lang="en-US" smtClean="0"/>
              <a:t>4</a:t>
            </a:fld>
            <a:endParaRPr lang="en-US"/>
          </a:p>
        </p:txBody>
      </p:sp>
    </p:spTree>
    <p:extLst>
      <p:ext uri="{BB962C8B-B14F-4D97-AF65-F5344CB8AC3E}">
        <p14:creationId xmlns:p14="http://schemas.microsoft.com/office/powerpoint/2010/main" val="273191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Ryan -</a:t>
            </a:r>
            <a:r>
              <a:rPr lang="en-US" b="0" i="0" dirty="0">
                <a:solidFill>
                  <a:srgbClr val="333333"/>
                </a:solidFill>
                <a:effectLst/>
                <a:latin typeface="Segoe UI" panose="020B0502040204020203" pitchFamily="34" charset="0"/>
              </a:rPr>
              <a:t>1. Ubiquitous language is how the business thinks of itself.</a:t>
            </a:r>
          </a:p>
          <a:p>
            <a:pPr algn="l"/>
            <a:r>
              <a:rPr lang="en-US" b="0" i="0" dirty="0">
                <a:solidFill>
                  <a:srgbClr val="333333"/>
                </a:solidFill>
                <a:effectLst/>
                <a:latin typeface="Segoe UI" panose="020B0502040204020203" pitchFamily="34" charset="0"/>
              </a:rPr>
              <a:t>2. The process of creating and maintaining this language (and the knowledge shared) is more important than having a document or dictionary at the end of it</a:t>
            </a:r>
          </a:p>
          <a:p>
            <a:endParaRPr lang="en-US" dirty="0"/>
          </a:p>
        </p:txBody>
      </p:sp>
      <p:sp>
        <p:nvSpPr>
          <p:cNvPr id="4" name="Slide Number Placeholder 3"/>
          <p:cNvSpPr>
            <a:spLocks noGrp="1"/>
          </p:cNvSpPr>
          <p:nvPr>
            <p:ph type="sldNum" sz="quarter" idx="5"/>
          </p:nvPr>
        </p:nvSpPr>
        <p:spPr/>
        <p:txBody>
          <a:bodyPr/>
          <a:lstStyle/>
          <a:p>
            <a:fld id="{1C5C92CE-2AD6-4671-B492-63F155BE0643}" type="slidenum">
              <a:rPr lang="en-US" smtClean="0"/>
              <a:t>6</a:t>
            </a:fld>
            <a:endParaRPr lang="en-US"/>
          </a:p>
        </p:txBody>
      </p:sp>
    </p:spTree>
    <p:extLst>
      <p:ext uri="{BB962C8B-B14F-4D97-AF65-F5344CB8AC3E}">
        <p14:creationId xmlns:p14="http://schemas.microsoft.com/office/powerpoint/2010/main" val="327505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333333"/>
                </a:solidFill>
                <a:effectLst/>
                <a:latin typeface="Segoe UI" panose="020B0502040204020203" pitchFamily="34" charset="0"/>
              </a:rPr>
              <a:t>Ryan Kroese</a:t>
            </a:r>
          </a:p>
          <a:p>
            <a:pPr algn="l"/>
            <a:r>
              <a:rPr lang="en-US" b="0" i="0" dirty="0">
                <a:solidFill>
                  <a:srgbClr val="333333"/>
                </a:solidFill>
                <a:effectLst/>
                <a:latin typeface="Segoe UI" panose="020B0502040204020203" pitchFamily="34" charset="0"/>
              </a:rPr>
              <a:t>1</a:t>
            </a:r>
          </a:p>
          <a:p>
            <a:pPr algn="l" rtl="0"/>
            <a:r>
              <a:rPr lang="en-US" b="0" i="0" dirty="0">
                <a:solidFill>
                  <a:srgbClr val="333333"/>
                </a:solidFill>
                <a:effectLst/>
                <a:latin typeface="inherit"/>
              </a:rPr>
              <a:t>useful information, especially when BC's are owned by different teams</a:t>
            </a:r>
          </a:p>
          <a:p>
            <a:pPr algn="l" rtl="0"/>
            <a:br>
              <a:rPr lang="en-US" b="0" i="0" dirty="0">
                <a:solidFill>
                  <a:srgbClr val="333333"/>
                </a:solidFill>
                <a:effectLst/>
                <a:latin typeface="inherit"/>
              </a:rPr>
            </a:br>
            <a:endParaRPr lang="en-US" b="0" i="0" dirty="0">
              <a:solidFill>
                <a:srgbClr val="333333"/>
              </a:solidFill>
              <a:effectLst/>
              <a:latin typeface="inherit"/>
            </a:endParaRPr>
          </a:p>
          <a:p>
            <a:pPr algn="l" rtl="0"/>
            <a:r>
              <a:rPr lang="en-US" b="0" i="0" dirty="0">
                <a:solidFill>
                  <a:srgbClr val="333333"/>
                </a:solidFill>
                <a:effectLst/>
                <a:latin typeface="inherit"/>
              </a:rPr>
              <a:t>encourage having explicit discussions with other teams that establish expectations here</a:t>
            </a:r>
          </a:p>
          <a:p>
            <a:pPr algn="l" rtl="0"/>
            <a:r>
              <a:rPr lang="en-US" b="0" i="0" dirty="0">
                <a:solidFill>
                  <a:srgbClr val="666666"/>
                </a:solidFill>
                <a:effectLst/>
                <a:latin typeface="inherit"/>
              </a:rPr>
              <a:t>March 25, 2024 at 4:38 PM</a:t>
            </a:r>
          </a:p>
          <a:p>
            <a:pPr algn="l" rtl="0"/>
            <a:r>
              <a:rPr lang="en-US" b="1" i="0" dirty="0">
                <a:solidFill>
                  <a:srgbClr val="333333"/>
                </a:solidFill>
                <a:effectLst/>
                <a:latin typeface="Segoe UI" panose="020B0502040204020203" pitchFamily="34" charset="0"/>
              </a:rPr>
              <a:t>Ryan Kroese</a:t>
            </a:r>
          </a:p>
          <a:p>
            <a:pPr algn="l" rtl="0"/>
            <a:r>
              <a:rPr lang="en-US" b="0" i="0" dirty="0">
                <a:solidFill>
                  <a:srgbClr val="333333"/>
                </a:solidFill>
                <a:effectLst/>
                <a:latin typeface="Segoe UI" panose="020B0502040204020203" pitchFamily="34" charset="0"/>
              </a:rPr>
              <a:t>1</a:t>
            </a:r>
          </a:p>
          <a:p>
            <a:pPr algn="l" rtl="0"/>
            <a:r>
              <a:rPr lang="en-US" b="0" i="0" dirty="0">
                <a:solidFill>
                  <a:srgbClr val="333333"/>
                </a:solidFill>
                <a:effectLst/>
                <a:latin typeface="inherit"/>
              </a:rPr>
              <a:t>takeaway is that being intentional about context mapping can actually help your team find its place in your organization</a:t>
            </a:r>
          </a:p>
          <a:p>
            <a:endParaRPr lang="en-US" dirty="0"/>
          </a:p>
        </p:txBody>
      </p:sp>
      <p:sp>
        <p:nvSpPr>
          <p:cNvPr id="4" name="Slide Number Placeholder 3"/>
          <p:cNvSpPr>
            <a:spLocks noGrp="1"/>
          </p:cNvSpPr>
          <p:nvPr>
            <p:ph type="sldNum" sz="quarter" idx="5"/>
          </p:nvPr>
        </p:nvSpPr>
        <p:spPr/>
        <p:txBody>
          <a:bodyPr/>
          <a:lstStyle/>
          <a:p>
            <a:fld id="{1C5C92CE-2AD6-4671-B492-63F155BE0643}" type="slidenum">
              <a:rPr lang="en-US" smtClean="0"/>
              <a:t>19</a:t>
            </a:fld>
            <a:endParaRPr lang="en-US"/>
          </a:p>
        </p:txBody>
      </p:sp>
    </p:spTree>
    <p:extLst>
      <p:ext uri="{BB962C8B-B14F-4D97-AF65-F5344CB8AC3E}">
        <p14:creationId xmlns:p14="http://schemas.microsoft.com/office/powerpoint/2010/main" val="130918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333333"/>
                </a:solidFill>
                <a:effectLst/>
                <a:latin typeface="Segoe UI" panose="020B0502040204020203" pitchFamily="34" charset="0"/>
              </a:rPr>
              <a:t>Ryan Kroese</a:t>
            </a:r>
          </a:p>
          <a:p>
            <a:pPr algn="l" rtl="0"/>
            <a:r>
              <a:rPr lang="en-US" b="0" i="0" dirty="0">
                <a:solidFill>
                  <a:srgbClr val="333333"/>
                </a:solidFill>
                <a:effectLst/>
                <a:latin typeface="inherit"/>
              </a:rPr>
              <a:t>this dives into some FP vs OOO theory... </a:t>
            </a:r>
          </a:p>
          <a:p>
            <a:pPr algn="l" rtl="0"/>
            <a:br>
              <a:rPr lang="en-US" b="0" i="0" dirty="0">
                <a:solidFill>
                  <a:srgbClr val="333333"/>
                </a:solidFill>
                <a:effectLst/>
                <a:latin typeface="inherit"/>
              </a:rPr>
            </a:br>
            <a:endParaRPr lang="en-US" b="0" i="0" dirty="0">
              <a:solidFill>
                <a:srgbClr val="333333"/>
              </a:solidFill>
              <a:effectLst/>
              <a:latin typeface="inherit"/>
            </a:endParaRPr>
          </a:p>
          <a:p>
            <a:pPr algn="l" rtl="0"/>
            <a:r>
              <a:rPr lang="en-US" b="0" i="0" dirty="0">
                <a:solidFill>
                  <a:srgbClr val="333333"/>
                </a:solidFill>
                <a:effectLst/>
                <a:latin typeface="inherit"/>
              </a:rPr>
              <a:t>like if you squint your eyes, you can translate a OOO class into an </a:t>
            </a:r>
            <a:r>
              <a:rPr lang="en-US" b="0" i="0" dirty="0" err="1">
                <a:solidFill>
                  <a:srgbClr val="333333"/>
                </a:solidFill>
                <a:effectLst/>
                <a:latin typeface="inherit"/>
              </a:rPr>
              <a:t>fp</a:t>
            </a:r>
            <a:r>
              <a:rPr lang="en-US" b="0" i="0" dirty="0">
                <a:solidFill>
                  <a:srgbClr val="333333"/>
                </a:solidFill>
                <a:effectLst/>
                <a:latin typeface="inherit"/>
              </a:rPr>
              <a:t> type with corresponding module of functions, and if that's the case, how different are they, really?</a:t>
            </a:r>
          </a:p>
          <a:p>
            <a:pPr algn="l" rtl="0"/>
            <a:br>
              <a:rPr lang="en-US" b="0" i="0" dirty="0">
                <a:solidFill>
                  <a:srgbClr val="333333"/>
                </a:solidFill>
                <a:effectLst/>
                <a:latin typeface="inherit"/>
              </a:rPr>
            </a:br>
            <a:endParaRPr lang="en-US" b="0" i="0" dirty="0">
              <a:solidFill>
                <a:srgbClr val="333333"/>
              </a:solidFill>
              <a:effectLst/>
              <a:latin typeface="inherit"/>
            </a:endParaRPr>
          </a:p>
          <a:p>
            <a:pPr algn="l" rtl="0"/>
            <a:r>
              <a:rPr lang="en-US" b="0" i="0" dirty="0">
                <a:solidFill>
                  <a:srgbClr val="333333"/>
                </a:solidFill>
                <a:effectLst/>
                <a:latin typeface="inherit"/>
              </a:rPr>
              <a:t>objects are just a poor man's closure (and vice versa)</a:t>
            </a:r>
          </a:p>
          <a:p>
            <a:pPr algn="l" rtl="0"/>
            <a:br>
              <a:rPr lang="en-US" b="0" i="0" dirty="0">
                <a:solidFill>
                  <a:srgbClr val="333333"/>
                </a:solidFill>
                <a:effectLst/>
                <a:latin typeface="inherit"/>
              </a:rPr>
            </a:br>
            <a:endParaRPr lang="en-US" b="0" i="0" dirty="0">
              <a:solidFill>
                <a:srgbClr val="333333"/>
              </a:solidFill>
              <a:effectLst/>
              <a:latin typeface="inherit"/>
            </a:endParaRPr>
          </a:p>
          <a:p>
            <a:pPr algn="l" rtl="0"/>
            <a:r>
              <a:rPr lang="en-US" b="0" i="0" dirty="0">
                <a:solidFill>
                  <a:srgbClr val="333333"/>
                </a:solidFill>
                <a:effectLst/>
                <a:latin typeface="inherit"/>
              </a:rPr>
              <a:t>the fundamental concepts discussed in previous slides remain true for both FP and OOP, the code will just look different in FP because of the separation of state and logic </a:t>
            </a:r>
          </a:p>
          <a:p>
            <a:endParaRPr lang="en-US" dirty="0"/>
          </a:p>
        </p:txBody>
      </p:sp>
      <p:sp>
        <p:nvSpPr>
          <p:cNvPr id="4" name="Slide Number Placeholder 3"/>
          <p:cNvSpPr>
            <a:spLocks noGrp="1"/>
          </p:cNvSpPr>
          <p:nvPr>
            <p:ph type="sldNum" sz="quarter" idx="5"/>
          </p:nvPr>
        </p:nvSpPr>
        <p:spPr/>
        <p:txBody>
          <a:bodyPr/>
          <a:lstStyle/>
          <a:p>
            <a:fld id="{1C5C92CE-2AD6-4671-B492-63F155BE0643}" type="slidenum">
              <a:rPr lang="en-US" smtClean="0"/>
              <a:t>23</a:t>
            </a:fld>
            <a:endParaRPr lang="en-US"/>
          </a:p>
        </p:txBody>
      </p:sp>
    </p:spTree>
    <p:extLst>
      <p:ext uri="{BB962C8B-B14F-4D97-AF65-F5344CB8AC3E}">
        <p14:creationId xmlns:p14="http://schemas.microsoft.com/office/powerpoint/2010/main" val="362417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333333"/>
                </a:solidFill>
                <a:effectLst/>
                <a:latin typeface="Segoe UI" panose="020B0502040204020203" pitchFamily="34" charset="0"/>
              </a:rPr>
              <a:t>Ryan Kroese</a:t>
            </a:r>
          </a:p>
          <a:p>
            <a:pPr algn="l"/>
            <a:r>
              <a:rPr lang="en-US" b="0" i="0" dirty="0">
                <a:solidFill>
                  <a:srgbClr val="333333"/>
                </a:solidFill>
                <a:effectLst/>
                <a:latin typeface="Segoe UI" panose="020B0502040204020203" pitchFamily="34" charset="0"/>
              </a:rPr>
              <a:t>1</a:t>
            </a:r>
          </a:p>
          <a:p>
            <a:pPr algn="l" rtl="0"/>
            <a:r>
              <a:rPr lang="en-US" b="0" i="0" dirty="0">
                <a:solidFill>
                  <a:srgbClr val="333333"/>
                </a:solidFill>
                <a:effectLst/>
                <a:latin typeface="inherit"/>
              </a:rPr>
              <a:t>high impact, visually inspecting bins more frequently avoids the need for someone to physically enter the bin to correct issues (which is dangerous)</a:t>
            </a:r>
          </a:p>
          <a:p>
            <a:endParaRPr lang="en-US" dirty="0"/>
          </a:p>
        </p:txBody>
      </p:sp>
      <p:sp>
        <p:nvSpPr>
          <p:cNvPr id="4" name="Slide Number Placeholder 3"/>
          <p:cNvSpPr>
            <a:spLocks noGrp="1"/>
          </p:cNvSpPr>
          <p:nvPr>
            <p:ph type="sldNum" sz="quarter" idx="5"/>
          </p:nvPr>
        </p:nvSpPr>
        <p:spPr/>
        <p:txBody>
          <a:bodyPr/>
          <a:lstStyle/>
          <a:p>
            <a:fld id="{1C5C92CE-2AD6-4671-B492-63F155BE0643}" type="slidenum">
              <a:rPr lang="en-US" smtClean="0"/>
              <a:t>25</a:t>
            </a:fld>
            <a:endParaRPr lang="en-US"/>
          </a:p>
        </p:txBody>
      </p:sp>
    </p:spTree>
    <p:extLst>
      <p:ext uri="{BB962C8B-B14F-4D97-AF65-F5344CB8AC3E}">
        <p14:creationId xmlns:p14="http://schemas.microsoft.com/office/powerpoint/2010/main" val="2618768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333333"/>
                </a:solidFill>
                <a:effectLst/>
                <a:latin typeface="Segoe UI" panose="020B0502040204020203" pitchFamily="34" charset="0"/>
              </a:rPr>
              <a:t>Ryan Kroese</a:t>
            </a:r>
          </a:p>
          <a:p>
            <a:pPr algn="l"/>
            <a:r>
              <a:rPr lang="en-US" b="0" i="0" dirty="0">
                <a:solidFill>
                  <a:srgbClr val="333333"/>
                </a:solidFill>
                <a:effectLst/>
                <a:latin typeface="inherit"/>
              </a:rPr>
              <a:t>I don't mind the emotional outburst for relatability :D</a:t>
            </a:r>
          </a:p>
          <a:p>
            <a:pPr algn="l"/>
            <a:br>
              <a:rPr lang="en-US" b="0" i="0" dirty="0">
                <a:solidFill>
                  <a:srgbClr val="333333"/>
                </a:solidFill>
                <a:effectLst/>
                <a:latin typeface="inherit"/>
              </a:rPr>
            </a:br>
            <a:endParaRPr lang="en-US" b="0" i="0" dirty="0">
              <a:solidFill>
                <a:srgbClr val="333333"/>
              </a:solidFill>
              <a:effectLst/>
              <a:latin typeface="inherit"/>
            </a:endParaRPr>
          </a:p>
          <a:p>
            <a:pPr algn="l"/>
            <a:r>
              <a:rPr lang="en-US" b="0" i="0" dirty="0">
                <a:solidFill>
                  <a:srgbClr val="333333"/>
                </a:solidFill>
                <a:effectLst/>
                <a:latin typeface="inherit"/>
              </a:rPr>
              <a:t>One thing I touched on in my </a:t>
            </a:r>
            <a:r>
              <a:rPr lang="en-US" b="0" i="0" dirty="0" err="1">
                <a:solidFill>
                  <a:srgbClr val="333333"/>
                </a:solidFill>
                <a:effectLst/>
                <a:latin typeface="inherit"/>
              </a:rPr>
              <a:t>accublend</a:t>
            </a:r>
            <a:r>
              <a:rPr lang="en-US" b="0" i="0" dirty="0">
                <a:solidFill>
                  <a:srgbClr val="333333"/>
                </a:solidFill>
                <a:effectLst/>
                <a:latin typeface="inherit"/>
              </a:rPr>
              <a:t> presentation was asking "when is the optimal time in the project to tackle the most important problems?" (which in theory is the core domain). All I really suggested was to plan accordingly to allow yourself sufficient time for discovery (e.g. event storming, interviews, nailing down some ubiquitous language) before you dive in. my thought is that you're doing yourself a disservice jumping into the core domain too early. if we didn't have a clear understanding of what </a:t>
            </a:r>
            <a:r>
              <a:rPr lang="en-US" b="0" i="0" dirty="0" err="1">
                <a:solidFill>
                  <a:srgbClr val="333333"/>
                </a:solidFill>
                <a:effectLst/>
                <a:latin typeface="inherit"/>
              </a:rPr>
              <a:t>binro</a:t>
            </a:r>
            <a:r>
              <a:rPr lang="en-US" b="0" i="0">
                <a:solidFill>
                  <a:srgbClr val="333333"/>
                </a:solidFill>
                <a:effectLst/>
                <a:latin typeface="inherit"/>
              </a:rPr>
              <a:t> was supposed to be, maybe that rings true here?</a:t>
            </a:r>
          </a:p>
          <a:p>
            <a:endParaRPr lang="en-US"/>
          </a:p>
        </p:txBody>
      </p:sp>
      <p:sp>
        <p:nvSpPr>
          <p:cNvPr id="4" name="Slide Number Placeholder 3"/>
          <p:cNvSpPr>
            <a:spLocks noGrp="1"/>
          </p:cNvSpPr>
          <p:nvPr>
            <p:ph type="sldNum" sz="quarter" idx="5"/>
          </p:nvPr>
        </p:nvSpPr>
        <p:spPr/>
        <p:txBody>
          <a:bodyPr/>
          <a:lstStyle/>
          <a:p>
            <a:fld id="{1C5C92CE-2AD6-4671-B492-63F155BE0643}" type="slidenum">
              <a:rPr lang="en-US" smtClean="0"/>
              <a:t>26</a:t>
            </a:fld>
            <a:endParaRPr lang="en-US"/>
          </a:p>
        </p:txBody>
      </p:sp>
    </p:spTree>
    <p:extLst>
      <p:ext uri="{BB962C8B-B14F-4D97-AF65-F5344CB8AC3E}">
        <p14:creationId xmlns:p14="http://schemas.microsoft.com/office/powerpoint/2010/main" val="3668162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6C45-665A-C8CF-5177-41318370A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45FCC-1626-303E-22F0-051B237F60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2D9223-919F-8399-9F2A-DAEA9DB68C4B}"/>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329CBD39-4BA7-A77A-2A5A-D4B48E9E2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1B0BE-F5E7-D30B-B925-EB2CE78B2184}"/>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4293582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D30C-E061-2984-BB6E-D03367811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707B93-174F-DCCB-0163-505F4F44D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46D90-4D1A-4C22-D792-C3569D5DFC32}"/>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D3D988CE-E919-A640-7E4F-BDDD8496E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ABFC9-7DEA-5F30-C8A5-610918C2833C}"/>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225821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44719-0CD2-03CB-35F3-C4096FA700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365EB-A040-1792-4B8A-A67853CB8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0BD9C-26BD-ACEB-893C-3A6F593D50CB}"/>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E527983D-0112-8D18-5321-8B86468C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A0194-6631-DBEF-A822-1856DFFD6DE6}"/>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355278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DAB9-EE82-77CE-2EEA-1986D0BC0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554F5-A260-8973-FD19-9B769606F5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17765-807C-3687-2759-E82E7E0C8955}"/>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46229B04-2D20-7161-DE49-161FD0A37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65861-EB65-557E-D184-95979E93C8F4}"/>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45961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E8D6-C6F9-614F-8BD7-3F642684B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DDBF6-4498-03AD-9F9C-CF8B5CE7FE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AF555-479A-42A7-6376-B6CF0F8569EC}"/>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AFA58BCC-4150-7412-FDE4-A86EDC6D4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D8F64-FFE2-E7FB-F4C9-BBCFA2AF7EC2}"/>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103965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C4C5-D49F-2EA5-5D36-E065701D6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B32AE1-F947-54C8-7AA1-8DA1BB3E1C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5970E-FB70-CCC8-D89B-902FAF1C9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C147A-E0F6-CD48-684E-6CFF72B1D53A}"/>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6" name="Footer Placeholder 5">
            <a:extLst>
              <a:ext uri="{FF2B5EF4-FFF2-40B4-BE49-F238E27FC236}">
                <a16:creationId xmlns:a16="http://schemas.microsoft.com/office/drawing/2014/main" id="{F42DA7C5-45F1-D885-B9F4-178C2A8D0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34364-5E45-3531-34E1-610CF403894D}"/>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131782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6255-7B4B-33FF-3851-73F956E364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6BFDD-ED14-F5FA-8575-BE464BC64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084913-AC44-BE80-75F3-E9A896D62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2C0BC-9A56-678E-0B45-E2FBADA8B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087F1-2393-EBD7-6139-0F01D6B24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CF5AE0-9816-FE16-59FE-5895C8F6D68F}"/>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8" name="Footer Placeholder 7">
            <a:extLst>
              <a:ext uri="{FF2B5EF4-FFF2-40B4-BE49-F238E27FC236}">
                <a16:creationId xmlns:a16="http://schemas.microsoft.com/office/drawing/2014/main" id="{BD073CE1-F88A-EBD6-EA12-5A69E8D6A3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B34145-23C1-9291-2966-699327D66AAE}"/>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2580371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B7B6-CC52-CD03-F3DC-934A729657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3EFCCD-6F9D-36C8-3F09-1ACE15808684}"/>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4" name="Footer Placeholder 3">
            <a:extLst>
              <a:ext uri="{FF2B5EF4-FFF2-40B4-BE49-F238E27FC236}">
                <a16:creationId xmlns:a16="http://schemas.microsoft.com/office/drawing/2014/main" id="{CAE7079D-14C8-D3A8-186C-43A6B0CA23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D4CD57-3922-9343-5033-765D959F163A}"/>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73494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EDDAB-BE84-73FA-197E-8D0F17981820}"/>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3" name="Footer Placeholder 2">
            <a:extLst>
              <a:ext uri="{FF2B5EF4-FFF2-40B4-BE49-F238E27FC236}">
                <a16:creationId xmlns:a16="http://schemas.microsoft.com/office/drawing/2014/main" id="{6FC4F4C3-240C-E56A-5B4F-042CDAE3C7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8D937-F4DF-70CF-A7F7-A5F6C4446ACE}"/>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2522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F791-786E-CCF1-1274-C4FC880A0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D51704-FC5D-8A99-38D7-7AF3169D0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53CD5C-3EAF-21BF-8EF2-C6C43009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8911D-9A94-D874-26F6-3D8B1C119D6C}"/>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6" name="Footer Placeholder 5">
            <a:extLst>
              <a:ext uri="{FF2B5EF4-FFF2-40B4-BE49-F238E27FC236}">
                <a16:creationId xmlns:a16="http://schemas.microsoft.com/office/drawing/2014/main" id="{83D39FC2-34C8-80F4-E592-13C6B2A4D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D7AF6-CE6B-7723-F522-E621CBB7A510}"/>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311447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B85-2397-65A7-E0AF-74598AFAB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50535-7EF2-6362-8792-93D740A37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5E7270-2687-B03F-4EB3-B8B45AA0B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871E2-E554-7651-6AF3-FC6663026068}"/>
              </a:ext>
            </a:extLst>
          </p:cNvPr>
          <p:cNvSpPr>
            <a:spLocks noGrp="1"/>
          </p:cNvSpPr>
          <p:nvPr>
            <p:ph type="dt" sz="half" idx="10"/>
          </p:nvPr>
        </p:nvSpPr>
        <p:spPr/>
        <p:txBody>
          <a:bodyPr/>
          <a:lstStyle/>
          <a:p>
            <a:fld id="{41ED3818-1480-4126-A217-BFAC3B1E88EA}" type="datetimeFigureOut">
              <a:rPr lang="en-US" smtClean="0"/>
              <a:t>3/26/2024</a:t>
            </a:fld>
            <a:endParaRPr lang="en-US"/>
          </a:p>
        </p:txBody>
      </p:sp>
      <p:sp>
        <p:nvSpPr>
          <p:cNvPr id="6" name="Footer Placeholder 5">
            <a:extLst>
              <a:ext uri="{FF2B5EF4-FFF2-40B4-BE49-F238E27FC236}">
                <a16:creationId xmlns:a16="http://schemas.microsoft.com/office/drawing/2014/main" id="{94B7ABCA-30D0-C551-D51E-782255EFC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0E100-98A6-C9AD-3D3B-0A0DA5A6D341}"/>
              </a:ext>
            </a:extLst>
          </p:cNvPr>
          <p:cNvSpPr>
            <a:spLocks noGrp="1"/>
          </p:cNvSpPr>
          <p:nvPr>
            <p:ph type="sldNum" sz="quarter" idx="12"/>
          </p:nvPr>
        </p:nvSpPr>
        <p:spPr/>
        <p:txBody>
          <a:bodyPr/>
          <a:lstStyle/>
          <a:p>
            <a:fld id="{45058292-E18C-430A-A47E-5B94DAFE5F2D}" type="slidenum">
              <a:rPr lang="en-US" smtClean="0"/>
              <a:t>‹#›</a:t>
            </a:fld>
            <a:endParaRPr lang="en-US"/>
          </a:p>
        </p:txBody>
      </p:sp>
    </p:spTree>
    <p:extLst>
      <p:ext uri="{BB962C8B-B14F-4D97-AF65-F5344CB8AC3E}">
        <p14:creationId xmlns:p14="http://schemas.microsoft.com/office/powerpoint/2010/main" val="156249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B2451-8E08-DC9F-870D-3F41E9F7F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A247D-60BD-BA70-9B99-2B44CB787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CB4DC-23FA-BE07-06FF-1D04DB22F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ED3818-1480-4126-A217-BFAC3B1E88EA}" type="datetimeFigureOut">
              <a:rPr lang="en-US" smtClean="0"/>
              <a:t>3/26/2024</a:t>
            </a:fld>
            <a:endParaRPr lang="en-US"/>
          </a:p>
        </p:txBody>
      </p:sp>
      <p:sp>
        <p:nvSpPr>
          <p:cNvPr id="5" name="Footer Placeholder 4">
            <a:extLst>
              <a:ext uri="{FF2B5EF4-FFF2-40B4-BE49-F238E27FC236}">
                <a16:creationId xmlns:a16="http://schemas.microsoft.com/office/drawing/2014/main" id="{9128BFEE-416B-0033-9532-BF1D9D379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489CE4-E409-8264-F4CE-1CA0BEC59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058292-E18C-430A-A47E-5B94DAFE5F2D}" type="slidenum">
              <a:rPr lang="en-US" smtClean="0"/>
              <a:t>‹#›</a:t>
            </a:fld>
            <a:endParaRPr lang="en-US"/>
          </a:p>
        </p:txBody>
      </p:sp>
    </p:spTree>
    <p:extLst>
      <p:ext uri="{BB962C8B-B14F-4D97-AF65-F5344CB8AC3E}">
        <p14:creationId xmlns:p14="http://schemas.microsoft.com/office/powerpoint/2010/main" val="1335948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4E3C-A70B-4421-7E97-81F03608B6D1}"/>
              </a:ext>
            </a:extLst>
          </p:cNvPr>
          <p:cNvSpPr>
            <a:spLocks noGrp="1"/>
          </p:cNvSpPr>
          <p:nvPr>
            <p:ph type="ctrTitle"/>
          </p:nvPr>
        </p:nvSpPr>
        <p:spPr/>
        <p:txBody>
          <a:bodyPr/>
          <a:lstStyle/>
          <a:p>
            <a:r>
              <a:rPr lang="en-US" b="1" dirty="0"/>
              <a:t>Domain Driven Design</a:t>
            </a:r>
            <a:br>
              <a:rPr lang="en-US" b="1" dirty="0"/>
            </a:br>
            <a:r>
              <a:rPr lang="en-US" b="1" i="1" dirty="0"/>
              <a:t>a Tasting</a:t>
            </a:r>
          </a:p>
        </p:txBody>
      </p:sp>
      <p:sp>
        <p:nvSpPr>
          <p:cNvPr id="3" name="Subtitle 2">
            <a:extLst>
              <a:ext uri="{FF2B5EF4-FFF2-40B4-BE49-F238E27FC236}">
                <a16:creationId xmlns:a16="http://schemas.microsoft.com/office/drawing/2014/main" id="{4A1E5098-9F30-E0EA-4071-13A56027355C}"/>
              </a:ext>
            </a:extLst>
          </p:cNvPr>
          <p:cNvSpPr>
            <a:spLocks noGrp="1"/>
          </p:cNvSpPr>
          <p:nvPr>
            <p:ph type="subTitle" idx="1"/>
          </p:nvPr>
        </p:nvSpPr>
        <p:spPr>
          <a:xfrm>
            <a:off x="1524000" y="4329544"/>
            <a:ext cx="9144000" cy="928255"/>
          </a:xfrm>
        </p:spPr>
        <p:txBody>
          <a:bodyPr>
            <a:normAutofit/>
          </a:bodyPr>
          <a:lstStyle/>
          <a:p>
            <a:r>
              <a:rPr lang="en-US" sz="2000" dirty="0"/>
              <a:t>Zach Robinson</a:t>
            </a:r>
          </a:p>
        </p:txBody>
      </p:sp>
    </p:spTree>
    <p:extLst>
      <p:ext uri="{BB962C8B-B14F-4D97-AF65-F5344CB8AC3E}">
        <p14:creationId xmlns:p14="http://schemas.microsoft.com/office/powerpoint/2010/main" val="412562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65BF-93BC-19FB-A012-C656C97D2FF2}"/>
              </a:ext>
            </a:extLst>
          </p:cNvPr>
          <p:cNvSpPr>
            <a:spLocks noGrp="1"/>
          </p:cNvSpPr>
          <p:nvPr>
            <p:ph type="title"/>
          </p:nvPr>
        </p:nvSpPr>
        <p:spPr/>
        <p:txBody>
          <a:bodyPr/>
          <a:lstStyle/>
          <a:p>
            <a:r>
              <a:rPr lang="en-US" dirty="0"/>
              <a:t>A note on persistence</a:t>
            </a:r>
          </a:p>
        </p:txBody>
      </p:sp>
      <p:sp>
        <p:nvSpPr>
          <p:cNvPr id="3" name="Content Placeholder 2">
            <a:extLst>
              <a:ext uri="{FF2B5EF4-FFF2-40B4-BE49-F238E27FC236}">
                <a16:creationId xmlns:a16="http://schemas.microsoft.com/office/drawing/2014/main" id="{B006B854-C8F5-EC67-B5C1-C98D346F4229}"/>
              </a:ext>
            </a:extLst>
          </p:cNvPr>
          <p:cNvSpPr>
            <a:spLocks noGrp="1"/>
          </p:cNvSpPr>
          <p:nvPr>
            <p:ph idx="1"/>
          </p:nvPr>
        </p:nvSpPr>
        <p:spPr/>
        <p:txBody>
          <a:bodyPr/>
          <a:lstStyle/>
          <a:p>
            <a:r>
              <a:rPr lang="en-US" dirty="0"/>
              <a:t>Stop thinking about UML and ERD</a:t>
            </a:r>
          </a:p>
          <a:p>
            <a:pPr lvl="1"/>
            <a:r>
              <a:rPr lang="en-US" dirty="0"/>
              <a:t>Entity Ids can be different than </a:t>
            </a:r>
            <a:r>
              <a:rPr lang="en-US" b="1" i="1" dirty="0"/>
              <a:t>surrogate ids</a:t>
            </a:r>
            <a:endParaRPr lang="en-US" b="1" dirty="0"/>
          </a:p>
          <a:p>
            <a:endParaRPr lang="en-US" dirty="0"/>
          </a:p>
          <a:p>
            <a:r>
              <a:rPr lang="en-US" dirty="0"/>
              <a:t>Persistence is an implementation detail for the solution</a:t>
            </a:r>
          </a:p>
          <a:p>
            <a:pPr lvl="1"/>
            <a:r>
              <a:rPr lang="en-US" dirty="0"/>
              <a:t>We’ll see an example later during dessert</a:t>
            </a:r>
          </a:p>
          <a:p>
            <a:pPr lvl="1"/>
            <a:endParaRPr lang="en-US" dirty="0"/>
          </a:p>
          <a:p>
            <a:r>
              <a:rPr lang="en-US" dirty="0"/>
              <a:t>The domain existed before computers (probably)</a:t>
            </a:r>
          </a:p>
          <a:p>
            <a:pPr lvl="1"/>
            <a:r>
              <a:rPr lang="en-US" dirty="0"/>
              <a:t>We want to stay as true to the domain as possible</a:t>
            </a:r>
          </a:p>
          <a:p>
            <a:pPr lvl="1"/>
            <a:r>
              <a:rPr lang="en-US" dirty="0"/>
              <a:t>They don’t think about foreign keys, and neither will we!</a:t>
            </a:r>
          </a:p>
        </p:txBody>
      </p:sp>
      <p:sp>
        <p:nvSpPr>
          <p:cNvPr id="4" name="TextBox 3">
            <a:extLst>
              <a:ext uri="{FF2B5EF4-FFF2-40B4-BE49-F238E27FC236}">
                <a16:creationId xmlns:a16="http://schemas.microsoft.com/office/drawing/2014/main" id="{2B106344-698C-CE92-BE94-05781EB0DAE7}"/>
              </a:ext>
            </a:extLst>
          </p:cNvPr>
          <p:cNvSpPr txBox="1"/>
          <p:nvPr/>
        </p:nvSpPr>
        <p:spPr>
          <a:xfrm rot="21321155">
            <a:off x="6290277" y="2493452"/>
            <a:ext cx="2871999"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Necessary evil for database interop</a:t>
            </a:r>
          </a:p>
        </p:txBody>
      </p:sp>
      <p:sp>
        <p:nvSpPr>
          <p:cNvPr id="5" name="TextBox 4">
            <a:extLst>
              <a:ext uri="{FF2B5EF4-FFF2-40B4-BE49-F238E27FC236}">
                <a16:creationId xmlns:a16="http://schemas.microsoft.com/office/drawing/2014/main" id="{E9ED9AEF-824A-1540-DF23-97A9CB590031}"/>
              </a:ext>
            </a:extLst>
          </p:cNvPr>
          <p:cNvSpPr txBox="1"/>
          <p:nvPr/>
        </p:nvSpPr>
        <p:spPr>
          <a:xfrm rot="21321155">
            <a:off x="7944904" y="5633981"/>
            <a:ext cx="2871999"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While modelling at least</a:t>
            </a:r>
          </a:p>
        </p:txBody>
      </p:sp>
    </p:spTree>
    <p:extLst>
      <p:ext uri="{BB962C8B-B14F-4D97-AF65-F5344CB8AC3E}">
        <p14:creationId xmlns:p14="http://schemas.microsoft.com/office/powerpoint/2010/main" val="61782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707F-7E02-08B9-F0EC-96A88D816B1B}"/>
              </a:ext>
            </a:extLst>
          </p:cNvPr>
          <p:cNvSpPr>
            <a:spLocks noGrp="1"/>
          </p:cNvSpPr>
          <p:nvPr>
            <p:ph type="title"/>
          </p:nvPr>
        </p:nvSpPr>
        <p:spPr/>
        <p:txBody>
          <a:bodyPr/>
          <a:lstStyle/>
          <a:p>
            <a:r>
              <a:rPr lang="en-US" dirty="0"/>
              <a:t>Aggregates</a:t>
            </a:r>
          </a:p>
        </p:txBody>
      </p:sp>
      <p:sp>
        <p:nvSpPr>
          <p:cNvPr id="3" name="Content Placeholder 2">
            <a:extLst>
              <a:ext uri="{FF2B5EF4-FFF2-40B4-BE49-F238E27FC236}">
                <a16:creationId xmlns:a16="http://schemas.microsoft.com/office/drawing/2014/main" id="{513C6A24-DF03-5ECF-7851-8A06D6409F1D}"/>
              </a:ext>
            </a:extLst>
          </p:cNvPr>
          <p:cNvSpPr>
            <a:spLocks noGrp="1"/>
          </p:cNvSpPr>
          <p:nvPr>
            <p:ph idx="1"/>
          </p:nvPr>
        </p:nvSpPr>
        <p:spPr/>
        <p:txBody>
          <a:bodyPr/>
          <a:lstStyle/>
          <a:p>
            <a:r>
              <a:rPr lang="en-US" dirty="0"/>
              <a:t>Made up of one or more </a:t>
            </a:r>
            <a:r>
              <a:rPr lang="en-US" b="1" i="1" dirty="0"/>
              <a:t>Entities</a:t>
            </a:r>
            <a:endParaRPr lang="en-US" b="1" dirty="0"/>
          </a:p>
          <a:p>
            <a:r>
              <a:rPr lang="en-US" dirty="0"/>
              <a:t>Made up of zero or more </a:t>
            </a:r>
            <a:r>
              <a:rPr lang="en-US" b="1" i="1" dirty="0"/>
              <a:t>Value Objects</a:t>
            </a:r>
            <a:endParaRPr lang="en-US" b="1" dirty="0"/>
          </a:p>
          <a:p>
            <a:endParaRPr lang="en-US" dirty="0"/>
          </a:p>
          <a:p>
            <a:r>
              <a:rPr lang="en-US" dirty="0"/>
              <a:t>It’s the coarse-grained big picture important stuff</a:t>
            </a:r>
          </a:p>
          <a:p>
            <a:endParaRPr lang="en-US" dirty="0"/>
          </a:p>
          <a:p>
            <a:r>
              <a:rPr lang="en-US" dirty="0"/>
              <a:t>Aggregate boundaries can be determined by </a:t>
            </a:r>
            <a:r>
              <a:rPr lang="en-US" b="1" i="1" dirty="0"/>
              <a:t>invariants</a:t>
            </a:r>
            <a:endParaRPr lang="en-US" b="1" dirty="0"/>
          </a:p>
        </p:txBody>
      </p:sp>
      <p:sp>
        <p:nvSpPr>
          <p:cNvPr id="4" name="TextBox 3">
            <a:extLst>
              <a:ext uri="{FF2B5EF4-FFF2-40B4-BE49-F238E27FC236}">
                <a16:creationId xmlns:a16="http://schemas.microsoft.com/office/drawing/2014/main" id="{5A9208A1-4BEF-7389-6C62-2D903CE356B9}"/>
              </a:ext>
            </a:extLst>
          </p:cNvPr>
          <p:cNvSpPr txBox="1"/>
          <p:nvPr/>
        </p:nvSpPr>
        <p:spPr>
          <a:xfrm rot="21321155">
            <a:off x="7956222" y="3618292"/>
            <a:ext cx="2653393"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Yes, this definition</a:t>
            </a:r>
            <a:br>
              <a:rPr lang="en-US" sz="1200" dirty="0">
                <a:solidFill>
                  <a:srgbClr val="C00000"/>
                </a:solidFill>
                <a:latin typeface="Comic Sans MS" panose="030F0702030302020204" pitchFamily="66" charset="0"/>
              </a:rPr>
            </a:br>
            <a:r>
              <a:rPr lang="en-US" sz="1200" dirty="0">
                <a:solidFill>
                  <a:srgbClr val="C00000"/>
                </a:solidFill>
                <a:latin typeface="Comic Sans MS" panose="030F0702030302020204" pitchFamily="66" charset="0"/>
              </a:rPr>
              <a:t>will be on the test</a:t>
            </a:r>
          </a:p>
        </p:txBody>
      </p:sp>
    </p:spTree>
    <p:extLst>
      <p:ext uri="{BB962C8B-B14F-4D97-AF65-F5344CB8AC3E}">
        <p14:creationId xmlns:p14="http://schemas.microsoft.com/office/powerpoint/2010/main" val="74803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03AC-411C-2679-7157-5784E84A6863}"/>
              </a:ext>
            </a:extLst>
          </p:cNvPr>
          <p:cNvSpPr>
            <a:spLocks noGrp="1"/>
          </p:cNvSpPr>
          <p:nvPr>
            <p:ph type="title"/>
          </p:nvPr>
        </p:nvSpPr>
        <p:spPr/>
        <p:txBody>
          <a:bodyPr/>
          <a:lstStyle/>
          <a:p>
            <a:r>
              <a:rPr lang="en-US" dirty="0"/>
              <a:t>Aggregates - Invariants</a:t>
            </a:r>
          </a:p>
        </p:txBody>
      </p:sp>
      <p:sp>
        <p:nvSpPr>
          <p:cNvPr id="3" name="Content Placeholder 2">
            <a:extLst>
              <a:ext uri="{FF2B5EF4-FFF2-40B4-BE49-F238E27FC236}">
                <a16:creationId xmlns:a16="http://schemas.microsoft.com/office/drawing/2014/main" id="{809A8B39-1622-E012-7848-A0E880C85B3C}"/>
              </a:ext>
            </a:extLst>
          </p:cNvPr>
          <p:cNvSpPr>
            <a:spLocks noGrp="1"/>
          </p:cNvSpPr>
          <p:nvPr>
            <p:ph idx="1"/>
          </p:nvPr>
        </p:nvSpPr>
        <p:spPr>
          <a:xfrm>
            <a:off x="838200" y="1825625"/>
            <a:ext cx="9587593" cy="4351338"/>
          </a:xfrm>
        </p:spPr>
        <p:txBody>
          <a:bodyPr>
            <a:normAutofit fontScale="85000" lnSpcReduction="20000"/>
          </a:bodyPr>
          <a:lstStyle/>
          <a:p>
            <a:r>
              <a:rPr lang="en-US" dirty="0"/>
              <a:t>An </a:t>
            </a:r>
            <a:r>
              <a:rPr lang="en-US" b="1" i="1" dirty="0"/>
              <a:t>invariant</a:t>
            </a:r>
            <a:r>
              <a:rPr lang="en-US" dirty="0"/>
              <a:t> is something that should always be true about an Aggregate no matter when you look at it</a:t>
            </a:r>
          </a:p>
          <a:p>
            <a:endParaRPr lang="en-US" dirty="0"/>
          </a:p>
          <a:p>
            <a:r>
              <a:rPr lang="en-US" dirty="0"/>
              <a:t>Example</a:t>
            </a:r>
          </a:p>
          <a:p>
            <a:pPr lvl="1"/>
            <a:r>
              <a:rPr lang="en-US" dirty="0"/>
              <a:t>An </a:t>
            </a:r>
            <a:r>
              <a:rPr lang="en-US" i="1" dirty="0"/>
              <a:t>Order</a:t>
            </a:r>
            <a:r>
              <a:rPr lang="en-US" dirty="0"/>
              <a:t>’s subtotal should always be the sum of each </a:t>
            </a:r>
            <a:r>
              <a:rPr lang="en-US" i="1" dirty="0" err="1"/>
              <a:t>OrderLine</a:t>
            </a:r>
            <a:r>
              <a:rPr lang="en-US" dirty="0" err="1"/>
              <a:t>’s</a:t>
            </a:r>
            <a:r>
              <a:rPr lang="en-US" dirty="0"/>
              <a:t> subtotal</a:t>
            </a:r>
            <a:br>
              <a:rPr lang="en-US" dirty="0"/>
            </a:br>
            <a:endParaRPr lang="en-US" dirty="0"/>
          </a:p>
          <a:p>
            <a:pPr lvl="1"/>
            <a:r>
              <a:rPr lang="en-US" dirty="0"/>
              <a:t>A </a:t>
            </a:r>
            <a:r>
              <a:rPr lang="en-US" i="1" dirty="0"/>
              <a:t>Recipe</a:t>
            </a:r>
            <a:r>
              <a:rPr lang="en-US" dirty="0"/>
              <a:t>’s total weight is equal to the sum of all </a:t>
            </a:r>
            <a:r>
              <a:rPr lang="en-US" i="1" dirty="0" err="1"/>
              <a:t>RecipeItem</a:t>
            </a:r>
            <a:r>
              <a:rPr lang="en-US" dirty="0" err="1"/>
              <a:t>s</a:t>
            </a:r>
            <a:r>
              <a:rPr lang="en-US" dirty="0"/>
              <a:t> and </a:t>
            </a:r>
            <a:r>
              <a:rPr lang="en-US" i="1" dirty="0" err="1"/>
              <a:t>Subrecipe</a:t>
            </a:r>
            <a:r>
              <a:rPr lang="en-US" dirty="0" err="1"/>
              <a:t>s</a:t>
            </a:r>
            <a:r>
              <a:rPr lang="en-US" dirty="0"/>
              <a:t> weight</a:t>
            </a:r>
            <a:br>
              <a:rPr lang="en-US" dirty="0"/>
            </a:br>
            <a:endParaRPr lang="en-US" dirty="0"/>
          </a:p>
          <a:p>
            <a:pPr lvl="1"/>
            <a:r>
              <a:rPr lang="en-US" dirty="0"/>
              <a:t>An </a:t>
            </a:r>
            <a:r>
              <a:rPr lang="en-US" i="1" dirty="0"/>
              <a:t>Approval</a:t>
            </a:r>
            <a:r>
              <a:rPr lang="en-US" dirty="0"/>
              <a:t>’s </a:t>
            </a:r>
            <a:r>
              <a:rPr lang="en-US" i="1" dirty="0" err="1"/>
              <a:t>ApprovedDate</a:t>
            </a:r>
            <a:r>
              <a:rPr lang="en-US" dirty="0"/>
              <a:t> will always be in the past</a:t>
            </a:r>
          </a:p>
          <a:p>
            <a:pPr lvl="1"/>
            <a:endParaRPr lang="en-US" dirty="0"/>
          </a:p>
          <a:p>
            <a:endParaRPr lang="en-US" dirty="0"/>
          </a:p>
          <a:p>
            <a:r>
              <a:rPr lang="en-US" dirty="0"/>
              <a:t>By focusing on the invariants in your domain, you can help define your </a:t>
            </a:r>
            <a:r>
              <a:rPr lang="en-US" b="1" i="1" dirty="0"/>
              <a:t>Aggregates </a:t>
            </a:r>
            <a:r>
              <a:rPr lang="en-US" dirty="0"/>
              <a:t>and build them up from</a:t>
            </a:r>
            <a:r>
              <a:rPr lang="en-US" i="1" dirty="0"/>
              <a:t> </a:t>
            </a:r>
            <a:r>
              <a:rPr lang="en-US" b="1" i="1" dirty="0"/>
              <a:t>Entities</a:t>
            </a:r>
            <a:r>
              <a:rPr lang="en-US" dirty="0"/>
              <a:t> and </a:t>
            </a:r>
            <a:r>
              <a:rPr lang="en-US" b="1" dirty="0"/>
              <a:t>Value Objects</a:t>
            </a:r>
            <a:endParaRPr lang="en-US" dirty="0"/>
          </a:p>
          <a:p>
            <a:endParaRPr lang="en-US" dirty="0"/>
          </a:p>
          <a:p>
            <a:pPr marL="0" indent="0">
              <a:buNone/>
            </a:pPr>
            <a:endParaRPr lang="en-US" dirty="0"/>
          </a:p>
        </p:txBody>
      </p:sp>
      <p:sp>
        <p:nvSpPr>
          <p:cNvPr id="5" name="TextBox 4">
            <a:extLst>
              <a:ext uri="{FF2B5EF4-FFF2-40B4-BE49-F238E27FC236}">
                <a16:creationId xmlns:a16="http://schemas.microsoft.com/office/drawing/2014/main" id="{8BADE5A1-CC3E-8255-4FB8-083B4E86C1DB}"/>
              </a:ext>
            </a:extLst>
          </p:cNvPr>
          <p:cNvSpPr txBox="1"/>
          <p:nvPr/>
        </p:nvSpPr>
        <p:spPr>
          <a:xfrm rot="21321155">
            <a:off x="7989382" y="2607429"/>
            <a:ext cx="2653393"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Order (entity) contains one or more </a:t>
            </a:r>
            <a:r>
              <a:rPr lang="en-US" sz="1200" dirty="0" err="1">
                <a:solidFill>
                  <a:srgbClr val="C00000"/>
                </a:solidFill>
                <a:latin typeface="Comic Sans MS" panose="030F0702030302020204" pitchFamily="66" charset="0"/>
              </a:rPr>
              <a:t>OrderLines</a:t>
            </a:r>
            <a:r>
              <a:rPr lang="en-US" sz="1200" dirty="0">
                <a:solidFill>
                  <a:srgbClr val="C00000"/>
                </a:solidFill>
                <a:latin typeface="Comic Sans MS" panose="030F0702030302020204" pitchFamily="66" charset="0"/>
              </a:rPr>
              <a:t> (entity) </a:t>
            </a:r>
          </a:p>
        </p:txBody>
      </p:sp>
      <p:sp>
        <p:nvSpPr>
          <p:cNvPr id="6" name="TextBox 5">
            <a:extLst>
              <a:ext uri="{FF2B5EF4-FFF2-40B4-BE49-F238E27FC236}">
                <a16:creationId xmlns:a16="http://schemas.microsoft.com/office/drawing/2014/main" id="{130B992C-0ED3-D3F0-2958-CC782A2B5008}"/>
              </a:ext>
            </a:extLst>
          </p:cNvPr>
          <p:cNvSpPr txBox="1"/>
          <p:nvPr/>
        </p:nvSpPr>
        <p:spPr>
          <a:xfrm rot="21321155">
            <a:off x="10038284" y="3448653"/>
            <a:ext cx="1546760" cy="138499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Recipe (entity) contains one or more </a:t>
            </a:r>
            <a:r>
              <a:rPr lang="en-US" sz="1200" dirty="0" err="1">
                <a:solidFill>
                  <a:srgbClr val="C00000"/>
                </a:solidFill>
                <a:latin typeface="Comic Sans MS" panose="030F0702030302020204" pitchFamily="66" charset="0"/>
              </a:rPr>
              <a:t>RecipeItems</a:t>
            </a:r>
            <a:r>
              <a:rPr lang="en-US" sz="1200" dirty="0">
                <a:solidFill>
                  <a:srgbClr val="C00000"/>
                </a:solidFill>
                <a:latin typeface="Comic Sans MS" panose="030F0702030302020204" pitchFamily="66" charset="0"/>
              </a:rPr>
              <a:t> (value object) and one or more </a:t>
            </a:r>
            <a:r>
              <a:rPr lang="en-US" sz="1200" dirty="0" err="1">
                <a:solidFill>
                  <a:srgbClr val="C00000"/>
                </a:solidFill>
                <a:latin typeface="Comic Sans MS" panose="030F0702030302020204" pitchFamily="66" charset="0"/>
              </a:rPr>
              <a:t>Subrecipes</a:t>
            </a:r>
            <a:r>
              <a:rPr lang="en-US" sz="1200" dirty="0">
                <a:solidFill>
                  <a:srgbClr val="C00000"/>
                </a:solidFill>
                <a:latin typeface="Comic Sans MS" panose="030F0702030302020204" pitchFamily="66" charset="0"/>
              </a:rPr>
              <a:t> (entity)</a:t>
            </a:r>
          </a:p>
        </p:txBody>
      </p:sp>
      <p:sp>
        <p:nvSpPr>
          <p:cNvPr id="7" name="TextBox 6">
            <a:extLst>
              <a:ext uri="{FF2B5EF4-FFF2-40B4-BE49-F238E27FC236}">
                <a16:creationId xmlns:a16="http://schemas.microsoft.com/office/drawing/2014/main" id="{E31AA133-4E50-2A69-9057-FC7F11938C43}"/>
              </a:ext>
            </a:extLst>
          </p:cNvPr>
          <p:cNvSpPr txBox="1"/>
          <p:nvPr/>
        </p:nvSpPr>
        <p:spPr>
          <a:xfrm rot="21321155">
            <a:off x="6532683" y="4548901"/>
            <a:ext cx="2653393"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An </a:t>
            </a:r>
            <a:r>
              <a:rPr lang="en-US" sz="1200" dirty="0" err="1">
                <a:solidFill>
                  <a:srgbClr val="C00000"/>
                </a:solidFill>
                <a:latin typeface="Comic Sans MS" panose="030F0702030302020204" pitchFamily="66" charset="0"/>
              </a:rPr>
              <a:t>ApprovalLog</a:t>
            </a:r>
            <a:r>
              <a:rPr lang="en-US" sz="1200" dirty="0">
                <a:solidFill>
                  <a:srgbClr val="C00000"/>
                </a:solidFill>
                <a:latin typeface="Comic Sans MS" panose="030F0702030302020204" pitchFamily="66" charset="0"/>
              </a:rPr>
              <a:t> (entity) contains an </a:t>
            </a:r>
            <a:r>
              <a:rPr lang="en-US" sz="1200" dirty="0" err="1">
                <a:solidFill>
                  <a:srgbClr val="C00000"/>
                </a:solidFill>
                <a:latin typeface="Comic Sans MS" panose="030F0702030302020204" pitchFamily="66" charset="0"/>
              </a:rPr>
              <a:t>ApprovedDate</a:t>
            </a:r>
            <a:r>
              <a:rPr lang="en-US" sz="1200" dirty="0">
                <a:solidFill>
                  <a:srgbClr val="C00000"/>
                </a:solidFill>
                <a:latin typeface="Comic Sans MS" panose="030F0702030302020204" pitchFamily="66" charset="0"/>
              </a:rPr>
              <a:t> (value object)</a:t>
            </a:r>
          </a:p>
        </p:txBody>
      </p:sp>
    </p:spTree>
    <p:extLst>
      <p:ext uri="{BB962C8B-B14F-4D97-AF65-F5344CB8AC3E}">
        <p14:creationId xmlns:p14="http://schemas.microsoft.com/office/powerpoint/2010/main" val="61381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20B7-8F70-C235-CC45-4845C5FC9A92}"/>
              </a:ext>
            </a:extLst>
          </p:cNvPr>
          <p:cNvSpPr>
            <a:spLocks noGrp="1"/>
          </p:cNvSpPr>
          <p:nvPr>
            <p:ph type="title"/>
          </p:nvPr>
        </p:nvSpPr>
        <p:spPr/>
        <p:txBody>
          <a:bodyPr/>
          <a:lstStyle/>
          <a:p>
            <a:r>
              <a:rPr lang="en-US" dirty="0"/>
              <a:t>Aggregates – Other Important Stuff</a:t>
            </a:r>
          </a:p>
        </p:txBody>
      </p:sp>
      <p:sp>
        <p:nvSpPr>
          <p:cNvPr id="3" name="Content Placeholder 2">
            <a:extLst>
              <a:ext uri="{FF2B5EF4-FFF2-40B4-BE49-F238E27FC236}">
                <a16:creationId xmlns:a16="http://schemas.microsoft.com/office/drawing/2014/main" id="{DC4CAA96-9137-43C5-585B-06C0E735B709}"/>
              </a:ext>
            </a:extLst>
          </p:cNvPr>
          <p:cNvSpPr>
            <a:spLocks noGrp="1"/>
          </p:cNvSpPr>
          <p:nvPr>
            <p:ph idx="1"/>
          </p:nvPr>
        </p:nvSpPr>
        <p:spPr/>
        <p:txBody>
          <a:bodyPr>
            <a:normAutofit lnSpcReduction="10000"/>
          </a:bodyPr>
          <a:lstStyle/>
          <a:p>
            <a:r>
              <a:rPr lang="en-US" b="1" i="1" dirty="0"/>
              <a:t>Aggregates</a:t>
            </a:r>
            <a:r>
              <a:rPr lang="en-US" dirty="0"/>
              <a:t> can reference other </a:t>
            </a:r>
            <a:r>
              <a:rPr lang="en-US" b="1" i="1" dirty="0"/>
              <a:t>Aggregates</a:t>
            </a:r>
          </a:p>
          <a:p>
            <a:pPr lvl="1"/>
            <a:r>
              <a:rPr lang="en-US" dirty="0"/>
              <a:t>But only by an identity reference</a:t>
            </a:r>
          </a:p>
          <a:p>
            <a:pPr lvl="1"/>
            <a:endParaRPr lang="en-US" dirty="0"/>
          </a:p>
          <a:p>
            <a:r>
              <a:rPr lang="en-US" b="1" i="1" dirty="0"/>
              <a:t>Repositories</a:t>
            </a:r>
            <a:r>
              <a:rPr lang="en-US" dirty="0"/>
              <a:t> should be designed to return whole </a:t>
            </a:r>
            <a:r>
              <a:rPr lang="en-US" b="1" i="1" dirty="0"/>
              <a:t>Aggregate</a:t>
            </a:r>
            <a:r>
              <a:rPr lang="en-US" dirty="0"/>
              <a:t> instances</a:t>
            </a:r>
          </a:p>
          <a:p>
            <a:endParaRPr lang="en-US" dirty="0"/>
          </a:p>
          <a:p>
            <a:r>
              <a:rPr lang="en-US" dirty="0"/>
              <a:t>If business rules impact multiple </a:t>
            </a:r>
            <a:r>
              <a:rPr lang="en-US" b="1" i="1" dirty="0"/>
              <a:t>Aggregates</a:t>
            </a:r>
            <a:r>
              <a:rPr lang="en-US" dirty="0"/>
              <a:t>, the expectation is the update will be </a:t>
            </a:r>
            <a:r>
              <a:rPr lang="en-US" i="1" dirty="0"/>
              <a:t>eventually-consistent</a:t>
            </a:r>
          </a:p>
          <a:p>
            <a:endParaRPr lang="en-US" i="1" dirty="0"/>
          </a:p>
          <a:p>
            <a:r>
              <a:rPr lang="en-US" dirty="0"/>
              <a:t>The top-level entity of the </a:t>
            </a:r>
            <a:r>
              <a:rPr lang="en-US" b="1" i="1" dirty="0"/>
              <a:t>Aggregate</a:t>
            </a:r>
            <a:r>
              <a:rPr lang="en-US" dirty="0"/>
              <a:t> is called the </a:t>
            </a:r>
            <a:r>
              <a:rPr lang="en-US" b="1" i="1" dirty="0"/>
              <a:t>Aggregate Root</a:t>
            </a:r>
            <a:endParaRPr lang="en-US" dirty="0"/>
          </a:p>
        </p:txBody>
      </p:sp>
      <p:sp>
        <p:nvSpPr>
          <p:cNvPr id="5" name="TextBox 4">
            <a:extLst>
              <a:ext uri="{FF2B5EF4-FFF2-40B4-BE49-F238E27FC236}">
                <a16:creationId xmlns:a16="http://schemas.microsoft.com/office/drawing/2014/main" id="{05E6A749-0842-D188-AFAD-B92FB536EBC9}"/>
              </a:ext>
            </a:extLst>
          </p:cNvPr>
          <p:cNvSpPr txBox="1"/>
          <p:nvPr/>
        </p:nvSpPr>
        <p:spPr>
          <a:xfrm rot="21321155">
            <a:off x="7229379" y="4696194"/>
            <a:ext cx="2787248" cy="646331"/>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Avoid updating different aggregates in the same transaction to keep coupling between aggregates low</a:t>
            </a:r>
          </a:p>
        </p:txBody>
      </p:sp>
      <p:sp>
        <p:nvSpPr>
          <p:cNvPr id="6" name="TextBox 5">
            <a:extLst>
              <a:ext uri="{FF2B5EF4-FFF2-40B4-BE49-F238E27FC236}">
                <a16:creationId xmlns:a16="http://schemas.microsoft.com/office/drawing/2014/main" id="{6C8FF0AA-DDD9-757A-5982-2A57BDB92B42}"/>
              </a:ext>
            </a:extLst>
          </p:cNvPr>
          <p:cNvSpPr txBox="1"/>
          <p:nvPr/>
        </p:nvSpPr>
        <p:spPr>
          <a:xfrm rot="21321155">
            <a:off x="2641271" y="3372145"/>
            <a:ext cx="2653393" cy="646331"/>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Pending performance concerns… But test before you finagle with aggregate definitions</a:t>
            </a:r>
          </a:p>
        </p:txBody>
      </p:sp>
    </p:spTree>
    <p:extLst>
      <p:ext uri="{BB962C8B-B14F-4D97-AF65-F5344CB8AC3E}">
        <p14:creationId xmlns:p14="http://schemas.microsoft.com/office/powerpoint/2010/main" val="2410177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0D9D-A13E-5230-7D12-0C5EA3425612}"/>
              </a:ext>
            </a:extLst>
          </p:cNvPr>
          <p:cNvSpPr>
            <a:spLocks noGrp="1"/>
          </p:cNvSpPr>
          <p:nvPr>
            <p:ph type="title"/>
          </p:nvPr>
        </p:nvSpPr>
        <p:spPr/>
        <p:txBody>
          <a:bodyPr/>
          <a:lstStyle/>
          <a:p>
            <a:r>
              <a:rPr lang="en-US" dirty="0"/>
              <a:t>Aggregate - Example</a:t>
            </a:r>
          </a:p>
        </p:txBody>
      </p:sp>
      <p:sp>
        <p:nvSpPr>
          <p:cNvPr id="3" name="Content Placeholder 2">
            <a:extLst>
              <a:ext uri="{FF2B5EF4-FFF2-40B4-BE49-F238E27FC236}">
                <a16:creationId xmlns:a16="http://schemas.microsoft.com/office/drawing/2014/main" id="{1C0F832F-EB13-B88D-3299-A110509DB986}"/>
              </a:ext>
            </a:extLst>
          </p:cNvPr>
          <p:cNvSpPr>
            <a:spLocks noGrp="1"/>
          </p:cNvSpPr>
          <p:nvPr>
            <p:ph idx="1"/>
          </p:nvPr>
        </p:nvSpPr>
        <p:spPr/>
        <p:txBody>
          <a:bodyPr>
            <a:normAutofit fontScale="55000" lnSpcReduction="20000"/>
          </a:bodyPr>
          <a:lstStyle/>
          <a:p>
            <a:pPr marL="0" indent="0">
              <a:buNone/>
            </a:pPr>
            <a:r>
              <a:rPr lang="en-US" dirty="0">
                <a:latin typeface="Fira Code" panose="020B0809050000020004" pitchFamily="49" charset="0"/>
                <a:ea typeface="Fira Code" panose="020B0809050000020004" pitchFamily="49" charset="0"/>
              </a:rPr>
              <a:t>type Order = {</a:t>
            </a:r>
          </a:p>
          <a:p>
            <a:pPr marL="0" indent="0">
              <a:buNone/>
            </a:pPr>
            <a:r>
              <a:rPr lang="en-US" dirty="0">
                <a:latin typeface="Fira Code" panose="020B0809050000020004" pitchFamily="49" charset="0"/>
                <a:ea typeface="Fira Code" panose="020B0809050000020004" pitchFamily="49" charset="0"/>
              </a:rPr>
              <a:t>  Id : </a:t>
            </a:r>
            <a:r>
              <a:rPr lang="en-US" dirty="0" err="1">
                <a:latin typeface="Fira Code" panose="020B0809050000020004" pitchFamily="49" charset="0"/>
                <a:ea typeface="Fira Code" panose="020B0809050000020004" pitchFamily="49" charset="0"/>
              </a:rPr>
              <a:t>OrderId</a:t>
            </a:r>
            <a:r>
              <a:rPr lang="en-US" dirty="0">
                <a:latin typeface="Fira Code" panose="020B0809050000020004" pitchFamily="49" charset="0"/>
                <a:ea typeface="Fira Code" panose="020B0809050000020004" pitchFamily="49" charset="0"/>
              </a:rPr>
              <a:t> </a:t>
            </a:r>
            <a:r>
              <a:rPr lang="en-US" dirty="0">
                <a:solidFill>
                  <a:schemeClr val="accent3">
                    <a:lumMod val="75000"/>
                  </a:schemeClr>
                </a:solidFill>
                <a:latin typeface="Fira Code" panose="020B0809050000020004" pitchFamily="49" charset="0"/>
                <a:ea typeface="Fira Code" panose="020B0809050000020004" pitchFamily="49" charset="0"/>
              </a:rPr>
              <a:t>// id for aggregate root</a:t>
            </a: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CustomerId</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CustomerId</a:t>
            </a:r>
            <a:r>
              <a:rPr lang="en-US" dirty="0">
                <a:latin typeface="Fira Code" panose="020B0809050000020004" pitchFamily="49" charset="0"/>
                <a:ea typeface="Fira Code" panose="020B0809050000020004" pitchFamily="49" charset="0"/>
              </a:rPr>
              <a:t> </a:t>
            </a:r>
            <a:r>
              <a:rPr lang="en-US" dirty="0">
                <a:solidFill>
                  <a:schemeClr val="accent3">
                    <a:lumMod val="75000"/>
                  </a:schemeClr>
                </a:solidFill>
                <a:latin typeface="Fira Code" panose="020B0809050000020004" pitchFamily="49" charset="0"/>
                <a:ea typeface="Fira Code" panose="020B0809050000020004" pitchFamily="49" charset="0"/>
              </a:rPr>
              <a:t>// aggregate reference id</a:t>
            </a: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ShippingAddress</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ShippingAddress</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BillingAddress</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BillingAddress</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OrderLines</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OrderLine</a:t>
            </a:r>
            <a:r>
              <a:rPr lang="en-US" dirty="0">
                <a:latin typeface="Fira Code" panose="020B0809050000020004" pitchFamily="49" charset="0"/>
                <a:ea typeface="Fira Code" panose="020B0809050000020004" pitchFamily="49" charset="0"/>
              </a:rPr>
              <a:t> list</a:t>
            </a: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AmountToBill</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BillingAmount</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a:t>
            </a:r>
          </a:p>
          <a:p>
            <a:pPr marL="0" indent="0">
              <a:buNone/>
            </a:pPr>
            <a:r>
              <a:rPr lang="en-US" dirty="0">
                <a:latin typeface="Fira Code" panose="020B0809050000020004" pitchFamily="49" charset="0"/>
                <a:ea typeface="Fira Code" panose="020B0809050000020004" pitchFamily="49" charset="0"/>
              </a:rPr>
              <a:t>and </a:t>
            </a:r>
            <a:r>
              <a:rPr lang="en-US" dirty="0" err="1">
                <a:latin typeface="Fira Code" panose="020B0809050000020004" pitchFamily="49" charset="0"/>
                <a:ea typeface="Fira Code" panose="020B0809050000020004" pitchFamily="49" charset="0"/>
              </a:rPr>
              <a:t>OrderLine</a:t>
            </a:r>
            <a:r>
              <a:rPr lang="en-US" dirty="0">
                <a:latin typeface="Fira Code" panose="020B0809050000020004" pitchFamily="49" charset="0"/>
                <a:ea typeface="Fira Code" panose="020B0809050000020004" pitchFamily="49" charset="0"/>
              </a:rPr>
              <a:t> = {</a:t>
            </a:r>
          </a:p>
          <a:p>
            <a:pPr marL="0" indent="0">
              <a:buNone/>
            </a:pPr>
            <a:r>
              <a:rPr lang="en-US" dirty="0">
                <a:latin typeface="Fira Code" panose="020B0809050000020004" pitchFamily="49" charset="0"/>
                <a:ea typeface="Fira Code" panose="020B0809050000020004" pitchFamily="49" charset="0"/>
              </a:rPr>
              <a:t>  Id : </a:t>
            </a:r>
            <a:r>
              <a:rPr lang="en-US" dirty="0" err="1">
                <a:latin typeface="Fira Code" panose="020B0809050000020004" pitchFamily="49" charset="0"/>
                <a:ea typeface="Fira Code" panose="020B0809050000020004" pitchFamily="49" charset="0"/>
              </a:rPr>
              <a:t>OrderLineId</a:t>
            </a:r>
            <a:r>
              <a:rPr lang="en-US" dirty="0">
                <a:latin typeface="Fira Code" panose="020B0809050000020004" pitchFamily="49" charset="0"/>
                <a:ea typeface="Fira Code" panose="020B0809050000020004" pitchFamily="49" charset="0"/>
              </a:rPr>
              <a:t> </a:t>
            </a:r>
            <a:r>
              <a:rPr lang="en-US" dirty="0">
                <a:solidFill>
                  <a:schemeClr val="accent3">
                    <a:lumMod val="75000"/>
                  </a:schemeClr>
                </a:solidFill>
                <a:latin typeface="Fira Code" panose="020B0809050000020004" pitchFamily="49" charset="0"/>
                <a:ea typeface="Fira Code" panose="020B0809050000020004" pitchFamily="49" charset="0"/>
              </a:rPr>
              <a:t>// id for entity</a:t>
            </a: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OrderId</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OrderId</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ProductCode</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ProductCode</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  </a:t>
            </a:r>
            <a:r>
              <a:rPr lang="en-US" dirty="0" err="1">
                <a:latin typeface="Fira Code" panose="020B0809050000020004" pitchFamily="49" charset="0"/>
                <a:ea typeface="Fira Code" panose="020B0809050000020004" pitchFamily="49" charset="0"/>
              </a:rPr>
              <a:t>OrderQuantity</a:t>
            </a:r>
            <a:r>
              <a:rPr lang="en-US" dirty="0">
                <a:latin typeface="Fira Code" panose="020B0809050000020004" pitchFamily="49" charset="0"/>
                <a:ea typeface="Fira Code" panose="020B0809050000020004" pitchFamily="49" charset="0"/>
              </a:rPr>
              <a:t> : </a:t>
            </a:r>
            <a:r>
              <a:rPr lang="en-US" dirty="0" err="1">
                <a:latin typeface="Fira Code" panose="020B0809050000020004" pitchFamily="49" charset="0"/>
                <a:ea typeface="Fira Code" panose="020B0809050000020004" pitchFamily="49" charset="0"/>
              </a:rPr>
              <a:t>OrderQuantity</a:t>
            </a:r>
            <a:endParaRPr lang="en-US" dirty="0">
              <a:latin typeface="Fira Code" panose="020B0809050000020004" pitchFamily="49" charset="0"/>
              <a:ea typeface="Fira Code" panose="020B0809050000020004" pitchFamily="49" charset="0"/>
            </a:endParaRPr>
          </a:p>
          <a:p>
            <a:pPr marL="0" indent="0">
              <a:buNone/>
            </a:pPr>
            <a:r>
              <a:rPr lang="en-US" dirty="0">
                <a:latin typeface="Fira Code" panose="020B0809050000020004" pitchFamily="49" charset="0"/>
                <a:ea typeface="Fira Code" panose="020B0809050000020004" pitchFamily="49" charset="0"/>
              </a:rPr>
              <a:t>  Price : Price</a:t>
            </a:r>
          </a:p>
          <a:p>
            <a:pPr marL="0" indent="0">
              <a:buNone/>
            </a:pPr>
            <a:r>
              <a:rPr lang="en-US" dirty="0">
                <a:latin typeface="Fira Code" panose="020B0809050000020004" pitchFamily="49" charset="0"/>
                <a:ea typeface="Fira Code" panose="020B0809050000020004" pitchFamily="49" charset="0"/>
              </a:rPr>
              <a:t>}</a:t>
            </a:r>
          </a:p>
        </p:txBody>
      </p:sp>
      <p:sp>
        <p:nvSpPr>
          <p:cNvPr id="4" name="TextBox 3">
            <a:extLst>
              <a:ext uri="{FF2B5EF4-FFF2-40B4-BE49-F238E27FC236}">
                <a16:creationId xmlns:a16="http://schemas.microsoft.com/office/drawing/2014/main" id="{B019C673-A188-8FA4-25CF-C5B272F134C8}"/>
              </a:ext>
            </a:extLst>
          </p:cNvPr>
          <p:cNvSpPr txBox="1"/>
          <p:nvPr/>
        </p:nvSpPr>
        <p:spPr>
          <a:xfrm rot="21321155">
            <a:off x="3352068" y="5715496"/>
            <a:ext cx="2653393" cy="646331"/>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Example courtesy of</a:t>
            </a:r>
          </a:p>
          <a:p>
            <a:r>
              <a:rPr lang="en-US" sz="1200" dirty="0">
                <a:solidFill>
                  <a:srgbClr val="C00000"/>
                </a:solidFill>
                <a:latin typeface="Comic Sans MS" panose="030F0702030302020204" pitchFamily="66" charset="0"/>
              </a:rPr>
              <a:t>Domain Modeling Made Functional</a:t>
            </a:r>
          </a:p>
          <a:p>
            <a:r>
              <a:rPr lang="en-US" sz="1200" dirty="0">
                <a:solidFill>
                  <a:srgbClr val="C00000"/>
                </a:solidFill>
                <a:latin typeface="Comic Sans MS" panose="030F0702030302020204" pitchFamily="66" charset="0"/>
              </a:rPr>
              <a:t>Scott </a:t>
            </a:r>
            <a:r>
              <a:rPr lang="en-US" sz="1200" dirty="0" err="1">
                <a:solidFill>
                  <a:srgbClr val="C00000"/>
                </a:solidFill>
                <a:latin typeface="Comic Sans MS" panose="030F0702030302020204" pitchFamily="66" charset="0"/>
              </a:rPr>
              <a:t>Wlaschin</a:t>
            </a:r>
            <a:r>
              <a:rPr lang="en-US" sz="1200" dirty="0">
                <a:solidFill>
                  <a:srgbClr val="C00000"/>
                </a:solidFill>
                <a:latin typeface="Comic Sans MS" panose="030F0702030302020204" pitchFamily="66" charset="0"/>
              </a:rPr>
              <a:t> p.99</a:t>
            </a:r>
          </a:p>
        </p:txBody>
      </p:sp>
    </p:spTree>
    <p:extLst>
      <p:ext uri="{BB962C8B-B14F-4D97-AF65-F5344CB8AC3E}">
        <p14:creationId xmlns:p14="http://schemas.microsoft.com/office/powerpoint/2010/main" val="246443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3750-6FBD-5A19-E438-E00FA2EF31B1}"/>
              </a:ext>
            </a:extLst>
          </p:cNvPr>
          <p:cNvSpPr>
            <a:spLocks noGrp="1"/>
          </p:cNvSpPr>
          <p:nvPr>
            <p:ph type="title"/>
          </p:nvPr>
        </p:nvSpPr>
        <p:spPr/>
        <p:txBody>
          <a:bodyPr/>
          <a:lstStyle/>
          <a:p>
            <a:r>
              <a:rPr lang="en-US" dirty="0"/>
              <a:t>Subdomain</a:t>
            </a:r>
          </a:p>
        </p:txBody>
      </p:sp>
      <p:sp>
        <p:nvSpPr>
          <p:cNvPr id="3" name="Content Placeholder 2">
            <a:extLst>
              <a:ext uri="{FF2B5EF4-FFF2-40B4-BE49-F238E27FC236}">
                <a16:creationId xmlns:a16="http://schemas.microsoft.com/office/drawing/2014/main" id="{38B3404C-FB36-67FF-BF57-80269F077D9E}"/>
              </a:ext>
            </a:extLst>
          </p:cNvPr>
          <p:cNvSpPr>
            <a:spLocks noGrp="1"/>
          </p:cNvSpPr>
          <p:nvPr>
            <p:ph idx="1"/>
          </p:nvPr>
        </p:nvSpPr>
        <p:spPr/>
        <p:txBody>
          <a:bodyPr>
            <a:normAutofit fontScale="92500" lnSpcReduction="10000"/>
          </a:bodyPr>
          <a:lstStyle/>
          <a:p>
            <a:r>
              <a:rPr lang="en-US" dirty="0"/>
              <a:t>The </a:t>
            </a:r>
            <a:r>
              <a:rPr lang="en-US" b="1" i="1" dirty="0"/>
              <a:t>Domain </a:t>
            </a:r>
            <a:r>
              <a:rPr lang="en-US" dirty="0"/>
              <a:t>is what the organization does</a:t>
            </a:r>
          </a:p>
          <a:p>
            <a:pPr lvl="1"/>
            <a:r>
              <a:rPr lang="en-US" dirty="0"/>
              <a:t>My business is Widget Retail</a:t>
            </a:r>
          </a:p>
          <a:p>
            <a:pPr lvl="1"/>
            <a:endParaRPr lang="en-US" dirty="0"/>
          </a:p>
          <a:p>
            <a:r>
              <a:rPr lang="en-US" b="1" i="1" dirty="0"/>
              <a:t>Subdomains</a:t>
            </a:r>
            <a:r>
              <a:rPr lang="en-US" dirty="0"/>
              <a:t> are distinct problems for a single issue that the organization is tackling</a:t>
            </a:r>
          </a:p>
          <a:p>
            <a:pPr lvl="1"/>
            <a:r>
              <a:rPr lang="en-US" dirty="0"/>
              <a:t>Purchasing</a:t>
            </a:r>
          </a:p>
          <a:p>
            <a:pPr lvl="1"/>
            <a:r>
              <a:rPr lang="en-US" dirty="0"/>
              <a:t>Inventory</a:t>
            </a:r>
          </a:p>
          <a:p>
            <a:pPr lvl="1"/>
            <a:r>
              <a:rPr lang="en-US" dirty="0"/>
              <a:t>Resource Planning</a:t>
            </a:r>
          </a:p>
          <a:p>
            <a:pPr lvl="1"/>
            <a:r>
              <a:rPr lang="en-US" dirty="0"/>
              <a:t>Shipment</a:t>
            </a:r>
          </a:p>
          <a:p>
            <a:pPr lvl="1"/>
            <a:endParaRPr lang="en-US" dirty="0"/>
          </a:p>
          <a:p>
            <a:r>
              <a:rPr lang="en-US" dirty="0"/>
              <a:t>Think of a </a:t>
            </a:r>
            <a:r>
              <a:rPr lang="en-US" b="1" i="1" dirty="0"/>
              <a:t>Subdomain</a:t>
            </a:r>
            <a:r>
              <a:rPr lang="en-US" dirty="0"/>
              <a:t> as a </a:t>
            </a:r>
            <a:r>
              <a:rPr lang="en-US" i="1" dirty="0"/>
              <a:t>problem space</a:t>
            </a:r>
            <a:r>
              <a:rPr lang="en-US" dirty="0"/>
              <a:t> in which we will begin thinking about solutions</a:t>
            </a:r>
          </a:p>
          <a:p>
            <a:endParaRPr lang="en-US" b="1" i="1" dirty="0"/>
          </a:p>
        </p:txBody>
      </p:sp>
      <p:sp>
        <p:nvSpPr>
          <p:cNvPr id="7" name="TextBox 6">
            <a:extLst>
              <a:ext uri="{FF2B5EF4-FFF2-40B4-BE49-F238E27FC236}">
                <a16:creationId xmlns:a16="http://schemas.microsoft.com/office/drawing/2014/main" id="{6E9AC4A3-2C55-46D6-B2C1-7E4E16E3A91D}"/>
              </a:ext>
            </a:extLst>
          </p:cNvPr>
          <p:cNvSpPr txBox="1"/>
          <p:nvPr/>
        </p:nvSpPr>
        <p:spPr>
          <a:xfrm rot="21321155">
            <a:off x="5050239" y="2209904"/>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I %&amp;$# </a:t>
            </a:r>
            <a:r>
              <a:rPr lang="en-US" sz="1200" b="1" i="1" dirty="0">
                <a:solidFill>
                  <a:srgbClr val="C00000"/>
                </a:solidFill>
                <a:latin typeface="Comic Sans MS" panose="030F0702030302020204" pitchFamily="66" charset="0"/>
              </a:rPr>
              <a:t>LOVE</a:t>
            </a:r>
            <a:r>
              <a:rPr lang="en-US" sz="1200" dirty="0">
                <a:solidFill>
                  <a:srgbClr val="C00000"/>
                </a:solidFill>
                <a:latin typeface="Comic Sans MS" panose="030F0702030302020204" pitchFamily="66" charset="0"/>
              </a:rPr>
              <a:t> widgets</a:t>
            </a:r>
          </a:p>
        </p:txBody>
      </p:sp>
    </p:spTree>
    <p:extLst>
      <p:ext uri="{BB962C8B-B14F-4D97-AF65-F5344CB8AC3E}">
        <p14:creationId xmlns:p14="http://schemas.microsoft.com/office/powerpoint/2010/main" val="90551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0786-9214-52AC-C718-DCB623BEE51F}"/>
              </a:ext>
            </a:extLst>
          </p:cNvPr>
          <p:cNvSpPr>
            <a:spLocks noGrp="1"/>
          </p:cNvSpPr>
          <p:nvPr>
            <p:ph type="title"/>
          </p:nvPr>
        </p:nvSpPr>
        <p:spPr/>
        <p:txBody>
          <a:bodyPr/>
          <a:lstStyle/>
          <a:p>
            <a:r>
              <a:rPr lang="en-US" dirty="0"/>
              <a:t>Bounded Context</a:t>
            </a:r>
          </a:p>
        </p:txBody>
      </p:sp>
      <p:sp>
        <p:nvSpPr>
          <p:cNvPr id="3" name="Content Placeholder 2">
            <a:extLst>
              <a:ext uri="{FF2B5EF4-FFF2-40B4-BE49-F238E27FC236}">
                <a16:creationId xmlns:a16="http://schemas.microsoft.com/office/drawing/2014/main" id="{64FA5CE4-0A16-407A-41B0-867A8446F413}"/>
              </a:ext>
            </a:extLst>
          </p:cNvPr>
          <p:cNvSpPr>
            <a:spLocks noGrp="1"/>
          </p:cNvSpPr>
          <p:nvPr>
            <p:ph idx="1"/>
          </p:nvPr>
        </p:nvSpPr>
        <p:spPr/>
        <p:txBody>
          <a:bodyPr>
            <a:normAutofit fontScale="92500" lnSpcReduction="10000"/>
          </a:bodyPr>
          <a:lstStyle/>
          <a:p>
            <a:r>
              <a:rPr lang="en-US" dirty="0"/>
              <a:t>An explicit boundary within a domain that is tuned to solving the problem of a single </a:t>
            </a:r>
            <a:r>
              <a:rPr lang="en-US" b="1" i="1" dirty="0"/>
              <a:t>Subdomain</a:t>
            </a:r>
          </a:p>
          <a:p>
            <a:endParaRPr lang="en-US" b="1" i="1" dirty="0"/>
          </a:p>
          <a:p>
            <a:r>
              <a:rPr lang="en-US" dirty="0"/>
              <a:t>A </a:t>
            </a:r>
            <a:r>
              <a:rPr lang="en-US" i="1" dirty="0"/>
              <a:t>linguistic boundary</a:t>
            </a:r>
          </a:p>
          <a:p>
            <a:pPr lvl="1"/>
            <a:r>
              <a:rPr lang="en-US" dirty="0"/>
              <a:t>The </a:t>
            </a:r>
            <a:r>
              <a:rPr lang="en-US" b="1" i="1" dirty="0"/>
              <a:t>Ubiquitous Language</a:t>
            </a:r>
            <a:r>
              <a:rPr lang="en-US" dirty="0"/>
              <a:t> is consistent within a </a:t>
            </a:r>
            <a:r>
              <a:rPr lang="en-US" b="1" i="1" dirty="0"/>
              <a:t>Bounded Context</a:t>
            </a:r>
            <a:r>
              <a:rPr lang="en-US" dirty="0"/>
              <a:t> but not necessarily globally</a:t>
            </a:r>
          </a:p>
          <a:p>
            <a:pPr lvl="1"/>
            <a:r>
              <a:rPr lang="en-US" dirty="0"/>
              <a:t>An </a:t>
            </a:r>
            <a:r>
              <a:rPr lang="en-US" i="1" dirty="0"/>
              <a:t>account</a:t>
            </a:r>
            <a:r>
              <a:rPr lang="en-US" dirty="0"/>
              <a:t> might mean something different to the </a:t>
            </a:r>
            <a:r>
              <a:rPr lang="en-US" i="1" dirty="0"/>
              <a:t>Shipping </a:t>
            </a:r>
            <a:r>
              <a:rPr lang="en-US" dirty="0"/>
              <a:t>context as opposed to the </a:t>
            </a:r>
            <a:r>
              <a:rPr lang="en-US" i="1" dirty="0"/>
              <a:t>Purchasing</a:t>
            </a:r>
            <a:r>
              <a:rPr lang="en-US" dirty="0"/>
              <a:t> context</a:t>
            </a:r>
          </a:p>
          <a:p>
            <a:pPr lvl="1"/>
            <a:endParaRPr lang="en-US" dirty="0"/>
          </a:p>
          <a:p>
            <a:r>
              <a:rPr lang="en-US" dirty="0"/>
              <a:t> Think of a </a:t>
            </a:r>
            <a:r>
              <a:rPr lang="en-US" b="1" i="1" dirty="0"/>
              <a:t>Bounded Context</a:t>
            </a:r>
            <a:r>
              <a:rPr lang="en-US" dirty="0"/>
              <a:t> as the </a:t>
            </a:r>
            <a:r>
              <a:rPr lang="en-US" i="1" dirty="0"/>
              <a:t>solution</a:t>
            </a:r>
            <a:r>
              <a:rPr lang="en-US" dirty="0"/>
              <a:t> </a:t>
            </a:r>
            <a:r>
              <a:rPr lang="en-US" i="1" dirty="0"/>
              <a:t>space</a:t>
            </a:r>
            <a:r>
              <a:rPr lang="en-US" dirty="0"/>
              <a:t> in which we develop a </a:t>
            </a:r>
            <a:r>
              <a:rPr lang="en-US" b="1" i="1" dirty="0"/>
              <a:t>Ubiquitous Language</a:t>
            </a:r>
            <a:r>
              <a:rPr lang="en-US" dirty="0"/>
              <a:t> and design for the targeted </a:t>
            </a:r>
            <a:r>
              <a:rPr lang="en-US" b="1" i="1" dirty="0"/>
              <a:t>Subdomain</a:t>
            </a:r>
            <a:endParaRPr lang="en-US" dirty="0"/>
          </a:p>
        </p:txBody>
      </p:sp>
      <p:sp>
        <p:nvSpPr>
          <p:cNvPr id="4" name="TextBox 3">
            <a:extLst>
              <a:ext uri="{FF2B5EF4-FFF2-40B4-BE49-F238E27FC236}">
                <a16:creationId xmlns:a16="http://schemas.microsoft.com/office/drawing/2014/main" id="{5881BA0F-3851-264D-8095-F16023C23E18}"/>
              </a:ext>
            </a:extLst>
          </p:cNvPr>
          <p:cNvSpPr txBox="1"/>
          <p:nvPr/>
        </p:nvSpPr>
        <p:spPr>
          <a:xfrm rot="21321155">
            <a:off x="4625124" y="4267305"/>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And that’s </a:t>
            </a:r>
            <a:r>
              <a:rPr lang="en-US" sz="1200" i="1" dirty="0">
                <a:solidFill>
                  <a:srgbClr val="C00000"/>
                </a:solidFill>
                <a:latin typeface="Comic Sans MS" panose="030F0702030302020204" pitchFamily="66" charset="0"/>
              </a:rPr>
              <a:t>okay</a:t>
            </a:r>
            <a:endParaRPr lang="en-US" sz="1200" dirty="0">
              <a:solidFill>
                <a:srgbClr val="C00000"/>
              </a:solidFill>
              <a:latin typeface="Comic Sans MS" panose="030F0702030302020204" pitchFamily="66" charset="0"/>
            </a:endParaRPr>
          </a:p>
        </p:txBody>
      </p:sp>
      <p:sp>
        <p:nvSpPr>
          <p:cNvPr id="5" name="TextBox 4">
            <a:extLst>
              <a:ext uri="{FF2B5EF4-FFF2-40B4-BE49-F238E27FC236}">
                <a16:creationId xmlns:a16="http://schemas.microsoft.com/office/drawing/2014/main" id="{D538CF3A-75D0-99A2-A40E-2B03B1822512}"/>
              </a:ext>
            </a:extLst>
          </p:cNvPr>
          <p:cNvSpPr txBox="1"/>
          <p:nvPr/>
        </p:nvSpPr>
        <p:spPr>
          <a:xfrm rot="21321155">
            <a:off x="5675596" y="2240184"/>
            <a:ext cx="2653393" cy="646331"/>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Try your best to keep a Bounded Context to solving one and only one Subdomain</a:t>
            </a:r>
          </a:p>
        </p:txBody>
      </p:sp>
    </p:spTree>
    <p:extLst>
      <p:ext uri="{BB962C8B-B14F-4D97-AF65-F5344CB8AC3E}">
        <p14:creationId xmlns:p14="http://schemas.microsoft.com/office/powerpoint/2010/main" val="1287322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47F1-5CA4-FA78-B07A-B4597B1C42E9}"/>
              </a:ext>
            </a:extLst>
          </p:cNvPr>
          <p:cNvSpPr>
            <a:spLocks noGrp="1"/>
          </p:cNvSpPr>
          <p:nvPr>
            <p:ph type="title"/>
          </p:nvPr>
        </p:nvSpPr>
        <p:spPr/>
        <p:txBody>
          <a:bodyPr/>
          <a:lstStyle/>
          <a:p>
            <a:r>
              <a:rPr lang="en-US" dirty="0"/>
              <a:t>Bounded Context - Example</a:t>
            </a:r>
          </a:p>
        </p:txBody>
      </p:sp>
      <p:sp>
        <p:nvSpPr>
          <p:cNvPr id="4" name="Freeform: Shape 3">
            <a:extLst>
              <a:ext uri="{FF2B5EF4-FFF2-40B4-BE49-F238E27FC236}">
                <a16:creationId xmlns:a16="http://schemas.microsoft.com/office/drawing/2014/main" id="{BBE8DA42-895F-6733-2938-14788A4FB1C7}"/>
              </a:ext>
            </a:extLst>
          </p:cNvPr>
          <p:cNvSpPr/>
          <p:nvPr/>
        </p:nvSpPr>
        <p:spPr>
          <a:xfrm>
            <a:off x="440747" y="1314448"/>
            <a:ext cx="11523873" cy="5331279"/>
          </a:xfrm>
          <a:custGeom>
            <a:avLst/>
            <a:gdLst>
              <a:gd name="connsiteX0" fmla="*/ 5192611 w 11523873"/>
              <a:gd name="connsiteY0" fmla="*/ 16328 h 5437414"/>
              <a:gd name="connsiteX1" fmla="*/ 5192611 w 11523873"/>
              <a:gd name="connsiteY1" fmla="*/ 16328 h 5437414"/>
              <a:gd name="connsiteX2" fmla="*/ 4939518 w 11523873"/>
              <a:gd name="connsiteY2" fmla="*/ 40821 h 5437414"/>
              <a:gd name="connsiteX3" fmla="*/ 4474154 w 11523873"/>
              <a:gd name="connsiteY3" fmla="*/ 114300 h 5437414"/>
              <a:gd name="connsiteX4" fmla="*/ 3976133 w 11523873"/>
              <a:gd name="connsiteY4" fmla="*/ 146957 h 5437414"/>
              <a:gd name="connsiteX5" fmla="*/ 2269797 w 11523873"/>
              <a:gd name="connsiteY5" fmla="*/ 179614 h 5437414"/>
              <a:gd name="connsiteX6" fmla="*/ 2065690 w 11523873"/>
              <a:gd name="connsiteY6" fmla="*/ 204107 h 5437414"/>
              <a:gd name="connsiteX7" fmla="*/ 1641147 w 11523873"/>
              <a:gd name="connsiteY7" fmla="*/ 253092 h 5437414"/>
              <a:gd name="connsiteX8" fmla="*/ 1216604 w 11523873"/>
              <a:gd name="connsiteY8" fmla="*/ 342900 h 5437414"/>
              <a:gd name="connsiteX9" fmla="*/ 1053318 w 11523873"/>
              <a:gd name="connsiteY9" fmla="*/ 400050 h 5437414"/>
              <a:gd name="connsiteX10" fmla="*/ 792061 w 11523873"/>
              <a:gd name="connsiteY10" fmla="*/ 514350 h 5437414"/>
              <a:gd name="connsiteX11" fmla="*/ 726747 w 11523873"/>
              <a:gd name="connsiteY11" fmla="*/ 555171 h 5437414"/>
              <a:gd name="connsiteX12" fmla="*/ 661433 w 11523873"/>
              <a:gd name="connsiteY12" fmla="*/ 604157 h 5437414"/>
              <a:gd name="connsiteX13" fmla="*/ 612447 w 11523873"/>
              <a:gd name="connsiteY13" fmla="*/ 677635 h 5437414"/>
              <a:gd name="connsiteX14" fmla="*/ 498147 w 11523873"/>
              <a:gd name="connsiteY14" fmla="*/ 898071 h 5437414"/>
              <a:gd name="connsiteX15" fmla="*/ 383847 w 11523873"/>
              <a:gd name="connsiteY15" fmla="*/ 1363435 h 5437414"/>
              <a:gd name="connsiteX16" fmla="*/ 343026 w 11523873"/>
              <a:gd name="connsiteY16" fmla="*/ 1518557 h 5437414"/>
              <a:gd name="connsiteX17" fmla="*/ 163411 w 11523873"/>
              <a:gd name="connsiteY17" fmla="*/ 2008414 h 5437414"/>
              <a:gd name="connsiteX18" fmla="*/ 122590 w 11523873"/>
              <a:gd name="connsiteY18" fmla="*/ 2220685 h 5437414"/>
              <a:gd name="connsiteX19" fmla="*/ 106261 w 11523873"/>
              <a:gd name="connsiteY19" fmla="*/ 2473778 h 5437414"/>
              <a:gd name="connsiteX20" fmla="*/ 155247 w 11523873"/>
              <a:gd name="connsiteY20" fmla="*/ 2865664 h 5437414"/>
              <a:gd name="connsiteX21" fmla="*/ 163411 w 11523873"/>
              <a:gd name="connsiteY21" fmla="*/ 3004457 h 5437414"/>
              <a:gd name="connsiteX22" fmla="*/ 73604 w 11523873"/>
              <a:gd name="connsiteY22" fmla="*/ 3355521 h 5437414"/>
              <a:gd name="connsiteX23" fmla="*/ 32783 w 11523873"/>
              <a:gd name="connsiteY23" fmla="*/ 3526971 h 5437414"/>
              <a:gd name="connsiteX24" fmla="*/ 8290 w 11523873"/>
              <a:gd name="connsiteY24" fmla="*/ 3739242 h 5437414"/>
              <a:gd name="connsiteX25" fmla="*/ 24618 w 11523873"/>
              <a:gd name="connsiteY25" fmla="*/ 4343400 h 5437414"/>
              <a:gd name="connsiteX26" fmla="*/ 106261 w 11523873"/>
              <a:gd name="connsiteY26" fmla="*/ 4482192 h 5437414"/>
              <a:gd name="connsiteX27" fmla="*/ 277711 w 11523873"/>
              <a:gd name="connsiteY27" fmla="*/ 4669971 h 5437414"/>
              <a:gd name="connsiteX28" fmla="*/ 440997 w 11523873"/>
              <a:gd name="connsiteY28" fmla="*/ 4865914 h 5437414"/>
              <a:gd name="connsiteX29" fmla="*/ 579790 w 11523873"/>
              <a:gd name="connsiteY29" fmla="*/ 4980214 h 5437414"/>
              <a:gd name="connsiteX30" fmla="*/ 710418 w 11523873"/>
              <a:gd name="connsiteY30" fmla="*/ 5127171 h 5437414"/>
              <a:gd name="connsiteX31" fmla="*/ 775733 w 11523873"/>
              <a:gd name="connsiteY31" fmla="*/ 5192485 h 5437414"/>
              <a:gd name="connsiteX32" fmla="*/ 865540 w 11523873"/>
              <a:gd name="connsiteY32" fmla="*/ 5208814 h 5437414"/>
              <a:gd name="connsiteX33" fmla="*/ 1420711 w 11523873"/>
              <a:gd name="connsiteY33" fmla="*/ 5200650 h 5437414"/>
              <a:gd name="connsiteX34" fmla="*/ 1616654 w 11523873"/>
              <a:gd name="connsiteY34" fmla="*/ 5176157 h 5437414"/>
              <a:gd name="connsiteX35" fmla="*/ 1861583 w 11523873"/>
              <a:gd name="connsiteY35" fmla="*/ 5159828 h 5437414"/>
              <a:gd name="connsiteX36" fmla="*/ 2335111 w 11523873"/>
              <a:gd name="connsiteY36" fmla="*/ 5200650 h 5437414"/>
              <a:gd name="connsiteX37" fmla="*/ 2629026 w 11523873"/>
              <a:gd name="connsiteY37" fmla="*/ 5249635 h 5437414"/>
              <a:gd name="connsiteX38" fmla="*/ 2971926 w 11523873"/>
              <a:gd name="connsiteY38" fmla="*/ 5290457 h 5437414"/>
              <a:gd name="connsiteX39" fmla="*/ 3641397 w 11523873"/>
              <a:gd name="connsiteY39" fmla="*/ 5380264 h 5437414"/>
              <a:gd name="connsiteX40" fmla="*/ 4523140 w 11523873"/>
              <a:gd name="connsiteY40" fmla="*/ 5437414 h 5437414"/>
              <a:gd name="connsiteX41" fmla="*/ 5445704 w 11523873"/>
              <a:gd name="connsiteY41" fmla="*/ 5363935 h 5437414"/>
              <a:gd name="connsiteX42" fmla="*/ 6066190 w 11523873"/>
              <a:gd name="connsiteY42" fmla="*/ 5135335 h 5437414"/>
              <a:gd name="connsiteX43" fmla="*/ 6237640 w 11523873"/>
              <a:gd name="connsiteY43" fmla="*/ 5078185 h 5437414"/>
              <a:gd name="connsiteX44" fmla="*/ 6678511 w 11523873"/>
              <a:gd name="connsiteY44" fmla="*/ 5012871 h 5437414"/>
              <a:gd name="connsiteX45" fmla="*/ 7054068 w 11523873"/>
              <a:gd name="connsiteY45" fmla="*/ 4980214 h 5437414"/>
              <a:gd name="connsiteX46" fmla="*/ 7952140 w 11523873"/>
              <a:gd name="connsiteY46" fmla="*/ 4963885 h 5437414"/>
              <a:gd name="connsiteX47" fmla="*/ 9062483 w 11523873"/>
              <a:gd name="connsiteY47" fmla="*/ 4939392 h 5437414"/>
              <a:gd name="connsiteX48" fmla="*/ 10132004 w 11523873"/>
              <a:gd name="connsiteY48" fmla="*/ 4923064 h 5437414"/>
              <a:gd name="connsiteX49" fmla="*/ 10613697 w 11523873"/>
              <a:gd name="connsiteY49" fmla="*/ 4898571 h 5437414"/>
              <a:gd name="connsiteX50" fmla="*/ 10776983 w 11523873"/>
              <a:gd name="connsiteY50" fmla="*/ 4882242 h 5437414"/>
              <a:gd name="connsiteX51" fmla="*/ 10842297 w 11523873"/>
              <a:gd name="connsiteY51" fmla="*/ 4825092 h 5437414"/>
              <a:gd name="connsiteX52" fmla="*/ 11103554 w 11523873"/>
              <a:gd name="connsiteY52" fmla="*/ 4318907 h 5437414"/>
              <a:gd name="connsiteX53" fmla="*/ 11226018 w 11523873"/>
              <a:gd name="connsiteY53" fmla="*/ 3984171 h 5437414"/>
              <a:gd name="connsiteX54" fmla="*/ 11495440 w 11523873"/>
              <a:gd name="connsiteY54" fmla="*/ 2841171 h 5437414"/>
              <a:gd name="connsiteX55" fmla="*/ 11511768 w 11523873"/>
              <a:gd name="connsiteY55" fmla="*/ 2604407 h 5437414"/>
              <a:gd name="connsiteX56" fmla="*/ 11519933 w 11523873"/>
              <a:gd name="connsiteY56" fmla="*/ 2432957 h 5437414"/>
              <a:gd name="connsiteX57" fmla="*/ 11234183 w 11523873"/>
              <a:gd name="connsiteY57" fmla="*/ 1902278 h 5437414"/>
              <a:gd name="connsiteX58" fmla="*/ 10972926 w 11523873"/>
              <a:gd name="connsiteY58" fmla="*/ 1559378 h 5437414"/>
              <a:gd name="connsiteX59" fmla="*/ 10793311 w 11523873"/>
              <a:gd name="connsiteY59" fmla="*/ 1232807 h 5437414"/>
              <a:gd name="connsiteX60" fmla="*/ 10670847 w 11523873"/>
              <a:gd name="connsiteY60" fmla="*/ 906235 h 5437414"/>
              <a:gd name="connsiteX61" fmla="*/ 10613697 w 11523873"/>
              <a:gd name="connsiteY61" fmla="*/ 808264 h 5437414"/>
              <a:gd name="connsiteX62" fmla="*/ 9862583 w 11523873"/>
              <a:gd name="connsiteY62" fmla="*/ 547007 h 5437414"/>
              <a:gd name="connsiteX63" fmla="*/ 9258426 w 11523873"/>
              <a:gd name="connsiteY63" fmla="*/ 440871 h 5437414"/>
              <a:gd name="connsiteX64" fmla="*/ 8197068 w 11523873"/>
              <a:gd name="connsiteY64" fmla="*/ 367392 h 5437414"/>
              <a:gd name="connsiteX65" fmla="*/ 7601076 w 11523873"/>
              <a:gd name="connsiteY65" fmla="*/ 351064 h 5437414"/>
              <a:gd name="connsiteX66" fmla="*/ 7103054 w 11523873"/>
              <a:gd name="connsiteY66" fmla="*/ 269421 h 5437414"/>
              <a:gd name="connsiteX67" fmla="*/ 7021411 w 11523873"/>
              <a:gd name="connsiteY67" fmla="*/ 253092 h 5437414"/>
              <a:gd name="connsiteX68" fmla="*/ 6637690 w 11523873"/>
              <a:gd name="connsiteY68" fmla="*/ 155121 h 5437414"/>
              <a:gd name="connsiteX69" fmla="*/ 5821261 w 11523873"/>
              <a:gd name="connsiteY69" fmla="*/ 122464 h 5437414"/>
              <a:gd name="connsiteX70" fmla="*/ 5649811 w 11523873"/>
              <a:gd name="connsiteY70" fmla="*/ 73478 h 5437414"/>
              <a:gd name="connsiteX71" fmla="*/ 5519183 w 11523873"/>
              <a:gd name="connsiteY71" fmla="*/ 16328 h 5437414"/>
              <a:gd name="connsiteX72" fmla="*/ 5355897 w 11523873"/>
              <a:gd name="connsiteY72" fmla="*/ 0 h 5437414"/>
              <a:gd name="connsiteX73" fmla="*/ 5192611 w 11523873"/>
              <a:gd name="connsiteY73" fmla="*/ 16328 h 543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1523873" h="5437414">
                <a:moveTo>
                  <a:pt x="5192611" y="16328"/>
                </a:moveTo>
                <a:lnTo>
                  <a:pt x="5192611" y="16328"/>
                </a:lnTo>
                <a:cubicBezTo>
                  <a:pt x="5108247" y="24492"/>
                  <a:pt x="5023499" y="29369"/>
                  <a:pt x="4939518" y="40821"/>
                </a:cubicBezTo>
                <a:cubicBezTo>
                  <a:pt x="4783915" y="62040"/>
                  <a:pt x="4630253" y="97103"/>
                  <a:pt x="4474154" y="114300"/>
                </a:cubicBezTo>
                <a:cubicBezTo>
                  <a:pt x="4308791" y="132518"/>
                  <a:pt x="4142209" y="137188"/>
                  <a:pt x="3976133" y="146957"/>
                </a:cubicBezTo>
                <a:cubicBezTo>
                  <a:pt x="3354133" y="183545"/>
                  <a:pt x="3059646" y="170211"/>
                  <a:pt x="2269797" y="179614"/>
                </a:cubicBezTo>
                <a:lnTo>
                  <a:pt x="2065690" y="204107"/>
                </a:lnTo>
                <a:cubicBezTo>
                  <a:pt x="1959689" y="215671"/>
                  <a:pt x="1755467" y="231464"/>
                  <a:pt x="1641147" y="253092"/>
                </a:cubicBezTo>
                <a:cubicBezTo>
                  <a:pt x="1499022" y="279980"/>
                  <a:pt x="1353129" y="295116"/>
                  <a:pt x="1216604" y="342900"/>
                </a:cubicBezTo>
                <a:cubicBezTo>
                  <a:pt x="1162175" y="361950"/>
                  <a:pt x="1107109" y="379267"/>
                  <a:pt x="1053318" y="400050"/>
                </a:cubicBezTo>
                <a:cubicBezTo>
                  <a:pt x="1005113" y="418675"/>
                  <a:pt x="862109" y="474948"/>
                  <a:pt x="792061" y="514350"/>
                </a:cubicBezTo>
                <a:cubicBezTo>
                  <a:pt x="769684" y="526937"/>
                  <a:pt x="747903" y="540626"/>
                  <a:pt x="726747" y="555171"/>
                </a:cubicBezTo>
                <a:cubicBezTo>
                  <a:pt x="704321" y="570589"/>
                  <a:pt x="680002" y="584262"/>
                  <a:pt x="661433" y="604157"/>
                </a:cubicBezTo>
                <a:cubicBezTo>
                  <a:pt x="641348" y="625677"/>
                  <a:pt x="626743" y="651903"/>
                  <a:pt x="612447" y="677635"/>
                </a:cubicBezTo>
                <a:cubicBezTo>
                  <a:pt x="572251" y="749988"/>
                  <a:pt x="536247" y="824592"/>
                  <a:pt x="498147" y="898071"/>
                </a:cubicBezTo>
                <a:cubicBezTo>
                  <a:pt x="460047" y="1053192"/>
                  <a:pt x="422588" y="1208472"/>
                  <a:pt x="383847" y="1363435"/>
                </a:cubicBezTo>
                <a:cubicBezTo>
                  <a:pt x="370879" y="1415306"/>
                  <a:pt x="362220" y="1468653"/>
                  <a:pt x="343026" y="1518557"/>
                </a:cubicBezTo>
                <a:cubicBezTo>
                  <a:pt x="321299" y="1575046"/>
                  <a:pt x="191698" y="1897622"/>
                  <a:pt x="163411" y="2008414"/>
                </a:cubicBezTo>
                <a:cubicBezTo>
                  <a:pt x="145586" y="2078228"/>
                  <a:pt x="136197" y="2149928"/>
                  <a:pt x="122590" y="2220685"/>
                </a:cubicBezTo>
                <a:cubicBezTo>
                  <a:pt x="117147" y="2305049"/>
                  <a:pt x="101986" y="2389346"/>
                  <a:pt x="106261" y="2473778"/>
                </a:cubicBezTo>
                <a:cubicBezTo>
                  <a:pt x="112918" y="2605255"/>
                  <a:pt x="155247" y="2865664"/>
                  <a:pt x="155247" y="2865664"/>
                </a:cubicBezTo>
                <a:cubicBezTo>
                  <a:pt x="157968" y="2911928"/>
                  <a:pt x="167156" y="2958264"/>
                  <a:pt x="163411" y="3004457"/>
                </a:cubicBezTo>
                <a:cubicBezTo>
                  <a:pt x="153679" y="3124486"/>
                  <a:pt x="104768" y="3241253"/>
                  <a:pt x="73604" y="3355521"/>
                </a:cubicBezTo>
                <a:cubicBezTo>
                  <a:pt x="58147" y="3412199"/>
                  <a:pt x="46390" y="3469821"/>
                  <a:pt x="32783" y="3526971"/>
                </a:cubicBezTo>
                <a:cubicBezTo>
                  <a:pt x="24619" y="3597728"/>
                  <a:pt x="13191" y="3668184"/>
                  <a:pt x="8290" y="3739242"/>
                </a:cubicBezTo>
                <a:cubicBezTo>
                  <a:pt x="-5553" y="3939965"/>
                  <a:pt x="-3320" y="4143845"/>
                  <a:pt x="24618" y="4343400"/>
                </a:cubicBezTo>
                <a:cubicBezTo>
                  <a:pt x="28154" y="4368658"/>
                  <a:pt x="94912" y="4468742"/>
                  <a:pt x="106261" y="4482192"/>
                </a:cubicBezTo>
                <a:cubicBezTo>
                  <a:pt x="160919" y="4546972"/>
                  <a:pt x="223450" y="4604858"/>
                  <a:pt x="277711" y="4669971"/>
                </a:cubicBezTo>
                <a:cubicBezTo>
                  <a:pt x="332140" y="4735285"/>
                  <a:pt x="375367" y="4811866"/>
                  <a:pt x="440997" y="4865914"/>
                </a:cubicBezTo>
                <a:cubicBezTo>
                  <a:pt x="487261" y="4904014"/>
                  <a:pt x="536764" y="4938492"/>
                  <a:pt x="579790" y="4980214"/>
                </a:cubicBezTo>
                <a:cubicBezTo>
                  <a:pt x="626842" y="5025840"/>
                  <a:pt x="665963" y="5079012"/>
                  <a:pt x="710418" y="5127171"/>
                </a:cubicBezTo>
                <a:cubicBezTo>
                  <a:pt x="731302" y="5149795"/>
                  <a:pt x="748487" y="5178145"/>
                  <a:pt x="775733" y="5192485"/>
                </a:cubicBezTo>
                <a:cubicBezTo>
                  <a:pt x="802658" y="5206656"/>
                  <a:pt x="835604" y="5203371"/>
                  <a:pt x="865540" y="5208814"/>
                </a:cubicBezTo>
                <a:cubicBezTo>
                  <a:pt x="1050597" y="5206093"/>
                  <a:pt x="1235809" y="5208689"/>
                  <a:pt x="1420711" y="5200650"/>
                </a:cubicBezTo>
                <a:cubicBezTo>
                  <a:pt x="1486472" y="5197791"/>
                  <a:pt x="1551112" y="5182226"/>
                  <a:pt x="1616654" y="5176157"/>
                </a:cubicBezTo>
                <a:cubicBezTo>
                  <a:pt x="1698130" y="5168613"/>
                  <a:pt x="1779940" y="5165271"/>
                  <a:pt x="1861583" y="5159828"/>
                </a:cubicBezTo>
                <a:cubicBezTo>
                  <a:pt x="2090747" y="5169376"/>
                  <a:pt x="2077921" y="5163909"/>
                  <a:pt x="2335111" y="5200650"/>
                </a:cubicBezTo>
                <a:cubicBezTo>
                  <a:pt x="2433436" y="5214696"/>
                  <a:pt x="2530676" y="5235765"/>
                  <a:pt x="2629026" y="5249635"/>
                </a:cubicBezTo>
                <a:cubicBezTo>
                  <a:pt x="2743005" y="5265709"/>
                  <a:pt x="2857765" y="5275727"/>
                  <a:pt x="2971926" y="5290457"/>
                </a:cubicBezTo>
                <a:cubicBezTo>
                  <a:pt x="3195231" y="5319271"/>
                  <a:pt x="3417581" y="5355736"/>
                  <a:pt x="3641397" y="5380264"/>
                </a:cubicBezTo>
                <a:cubicBezTo>
                  <a:pt x="3968432" y="5416103"/>
                  <a:pt x="4205504" y="5422976"/>
                  <a:pt x="4523140" y="5437414"/>
                </a:cubicBezTo>
                <a:cubicBezTo>
                  <a:pt x="4653036" y="5429884"/>
                  <a:pt x="5254378" y="5405427"/>
                  <a:pt x="5445704" y="5363935"/>
                </a:cubicBezTo>
                <a:cubicBezTo>
                  <a:pt x="5632123" y="5323507"/>
                  <a:pt x="5888722" y="5202651"/>
                  <a:pt x="6066190" y="5135335"/>
                </a:cubicBezTo>
                <a:cubicBezTo>
                  <a:pt x="6122516" y="5113970"/>
                  <a:pt x="6178568" y="5089999"/>
                  <a:pt x="6237640" y="5078185"/>
                </a:cubicBezTo>
                <a:cubicBezTo>
                  <a:pt x="6383316" y="5049050"/>
                  <a:pt x="6530509" y="5025741"/>
                  <a:pt x="6678511" y="5012871"/>
                </a:cubicBezTo>
                <a:cubicBezTo>
                  <a:pt x="6803697" y="5001985"/>
                  <a:pt x="6928603" y="4987184"/>
                  <a:pt x="7054068" y="4980214"/>
                </a:cubicBezTo>
                <a:cubicBezTo>
                  <a:pt x="7155244" y="4974593"/>
                  <a:pt x="7949904" y="4963929"/>
                  <a:pt x="7952140" y="4963885"/>
                </a:cubicBezTo>
                <a:lnTo>
                  <a:pt x="9062483" y="4939392"/>
                </a:lnTo>
                <a:lnTo>
                  <a:pt x="10132004" y="4923064"/>
                </a:lnTo>
                <a:cubicBezTo>
                  <a:pt x="10292568" y="4914900"/>
                  <a:pt x="10455113" y="4925001"/>
                  <a:pt x="10613697" y="4898571"/>
                </a:cubicBezTo>
                <a:cubicBezTo>
                  <a:pt x="10700360" y="4884128"/>
                  <a:pt x="10646171" y="4891587"/>
                  <a:pt x="10776983" y="4882242"/>
                </a:cubicBezTo>
                <a:cubicBezTo>
                  <a:pt x="10798754" y="4863192"/>
                  <a:pt x="10825330" y="4848523"/>
                  <a:pt x="10842297" y="4825092"/>
                </a:cubicBezTo>
                <a:cubicBezTo>
                  <a:pt x="10925505" y="4710185"/>
                  <a:pt x="11064571" y="4416364"/>
                  <a:pt x="11103554" y="4318907"/>
                </a:cubicBezTo>
                <a:cubicBezTo>
                  <a:pt x="11147672" y="4208612"/>
                  <a:pt x="11195104" y="4099300"/>
                  <a:pt x="11226018" y="3984171"/>
                </a:cubicBezTo>
                <a:cubicBezTo>
                  <a:pt x="11396316" y="3349961"/>
                  <a:pt x="11383408" y="3380963"/>
                  <a:pt x="11495440" y="2841171"/>
                </a:cubicBezTo>
                <a:cubicBezTo>
                  <a:pt x="11500883" y="2762250"/>
                  <a:pt x="11507030" y="2683374"/>
                  <a:pt x="11511768" y="2604407"/>
                </a:cubicBezTo>
                <a:cubicBezTo>
                  <a:pt x="11515195" y="2547295"/>
                  <a:pt x="11531154" y="2489061"/>
                  <a:pt x="11519933" y="2432957"/>
                </a:cubicBezTo>
                <a:cubicBezTo>
                  <a:pt x="11479747" y="2232024"/>
                  <a:pt x="11349475" y="2062863"/>
                  <a:pt x="11234183" y="1902278"/>
                </a:cubicBezTo>
                <a:cubicBezTo>
                  <a:pt x="11150379" y="1785551"/>
                  <a:pt x="11057124" y="1675822"/>
                  <a:pt x="10972926" y="1559378"/>
                </a:cubicBezTo>
                <a:cubicBezTo>
                  <a:pt x="10858957" y="1401761"/>
                  <a:pt x="10854926" y="1392446"/>
                  <a:pt x="10793311" y="1232807"/>
                </a:cubicBezTo>
                <a:cubicBezTo>
                  <a:pt x="10751449" y="1124346"/>
                  <a:pt x="10729427" y="1006657"/>
                  <a:pt x="10670847" y="906235"/>
                </a:cubicBezTo>
                <a:cubicBezTo>
                  <a:pt x="10651797" y="873578"/>
                  <a:pt x="10645154" y="829236"/>
                  <a:pt x="10613697" y="808264"/>
                </a:cubicBezTo>
                <a:cubicBezTo>
                  <a:pt x="10433851" y="688367"/>
                  <a:pt x="10040437" y="586379"/>
                  <a:pt x="9862583" y="547007"/>
                </a:cubicBezTo>
                <a:cubicBezTo>
                  <a:pt x="9662947" y="502813"/>
                  <a:pt x="9461193" y="467204"/>
                  <a:pt x="9258426" y="440871"/>
                </a:cubicBezTo>
                <a:cubicBezTo>
                  <a:pt x="8870364" y="390473"/>
                  <a:pt x="8573944" y="380852"/>
                  <a:pt x="8197068" y="367392"/>
                </a:cubicBezTo>
                <a:lnTo>
                  <a:pt x="7601076" y="351064"/>
                </a:lnTo>
                <a:cubicBezTo>
                  <a:pt x="7053125" y="278003"/>
                  <a:pt x="7402974" y="338634"/>
                  <a:pt x="7103054" y="269421"/>
                </a:cubicBezTo>
                <a:cubicBezTo>
                  <a:pt x="7076011" y="263180"/>
                  <a:pt x="7047994" y="261067"/>
                  <a:pt x="7021411" y="253092"/>
                </a:cubicBezTo>
                <a:cubicBezTo>
                  <a:pt x="6774920" y="179144"/>
                  <a:pt x="6931251" y="196219"/>
                  <a:pt x="6637690" y="155121"/>
                </a:cubicBezTo>
                <a:cubicBezTo>
                  <a:pt x="6425568" y="125424"/>
                  <a:pt x="5897196" y="124436"/>
                  <a:pt x="5821261" y="122464"/>
                </a:cubicBezTo>
                <a:cubicBezTo>
                  <a:pt x="5742868" y="104373"/>
                  <a:pt x="5716846" y="103271"/>
                  <a:pt x="5649811" y="73478"/>
                </a:cubicBezTo>
                <a:cubicBezTo>
                  <a:pt x="5569962" y="37990"/>
                  <a:pt x="5587310" y="34908"/>
                  <a:pt x="5519183" y="16328"/>
                </a:cubicBezTo>
                <a:cubicBezTo>
                  <a:pt x="5466814" y="2046"/>
                  <a:pt x="5407973" y="3472"/>
                  <a:pt x="5355897" y="0"/>
                </a:cubicBezTo>
                <a:cubicBezTo>
                  <a:pt x="5170846" y="8411"/>
                  <a:pt x="5219825" y="13607"/>
                  <a:pt x="5192611" y="16328"/>
                </a:cubicBezTo>
                <a:close/>
              </a:path>
            </a:pathLst>
          </a:cu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0E78A6D-BCDD-6B26-1927-D44EEA134FD3}"/>
              </a:ext>
            </a:extLst>
          </p:cNvPr>
          <p:cNvSpPr txBox="1"/>
          <p:nvPr/>
        </p:nvSpPr>
        <p:spPr>
          <a:xfrm>
            <a:off x="4073979" y="1617209"/>
            <a:ext cx="3306536" cy="369332"/>
          </a:xfrm>
          <a:prstGeom prst="rect">
            <a:avLst/>
          </a:prstGeom>
          <a:noFill/>
        </p:spPr>
        <p:txBody>
          <a:bodyPr wrap="square" rtlCol="0">
            <a:spAutoFit/>
          </a:bodyPr>
          <a:lstStyle/>
          <a:p>
            <a:r>
              <a:rPr lang="en-US" dirty="0">
                <a:solidFill>
                  <a:schemeClr val="bg1"/>
                </a:solidFill>
              </a:rPr>
              <a:t>Identity and Access Context</a:t>
            </a:r>
          </a:p>
        </p:txBody>
      </p:sp>
      <p:sp>
        <p:nvSpPr>
          <p:cNvPr id="6" name="Rectangle 5">
            <a:extLst>
              <a:ext uri="{FF2B5EF4-FFF2-40B4-BE49-F238E27FC236}">
                <a16:creationId xmlns:a16="http://schemas.microsoft.com/office/drawing/2014/main" id="{C77DF184-2D3B-C215-6FC4-7E0CE412CFD3}"/>
              </a:ext>
            </a:extLst>
          </p:cNvPr>
          <p:cNvSpPr/>
          <p:nvPr/>
        </p:nvSpPr>
        <p:spPr>
          <a:xfrm>
            <a:off x="1455965" y="1986541"/>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&lt;&lt;aggregate root&gt;&gt;</a:t>
            </a:r>
          </a:p>
          <a:p>
            <a:pPr algn="ctr"/>
            <a:r>
              <a:rPr lang="en-US" dirty="0">
                <a:solidFill>
                  <a:schemeClr val="accent2">
                    <a:lumMod val="50000"/>
                  </a:schemeClr>
                </a:solidFill>
              </a:rPr>
              <a:t>Tenant</a:t>
            </a:r>
          </a:p>
        </p:txBody>
      </p:sp>
      <p:sp>
        <p:nvSpPr>
          <p:cNvPr id="7" name="Rectangle 6">
            <a:extLst>
              <a:ext uri="{FF2B5EF4-FFF2-40B4-BE49-F238E27FC236}">
                <a16:creationId xmlns:a16="http://schemas.microsoft.com/office/drawing/2014/main" id="{7432C936-632D-E8F4-F7AA-FBABB7D2E1A2}"/>
              </a:ext>
            </a:extLst>
          </p:cNvPr>
          <p:cNvSpPr/>
          <p:nvPr/>
        </p:nvSpPr>
        <p:spPr>
          <a:xfrm>
            <a:off x="1455965" y="2667451"/>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&lt;&lt;entity&gt;&gt;</a:t>
            </a:r>
          </a:p>
          <a:p>
            <a:pPr algn="ctr"/>
            <a:r>
              <a:rPr lang="en-US" sz="1400" dirty="0">
                <a:solidFill>
                  <a:schemeClr val="accent2">
                    <a:lumMod val="50000"/>
                  </a:schemeClr>
                </a:solidFill>
              </a:rPr>
              <a:t>Registration Invitation</a:t>
            </a:r>
          </a:p>
        </p:txBody>
      </p:sp>
      <p:sp>
        <p:nvSpPr>
          <p:cNvPr id="8" name="Rectangle 7">
            <a:extLst>
              <a:ext uri="{FF2B5EF4-FFF2-40B4-BE49-F238E27FC236}">
                <a16:creationId xmlns:a16="http://schemas.microsoft.com/office/drawing/2014/main" id="{A8AC2F0B-26A9-19A9-D571-0FDC47FCBAB1}"/>
              </a:ext>
            </a:extLst>
          </p:cNvPr>
          <p:cNvSpPr/>
          <p:nvPr/>
        </p:nvSpPr>
        <p:spPr>
          <a:xfrm>
            <a:off x="838200" y="4498419"/>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&lt;&lt;aggregate root&gt;&gt;</a:t>
            </a:r>
          </a:p>
          <a:p>
            <a:pPr algn="ctr"/>
            <a:r>
              <a:rPr lang="en-US" dirty="0">
                <a:solidFill>
                  <a:schemeClr val="accent2">
                    <a:lumMod val="50000"/>
                  </a:schemeClr>
                </a:solidFill>
              </a:rPr>
              <a:t>Group</a:t>
            </a:r>
          </a:p>
        </p:txBody>
      </p:sp>
      <p:sp>
        <p:nvSpPr>
          <p:cNvPr id="9" name="Rectangle 8">
            <a:extLst>
              <a:ext uri="{FF2B5EF4-FFF2-40B4-BE49-F238E27FC236}">
                <a16:creationId xmlns:a16="http://schemas.microsoft.com/office/drawing/2014/main" id="{B3F85D1F-0707-70F0-803A-6877B3218659}"/>
              </a:ext>
            </a:extLst>
          </p:cNvPr>
          <p:cNvSpPr/>
          <p:nvPr/>
        </p:nvSpPr>
        <p:spPr>
          <a:xfrm>
            <a:off x="816429" y="5179329"/>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&lt;&lt;value object&gt;&gt;</a:t>
            </a:r>
          </a:p>
          <a:p>
            <a:pPr algn="ctr"/>
            <a:r>
              <a:rPr lang="en-US" dirty="0">
                <a:solidFill>
                  <a:schemeClr val="accent2">
                    <a:lumMod val="50000"/>
                  </a:schemeClr>
                </a:solidFill>
              </a:rPr>
              <a:t>Group Member</a:t>
            </a:r>
          </a:p>
        </p:txBody>
      </p:sp>
      <p:sp>
        <p:nvSpPr>
          <p:cNvPr id="10" name="Rectangle 9">
            <a:extLst>
              <a:ext uri="{FF2B5EF4-FFF2-40B4-BE49-F238E27FC236}">
                <a16:creationId xmlns:a16="http://schemas.microsoft.com/office/drawing/2014/main" id="{446AD101-644E-3F5F-23D3-7491B2845A86}"/>
              </a:ext>
            </a:extLst>
          </p:cNvPr>
          <p:cNvSpPr/>
          <p:nvPr/>
        </p:nvSpPr>
        <p:spPr>
          <a:xfrm>
            <a:off x="7160079" y="2147884"/>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&lt;&lt;aggregate root&gt;&gt;</a:t>
            </a:r>
          </a:p>
          <a:p>
            <a:pPr algn="ctr"/>
            <a:r>
              <a:rPr lang="en-US" dirty="0">
                <a:solidFill>
                  <a:schemeClr val="accent2">
                    <a:lumMod val="50000"/>
                  </a:schemeClr>
                </a:solidFill>
              </a:rPr>
              <a:t>User</a:t>
            </a:r>
          </a:p>
        </p:txBody>
      </p:sp>
      <p:sp>
        <p:nvSpPr>
          <p:cNvPr id="11" name="Rectangle 10">
            <a:extLst>
              <a:ext uri="{FF2B5EF4-FFF2-40B4-BE49-F238E27FC236}">
                <a16:creationId xmlns:a16="http://schemas.microsoft.com/office/drawing/2014/main" id="{01B7977F-7F96-EBAB-9200-96A683E683A2}"/>
              </a:ext>
            </a:extLst>
          </p:cNvPr>
          <p:cNvSpPr/>
          <p:nvPr/>
        </p:nvSpPr>
        <p:spPr>
          <a:xfrm>
            <a:off x="9054194" y="2829471"/>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&lt;&lt;value object&gt;&gt;</a:t>
            </a:r>
          </a:p>
          <a:p>
            <a:pPr algn="ctr"/>
            <a:r>
              <a:rPr lang="en-US" dirty="0">
                <a:solidFill>
                  <a:schemeClr val="accent2">
                    <a:lumMod val="50000"/>
                  </a:schemeClr>
                </a:solidFill>
              </a:rPr>
              <a:t>Enablement</a:t>
            </a:r>
          </a:p>
        </p:txBody>
      </p:sp>
      <p:sp>
        <p:nvSpPr>
          <p:cNvPr id="12" name="Rectangle 11">
            <a:extLst>
              <a:ext uri="{FF2B5EF4-FFF2-40B4-BE49-F238E27FC236}">
                <a16:creationId xmlns:a16="http://schemas.microsoft.com/office/drawing/2014/main" id="{818E6276-DFC1-1223-EB03-D88F512852B3}"/>
              </a:ext>
            </a:extLst>
          </p:cNvPr>
          <p:cNvSpPr/>
          <p:nvPr/>
        </p:nvSpPr>
        <p:spPr>
          <a:xfrm>
            <a:off x="6980465" y="2829471"/>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&lt;&lt;entity&gt;&gt;</a:t>
            </a:r>
          </a:p>
          <a:p>
            <a:pPr algn="ctr"/>
            <a:r>
              <a:rPr lang="en-US" dirty="0">
                <a:solidFill>
                  <a:schemeClr val="accent2">
                    <a:lumMod val="50000"/>
                  </a:schemeClr>
                </a:solidFill>
              </a:rPr>
              <a:t>Person</a:t>
            </a:r>
          </a:p>
        </p:txBody>
      </p:sp>
      <p:sp>
        <p:nvSpPr>
          <p:cNvPr id="13" name="Rectangle 12">
            <a:extLst>
              <a:ext uri="{FF2B5EF4-FFF2-40B4-BE49-F238E27FC236}">
                <a16:creationId xmlns:a16="http://schemas.microsoft.com/office/drawing/2014/main" id="{80B03183-DEAC-9099-7652-1CC25FA81E8F}"/>
              </a:ext>
            </a:extLst>
          </p:cNvPr>
          <p:cNvSpPr/>
          <p:nvPr/>
        </p:nvSpPr>
        <p:spPr>
          <a:xfrm>
            <a:off x="4906736" y="2829471"/>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&lt;&lt;value object&gt;&gt;</a:t>
            </a:r>
          </a:p>
          <a:p>
            <a:pPr algn="ctr"/>
            <a:r>
              <a:rPr lang="en-US" sz="1600" dirty="0">
                <a:solidFill>
                  <a:schemeClr val="accent2">
                    <a:lumMod val="50000"/>
                  </a:schemeClr>
                </a:solidFill>
              </a:rPr>
              <a:t>Contact Information</a:t>
            </a:r>
          </a:p>
        </p:txBody>
      </p:sp>
      <p:sp>
        <p:nvSpPr>
          <p:cNvPr id="14" name="Rectangle 13">
            <a:extLst>
              <a:ext uri="{FF2B5EF4-FFF2-40B4-BE49-F238E27FC236}">
                <a16:creationId xmlns:a16="http://schemas.microsoft.com/office/drawing/2014/main" id="{D678DF90-9D8D-D99D-B96A-8FF943DD4766}"/>
              </a:ext>
            </a:extLst>
          </p:cNvPr>
          <p:cNvSpPr/>
          <p:nvPr/>
        </p:nvSpPr>
        <p:spPr>
          <a:xfrm>
            <a:off x="3871780" y="5282295"/>
            <a:ext cx="2000250" cy="5225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solidFill>
                  <a:schemeClr val="accent2">
                    <a:lumMod val="50000"/>
                  </a:schemeClr>
                </a:solidFill>
              </a:rPr>
              <a:t>&lt;&lt;aggregate root&gt;&gt;</a:t>
            </a:r>
          </a:p>
          <a:p>
            <a:pPr algn="ctr"/>
            <a:r>
              <a:rPr lang="en-US" dirty="0">
                <a:solidFill>
                  <a:schemeClr val="accent2">
                    <a:lumMod val="50000"/>
                  </a:schemeClr>
                </a:solidFill>
              </a:rPr>
              <a:t>Role</a:t>
            </a:r>
          </a:p>
        </p:txBody>
      </p:sp>
      <p:cxnSp>
        <p:nvCxnSpPr>
          <p:cNvPr id="16" name="Straight Connector 15">
            <a:extLst>
              <a:ext uri="{FF2B5EF4-FFF2-40B4-BE49-F238E27FC236}">
                <a16:creationId xmlns:a16="http://schemas.microsoft.com/office/drawing/2014/main" id="{6A0CBB5D-DEB6-BCBC-2C5C-8A6E389D3373}"/>
              </a:ext>
            </a:extLst>
          </p:cNvPr>
          <p:cNvCxnSpPr>
            <a:endCxn id="8" idx="2"/>
          </p:cNvCxnSpPr>
          <p:nvPr/>
        </p:nvCxnSpPr>
        <p:spPr>
          <a:xfrm flipV="1">
            <a:off x="1838325" y="5020933"/>
            <a:ext cx="0" cy="158396"/>
          </a:xfrm>
          <a:prstGeom prst="line">
            <a:avLst/>
          </a:prstGeom>
          <a:ln>
            <a:solidFill>
              <a:schemeClr val="accent2">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18" name="Straight Connector 17">
            <a:extLst>
              <a:ext uri="{FF2B5EF4-FFF2-40B4-BE49-F238E27FC236}">
                <a16:creationId xmlns:a16="http://schemas.microsoft.com/office/drawing/2014/main" id="{C1CBBF97-6BE9-937D-557E-FA287F4C6A5E}"/>
              </a:ext>
            </a:extLst>
          </p:cNvPr>
          <p:cNvCxnSpPr>
            <a:cxnSpLocks/>
            <a:stCxn id="7" idx="0"/>
            <a:endCxn id="6" idx="2"/>
          </p:cNvCxnSpPr>
          <p:nvPr/>
        </p:nvCxnSpPr>
        <p:spPr>
          <a:xfrm flipV="1">
            <a:off x="2456090" y="2509055"/>
            <a:ext cx="0" cy="158396"/>
          </a:xfrm>
          <a:prstGeom prst="line">
            <a:avLst/>
          </a:prstGeom>
          <a:ln>
            <a:solidFill>
              <a:schemeClr val="accent2">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E1ADA066-4D08-6A15-47A0-20E05686DE3F}"/>
              </a:ext>
            </a:extLst>
          </p:cNvPr>
          <p:cNvCxnSpPr>
            <a:cxnSpLocks/>
            <a:stCxn id="11" idx="0"/>
            <a:endCxn id="10" idx="3"/>
          </p:cNvCxnSpPr>
          <p:nvPr/>
        </p:nvCxnSpPr>
        <p:spPr>
          <a:xfrm flipH="1" flipV="1">
            <a:off x="9160329" y="2409141"/>
            <a:ext cx="893990" cy="420330"/>
          </a:xfrm>
          <a:prstGeom prst="line">
            <a:avLst/>
          </a:prstGeom>
          <a:ln>
            <a:solidFill>
              <a:schemeClr val="accent2">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6571A1CF-A099-E01C-F010-03C7EA6FA63F}"/>
              </a:ext>
            </a:extLst>
          </p:cNvPr>
          <p:cNvCxnSpPr/>
          <p:nvPr/>
        </p:nvCxnSpPr>
        <p:spPr>
          <a:xfrm flipV="1">
            <a:off x="7980590" y="2667451"/>
            <a:ext cx="0" cy="162020"/>
          </a:xfrm>
          <a:prstGeom prst="line">
            <a:avLst/>
          </a:prstGeom>
          <a:ln>
            <a:solidFill>
              <a:schemeClr val="accent2">
                <a:lumMod val="40000"/>
                <a:lumOff val="60000"/>
              </a:schemeClr>
            </a:solidFill>
          </a:ln>
        </p:spPr>
        <p:style>
          <a:lnRef idx="2">
            <a:schemeClr val="accent4"/>
          </a:lnRef>
          <a:fillRef idx="0">
            <a:schemeClr val="accent4"/>
          </a:fillRef>
          <a:effectRef idx="1">
            <a:schemeClr val="accent4"/>
          </a:effectRef>
          <a:fontRef idx="minor">
            <a:schemeClr val="tx1"/>
          </a:fontRef>
        </p:style>
      </p:cxnSp>
      <p:cxnSp>
        <p:nvCxnSpPr>
          <p:cNvPr id="24" name="Straight Connector 23">
            <a:extLst>
              <a:ext uri="{FF2B5EF4-FFF2-40B4-BE49-F238E27FC236}">
                <a16:creationId xmlns:a16="http://schemas.microsoft.com/office/drawing/2014/main" id="{3934F789-3C26-87D4-8515-6CADE4C32905}"/>
              </a:ext>
            </a:extLst>
          </p:cNvPr>
          <p:cNvCxnSpPr>
            <a:stCxn id="13" idx="3"/>
            <a:endCxn id="12" idx="1"/>
          </p:cNvCxnSpPr>
          <p:nvPr/>
        </p:nvCxnSpPr>
        <p:spPr>
          <a:xfrm>
            <a:off x="6906986" y="3090728"/>
            <a:ext cx="73479" cy="0"/>
          </a:xfrm>
          <a:prstGeom prst="line">
            <a:avLst/>
          </a:prstGeom>
          <a:ln>
            <a:solidFill>
              <a:schemeClr val="accent2">
                <a:lumMod val="40000"/>
                <a:lumOff val="60000"/>
              </a:schemeClr>
            </a:solidFill>
          </a:ln>
        </p:spPr>
        <p:style>
          <a:lnRef idx="2">
            <a:schemeClr val="accent4"/>
          </a:lnRef>
          <a:fillRef idx="0">
            <a:schemeClr val="accent4"/>
          </a:fillRef>
          <a:effectRef idx="1">
            <a:schemeClr val="accent4"/>
          </a:effectRef>
          <a:fontRef idx="minor">
            <a:schemeClr val="tx1"/>
          </a:fontRef>
        </p:style>
      </p:cxnSp>
      <p:sp>
        <p:nvSpPr>
          <p:cNvPr id="27" name="Rectangle: Rounded Corners 26">
            <a:extLst>
              <a:ext uri="{FF2B5EF4-FFF2-40B4-BE49-F238E27FC236}">
                <a16:creationId xmlns:a16="http://schemas.microsoft.com/office/drawing/2014/main" id="{BB48FD04-8B8F-D4C8-7E7B-ACACA8D66D0F}"/>
              </a:ext>
            </a:extLst>
          </p:cNvPr>
          <p:cNvSpPr/>
          <p:nvPr/>
        </p:nvSpPr>
        <p:spPr>
          <a:xfrm>
            <a:off x="1870982" y="3258433"/>
            <a:ext cx="2000250" cy="5225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Tenant Provisioned</a:t>
            </a:r>
          </a:p>
        </p:txBody>
      </p:sp>
      <p:sp>
        <p:nvSpPr>
          <p:cNvPr id="28" name="Rectangle: Rounded Corners 27">
            <a:extLst>
              <a:ext uri="{FF2B5EF4-FFF2-40B4-BE49-F238E27FC236}">
                <a16:creationId xmlns:a16="http://schemas.microsoft.com/office/drawing/2014/main" id="{9F74DABD-84A4-BA05-5084-92B329CADD59}"/>
              </a:ext>
            </a:extLst>
          </p:cNvPr>
          <p:cNvSpPr/>
          <p:nvPr/>
        </p:nvSpPr>
        <p:spPr>
          <a:xfrm>
            <a:off x="3789589" y="3521041"/>
            <a:ext cx="2000250" cy="5225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Tenant Activated</a:t>
            </a:r>
          </a:p>
        </p:txBody>
      </p:sp>
      <p:sp>
        <p:nvSpPr>
          <p:cNvPr id="29" name="Rectangle: Rounded Corners 28">
            <a:extLst>
              <a:ext uri="{FF2B5EF4-FFF2-40B4-BE49-F238E27FC236}">
                <a16:creationId xmlns:a16="http://schemas.microsoft.com/office/drawing/2014/main" id="{A187DB98-1940-2CFC-BA9A-5961975F2005}"/>
              </a:ext>
            </a:extLst>
          </p:cNvPr>
          <p:cNvSpPr/>
          <p:nvPr/>
        </p:nvSpPr>
        <p:spPr>
          <a:xfrm>
            <a:off x="1960789" y="3831864"/>
            <a:ext cx="2000250" cy="5225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Tenant Deactivated</a:t>
            </a:r>
          </a:p>
        </p:txBody>
      </p:sp>
      <p:sp>
        <p:nvSpPr>
          <p:cNvPr id="30" name="Rectangle: Rounded Corners 29">
            <a:extLst>
              <a:ext uri="{FF2B5EF4-FFF2-40B4-BE49-F238E27FC236}">
                <a16:creationId xmlns:a16="http://schemas.microsoft.com/office/drawing/2014/main" id="{90CB0F53-9DA0-9C6D-82F0-F364D13B05EA}"/>
              </a:ext>
            </a:extLst>
          </p:cNvPr>
          <p:cNvSpPr/>
          <p:nvPr/>
        </p:nvSpPr>
        <p:spPr>
          <a:xfrm>
            <a:off x="7062108" y="3515762"/>
            <a:ext cx="2000250" cy="7200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User Password Changed</a:t>
            </a:r>
          </a:p>
        </p:txBody>
      </p:sp>
      <p:sp>
        <p:nvSpPr>
          <p:cNvPr id="31" name="Rectangle: Rounded Corners 30">
            <a:extLst>
              <a:ext uri="{FF2B5EF4-FFF2-40B4-BE49-F238E27FC236}">
                <a16:creationId xmlns:a16="http://schemas.microsoft.com/office/drawing/2014/main" id="{C6250EE3-250C-54DA-9C20-F1C639B8C436}"/>
              </a:ext>
            </a:extLst>
          </p:cNvPr>
          <p:cNvSpPr/>
          <p:nvPr/>
        </p:nvSpPr>
        <p:spPr>
          <a:xfrm>
            <a:off x="8980715" y="3975905"/>
            <a:ext cx="2000250" cy="5225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User Registered</a:t>
            </a:r>
          </a:p>
        </p:txBody>
      </p:sp>
      <p:sp>
        <p:nvSpPr>
          <p:cNvPr id="32" name="Rectangle: Rounded Corners 31">
            <a:extLst>
              <a:ext uri="{FF2B5EF4-FFF2-40B4-BE49-F238E27FC236}">
                <a16:creationId xmlns:a16="http://schemas.microsoft.com/office/drawing/2014/main" id="{053E5779-C1E7-3DBF-6C48-1D667F9DABEE}"/>
              </a:ext>
            </a:extLst>
          </p:cNvPr>
          <p:cNvSpPr/>
          <p:nvPr/>
        </p:nvSpPr>
        <p:spPr>
          <a:xfrm>
            <a:off x="7151915" y="4286727"/>
            <a:ext cx="2000250" cy="7200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600" dirty="0">
                <a:solidFill>
                  <a:schemeClr val="accent2">
                    <a:lumMod val="50000"/>
                  </a:schemeClr>
                </a:solidFill>
              </a:rPr>
              <a:t>Person Name Changed</a:t>
            </a:r>
          </a:p>
        </p:txBody>
      </p:sp>
      <p:sp>
        <p:nvSpPr>
          <p:cNvPr id="33" name="Rectangle: Rounded Corners 32">
            <a:extLst>
              <a:ext uri="{FF2B5EF4-FFF2-40B4-BE49-F238E27FC236}">
                <a16:creationId xmlns:a16="http://schemas.microsoft.com/office/drawing/2014/main" id="{C630835D-CD38-0E09-CE64-8E7F69CD328D}"/>
              </a:ext>
            </a:extLst>
          </p:cNvPr>
          <p:cNvSpPr/>
          <p:nvPr/>
        </p:nvSpPr>
        <p:spPr>
          <a:xfrm>
            <a:off x="8877301" y="4657492"/>
            <a:ext cx="2000250" cy="7200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accent2">
                    <a:lumMod val="50000"/>
                  </a:schemeClr>
                </a:solidFill>
              </a:rPr>
              <a:t>&lt;&lt;domain event&gt;&gt;</a:t>
            </a:r>
          </a:p>
          <a:p>
            <a:pPr algn="ctr"/>
            <a:r>
              <a:rPr lang="en-US" sz="1400" dirty="0">
                <a:solidFill>
                  <a:schemeClr val="accent2">
                    <a:lumMod val="50000"/>
                  </a:schemeClr>
                </a:solidFill>
              </a:rPr>
              <a:t>Person Contact Info Changed</a:t>
            </a:r>
          </a:p>
        </p:txBody>
      </p:sp>
      <p:sp>
        <p:nvSpPr>
          <p:cNvPr id="34" name="TextBox 33">
            <a:extLst>
              <a:ext uri="{FF2B5EF4-FFF2-40B4-BE49-F238E27FC236}">
                <a16:creationId xmlns:a16="http://schemas.microsoft.com/office/drawing/2014/main" id="{1CFF9ECE-78C2-871D-0153-874BEF992931}"/>
              </a:ext>
            </a:extLst>
          </p:cNvPr>
          <p:cNvSpPr txBox="1"/>
          <p:nvPr/>
        </p:nvSpPr>
        <p:spPr>
          <a:xfrm rot="21321155">
            <a:off x="8454685" y="907508"/>
            <a:ext cx="2926781"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Example courtesy of Vaughn Vernon</a:t>
            </a:r>
          </a:p>
          <a:p>
            <a:r>
              <a:rPr lang="en-US" sz="1200" dirty="0">
                <a:solidFill>
                  <a:srgbClr val="C00000"/>
                </a:solidFill>
                <a:latin typeface="Comic Sans MS" panose="030F0702030302020204" pitchFamily="66" charset="0"/>
              </a:rPr>
              <a:t>Agile/Scrum SAAS Context Map p.81</a:t>
            </a:r>
          </a:p>
        </p:txBody>
      </p:sp>
    </p:spTree>
    <p:extLst>
      <p:ext uri="{BB962C8B-B14F-4D97-AF65-F5344CB8AC3E}">
        <p14:creationId xmlns:p14="http://schemas.microsoft.com/office/powerpoint/2010/main" val="2780816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31E2-4CD6-E959-B8BC-027FD392242B}"/>
              </a:ext>
            </a:extLst>
          </p:cNvPr>
          <p:cNvSpPr>
            <a:spLocks noGrp="1"/>
          </p:cNvSpPr>
          <p:nvPr>
            <p:ph type="title"/>
          </p:nvPr>
        </p:nvSpPr>
        <p:spPr/>
        <p:txBody>
          <a:bodyPr/>
          <a:lstStyle/>
          <a:p>
            <a:r>
              <a:rPr lang="en-US" dirty="0"/>
              <a:t>Context Maps</a:t>
            </a:r>
          </a:p>
        </p:txBody>
      </p:sp>
      <p:sp>
        <p:nvSpPr>
          <p:cNvPr id="3" name="Content Placeholder 2">
            <a:extLst>
              <a:ext uri="{FF2B5EF4-FFF2-40B4-BE49-F238E27FC236}">
                <a16:creationId xmlns:a16="http://schemas.microsoft.com/office/drawing/2014/main" id="{B9D76294-6695-9F1A-CD91-6FFE459AAD81}"/>
              </a:ext>
            </a:extLst>
          </p:cNvPr>
          <p:cNvSpPr>
            <a:spLocks noGrp="1"/>
          </p:cNvSpPr>
          <p:nvPr>
            <p:ph idx="1"/>
          </p:nvPr>
        </p:nvSpPr>
        <p:spPr/>
        <p:txBody>
          <a:bodyPr/>
          <a:lstStyle/>
          <a:p>
            <a:r>
              <a:rPr lang="en-US" dirty="0"/>
              <a:t>If each </a:t>
            </a:r>
            <a:r>
              <a:rPr lang="en-US" b="1" i="1" dirty="0"/>
              <a:t>Bounded Context</a:t>
            </a:r>
            <a:r>
              <a:rPr lang="en-US" dirty="0"/>
              <a:t> solves the problems of a single </a:t>
            </a:r>
            <a:r>
              <a:rPr lang="en-US" b="1" i="1" dirty="0"/>
              <a:t>Subdomain</a:t>
            </a:r>
            <a:r>
              <a:rPr lang="en-US" dirty="0"/>
              <a:t>, how do we create a cohesive system for the whole </a:t>
            </a:r>
            <a:r>
              <a:rPr lang="en-US" b="1" i="1" dirty="0"/>
              <a:t>Domain</a:t>
            </a:r>
            <a:r>
              <a:rPr lang="en-US" dirty="0"/>
              <a:t>?</a:t>
            </a:r>
          </a:p>
          <a:p>
            <a:endParaRPr lang="en-US" dirty="0"/>
          </a:p>
          <a:p>
            <a:r>
              <a:rPr lang="en-US" dirty="0"/>
              <a:t> We must define the relationship strategies between </a:t>
            </a:r>
            <a:r>
              <a:rPr lang="en-US" b="1" i="1" dirty="0"/>
              <a:t>Bounded Contexts</a:t>
            </a:r>
          </a:p>
          <a:p>
            <a:pPr lvl="1"/>
            <a:r>
              <a:rPr lang="en-US" dirty="0"/>
              <a:t>This definition is called a </a:t>
            </a:r>
            <a:r>
              <a:rPr lang="en-US" b="1" i="1" dirty="0"/>
              <a:t>Context Map</a:t>
            </a:r>
            <a:endParaRPr lang="en-US" dirty="0"/>
          </a:p>
          <a:p>
            <a:pPr lvl="1"/>
            <a:endParaRPr lang="en-US" dirty="0"/>
          </a:p>
          <a:p>
            <a:r>
              <a:rPr lang="en-US" dirty="0"/>
              <a:t>This relationship definition is more organizational in nature</a:t>
            </a:r>
          </a:p>
          <a:p>
            <a:pPr lvl="1"/>
            <a:r>
              <a:rPr lang="en-US" dirty="0"/>
              <a:t>We aren’t thinking about HTTP vs Message Broker at this stage</a:t>
            </a:r>
          </a:p>
        </p:txBody>
      </p:sp>
    </p:spTree>
    <p:extLst>
      <p:ext uri="{BB962C8B-B14F-4D97-AF65-F5344CB8AC3E}">
        <p14:creationId xmlns:p14="http://schemas.microsoft.com/office/powerpoint/2010/main" val="128760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91A9-592D-D239-7F34-AC72A13AB325}"/>
              </a:ext>
            </a:extLst>
          </p:cNvPr>
          <p:cNvSpPr>
            <a:spLocks noGrp="1"/>
          </p:cNvSpPr>
          <p:nvPr>
            <p:ph type="title"/>
          </p:nvPr>
        </p:nvSpPr>
        <p:spPr/>
        <p:txBody>
          <a:bodyPr/>
          <a:lstStyle/>
          <a:p>
            <a:r>
              <a:rPr lang="en-US" dirty="0"/>
              <a:t>Context Maps - Relationships</a:t>
            </a:r>
          </a:p>
        </p:txBody>
      </p:sp>
      <p:sp>
        <p:nvSpPr>
          <p:cNvPr id="3" name="Content Placeholder 2">
            <a:extLst>
              <a:ext uri="{FF2B5EF4-FFF2-40B4-BE49-F238E27FC236}">
                <a16:creationId xmlns:a16="http://schemas.microsoft.com/office/drawing/2014/main" id="{BB3BFFC8-B7FD-1021-3ABD-6D7747E9111E}"/>
              </a:ext>
            </a:extLst>
          </p:cNvPr>
          <p:cNvSpPr>
            <a:spLocks noGrp="1"/>
          </p:cNvSpPr>
          <p:nvPr>
            <p:ph idx="1"/>
          </p:nvPr>
        </p:nvSpPr>
        <p:spPr/>
        <p:txBody>
          <a:bodyPr>
            <a:normAutofit fontScale="70000" lnSpcReduction="20000"/>
          </a:bodyPr>
          <a:lstStyle/>
          <a:p>
            <a:r>
              <a:rPr lang="en-US" b="1" i="1" dirty="0"/>
              <a:t>Context Map </a:t>
            </a:r>
            <a:r>
              <a:rPr lang="en-US" dirty="0"/>
              <a:t>contains dependencies</a:t>
            </a:r>
          </a:p>
          <a:p>
            <a:pPr lvl="1"/>
            <a:r>
              <a:rPr lang="en-US" dirty="0"/>
              <a:t>Which </a:t>
            </a:r>
            <a:r>
              <a:rPr lang="en-US" b="1" i="1" dirty="0"/>
              <a:t>Bounded Contexts</a:t>
            </a:r>
            <a:r>
              <a:rPr lang="en-US" dirty="0"/>
              <a:t> are upstream/downstream dependencies?</a:t>
            </a:r>
          </a:p>
          <a:p>
            <a:pPr lvl="1"/>
            <a:r>
              <a:rPr lang="en-US" dirty="0"/>
              <a:t>Who owns these </a:t>
            </a:r>
            <a:r>
              <a:rPr lang="en-US" b="1" i="1" dirty="0"/>
              <a:t>Bounded Contexts </a:t>
            </a:r>
            <a:r>
              <a:rPr lang="en-US" dirty="0"/>
              <a:t>and how is development impacted by needs of the downstream consumers?</a:t>
            </a:r>
          </a:p>
          <a:p>
            <a:pPr lvl="1"/>
            <a:endParaRPr lang="en-US" dirty="0"/>
          </a:p>
          <a:p>
            <a:r>
              <a:rPr lang="en-US" dirty="0"/>
              <a:t>Customer-Supplier</a:t>
            </a:r>
          </a:p>
          <a:p>
            <a:pPr lvl="1"/>
            <a:r>
              <a:rPr lang="en-US" dirty="0"/>
              <a:t>Upstream development is coordinated with downstream consumers</a:t>
            </a:r>
          </a:p>
          <a:p>
            <a:r>
              <a:rPr lang="en-US" dirty="0"/>
              <a:t>Conformist</a:t>
            </a:r>
          </a:p>
          <a:p>
            <a:pPr lvl="1"/>
            <a:r>
              <a:rPr lang="en-US" dirty="0"/>
              <a:t>Upstream development is done without any input from consumers and downstream consumers deal with it 😎</a:t>
            </a:r>
          </a:p>
          <a:p>
            <a:r>
              <a:rPr lang="en-US" dirty="0"/>
              <a:t>Open Host Service</a:t>
            </a:r>
          </a:p>
          <a:p>
            <a:pPr lvl="1"/>
            <a:r>
              <a:rPr lang="en-US" dirty="0"/>
              <a:t>Define a protocol that gives access to your subsystem as a set of services and expand surface area to handle new integration requirements</a:t>
            </a:r>
          </a:p>
          <a:p>
            <a:r>
              <a:rPr lang="en-US" dirty="0"/>
              <a:t>Separate Ways</a:t>
            </a:r>
          </a:p>
          <a:p>
            <a:pPr lvl="1"/>
            <a:r>
              <a:rPr lang="en-US" dirty="0"/>
              <a:t>There is no significant relationship, and we can explicitly segregate one </a:t>
            </a:r>
            <a:r>
              <a:rPr lang="en-US" b="1" i="1" dirty="0"/>
              <a:t>Bounded Context</a:t>
            </a:r>
            <a:r>
              <a:rPr lang="en-US" dirty="0"/>
              <a:t> from the others to allow for simpler specialized solutions</a:t>
            </a:r>
          </a:p>
          <a:p>
            <a:endParaRPr lang="en-US" dirty="0"/>
          </a:p>
          <a:p>
            <a:endParaRPr lang="en-US" dirty="0"/>
          </a:p>
        </p:txBody>
      </p:sp>
      <p:sp>
        <p:nvSpPr>
          <p:cNvPr id="4" name="TextBox 3">
            <a:extLst>
              <a:ext uri="{FF2B5EF4-FFF2-40B4-BE49-F238E27FC236}">
                <a16:creationId xmlns:a16="http://schemas.microsoft.com/office/drawing/2014/main" id="{63B2E86D-18BC-506F-A10E-DC3AC3334CD6}"/>
              </a:ext>
            </a:extLst>
          </p:cNvPr>
          <p:cNvSpPr txBox="1"/>
          <p:nvPr/>
        </p:nvSpPr>
        <p:spPr>
          <a:xfrm rot="21321155">
            <a:off x="6045709" y="5743501"/>
            <a:ext cx="2653393"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See Eric Evans for a more comprehensive list</a:t>
            </a:r>
          </a:p>
        </p:txBody>
      </p:sp>
    </p:spTree>
    <p:extLst>
      <p:ext uri="{BB962C8B-B14F-4D97-AF65-F5344CB8AC3E}">
        <p14:creationId xmlns:p14="http://schemas.microsoft.com/office/powerpoint/2010/main" val="25804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26DB-222B-8511-BF34-879CE36DB1C4}"/>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27CED659-C27E-20BE-BC8C-904B36EF27B1}"/>
              </a:ext>
            </a:extLst>
          </p:cNvPr>
          <p:cNvSpPr>
            <a:spLocks noGrp="1"/>
          </p:cNvSpPr>
          <p:nvPr>
            <p:ph idx="1"/>
          </p:nvPr>
        </p:nvSpPr>
        <p:spPr/>
        <p:txBody>
          <a:bodyPr/>
          <a:lstStyle/>
          <a:p>
            <a:r>
              <a:rPr lang="en-US" dirty="0"/>
              <a:t>Application Developer for ~3 years</a:t>
            </a:r>
          </a:p>
          <a:p>
            <a:pPr lvl="1"/>
            <a:r>
              <a:rPr lang="en-US" dirty="0"/>
              <a:t>Worked for Interstates that whole time</a:t>
            </a:r>
          </a:p>
          <a:p>
            <a:pPr lvl="2"/>
            <a:r>
              <a:rPr lang="en-US" dirty="0"/>
              <a:t>Custom software development helping integrate with/create MES (manufacturing execution system) solutions for our customers</a:t>
            </a:r>
          </a:p>
          <a:p>
            <a:pPr lvl="2"/>
            <a:endParaRPr lang="en-US" dirty="0"/>
          </a:p>
          <a:p>
            <a:r>
              <a:rPr lang="en-US" dirty="0"/>
              <a:t>Advocate for Functional Programming</a:t>
            </a:r>
          </a:p>
          <a:p>
            <a:pPr lvl="1"/>
            <a:r>
              <a:rPr lang="en-US" dirty="0"/>
              <a:t>F# &gt; C#</a:t>
            </a:r>
          </a:p>
          <a:p>
            <a:pPr lvl="1"/>
            <a:endParaRPr lang="en-US" dirty="0"/>
          </a:p>
          <a:p>
            <a:r>
              <a:rPr lang="en-US" dirty="0"/>
              <a:t>Not smart, just curious</a:t>
            </a:r>
          </a:p>
          <a:p>
            <a:pPr lvl="1"/>
            <a:r>
              <a:rPr lang="en-US" dirty="0"/>
              <a:t>They give me too long a leash and I abuse the heck out of that</a:t>
            </a:r>
          </a:p>
        </p:txBody>
      </p:sp>
    </p:spTree>
    <p:extLst>
      <p:ext uri="{BB962C8B-B14F-4D97-AF65-F5344CB8AC3E}">
        <p14:creationId xmlns:p14="http://schemas.microsoft.com/office/powerpoint/2010/main" val="407571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7745-A9E7-35BA-EB8F-E4F2FA07FFB2}"/>
              </a:ext>
            </a:extLst>
          </p:cNvPr>
          <p:cNvSpPr>
            <a:spLocks noGrp="1"/>
          </p:cNvSpPr>
          <p:nvPr>
            <p:ph type="title"/>
          </p:nvPr>
        </p:nvSpPr>
        <p:spPr/>
        <p:txBody>
          <a:bodyPr/>
          <a:lstStyle/>
          <a:p>
            <a:r>
              <a:rPr lang="en-US" dirty="0"/>
              <a:t>Context Maps - Takeaways</a:t>
            </a:r>
          </a:p>
        </p:txBody>
      </p:sp>
      <p:sp>
        <p:nvSpPr>
          <p:cNvPr id="3" name="Content Placeholder 2">
            <a:extLst>
              <a:ext uri="{FF2B5EF4-FFF2-40B4-BE49-F238E27FC236}">
                <a16:creationId xmlns:a16="http://schemas.microsoft.com/office/drawing/2014/main" id="{A4B834EB-1011-5954-8674-6EE07CBFED62}"/>
              </a:ext>
            </a:extLst>
          </p:cNvPr>
          <p:cNvSpPr>
            <a:spLocks noGrp="1"/>
          </p:cNvSpPr>
          <p:nvPr>
            <p:ph idx="1"/>
          </p:nvPr>
        </p:nvSpPr>
        <p:spPr/>
        <p:txBody>
          <a:bodyPr>
            <a:normAutofit lnSpcReduction="10000"/>
          </a:bodyPr>
          <a:lstStyle/>
          <a:p>
            <a:r>
              <a:rPr lang="en-US" dirty="0"/>
              <a:t>Once you have clearly defined your </a:t>
            </a:r>
            <a:r>
              <a:rPr lang="en-US" b="1" i="1" dirty="0"/>
              <a:t>Subdomains</a:t>
            </a:r>
            <a:r>
              <a:rPr lang="en-US" dirty="0"/>
              <a:t>, </a:t>
            </a:r>
            <a:r>
              <a:rPr lang="en-US" b="1" i="1" dirty="0"/>
              <a:t>Bounded Contexts</a:t>
            </a:r>
            <a:r>
              <a:rPr lang="en-US" dirty="0"/>
              <a:t>, and </a:t>
            </a:r>
            <a:r>
              <a:rPr lang="en-US" b="1" i="1" dirty="0"/>
              <a:t>Context Map</a:t>
            </a:r>
            <a:r>
              <a:rPr lang="en-US" dirty="0"/>
              <a:t>, you gain:</a:t>
            </a:r>
          </a:p>
          <a:p>
            <a:pPr lvl="1"/>
            <a:r>
              <a:rPr lang="en-US" dirty="0"/>
              <a:t>Clarity of the scope of the problem space</a:t>
            </a:r>
          </a:p>
          <a:p>
            <a:pPr lvl="1"/>
            <a:r>
              <a:rPr lang="en-US" dirty="0"/>
              <a:t>Separation of concerns for the solution space</a:t>
            </a:r>
          </a:p>
          <a:p>
            <a:pPr lvl="1"/>
            <a:r>
              <a:rPr lang="en-US" dirty="0"/>
              <a:t>Expectations for design of each </a:t>
            </a:r>
            <a:r>
              <a:rPr lang="en-US" b="1" i="1" dirty="0"/>
              <a:t>Bounded Context</a:t>
            </a:r>
            <a:r>
              <a:rPr lang="en-US" dirty="0"/>
              <a:t> integration</a:t>
            </a:r>
          </a:p>
          <a:p>
            <a:pPr lvl="1"/>
            <a:r>
              <a:rPr lang="en-US" dirty="0"/>
              <a:t>The </a:t>
            </a:r>
            <a:r>
              <a:rPr lang="en-US" b="1" i="1" dirty="0"/>
              <a:t>Ubiquitous Language</a:t>
            </a:r>
            <a:r>
              <a:rPr lang="en-US" dirty="0"/>
              <a:t> for each solution space and how communication between </a:t>
            </a:r>
            <a:r>
              <a:rPr lang="en-US" b="1" i="1" dirty="0"/>
              <a:t>Bounded Contexts</a:t>
            </a:r>
            <a:r>
              <a:rPr lang="en-US" dirty="0"/>
              <a:t> affects that language</a:t>
            </a:r>
          </a:p>
          <a:p>
            <a:pPr lvl="1"/>
            <a:endParaRPr lang="en-US" dirty="0"/>
          </a:p>
          <a:p>
            <a:r>
              <a:rPr lang="en-US" dirty="0"/>
              <a:t>Your</a:t>
            </a:r>
            <a:r>
              <a:rPr lang="en-US" b="1" i="1" dirty="0"/>
              <a:t> Context Map</a:t>
            </a:r>
            <a:r>
              <a:rPr lang="en-US" b="1" dirty="0"/>
              <a:t> </a:t>
            </a:r>
            <a:r>
              <a:rPr lang="en-US" dirty="0"/>
              <a:t>can change as your understanding of the </a:t>
            </a:r>
            <a:r>
              <a:rPr lang="en-US" b="1" i="1" dirty="0"/>
              <a:t>Domain </a:t>
            </a:r>
            <a:r>
              <a:rPr lang="en-US" dirty="0"/>
              <a:t>landscape</a:t>
            </a:r>
            <a:r>
              <a:rPr lang="en-US" b="1" dirty="0"/>
              <a:t> </a:t>
            </a:r>
            <a:r>
              <a:rPr lang="en-US" dirty="0"/>
              <a:t>changes</a:t>
            </a:r>
          </a:p>
          <a:p>
            <a:pPr lvl="1"/>
            <a:r>
              <a:rPr lang="en-US" dirty="0"/>
              <a:t>All about visibility into your solution space and giving you the information to create a better design</a:t>
            </a:r>
          </a:p>
        </p:txBody>
      </p:sp>
    </p:spTree>
    <p:extLst>
      <p:ext uri="{BB962C8B-B14F-4D97-AF65-F5344CB8AC3E}">
        <p14:creationId xmlns:p14="http://schemas.microsoft.com/office/powerpoint/2010/main" val="82315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7F67-9D35-BAAA-3B0E-E905FFAD96B7}"/>
              </a:ext>
            </a:extLst>
          </p:cNvPr>
          <p:cNvSpPr>
            <a:spLocks noGrp="1"/>
          </p:cNvSpPr>
          <p:nvPr>
            <p:ph type="title"/>
          </p:nvPr>
        </p:nvSpPr>
        <p:spPr/>
        <p:txBody>
          <a:bodyPr/>
          <a:lstStyle/>
          <a:p>
            <a:r>
              <a:rPr lang="en-US" dirty="0"/>
              <a:t>Context Map - Example</a:t>
            </a:r>
          </a:p>
        </p:txBody>
      </p:sp>
      <p:sp>
        <p:nvSpPr>
          <p:cNvPr id="5" name="Freeform: Shape 4">
            <a:extLst>
              <a:ext uri="{FF2B5EF4-FFF2-40B4-BE49-F238E27FC236}">
                <a16:creationId xmlns:a16="http://schemas.microsoft.com/office/drawing/2014/main" id="{5F54E8E8-6186-24DA-2EFA-D613F8639A5D}"/>
              </a:ext>
            </a:extLst>
          </p:cNvPr>
          <p:cNvSpPr/>
          <p:nvPr/>
        </p:nvSpPr>
        <p:spPr>
          <a:xfrm>
            <a:off x="6033407" y="1510393"/>
            <a:ext cx="2032907" cy="1183821"/>
          </a:xfrm>
          <a:custGeom>
            <a:avLst/>
            <a:gdLst>
              <a:gd name="connsiteX0" fmla="*/ 742950 w 2032907"/>
              <a:gd name="connsiteY0" fmla="*/ 8164 h 1183821"/>
              <a:gd name="connsiteX1" fmla="*/ 742950 w 2032907"/>
              <a:gd name="connsiteY1" fmla="*/ 8164 h 1183821"/>
              <a:gd name="connsiteX2" fmla="*/ 547007 w 2032907"/>
              <a:gd name="connsiteY2" fmla="*/ 0 h 1183821"/>
              <a:gd name="connsiteX3" fmla="*/ 400050 w 2032907"/>
              <a:gd name="connsiteY3" fmla="*/ 16328 h 1183821"/>
              <a:gd name="connsiteX4" fmla="*/ 163286 w 2032907"/>
              <a:gd name="connsiteY4" fmla="*/ 171450 h 1183821"/>
              <a:gd name="connsiteX5" fmla="*/ 57150 w 2032907"/>
              <a:gd name="connsiteY5" fmla="*/ 269421 h 1183821"/>
              <a:gd name="connsiteX6" fmla="*/ 73479 w 2032907"/>
              <a:gd name="connsiteY6" fmla="*/ 449036 h 1183821"/>
              <a:gd name="connsiteX7" fmla="*/ 89807 w 2032907"/>
              <a:gd name="connsiteY7" fmla="*/ 628650 h 1183821"/>
              <a:gd name="connsiteX8" fmla="*/ 73479 w 2032907"/>
              <a:gd name="connsiteY8" fmla="*/ 734786 h 1183821"/>
              <a:gd name="connsiteX9" fmla="*/ 0 w 2032907"/>
              <a:gd name="connsiteY9" fmla="*/ 922564 h 1183821"/>
              <a:gd name="connsiteX10" fmla="*/ 16329 w 2032907"/>
              <a:gd name="connsiteY10" fmla="*/ 1053193 h 1183821"/>
              <a:gd name="connsiteX11" fmla="*/ 57150 w 2032907"/>
              <a:gd name="connsiteY11" fmla="*/ 1094014 h 1183821"/>
              <a:gd name="connsiteX12" fmla="*/ 179614 w 2032907"/>
              <a:gd name="connsiteY12" fmla="*/ 1151164 h 1183821"/>
              <a:gd name="connsiteX13" fmla="*/ 375557 w 2032907"/>
              <a:gd name="connsiteY13" fmla="*/ 1183821 h 1183821"/>
              <a:gd name="connsiteX14" fmla="*/ 661307 w 2032907"/>
              <a:gd name="connsiteY14" fmla="*/ 1167493 h 1183821"/>
              <a:gd name="connsiteX15" fmla="*/ 759279 w 2032907"/>
              <a:gd name="connsiteY15" fmla="*/ 1143000 h 1183821"/>
              <a:gd name="connsiteX16" fmla="*/ 1575707 w 2032907"/>
              <a:gd name="connsiteY16" fmla="*/ 1118507 h 1183821"/>
              <a:gd name="connsiteX17" fmla="*/ 1681843 w 2032907"/>
              <a:gd name="connsiteY17" fmla="*/ 1085850 h 1183821"/>
              <a:gd name="connsiteX18" fmla="*/ 1812472 w 2032907"/>
              <a:gd name="connsiteY18" fmla="*/ 971550 h 1183821"/>
              <a:gd name="connsiteX19" fmla="*/ 1926772 w 2032907"/>
              <a:gd name="connsiteY19" fmla="*/ 759278 h 1183821"/>
              <a:gd name="connsiteX20" fmla="*/ 2000250 w 2032907"/>
              <a:gd name="connsiteY20" fmla="*/ 669471 h 1183821"/>
              <a:gd name="connsiteX21" fmla="*/ 2032907 w 2032907"/>
              <a:gd name="connsiteY21" fmla="*/ 563336 h 1183821"/>
              <a:gd name="connsiteX22" fmla="*/ 2000250 w 2032907"/>
              <a:gd name="connsiteY22" fmla="*/ 367393 h 1183821"/>
              <a:gd name="connsiteX23" fmla="*/ 1894114 w 2032907"/>
              <a:gd name="connsiteY23" fmla="*/ 244928 h 1183821"/>
              <a:gd name="connsiteX24" fmla="*/ 1763486 w 2032907"/>
              <a:gd name="connsiteY24" fmla="*/ 187778 h 1183821"/>
              <a:gd name="connsiteX25" fmla="*/ 1249136 w 2032907"/>
              <a:gd name="connsiteY25" fmla="*/ 73478 h 1183821"/>
              <a:gd name="connsiteX26" fmla="*/ 849086 w 2032907"/>
              <a:gd name="connsiteY26" fmla="*/ 57150 h 1183821"/>
              <a:gd name="connsiteX27" fmla="*/ 759279 w 2032907"/>
              <a:gd name="connsiteY27" fmla="*/ 24493 h 1183821"/>
              <a:gd name="connsiteX28" fmla="*/ 742950 w 2032907"/>
              <a:gd name="connsiteY28" fmla="*/ 8164 h 118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2907" h="1183821">
                <a:moveTo>
                  <a:pt x="742950" y="8164"/>
                </a:moveTo>
                <a:lnTo>
                  <a:pt x="742950" y="8164"/>
                </a:lnTo>
                <a:cubicBezTo>
                  <a:pt x="677636" y="5443"/>
                  <a:pt x="612378" y="0"/>
                  <a:pt x="547007" y="0"/>
                </a:cubicBezTo>
                <a:cubicBezTo>
                  <a:pt x="489774" y="0"/>
                  <a:pt x="452448" y="7595"/>
                  <a:pt x="400050" y="16328"/>
                </a:cubicBezTo>
                <a:cubicBezTo>
                  <a:pt x="299750" y="66478"/>
                  <a:pt x="295529" y="65656"/>
                  <a:pt x="163286" y="171450"/>
                </a:cubicBezTo>
                <a:cubicBezTo>
                  <a:pt x="71018" y="245264"/>
                  <a:pt x="102554" y="208883"/>
                  <a:pt x="57150" y="269421"/>
                </a:cubicBezTo>
                <a:cubicBezTo>
                  <a:pt x="39197" y="359190"/>
                  <a:pt x="48524" y="286829"/>
                  <a:pt x="73479" y="449036"/>
                </a:cubicBezTo>
                <a:cubicBezTo>
                  <a:pt x="80914" y="497365"/>
                  <a:pt x="86444" y="584933"/>
                  <a:pt x="89807" y="628650"/>
                </a:cubicBezTo>
                <a:cubicBezTo>
                  <a:pt x="84364" y="664029"/>
                  <a:pt x="85188" y="700960"/>
                  <a:pt x="73479" y="734786"/>
                </a:cubicBezTo>
                <a:cubicBezTo>
                  <a:pt x="-31193" y="1037174"/>
                  <a:pt x="47945" y="682845"/>
                  <a:pt x="0" y="922564"/>
                </a:cubicBezTo>
                <a:cubicBezTo>
                  <a:pt x="5443" y="966107"/>
                  <a:pt x="2452" y="1011563"/>
                  <a:pt x="16329" y="1053193"/>
                </a:cubicBezTo>
                <a:cubicBezTo>
                  <a:pt x="22414" y="1071449"/>
                  <a:pt x="40649" y="1084113"/>
                  <a:pt x="57150" y="1094014"/>
                </a:cubicBezTo>
                <a:cubicBezTo>
                  <a:pt x="95778" y="1117191"/>
                  <a:pt x="136878" y="1136919"/>
                  <a:pt x="179614" y="1151164"/>
                </a:cubicBezTo>
                <a:cubicBezTo>
                  <a:pt x="238267" y="1170715"/>
                  <a:pt x="312782" y="1176846"/>
                  <a:pt x="375557" y="1183821"/>
                </a:cubicBezTo>
                <a:cubicBezTo>
                  <a:pt x="470807" y="1178378"/>
                  <a:pt x="566437" y="1177585"/>
                  <a:pt x="661307" y="1167493"/>
                </a:cubicBezTo>
                <a:cubicBezTo>
                  <a:pt x="694781" y="1163932"/>
                  <a:pt x="725665" y="1144801"/>
                  <a:pt x="759279" y="1143000"/>
                </a:cubicBezTo>
                <a:cubicBezTo>
                  <a:pt x="1031154" y="1128435"/>
                  <a:pt x="1303564" y="1126671"/>
                  <a:pt x="1575707" y="1118507"/>
                </a:cubicBezTo>
                <a:cubicBezTo>
                  <a:pt x="1611086" y="1107621"/>
                  <a:pt x="1648735" y="1102404"/>
                  <a:pt x="1681843" y="1085850"/>
                </a:cubicBezTo>
                <a:cubicBezTo>
                  <a:pt x="1723952" y="1064795"/>
                  <a:pt x="1779081" y="1004941"/>
                  <a:pt x="1812472" y="971550"/>
                </a:cubicBezTo>
                <a:cubicBezTo>
                  <a:pt x="1837183" y="922128"/>
                  <a:pt x="1901513" y="790150"/>
                  <a:pt x="1926772" y="759278"/>
                </a:cubicBezTo>
                <a:lnTo>
                  <a:pt x="2000250" y="669471"/>
                </a:lnTo>
                <a:cubicBezTo>
                  <a:pt x="2011136" y="634093"/>
                  <a:pt x="2032907" y="600351"/>
                  <a:pt x="2032907" y="563336"/>
                </a:cubicBezTo>
                <a:cubicBezTo>
                  <a:pt x="2032907" y="497121"/>
                  <a:pt x="2018934" y="430918"/>
                  <a:pt x="2000250" y="367393"/>
                </a:cubicBezTo>
                <a:cubicBezTo>
                  <a:pt x="1983498" y="310437"/>
                  <a:pt x="1944427" y="271179"/>
                  <a:pt x="1894114" y="244928"/>
                </a:cubicBezTo>
                <a:cubicBezTo>
                  <a:pt x="1851977" y="222943"/>
                  <a:pt x="1808464" y="203136"/>
                  <a:pt x="1763486" y="187778"/>
                </a:cubicBezTo>
                <a:cubicBezTo>
                  <a:pt x="1644201" y="147046"/>
                  <a:pt x="1351911" y="76793"/>
                  <a:pt x="1249136" y="73478"/>
                </a:cubicBezTo>
                <a:cubicBezTo>
                  <a:pt x="947007" y="63732"/>
                  <a:pt x="1080321" y="69996"/>
                  <a:pt x="849086" y="57150"/>
                </a:cubicBezTo>
                <a:cubicBezTo>
                  <a:pt x="730898" y="40267"/>
                  <a:pt x="840966" y="65337"/>
                  <a:pt x="759279" y="24493"/>
                </a:cubicBezTo>
                <a:cubicBezTo>
                  <a:pt x="743884" y="16796"/>
                  <a:pt x="745671" y="10885"/>
                  <a:pt x="742950" y="8164"/>
                </a:cubicBezTo>
                <a:close/>
              </a:path>
            </a:pathLst>
          </a:cu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Identity and Access Context</a:t>
            </a:r>
          </a:p>
        </p:txBody>
      </p:sp>
      <p:sp>
        <p:nvSpPr>
          <p:cNvPr id="6" name="Freeform: Shape 5">
            <a:extLst>
              <a:ext uri="{FF2B5EF4-FFF2-40B4-BE49-F238E27FC236}">
                <a16:creationId xmlns:a16="http://schemas.microsoft.com/office/drawing/2014/main" id="{BAD7F744-A60A-E272-D77F-9835F3D1F20A}"/>
              </a:ext>
            </a:extLst>
          </p:cNvPr>
          <p:cNvSpPr/>
          <p:nvPr/>
        </p:nvSpPr>
        <p:spPr>
          <a:xfrm>
            <a:off x="980979" y="3890317"/>
            <a:ext cx="3225174" cy="2156494"/>
          </a:xfrm>
          <a:custGeom>
            <a:avLst/>
            <a:gdLst>
              <a:gd name="connsiteX0" fmla="*/ 1690086 w 3225174"/>
              <a:gd name="connsiteY0" fmla="*/ 25615 h 2156494"/>
              <a:gd name="connsiteX1" fmla="*/ 1690086 w 3225174"/>
              <a:gd name="connsiteY1" fmla="*/ 25615 h 2156494"/>
              <a:gd name="connsiteX2" fmla="*/ 1567621 w 3225174"/>
              <a:gd name="connsiteY2" fmla="*/ 1122 h 2156494"/>
              <a:gd name="connsiteX3" fmla="*/ 1159407 w 3225174"/>
              <a:gd name="connsiteY3" fmla="*/ 25615 h 2156494"/>
              <a:gd name="connsiteX4" fmla="*/ 1045107 w 3225174"/>
              <a:gd name="connsiteY4" fmla="*/ 50108 h 2156494"/>
              <a:gd name="connsiteX5" fmla="*/ 849164 w 3225174"/>
              <a:gd name="connsiteY5" fmla="*/ 99094 h 2156494"/>
              <a:gd name="connsiteX6" fmla="*/ 669550 w 3225174"/>
              <a:gd name="connsiteY6" fmla="*/ 172572 h 2156494"/>
              <a:gd name="connsiteX7" fmla="*/ 473607 w 3225174"/>
              <a:gd name="connsiteY7" fmla="*/ 303201 h 2156494"/>
              <a:gd name="connsiteX8" fmla="*/ 163364 w 3225174"/>
              <a:gd name="connsiteY8" fmla="*/ 719579 h 2156494"/>
              <a:gd name="connsiteX9" fmla="*/ 122543 w 3225174"/>
              <a:gd name="connsiteY9" fmla="*/ 817551 h 2156494"/>
              <a:gd name="connsiteX10" fmla="*/ 73557 w 3225174"/>
              <a:gd name="connsiteY10" fmla="*/ 989001 h 2156494"/>
              <a:gd name="connsiteX11" fmla="*/ 24571 w 3225174"/>
              <a:gd name="connsiteY11" fmla="*/ 1119629 h 2156494"/>
              <a:gd name="connsiteX12" fmla="*/ 78 w 3225174"/>
              <a:gd name="connsiteY12" fmla="*/ 1364558 h 2156494"/>
              <a:gd name="connsiteX13" fmla="*/ 8243 w 3225174"/>
              <a:gd name="connsiteY13" fmla="*/ 1511515 h 2156494"/>
              <a:gd name="connsiteX14" fmla="*/ 179693 w 3225174"/>
              <a:gd name="connsiteY14" fmla="*/ 1772772 h 2156494"/>
              <a:gd name="connsiteX15" fmla="*/ 498100 w 3225174"/>
              <a:gd name="connsiteY15" fmla="*/ 2001372 h 2156494"/>
              <a:gd name="connsiteX16" fmla="*/ 832836 w 3225174"/>
              <a:gd name="connsiteY16" fmla="*/ 2091179 h 2156494"/>
              <a:gd name="connsiteX17" fmla="*/ 1379843 w 3225174"/>
              <a:gd name="connsiteY17" fmla="*/ 2156494 h 2156494"/>
              <a:gd name="connsiteX18" fmla="*/ 1722743 w 3225174"/>
              <a:gd name="connsiteY18" fmla="*/ 2123836 h 2156494"/>
              <a:gd name="connsiteX19" fmla="*/ 1877864 w 3225174"/>
              <a:gd name="connsiteY19" fmla="*/ 2050358 h 2156494"/>
              <a:gd name="connsiteX20" fmla="*/ 1984000 w 3225174"/>
              <a:gd name="connsiteY20" fmla="*/ 2025865 h 2156494"/>
              <a:gd name="connsiteX21" fmla="*/ 2139121 w 3225174"/>
              <a:gd name="connsiteY21" fmla="*/ 2001372 h 2156494"/>
              <a:gd name="connsiteX22" fmla="*/ 2351393 w 3225174"/>
              <a:gd name="connsiteY22" fmla="*/ 1952386 h 2156494"/>
              <a:gd name="connsiteX23" fmla="*/ 2547336 w 3225174"/>
              <a:gd name="connsiteY23" fmla="*/ 1911565 h 2156494"/>
              <a:gd name="connsiteX24" fmla="*/ 2906564 w 3225174"/>
              <a:gd name="connsiteY24" fmla="*/ 1813594 h 2156494"/>
              <a:gd name="connsiteX25" fmla="*/ 2996371 w 3225174"/>
              <a:gd name="connsiteY25" fmla="*/ 1764608 h 2156494"/>
              <a:gd name="connsiteX26" fmla="*/ 3184150 w 3225174"/>
              <a:gd name="connsiteY26" fmla="*/ 1568665 h 2156494"/>
              <a:gd name="connsiteX27" fmla="*/ 3216807 w 3225174"/>
              <a:gd name="connsiteY27" fmla="*/ 1478858 h 2156494"/>
              <a:gd name="connsiteX28" fmla="*/ 3216807 w 3225174"/>
              <a:gd name="connsiteY28" fmla="*/ 1266586 h 2156494"/>
              <a:gd name="connsiteX29" fmla="*/ 2996371 w 3225174"/>
              <a:gd name="connsiteY29" fmla="*/ 866536 h 2156494"/>
              <a:gd name="connsiteX30" fmla="*/ 2620814 w 3225174"/>
              <a:gd name="connsiteY30" fmla="*/ 401172 h 2156494"/>
              <a:gd name="connsiteX31" fmla="*/ 2424871 w 3225174"/>
              <a:gd name="connsiteY31" fmla="*/ 311365 h 2156494"/>
              <a:gd name="connsiteX32" fmla="*/ 2310571 w 3225174"/>
              <a:gd name="connsiteY32" fmla="*/ 295036 h 2156494"/>
              <a:gd name="connsiteX33" fmla="*/ 2147286 w 3225174"/>
              <a:gd name="connsiteY33" fmla="*/ 262379 h 2156494"/>
              <a:gd name="connsiteX34" fmla="*/ 2065643 w 3225174"/>
              <a:gd name="connsiteY34" fmla="*/ 254215 h 2156494"/>
              <a:gd name="connsiteX35" fmla="*/ 2016657 w 3225174"/>
              <a:gd name="connsiteY35" fmla="*/ 246051 h 2156494"/>
              <a:gd name="connsiteX36" fmla="*/ 1984000 w 3225174"/>
              <a:gd name="connsiteY36" fmla="*/ 229722 h 2156494"/>
              <a:gd name="connsiteX37" fmla="*/ 1918686 w 3225174"/>
              <a:gd name="connsiteY37" fmla="*/ 180736 h 2156494"/>
              <a:gd name="connsiteX38" fmla="*/ 1869700 w 3225174"/>
              <a:gd name="connsiteY38" fmla="*/ 131751 h 2156494"/>
              <a:gd name="connsiteX39" fmla="*/ 1828878 w 3225174"/>
              <a:gd name="connsiteY39" fmla="*/ 99094 h 2156494"/>
              <a:gd name="connsiteX40" fmla="*/ 1804386 w 3225174"/>
              <a:gd name="connsiteY40" fmla="*/ 74601 h 2156494"/>
              <a:gd name="connsiteX41" fmla="*/ 1771728 w 3225174"/>
              <a:gd name="connsiteY41" fmla="*/ 66436 h 2156494"/>
              <a:gd name="connsiteX42" fmla="*/ 1690086 w 3225174"/>
              <a:gd name="connsiteY42" fmla="*/ 25615 h 215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25174" h="2156494">
                <a:moveTo>
                  <a:pt x="1690086" y="25615"/>
                </a:moveTo>
                <a:lnTo>
                  <a:pt x="1690086" y="25615"/>
                </a:lnTo>
                <a:cubicBezTo>
                  <a:pt x="1649264" y="17451"/>
                  <a:pt x="1609215" y="2855"/>
                  <a:pt x="1567621" y="1122"/>
                </a:cubicBezTo>
                <a:cubicBezTo>
                  <a:pt x="1458257" y="-3435"/>
                  <a:pt x="1280307" y="6115"/>
                  <a:pt x="1159407" y="25615"/>
                </a:cubicBezTo>
                <a:cubicBezTo>
                  <a:pt x="1120939" y="31820"/>
                  <a:pt x="1083023" y="41128"/>
                  <a:pt x="1045107" y="50108"/>
                </a:cubicBezTo>
                <a:cubicBezTo>
                  <a:pt x="979595" y="65624"/>
                  <a:pt x="913171" y="78222"/>
                  <a:pt x="849164" y="99094"/>
                </a:cubicBezTo>
                <a:cubicBezTo>
                  <a:pt x="787664" y="119148"/>
                  <a:pt x="729007" y="147090"/>
                  <a:pt x="669550" y="172572"/>
                </a:cubicBezTo>
                <a:cubicBezTo>
                  <a:pt x="570278" y="215117"/>
                  <a:pt x="546980" y="219638"/>
                  <a:pt x="473607" y="303201"/>
                </a:cubicBezTo>
                <a:cubicBezTo>
                  <a:pt x="436808" y="345111"/>
                  <a:pt x="203945" y="622182"/>
                  <a:pt x="163364" y="719579"/>
                </a:cubicBezTo>
                <a:cubicBezTo>
                  <a:pt x="149757" y="752236"/>
                  <a:pt x="135138" y="784490"/>
                  <a:pt x="122543" y="817551"/>
                </a:cubicBezTo>
                <a:cubicBezTo>
                  <a:pt x="71374" y="951869"/>
                  <a:pt x="125213" y="828294"/>
                  <a:pt x="73557" y="989001"/>
                </a:cubicBezTo>
                <a:cubicBezTo>
                  <a:pt x="59326" y="1033274"/>
                  <a:pt x="24571" y="1119629"/>
                  <a:pt x="24571" y="1119629"/>
                </a:cubicBezTo>
                <a:cubicBezTo>
                  <a:pt x="6927" y="1225497"/>
                  <a:pt x="78" y="1244557"/>
                  <a:pt x="78" y="1364558"/>
                </a:cubicBezTo>
                <a:cubicBezTo>
                  <a:pt x="78" y="1413619"/>
                  <a:pt x="-1379" y="1463407"/>
                  <a:pt x="8243" y="1511515"/>
                </a:cubicBezTo>
                <a:cubicBezTo>
                  <a:pt x="26183" y="1601216"/>
                  <a:pt x="124861" y="1724919"/>
                  <a:pt x="179693" y="1772772"/>
                </a:cubicBezTo>
                <a:cubicBezTo>
                  <a:pt x="278133" y="1858683"/>
                  <a:pt x="371906" y="1967515"/>
                  <a:pt x="498100" y="2001372"/>
                </a:cubicBezTo>
                <a:cubicBezTo>
                  <a:pt x="609679" y="2031308"/>
                  <a:pt x="719059" y="2071163"/>
                  <a:pt x="832836" y="2091179"/>
                </a:cubicBezTo>
                <a:cubicBezTo>
                  <a:pt x="1013689" y="2122996"/>
                  <a:pt x="1379843" y="2156494"/>
                  <a:pt x="1379843" y="2156494"/>
                </a:cubicBezTo>
                <a:cubicBezTo>
                  <a:pt x="1494143" y="2145608"/>
                  <a:pt x="1609546" y="2143058"/>
                  <a:pt x="1722743" y="2123836"/>
                </a:cubicBezTo>
                <a:cubicBezTo>
                  <a:pt x="1770178" y="2115781"/>
                  <a:pt x="1830907" y="2066010"/>
                  <a:pt x="1877864" y="2050358"/>
                </a:cubicBezTo>
                <a:cubicBezTo>
                  <a:pt x="1912309" y="2038876"/>
                  <a:pt x="1948313" y="2032556"/>
                  <a:pt x="1984000" y="2025865"/>
                </a:cubicBezTo>
                <a:cubicBezTo>
                  <a:pt x="2035451" y="2016218"/>
                  <a:pt x="2087790" y="2011638"/>
                  <a:pt x="2139121" y="2001372"/>
                </a:cubicBezTo>
                <a:cubicBezTo>
                  <a:pt x="2210328" y="1987131"/>
                  <a:pt x="2280472" y="1967989"/>
                  <a:pt x="2351393" y="1952386"/>
                </a:cubicBezTo>
                <a:cubicBezTo>
                  <a:pt x="2416551" y="1938051"/>
                  <a:pt x="2482482" y="1927219"/>
                  <a:pt x="2547336" y="1911565"/>
                </a:cubicBezTo>
                <a:cubicBezTo>
                  <a:pt x="2640017" y="1889194"/>
                  <a:pt x="2805611" y="1856305"/>
                  <a:pt x="2906564" y="1813594"/>
                </a:cubicBezTo>
                <a:cubicBezTo>
                  <a:pt x="2937968" y="1800308"/>
                  <a:pt x="2968379" y="1784081"/>
                  <a:pt x="2996371" y="1764608"/>
                </a:cubicBezTo>
                <a:cubicBezTo>
                  <a:pt x="3099312" y="1692997"/>
                  <a:pt x="3104843" y="1669601"/>
                  <a:pt x="3184150" y="1568665"/>
                </a:cubicBezTo>
                <a:cubicBezTo>
                  <a:pt x="3195036" y="1538729"/>
                  <a:pt x="3209748" y="1509919"/>
                  <a:pt x="3216807" y="1478858"/>
                </a:cubicBezTo>
                <a:cubicBezTo>
                  <a:pt x="3227894" y="1430076"/>
                  <a:pt x="3228034" y="1307751"/>
                  <a:pt x="3216807" y="1266586"/>
                </a:cubicBezTo>
                <a:cubicBezTo>
                  <a:pt x="3186650" y="1156008"/>
                  <a:pt x="3040431" y="931277"/>
                  <a:pt x="2996371" y="866536"/>
                </a:cubicBezTo>
                <a:cubicBezTo>
                  <a:pt x="2984245" y="848718"/>
                  <a:pt x="2729322" y="466277"/>
                  <a:pt x="2620814" y="401172"/>
                </a:cubicBezTo>
                <a:cubicBezTo>
                  <a:pt x="2539104" y="352146"/>
                  <a:pt x="2524922" y="336378"/>
                  <a:pt x="2424871" y="311365"/>
                </a:cubicBezTo>
                <a:cubicBezTo>
                  <a:pt x="2387533" y="302031"/>
                  <a:pt x="2348472" y="301725"/>
                  <a:pt x="2310571" y="295036"/>
                </a:cubicBezTo>
                <a:cubicBezTo>
                  <a:pt x="2255909" y="285390"/>
                  <a:pt x="2202037" y="271504"/>
                  <a:pt x="2147286" y="262379"/>
                </a:cubicBezTo>
                <a:cubicBezTo>
                  <a:pt x="2120308" y="257883"/>
                  <a:pt x="2092782" y="257607"/>
                  <a:pt x="2065643" y="254215"/>
                </a:cubicBezTo>
                <a:cubicBezTo>
                  <a:pt x="2049217" y="252162"/>
                  <a:pt x="2032986" y="248772"/>
                  <a:pt x="2016657" y="246051"/>
                </a:cubicBezTo>
                <a:cubicBezTo>
                  <a:pt x="2005771" y="240608"/>
                  <a:pt x="1994567" y="235760"/>
                  <a:pt x="1984000" y="229722"/>
                </a:cubicBezTo>
                <a:cubicBezTo>
                  <a:pt x="1964820" y="218762"/>
                  <a:pt x="1931983" y="192825"/>
                  <a:pt x="1918686" y="180736"/>
                </a:cubicBezTo>
                <a:cubicBezTo>
                  <a:pt x="1901599" y="165203"/>
                  <a:pt x="1886787" y="147284"/>
                  <a:pt x="1869700" y="131751"/>
                </a:cubicBezTo>
                <a:cubicBezTo>
                  <a:pt x="1856806" y="120029"/>
                  <a:pt x="1841992" y="110569"/>
                  <a:pt x="1828878" y="99094"/>
                </a:cubicBezTo>
                <a:cubicBezTo>
                  <a:pt x="1820189" y="91491"/>
                  <a:pt x="1814411" y="80329"/>
                  <a:pt x="1804386" y="74601"/>
                </a:cubicBezTo>
                <a:cubicBezTo>
                  <a:pt x="1794643" y="69034"/>
                  <a:pt x="1782373" y="69984"/>
                  <a:pt x="1771728" y="66436"/>
                </a:cubicBezTo>
                <a:cubicBezTo>
                  <a:pt x="1771708" y="66429"/>
                  <a:pt x="1703693" y="32418"/>
                  <a:pt x="1690086" y="25615"/>
                </a:cubicBezTo>
                <a:close/>
              </a:path>
            </a:pathLst>
          </a:cu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Agile Project Management</a:t>
            </a:r>
          </a:p>
        </p:txBody>
      </p:sp>
      <p:sp>
        <p:nvSpPr>
          <p:cNvPr id="7" name="Freeform: Shape 6">
            <a:extLst>
              <a:ext uri="{FF2B5EF4-FFF2-40B4-BE49-F238E27FC236}">
                <a16:creationId xmlns:a16="http://schemas.microsoft.com/office/drawing/2014/main" id="{B74AD219-7D0E-2C56-B8EF-7E13689B4F6B}"/>
              </a:ext>
            </a:extLst>
          </p:cNvPr>
          <p:cNvSpPr/>
          <p:nvPr/>
        </p:nvSpPr>
        <p:spPr>
          <a:xfrm>
            <a:off x="7431326" y="4008664"/>
            <a:ext cx="3170503" cy="1338943"/>
          </a:xfrm>
          <a:custGeom>
            <a:avLst/>
            <a:gdLst>
              <a:gd name="connsiteX0" fmla="*/ 1387929 w 3170503"/>
              <a:gd name="connsiteY0" fmla="*/ 0 h 1338943"/>
              <a:gd name="connsiteX1" fmla="*/ 1387929 w 3170503"/>
              <a:gd name="connsiteY1" fmla="*/ 0 h 1338943"/>
              <a:gd name="connsiteX2" fmla="*/ 1036865 w 3170503"/>
              <a:gd name="connsiteY2" fmla="*/ 40821 h 1338943"/>
              <a:gd name="connsiteX3" fmla="*/ 930729 w 3170503"/>
              <a:gd name="connsiteY3" fmla="*/ 89807 h 1338943"/>
              <a:gd name="connsiteX4" fmla="*/ 791936 w 3170503"/>
              <a:gd name="connsiteY4" fmla="*/ 130628 h 1338943"/>
              <a:gd name="connsiteX5" fmla="*/ 261257 w 3170503"/>
              <a:gd name="connsiteY5" fmla="*/ 285750 h 1338943"/>
              <a:gd name="connsiteX6" fmla="*/ 195943 w 3170503"/>
              <a:gd name="connsiteY6" fmla="*/ 318407 h 1338943"/>
              <a:gd name="connsiteX7" fmla="*/ 89807 w 3170503"/>
              <a:gd name="connsiteY7" fmla="*/ 408214 h 1338943"/>
              <a:gd name="connsiteX8" fmla="*/ 73479 w 3170503"/>
              <a:gd name="connsiteY8" fmla="*/ 465364 h 1338943"/>
              <a:gd name="connsiteX9" fmla="*/ 57150 w 3170503"/>
              <a:gd name="connsiteY9" fmla="*/ 498021 h 1338943"/>
              <a:gd name="connsiteX10" fmla="*/ 32657 w 3170503"/>
              <a:gd name="connsiteY10" fmla="*/ 555171 h 1338943"/>
              <a:gd name="connsiteX11" fmla="*/ 24493 w 3170503"/>
              <a:gd name="connsiteY11" fmla="*/ 612321 h 1338943"/>
              <a:gd name="connsiteX12" fmla="*/ 16329 w 3170503"/>
              <a:gd name="connsiteY12" fmla="*/ 677636 h 1338943"/>
              <a:gd name="connsiteX13" fmla="*/ 0 w 3170503"/>
              <a:gd name="connsiteY13" fmla="*/ 751114 h 1338943"/>
              <a:gd name="connsiteX14" fmla="*/ 24493 w 3170503"/>
              <a:gd name="connsiteY14" fmla="*/ 947057 h 1338943"/>
              <a:gd name="connsiteX15" fmla="*/ 48986 w 3170503"/>
              <a:gd name="connsiteY15" fmla="*/ 1045028 h 1338943"/>
              <a:gd name="connsiteX16" fmla="*/ 65315 w 3170503"/>
              <a:gd name="connsiteY16" fmla="*/ 1085850 h 1338943"/>
              <a:gd name="connsiteX17" fmla="*/ 114300 w 3170503"/>
              <a:gd name="connsiteY17" fmla="*/ 1143000 h 1338943"/>
              <a:gd name="connsiteX18" fmla="*/ 163286 w 3170503"/>
              <a:gd name="connsiteY18" fmla="*/ 1175657 h 1338943"/>
              <a:gd name="connsiteX19" fmla="*/ 326572 w 3170503"/>
              <a:gd name="connsiteY19" fmla="*/ 1240971 h 1338943"/>
              <a:gd name="connsiteX20" fmla="*/ 538843 w 3170503"/>
              <a:gd name="connsiteY20" fmla="*/ 1281793 h 1338943"/>
              <a:gd name="connsiteX21" fmla="*/ 791936 w 3170503"/>
              <a:gd name="connsiteY21" fmla="*/ 1273628 h 1338943"/>
              <a:gd name="connsiteX22" fmla="*/ 865415 w 3170503"/>
              <a:gd name="connsiteY22" fmla="*/ 1265464 h 1338943"/>
              <a:gd name="connsiteX23" fmla="*/ 1175657 w 3170503"/>
              <a:gd name="connsiteY23" fmla="*/ 1289957 h 1338943"/>
              <a:gd name="connsiteX24" fmla="*/ 1232807 w 3170503"/>
              <a:gd name="connsiteY24" fmla="*/ 1306286 h 1338943"/>
              <a:gd name="connsiteX25" fmla="*/ 1477736 w 3170503"/>
              <a:gd name="connsiteY25" fmla="*/ 1338943 h 1338943"/>
              <a:gd name="connsiteX26" fmla="*/ 1804307 w 3170503"/>
              <a:gd name="connsiteY26" fmla="*/ 1298121 h 1338943"/>
              <a:gd name="connsiteX27" fmla="*/ 1992086 w 3170503"/>
              <a:gd name="connsiteY27" fmla="*/ 1240971 h 1338943"/>
              <a:gd name="connsiteX28" fmla="*/ 2081893 w 3170503"/>
              <a:gd name="connsiteY28" fmla="*/ 1208314 h 1338943"/>
              <a:gd name="connsiteX29" fmla="*/ 2212522 w 3170503"/>
              <a:gd name="connsiteY29" fmla="*/ 1175657 h 1338943"/>
              <a:gd name="connsiteX30" fmla="*/ 2343150 w 3170503"/>
              <a:gd name="connsiteY30" fmla="*/ 1159328 h 1338943"/>
              <a:gd name="connsiteX31" fmla="*/ 2588079 w 3170503"/>
              <a:gd name="connsiteY31" fmla="*/ 1102178 h 1338943"/>
              <a:gd name="connsiteX32" fmla="*/ 2694215 w 3170503"/>
              <a:gd name="connsiteY32" fmla="*/ 1061357 h 1338943"/>
              <a:gd name="connsiteX33" fmla="*/ 3053443 w 3170503"/>
              <a:gd name="connsiteY33" fmla="*/ 816428 h 1338943"/>
              <a:gd name="connsiteX34" fmla="*/ 3143250 w 3170503"/>
              <a:gd name="connsiteY34" fmla="*/ 669471 h 1338943"/>
              <a:gd name="connsiteX35" fmla="*/ 3151415 w 3170503"/>
              <a:gd name="connsiteY35" fmla="*/ 342900 h 1338943"/>
              <a:gd name="connsiteX36" fmla="*/ 3118757 w 3170503"/>
              <a:gd name="connsiteY36" fmla="*/ 261257 h 1338943"/>
              <a:gd name="connsiteX37" fmla="*/ 2979965 w 3170503"/>
              <a:gd name="connsiteY37" fmla="*/ 171450 h 1338943"/>
              <a:gd name="connsiteX38" fmla="*/ 2686050 w 3170503"/>
              <a:gd name="connsiteY38" fmla="*/ 65314 h 1338943"/>
              <a:gd name="connsiteX39" fmla="*/ 2424793 w 3170503"/>
              <a:gd name="connsiteY39" fmla="*/ 32657 h 1338943"/>
              <a:gd name="connsiteX40" fmla="*/ 2147207 w 3170503"/>
              <a:gd name="connsiteY40" fmla="*/ 0 h 1338943"/>
              <a:gd name="connsiteX41" fmla="*/ 1387929 w 3170503"/>
              <a:gd name="connsiteY41" fmla="*/ 0 h 1338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170503" h="1338943">
                <a:moveTo>
                  <a:pt x="1387929" y="0"/>
                </a:moveTo>
                <a:lnTo>
                  <a:pt x="1387929" y="0"/>
                </a:lnTo>
                <a:cubicBezTo>
                  <a:pt x="1298888" y="6595"/>
                  <a:pt x="1134343" y="10569"/>
                  <a:pt x="1036865" y="40821"/>
                </a:cubicBezTo>
                <a:cubicBezTo>
                  <a:pt x="999651" y="52370"/>
                  <a:pt x="967312" y="76393"/>
                  <a:pt x="930729" y="89807"/>
                </a:cubicBezTo>
                <a:cubicBezTo>
                  <a:pt x="885453" y="106408"/>
                  <a:pt x="838572" y="118355"/>
                  <a:pt x="791936" y="130628"/>
                </a:cubicBezTo>
                <a:cubicBezTo>
                  <a:pt x="616191" y="176877"/>
                  <a:pt x="424186" y="204285"/>
                  <a:pt x="261257" y="285750"/>
                </a:cubicBezTo>
                <a:cubicBezTo>
                  <a:pt x="239486" y="296636"/>
                  <a:pt x="216815" y="305884"/>
                  <a:pt x="195943" y="318407"/>
                </a:cubicBezTo>
                <a:cubicBezTo>
                  <a:pt x="141698" y="350954"/>
                  <a:pt x="133945" y="364076"/>
                  <a:pt x="89807" y="408214"/>
                </a:cubicBezTo>
                <a:cubicBezTo>
                  <a:pt x="84364" y="427264"/>
                  <a:pt x="80250" y="446745"/>
                  <a:pt x="73479" y="465364"/>
                </a:cubicBezTo>
                <a:cubicBezTo>
                  <a:pt x="69320" y="476802"/>
                  <a:pt x="62186" y="486941"/>
                  <a:pt x="57150" y="498021"/>
                </a:cubicBezTo>
                <a:cubicBezTo>
                  <a:pt x="48573" y="516889"/>
                  <a:pt x="40821" y="536121"/>
                  <a:pt x="32657" y="555171"/>
                </a:cubicBezTo>
                <a:cubicBezTo>
                  <a:pt x="29936" y="574221"/>
                  <a:pt x="27036" y="593246"/>
                  <a:pt x="24493" y="612321"/>
                </a:cubicBezTo>
                <a:cubicBezTo>
                  <a:pt x="21593" y="634070"/>
                  <a:pt x="20142" y="656029"/>
                  <a:pt x="16329" y="677636"/>
                </a:cubicBezTo>
                <a:cubicBezTo>
                  <a:pt x="11969" y="702344"/>
                  <a:pt x="5443" y="726621"/>
                  <a:pt x="0" y="751114"/>
                </a:cubicBezTo>
                <a:cubicBezTo>
                  <a:pt x="2010" y="769203"/>
                  <a:pt x="13650" y="898263"/>
                  <a:pt x="24493" y="947057"/>
                </a:cubicBezTo>
                <a:cubicBezTo>
                  <a:pt x="31795" y="979917"/>
                  <a:pt x="39488" y="1012734"/>
                  <a:pt x="48986" y="1045028"/>
                </a:cubicBezTo>
                <a:cubicBezTo>
                  <a:pt x="53121" y="1059088"/>
                  <a:pt x="57186" y="1073656"/>
                  <a:pt x="65315" y="1085850"/>
                </a:cubicBezTo>
                <a:cubicBezTo>
                  <a:pt x="79232" y="1106726"/>
                  <a:pt x="95805" y="1126046"/>
                  <a:pt x="114300" y="1143000"/>
                </a:cubicBezTo>
                <a:cubicBezTo>
                  <a:pt x="128766" y="1156261"/>
                  <a:pt x="146247" y="1165921"/>
                  <a:pt x="163286" y="1175657"/>
                </a:cubicBezTo>
                <a:cubicBezTo>
                  <a:pt x="214187" y="1204743"/>
                  <a:pt x="269435" y="1227438"/>
                  <a:pt x="326572" y="1240971"/>
                </a:cubicBezTo>
                <a:cubicBezTo>
                  <a:pt x="396686" y="1257577"/>
                  <a:pt x="468086" y="1268186"/>
                  <a:pt x="538843" y="1281793"/>
                </a:cubicBezTo>
                <a:lnTo>
                  <a:pt x="791936" y="1273628"/>
                </a:lnTo>
                <a:cubicBezTo>
                  <a:pt x="816549" y="1272397"/>
                  <a:pt x="840794" y="1264416"/>
                  <a:pt x="865415" y="1265464"/>
                </a:cubicBezTo>
                <a:cubicBezTo>
                  <a:pt x="969057" y="1269874"/>
                  <a:pt x="1072243" y="1281793"/>
                  <a:pt x="1175657" y="1289957"/>
                </a:cubicBezTo>
                <a:cubicBezTo>
                  <a:pt x="1194707" y="1295400"/>
                  <a:pt x="1213345" y="1302579"/>
                  <a:pt x="1232807" y="1306286"/>
                </a:cubicBezTo>
                <a:cubicBezTo>
                  <a:pt x="1275811" y="1314477"/>
                  <a:pt x="1439738" y="1334193"/>
                  <a:pt x="1477736" y="1338943"/>
                </a:cubicBezTo>
                <a:cubicBezTo>
                  <a:pt x="1586593" y="1325336"/>
                  <a:pt x="1696540" y="1318648"/>
                  <a:pt x="1804307" y="1298121"/>
                </a:cubicBezTo>
                <a:cubicBezTo>
                  <a:pt x="1868579" y="1285879"/>
                  <a:pt x="1992086" y="1240971"/>
                  <a:pt x="1992086" y="1240971"/>
                </a:cubicBezTo>
                <a:cubicBezTo>
                  <a:pt x="2057858" y="1201507"/>
                  <a:pt x="2006033" y="1225819"/>
                  <a:pt x="2081893" y="1208314"/>
                </a:cubicBezTo>
                <a:cubicBezTo>
                  <a:pt x="2161827" y="1189868"/>
                  <a:pt x="2121401" y="1190237"/>
                  <a:pt x="2212522" y="1175657"/>
                </a:cubicBezTo>
                <a:cubicBezTo>
                  <a:pt x="2255852" y="1168724"/>
                  <a:pt x="2300085" y="1167754"/>
                  <a:pt x="2343150" y="1159328"/>
                </a:cubicBezTo>
                <a:cubicBezTo>
                  <a:pt x="2425426" y="1143230"/>
                  <a:pt x="2507328" y="1124713"/>
                  <a:pt x="2588079" y="1102178"/>
                </a:cubicBezTo>
                <a:cubicBezTo>
                  <a:pt x="2624589" y="1091989"/>
                  <a:pt x="2659520" y="1076623"/>
                  <a:pt x="2694215" y="1061357"/>
                </a:cubicBezTo>
                <a:cubicBezTo>
                  <a:pt x="2826975" y="1002943"/>
                  <a:pt x="2950838" y="919033"/>
                  <a:pt x="3053443" y="816428"/>
                </a:cubicBezTo>
                <a:cubicBezTo>
                  <a:pt x="3098272" y="771599"/>
                  <a:pt x="3115317" y="725339"/>
                  <a:pt x="3143250" y="669471"/>
                </a:cubicBezTo>
                <a:cubicBezTo>
                  <a:pt x="3172035" y="515954"/>
                  <a:pt x="3182942" y="521552"/>
                  <a:pt x="3151415" y="342900"/>
                </a:cubicBezTo>
                <a:cubicBezTo>
                  <a:pt x="3146321" y="314035"/>
                  <a:pt x="3139483" y="281983"/>
                  <a:pt x="3118757" y="261257"/>
                </a:cubicBezTo>
                <a:cubicBezTo>
                  <a:pt x="3079792" y="222292"/>
                  <a:pt x="3030967" y="192314"/>
                  <a:pt x="2979965" y="171450"/>
                </a:cubicBezTo>
                <a:cubicBezTo>
                  <a:pt x="2852458" y="119288"/>
                  <a:pt x="2808165" y="93494"/>
                  <a:pt x="2686050" y="65314"/>
                </a:cubicBezTo>
                <a:cubicBezTo>
                  <a:pt x="2592331" y="43687"/>
                  <a:pt x="2524851" y="46179"/>
                  <a:pt x="2424793" y="32657"/>
                </a:cubicBezTo>
                <a:cubicBezTo>
                  <a:pt x="2237946" y="7407"/>
                  <a:pt x="2335280" y="3724"/>
                  <a:pt x="2147207" y="0"/>
                </a:cubicBezTo>
                <a:lnTo>
                  <a:pt x="1387929" y="0"/>
                </a:lnTo>
                <a:close/>
              </a:path>
            </a:pathLst>
          </a:cu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Collaboration Context</a:t>
            </a:r>
          </a:p>
        </p:txBody>
      </p:sp>
      <p:sp>
        <p:nvSpPr>
          <p:cNvPr id="8" name="TextBox 7">
            <a:extLst>
              <a:ext uri="{FF2B5EF4-FFF2-40B4-BE49-F238E27FC236}">
                <a16:creationId xmlns:a16="http://schemas.microsoft.com/office/drawing/2014/main" id="{33397D61-29E6-D02E-A284-177A9A812320}"/>
              </a:ext>
            </a:extLst>
          </p:cNvPr>
          <p:cNvSpPr txBox="1"/>
          <p:nvPr/>
        </p:nvSpPr>
        <p:spPr>
          <a:xfrm rot="21321155">
            <a:off x="7999760" y="5570091"/>
            <a:ext cx="2915042"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Example courtesy of Vaughn Vernon</a:t>
            </a:r>
          </a:p>
          <a:p>
            <a:r>
              <a:rPr lang="en-US" sz="1200" dirty="0">
                <a:solidFill>
                  <a:srgbClr val="C00000"/>
                </a:solidFill>
                <a:latin typeface="Comic Sans MS" panose="030F0702030302020204" pitchFamily="66" charset="0"/>
              </a:rPr>
              <a:t>Agile/Scrum SAAS Context Map p.99</a:t>
            </a:r>
          </a:p>
        </p:txBody>
      </p:sp>
      <p:sp>
        <p:nvSpPr>
          <p:cNvPr id="9" name="Rectangle 8">
            <a:extLst>
              <a:ext uri="{FF2B5EF4-FFF2-40B4-BE49-F238E27FC236}">
                <a16:creationId xmlns:a16="http://schemas.microsoft.com/office/drawing/2014/main" id="{7761FB1B-5778-F1D4-4796-EC231BF4485C}"/>
              </a:ext>
            </a:extLst>
          </p:cNvPr>
          <p:cNvSpPr/>
          <p:nvPr/>
        </p:nvSpPr>
        <p:spPr>
          <a:xfrm>
            <a:off x="2593566" y="3827247"/>
            <a:ext cx="644979" cy="35922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ACL</a:t>
            </a:r>
          </a:p>
        </p:txBody>
      </p:sp>
      <p:sp>
        <p:nvSpPr>
          <p:cNvPr id="11" name="Rectangle 10">
            <a:extLst>
              <a:ext uri="{FF2B5EF4-FFF2-40B4-BE49-F238E27FC236}">
                <a16:creationId xmlns:a16="http://schemas.microsoft.com/office/drawing/2014/main" id="{0917AFE6-5CCB-40E6-A437-D0D2D4DF88D8}"/>
              </a:ext>
            </a:extLst>
          </p:cNvPr>
          <p:cNvSpPr/>
          <p:nvPr/>
        </p:nvSpPr>
        <p:spPr>
          <a:xfrm>
            <a:off x="3859272" y="5279368"/>
            <a:ext cx="693761" cy="35922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ACL</a:t>
            </a:r>
          </a:p>
        </p:txBody>
      </p:sp>
      <p:sp>
        <p:nvSpPr>
          <p:cNvPr id="12" name="Rectangle 11">
            <a:extLst>
              <a:ext uri="{FF2B5EF4-FFF2-40B4-BE49-F238E27FC236}">
                <a16:creationId xmlns:a16="http://schemas.microsoft.com/office/drawing/2014/main" id="{70F1AD28-0BFB-6DFD-6482-D7686983E50B}"/>
              </a:ext>
            </a:extLst>
          </p:cNvPr>
          <p:cNvSpPr/>
          <p:nvPr/>
        </p:nvSpPr>
        <p:spPr>
          <a:xfrm>
            <a:off x="6641055" y="4677575"/>
            <a:ext cx="1010707" cy="35922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OHS/PL</a:t>
            </a:r>
          </a:p>
        </p:txBody>
      </p:sp>
      <p:sp>
        <p:nvSpPr>
          <p:cNvPr id="13" name="Rectangle 12">
            <a:extLst>
              <a:ext uri="{FF2B5EF4-FFF2-40B4-BE49-F238E27FC236}">
                <a16:creationId xmlns:a16="http://schemas.microsoft.com/office/drawing/2014/main" id="{50C89798-6790-1FAD-583D-602D5B4317FD}"/>
              </a:ext>
            </a:extLst>
          </p:cNvPr>
          <p:cNvSpPr/>
          <p:nvPr/>
        </p:nvSpPr>
        <p:spPr>
          <a:xfrm>
            <a:off x="8408400" y="3872115"/>
            <a:ext cx="644979" cy="35922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ACL</a:t>
            </a:r>
          </a:p>
        </p:txBody>
      </p:sp>
      <p:sp>
        <p:nvSpPr>
          <p:cNvPr id="14" name="Rectangle 13">
            <a:extLst>
              <a:ext uri="{FF2B5EF4-FFF2-40B4-BE49-F238E27FC236}">
                <a16:creationId xmlns:a16="http://schemas.microsoft.com/office/drawing/2014/main" id="{9514180B-E5B2-E3AD-3783-1381B6172F1D}"/>
              </a:ext>
            </a:extLst>
          </p:cNvPr>
          <p:cNvSpPr/>
          <p:nvPr/>
        </p:nvSpPr>
        <p:spPr>
          <a:xfrm>
            <a:off x="6481386" y="2514600"/>
            <a:ext cx="1010707" cy="35922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OHS/PL</a:t>
            </a:r>
          </a:p>
        </p:txBody>
      </p:sp>
      <p:cxnSp>
        <p:nvCxnSpPr>
          <p:cNvPr id="16" name="Straight Connector 15">
            <a:extLst>
              <a:ext uri="{FF2B5EF4-FFF2-40B4-BE49-F238E27FC236}">
                <a16:creationId xmlns:a16="http://schemas.microsoft.com/office/drawing/2014/main" id="{0469237B-3DC4-D5B1-6E9E-90DF607A4D58}"/>
              </a:ext>
            </a:extLst>
          </p:cNvPr>
          <p:cNvCxnSpPr>
            <a:stCxn id="9" idx="3"/>
            <a:endCxn id="14" idx="2"/>
          </p:cNvCxnSpPr>
          <p:nvPr/>
        </p:nvCxnSpPr>
        <p:spPr>
          <a:xfrm flipV="1">
            <a:off x="3238545" y="2873828"/>
            <a:ext cx="3748195" cy="1133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6F34F70-2CAC-59D0-E476-F24DAD6427D7}"/>
              </a:ext>
            </a:extLst>
          </p:cNvPr>
          <p:cNvCxnSpPr>
            <a:stCxn id="14" idx="3"/>
            <a:endCxn id="13" idx="0"/>
          </p:cNvCxnSpPr>
          <p:nvPr/>
        </p:nvCxnSpPr>
        <p:spPr>
          <a:xfrm>
            <a:off x="7492093" y="2694214"/>
            <a:ext cx="1238797" cy="117790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46285D8A-DA19-CBFD-3EF6-A041247BB3F4}"/>
              </a:ext>
            </a:extLst>
          </p:cNvPr>
          <p:cNvCxnSpPr>
            <a:stCxn id="11" idx="3"/>
            <a:endCxn id="12" idx="2"/>
          </p:cNvCxnSpPr>
          <p:nvPr/>
        </p:nvCxnSpPr>
        <p:spPr>
          <a:xfrm flipV="1">
            <a:off x="4553033" y="5036803"/>
            <a:ext cx="2593376" cy="422179"/>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B4EAFAE-B6AF-6F0E-A80B-1FE03BF0481E}"/>
              </a:ext>
            </a:extLst>
          </p:cNvPr>
          <p:cNvSpPr txBox="1"/>
          <p:nvPr/>
        </p:nvSpPr>
        <p:spPr>
          <a:xfrm>
            <a:off x="980979" y="1453243"/>
            <a:ext cx="3813631" cy="1477328"/>
          </a:xfrm>
          <a:prstGeom prst="rect">
            <a:avLst/>
          </a:prstGeom>
          <a:noFill/>
        </p:spPr>
        <p:txBody>
          <a:bodyPr wrap="square" rtlCol="0">
            <a:spAutoFit/>
          </a:bodyPr>
          <a:lstStyle/>
          <a:p>
            <a:r>
              <a:rPr lang="en-US" dirty="0"/>
              <a:t>ACL – Anti Corruption Layer</a:t>
            </a:r>
          </a:p>
          <a:p>
            <a:r>
              <a:rPr lang="en-US" dirty="0"/>
              <a:t>OHS – Open Host Service</a:t>
            </a:r>
          </a:p>
          <a:p>
            <a:r>
              <a:rPr lang="en-US" dirty="0"/>
              <a:t>PL – Published Language</a:t>
            </a:r>
          </a:p>
          <a:p>
            <a:r>
              <a:rPr lang="en-US" dirty="0"/>
              <a:t>U – Upstream</a:t>
            </a:r>
          </a:p>
          <a:p>
            <a:r>
              <a:rPr lang="en-US" dirty="0"/>
              <a:t>D - Downstream</a:t>
            </a:r>
          </a:p>
        </p:txBody>
      </p:sp>
      <p:sp>
        <p:nvSpPr>
          <p:cNvPr id="22" name="TextBox 21">
            <a:extLst>
              <a:ext uri="{FF2B5EF4-FFF2-40B4-BE49-F238E27FC236}">
                <a16:creationId xmlns:a16="http://schemas.microsoft.com/office/drawing/2014/main" id="{055F2372-DF65-E1F5-7DDC-476D3FF6BFDA}"/>
              </a:ext>
            </a:extLst>
          </p:cNvPr>
          <p:cNvSpPr txBox="1"/>
          <p:nvPr/>
        </p:nvSpPr>
        <p:spPr>
          <a:xfrm>
            <a:off x="6911006" y="5067096"/>
            <a:ext cx="346880" cy="369332"/>
          </a:xfrm>
          <a:prstGeom prst="rect">
            <a:avLst/>
          </a:prstGeom>
          <a:noFill/>
        </p:spPr>
        <p:txBody>
          <a:bodyPr wrap="square" rtlCol="0">
            <a:spAutoFit/>
          </a:bodyPr>
          <a:lstStyle/>
          <a:p>
            <a:r>
              <a:rPr lang="en-US" dirty="0"/>
              <a:t>U</a:t>
            </a:r>
          </a:p>
        </p:txBody>
      </p:sp>
      <p:sp>
        <p:nvSpPr>
          <p:cNvPr id="23" name="TextBox 22">
            <a:extLst>
              <a:ext uri="{FF2B5EF4-FFF2-40B4-BE49-F238E27FC236}">
                <a16:creationId xmlns:a16="http://schemas.microsoft.com/office/drawing/2014/main" id="{AB0B2FE0-5CB8-2C21-9D96-216AB0CC74A4}"/>
              </a:ext>
            </a:extLst>
          </p:cNvPr>
          <p:cNvSpPr txBox="1"/>
          <p:nvPr/>
        </p:nvSpPr>
        <p:spPr>
          <a:xfrm>
            <a:off x="4557682" y="5410183"/>
            <a:ext cx="346880" cy="369332"/>
          </a:xfrm>
          <a:prstGeom prst="rect">
            <a:avLst/>
          </a:prstGeom>
          <a:noFill/>
        </p:spPr>
        <p:txBody>
          <a:bodyPr wrap="square" rtlCol="0">
            <a:spAutoFit/>
          </a:bodyPr>
          <a:lstStyle/>
          <a:p>
            <a:r>
              <a:rPr lang="en-US" dirty="0"/>
              <a:t>D</a:t>
            </a:r>
          </a:p>
        </p:txBody>
      </p:sp>
      <p:sp>
        <p:nvSpPr>
          <p:cNvPr id="24" name="TextBox 23">
            <a:extLst>
              <a:ext uri="{FF2B5EF4-FFF2-40B4-BE49-F238E27FC236}">
                <a16:creationId xmlns:a16="http://schemas.microsoft.com/office/drawing/2014/main" id="{A10B8E78-3488-9457-1281-D45C4CBD4F04}"/>
              </a:ext>
            </a:extLst>
          </p:cNvPr>
          <p:cNvSpPr txBox="1"/>
          <p:nvPr/>
        </p:nvSpPr>
        <p:spPr>
          <a:xfrm>
            <a:off x="7403318" y="2825524"/>
            <a:ext cx="346880" cy="369332"/>
          </a:xfrm>
          <a:prstGeom prst="rect">
            <a:avLst/>
          </a:prstGeom>
          <a:noFill/>
        </p:spPr>
        <p:txBody>
          <a:bodyPr wrap="square" rtlCol="0">
            <a:spAutoFit/>
          </a:bodyPr>
          <a:lstStyle/>
          <a:p>
            <a:r>
              <a:rPr lang="en-US" dirty="0"/>
              <a:t>U</a:t>
            </a:r>
          </a:p>
        </p:txBody>
      </p:sp>
      <p:sp>
        <p:nvSpPr>
          <p:cNvPr id="25" name="TextBox 24">
            <a:extLst>
              <a:ext uri="{FF2B5EF4-FFF2-40B4-BE49-F238E27FC236}">
                <a16:creationId xmlns:a16="http://schemas.microsoft.com/office/drawing/2014/main" id="{69425303-006E-5D0B-4E93-4A29F7E14BB7}"/>
              </a:ext>
            </a:extLst>
          </p:cNvPr>
          <p:cNvSpPr txBox="1"/>
          <p:nvPr/>
        </p:nvSpPr>
        <p:spPr>
          <a:xfrm>
            <a:off x="6171710" y="2706732"/>
            <a:ext cx="346880" cy="369332"/>
          </a:xfrm>
          <a:prstGeom prst="rect">
            <a:avLst/>
          </a:prstGeom>
          <a:noFill/>
        </p:spPr>
        <p:txBody>
          <a:bodyPr wrap="square" rtlCol="0">
            <a:spAutoFit/>
          </a:bodyPr>
          <a:lstStyle/>
          <a:p>
            <a:r>
              <a:rPr lang="en-US" dirty="0"/>
              <a:t>U</a:t>
            </a:r>
          </a:p>
        </p:txBody>
      </p:sp>
      <p:sp>
        <p:nvSpPr>
          <p:cNvPr id="26" name="TextBox 25">
            <a:extLst>
              <a:ext uri="{FF2B5EF4-FFF2-40B4-BE49-F238E27FC236}">
                <a16:creationId xmlns:a16="http://schemas.microsoft.com/office/drawing/2014/main" id="{D7BF8080-0904-604C-9A57-FF0F4476F70A}"/>
              </a:ext>
            </a:extLst>
          </p:cNvPr>
          <p:cNvSpPr txBox="1"/>
          <p:nvPr/>
        </p:nvSpPr>
        <p:spPr>
          <a:xfrm>
            <a:off x="3257750" y="3612423"/>
            <a:ext cx="346880" cy="369332"/>
          </a:xfrm>
          <a:prstGeom prst="rect">
            <a:avLst/>
          </a:prstGeom>
          <a:noFill/>
        </p:spPr>
        <p:txBody>
          <a:bodyPr wrap="square" rtlCol="0">
            <a:spAutoFit/>
          </a:bodyPr>
          <a:lstStyle/>
          <a:p>
            <a:r>
              <a:rPr lang="en-US" dirty="0"/>
              <a:t>D</a:t>
            </a:r>
          </a:p>
        </p:txBody>
      </p:sp>
      <p:sp>
        <p:nvSpPr>
          <p:cNvPr id="27" name="TextBox 26">
            <a:extLst>
              <a:ext uri="{FF2B5EF4-FFF2-40B4-BE49-F238E27FC236}">
                <a16:creationId xmlns:a16="http://schemas.microsoft.com/office/drawing/2014/main" id="{3B4DBA16-3511-D060-97DC-E8963BF23C52}"/>
              </a:ext>
            </a:extLst>
          </p:cNvPr>
          <p:cNvSpPr txBox="1"/>
          <p:nvPr/>
        </p:nvSpPr>
        <p:spPr>
          <a:xfrm>
            <a:off x="8109076" y="3520985"/>
            <a:ext cx="346880"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99126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BC4C7-A928-F834-78B0-0192688EC88A}"/>
              </a:ext>
            </a:extLst>
          </p:cNvPr>
          <p:cNvSpPr>
            <a:spLocks noGrp="1"/>
          </p:cNvSpPr>
          <p:nvPr>
            <p:ph type="title"/>
          </p:nvPr>
        </p:nvSpPr>
        <p:spPr/>
        <p:txBody>
          <a:bodyPr/>
          <a:lstStyle/>
          <a:p>
            <a:r>
              <a:rPr lang="en-US" dirty="0"/>
              <a:t>Domain Service</a:t>
            </a:r>
          </a:p>
        </p:txBody>
      </p:sp>
      <p:sp>
        <p:nvSpPr>
          <p:cNvPr id="3" name="Content Placeholder 2">
            <a:extLst>
              <a:ext uri="{FF2B5EF4-FFF2-40B4-BE49-F238E27FC236}">
                <a16:creationId xmlns:a16="http://schemas.microsoft.com/office/drawing/2014/main" id="{26E626E4-E536-BF85-D152-9C4974BAD53C}"/>
              </a:ext>
            </a:extLst>
          </p:cNvPr>
          <p:cNvSpPr>
            <a:spLocks noGrp="1"/>
          </p:cNvSpPr>
          <p:nvPr>
            <p:ph idx="1"/>
          </p:nvPr>
        </p:nvSpPr>
        <p:spPr/>
        <p:txBody>
          <a:bodyPr/>
          <a:lstStyle/>
          <a:p>
            <a:r>
              <a:rPr lang="en-US" b="1" i="1" dirty="0"/>
              <a:t>Aggregates, Entities,</a:t>
            </a:r>
            <a:r>
              <a:rPr lang="en-US" i="1" dirty="0"/>
              <a:t> and </a:t>
            </a:r>
            <a:r>
              <a:rPr lang="en-US" b="1" dirty="0"/>
              <a:t>Value Objects</a:t>
            </a:r>
            <a:r>
              <a:rPr lang="en-US" i="1" dirty="0"/>
              <a:t> </a:t>
            </a:r>
            <a:r>
              <a:rPr lang="en-US" dirty="0"/>
              <a:t>define </a:t>
            </a:r>
            <a:r>
              <a:rPr lang="en-US" i="1" dirty="0"/>
              <a:t>what</a:t>
            </a:r>
          </a:p>
          <a:p>
            <a:endParaRPr lang="en-US" b="1" i="1" dirty="0"/>
          </a:p>
          <a:p>
            <a:r>
              <a:rPr lang="en-US" b="1" i="1" dirty="0"/>
              <a:t>Domain Services</a:t>
            </a:r>
            <a:r>
              <a:rPr lang="en-US" dirty="0"/>
              <a:t> define </a:t>
            </a:r>
            <a:r>
              <a:rPr lang="en-US" i="1" dirty="0"/>
              <a:t>how</a:t>
            </a:r>
          </a:p>
          <a:p>
            <a:pPr lvl="1"/>
            <a:r>
              <a:rPr lang="en-US" dirty="0"/>
              <a:t>Consider defining important business processes or workflows as a </a:t>
            </a:r>
            <a:r>
              <a:rPr lang="en-US" b="1" i="1" dirty="0"/>
              <a:t>Domain Service</a:t>
            </a:r>
          </a:p>
          <a:p>
            <a:pPr lvl="1"/>
            <a:r>
              <a:rPr lang="en-US" dirty="0"/>
              <a:t>Must be a </a:t>
            </a:r>
            <a:r>
              <a:rPr lang="en-US" i="1" dirty="0"/>
              <a:t>stateless</a:t>
            </a:r>
            <a:r>
              <a:rPr lang="en-US" dirty="0"/>
              <a:t> operation</a:t>
            </a:r>
          </a:p>
          <a:p>
            <a:pPr lvl="1"/>
            <a:endParaRPr lang="en-US" b="1" i="1" dirty="0"/>
          </a:p>
          <a:p>
            <a:r>
              <a:rPr lang="en-US" dirty="0"/>
              <a:t>As much a part of the </a:t>
            </a:r>
            <a:r>
              <a:rPr lang="en-US" b="1" i="1" dirty="0"/>
              <a:t>Ubiquitous Language </a:t>
            </a:r>
            <a:r>
              <a:rPr lang="en-US" dirty="0"/>
              <a:t>as the rest of the </a:t>
            </a:r>
            <a:r>
              <a:rPr lang="en-US" b="1" i="1" dirty="0"/>
              <a:t>Domain</a:t>
            </a:r>
            <a:endParaRPr lang="en-US" dirty="0"/>
          </a:p>
        </p:txBody>
      </p:sp>
      <p:sp>
        <p:nvSpPr>
          <p:cNvPr id="5" name="TextBox 4">
            <a:extLst>
              <a:ext uri="{FF2B5EF4-FFF2-40B4-BE49-F238E27FC236}">
                <a16:creationId xmlns:a16="http://schemas.microsoft.com/office/drawing/2014/main" id="{4BFE1538-E96B-0B93-2362-FE92861A5ADB}"/>
              </a:ext>
            </a:extLst>
          </p:cNvPr>
          <p:cNvSpPr txBox="1"/>
          <p:nvPr/>
        </p:nvSpPr>
        <p:spPr>
          <a:xfrm rot="21321155">
            <a:off x="3816859" y="1134946"/>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Sometimes it just </a:t>
            </a:r>
            <a:r>
              <a:rPr lang="en-US" sz="1200" dirty="0" err="1">
                <a:solidFill>
                  <a:srgbClr val="C00000"/>
                </a:solidFill>
                <a:latin typeface="Comic Sans MS" panose="030F0702030302020204" pitchFamily="66" charset="0"/>
              </a:rPr>
              <a:t>ain’t</a:t>
            </a:r>
            <a:r>
              <a:rPr lang="en-US" sz="1200" dirty="0">
                <a:solidFill>
                  <a:srgbClr val="C00000"/>
                </a:solidFill>
                <a:latin typeface="Comic Sans MS" panose="030F0702030302020204" pitchFamily="66" charset="0"/>
              </a:rPr>
              <a:t> a thing</a:t>
            </a:r>
          </a:p>
        </p:txBody>
      </p:sp>
    </p:spTree>
    <p:extLst>
      <p:ext uri="{BB962C8B-B14F-4D97-AF65-F5344CB8AC3E}">
        <p14:creationId xmlns:p14="http://schemas.microsoft.com/office/powerpoint/2010/main" val="60445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B2EC1-7AD8-727D-027D-F1FB40AC3B30}"/>
              </a:ext>
            </a:extLst>
          </p:cNvPr>
          <p:cNvSpPr>
            <a:spLocks noGrp="1"/>
          </p:cNvSpPr>
          <p:nvPr>
            <p:ph type="title"/>
          </p:nvPr>
        </p:nvSpPr>
        <p:spPr/>
        <p:txBody>
          <a:bodyPr/>
          <a:lstStyle/>
          <a:p>
            <a:r>
              <a:rPr lang="en-US" dirty="0"/>
              <a:t>Domain Services – OOP vs FP</a:t>
            </a:r>
          </a:p>
        </p:txBody>
      </p:sp>
      <p:sp>
        <p:nvSpPr>
          <p:cNvPr id="3" name="Content Placeholder 2">
            <a:extLst>
              <a:ext uri="{FF2B5EF4-FFF2-40B4-BE49-F238E27FC236}">
                <a16:creationId xmlns:a16="http://schemas.microsoft.com/office/drawing/2014/main" id="{5FB8C83A-BD07-9F6A-CECC-46894FAE1D35}"/>
              </a:ext>
            </a:extLst>
          </p:cNvPr>
          <p:cNvSpPr>
            <a:spLocks noGrp="1"/>
          </p:cNvSpPr>
          <p:nvPr>
            <p:ph idx="1"/>
          </p:nvPr>
        </p:nvSpPr>
        <p:spPr/>
        <p:txBody>
          <a:bodyPr>
            <a:normAutofit lnSpcReduction="10000"/>
          </a:bodyPr>
          <a:lstStyle/>
          <a:p>
            <a:r>
              <a:rPr lang="en-US" i="1" dirty="0"/>
              <a:t>Eric Evans</a:t>
            </a:r>
            <a:r>
              <a:rPr lang="en-US" dirty="0"/>
              <a:t> and </a:t>
            </a:r>
            <a:r>
              <a:rPr lang="en-US" i="1" dirty="0"/>
              <a:t>Vaugh Vernon </a:t>
            </a:r>
            <a:r>
              <a:rPr lang="en-US" dirty="0"/>
              <a:t>advocate minimizing </a:t>
            </a:r>
            <a:r>
              <a:rPr lang="en-US" b="1" i="1" dirty="0"/>
              <a:t>Domain Services</a:t>
            </a:r>
            <a:r>
              <a:rPr lang="en-US" dirty="0"/>
              <a:t> and instead keeping high cohesion for business logic encapsulated in the </a:t>
            </a:r>
            <a:r>
              <a:rPr lang="en-US" b="1" i="1" dirty="0"/>
              <a:t>Aggregate, Entity, </a:t>
            </a:r>
            <a:r>
              <a:rPr lang="en-US" dirty="0"/>
              <a:t>or </a:t>
            </a:r>
            <a:r>
              <a:rPr lang="en-US" b="1" dirty="0"/>
              <a:t>Value Object</a:t>
            </a:r>
            <a:r>
              <a:rPr lang="en-US" i="1" dirty="0"/>
              <a:t> </a:t>
            </a:r>
            <a:r>
              <a:rPr lang="en-US" dirty="0"/>
              <a:t>classes</a:t>
            </a:r>
          </a:p>
          <a:p>
            <a:pPr lvl="1"/>
            <a:r>
              <a:rPr lang="en-US" dirty="0"/>
              <a:t>This is an object-oriented approach to domain driven design</a:t>
            </a:r>
          </a:p>
          <a:p>
            <a:pPr lvl="1"/>
            <a:r>
              <a:rPr lang="en-US" dirty="0"/>
              <a:t>Only rely on </a:t>
            </a:r>
            <a:r>
              <a:rPr lang="en-US" b="1" i="1" dirty="0"/>
              <a:t>Domain Services</a:t>
            </a:r>
            <a:r>
              <a:rPr lang="en-US" dirty="0"/>
              <a:t> if business logic/workflow logic requires crossing </a:t>
            </a:r>
            <a:r>
              <a:rPr lang="en-US" b="1" i="1" dirty="0"/>
              <a:t>Aggregate</a:t>
            </a:r>
            <a:r>
              <a:rPr lang="en-US" dirty="0"/>
              <a:t> boundaries (or application layer concerns)</a:t>
            </a:r>
          </a:p>
          <a:p>
            <a:pPr lvl="1"/>
            <a:endParaRPr lang="en-US" dirty="0"/>
          </a:p>
          <a:p>
            <a:r>
              <a:rPr lang="en-US" i="1" dirty="0"/>
              <a:t>Scott </a:t>
            </a:r>
            <a:r>
              <a:rPr lang="en-US" i="1" dirty="0" err="1"/>
              <a:t>Wlaschin</a:t>
            </a:r>
            <a:r>
              <a:rPr lang="en-US" i="1" dirty="0"/>
              <a:t> </a:t>
            </a:r>
            <a:r>
              <a:rPr lang="en-US" dirty="0"/>
              <a:t>(and </a:t>
            </a:r>
            <a:r>
              <a:rPr lang="en-US" i="1" dirty="0"/>
              <a:t>me) </a:t>
            </a:r>
            <a:r>
              <a:rPr lang="en-US" dirty="0"/>
              <a:t>advocate modeling the majority of business workflows as pure functions/pipelines</a:t>
            </a:r>
          </a:p>
          <a:p>
            <a:pPr lvl="1"/>
            <a:r>
              <a:rPr lang="en-US" dirty="0"/>
              <a:t>This is a functional approach to domain driven design</a:t>
            </a:r>
          </a:p>
          <a:p>
            <a:pPr lvl="1"/>
            <a:r>
              <a:rPr lang="en-US" dirty="0"/>
              <a:t>Data and behavior are separate</a:t>
            </a:r>
          </a:p>
        </p:txBody>
      </p:sp>
      <p:sp>
        <p:nvSpPr>
          <p:cNvPr id="4" name="TextBox 3">
            <a:extLst>
              <a:ext uri="{FF2B5EF4-FFF2-40B4-BE49-F238E27FC236}">
                <a16:creationId xmlns:a16="http://schemas.microsoft.com/office/drawing/2014/main" id="{E6C7EBFD-E64A-0B85-DB59-1BD614D97C39}"/>
              </a:ext>
            </a:extLst>
          </p:cNvPr>
          <p:cNvSpPr txBox="1"/>
          <p:nvPr/>
        </p:nvSpPr>
        <p:spPr>
          <a:xfrm rot="21321155">
            <a:off x="5122569" y="5729281"/>
            <a:ext cx="3004384"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A domain service is a stateless operation… or you know… a </a:t>
            </a:r>
            <a:r>
              <a:rPr lang="en-US" sz="1200" b="1" i="1" dirty="0">
                <a:solidFill>
                  <a:srgbClr val="C00000"/>
                </a:solidFill>
                <a:latin typeface="Comic Sans MS" panose="030F0702030302020204" pitchFamily="66" charset="0"/>
              </a:rPr>
              <a:t>function</a:t>
            </a:r>
          </a:p>
        </p:txBody>
      </p:sp>
    </p:spTree>
    <p:extLst>
      <p:ext uri="{BB962C8B-B14F-4D97-AF65-F5344CB8AC3E}">
        <p14:creationId xmlns:p14="http://schemas.microsoft.com/office/powerpoint/2010/main" val="1752353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tton candy in a cone">
            <a:extLst>
              <a:ext uri="{FF2B5EF4-FFF2-40B4-BE49-F238E27FC236}">
                <a16:creationId xmlns:a16="http://schemas.microsoft.com/office/drawing/2014/main" id="{E3897C96-4720-6F9E-D8A8-78B59F4D1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2164"/>
            <a:ext cx="12192000" cy="8128000"/>
          </a:xfrm>
          <a:prstGeom prst="rect">
            <a:avLst/>
          </a:prstGeom>
        </p:spPr>
      </p:pic>
      <p:sp>
        <p:nvSpPr>
          <p:cNvPr id="2" name="Title 1">
            <a:extLst>
              <a:ext uri="{FF2B5EF4-FFF2-40B4-BE49-F238E27FC236}">
                <a16:creationId xmlns:a16="http://schemas.microsoft.com/office/drawing/2014/main" id="{080C6C30-954C-1F2B-C348-86FCDEC9ED4E}"/>
              </a:ext>
            </a:extLst>
          </p:cNvPr>
          <p:cNvSpPr>
            <a:spLocks noGrp="1"/>
          </p:cNvSpPr>
          <p:nvPr>
            <p:ph type="title"/>
          </p:nvPr>
        </p:nvSpPr>
        <p:spPr/>
        <p:txBody>
          <a:bodyPr/>
          <a:lstStyle/>
          <a:p>
            <a:r>
              <a:rPr lang="en-US" dirty="0"/>
              <a:t>You made it!</a:t>
            </a:r>
          </a:p>
        </p:txBody>
      </p:sp>
      <p:sp>
        <p:nvSpPr>
          <p:cNvPr id="3" name="Content Placeholder 2">
            <a:extLst>
              <a:ext uri="{FF2B5EF4-FFF2-40B4-BE49-F238E27FC236}">
                <a16:creationId xmlns:a16="http://schemas.microsoft.com/office/drawing/2014/main" id="{C8E12244-BF09-1BB5-F035-896B6235CA47}"/>
              </a:ext>
            </a:extLst>
          </p:cNvPr>
          <p:cNvSpPr>
            <a:spLocks noGrp="1"/>
          </p:cNvSpPr>
          <p:nvPr>
            <p:ph idx="1"/>
          </p:nvPr>
        </p:nvSpPr>
        <p:spPr/>
        <p:txBody>
          <a:bodyPr/>
          <a:lstStyle/>
          <a:p>
            <a:r>
              <a:rPr lang="en-US" dirty="0"/>
              <a:t>Time for dessert</a:t>
            </a:r>
          </a:p>
          <a:p>
            <a:pPr lvl="1"/>
            <a:r>
              <a:rPr lang="en-US" dirty="0"/>
              <a:t>⌚✅</a:t>
            </a:r>
          </a:p>
          <a:p>
            <a:r>
              <a:rPr lang="en-US" dirty="0"/>
              <a:t>But first any questions?</a:t>
            </a:r>
          </a:p>
        </p:txBody>
      </p:sp>
    </p:spTree>
    <p:extLst>
      <p:ext uri="{BB962C8B-B14F-4D97-AF65-F5344CB8AC3E}">
        <p14:creationId xmlns:p14="http://schemas.microsoft.com/office/powerpoint/2010/main" val="73396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42A3-B757-54B3-4B20-D481911285A5}"/>
              </a:ext>
            </a:extLst>
          </p:cNvPr>
          <p:cNvSpPr>
            <a:spLocks noGrp="1"/>
          </p:cNvSpPr>
          <p:nvPr>
            <p:ph type="title"/>
          </p:nvPr>
        </p:nvSpPr>
        <p:spPr/>
        <p:txBody>
          <a:bodyPr/>
          <a:lstStyle/>
          <a:p>
            <a:r>
              <a:rPr lang="en-US" dirty="0"/>
              <a:t>Bin Inspection – The Story</a:t>
            </a:r>
          </a:p>
        </p:txBody>
      </p:sp>
      <p:sp>
        <p:nvSpPr>
          <p:cNvPr id="3" name="Content Placeholder 2">
            <a:extLst>
              <a:ext uri="{FF2B5EF4-FFF2-40B4-BE49-F238E27FC236}">
                <a16:creationId xmlns:a16="http://schemas.microsoft.com/office/drawing/2014/main" id="{1EEBF2E6-808E-D602-83FF-D679C778B938}"/>
              </a:ext>
            </a:extLst>
          </p:cNvPr>
          <p:cNvSpPr>
            <a:spLocks noGrp="1"/>
          </p:cNvSpPr>
          <p:nvPr>
            <p:ph idx="1"/>
          </p:nvPr>
        </p:nvSpPr>
        <p:spPr/>
        <p:txBody>
          <a:bodyPr>
            <a:normAutofit/>
          </a:bodyPr>
          <a:lstStyle/>
          <a:p>
            <a:r>
              <a:rPr lang="en-US" dirty="0"/>
              <a:t>A plant wanted an application that enforced manual/visual inspections on bins when they were finished with a run</a:t>
            </a:r>
          </a:p>
          <a:p>
            <a:endParaRPr lang="en-US" dirty="0"/>
          </a:p>
          <a:p>
            <a:r>
              <a:rPr lang="en-US" dirty="0"/>
              <a:t>Can configure inspection “rules” where an inspection would trigger if some criteria was met</a:t>
            </a:r>
          </a:p>
          <a:p>
            <a:endParaRPr lang="en-US" dirty="0"/>
          </a:p>
          <a:p>
            <a:r>
              <a:rPr lang="en-US" dirty="0"/>
              <a:t>High impact, as missed inspections can cause errors impacting quality/contamination of product, thereby wasting tens of thousands of pounds of raw material</a:t>
            </a:r>
          </a:p>
        </p:txBody>
      </p:sp>
    </p:spTree>
    <p:extLst>
      <p:ext uri="{BB962C8B-B14F-4D97-AF65-F5344CB8AC3E}">
        <p14:creationId xmlns:p14="http://schemas.microsoft.com/office/powerpoint/2010/main" val="321656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2B30-2FCF-06BC-1C31-CE39AC595D8C}"/>
              </a:ext>
            </a:extLst>
          </p:cNvPr>
          <p:cNvSpPr>
            <a:spLocks noGrp="1"/>
          </p:cNvSpPr>
          <p:nvPr>
            <p:ph type="title"/>
          </p:nvPr>
        </p:nvSpPr>
        <p:spPr/>
        <p:txBody>
          <a:bodyPr/>
          <a:lstStyle/>
          <a:p>
            <a:r>
              <a:rPr lang="en-US" dirty="0"/>
              <a:t>Bin Inspection – The Bad</a:t>
            </a:r>
          </a:p>
        </p:txBody>
      </p:sp>
      <p:sp>
        <p:nvSpPr>
          <p:cNvPr id="3" name="Content Placeholder 2">
            <a:extLst>
              <a:ext uri="{FF2B5EF4-FFF2-40B4-BE49-F238E27FC236}">
                <a16:creationId xmlns:a16="http://schemas.microsoft.com/office/drawing/2014/main" id="{7F75F1CC-EB2F-E033-DE7E-16BBD2F8D40B}"/>
              </a:ext>
            </a:extLst>
          </p:cNvPr>
          <p:cNvSpPr>
            <a:spLocks noGrp="1"/>
          </p:cNvSpPr>
          <p:nvPr>
            <p:ph idx="1"/>
          </p:nvPr>
        </p:nvSpPr>
        <p:spPr/>
        <p:txBody>
          <a:bodyPr/>
          <a:lstStyle/>
          <a:p>
            <a:r>
              <a:rPr lang="en-US" dirty="0"/>
              <a:t>Middlemen handling communication of customer requirements helped us model the wrong domain and create the wrong freaking app man</a:t>
            </a:r>
          </a:p>
          <a:p>
            <a:pPr lvl="1"/>
            <a:r>
              <a:rPr lang="en-US" dirty="0"/>
              <a:t>Hardware Failure/Inspection app vs “Is It Empty Yet” app</a:t>
            </a:r>
          </a:p>
          <a:p>
            <a:r>
              <a:rPr lang="en-US" dirty="0"/>
              <a:t>Once we understood the requirements, changing/correcting the fundamental building blocks of the domain </a:t>
            </a:r>
            <a:r>
              <a:rPr lang="en-US" i="1" dirty="0"/>
              <a:t>hurt</a:t>
            </a:r>
            <a:r>
              <a:rPr lang="en-US" dirty="0"/>
              <a:t>…</a:t>
            </a:r>
            <a:endParaRPr lang="en-US" i="1" dirty="0"/>
          </a:p>
          <a:p>
            <a:pPr lvl="1"/>
            <a:r>
              <a:rPr lang="en-US" b="1" i="1" dirty="0"/>
              <a:t>But</a:t>
            </a:r>
            <a:r>
              <a:rPr lang="en-US" i="1" dirty="0"/>
              <a:t> </a:t>
            </a:r>
            <a:r>
              <a:rPr lang="en-US" dirty="0"/>
              <a:t>we had red                       to help us refactor</a:t>
            </a:r>
            <a:endParaRPr lang="en-US" i="1" dirty="0"/>
          </a:p>
          <a:p>
            <a:endParaRPr lang="en-US" dirty="0"/>
          </a:p>
        </p:txBody>
      </p:sp>
      <p:pic>
        <p:nvPicPr>
          <p:cNvPr id="5" name="Picture 4">
            <a:extLst>
              <a:ext uri="{FF2B5EF4-FFF2-40B4-BE49-F238E27FC236}">
                <a16:creationId xmlns:a16="http://schemas.microsoft.com/office/drawing/2014/main" id="{BA1C6F2E-14BC-1063-80FD-60C4BCECC670}"/>
              </a:ext>
            </a:extLst>
          </p:cNvPr>
          <p:cNvPicPr>
            <a:picLocks noChangeAspect="1"/>
          </p:cNvPicPr>
          <p:nvPr/>
        </p:nvPicPr>
        <p:blipFill>
          <a:blip r:embed="rId3"/>
          <a:stretch>
            <a:fillRect/>
          </a:stretch>
        </p:blipFill>
        <p:spPr>
          <a:xfrm>
            <a:off x="3634025" y="4350624"/>
            <a:ext cx="1343212" cy="352474"/>
          </a:xfrm>
          <a:prstGeom prst="rect">
            <a:avLst/>
          </a:prstGeom>
        </p:spPr>
      </p:pic>
    </p:spTree>
    <p:extLst>
      <p:ext uri="{BB962C8B-B14F-4D97-AF65-F5344CB8AC3E}">
        <p14:creationId xmlns:p14="http://schemas.microsoft.com/office/powerpoint/2010/main" val="397167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8D9D-54A3-1DF4-9957-A4F71CBFC072}"/>
              </a:ext>
            </a:extLst>
          </p:cNvPr>
          <p:cNvSpPr>
            <a:spLocks noGrp="1"/>
          </p:cNvSpPr>
          <p:nvPr>
            <p:ph type="title"/>
          </p:nvPr>
        </p:nvSpPr>
        <p:spPr/>
        <p:txBody>
          <a:bodyPr/>
          <a:lstStyle/>
          <a:p>
            <a:r>
              <a:rPr lang="en-US" dirty="0"/>
              <a:t>Bin Inspection – The Good</a:t>
            </a:r>
          </a:p>
        </p:txBody>
      </p:sp>
      <p:sp>
        <p:nvSpPr>
          <p:cNvPr id="3" name="Content Placeholder 2">
            <a:extLst>
              <a:ext uri="{FF2B5EF4-FFF2-40B4-BE49-F238E27FC236}">
                <a16:creationId xmlns:a16="http://schemas.microsoft.com/office/drawing/2014/main" id="{9711483A-8553-D7DA-EC26-DACB7F61A71E}"/>
              </a:ext>
            </a:extLst>
          </p:cNvPr>
          <p:cNvSpPr>
            <a:spLocks noGrp="1"/>
          </p:cNvSpPr>
          <p:nvPr>
            <p:ph idx="1"/>
          </p:nvPr>
        </p:nvSpPr>
        <p:spPr/>
        <p:txBody>
          <a:bodyPr/>
          <a:lstStyle/>
          <a:p>
            <a:r>
              <a:rPr lang="en-US" dirty="0"/>
              <a:t>Treated database as an implementation detail, could refactor it very easily</a:t>
            </a:r>
          </a:p>
          <a:p>
            <a:pPr lvl="1"/>
            <a:r>
              <a:rPr lang="en-US" dirty="0"/>
              <a:t>Modeled </a:t>
            </a:r>
            <a:r>
              <a:rPr lang="en-US" b="1" i="1" dirty="0"/>
              <a:t>Domain</a:t>
            </a:r>
            <a:r>
              <a:rPr lang="en-US" dirty="0"/>
              <a:t> as honestly as we could (both times)</a:t>
            </a:r>
          </a:p>
          <a:p>
            <a:pPr lvl="1"/>
            <a:r>
              <a:rPr lang="en-US" dirty="0"/>
              <a:t>Heavy use of views to create “projections” of our domain</a:t>
            </a:r>
          </a:p>
          <a:p>
            <a:pPr lvl="2"/>
            <a:r>
              <a:rPr lang="en-US" dirty="0"/>
              <a:t>App is hidden from the DB schema implementation</a:t>
            </a:r>
          </a:p>
          <a:p>
            <a:r>
              <a:rPr lang="en-US" dirty="0"/>
              <a:t>Combined with TDD, once we got the design correct, we have near 100% confidence of the app</a:t>
            </a:r>
          </a:p>
          <a:p>
            <a:pPr lvl="1"/>
            <a:r>
              <a:rPr lang="en-US" dirty="0"/>
              <a:t>A lot of complex date math</a:t>
            </a:r>
          </a:p>
          <a:p>
            <a:pPr lvl="1"/>
            <a:r>
              <a:rPr lang="en-US" dirty="0"/>
              <a:t>A lot of unit tests ensuring our </a:t>
            </a:r>
            <a:r>
              <a:rPr lang="en-US" b="1" i="1" dirty="0"/>
              <a:t>invariants</a:t>
            </a:r>
            <a:r>
              <a:rPr lang="en-US" dirty="0"/>
              <a:t> hold</a:t>
            </a:r>
          </a:p>
          <a:p>
            <a:r>
              <a:rPr lang="en-US" dirty="0"/>
              <a:t>Out in production with no business logic defects for about a year</a:t>
            </a:r>
          </a:p>
          <a:p>
            <a:endParaRPr lang="en-US" dirty="0"/>
          </a:p>
        </p:txBody>
      </p:sp>
    </p:spTree>
    <p:extLst>
      <p:ext uri="{BB962C8B-B14F-4D97-AF65-F5344CB8AC3E}">
        <p14:creationId xmlns:p14="http://schemas.microsoft.com/office/powerpoint/2010/main" val="3908791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D32-FAE7-45EC-B156-EBDB32ADA583}"/>
              </a:ext>
            </a:extLst>
          </p:cNvPr>
          <p:cNvSpPr>
            <a:spLocks noGrp="1"/>
          </p:cNvSpPr>
          <p:nvPr>
            <p:ph type="title"/>
          </p:nvPr>
        </p:nvSpPr>
        <p:spPr/>
        <p:txBody>
          <a:bodyPr/>
          <a:lstStyle/>
          <a:p>
            <a:r>
              <a:rPr lang="en-US" dirty="0"/>
              <a:t>F# Live Coding for Fun</a:t>
            </a:r>
          </a:p>
        </p:txBody>
      </p:sp>
      <p:sp>
        <p:nvSpPr>
          <p:cNvPr id="3" name="Content Placeholder 2">
            <a:extLst>
              <a:ext uri="{FF2B5EF4-FFF2-40B4-BE49-F238E27FC236}">
                <a16:creationId xmlns:a16="http://schemas.microsoft.com/office/drawing/2014/main" id="{90E8C78E-484C-416D-457A-D036B3280D36}"/>
              </a:ext>
            </a:extLst>
          </p:cNvPr>
          <p:cNvSpPr>
            <a:spLocks noGrp="1"/>
          </p:cNvSpPr>
          <p:nvPr>
            <p:ph idx="1"/>
          </p:nvPr>
        </p:nvSpPr>
        <p:spPr/>
        <p:txBody>
          <a:bodyPr/>
          <a:lstStyle/>
          <a:p>
            <a:r>
              <a:rPr lang="en-US" dirty="0"/>
              <a:t>Try to describe a domain as closely to a workflow as we can while minimizing implementation artifacts</a:t>
            </a:r>
          </a:p>
          <a:p>
            <a:pPr marL="0" indent="0">
              <a:buNone/>
            </a:pPr>
            <a:endParaRPr lang="en-US" dirty="0"/>
          </a:p>
        </p:txBody>
      </p:sp>
    </p:spTree>
    <p:extLst>
      <p:ext uri="{BB962C8B-B14F-4D97-AF65-F5344CB8AC3E}">
        <p14:creationId xmlns:p14="http://schemas.microsoft.com/office/powerpoint/2010/main" val="2744834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9C708D-0D4D-4647-DD8A-8F9ACA5DF374}"/>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descr="A poster on the wall&#10;&#10;Description automatically generated">
            <a:extLst>
              <a:ext uri="{FF2B5EF4-FFF2-40B4-BE49-F238E27FC236}">
                <a16:creationId xmlns:a16="http://schemas.microsoft.com/office/drawing/2014/main" id="{C8C64CE3-A771-EA7E-C3DE-9D452482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04349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E08-0F69-D5B8-4D9E-CA41320D0134}"/>
              </a:ext>
            </a:extLst>
          </p:cNvPr>
          <p:cNvSpPr>
            <a:spLocks noGrp="1"/>
          </p:cNvSpPr>
          <p:nvPr>
            <p:ph type="title"/>
          </p:nvPr>
        </p:nvSpPr>
        <p:spPr/>
        <p:txBody>
          <a:bodyPr/>
          <a:lstStyle/>
          <a:p>
            <a:r>
              <a:rPr lang="en-US" dirty="0"/>
              <a:t>Note on Speaking</a:t>
            </a:r>
          </a:p>
        </p:txBody>
      </p:sp>
      <p:sp>
        <p:nvSpPr>
          <p:cNvPr id="3" name="Content Placeholder 2">
            <a:extLst>
              <a:ext uri="{FF2B5EF4-FFF2-40B4-BE49-F238E27FC236}">
                <a16:creationId xmlns:a16="http://schemas.microsoft.com/office/drawing/2014/main" id="{044EA3F8-3B74-1CA8-A385-C080CB9E18B9}"/>
              </a:ext>
            </a:extLst>
          </p:cNvPr>
          <p:cNvSpPr>
            <a:spLocks noGrp="1"/>
          </p:cNvSpPr>
          <p:nvPr>
            <p:ph idx="1"/>
          </p:nvPr>
        </p:nvSpPr>
        <p:spPr/>
        <p:txBody>
          <a:bodyPr/>
          <a:lstStyle/>
          <a:p>
            <a:r>
              <a:rPr lang="en-US" dirty="0"/>
              <a:t>Ian Cooper – “No smart devs, just the devs in this room”</a:t>
            </a:r>
          </a:p>
          <a:p>
            <a:pPr lvl="1"/>
            <a:endParaRPr lang="en-US" dirty="0"/>
          </a:p>
          <a:p>
            <a:r>
              <a:rPr lang="en-US" dirty="0"/>
              <a:t>Not an expert, just passionate/curious</a:t>
            </a:r>
          </a:p>
          <a:p>
            <a:pPr lvl="1"/>
            <a:r>
              <a:rPr lang="en-US" dirty="0"/>
              <a:t>Be willing to chat about your experiences</a:t>
            </a:r>
          </a:p>
        </p:txBody>
      </p:sp>
    </p:spTree>
    <p:extLst>
      <p:ext uri="{BB962C8B-B14F-4D97-AF65-F5344CB8AC3E}">
        <p14:creationId xmlns:p14="http://schemas.microsoft.com/office/powerpoint/2010/main" val="3514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D8DF-242B-2051-0778-63CBFD33E277}"/>
              </a:ext>
            </a:extLst>
          </p:cNvPr>
          <p:cNvSpPr>
            <a:spLocks noGrp="1"/>
          </p:cNvSpPr>
          <p:nvPr>
            <p:ph type="title"/>
          </p:nvPr>
        </p:nvSpPr>
        <p:spPr/>
        <p:txBody>
          <a:bodyPr/>
          <a:lstStyle/>
          <a:p>
            <a:r>
              <a:rPr lang="en-US" dirty="0"/>
              <a:t>Course Dinner</a:t>
            </a:r>
          </a:p>
        </p:txBody>
      </p:sp>
      <p:sp>
        <p:nvSpPr>
          <p:cNvPr id="3" name="Content Placeholder 2">
            <a:extLst>
              <a:ext uri="{FF2B5EF4-FFF2-40B4-BE49-F238E27FC236}">
                <a16:creationId xmlns:a16="http://schemas.microsoft.com/office/drawing/2014/main" id="{881292A2-76EE-F844-973C-BF155DA4F82C}"/>
              </a:ext>
            </a:extLst>
          </p:cNvPr>
          <p:cNvSpPr>
            <a:spLocks noGrp="1"/>
          </p:cNvSpPr>
          <p:nvPr>
            <p:ph idx="1"/>
          </p:nvPr>
        </p:nvSpPr>
        <p:spPr>
          <a:xfrm>
            <a:off x="838200" y="1825625"/>
            <a:ext cx="5257800" cy="4351338"/>
          </a:xfrm>
        </p:spPr>
        <p:txBody>
          <a:bodyPr/>
          <a:lstStyle/>
          <a:p>
            <a:r>
              <a:rPr lang="en-US" dirty="0"/>
              <a:t>Amuse-bouche</a:t>
            </a:r>
          </a:p>
          <a:p>
            <a:pPr lvl="1"/>
            <a:r>
              <a:rPr lang="en-US" dirty="0"/>
              <a:t>What is a Domain</a:t>
            </a:r>
          </a:p>
          <a:p>
            <a:pPr lvl="1"/>
            <a:r>
              <a:rPr lang="en-US" dirty="0"/>
              <a:t>Ubiquitous Language</a:t>
            </a:r>
          </a:p>
          <a:p>
            <a:r>
              <a:rPr lang="en-US" dirty="0"/>
              <a:t>Appetizer</a:t>
            </a:r>
          </a:p>
          <a:p>
            <a:pPr lvl="1"/>
            <a:r>
              <a:rPr lang="en-US" dirty="0"/>
              <a:t>Entity</a:t>
            </a:r>
          </a:p>
          <a:p>
            <a:pPr lvl="1"/>
            <a:r>
              <a:rPr lang="en-US" dirty="0"/>
              <a:t>Value Object</a:t>
            </a:r>
          </a:p>
        </p:txBody>
      </p:sp>
      <p:sp>
        <p:nvSpPr>
          <p:cNvPr id="4" name="Content Placeholder 2">
            <a:extLst>
              <a:ext uri="{FF2B5EF4-FFF2-40B4-BE49-F238E27FC236}">
                <a16:creationId xmlns:a16="http://schemas.microsoft.com/office/drawing/2014/main" id="{A3E9AC9C-6287-64FB-ED31-D79CEE48B67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Mains </a:t>
            </a:r>
          </a:p>
          <a:p>
            <a:pPr lvl="1"/>
            <a:r>
              <a:rPr lang="en-US" dirty="0"/>
              <a:t>Aggregates and invariants</a:t>
            </a:r>
          </a:p>
          <a:p>
            <a:pPr lvl="1"/>
            <a:r>
              <a:rPr lang="en-US" dirty="0"/>
              <a:t>Subdomains and Bounded Contexts</a:t>
            </a:r>
          </a:p>
          <a:p>
            <a:pPr lvl="1"/>
            <a:r>
              <a:rPr lang="en-US" dirty="0"/>
              <a:t>Context Mapping</a:t>
            </a:r>
          </a:p>
          <a:p>
            <a:pPr lvl="1"/>
            <a:r>
              <a:rPr lang="en-US" dirty="0"/>
              <a:t>Domain Services</a:t>
            </a:r>
          </a:p>
          <a:p>
            <a:r>
              <a:rPr lang="en-US" dirty="0"/>
              <a:t>Dessert</a:t>
            </a:r>
          </a:p>
          <a:p>
            <a:pPr lvl="1"/>
            <a:r>
              <a:rPr lang="en-US" dirty="0"/>
              <a:t>Bin Inspection Story Time</a:t>
            </a:r>
          </a:p>
          <a:p>
            <a:pPr lvl="1"/>
            <a:r>
              <a:rPr lang="en-US" dirty="0"/>
              <a:t>F# Domain Modeling</a:t>
            </a:r>
          </a:p>
        </p:txBody>
      </p:sp>
      <p:sp>
        <p:nvSpPr>
          <p:cNvPr id="5" name="TextBox 4">
            <a:extLst>
              <a:ext uri="{FF2B5EF4-FFF2-40B4-BE49-F238E27FC236}">
                <a16:creationId xmlns:a16="http://schemas.microsoft.com/office/drawing/2014/main" id="{188E5990-68AF-A5B8-A601-9AA5C50F3874}"/>
              </a:ext>
            </a:extLst>
          </p:cNvPr>
          <p:cNvSpPr txBox="1"/>
          <p:nvPr/>
        </p:nvSpPr>
        <p:spPr>
          <a:xfrm rot="21321155">
            <a:off x="8495064" y="5487913"/>
            <a:ext cx="2653393" cy="461665"/>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We’ll see what time we have.</a:t>
            </a:r>
          </a:p>
          <a:p>
            <a:r>
              <a:rPr lang="en-US" sz="1200" dirty="0">
                <a:solidFill>
                  <a:srgbClr val="C00000"/>
                </a:solidFill>
                <a:latin typeface="Comic Sans MS" panose="030F0702030302020204" pitchFamily="66" charset="0"/>
              </a:rPr>
              <a:t>Can’t have too much dessert</a:t>
            </a:r>
          </a:p>
        </p:txBody>
      </p:sp>
    </p:spTree>
    <p:extLst>
      <p:ext uri="{BB962C8B-B14F-4D97-AF65-F5344CB8AC3E}">
        <p14:creationId xmlns:p14="http://schemas.microsoft.com/office/powerpoint/2010/main" val="158893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4EAB-CB50-0E1C-EAB8-DECBB498B51A}"/>
              </a:ext>
            </a:extLst>
          </p:cNvPr>
          <p:cNvSpPr>
            <a:spLocks noGrp="1"/>
          </p:cNvSpPr>
          <p:nvPr>
            <p:ph type="title"/>
          </p:nvPr>
        </p:nvSpPr>
        <p:spPr/>
        <p:txBody>
          <a:bodyPr/>
          <a:lstStyle/>
          <a:p>
            <a:r>
              <a:rPr lang="en-US" dirty="0"/>
              <a:t>Domain</a:t>
            </a:r>
          </a:p>
        </p:txBody>
      </p:sp>
      <p:sp>
        <p:nvSpPr>
          <p:cNvPr id="3" name="Content Placeholder 2">
            <a:extLst>
              <a:ext uri="{FF2B5EF4-FFF2-40B4-BE49-F238E27FC236}">
                <a16:creationId xmlns:a16="http://schemas.microsoft.com/office/drawing/2014/main" id="{CA22D4EF-9CB7-3A64-13EE-54577AD835C9}"/>
              </a:ext>
            </a:extLst>
          </p:cNvPr>
          <p:cNvSpPr>
            <a:spLocks noGrp="1"/>
          </p:cNvSpPr>
          <p:nvPr>
            <p:ph idx="1"/>
          </p:nvPr>
        </p:nvSpPr>
        <p:spPr/>
        <p:txBody>
          <a:bodyPr/>
          <a:lstStyle/>
          <a:p>
            <a:r>
              <a:rPr lang="en-US" dirty="0"/>
              <a:t>What the organization does and the world it does it in</a:t>
            </a:r>
          </a:p>
          <a:p>
            <a:pPr lvl="1"/>
            <a:r>
              <a:rPr lang="en-US" dirty="0"/>
              <a:t>It already exists, we must discover it</a:t>
            </a:r>
          </a:p>
          <a:p>
            <a:pPr lvl="1"/>
            <a:r>
              <a:rPr lang="en-US" dirty="0"/>
              <a:t>What problems are they solving</a:t>
            </a:r>
          </a:p>
          <a:p>
            <a:pPr lvl="1"/>
            <a:r>
              <a:rPr lang="en-US" dirty="0"/>
              <a:t>How are they solving those problems</a:t>
            </a:r>
          </a:p>
          <a:p>
            <a:pPr marL="457200" lvl="1" indent="0">
              <a:buNone/>
            </a:pPr>
            <a:endParaRPr lang="en-US" dirty="0"/>
          </a:p>
          <a:p>
            <a:r>
              <a:rPr lang="en-US" dirty="0"/>
              <a:t>Goal is to get software to share the business model</a:t>
            </a:r>
          </a:p>
          <a:p>
            <a:pPr lvl="1"/>
            <a:r>
              <a:rPr lang="en-US" dirty="0"/>
              <a:t>Shared model leads to clearer requirements</a:t>
            </a:r>
          </a:p>
          <a:p>
            <a:pPr lvl="1"/>
            <a:r>
              <a:rPr lang="en-US" dirty="0"/>
              <a:t>Clearer requirements lead to stronger, more robust solutions</a:t>
            </a:r>
          </a:p>
          <a:p>
            <a:pPr lvl="1"/>
            <a:r>
              <a:rPr lang="en-US" dirty="0"/>
              <a:t>Stronger solutions lead to more business value</a:t>
            </a:r>
          </a:p>
          <a:p>
            <a:pPr lvl="1"/>
            <a:r>
              <a:rPr lang="en-US" dirty="0"/>
              <a:t>More business value leads to world peace</a:t>
            </a:r>
          </a:p>
        </p:txBody>
      </p:sp>
      <p:sp>
        <p:nvSpPr>
          <p:cNvPr id="4" name="TextBox 3">
            <a:extLst>
              <a:ext uri="{FF2B5EF4-FFF2-40B4-BE49-F238E27FC236}">
                <a16:creationId xmlns:a16="http://schemas.microsoft.com/office/drawing/2014/main" id="{B21812A0-3048-7877-0F37-7EA5E8E8A5C0}"/>
              </a:ext>
            </a:extLst>
          </p:cNvPr>
          <p:cNvSpPr txBox="1"/>
          <p:nvPr/>
        </p:nvSpPr>
        <p:spPr>
          <a:xfrm rot="21321155">
            <a:off x="6715251" y="5719038"/>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probably</a:t>
            </a:r>
          </a:p>
        </p:txBody>
      </p:sp>
    </p:spTree>
    <p:extLst>
      <p:ext uri="{BB962C8B-B14F-4D97-AF65-F5344CB8AC3E}">
        <p14:creationId xmlns:p14="http://schemas.microsoft.com/office/powerpoint/2010/main" val="269628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6129-B637-92B4-E803-649376BC70A0}"/>
              </a:ext>
            </a:extLst>
          </p:cNvPr>
          <p:cNvSpPr>
            <a:spLocks noGrp="1"/>
          </p:cNvSpPr>
          <p:nvPr>
            <p:ph type="title"/>
          </p:nvPr>
        </p:nvSpPr>
        <p:spPr/>
        <p:txBody>
          <a:bodyPr/>
          <a:lstStyle/>
          <a:p>
            <a:r>
              <a:rPr lang="en-US" dirty="0"/>
              <a:t>Ubiquitous Language</a:t>
            </a:r>
          </a:p>
        </p:txBody>
      </p:sp>
      <p:sp>
        <p:nvSpPr>
          <p:cNvPr id="3" name="Content Placeholder 2">
            <a:extLst>
              <a:ext uri="{FF2B5EF4-FFF2-40B4-BE49-F238E27FC236}">
                <a16:creationId xmlns:a16="http://schemas.microsoft.com/office/drawing/2014/main" id="{CEAD406E-39B8-E233-34CA-BD5718EBD059}"/>
              </a:ext>
            </a:extLst>
          </p:cNvPr>
          <p:cNvSpPr>
            <a:spLocks noGrp="1"/>
          </p:cNvSpPr>
          <p:nvPr>
            <p:ph idx="1"/>
          </p:nvPr>
        </p:nvSpPr>
        <p:spPr/>
        <p:txBody>
          <a:bodyPr/>
          <a:lstStyle/>
          <a:p>
            <a:r>
              <a:rPr lang="en-US" dirty="0"/>
              <a:t>A shared model should have a </a:t>
            </a:r>
            <a:r>
              <a:rPr lang="en-US" b="1" i="1" dirty="0"/>
              <a:t>shared language</a:t>
            </a:r>
            <a:endParaRPr lang="en-US" b="1" dirty="0"/>
          </a:p>
          <a:p>
            <a:pPr lvl="1"/>
            <a:endParaRPr lang="en-US" dirty="0"/>
          </a:p>
          <a:p>
            <a:r>
              <a:rPr lang="en-US" dirty="0"/>
              <a:t>Discovered through discussions with stakeholders</a:t>
            </a:r>
          </a:p>
          <a:p>
            <a:pPr lvl="1"/>
            <a:r>
              <a:rPr lang="en-US" dirty="0"/>
              <a:t>Design meeting</a:t>
            </a:r>
          </a:p>
          <a:p>
            <a:pPr lvl="1"/>
            <a:r>
              <a:rPr lang="en-US" dirty="0"/>
              <a:t>Event storming</a:t>
            </a:r>
          </a:p>
          <a:p>
            <a:pPr lvl="1"/>
            <a:endParaRPr lang="en-US" dirty="0"/>
          </a:p>
          <a:p>
            <a:r>
              <a:rPr lang="en-US" dirty="0"/>
              <a:t>All communication and code is now in this shared language</a:t>
            </a:r>
          </a:p>
          <a:p>
            <a:pPr lvl="1"/>
            <a:r>
              <a:rPr lang="en-US" dirty="0"/>
              <a:t>Be specific in your language, it matters!</a:t>
            </a:r>
          </a:p>
          <a:p>
            <a:pPr lvl="1"/>
            <a:r>
              <a:rPr lang="en-US" dirty="0"/>
              <a:t>Stakeholders will correct you if something doesn’t make sense</a:t>
            </a:r>
          </a:p>
          <a:p>
            <a:pPr lvl="2"/>
            <a:r>
              <a:rPr lang="en-US" dirty="0"/>
              <a:t>Fix the errors to gain deeper understanding</a:t>
            </a:r>
          </a:p>
        </p:txBody>
      </p:sp>
      <p:sp>
        <p:nvSpPr>
          <p:cNvPr id="4" name="TextBox 3">
            <a:extLst>
              <a:ext uri="{FF2B5EF4-FFF2-40B4-BE49-F238E27FC236}">
                <a16:creationId xmlns:a16="http://schemas.microsoft.com/office/drawing/2014/main" id="{596D14F4-58F0-E54E-DE61-BB58ACBCDA37}"/>
              </a:ext>
            </a:extLst>
          </p:cNvPr>
          <p:cNvSpPr txBox="1"/>
          <p:nvPr/>
        </p:nvSpPr>
        <p:spPr>
          <a:xfrm rot="21321155">
            <a:off x="2992335" y="3800431"/>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So many sticky notes…</a:t>
            </a:r>
          </a:p>
        </p:txBody>
      </p:sp>
    </p:spTree>
    <p:extLst>
      <p:ext uri="{BB962C8B-B14F-4D97-AF65-F5344CB8AC3E}">
        <p14:creationId xmlns:p14="http://schemas.microsoft.com/office/powerpoint/2010/main" val="165378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4C8F-AD60-8AEC-AE0B-2565E790A119}"/>
              </a:ext>
            </a:extLst>
          </p:cNvPr>
          <p:cNvSpPr>
            <a:spLocks noGrp="1"/>
          </p:cNvSpPr>
          <p:nvPr>
            <p:ph type="title"/>
          </p:nvPr>
        </p:nvSpPr>
        <p:spPr/>
        <p:txBody>
          <a:bodyPr/>
          <a:lstStyle/>
          <a:p>
            <a:r>
              <a:rPr lang="en-US" dirty="0"/>
              <a:t>We have </a:t>
            </a:r>
            <a:r>
              <a:rPr lang="en-US" b="1" i="1" dirty="0"/>
              <a:t>things</a:t>
            </a:r>
            <a:r>
              <a:rPr lang="en-US" dirty="0"/>
              <a:t> in our domain!</a:t>
            </a:r>
          </a:p>
        </p:txBody>
      </p:sp>
      <p:sp>
        <p:nvSpPr>
          <p:cNvPr id="5" name="Oval 4">
            <a:extLst>
              <a:ext uri="{FF2B5EF4-FFF2-40B4-BE49-F238E27FC236}">
                <a16:creationId xmlns:a16="http://schemas.microsoft.com/office/drawing/2014/main" id="{9617F105-8FD6-2EEB-5912-CB1F6F2783DE}"/>
              </a:ext>
            </a:extLst>
          </p:cNvPr>
          <p:cNvSpPr/>
          <p:nvPr/>
        </p:nvSpPr>
        <p:spPr>
          <a:xfrm>
            <a:off x="838200" y="3010580"/>
            <a:ext cx="836840" cy="836840"/>
          </a:xfrm>
          <a:prstGeom prst="ellipse">
            <a:avLst/>
          </a:prstGeom>
          <a:solidFill>
            <a:srgbClr val="C0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t>Start</a:t>
            </a:r>
          </a:p>
        </p:txBody>
      </p:sp>
      <p:sp>
        <p:nvSpPr>
          <p:cNvPr id="6" name="Diamond 5">
            <a:extLst>
              <a:ext uri="{FF2B5EF4-FFF2-40B4-BE49-F238E27FC236}">
                <a16:creationId xmlns:a16="http://schemas.microsoft.com/office/drawing/2014/main" id="{C4F4793F-033C-7C5D-4FFE-2ACF5CEB8D82}"/>
              </a:ext>
            </a:extLst>
          </p:cNvPr>
          <p:cNvSpPr/>
          <p:nvPr/>
        </p:nvSpPr>
        <p:spPr>
          <a:xfrm>
            <a:off x="2162857" y="2645228"/>
            <a:ext cx="1534886" cy="1534886"/>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Does it change over time?</a:t>
            </a:r>
          </a:p>
        </p:txBody>
      </p:sp>
      <p:cxnSp>
        <p:nvCxnSpPr>
          <p:cNvPr id="8" name="Straight Arrow Connector 7">
            <a:extLst>
              <a:ext uri="{FF2B5EF4-FFF2-40B4-BE49-F238E27FC236}">
                <a16:creationId xmlns:a16="http://schemas.microsoft.com/office/drawing/2014/main" id="{0EAD9972-3EA7-C740-4C47-ADCD2E8BA700}"/>
              </a:ext>
            </a:extLst>
          </p:cNvPr>
          <p:cNvCxnSpPr>
            <a:stCxn id="5" idx="6"/>
            <a:endCxn id="6" idx="1"/>
          </p:cNvCxnSpPr>
          <p:nvPr/>
        </p:nvCxnSpPr>
        <p:spPr>
          <a:xfrm flipV="1">
            <a:off x="1675040" y="3412671"/>
            <a:ext cx="487817" cy="1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8F01FAE0-50DC-FF6E-41CF-DD76B168E97C}"/>
              </a:ext>
            </a:extLst>
          </p:cNvPr>
          <p:cNvCxnSpPr>
            <a:stCxn id="6" idx="3"/>
          </p:cNvCxnSpPr>
          <p:nvPr/>
        </p:nvCxnSpPr>
        <p:spPr>
          <a:xfrm>
            <a:off x="3697743" y="3412671"/>
            <a:ext cx="1568221" cy="13797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543C0B87-99A9-D44C-3289-C20FF4975829}"/>
              </a:ext>
            </a:extLst>
          </p:cNvPr>
          <p:cNvCxnSpPr>
            <a:stCxn id="6" idx="3"/>
          </p:cNvCxnSpPr>
          <p:nvPr/>
        </p:nvCxnSpPr>
        <p:spPr>
          <a:xfrm flipV="1">
            <a:off x="3697743" y="2441121"/>
            <a:ext cx="1568221" cy="9715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29328A3-61B4-273A-22C1-36518CBA8D7B}"/>
              </a:ext>
            </a:extLst>
          </p:cNvPr>
          <p:cNvSpPr txBox="1"/>
          <p:nvPr/>
        </p:nvSpPr>
        <p:spPr>
          <a:xfrm>
            <a:off x="3943349" y="2825914"/>
            <a:ext cx="555171" cy="369332"/>
          </a:xfrm>
          <a:prstGeom prst="rect">
            <a:avLst/>
          </a:prstGeom>
          <a:noFill/>
        </p:spPr>
        <p:txBody>
          <a:bodyPr wrap="square" rtlCol="0">
            <a:spAutoFit/>
          </a:bodyPr>
          <a:lstStyle/>
          <a:p>
            <a:r>
              <a:rPr lang="en-US" dirty="0"/>
              <a:t>yep</a:t>
            </a:r>
          </a:p>
        </p:txBody>
      </p:sp>
      <p:sp>
        <p:nvSpPr>
          <p:cNvPr id="14" name="TextBox 13">
            <a:extLst>
              <a:ext uri="{FF2B5EF4-FFF2-40B4-BE49-F238E27FC236}">
                <a16:creationId xmlns:a16="http://schemas.microsoft.com/office/drawing/2014/main" id="{1610B64E-C6E2-F223-346B-6A2D6273CA91}"/>
              </a:ext>
            </a:extLst>
          </p:cNvPr>
          <p:cNvSpPr txBox="1"/>
          <p:nvPr/>
        </p:nvSpPr>
        <p:spPr>
          <a:xfrm>
            <a:off x="3787887" y="3810782"/>
            <a:ext cx="710633" cy="369332"/>
          </a:xfrm>
          <a:prstGeom prst="rect">
            <a:avLst/>
          </a:prstGeom>
          <a:noFill/>
        </p:spPr>
        <p:txBody>
          <a:bodyPr wrap="square" rtlCol="0">
            <a:spAutoFit/>
          </a:bodyPr>
          <a:lstStyle/>
          <a:p>
            <a:r>
              <a:rPr lang="en-US" dirty="0"/>
              <a:t>nope</a:t>
            </a:r>
          </a:p>
        </p:txBody>
      </p:sp>
      <p:sp>
        <p:nvSpPr>
          <p:cNvPr id="15" name="Rectangle: Rounded Corners 14">
            <a:extLst>
              <a:ext uri="{FF2B5EF4-FFF2-40B4-BE49-F238E27FC236}">
                <a16:creationId xmlns:a16="http://schemas.microsoft.com/office/drawing/2014/main" id="{AD27A2DC-4601-4796-C048-3556031C08D6}"/>
              </a:ext>
            </a:extLst>
          </p:cNvPr>
          <p:cNvSpPr/>
          <p:nvPr/>
        </p:nvSpPr>
        <p:spPr>
          <a:xfrm>
            <a:off x="5265964" y="1983921"/>
            <a:ext cx="1485900" cy="91440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t>Entity</a:t>
            </a:r>
          </a:p>
        </p:txBody>
      </p:sp>
      <p:sp>
        <p:nvSpPr>
          <p:cNvPr id="16" name="Rectangle: Rounded Corners 15">
            <a:extLst>
              <a:ext uri="{FF2B5EF4-FFF2-40B4-BE49-F238E27FC236}">
                <a16:creationId xmlns:a16="http://schemas.microsoft.com/office/drawing/2014/main" id="{6F717086-2D94-0D27-1EF6-F32FF0338DC4}"/>
              </a:ext>
            </a:extLst>
          </p:cNvPr>
          <p:cNvSpPr/>
          <p:nvPr/>
        </p:nvSpPr>
        <p:spPr>
          <a:xfrm>
            <a:off x="5265964" y="4335236"/>
            <a:ext cx="1485900" cy="914400"/>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t>Value Object</a:t>
            </a:r>
          </a:p>
        </p:txBody>
      </p:sp>
      <p:sp>
        <p:nvSpPr>
          <p:cNvPr id="17" name="Oval 16">
            <a:extLst>
              <a:ext uri="{FF2B5EF4-FFF2-40B4-BE49-F238E27FC236}">
                <a16:creationId xmlns:a16="http://schemas.microsoft.com/office/drawing/2014/main" id="{B21D196D-608C-5A5F-3F18-3FCFC849ADB2}"/>
              </a:ext>
            </a:extLst>
          </p:cNvPr>
          <p:cNvSpPr/>
          <p:nvPr/>
        </p:nvSpPr>
        <p:spPr>
          <a:xfrm>
            <a:off x="8677956" y="3010580"/>
            <a:ext cx="800202" cy="800202"/>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19" name="Connector: Elbow 18">
            <a:extLst>
              <a:ext uri="{FF2B5EF4-FFF2-40B4-BE49-F238E27FC236}">
                <a16:creationId xmlns:a16="http://schemas.microsoft.com/office/drawing/2014/main" id="{29CA5ABB-DDE5-0BE1-4E04-D5678A8416F8}"/>
              </a:ext>
            </a:extLst>
          </p:cNvPr>
          <p:cNvCxnSpPr>
            <a:stCxn id="15" idx="3"/>
            <a:endCxn id="17" idx="2"/>
          </p:cNvCxnSpPr>
          <p:nvPr/>
        </p:nvCxnSpPr>
        <p:spPr>
          <a:xfrm>
            <a:off x="6751864" y="2441121"/>
            <a:ext cx="1926092" cy="9695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BAD0BFA1-01FB-D081-9247-D6EBC6FE7498}"/>
              </a:ext>
            </a:extLst>
          </p:cNvPr>
          <p:cNvCxnSpPr>
            <a:stCxn id="16" idx="3"/>
            <a:endCxn id="17" idx="2"/>
          </p:cNvCxnSpPr>
          <p:nvPr/>
        </p:nvCxnSpPr>
        <p:spPr>
          <a:xfrm flipV="1">
            <a:off x="6751864" y="3410681"/>
            <a:ext cx="1926092" cy="138175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10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608F-063D-13D8-C62B-4075D8CF52E5}"/>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E76680C4-BD5E-9F1B-CED8-CE13931038E1}"/>
              </a:ext>
            </a:extLst>
          </p:cNvPr>
          <p:cNvSpPr>
            <a:spLocks noGrp="1"/>
          </p:cNvSpPr>
          <p:nvPr>
            <p:ph idx="1"/>
          </p:nvPr>
        </p:nvSpPr>
        <p:spPr/>
        <p:txBody>
          <a:bodyPr/>
          <a:lstStyle/>
          <a:p>
            <a:r>
              <a:rPr lang="en-US" dirty="0"/>
              <a:t>It has a unique identity</a:t>
            </a:r>
          </a:p>
          <a:p>
            <a:endParaRPr lang="en-US" dirty="0"/>
          </a:p>
          <a:p>
            <a:r>
              <a:rPr lang="en-US" dirty="0"/>
              <a:t>Changes over time</a:t>
            </a:r>
          </a:p>
          <a:p>
            <a:pPr lvl="1"/>
            <a:r>
              <a:rPr lang="en-US" dirty="0"/>
              <a:t>I can change my address and my job, but I’m still me!</a:t>
            </a:r>
          </a:p>
          <a:p>
            <a:pPr lvl="1"/>
            <a:endParaRPr lang="en-US" dirty="0"/>
          </a:p>
          <a:p>
            <a:r>
              <a:rPr lang="en-US" dirty="0"/>
              <a:t>It is distinguished ONLY by its identity</a:t>
            </a:r>
          </a:p>
          <a:p>
            <a:pPr lvl="1"/>
            <a:r>
              <a:rPr lang="en-US" dirty="0"/>
              <a:t>You can’t replace it with a robot that </a:t>
            </a:r>
            <a:r>
              <a:rPr lang="en-US" i="1" dirty="0"/>
              <a:t>looks</a:t>
            </a:r>
            <a:r>
              <a:rPr lang="en-US" dirty="0"/>
              <a:t> like me</a:t>
            </a:r>
          </a:p>
        </p:txBody>
      </p:sp>
      <p:sp>
        <p:nvSpPr>
          <p:cNvPr id="4" name="TextBox 3">
            <a:extLst>
              <a:ext uri="{FF2B5EF4-FFF2-40B4-BE49-F238E27FC236}">
                <a16:creationId xmlns:a16="http://schemas.microsoft.com/office/drawing/2014/main" id="{1DF1FF75-8911-F3FF-9FD5-E06E059D470A}"/>
              </a:ext>
            </a:extLst>
          </p:cNvPr>
          <p:cNvSpPr txBox="1"/>
          <p:nvPr/>
        </p:nvSpPr>
        <p:spPr>
          <a:xfrm rot="21321155">
            <a:off x="6805055" y="4902611"/>
            <a:ext cx="2653393" cy="276999"/>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I’m irreplaceable dammit</a:t>
            </a:r>
          </a:p>
        </p:txBody>
      </p:sp>
    </p:spTree>
    <p:extLst>
      <p:ext uri="{BB962C8B-B14F-4D97-AF65-F5344CB8AC3E}">
        <p14:creationId xmlns:p14="http://schemas.microsoft.com/office/powerpoint/2010/main" val="157361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3E2F-FD4B-CB6B-B728-FAE07D34C28B}"/>
              </a:ext>
            </a:extLst>
          </p:cNvPr>
          <p:cNvSpPr>
            <a:spLocks noGrp="1"/>
          </p:cNvSpPr>
          <p:nvPr>
            <p:ph type="title"/>
          </p:nvPr>
        </p:nvSpPr>
        <p:spPr/>
        <p:txBody>
          <a:bodyPr/>
          <a:lstStyle/>
          <a:p>
            <a:r>
              <a:rPr lang="en-US" dirty="0"/>
              <a:t>Value Object</a:t>
            </a:r>
          </a:p>
        </p:txBody>
      </p:sp>
      <p:sp>
        <p:nvSpPr>
          <p:cNvPr id="3" name="Content Placeholder 2">
            <a:extLst>
              <a:ext uri="{FF2B5EF4-FFF2-40B4-BE49-F238E27FC236}">
                <a16:creationId xmlns:a16="http://schemas.microsoft.com/office/drawing/2014/main" id="{7911E184-44A4-950B-1A97-E5E21266433A}"/>
              </a:ext>
            </a:extLst>
          </p:cNvPr>
          <p:cNvSpPr>
            <a:spLocks noGrp="1"/>
          </p:cNvSpPr>
          <p:nvPr>
            <p:ph idx="1"/>
          </p:nvPr>
        </p:nvSpPr>
        <p:spPr/>
        <p:txBody>
          <a:bodyPr>
            <a:normAutofit lnSpcReduction="10000"/>
          </a:bodyPr>
          <a:lstStyle/>
          <a:p>
            <a:r>
              <a:rPr lang="en-US" dirty="0"/>
              <a:t>Has </a:t>
            </a:r>
            <a:r>
              <a:rPr lang="en-US" i="1" dirty="0"/>
              <a:t>no</a:t>
            </a:r>
            <a:r>
              <a:rPr lang="en-US" dirty="0"/>
              <a:t> unique identity</a:t>
            </a:r>
          </a:p>
          <a:p>
            <a:endParaRPr lang="en-US" dirty="0"/>
          </a:p>
          <a:p>
            <a:r>
              <a:rPr lang="en-US" dirty="0"/>
              <a:t>A Birthday is 01/17/1991</a:t>
            </a:r>
          </a:p>
          <a:p>
            <a:pPr lvl="1"/>
            <a:r>
              <a:rPr lang="en-US" dirty="0"/>
              <a:t>Has more meaning in a domain than a </a:t>
            </a:r>
            <a:r>
              <a:rPr lang="en-US" dirty="0" err="1"/>
              <a:t>DateTime</a:t>
            </a:r>
            <a:endParaRPr lang="en-US" dirty="0"/>
          </a:p>
          <a:p>
            <a:pPr lvl="1"/>
            <a:r>
              <a:rPr lang="en-US" dirty="0"/>
              <a:t>Any Birthday that shares those values are equal</a:t>
            </a:r>
          </a:p>
          <a:p>
            <a:pPr lvl="1"/>
            <a:endParaRPr lang="en-US" dirty="0"/>
          </a:p>
          <a:p>
            <a:r>
              <a:rPr lang="en-US" dirty="0"/>
              <a:t>Value objects can be replaced easily by anything that shares the same properties</a:t>
            </a:r>
          </a:p>
          <a:p>
            <a:endParaRPr lang="en-US" dirty="0"/>
          </a:p>
          <a:p>
            <a:r>
              <a:rPr lang="en-US" dirty="0"/>
              <a:t>Most of a domain can be modeled with </a:t>
            </a:r>
            <a:r>
              <a:rPr lang="en-US" b="1" i="1" dirty="0"/>
              <a:t>Value Objects</a:t>
            </a:r>
          </a:p>
          <a:p>
            <a:pPr lvl="1"/>
            <a:endParaRPr lang="en-US" dirty="0"/>
          </a:p>
        </p:txBody>
      </p:sp>
      <p:sp>
        <p:nvSpPr>
          <p:cNvPr id="4" name="TextBox 3">
            <a:extLst>
              <a:ext uri="{FF2B5EF4-FFF2-40B4-BE49-F238E27FC236}">
                <a16:creationId xmlns:a16="http://schemas.microsoft.com/office/drawing/2014/main" id="{EE6728DC-BD64-143C-C6F1-DF9784906B67}"/>
              </a:ext>
            </a:extLst>
          </p:cNvPr>
          <p:cNvSpPr txBox="1"/>
          <p:nvPr/>
        </p:nvSpPr>
        <p:spPr>
          <a:xfrm rot="21321155">
            <a:off x="7833754" y="3408708"/>
            <a:ext cx="2653393" cy="646331"/>
          </a:xfrm>
          <a:prstGeom prst="rect">
            <a:avLst/>
          </a:prstGeom>
          <a:noFill/>
        </p:spPr>
        <p:txBody>
          <a:bodyPr wrap="square" rtlCol="0">
            <a:spAutoFit/>
          </a:bodyPr>
          <a:lstStyle/>
          <a:p>
            <a:r>
              <a:rPr lang="en-US" sz="1200" dirty="0">
                <a:solidFill>
                  <a:srgbClr val="C00000"/>
                </a:solidFill>
                <a:latin typeface="Comic Sans MS" panose="030F0702030302020204" pitchFamily="66" charset="0"/>
              </a:rPr>
              <a:t>But a Birthday and Hire Date that share the same </a:t>
            </a:r>
            <a:r>
              <a:rPr lang="en-US" sz="1200" dirty="0" err="1">
                <a:solidFill>
                  <a:srgbClr val="C00000"/>
                </a:solidFill>
                <a:latin typeface="Comic Sans MS" panose="030F0702030302020204" pitchFamily="66" charset="0"/>
              </a:rPr>
              <a:t>DateTime</a:t>
            </a:r>
            <a:r>
              <a:rPr lang="en-US" sz="1200" dirty="0">
                <a:solidFill>
                  <a:srgbClr val="C00000"/>
                </a:solidFill>
                <a:latin typeface="Comic Sans MS" panose="030F0702030302020204" pitchFamily="66" charset="0"/>
              </a:rPr>
              <a:t> are NOT equal</a:t>
            </a:r>
          </a:p>
        </p:txBody>
      </p:sp>
    </p:spTree>
    <p:extLst>
      <p:ext uri="{BB962C8B-B14F-4D97-AF65-F5344CB8AC3E}">
        <p14:creationId xmlns:p14="http://schemas.microsoft.com/office/powerpoint/2010/main" val="2199831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390</TotalTime>
  <Words>2222</Words>
  <Application>Microsoft Office PowerPoint</Application>
  <PresentationFormat>Widescreen</PresentationFormat>
  <Paragraphs>337</Paragraphs>
  <Slides>29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inherit</vt:lpstr>
      <vt:lpstr>Aptos</vt:lpstr>
      <vt:lpstr>Aptos Display</vt:lpstr>
      <vt:lpstr>Arial</vt:lpstr>
      <vt:lpstr>Comic Sans MS</vt:lpstr>
      <vt:lpstr>Fira Code</vt:lpstr>
      <vt:lpstr>Segoe UI</vt:lpstr>
      <vt:lpstr>Office Theme</vt:lpstr>
      <vt:lpstr>Domain Driven Design a Tasting</vt:lpstr>
      <vt:lpstr>Who are you?</vt:lpstr>
      <vt:lpstr>Note on Speaking</vt:lpstr>
      <vt:lpstr>Course Dinner</vt:lpstr>
      <vt:lpstr>Domain</vt:lpstr>
      <vt:lpstr>Ubiquitous Language</vt:lpstr>
      <vt:lpstr>We have things in our domain!</vt:lpstr>
      <vt:lpstr>Entity</vt:lpstr>
      <vt:lpstr>Value Object</vt:lpstr>
      <vt:lpstr>A note on persistence</vt:lpstr>
      <vt:lpstr>Aggregates</vt:lpstr>
      <vt:lpstr>Aggregates - Invariants</vt:lpstr>
      <vt:lpstr>Aggregates – Other Important Stuff</vt:lpstr>
      <vt:lpstr>Aggregate - Example</vt:lpstr>
      <vt:lpstr>Subdomain</vt:lpstr>
      <vt:lpstr>Bounded Context</vt:lpstr>
      <vt:lpstr>Bounded Context - Example</vt:lpstr>
      <vt:lpstr>Context Maps</vt:lpstr>
      <vt:lpstr>Context Maps - Relationships</vt:lpstr>
      <vt:lpstr>Context Maps - Takeaways</vt:lpstr>
      <vt:lpstr>Context Map - Example</vt:lpstr>
      <vt:lpstr>Domain Service</vt:lpstr>
      <vt:lpstr>Domain Services – OOP vs FP</vt:lpstr>
      <vt:lpstr>You made it!</vt:lpstr>
      <vt:lpstr>Bin Inspection – The Story</vt:lpstr>
      <vt:lpstr>Bin Inspection – The Bad</vt:lpstr>
      <vt:lpstr>Bin Inspection – The Good</vt:lpstr>
      <vt:lpstr>F# Live Coding for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Robinson</dc:creator>
  <cp:lastModifiedBy>Zach Robinson</cp:lastModifiedBy>
  <cp:revision>59</cp:revision>
  <dcterms:created xsi:type="dcterms:W3CDTF">2024-03-09T22:33:46Z</dcterms:created>
  <dcterms:modified xsi:type="dcterms:W3CDTF">2024-03-26T22:23:06Z</dcterms:modified>
</cp:coreProperties>
</file>