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viewProps" Target="view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9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>
            <a:spLocks noGrp="1"/>
          </p:cNvSpPr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>
            <a:spLocks noGrp="1"/>
          </p:cNvSpPr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使用递归地方式实现二分查找法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使用递归地方式实现二分查找法</a:t>
            </a:r>
          </a:p>
        </p:txBody>
      </p:sp>
      <p:sp>
        <p:nvSpPr>
          <p:cNvPr id="154" name="递归实现通常思维起来更容易。…"/>
          <p:cNvSpPr/>
          <p:nvPr/>
        </p:nvSpPr>
        <p:spPr>
          <a:xfrm>
            <a:off x="969882" y="5765800"/>
            <a:ext cx="22444236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递归实现通常思维起来更容易。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递归在性能上会略差。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58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56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6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57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57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57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57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57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58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58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3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604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605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606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607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608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609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后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后序遍历</a:t>
            </a: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1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2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62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62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62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62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62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62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62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2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6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6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6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6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6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6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6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6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0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8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8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69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69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69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69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69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70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70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7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7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7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7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7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7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7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7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6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76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77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77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77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77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77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77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8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8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8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8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8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8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8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4" grpId="1" animBg="1" advAuto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5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83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3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3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84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84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84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84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84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84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85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2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87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8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8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88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88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88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88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88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88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88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10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练习：实现二分查找法的递归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练习：实现二分查找法的递归实现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92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1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92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92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92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92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92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92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92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9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9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9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9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9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9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9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9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987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1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0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9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99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99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99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0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00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00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00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02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02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7" grpId="1" animBg="1" advAuto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4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03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03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03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03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4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04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04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04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06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06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8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07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07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07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07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8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08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08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08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0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0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12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1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11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1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11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12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12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12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12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4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4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16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5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15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5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15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16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16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16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16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8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8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0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9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19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9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19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20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20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20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20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22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22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228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8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4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23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23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23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24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24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24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24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24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267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268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269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8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27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27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28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28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28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28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28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28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8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8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8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08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309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310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二分查找法的变种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二分查找法的变种</a:t>
            </a:r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32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1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32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32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32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32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32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32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32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2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2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49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350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351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36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5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6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36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36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36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36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36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36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36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6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90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391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392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393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3" grpId="1" animBg="1" advAuto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0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9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40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40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40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40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40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40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41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432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433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434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435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43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6" grpId="1" animBg="1" advAuto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5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43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44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44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44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44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45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45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45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475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476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477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478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479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480" name="28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0" grpId="1" animBg="1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9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48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49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49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49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49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49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49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49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19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520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521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522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523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524" name="28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二分搜索树的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  <p:sp>
        <p:nvSpPr>
          <p:cNvPr id="3527" name="Line"/>
          <p:cNvSpPr/>
          <p:nvPr/>
        </p:nvSpPr>
        <p:spPr>
          <a:xfrm flipH="1" flipV="1">
            <a:off x="12239081" y="5410690"/>
            <a:ext cx="5117784" cy="289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28" name="Line"/>
          <p:cNvSpPr/>
          <p:nvPr/>
        </p:nvSpPr>
        <p:spPr>
          <a:xfrm flipV="1">
            <a:off x="6898193" y="5410995"/>
            <a:ext cx="4883688" cy="2894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29" name="Circle"/>
          <p:cNvSpPr/>
          <p:nvPr/>
        </p:nvSpPr>
        <p:spPr>
          <a:xfrm>
            <a:off x="10752842" y="3886200"/>
            <a:ext cx="2540001" cy="2540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0" name="左子树"/>
          <p:cNvSpPr/>
          <p:nvPr/>
        </p:nvSpPr>
        <p:spPr>
          <a:xfrm>
            <a:off x="45974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左子树</a:t>
            </a:r>
          </a:p>
        </p:txBody>
      </p:sp>
      <p:sp>
        <p:nvSpPr>
          <p:cNvPr id="3531" name="右子树"/>
          <p:cNvSpPr/>
          <p:nvPr/>
        </p:nvSpPr>
        <p:spPr>
          <a:xfrm>
            <a:off x="150876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右子树</a:t>
            </a:r>
          </a:p>
        </p:txBody>
      </p:sp>
      <p:sp>
        <p:nvSpPr>
          <p:cNvPr id="3532" name="Circle"/>
          <p:cNvSpPr/>
          <p:nvPr/>
        </p:nvSpPr>
        <p:spPr>
          <a:xfrm>
            <a:off x="9633049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3" name="Circle"/>
          <p:cNvSpPr/>
          <p:nvPr/>
        </p:nvSpPr>
        <p:spPr>
          <a:xfrm>
            <a:off x="11705342" y="68580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4" name="Circle"/>
          <p:cNvSpPr/>
          <p:nvPr/>
        </p:nvSpPr>
        <p:spPr>
          <a:xfrm>
            <a:off x="13777634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" grpId="1" animBg="1" advAuto="0"/>
      <p:bldP spid="3533" grpId="2" animBg="1" advAuto="0"/>
      <p:bldP spid="3534" grpId="3" animBg="1" advAuto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操作：二分搜索树的前中后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操作：二分搜索树的前中后序遍历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后续遍历的一个应用：二叉树的销毁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后续遍历的一个应用：二叉树的销毁</a:t>
            </a:r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操作：二分搜索树的销毁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操作：二分搜索树的销毁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层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层序遍历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or 和 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和 ceil</a:t>
            </a:r>
          </a:p>
        </p:txBody>
      </p:sp>
      <p:sp>
        <p:nvSpPr>
          <p:cNvPr id="161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v"/>
          <p:cNvSpPr/>
          <p:nvPr/>
        </p:nvSpPr>
        <p:spPr>
          <a:xfrm>
            <a:off x="6204842" y="6700858"/>
            <a:ext cx="5893000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63" name="Triangle"/>
          <p:cNvSpPr/>
          <p:nvPr/>
        </p:nvSpPr>
        <p:spPr>
          <a:xfrm>
            <a:off x="6240636" y="89206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floor"/>
          <p:cNvSpPr/>
          <p:nvPr/>
        </p:nvSpPr>
        <p:spPr>
          <a:xfrm>
            <a:off x="5488891" y="996747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floor</a:t>
            </a:r>
          </a:p>
        </p:txBody>
      </p:sp>
      <p:sp>
        <p:nvSpPr>
          <p:cNvPr id="165" name="Triangle"/>
          <p:cNvSpPr/>
          <p:nvPr/>
        </p:nvSpPr>
        <p:spPr>
          <a:xfrm>
            <a:off x="11565516" y="89206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ceil"/>
          <p:cNvSpPr/>
          <p:nvPr/>
        </p:nvSpPr>
        <p:spPr>
          <a:xfrm>
            <a:off x="11004922" y="9967476"/>
            <a:ext cx="16435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ceil</a:t>
            </a:r>
          </a:p>
        </p:txBody>
      </p:sp>
    </p:spTree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二分搜索树的深度优先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二分搜索树的深度优先遍历</a:t>
            </a:r>
          </a:p>
        </p:txBody>
      </p:sp>
      <p:grpSp>
        <p:nvGrpSpPr>
          <p:cNvPr id="3558" name="Group"/>
          <p:cNvGrpSpPr/>
          <p:nvPr/>
        </p:nvGrpSpPr>
        <p:grpSpPr>
          <a:xfrm>
            <a:off x="6343485" y="4140506"/>
            <a:ext cx="11697030" cy="8421403"/>
            <a:chOff x="0" y="0"/>
            <a:chExt cx="11697028" cy="8421402"/>
          </a:xfrm>
        </p:grpSpPr>
        <p:sp>
          <p:nvSpPr>
            <p:cNvPr id="354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5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5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55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55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55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55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55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55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grpSp>
        <p:nvGrpSpPr>
          <p:cNvPr id="357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56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56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56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57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57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57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57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575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576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57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580" name="28"/>
          <p:cNvSpPr/>
          <p:nvPr/>
        </p:nvSpPr>
        <p:spPr>
          <a:xfrm>
            <a:off x="18151974" y="44999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3125 -0.095348" pathEditMode="relative">
                                      <p:cBhvr>
                                        <p:cTn id="28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5" grpId="3" animBg="1" advAuto="0"/>
      <p:bldP spid="3576" grpId="1" animBg="1" advAuto="0"/>
      <p:bldP spid="3578" grpId="2" animBg="1" advAuto="0"/>
      <p:bldP spid="3580" grpId="4" animBg="1" advAuto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583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4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5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6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7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8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9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590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591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592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93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594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595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596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597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599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01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02" name="16"/>
          <p:cNvSpPr/>
          <p:nvPr/>
        </p:nvSpPr>
        <p:spPr>
          <a:xfrm>
            <a:off x="18151974" y="449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03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2" grpId="1" animBg="1" advAuto="0"/>
      <p:bldP spid="3603" grpId="2" animBg="1" advAuto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06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7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8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9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0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1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2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13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14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15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16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17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18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19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2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22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24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25" name="16"/>
          <p:cNvSpPr/>
          <p:nvPr/>
        </p:nvSpPr>
        <p:spPr>
          <a:xfrm>
            <a:off x="18151974" y="449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26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2738 0.019143" pathEditMode="relative">
                                      <p:cBhvr>
                                        <p:cTn id="6" dur="1000" fill="hold"/>
                                        <p:tgtEl>
                                          <p:spTgt spid="3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29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0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1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2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3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4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5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36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37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38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39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40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41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42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43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45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47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48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49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50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51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0" grpId="1" animBg="1" advAuto="0"/>
      <p:bldP spid="3651" grpId="2" animBg="1" advAuto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54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5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6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7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8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9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60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61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62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63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64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65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66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67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6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7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72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73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74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75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76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558 0.034650" pathEditMode="relative">
                                      <p:cBhvr>
                                        <p:cTn id="6" dur="1000" fill="hold"/>
                                        <p:tgtEl>
                                          <p:spTgt spid="3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79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0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1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2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3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4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5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86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87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88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89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90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91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92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93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95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97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98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99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00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01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02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03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2" grpId="1" animBg="1" advAuto="0"/>
      <p:bldP spid="3703" grpId="2" animBg="1" advAuto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06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7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8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9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10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11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12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13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14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15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16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17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18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719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72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22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24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25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26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27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28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29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30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007 0.061273" pathEditMode="relative">
                                      <p:cBhvr>
                                        <p:cTn id="6" dur="1000" fill="hold"/>
                                        <p:tgtEl>
                                          <p:spTgt spid="3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33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4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5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6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7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8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9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40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41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42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43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44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45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746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747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49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51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52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53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54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55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56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57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60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1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2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3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4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5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6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67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68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69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70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71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72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773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774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76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78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79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80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81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82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83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84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933 0.085141" pathEditMode="relative">
                                      <p:cBhvr>
                                        <p:cTn id="6" dur="1000" fill="hold"/>
                                        <p:tgtEl>
                                          <p:spTgt spid="3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loor 和 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和 ceil</a:t>
            </a:r>
          </a:p>
        </p:txBody>
      </p:sp>
      <p:sp>
        <p:nvSpPr>
          <p:cNvPr id="169" name="Rectangle"/>
          <p:cNvSpPr/>
          <p:nvPr/>
        </p:nvSpPr>
        <p:spPr>
          <a:xfrm>
            <a:off x="2344176" y="8162934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41"/>
          <p:cNvSpPr/>
          <p:nvPr/>
        </p:nvSpPr>
        <p:spPr>
          <a:xfrm>
            <a:off x="6204842" y="8162934"/>
            <a:ext cx="3491522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171" name="Triangle"/>
          <p:cNvSpPr/>
          <p:nvPr/>
        </p:nvSpPr>
        <p:spPr>
          <a:xfrm>
            <a:off x="9136236" y="726525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floor"/>
          <p:cNvSpPr/>
          <p:nvPr/>
        </p:nvSpPr>
        <p:spPr>
          <a:xfrm>
            <a:off x="8384491" y="6075918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floor</a:t>
            </a:r>
          </a:p>
        </p:txBody>
      </p:sp>
      <p:sp>
        <p:nvSpPr>
          <p:cNvPr id="173" name="Triangle"/>
          <p:cNvSpPr/>
          <p:nvPr/>
        </p:nvSpPr>
        <p:spPr>
          <a:xfrm>
            <a:off x="9787516" y="10201724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ceil"/>
          <p:cNvSpPr/>
          <p:nvPr/>
        </p:nvSpPr>
        <p:spPr>
          <a:xfrm>
            <a:off x="9226922" y="11067649"/>
            <a:ext cx="16435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ceil</a:t>
            </a:r>
          </a:p>
        </p:txBody>
      </p:sp>
      <p:sp>
        <p:nvSpPr>
          <p:cNvPr id="175" name="查找42"/>
          <p:cNvSpPr/>
          <p:nvPr/>
        </p:nvSpPr>
        <p:spPr>
          <a:xfrm>
            <a:off x="10189834" y="3921738"/>
            <a:ext cx="32736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查找42</a:t>
            </a:r>
          </a:p>
        </p:txBody>
      </p:sp>
      <p:sp>
        <p:nvSpPr>
          <p:cNvPr id="176" name="43"/>
          <p:cNvSpPr/>
          <p:nvPr/>
        </p:nvSpPr>
        <p:spPr>
          <a:xfrm>
            <a:off x="9751781" y="8162934"/>
            <a:ext cx="5851516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87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8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9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0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1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2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3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94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95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96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97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98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99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00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01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03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05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06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07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08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09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10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11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14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5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6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7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8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9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20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21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22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23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24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25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26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27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2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3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32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33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34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35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36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37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38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2775 0.101468" pathEditMode="relative">
                                      <p:cBhvr>
                                        <p:cTn id="6" dur="1000" fill="hold"/>
                                        <p:tgtEl>
                                          <p:spTgt spid="3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41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2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3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4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5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6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7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48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49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50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51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52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53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54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55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57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59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60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61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62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63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64" name="29"/>
          <p:cNvSpPr/>
          <p:nvPr/>
        </p:nvSpPr>
        <p:spPr>
          <a:xfrm>
            <a:off x="21834124" y="1104142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65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68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69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0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1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2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3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4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75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76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77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78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79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80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81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82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84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86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87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88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89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90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91" name="29"/>
          <p:cNvSpPr/>
          <p:nvPr/>
        </p:nvSpPr>
        <p:spPr>
          <a:xfrm>
            <a:off x="21834124" y="1104142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92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969 0.120558" pathEditMode="relative">
                                      <p:cBhvr>
                                        <p:cTn id="6" dur="1000" fill="hold"/>
                                        <p:tgtEl>
                                          <p:spTgt spid="3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95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6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7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8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9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00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01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02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03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04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05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06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07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908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909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911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913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14" name="16"/>
          <p:cNvSpPr/>
          <p:nvPr/>
        </p:nvSpPr>
        <p:spPr>
          <a:xfrm>
            <a:off x="21856700" y="4759319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15" name="30"/>
          <p:cNvSpPr/>
          <p:nvPr/>
        </p:nvSpPr>
        <p:spPr>
          <a:xfrm>
            <a:off x="21856700" y="6327158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16" name="13"/>
          <p:cNvSpPr/>
          <p:nvPr/>
        </p:nvSpPr>
        <p:spPr>
          <a:xfrm>
            <a:off x="21856700" y="7853207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17" name="22"/>
          <p:cNvSpPr/>
          <p:nvPr/>
        </p:nvSpPr>
        <p:spPr>
          <a:xfrm>
            <a:off x="21834124" y="946218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18" name="29"/>
          <p:cNvSpPr/>
          <p:nvPr/>
        </p:nvSpPr>
        <p:spPr>
          <a:xfrm>
            <a:off x="21834124" y="10947094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19" name="42"/>
          <p:cNvSpPr/>
          <p:nvPr/>
        </p:nvSpPr>
        <p:spPr>
          <a:xfrm>
            <a:off x="21856700" y="124206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922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3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4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5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6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7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8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29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30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31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32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33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34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935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936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93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940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41" name="16"/>
          <p:cNvSpPr/>
          <p:nvPr/>
        </p:nvSpPr>
        <p:spPr>
          <a:xfrm>
            <a:off x="21856700" y="4759319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42" name="30"/>
          <p:cNvSpPr/>
          <p:nvPr/>
        </p:nvSpPr>
        <p:spPr>
          <a:xfrm>
            <a:off x="21856700" y="6327158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43" name="13"/>
          <p:cNvSpPr/>
          <p:nvPr/>
        </p:nvSpPr>
        <p:spPr>
          <a:xfrm>
            <a:off x="21856700" y="7853207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4" name="22"/>
          <p:cNvSpPr/>
          <p:nvPr/>
        </p:nvSpPr>
        <p:spPr>
          <a:xfrm>
            <a:off x="21834124" y="946218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45" name="29"/>
          <p:cNvSpPr/>
          <p:nvPr/>
        </p:nvSpPr>
        <p:spPr>
          <a:xfrm>
            <a:off x="21834124" y="10947094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46" name="42"/>
          <p:cNvSpPr/>
          <p:nvPr/>
        </p:nvSpPr>
        <p:spPr>
          <a:xfrm>
            <a:off x="21856700" y="124206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操作：二分搜索树的层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操作：二分搜索树的层序遍历</a:t>
            </a:r>
          </a:p>
        </p:txBody>
      </p:sp>
    </p:spTree>
  </p:cSld>
  <p:clrMapOvr>
    <a:masterClrMapping/>
  </p:clrMapOvr>
  <p:transition spd="slow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二分搜索树的遍历 - O(n)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 - O(n)</a:t>
            </a:r>
          </a:p>
        </p:txBody>
      </p:sp>
      <p:grpSp>
        <p:nvGrpSpPr>
          <p:cNvPr id="3964" name="Group"/>
          <p:cNvGrpSpPr/>
          <p:nvPr/>
        </p:nvGrpSpPr>
        <p:grpSpPr>
          <a:xfrm>
            <a:off x="6343485" y="4242106"/>
            <a:ext cx="11697030" cy="8421403"/>
            <a:chOff x="0" y="0"/>
            <a:chExt cx="11697028" cy="8421402"/>
          </a:xfrm>
        </p:grpSpPr>
        <p:sp>
          <p:nvSpPr>
            <p:cNvPr id="39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9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9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9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9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9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9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slow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二分搜索树 删除节点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删除节点</a:t>
            </a:r>
          </a:p>
        </p:txBody>
      </p:sp>
    </p:spTree>
  </p:cSld>
  <p:clrMapOvr>
    <a:masterClrMapping/>
  </p:clrMapOvr>
  <p:transition spd="slow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从最简单的，删除二分搜索树的最小值和最大值开始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1731" defTabSz="511809">
              <a:defRPr sz="69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从最简单的，删除二分搜索树的最小值和最大值开始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练习：实现floor和ceil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练习：实现floor和ceil</a:t>
            </a:r>
          </a:p>
        </p:txBody>
      </p:sp>
    </p:spTree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二分搜索树的最小值和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二分搜索树的最小值和最大值</a:t>
            </a:r>
          </a:p>
        </p:txBody>
      </p:sp>
      <p:grpSp>
        <p:nvGrpSpPr>
          <p:cNvPr id="3984" name="Group"/>
          <p:cNvGrpSpPr/>
          <p:nvPr/>
        </p:nvGrpSpPr>
        <p:grpSpPr>
          <a:xfrm>
            <a:off x="6343485" y="4140506"/>
            <a:ext cx="11697030" cy="8421403"/>
            <a:chOff x="0" y="0"/>
            <a:chExt cx="11697028" cy="8421402"/>
          </a:xfrm>
        </p:grpSpPr>
        <p:sp>
          <p:nvSpPr>
            <p:cNvPr id="397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97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97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98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98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98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98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slow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操作：求二分搜索树的最小值和最大值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操作：求二分搜索树的最小值和最大值</a:t>
            </a:r>
          </a:p>
        </p:txBody>
      </p:sp>
    </p:spTree>
  </p:cSld>
  <p:clrMapOvr>
    <a:masterClrMapping/>
  </p:clrMapOvr>
  <p:transition spd="slow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练习：求二分搜索树的最小值和最大值的非递归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1731" defTabSz="511809">
              <a:defRPr sz="69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练习：求二分搜索树的最小值和最大值的非递归实现</a:t>
            </a:r>
          </a:p>
        </p:txBody>
      </p:sp>
    </p:spTree>
  </p:cSld>
  <p:clrMapOvr>
    <a:masterClrMapping/>
  </p:clrMapOvr>
  <p:transition spd="slow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3991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2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993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4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995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6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997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8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9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0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1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2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3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04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00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006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00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008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009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slow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3" name="Group"/>
          <p:cNvGrpSpPr/>
          <p:nvPr/>
        </p:nvGrpSpPr>
        <p:grpSpPr>
          <a:xfrm>
            <a:off x="3243744" y="9515257"/>
            <a:ext cx="2077415" cy="3778891"/>
            <a:chOff x="0" y="0"/>
            <a:chExt cx="2077413" cy="3778890"/>
          </a:xfrm>
        </p:grpSpPr>
        <p:sp>
          <p:nvSpPr>
            <p:cNvPr id="4011" name="Line"/>
            <p:cNvSpPr/>
            <p:nvPr/>
          </p:nvSpPr>
          <p:spPr>
            <a:xfrm flipV="1">
              <a:off x="773114" y="-1"/>
              <a:ext cx="1304300" cy="3168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12" name="13"/>
            <p:cNvSpPr/>
            <p:nvPr/>
          </p:nvSpPr>
          <p:spPr>
            <a:xfrm>
              <a:off x="0" y="2254890"/>
              <a:ext cx="1524000" cy="1524001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</p:grpSp>
      <p:sp>
        <p:nvSpPr>
          <p:cNvPr id="4014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1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1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1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02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3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2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028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029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030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03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3" grpId="1" animBg="1" advAuto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3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3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3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3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3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3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040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1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2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3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45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04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04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04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pSp>
        <p:nvGrpSpPr>
          <p:cNvPr id="4053" name="Group"/>
          <p:cNvGrpSpPr/>
          <p:nvPr/>
        </p:nvGrpSpPr>
        <p:grpSpPr>
          <a:xfrm>
            <a:off x="7154865" y="5848253"/>
            <a:ext cx="3314981" cy="3890018"/>
            <a:chOff x="0" y="0"/>
            <a:chExt cx="3314980" cy="3890016"/>
          </a:xfrm>
        </p:grpSpPr>
        <p:sp>
          <p:nvSpPr>
            <p:cNvPr id="4051" name="Line"/>
            <p:cNvSpPr/>
            <p:nvPr/>
          </p:nvSpPr>
          <p:spPr>
            <a:xfrm flipH="1" flipV="1">
              <a:off x="765720" y="618676"/>
              <a:ext cx="2549261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52" name="22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</p:grpSp>
      <p:sp>
        <p:nvSpPr>
          <p:cNvPr id="4054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5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5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5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5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59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0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62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grpSp>
        <p:nvGrpSpPr>
          <p:cNvPr id="4066" name="Group"/>
          <p:cNvGrpSpPr/>
          <p:nvPr/>
        </p:nvGrpSpPr>
        <p:grpSpPr>
          <a:xfrm>
            <a:off x="9473290" y="8748903"/>
            <a:ext cx="2748095" cy="4570645"/>
            <a:chOff x="0" y="0"/>
            <a:chExt cx="2748093" cy="4570643"/>
          </a:xfrm>
        </p:grpSpPr>
        <p:sp>
          <p:nvSpPr>
            <p:cNvPr id="4063" name="Line"/>
            <p:cNvSpPr/>
            <p:nvPr/>
          </p:nvSpPr>
          <p:spPr>
            <a:xfrm flipH="1" flipV="1">
              <a:off x="810894" y="774041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64" name="37"/>
            <p:cNvSpPr/>
            <p:nvPr/>
          </p:nvSpPr>
          <p:spPr>
            <a:xfrm>
              <a:off x="1224093" y="30466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065" name="3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</p:grpSp>
      <p:sp>
        <p:nvSpPr>
          <p:cNvPr id="4067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1000" fill="hold"/>
                                        <p:tgtEl>
                                          <p:spTgt spid="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33 -0.213738" pathEditMode="relative">
                                      <p:cBhvr>
                                        <p:cTn id="11" dur="1000" fill="hold"/>
                                        <p:tgtEl>
                                          <p:spTgt spid="4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3" grpId="1" animBg="1" advAuto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grpSp>
        <p:nvGrpSpPr>
          <p:cNvPr id="4091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070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1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072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3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074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5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076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7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078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9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0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1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2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3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4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085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086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087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088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089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090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</p:spTree>
  </p:cSld>
  <p:clrMapOvr>
    <a:masterClrMapping/>
  </p:clrMapOvr>
  <p:transition spd="med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5" name="Group"/>
          <p:cNvGrpSpPr/>
          <p:nvPr/>
        </p:nvGrpSpPr>
        <p:grpSpPr>
          <a:xfrm>
            <a:off x="17241025" y="6559116"/>
            <a:ext cx="3076706" cy="3805975"/>
            <a:chOff x="0" y="0"/>
            <a:chExt cx="3076705" cy="3805974"/>
          </a:xfrm>
        </p:grpSpPr>
        <p:sp>
          <p:nvSpPr>
            <p:cNvPr id="4093" name="Line"/>
            <p:cNvSpPr/>
            <p:nvPr/>
          </p:nvSpPr>
          <p:spPr>
            <a:xfrm flipH="1" flipV="1">
              <a:off x="-1" y="-1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94" name="63"/>
            <p:cNvSpPr/>
            <p:nvPr/>
          </p:nvSpPr>
          <p:spPr>
            <a:xfrm>
              <a:off x="1552705" y="2281974"/>
              <a:ext cx="1524001" cy="1524001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</p:grpSp>
      <p:sp>
        <p:nvSpPr>
          <p:cNvPr id="4096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09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9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9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101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2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03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5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7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8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9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10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11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12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13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14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15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4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5" grpId="1" animBg="1" advAuto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11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12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122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3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24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6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8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9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30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31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32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33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34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35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36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</p:spTree>
  </p:cSld>
  <p:clrMapOvr>
    <a:masterClrMapping/>
  </p:clrMapOvr>
  <p:transition spd="slow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13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41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3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4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grpSp>
        <p:nvGrpSpPr>
          <p:cNvPr id="4150" name="Group"/>
          <p:cNvGrpSpPr/>
          <p:nvPr/>
        </p:nvGrpSpPr>
        <p:grpSpPr>
          <a:xfrm>
            <a:off x="14837413" y="5848253"/>
            <a:ext cx="3139383" cy="3787890"/>
            <a:chOff x="0" y="0"/>
            <a:chExt cx="3139381" cy="3787889"/>
          </a:xfrm>
        </p:grpSpPr>
        <p:sp>
          <p:nvSpPr>
            <p:cNvPr id="4148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49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151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52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53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grpSp>
        <p:nvGrpSpPr>
          <p:cNvPr id="4159" name="Group"/>
          <p:cNvGrpSpPr/>
          <p:nvPr/>
        </p:nvGrpSpPr>
        <p:grpSpPr>
          <a:xfrm>
            <a:off x="12690125" y="8748903"/>
            <a:ext cx="4051365" cy="4621445"/>
            <a:chOff x="0" y="0"/>
            <a:chExt cx="4051364" cy="4621443"/>
          </a:xfrm>
        </p:grpSpPr>
        <p:sp>
          <p:nvSpPr>
            <p:cNvPr id="4154" name="Line"/>
            <p:cNvSpPr/>
            <p:nvPr/>
          </p:nvSpPr>
          <p:spPr>
            <a:xfrm flipH="1" flipV="1">
              <a:off x="2114167" y="82484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55" name="53"/>
            <p:cNvSpPr/>
            <p:nvPr/>
          </p:nvSpPr>
          <p:spPr>
            <a:xfrm>
              <a:off x="2527364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156" name="Line"/>
            <p:cNvSpPr/>
            <p:nvPr/>
          </p:nvSpPr>
          <p:spPr>
            <a:xfrm flipV="1">
              <a:off x="821186" y="81715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57" name="42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158" name="50"/>
            <p:cNvSpPr/>
            <p:nvPr/>
          </p:nvSpPr>
          <p:spPr>
            <a:xfrm>
              <a:off x="1263683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0375 -0.215590" pathEditMode="relative">
                                      <p:cBhvr>
                                        <p:cTn id="11" dur="10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0" grpId="1" animBg="1" advAuto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操作：删除二分搜索树的最小值和最大值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操作：删除二分搜索树的最小值和最大值</a:t>
            </a:r>
          </a:p>
        </p:txBody>
      </p:sp>
    </p:spTree>
  </p:cSld>
  <p:clrMapOvr>
    <a:masterClrMapping/>
  </p:clrMapOvr>
  <p:transition spd="med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练习：删除二分搜索树的最小值和最大值的非递归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37160" defTabSz="495300">
              <a:defRPr sz="672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练习：删除二分搜索树的最小值和最大值的非递归实现</a:t>
            </a:r>
          </a:p>
        </p:txBody>
      </p:sp>
    </p:spTree>
  </p:cSld>
  <p:clrMapOvr>
    <a:masterClrMapping/>
  </p:clrMapOvr>
  <p:transition spd="slow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166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7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168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9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170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1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72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4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6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7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8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79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80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81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82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83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84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185" name="删除只有左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删除只有左孩子的节点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5" grpId="1" build="p" bldLvl="5" animBg="1" advAuto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18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8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90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3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4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96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grpSp>
        <p:nvGrpSpPr>
          <p:cNvPr id="4199" name="Group"/>
          <p:cNvGrpSpPr/>
          <p:nvPr/>
        </p:nvGrpSpPr>
        <p:grpSpPr>
          <a:xfrm>
            <a:off x="14837413" y="5848253"/>
            <a:ext cx="3139383" cy="3787890"/>
            <a:chOff x="0" y="0"/>
            <a:chExt cx="3139381" cy="3787889"/>
          </a:xfrm>
        </p:grpSpPr>
        <p:sp>
          <p:nvSpPr>
            <p:cNvPr id="4197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98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200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01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02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grpSp>
        <p:nvGrpSpPr>
          <p:cNvPr id="4208" name="Group"/>
          <p:cNvGrpSpPr/>
          <p:nvPr/>
        </p:nvGrpSpPr>
        <p:grpSpPr>
          <a:xfrm>
            <a:off x="12690125" y="8748903"/>
            <a:ext cx="4051365" cy="4621445"/>
            <a:chOff x="0" y="0"/>
            <a:chExt cx="4051364" cy="4621443"/>
          </a:xfrm>
        </p:grpSpPr>
        <p:sp>
          <p:nvSpPr>
            <p:cNvPr id="4203" name="Line"/>
            <p:cNvSpPr/>
            <p:nvPr/>
          </p:nvSpPr>
          <p:spPr>
            <a:xfrm flipH="1" flipV="1">
              <a:off x="2114167" y="82484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04" name="53"/>
            <p:cNvSpPr/>
            <p:nvPr/>
          </p:nvSpPr>
          <p:spPr>
            <a:xfrm>
              <a:off x="2527364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205" name="Line"/>
            <p:cNvSpPr/>
            <p:nvPr/>
          </p:nvSpPr>
          <p:spPr>
            <a:xfrm flipV="1">
              <a:off x="821186" y="81715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06" name="42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207" name="50"/>
            <p:cNvSpPr/>
            <p:nvPr/>
          </p:nvSpPr>
          <p:spPr>
            <a:xfrm>
              <a:off x="1263683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209" name="删除只有左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删除只有左孩子的节点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0375 -0.200775" pathEditMode="relative">
                                      <p:cBhvr>
                                        <p:cTn id="11" dur="1000" fill="hold"/>
                                        <p:tgtEl>
                                          <p:spTgt spid="4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" grpId="1" animBg="1" advAuto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2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13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4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215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6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217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8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19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0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1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2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3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225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22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227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28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29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230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231" name="删除只有右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删除只有右孩子的节点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1" grpId="1" build="p" bldLvl="5" animBg="1" advAuto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3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3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24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grpSp>
        <p:nvGrpSpPr>
          <p:cNvPr id="4245" name="Group"/>
          <p:cNvGrpSpPr/>
          <p:nvPr/>
        </p:nvGrpSpPr>
        <p:grpSpPr>
          <a:xfrm>
            <a:off x="16452795" y="5848253"/>
            <a:ext cx="3338851" cy="4093218"/>
            <a:chOff x="0" y="0"/>
            <a:chExt cx="3338850" cy="4093216"/>
          </a:xfrm>
        </p:grpSpPr>
        <p:sp>
          <p:nvSpPr>
            <p:cNvPr id="4243" name="Line"/>
            <p:cNvSpPr/>
            <p:nvPr/>
          </p:nvSpPr>
          <p:spPr>
            <a:xfrm flipH="1" flipV="1">
              <a:off x="789590" y="821876"/>
              <a:ext cx="2549261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44" name="5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246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4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48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grpSp>
        <p:nvGrpSpPr>
          <p:cNvPr id="4254" name="Group"/>
          <p:cNvGrpSpPr/>
          <p:nvPr/>
        </p:nvGrpSpPr>
        <p:grpSpPr>
          <a:xfrm>
            <a:off x="17585866" y="8789003"/>
            <a:ext cx="4051366" cy="4621444"/>
            <a:chOff x="0" y="0"/>
            <a:chExt cx="4051365" cy="4621443"/>
          </a:xfrm>
        </p:grpSpPr>
        <p:sp>
          <p:nvSpPr>
            <p:cNvPr id="4249" name="Line"/>
            <p:cNvSpPr/>
            <p:nvPr/>
          </p:nvSpPr>
          <p:spPr>
            <a:xfrm flipH="1" flipV="1">
              <a:off x="2215767" y="824841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50" name="63"/>
            <p:cNvSpPr/>
            <p:nvPr/>
          </p:nvSpPr>
          <p:spPr>
            <a:xfrm>
              <a:off x="2527365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251" name="Line"/>
            <p:cNvSpPr/>
            <p:nvPr/>
          </p:nvSpPr>
          <p:spPr>
            <a:xfrm flipV="1">
              <a:off x="576902" y="842553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52" name="59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59</a:t>
              </a:r>
            </a:p>
          </p:txBody>
        </p:sp>
        <p:sp>
          <p:nvSpPr>
            <p:cNvPr id="4253" name="60"/>
            <p:cNvSpPr/>
            <p:nvPr/>
          </p:nvSpPr>
          <p:spPr>
            <a:xfrm>
              <a:off x="1263682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60</a:t>
              </a:r>
            </a:p>
          </p:txBody>
        </p:sp>
      </p:grpSp>
      <p:sp>
        <p:nvSpPr>
          <p:cNvPr id="4255" name="删除只有右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删除只有右孩子的节点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0401 -0.218513" pathEditMode="relative">
                                      <p:cBhvr>
                                        <p:cTn id="11" dur="1000" fill="hold"/>
                                        <p:tgtEl>
                                          <p:spTgt spid="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5" grpId="1" animBg="1" advAuto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8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9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60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1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262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3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26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6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7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7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27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27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274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75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76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27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278" name="删除左右都有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删除左右都有孩子的节点</a:t>
            </a:r>
          </a:p>
        </p:txBody>
      </p:sp>
      <p:sp>
        <p:nvSpPr>
          <p:cNvPr id="427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28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28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8" grpId="1" build="p" bldLvl="5" animBg="1" advAuto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6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7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88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9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290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1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292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3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94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6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7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8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9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00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301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02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303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304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305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06" name="删除左右都有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删除左右都有孩子的节点</a:t>
            </a:r>
          </a:p>
        </p:txBody>
      </p:sp>
      <p:sp>
        <p:nvSpPr>
          <p:cNvPr id="430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0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1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1962年，Hibbard提出 - Hubbard Deletion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78307" defTabSz="643889">
              <a:defRPr sz="873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1962年，Hibbard提出 - Hubbard Deletion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二分搜索树的优势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sp>
        <p:nvSpPr>
          <p:cNvPr id="183" name="查找表的实现 - 字典数据结构"/>
          <p:cNvSpPr/>
          <p:nvPr/>
        </p:nvSpPr>
        <p:spPr>
          <a:xfrm>
            <a:off x="7104886" y="3670299"/>
            <a:ext cx="101742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查找表的实现 - 字典数据结构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7104885" y="5322908"/>
          <a:ext cx="10174229" cy="814514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87114"/>
                <a:gridCol w="5087114"/>
              </a:tblGrid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value2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value4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value5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value6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value8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value9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5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7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8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19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0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21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2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32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2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26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27" name="删除左右都有孩子的节点 d"/>
          <p:cNvSpPr/>
          <p:nvPr/>
        </p:nvSpPr>
        <p:spPr>
          <a:xfrm>
            <a:off x="471279" y="4657678"/>
            <a:ext cx="11215482" cy="766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2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3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3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33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3" grpId="1" build="p" bldLvl="5" animBg="1" advAuto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7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8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39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0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41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2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34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4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46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47" name="删除左右都有孩子的节点 d…"/>
          <p:cNvSpPr/>
          <p:nvPr/>
        </p:nvSpPr>
        <p:spPr>
          <a:xfrm>
            <a:off x="471279" y="4426660"/>
            <a:ext cx="11215482" cy="81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4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5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5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53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54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4" grpId="1" build="p" bldLvl="5" animBg="1" advAuto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6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8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9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60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1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62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3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36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6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6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68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6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7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7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7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75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9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0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81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2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83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8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8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88" name="删除左右都有孩子的节点 d…"/>
          <p:cNvSpPr/>
          <p:nvPr/>
        </p:nvSpPr>
        <p:spPr>
          <a:xfrm>
            <a:off x="471279" y="4195641"/>
            <a:ext cx="1149912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8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9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9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9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95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6468 -0.371790" pathEditMode="relative">
                                      <p:cBhvr>
                                        <p:cTn id="11" dur="1000" fill="hold"/>
                                        <p:tgtEl>
                                          <p:spTgt spid="4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" grpId="1" animBg="1" advAuto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9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0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01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2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03" name="Line"/>
          <p:cNvSpPr/>
          <p:nvPr/>
        </p:nvSpPr>
        <p:spPr>
          <a:xfrm>
            <a:off x="17566964" y="7811549"/>
            <a:ext cx="1900103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0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0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08" name="删除左右都有孩子的节点 d…"/>
          <p:cNvSpPr/>
          <p:nvPr/>
        </p:nvSpPr>
        <p:spPr>
          <a:xfrm>
            <a:off x="471279" y="4195641"/>
            <a:ext cx="1155136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40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1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1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1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15" name="59"/>
          <p:cNvSpPr/>
          <p:nvPr/>
        </p:nvSpPr>
        <p:spPr>
          <a:xfrm>
            <a:off x="16452795" y="6754219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" grpId="1" animBg="1" advAuto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Line"/>
          <p:cNvSpPr/>
          <p:nvPr/>
        </p:nvSpPr>
        <p:spPr>
          <a:xfrm flipH="1">
            <a:off x="15152802" y="7579850"/>
            <a:ext cx="1820009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8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9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0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1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22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3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24" name="Line"/>
          <p:cNvSpPr/>
          <p:nvPr/>
        </p:nvSpPr>
        <p:spPr>
          <a:xfrm>
            <a:off x="17566964" y="7811549"/>
            <a:ext cx="1900103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27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28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29" name="删除左右都有孩子的节点 d…"/>
          <p:cNvSpPr/>
          <p:nvPr/>
        </p:nvSpPr>
        <p:spPr>
          <a:xfrm>
            <a:off x="471279" y="4195641"/>
            <a:ext cx="1155136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s-&gt;left = d-&gt;left</a:t>
            </a:r>
          </a:p>
        </p:txBody>
      </p:sp>
      <p:sp>
        <p:nvSpPr>
          <p:cNvPr id="4430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1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32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3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34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35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36" name="59"/>
          <p:cNvSpPr/>
          <p:nvPr/>
        </p:nvSpPr>
        <p:spPr>
          <a:xfrm>
            <a:off x="16452795" y="6754219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7" grpId="1" animBg="1" advAuto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pSp>
        <p:nvGrpSpPr>
          <p:cNvPr id="4442" name="Group"/>
          <p:cNvGrpSpPr/>
          <p:nvPr/>
        </p:nvGrpSpPr>
        <p:grpSpPr>
          <a:xfrm>
            <a:off x="14689405" y="6754219"/>
            <a:ext cx="4777662" cy="3109037"/>
            <a:chOff x="0" y="0"/>
            <a:chExt cx="4777661" cy="3109036"/>
          </a:xfrm>
        </p:grpSpPr>
        <p:sp>
          <p:nvSpPr>
            <p:cNvPr id="4439" name="Line"/>
            <p:cNvSpPr/>
            <p:nvPr/>
          </p:nvSpPr>
          <p:spPr>
            <a:xfrm flipH="1">
              <a:off x="0" y="825630"/>
              <a:ext cx="2283406" cy="22834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40" name="Line"/>
            <p:cNvSpPr/>
            <p:nvPr/>
          </p:nvSpPr>
          <p:spPr>
            <a:xfrm>
              <a:off x="2877560" y="1057330"/>
              <a:ext cx="1900102" cy="19001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41" name="59"/>
            <p:cNvSpPr/>
            <p:nvPr/>
          </p:nvSpPr>
          <p:spPr>
            <a:xfrm>
              <a:off x="1763390" y="0"/>
              <a:ext cx="1524001" cy="1524000"/>
            </a:xfrm>
            <a:prstGeom prst="ellipse">
              <a:avLst/>
            </a:prstGeom>
            <a:solidFill>
              <a:srgbClr val="00905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59</a:t>
              </a:r>
            </a:p>
          </p:txBody>
        </p:sp>
      </p:grpSp>
      <p:sp>
        <p:nvSpPr>
          <p:cNvPr id="4443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44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45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46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47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grpSp>
        <p:nvGrpSpPr>
          <p:cNvPr id="4451" name="Group"/>
          <p:cNvGrpSpPr/>
          <p:nvPr/>
        </p:nvGrpSpPr>
        <p:grpSpPr>
          <a:xfrm>
            <a:off x="14837413" y="5848253"/>
            <a:ext cx="4954233" cy="4093218"/>
            <a:chOff x="0" y="0"/>
            <a:chExt cx="4954231" cy="4093216"/>
          </a:xfrm>
        </p:grpSpPr>
        <p:sp>
          <p:nvSpPr>
            <p:cNvPr id="4448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49" name="Line"/>
            <p:cNvSpPr/>
            <p:nvPr/>
          </p:nvSpPr>
          <p:spPr>
            <a:xfrm flipH="1" flipV="1">
              <a:off x="2404972" y="821876"/>
              <a:ext cx="2549260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50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452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53" name="删除左右都有孩子的节点 d…"/>
          <p:cNvSpPr/>
          <p:nvPr/>
        </p:nvSpPr>
        <p:spPr>
          <a:xfrm>
            <a:off x="471279" y="4041629"/>
            <a:ext cx="11551360" cy="8896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s-&gt;left = d-&gt;left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删除d，s是新的子树的根</a:t>
            </a:r>
          </a:p>
        </p:txBody>
      </p:sp>
      <p:sp>
        <p:nvSpPr>
          <p:cNvPr id="445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5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5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5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5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59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057781" pathEditMode="relative">
                                      <p:cBhvr>
                                        <p:cTn id="11" dur="1000" fill="hold"/>
                                        <p:tgtEl>
                                          <p:spTgt spid="4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1" grpId="1" animBg="1" advAuto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操作：删除二分搜索树的任意一个节点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操作：删除二分搜索树的任意一个节点</a:t>
            </a:r>
          </a:p>
        </p:txBody>
      </p:sp>
    </p:spTree>
  </p:cSld>
  <p:clrMapOvr>
    <a:masterClrMapping/>
  </p:clrMapOvr>
  <p:transition spd="med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4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5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6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67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8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69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0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47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2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7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74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75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476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7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78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9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80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81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82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slow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6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7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88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9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90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91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49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93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94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95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96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p = max(d-&gt;left)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 是 d 的前驱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49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9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9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0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0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502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503" name="p"/>
          <p:cNvSpPr/>
          <p:nvPr/>
        </p:nvSpPr>
        <p:spPr>
          <a:xfrm>
            <a:off x="16418833" y="109079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二分搜索树的优势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1829629" y="4069276"/>
          <a:ext cx="20724742" cy="9003057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5181185"/>
                <a:gridCol w="5181185"/>
                <a:gridCol w="5181185"/>
                <a:gridCol w="5181185"/>
              </a:tblGrid>
              <a:tr h="2250764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查找元素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插入元素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删除元素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普通数组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顺序数组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二分搜索树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练习：使用d的前驱p代替d节点的hibbard deletion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50876" defTabSz="544830">
              <a:defRPr sz="73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练习：使用d的前驱p代替d节点的hibbard deletion</a:t>
            </a:r>
          </a:p>
        </p:txBody>
      </p:sp>
    </p:spTree>
  </p:cSld>
  <p:clrMapOvr>
    <a:masterClrMapping/>
  </p:clrMapOvr>
  <p:transition spd="med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删除二分搜索树的任意一个节点 时间复杂度 O(logn)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4018" defTabSz="520065">
              <a:defRPr sz="705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删除二分搜索树的任意一个节点 时间复杂度 O(logn)</a:t>
            </a:r>
          </a:p>
        </p:txBody>
      </p:sp>
    </p:spTree>
  </p:cSld>
  <p:clrMapOvr>
    <a:masterClrMapping/>
  </p:clrMapOvr>
  <p:transition spd="slow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</p:spTree>
  </p:cSld>
  <p:clrMapOvr>
    <a:masterClrMapping/>
  </p:clrMapOvr>
  <p:transition spd="slow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12" name="minimum , maximum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minimum , maximum</a:t>
            </a:r>
          </a:p>
        </p:txBody>
      </p:sp>
    </p:spTree>
  </p:cSld>
  <p:clrMapOvr>
    <a:masterClrMapping/>
  </p:clrMapOvr>
  <p:transition spd="slow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15" name="successor , predecessor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successor , predecessor</a:t>
            </a:r>
          </a:p>
        </p:txBody>
      </p:sp>
    </p:spTree>
  </p:cSld>
  <p:clrMapOvr>
    <a:masterClrMapping/>
  </p:clrMapOvr>
  <p:transition spd="med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练习：实现 successor , predecessor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successor , predecessor</a:t>
            </a:r>
          </a:p>
        </p:txBody>
      </p:sp>
    </p:spTree>
  </p:cSld>
  <p:clrMapOvr>
    <a:masterClrMapping/>
  </p:clrMapOvr>
  <p:transition spd="med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20" name="floor , ceil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, ceil</a:t>
            </a:r>
          </a:p>
        </p:txBody>
      </p:sp>
    </p:spTree>
  </p:cSld>
  <p:clrMapOvr>
    <a:masterClrMapping/>
  </p:clrMapOvr>
  <p:transition spd="slow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2" name="二分搜索树的floor和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grpSp>
        <p:nvGrpSpPr>
          <p:cNvPr id="4544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523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24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525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26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527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28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529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0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531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2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3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4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5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6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7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538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539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540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541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542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543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545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寻找45的floor和ceil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5" grpId="1" animBg="1" advAuto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二分搜索树的floor和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sp>
        <p:nvSpPr>
          <p:cNvPr id="4548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49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550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1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552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3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5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55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9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0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1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2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563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564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565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566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567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56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569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寻找45的floor和ceil</a:t>
            </a:r>
          </a:p>
        </p:txBody>
      </p:sp>
      <p:sp>
        <p:nvSpPr>
          <p:cNvPr id="4570" name="floor"/>
          <p:cNvSpPr/>
          <p:nvPr/>
        </p:nvSpPr>
        <p:spPr>
          <a:xfrm>
            <a:off x="12043065" y="10667924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" grpId="1" animBg="1" advAuto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二分搜索树的floor和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sp>
        <p:nvSpPr>
          <p:cNvPr id="4573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74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57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7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57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7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7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581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3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4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5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6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7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588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589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590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591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592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59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594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寻找45的floor和ceil</a:t>
            </a:r>
          </a:p>
        </p:txBody>
      </p:sp>
      <p:sp>
        <p:nvSpPr>
          <p:cNvPr id="4595" name="floor"/>
          <p:cNvSpPr/>
          <p:nvPr/>
        </p:nvSpPr>
        <p:spPr>
          <a:xfrm>
            <a:off x="12043065" y="10667924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floor</a:t>
            </a:r>
          </a:p>
        </p:txBody>
      </p:sp>
      <p:sp>
        <p:nvSpPr>
          <p:cNvPr id="4596" name="ceil"/>
          <p:cNvSpPr/>
          <p:nvPr/>
        </p:nvSpPr>
        <p:spPr>
          <a:xfrm>
            <a:off x="13608953" y="7686786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ceil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二分搜索树的优势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sp>
        <p:nvSpPr>
          <p:cNvPr id="190" name="高效…"/>
          <p:cNvSpPr/>
          <p:nvPr/>
        </p:nvSpPr>
        <p:spPr>
          <a:xfrm>
            <a:off x="1265317" y="4965700"/>
            <a:ext cx="21853368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高效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不仅可查找数据；还可以高效地插入，删除数据 - 动态维护数据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可以方便地回答很多数据之间的关系问题：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min, max, floor, ceil, rank, select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练习：实现 floor , ceil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floor , ceil</a:t>
            </a:r>
          </a:p>
        </p:txBody>
      </p:sp>
    </p:spTree>
  </p:cSld>
  <p:clrMapOvr>
    <a:masterClrMapping/>
  </p:clrMapOvr>
  <p:transition spd="med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0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601" name="rank , select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rank , select</a:t>
            </a:r>
          </a:p>
        </p:txBody>
      </p:sp>
    </p:spTree>
  </p:cSld>
  <p:clrMapOvr>
    <a:masterClrMapping/>
  </p:clrMapOvr>
  <p:transition spd="slow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3" name="二分搜索树的rank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二分搜索树的rank</a:t>
            </a:r>
          </a:p>
        </p:txBody>
      </p:sp>
      <p:grpSp>
        <p:nvGrpSpPr>
          <p:cNvPr id="4625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604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05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606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07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608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09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610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1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612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3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4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5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6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7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8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619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620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621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622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623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624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626" name="58是排名第几的元素？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58是排名第几的元素？</a:t>
            </a:r>
          </a:p>
        </p:txBody>
      </p:sp>
      <p:grpSp>
        <p:nvGrpSpPr>
          <p:cNvPr id="4638" name="Group"/>
          <p:cNvGrpSpPr/>
          <p:nvPr/>
        </p:nvGrpSpPr>
        <p:grpSpPr>
          <a:xfrm>
            <a:off x="3708400" y="4978400"/>
            <a:ext cx="16230600" cy="8610600"/>
            <a:chOff x="0" y="0"/>
            <a:chExt cx="16230600" cy="8610600"/>
          </a:xfrm>
        </p:grpSpPr>
        <p:sp>
          <p:nvSpPr>
            <p:cNvPr id="4627" name="11"/>
            <p:cNvSpPr/>
            <p:nvPr/>
          </p:nvSpPr>
          <p:spPr>
            <a:xfrm>
              <a:off x="8788400" y="0"/>
              <a:ext cx="1059161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628" name="1"/>
            <p:cNvSpPr/>
            <p:nvPr/>
          </p:nvSpPr>
          <p:spPr>
            <a:xfrm>
              <a:off x="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29" name="1"/>
            <p:cNvSpPr/>
            <p:nvPr/>
          </p:nvSpPr>
          <p:spPr>
            <a:xfrm>
              <a:off x="7442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0" name="1"/>
            <p:cNvSpPr/>
            <p:nvPr/>
          </p:nvSpPr>
          <p:spPr>
            <a:xfrm>
              <a:off x="9474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1" name="1"/>
            <p:cNvSpPr/>
            <p:nvPr/>
          </p:nvSpPr>
          <p:spPr>
            <a:xfrm>
              <a:off x="119888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2" name="2"/>
            <p:cNvSpPr/>
            <p:nvPr/>
          </p:nvSpPr>
          <p:spPr>
            <a:xfrm>
              <a:off x="12700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33" name="2"/>
            <p:cNvSpPr/>
            <p:nvPr/>
          </p:nvSpPr>
          <p:spPr>
            <a:xfrm>
              <a:off x="62484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34" name="3"/>
            <p:cNvSpPr/>
            <p:nvPr/>
          </p:nvSpPr>
          <p:spPr>
            <a:xfrm>
              <a:off x="107442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635" name="1"/>
            <p:cNvSpPr/>
            <p:nvPr/>
          </p:nvSpPr>
          <p:spPr>
            <a:xfrm>
              <a:off x="155956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6" name="5"/>
            <p:cNvSpPr/>
            <p:nvPr/>
          </p:nvSpPr>
          <p:spPr>
            <a:xfrm>
              <a:off x="3962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637" name="5"/>
            <p:cNvSpPr/>
            <p:nvPr/>
          </p:nvSpPr>
          <p:spPr>
            <a:xfrm>
              <a:off x="13233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6" grpId="1" animBg="1" advAuto="0"/>
      <p:bldP spid="4638" grpId="2" animBg="1" advAuto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二分搜索树的selec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二分搜索树的select</a:t>
            </a:r>
          </a:p>
        </p:txBody>
      </p:sp>
      <p:grpSp>
        <p:nvGrpSpPr>
          <p:cNvPr id="4662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641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2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643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4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645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6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647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8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649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0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1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2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3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4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5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656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657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658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659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660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661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663" name="排名第10的元素是谁？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排名第10的元素是谁？</a:t>
            </a:r>
          </a:p>
        </p:txBody>
      </p:sp>
      <p:grpSp>
        <p:nvGrpSpPr>
          <p:cNvPr id="4675" name="Group"/>
          <p:cNvGrpSpPr/>
          <p:nvPr/>
        </p:nvGrpSpPr>
        <p:grpSpPr>
          <a:xfrm>
            <a:off x="3708400" y="4978400"/>
            <a:ext cx="16230600" cy="8610600"/>
            <a:chOff x="0" y="0"/>
            <a:chExt cx="16230600" cy="8610600"/>
          </a:xfrm>
        </p:grpSpPr>
        <p:sp>
          <p:nvSpPr>
            <p:cNvPr id="4664" name="11"/>
            <p:cNvSpPr/>
            <p:nvPr/>
          </p:nvSpPr>
          <p:spPr>
            <a:xfrm>
              <a:off x="8788400" y="0"/>
              <a:ext cx="1059161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665" name="1"/>
            <p:cNvSpPr/>
            <p:nvPr/>
          </p:nvSpPr>
          <p:spPr>
            <a:xfrm>
              <a:off x="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6" name="1"/>
            <p:cNvSpPr/>
            <p:nvPr/>
          </p:nvSpPr>
          <p:spPr>
            <a:xfrm>
              <a:off x="7442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7" name="1"/>
            <p:cNvSpPr/>
            <p:nvPr/>
          </p:nvSpPr>
          <p:spPr>
            <a:xfrm>
              <a:off x="9474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8" name="1"/>
            <p:cNvSpPr/>
            <p:nvPr/>
          </p:nvSpPr>
          <p:spPr>
            <a:xfrm>
              <a:off x="119888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9" name="2"/>
            <p:cNvSpPr/>
            <p:nvPr/>
          </p:nvSpPr>
          <p:spPr>
            <a:xfrm>
              <a:off x="12700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70" name="2"/>
            <p:cNvSpPr/>
            <p:nvPr/>
          </p:nvSpPr>
          <p:spPr>
            <a:xfrm>
              <a:off x="62484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71" name="3"/>
            <p:cNvSpPr/>
            <p:nvPr/>
          </p:nvSpPr>
          <p:spPr>
            <a:xfrm>
              <a:off x="107442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672" name="1"/>
            <p:cNvSpPr/>
            <p:nvPr/>
          </p:nvSpPr>
          <p:spPr>
            <a:xfrm>
              <a:off x="155956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73" name="5"/>
            <p:cNvSpPr/>
            <p:nvPr/>
          </p:nvSpPr>
          <p:spPr>
            <a:xfrm>
              <a:off x="3962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674" name="5"/>
            <p:cNvSpPr/>
            <p:nvPr/>
          </p:nvSpPr>
          <p:spPr>
            <a:xfrm>
              <a:off x="13233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3" grpId="1" animBg="1" advAuto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练习：实现 rank , select 并维护size属性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5165" defTabSz="668655">
              <a:defRPr sz="907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rank , select 并维护size属性</a:t>
            </a:r>
          </a:p>
        </p:txBody>
      </p:sp>
    </p:spTree>
  </p:cSld>
  <p:clrMapOvr>
    <a:masterClrMapping/>
  </p:clrMapOvr>
  <p:transition spd="med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支持重复元素的二分搜索树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</p:spTree>
  </p:cSld>
  <p:clrMapOvr>
    <a:masterClrMapping/>
  </p:clrMapOvr>
  <p:transition spd="slow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支持重复元素的二分搜索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  <p:sp>
        <p:nvSpPr>
          <p:cNvPr id="4682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3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68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68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68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690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3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69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698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699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700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701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70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grpSp>
        <p:nvGrpSpPr>
          <p:cNvPr id="4714" name="Group"/>
          <p:cNvGrpSpPr/>
          <p:nvPr/>
        </p:nvGrpSpPr>
        <p:grpSpPr>
          <a:xfrm>
            <a:off x="3243744" y="5053795"/>
            <a:ext cx="17073987" cy="8534401"/>
            <a:chOff x="0" y="0"/>
            <a:chExt cx="17073985" cy="8534400"/>
          </a:xfrm>
        </p:grpSpPr>
        <p:sp>
          <p:nvSpPr>
            <p:cNvPr id="4703" name="count:1"/>
            <p:cNvSpPr/>
            <p:nvPr/>
          </p:nvSpPr>
          <p:spPr>
            <a:xfrm>
              <a:off x="9000166" y="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4" name="count:1"/>
            <p:cNvSpPr/>
            <p:nvPr/>
          </p:nvSpPr>
          <p:spPr>
            <a:xfrm>
              <a:off x="3911120" y="1956604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5" name="count:1"/>
            <p:cNvSpPr/>
            <p:nvPr/>
          </p:nvSpPr>
          <p:spPr>
            <a:xfrm>
              <a:off x="13209051" y="1956604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6" name="count:1"/>
            <p:cNvSpPr/>
            <p:nvPr/>
          </p:nvSpPr>
          <p:spPr>
            <a:xfrm>
              <a:off x="1231568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7" name="count:1"/>
            <p:cNvSpPr/>
            <p:nvPr/>
          </p:nvSpPr>
          <p:spPr>
            <a:xfrm>
              <a:off x="6229514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8" name="count:1"/>
            <p:cNvSpPr/>
            <p:nvPr/>
          </p:nvSpPr>
          <p:spPr>
            <a:xfrm>
              <a:off x="10705920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9" name="count:1"/>
            <p:cNvSpPr/>
            <p:nvPr/>
          </p:nvSpPr>
          <p:spPr>
            <a:xfrm>
              <a:off x="15549985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0" name="count:1"/>
            <p:cNvSpPr/>
            <p:nvPr/>
          </p:nvSpPr>
          <p:spPr>
            <a:xfrm>
              <a:off x="0" y="7899400"/>
              <a:ext cx="1524000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1" name="count:1"/>
            <p:cNvSpPr/>
            <p:nvPr/>
          </p:nvSpPr>
          <p:spPr>
            <a:xfrm>
              <a:off x="7453639" y="789940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2" name="count:1"/>
            <p:cNvSpPr/>
            <p:nvPr/>
          </p:nvSpPr>
          <p:spPr>
            <a:xfrm>
              <a:off x="9446380" y="789940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3" name="count:1"/>
            <p:cNvSpPr/>
            <p:nvPr/>
          </p:nvSpPr>
          <p:spPr>
            <a:xfrm>
              <a:off x="11973745" y="789940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" grpId="1" animBg="1" advAuto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支持重复元素的二分搜索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  <p:sp>
        <p:nvSpPr>
          <p:cNvPr id="4717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18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71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72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723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4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725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6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7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73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73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734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735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736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737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738" name="count:1"/>
          <p:cNvSpPr/>
          <p:nvPr/>
        </p:nvSpPr>
        <p:spPr>
          <a:xfrm>
            <a:off x="12243910" y="50537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39" name="count:5"/>
          <p:cNvSpPr/>
          <p:nvPr/>
        </p:nvSpPr>
        <p:spPr>
          <a:xfrm>
            <a:off x="7154865" y="7010400"/>
            <a:ext cx="1524001" cy="63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count:5</a:t>
            </a:r>
          </a:p>
        </p:txBody>
      </p:sp>
      <p:sp>
        <p:nvSpPr>
          <p:cNvPr id="4740" name="count:1"/>
          <p:cNvSpPr/>
          <p:nvPr/>
        </p:nvSpPr>
        <p:spPr>
          <a:xfrm>
            <a:off x="16452795" y="7010400"/>
            <a:ext cx="1524001" cy="63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1" name="count:2"/>
          <p:cNvSpPr/>
          <p:nvPr/>
        </p:nvSpPr>
        <p:spPr>
          <a:xfrm>
            <a:off x="4475313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count:2</a:t>
            </a:r>
          </a:p>
        </p:txBody>
      </p:sp>
      <p:sp>
        <p:nvSpPr>
          <p:cNvPr id="4742" name="count:1"/>
          <p:cNvSpPr/>
          <p:nvPr/>
        </p:nvSpPr>
        <p:spPr>
          <a:xfrm>
            <a:off x="9473258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3" name="count:1"/>
          <p:cNvSpPr/>
          <p:nvPr/>
        </p:nvSpPr>
        <p:spPr>
          <a:xfrm>
            <a:off x="13949664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4" name="count:7"/>
          <p:cNvSpPr/>
          <p:nvPr/>
        </p:nvSpPr>
        <p:spPr>
          <a:xfrm>
            <a:off x="18793730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count:7</a:t>
            </a:r>
          </a:p>
        </p:txBody>
      </p:sp>
      <p:sp>
        <p:nvSpPr>
          <p:cNvPr id="4745" name="count:1"/>
          <p:cNvSpPr/>
          <p:nvPr/>
        </p:nvSpPr>
        <p:spPr>
          <a:xfrm>
            <a:off x="3243744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6" name="count:1"/>
          <p:cNvSpPr/>
          <p:nvPr/>
        </p:nvSpPr>
        <p:spPr>
          <a:xfrm>
            <a:off x="10697384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7" name="count:3"/>
          <p:cNvSpPr/>
          <p:nvPr/>
        </p:nvSpPr>
        <p:spPr>
          <a:xfrm>
            <a:off x="12690125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count:3</a:t>
            </a:r>
          </a:p>
        </p:txBody>
      </p:sp>
      <p:sp>
        <p:nvSpPr>
          <p:cNvPr id="4748" name="count:1"/>
          <p:cNvSpPr/>
          <p:nvPr/>
        </p:nvSpPr>
        <p:spPr>
          <a:xfrm>
            <a:off x="15217489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</p:spTree>
  </p:cSld>
  <p:clrMapOvr>
    <a:masterClrMapping/>
  </p:clrMapOvr>
  <p:transition spd="med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练习：实现一棵支持重复元素，…"/>
          <p:cNvSpPr>
            <a:spLocks noGrp="1"/>
          </p:cNvSpPr>
          <p:nvPr>
            <p:ph type="ctrTitle"/>
          </p:nvPr>
        </p:nvSpPr>
        <p:spPr>
          <a:xfrm>
            <a:off x="1778000" y="5146476"/>
            <a:ext cx="20828000" cy="3423048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练习：实现一棵支持重复元素，</a:t>
            </a:r>
          </a:p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同时支持之前介绍所有操作的二分搜索树</a:t>
            </a:r>
          </a:p>
        </p:txBody>
      </p:sp>
    </p:spTree>
  </p:cSld>
  <p:clrMapOvr>
    <a:masterClrMapping/>
  </p:clrMapOvr>
  <p:transition spd="med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二分搜索树的局限性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二分搜索树的局限性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二叉搜索树 Binary Search Tre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二叉搜索树 Binary Search Tree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6343486" y="3962706"/>
            <a:ext cx="11697029" cy="8421403"/>
            <a:chOff x="0" y="0"/>
            <a:chExt cx="11697028" cy="8421402"/>
          </a:xfrm>
        </p:grpSpPr>
        <p:sp>
          <p:nvSpPr>
            <p:cNvPr id="19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0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0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0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0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0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0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med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同样的数据，可以对应不同的二分搜索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8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同样的数据，可以对应不同的二分搜索树</a:t>
            </a:r>
          </a:p>
        </p:txBody>
      </p:sp>
      <p:grpSp>
        <p:nvGrpSpPr>
          <p:cNvPr id="4767" name="Group"/>
          <p:cNvGrpSpPr/>
          <p:nvPr/>
        </p:nvGrpSpPr>
        <p:grpSpPr>
          <a:xfrm>
            <a:off x="6340125" y="5797453"/>
            <a:ext cx="8902765" cy="7598295"/>
            <a:chOff x="0" y="0"/>
            <a:chExt cx="8902763" cy="7598293"/>
          </a:xfrm>
        </p:grpSpPr>
        <p:grpSp>
          <p:nvGrpSpPr>
            <p:cNvPr id="4757" name="Group"/>
            <p:cNvGrpSpPr/>
            <p:nvPr/>
          </p:nvGrpSpPr>
          <p:grpSpPr>
            <a:xfrm>
              <a:off x="6965566" y="3801691"/>
              <a:ext cx="1937198" cy="3796603"/>
              <a:chOff x="0" y="0"/>
              <a:chExt cx="1937197" cy="3796602"/>
            </a:xfrm>
          </p:grpSpPr>
          <p:sp>
            <p:nvSpPr>
              <p:cNvPr id="4755" name="Line"/>
              <p:cNvSpPr/>
              <p:nvPr/>
            </p:nvSpPr>
            <p:spPr>
              <a:xfrm flipH="1" flipV="1">
                <a:off x="-1" y="0"/>
                <a:ext cx="1211364" cy="32043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56" name="6"/>
              <p:cNvSpPr/>
              <p:nvPr/>
            </p:nvSpPr>
            <p:spPr>
              <a:xfrm>
                <a:off x="413197" y="2272602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4758" name="Line"/>
            <p:cNvSpPr/>
            <p:nvPr/>
          </p:nvSpPr>
          <p:spPr>
            <a:xfrm flipH="1" flipV="1">
              <a:off x="4550899" y="710862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59" name="5"/>
            <p:cNvSpPr/>
            <p:nvPr/>
          </p:nvSpPr>
          <p:spPr>
            <a:xfrm>
              <a:off x="6103604" y="2992837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760" name="Line"/>
            <p:cNvSpPr/>
            <p:nvPr/>
          </p:nvSpPr>
          <p:spPr>
            <a:xfrm flipH="1" flipV="1">
              <a:off x="2114167" y="372549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61" name="3"/>
            <p:cNvSpPr/>
            <p:nvPr/>
          </p:nvSpPr>
          <p:spPr>
            <a:xfrm>
              <a:off x="2527364" y="59980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62" name="Line"/>
            <p:cNvSpPr/>
            <p:nvPr/>
          </p:nvSpPr>
          <p:spPr>
            <a:xfrm flipV="1">
              <a:off x="821186" y="371780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63" name="1"/>
            <p:cNvSpPr/>
            <p:nvPr/>
          </p:nvSpPr>
          <p:spPr>
            <a:xfrm>
              <a:off x="0" y="59726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4" name="Line"/>
            <p:cNvSpPr/>
            <p:nvPr/>
          </p:nvSpPr>
          <p:spPr>
            <a:xfrm flipV="1">
              <a:off x="2147288" y="720803"/>
              <a:ext cx="2450785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65" name="4"/>
            <p:cNvSpPr/>
            <p:nvPr/>
          </p:nvSpPr>
          <p:spPr>
            <a:xfrm>
              <a:off x="3762670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66" name="2"/>
            <p:cNvSpPr/>
            <p:nvPr/>
          </p:nvSpPr>
          <p:spPr>
            <a:xfrm>
              <a:off x="1263683" y="2900650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784" name="Group"/>
          <p:cNvGrpSpPr/>
          <p:nvPr/>
        </p:nvGrpSpPr>
        <p:grpSpPr>
          <a:xfrm>
            <a:off x="17037617" y="4848247"/>
            <a:ext cx="6306226" cy="8544487"/>
            <a:chOff x="0" y="0"/>
            <a:chExt cx="6306225" cy="8544485"/>
          </a:xfrm>
        </p:grpSpPr>
        <p:grpSp>
          <p:nvGrpSpPr>
            <p:cNvPr id="4770" name="Group"/>
            <p:cNvGrpSpPr/>
            <p:nvPr/>
          </p:nvGrpSpPr>
          <p:grpSpPr>
            <a:xfrm>
              <a:off x="4601120" y="6502415"/>
              <a:ext cx="1705106" cy="2042071"/>
              <a:chOff x="0" y="0"/>
              <a:chExt cx="1705104" cy="2042070"/>
            </a:xfrm>
          </p:grpSpPr>
          <p:sp>
            <p:nvSpPr>
              <p:cNvPr id="4768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69" name="6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4773" name="Group"/>
            <p:cNvGrpSpPr/>
            <p:nvPr/>
          </p:nvGrpSpPr>
          <p:grpSpPr>
            <a:xfrm>
              <a:off x="3661320" y="5105415"/>
              <a:ext cx="1705106" cy="2042071"/>
              <a:chOff x="0" y="0"/>
              <a:chExt cx="1705104" cy="2042070"/>
            </a:xfrm>
          </p:grpSpPr>
          <p:sp>
            <p:nvSpPr>
              <p:cNvPr id="4771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72" name="5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4776" name="Group"/>
            <p:cNvGrpSpPr/>
            <p:nvPr/>
          </p:nvGrpSpPr>
          <p:grpSpPr>
            <a:xfrm>
              <a:off x="2772320" y="3683015"/>
              <a:ext cx="1705106" cy="2042071"/>
              <a:chOff x="0" y="0"/>
              <a:chExt cx="1705104" cy="2042070"/>
            </a:xfrm>
          </p:grpSpPr>
          <p:sp>
            <p:nvSpPr>
              <p:cNvPr id="4774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75" name="4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4779" name="Group"/>
            <p:cNvGrpSpPr/>
            <p:nvPr/>
          </p:nvGrpSpPr>
          <p:grpSpPr>
            <a:xfrm>
              <a:off x="1857920" y="2274711"/>
              <a:ext cx="1705106" cy="2042071"/>
              <a:chOff x="0" y="0"/>
              <a:chExt cx="1705104" cy="2042070"/>
            </a:xfrm>
          </p:grpSpPr>
          <p:sp>
            <p:nvSpPr>
              <p:cNvPr id="4777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78" name="3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4782" name="Group"/>
            <p:cNvGrpSpPr/>
            <p:nvPr/>
          </p:nvGrpSpPr>
          <p:grpSpPr>
            <a:xfrm>
              <a:off x="892720" y="771076"/>
              <a:ext cx="1705106" cy="2042071"/>
              <a:chOff x="0" y="0"/>
              <a:chExt cx="1705104" cy="2042070"/>
            </a:xfrm>
          </p:grpSpPr>
          <p:sp>
            <p:nvSpPr>
              <p:cNvPr id="4780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81" name="2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4783" name="1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785" name="1，2，3，4，5，6"/>
          <p:cNvSpPr/>
          <p:nvPr/>
        </p:nvSpPr>
        <p:spPr>
          <a:xfrm>
            <a:off x="7608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1，2，3，4，5，6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7" grpId="1" animBg="1" advAuto="0"/>
      <p:bldP spid="4784" grpId="2" animBg="1" advAuto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二分搜索树可能退化成链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二分搜索树可能退化成链表</a:t>
            </a:r>
          </a:p>
        </p:txBody>
      </p:sp>
    </p:spTree>
  </p:cSld>
  <p:clrMapOvr>
    <a:masterClrMapping/>
  </p:clrMapOvr>
  <p:transition spd="med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平衡二叉树：红黑树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平衡二叉树：红黑树</a:t>
            </a:r>
          </a:p>
        </p:txBody>
      </p:sp>
    </p:spTree>
  </p:cSld>
  <p:clrMapOvr>
    <a:masterClrMapping/>
  </p:clrMapOvr>
  <p:transition spd="slow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红黑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红黑树</a:t>
            </a:r>
          </a:p>
        </p:txBody>
      </p:sp>
      <p:pic>
        <p:nvPicPr>
          <p:cNvPr id="479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3488" y="3394489"/>
            <a:ext cx="19699824" cy="9485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其他平衡二叉树的实现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其他平衡二叉树的实现</a:t>
            </a:r>
          </a:p>
        </p:txBody>
      </p:sp>
      <p:sp>
        <p:nvSpPr>
          <p:cNvPr id="4795" name="2-3 tree…"/>
          <p:cNvSpPr/>
          <p:nvPr/>
        </p:nvSpPr>
        <p:spPr>
          <a:xfrm>
            <a:off x="9664481" y="5384799"/>
            <a:ext cx="5055038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2-3 tree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AVL tree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Splay 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5" grpId="1" build="p" bldLvl="5" animBg="1" advAuto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平衡二叉树和堆的结合：Treap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平衡二叉树和堆的结合：Treap</a:t>
            </a:r>
          </a:p>
        </p:txBody>
      </p:sp>
    </p:spTree>
  </p:cSld>
  <p:clrMapOvr>
    <a:masterClrMapping/>
  </p:clrMapOvr>
  <p:transition spd="med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tri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trie</a:t>
            </a:r>
          </a:p>
        </p:txBody>
      </p:sp>
      <p:pic>
        <p:nvPicPr>
          <p:cNvPr id="4800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8633" y="3629917"/>
            <a:ext cx="13723400" cy="9699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" name="练习：实现一个tri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练习：实现一个trie</a:t>
            </a:r>
          </a:p>
        </p:txBody>
      </p:sp>
    </p:spTree>
  </p:cSld>
  <p:clrMapOvr>
    <a:masterClrMapping/>
  </p:clrMapOvr>
  <p:transition spd="med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树形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树形问题</a:t>
            </a:r>
          </a:p>
        </p:txBody>
      </p:sp>
    </p:spTree>
  </p:cSld>
  <p:clrMapOvr>
    <a:masterClrMapping/>
  </p:clrMapOvr>
  <p:transition spd="slow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递归法天然的树形性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递归法天然的树形性质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1898486" y="3988106"/>
            <a:ext cx="11697029" cy="8421403"/>
            <a:chOff x="0" y="0"/>
            <a:chExt cx="11697028" cy="8421402"/>
          </a:xfrm>
        </p:grpSpPr>
        <p:sp>
          <p:nvSpPr>
            <p:cNvPr id="20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2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2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23" name="二叉树…"/>
          <p:cNvSpPr/>
          <p:nvPr/>
        </p:nvSpPr>
        <p:spPr>
          <a:xfrm>
            <a:off x="14168516" y="3873500"/>
            <a:ext cx="9531491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二叉树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每个节点的键值大于左孩子；每个节点的键值小于右孩子；以左右孩子为根的子树仍为二分搜索树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build="p" bldLvl="5" animBg="1" advAuto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归并排序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4809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16" name="Group"/>
          <p:cNvGrpSpPr/>
          <p:nvPr/>
        </p:nvGrpSpPr>
        <p:grpSpPr>
          <a:xfrm>
            <a:off x="5835216" y="5457401"/>
            <a:ext cx="13241070" cy="3271591"/>
            <a:chOff x="0" y="-178843"/>
            <a:chExt cx="13241068" cy="3271590"/>
          </a:xfrm>
        </p:grpSpPr>
        <p:pic>
          <p:nvPicPr>
            <p:cNvPr id="4810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1941433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12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8987339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14" name="Rectangle"/>
            <p:cNvSpPr/>
            <p:nvPr/>
          </p:nvSpPr>
          <p:spPr>
            <a:xfrm>
              <a:off x="0" y="2112171"/>
              <a:ext cx="3948965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5" name="Rectangle"/>
            <p:cNvSpPr/>
            <p:nvPr/>
          </p:nvSpPr>
          <p:spPr>
            <a:xfrm>
              <a:off x="9292104" y="2112171"/>
              <a:ext cx="3948965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29" name="Group"/>
          <p:cNvGrpSpPr/>
          <p:nvPr/>
        </p:nvGrpSpPr>
        <p:grpSpPr>
          <a:xfrm>
            <a:off x="4249789" y="9221401"/>
            <a:ext cx="16654618" cy="3271591"/>
            <a:chOff x="0" y="-178843"/>
            <a:chExt cx="16654617" cy="3271590"/>
          </a:xfrm>
        </p:grpSpPr>
        <p:pic>
          <p:nvPicPr>
            <p:cNvPr id="4817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687261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19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4187719" y="539757"/>
              <a:ext cx="2200513" cy="405592"/>
            </a:xfrm>
            <a:prstGeom prst="rect">
              <a:avLst/>
            </a:prstGeom>
            <a:effectLst/>
          </p:spPr>
        </p:pic>
        <p:pic>
          <p:nvPicPr>
            <p:cNvPr id="4821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9982941" y="717795"/>
              <a:ext cx="2029893" cy="405592"/>
            </a:xfrm>
            <a:prstGeom prst="rect">
              <a:avLst/>
            </a:prstGeom>
            <a:effectLst/>
          </p:spPr>
        </p:pic>
        <p:pic>
          <p:nvPicPr>
            <p:cNvPr id="4823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13483400" y="717630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4825" name="Rectangle"/>
            <p:cNvSpPr/>
            <p:nvPr/>
          </p:nvSpPr>
          <p:spPr>
            <a:xfrm>
              <a:off x="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6" name="Rectangle"/>
            <p:cNvSpPr/>
            <p:nvPr/>
          </p:nvSpPr>
          <p:spPr>
            <a:xfrm>
              <a:off x="5143688" y="2112171"/>
              <a:ext cx="1874758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7" name="Rectangle"/>
            <p:cNvSpPr/>
            <p:nvPr/>
          </p:nvSpPr>
          <p:spPr>
            <a:xfrm>
              <a:off x="9129679" y="2112171"/>
              <a:ext cx="1874759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8" name="Rectangle"/>
            <p:cNvSpPr/>
            <p:nvPr/>
          </p:nvSpPr>
          <p:spPr>
            <a:xfrm>
              <a:off x="1477986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" grpId="1" animBg="1" advAuto="0"/>
      <p:bldP spid="4829" grpId="2" animBg="1" advAuto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快速排序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4832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39" name="Group"/>
          <p:cNvGrpSpPr/>
          <p:nvPr/>
        </p:nvGrpSpPr>
        <p:grpSpPr>
          <a:xfrm>
            <a:off x="5907572" y="5460784"/>
            <a:ext cx="14832903" cy="3264826"/>
            <a:chOff x="0" y="-178843"/>
            <a:chExt cx="14832902" cy="3264824"/>
          </a:xfrm>
        </p:grpSpPr>
        <p:pic>
          <p:nvPicPr>
            <p:cNvPr id="4833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866012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35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901145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37" name="Rectangle"/>
            <p:cNvSpPr/>
            <p:nvPr/>
          </p:nvSpPr>
          <p:spPr>
            <a:xfrm>
              <a:off x="0" y="2105405"/>
              <a:ext cx="2212419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38" name="Rectangle"/>
            <p:cNvSpPr/>
            <p:nvPr/>
          </p:nvSpPr>
          <p:spPr>
            <a:xfrm>
              <a:off x="8737373" y="2105405"/>
              <a:ext cx="6095530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46" name="Group"/>
          <p:cNvGrpSpPr/>
          <p:nvPr/>
        </p:nvGrpSpPr>
        <p:grpSpPr>
          <a:xfrm>
            <a:off x="3863890" y="9221401"/>
            <a:ext cx="6126055" cy="3271592"/>
            <a:chOff x="0" y="-178843"/>
            <a:chExt cx="6126053" cy="3271591"/>
          </a:xfrm>
        </p:grpSpPr>
        <p:pic>
          <p:nvPicPr>
            <p:cNvPr id="4840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80819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42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3781277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4844" name="Rectangle"/>
            <p:cNvSpPr/>
            <p:nvPr/>
          </p:nvSpPr>
          <p:spPr>
            <a:xfrm>
              <a:off x="0" y="2112172"/>
              <a:ext cx="668823" cy="98057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45" name="Rectangle"/>
            <p:cNvSpPr/>
            <p:nvPr/>
          </p:nvSpPr>
          <p:spPr>
            <a:xfrm>
              <a:off x="5457231" y="2112171"/>
              <a:ext cx="668823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53" name="Group"/>
          <p:cNvGrpSpPr/>
          <p:nvPr/>
        </p:nvGrpSpPr>
        <p:grpSpPr>
          <a:xfrm>
            <a:off x="12824738" y="9402656"/>
            <a:ext cx="9912690" cy="3090337"/>
            <a:chOff x="0" y="-178843"/>
            <a:chExt cx="9912688" cy="3090335"/>
          </a:xfrm>
        </p:grpSpPr>
        <p:pic>
          <p:nvPicPr>
            <p:cNvPr id="4847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137126" y="536540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49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734443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51" name="Rectangle"/>
            <p:cNvSpPr/>
            <p:nvPr/>
          </p:nvSpPr>
          <p:spPr>
            <a:xfrm>
              <a:off x="0" y="1930915"/>
              <a:ext cx="4117796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52" name="Rectangle"/>
            <p:cNvSpPr/>
            <p:nvPr/>
          </p:nvSpPr>
          <p:spPr>
            <a:xfrm>
              <a:off x="8761492" y="1930916"/>
              <a:ext cx="1151197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854" name="Rectangle"/>
          <p:cNvSpPr/>
          <p:nvPr/>
        </p:nvSpPr>
        <p:spPr>
          <a:xfrm>
            <a:off x="9996444" y="3981034"/>
            <a:ext cx="668824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5" name="Rectangle"/>
          <p:cNvSpPr/>
          <p:nvPr/>
        </p:nvSpPr>
        <p:spPr>
          <a:xfrm>
            <a:off x="6679370" y="7748416"/>
            <a:ext cx="668823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6" name="Rectangle"/>
          <p:cNvSpPr/>
          <p:nvPr/>
        </p:nvSpPr>
        <p:spPr>
          <a:xfrm>
            <a:off x="19047361" y="7755182"/>
            <a:ext cx="668823" cy="98057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9" grpId="2" animBg="1" advAuto="0"/>
      <p:bldP spid="4846" grpId="4" animBg="1" advAuto="0"/>
      <p:bldP spid="4853" grpId="6" animBg="1" advAuto="0"/>
      <p:bldP spid="4854" grpId="1" animBg="1" advAuto="0"/>
      <p:bldP spid="4855" grpId="3" animBg="1" advAuto="0"/>
      <p:bldP spid="4856" grpId="5" animBg="1" advAuto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搜索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搜索问题</a:t>
            </a:r>
          </a:p>
        </p:txBody>
      </p:sp>
    </p:spTree>
  </p:cSld>
  <p:clrMapOvr>
    <a:masterClrMapping/>
  </p:clrMapOvr>
  <p:transition spd="med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一条龙游戏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一条龙游戏</a:t>
            </a:r>
          </a:p>
        </p:txBody>
      </p:sp>
      <p:pic>
        <p:nvPicPr>
          <p:cNvPr id="486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r="24190" b="16413"/>
          <a:stretch>
            <a:fillRect/>
          </a:stretch>
        </p:blipFill>
        <p:spPr>
          <a:xfrm>
            <a:off x="7896125" y="3274119"/>
            <a:ext cx="9013560" cy="655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5726906" y="10819209"/>
            <a:ext cx="2576894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8927306" y="10819209"/>
            <a:ext cx="2576893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12127706" y="10819209"/>
            <a:ext cx="2576894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t="33118" r="24190" b="49471"/>
          <a:stretch>
            <a:fillRect/>
          </a:stretch>
        </p:blipFill>
        <p:spPr>
          <a:xfrm>
            <a:off x="5305325" y="9401175"/>
            <a:ext cx="9013560" cy="1364951"/>
          </a:xfrm>
          <a:prstGeom prst="rect">
            <a:avLst/>
          </a:prstGeom>
          <a:ln w="12700">
            <a:miter lim="400000"/>
          </a:ln>
        </p:spPr>
      </p:pic>
      <p:sp>
        <p:nvSpPr>
          <p:cNvPr id="4866" name="Circle"/>
          <p:cNvSpPr/>
          <p:nvPr/>
        </p:nvSpPr>
        <p:spPr>
          <a:xfrm>
            <a:off x="9949060" y="11709003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7" name="Circle"/>
          <p:cNvSpPr/>
          <p:nvPr/>
        </p:nvSpPr>
        <p:spPr>
          <a:xfrm>
            <a:off x="12425560" y="12395001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8" name="Circle"/>
          <p:cNvSpPr/>
          <p:nvPr/>
        </p:nvSpPr>
        <p:spPr>
          <a:xfrm>
            <a:off x="6761360" y="10947201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8数码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8数码</a:t>
            </a:r>
          </a:p>
        </p:txBody>
      </p:sp>
      <p:pic>
        <p:nvPicPr>
          <p:cNvPr id="4871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rcRect t="17948" r="6735"/>
          <a:stretch>
            <a:fillRect/>
          </a:stretch>
        </p:blipFill>
        <p:spPr>
          <a:xfrm>
            <a:off x="3929856" y="3534414"/>
            <a:ext cx="15411133" cy="10168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练习：书写一个八数码求解程序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练习：书写一个八数码求解程序</a:t>
            </a:r>
          </a:p>
        </p:txBody>
      </p:sp>
    </p:spTree>
  </p:cSld>
  <p:clrMapOvr>
    <a:masterClrMapping/>
  </p:clrMapOvr>
  <p:transition spd="med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" name="递归法天然的树形性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递归法天然的树形性质</a:t>
            </a:r>
          </a:p>
        </p:txBody>
      </p:sp>
    </p:spTree>
  </p:cSld>
  <p:clrMapOvr>
    <a:masterClrMapping/>
  </p:clrMapOvr>
  <p:transition spd="slow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8皇后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8皇后</a:t>
            </a:r>
          </a:p>
        </p:txBody>
      </p:sp>
      <p:pic>
        <p:nvPicPr>
          <p:cNvPr id="487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2036" y="3493541"/>
            <a:ext cx="9819928" cy="9819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练习：求解八皇后问题的所有解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练习：求解八皇后问题的所有解</a:t>
            </a:r>
          </a:p>
        </p:txBody>
      </p:sp>
    </p:spTree>
  </p:cSld>
  <p:clrMapOvr>
    <a:masterClrMapping/>
  </p:clrMapOvr>
  <p:transition spd="med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数独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数独</a:t>
            </a:r>
          </a:p>
        </p:txBody>
      </p:sp>
      <p:pic>
        <p:nvPicPr>
          <p:cNvPr id="488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2931" y="3751560"/>
            <a:ext cx="9298138" cy="9298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"/>
          <p:cNvSpPr/>
          <p:nvPr/>
        </p:nvSpPr>
        <p:spPr>
          <a:xfrm flipH="1" flipV="1">
            <a:off x="18988357" y="92435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" name="78"/>
          <p:cNvSpPr/>
          <p:nvPr/>
        </p:nvSpPr>
        <p:spPr>
          <a:xfrm>
            <a:off x="19401556" y="11516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78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17695378" y="92358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8" name="61"/>
          <p:cNvSpPr/>
          <p:nvPr/>
        </p:nvSpPr>
        <p:spPr>
          <a:xfrm>
            <a:off x="16874191" y="11490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61</a:t>
            </a:r>
          </a:p>
        </p:txBody>
      </p:sp>
      <p:sp>
        <p:nvSpPr>
          <p:cNvPr id="229" name="Line"/>
          <p:cNvSpPr/>
          <p:nvPr/>
        </p:nvSpPr>
        <p:spPr>
          <a:xfrm flipH="1" flipV="1">
            <a:off x="13990381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0" name="53"/>
          <p:cNvSpPr/>
          <p:nvPr/>
        </p:nvSpPr>
        <p:spPr>
          <a:xfrm>
            <a:off x="1440357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12697401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" name="42"/>
          <p:cNvSpPr/>
          <p:nvPr/>
        </p:nvSpPr>
        <p:spPr>
          <a:xfrm>
            <a:off x="11876214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9470274" y="92943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4" name="37"/>
          <p:cNvSpPr/>
          <p:nvPr/>
        </p:nvSpPr>
        <p:spPr>
          <a:xfrm>
            <a:off x="9883473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235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sp>
        <p:nvSpPr>
          <p:cNvPr id="23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3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" name="41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246" name="22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47" name="58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248" name="15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249" name="33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50" name="13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1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52" name="28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53" name="50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254" name="66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66</a:t>
            </a:r>
          </a:p>
        </p:txBody>
      </p:sp>
    </p:spTree>
  </p:cSld>
  <p:clrMapOvr>
    <a:masterClrMapping/>
  </p:clrMapOvr>
  <p:transition spd="med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练习：尝试求解数度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练习：尝试求解数度问题</a:t>
            </a:r>
          </a:p>
        </p:txBody>
      </p:sp>
    </p:spTree>
  </p:cSld>
  <p:clrMapOvr>
    <a:masterClrMapping/>
  </p:clrMapOvr>
  <p:transition spd="med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搬运工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搬运工</a:t>
            </a:r>
          </a:p>
        </p:txBody>
      </p:sp>
      <p:pic>
        <p:nvPicPr>
          <p:cNvPr id="4888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rcRect l="12313" r="22309" b="6636"/>
          <a:stretch>
            <a:fillRect/>
          </a:stretch>
        </p:blipFill>
        <p:spPr>
          <a:xfrm>
            <a:off x="6770488" y="3740150"/>
            <a:ext cx="10843053" cy="9431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练习：尝试求解搬运工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练习：尝试求解搬运工问题</a:t>
            </a:r>
          </a:p>
        </p:txBody>
      </p:sp>
    </p:spTree>
  </p:cSld>
  <p:clrMapOvr>
    <a:masterClrMapping/>
  </p:clrMapOvr>
  <p:transition spd="med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更多树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更多树</a:t>
            </a:r>
          </a:p>
        </p:txBody>
      </p:sp>
    </p:spTree>
  </p:cSld>
  <p:clrMapOvr>
    <a:masterClrMapping/>
  </p:clrMapOvr>
  <p:transition spd="slow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各种各样的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各种各样的树</a:t>
            </a:r>
          </a:p>
        </p:txBody>
      </p:sp>
      <p:sp>
        <p:nvSpPr>
          <p:cNvPr id="4895" name="KD 树…"/>
          <p:cNvSpPr/>
          <p:nvPr/>
        </p:nvSpPr>
        <p:spPr>
          <a:xfrm>
            <a:off x="9664481" y="4978400"/>
            <a:ext cx="5055038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KD 树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区间树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哈夫曼树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" grpId="1" build="p" bldLvl="5" animBg="1" advAuto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算法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4898" name="liuyubobobo"/>
          <p:cNvSpPr>
            <a:spLocks noGrp="1"/>
          </p:cNvSpPr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ine"/>
          <p:cNvSpPr/>
          <p:nvPr/>
        </p:nvSpPr>
        <p:spPr>
          <a:xfrm flipH="1" flipV="1">
            <a:off x="12670692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7" name="53"/>
          <p:cNvSpPr/>
          <p:nvPr/>
        </p:nvSpPr>
        <p:spPr>
          <a:xfrm>
            <a:off x="1308388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11377712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" name="42"/>
          <p:cNvSpPr/>
          <p:nvPr/>
        </p:nvSpPr>
        <p:spPr>
          <a:xfrm>
            <a:off x="10556525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260" name="Line"/>
          <p:cNvSpPr/>
          <p:nvPr/>
        </p:nvSpPr>
        <p:spPr>
          <a:xfrm flipH="1" flipV="1">
            <a:off x="8150585" y="92943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1" name="37"/>
          <p:cNvSpPr/>
          <p:nvPr/>
        </p:nvSpPr>
        <p:spPr>
          <a:xfrm>
            <a:off x="8563784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262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1883259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" name="Line"/>
          <p:cNvSpPr/>
          <p:nvPr/>
        </p:nvSpPr>
        <p:spPr>
          <a:xfrm flipH="1" flipV="1">
            <a:off x="10910750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578298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12703813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7" name="Line"/>
          <p:cNvSpPr/>
          <p:nvPr/>
        </p:nvSpPr>
        <p:spPr>
          <a:xfrm flipH="1" flipV="1">
            <a:off x="578698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3019868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9" name="41"/>
          <p:cNvSpPr/>
          <p:nvPr/>
        </p:nvSpPr>
        <p:spPr>
          <a:xfrm>
            <a:off x="10110310" y="35842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270" name="22"/>
          <p:cNvSpPr/>
          <p:nvPr/>
        </p:nvSpPr>
        <p:spPr>
          <a:xfrm>
            <a:off x="502126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71" name="58"/>
          <p:cNvSpPr/>
          <p:nvPr/>
        </p:nvSpPr>
        <p:spPr>
          <a:xfrm>
            <a:off x="1431919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272" name="15"/>
          <p:cNvSpPr/>
          <p:nvPr/>
        </p:nvSpPr>
        <p:spPr>
          <a:xfrm>
            <a:off x="2341713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273" name="33"/>
          <p:cNvSpPr/>
          <p:nvPr/>
        </p:nvSpPr>
        <p:spPr>
          <a:xfrm>
            <a:off x="7339690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74" name="13"/>
          <p:cNvSpPr/>
          <p:nvPr/>
        </p:nvSpPr>
        <p:spPr>
          <a:xfrm>
            <a:off x="111014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75" name="50"/>
          <p:cNvSpPr/>
          <p:nvPr/>
        </p:nvSpPr>
        <p:spPr>
          <a:xfrm>
            <a:off x="1182020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276" name="不一定是完全二叉树"/>
          <p:cNvSpPr/>
          <p:nvPr/>
        </p:nvSpPr>
        <p:spPr>
          <a:xfrm>
            <a:off x="16017422" y="9588424"/>
            <a:ext cx="1026977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不一定是完全二叉树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操作：二分搜索树基础结构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操作：二分搜索树基础结构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插入新的节点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插入新的节点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28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28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29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9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29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29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0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0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02" name="60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3830 0.145313" pathEditMode="relative">
                                      <p:cBhvr>
                                        <p:cTn id="1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6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8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09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2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5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6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7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18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9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20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21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22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23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24" name="60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423 0.209867" pathEditMode="relative">
                                      <p:cBhvr>
                                        <p:cTn id="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7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28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9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1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32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5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8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0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41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42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43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44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45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46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47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348" name="28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1587 0.148395" pathEditMode="relative">
                                      <p:cBhvr>
                                        <p:cTn id="1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52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3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54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56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7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9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2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65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6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67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68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69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0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71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372" name="28"/>
          <p:cNvSpPr/>
          <p:nvPr/>
        </p:nvSpPr>
        <p:spPr>
          <a:xfrm>
            <a:off x="4666867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5962 0.211479" pathEditMode="relative">
                                      <p:cBhvr>
                                        <p:cTn id="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查找问题 Searching Problem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 Searching Problem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5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76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7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78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0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82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6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89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0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91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92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93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95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396" name="28"/>
          <p:cNvSpPr/>
          <p:nvPr/>
        </p:nvSpPr>
        <p:spPr>
          <a:xfrm>
            <a:off x="7006807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8268 0.216637" pathEditMode="relative">
                                      <p:cBhvr>
                                        <p:cTn id="6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0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0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2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2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422" name="42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372 0.148395" pathEditMode="relative">
                                      <p:cBhvr>
                                        <p:cTn id="1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2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4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4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4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4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448" name="42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8592 0.211479" pathEditMode="relative">
                                      <p:cBhvr>
                                        <p:cTn id="6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5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5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6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6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6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6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7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7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72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73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474" name="42"/>
          <p:cNvSpPr/>
          <p:nvPr/>
        </p:nvSpPr>
        <p:spPr>
          <a:xfrm>
            <a:off x="11685110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241 0.220271" pathEditMode="relative">
                                      <p:cBhvr>
                                        <p:cTn id="6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79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0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81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83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4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85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8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9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0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92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93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94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95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96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97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98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99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0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操作：二分查找树插入新节点：insert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97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操作：二分查找树插入新节点：insert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练习：insert的非递归写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练习：insert的非递归写法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二分查找树的查找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二分查找树的查找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0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1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1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1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52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52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52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2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52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2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53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53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32" name="42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372 0.148395" pathEditMode="relative">
                                      <p:cBhvr>
                                        <p:cTn id="12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6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3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3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4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55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55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55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5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55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5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55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55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58" name="42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8592 0.211479" pathEditMode="relative">
                                      <p:cBhvr>
                                        <p:cTn id="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查找问题是计算机中非常重要的基础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查找问题是计算机中非常重要的基础问题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1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2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6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6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6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6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57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57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57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7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58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8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582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583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84" name="42"/>
          <p:cNvSpPr/>
          <p:nvPr/>
        </p:nvSpPr>
        <p:spPr>
          <a:xfrm>
            <a:off x="11685110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241 0.220271" pathEditMode="relative">
                                      <p:cBhvr>
                                        <p:cTn id="6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87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88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89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0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91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2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4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95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6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7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8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9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0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1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02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03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04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05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06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07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08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09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1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3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4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15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6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617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8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619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0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21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2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3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4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5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6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7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28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29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30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31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32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33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34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35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36" name="59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372 0.148395" pathEditMode="relative">
                                      <p:cBhvr>
                                        <p:cTn id="12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3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0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4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64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64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4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5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5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5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5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5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5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6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6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62" name="59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0812 0.211828" pathEditMode="relative">
                                      <p:cBhvr>
                                        <p:cTn id="6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6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6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66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67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7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8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8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8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8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8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8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8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8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88" name="59"/>
          <p:cNvSpPr/>
          <p:nvPr/>
        </p:nvSpPr>
        <p:spPr>
          <a:xfrm>
            <a:off x="16260694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7710 0.230593" pathEditMode="relative">
                                      <p:cBhvr>
                                        <p:cTn id="6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二分搜索树的包含 contain 和查找 search 同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60019" defTabSz="577850">
              <a:defRPr sz="78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二分搜索树的包含 contain 和查找 search 同质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操作：二分搜索树的包含 contain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操作：二分搜索树的包含 contain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操作：二分搜索树的查找 search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操作：二分搜索树的查找 search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练习：search 和 contain 的非递归写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练习：search 和 contain 的非递归写法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操作：二分搜索树的速度优势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操作：二分搜索树的速度优势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二分搜索树的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二分搜索树的前中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二分搜索树的前中后序遍历</a:t>
            </a:r>
          </a:p>
        </p:txBody>
      </p:sp>
      <p:sp>
        <p:nvSpPr>
          <p:cNvPr id="703" name="前序遍历：先访问当前节点，再依次递归访问左右子树…"/>
          <p:cNvSpPr/>
          <p:nvPr/>
        </p:nvSpPr>
        <p:spPr>
          <a:xfrm>
            <a:off x="1265317" y="5689599"/>
            <a:ext cx="218533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前序遍历：先访问当前节点，再依次递归访问左右子树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中序遍历：先递归访问左子树，再访问自身，再递归访问右子树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后续遍历：先递归访问左右子树，再访问自身节点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1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二分搜索树的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  <p:sp>
        <p:nvSpPr>
          <p:cNvPr id="706" name="Line"/>
          <p:cNvSpPr/>
          <p:nvPr/>
        </p:nvSpPr>
        <p:spPr>
          <a:xfrm flipH="1" flipV="1">
            <a:off x="12239081" y="5410690"/>
            <a:ext cx="5117784" cy="289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7" name="Line"/>
          <p:cNvSpPr/>
          <p:nvPr/>
        </p:nvSpPr>
        <p:spPr>
          <a:xfrm flipV="1">
            <a:off x="6898193" y="5410995"/>
            <a:ext cx="4883688" cy="2894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8" name="Circle"/>
          <p:cNvSpPr/>
          <p:nvPr/>
        </p:nvSpPr>
        <p:spPr>
          <a:xfrm>
            <a:off x="10752842" y="3886200"/>
            <a:ext cx="2540001" cy="2540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9" name="左子树"/>
          <p:cNvSpPr/>
          <p:nvPr/>
        </p:nvSpPr>
        <p:spPr>
          <a:xfrm>
            <a:off x="45974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左子树</a:t>
            </a:r>
          </a:p>
        </p:txBody>
      </p:sp>
      <p:sp>
        <p:nvSpPr>
          <p:cNvPr id="710" name="右子树"/>
          <p:cNvSpPr/>
          <p:nvPr/>
        </p:nvSpPr>
        <p:spPr>
          <a:xfrm>
            <a:off x="150876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右子树</a:t>
            </a:r>
          </a:p>
        </p:txBody>
      </p:sp>
      <p:sp>
        <p:nvSpPr>
          <p:cNvPr id="711" name="Circle"/>
          <p:cNvSpPr/>
          <p:nvPr/>
        </p:nvSpPr>
        <p:spPr>
          <a:xfrm>
            <a:off x="9633049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Circle"/>
          <p:cNvSpPr/>
          <p:nvPr/>
        </p:nvSpPr>
        <p:spPr>
          <a:xfrm>
            <a:off x="11705342" y="68580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3" name="Circle"/>
          <p:cNvSpPr/>
          <p:nvPr/>
        </p:nvSpPr>
        <p:spPr>
          <a:xfrm>
            <a:off x="13777634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1" animBg="1" advAuto="0"/>
      <p:bldP spid="712" grpId="2" animBg="1" advAuto="0"/>
      <p:bldP spid="713" grpId="3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前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前序遍历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1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72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72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72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2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72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73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73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5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6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76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76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76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6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76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76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76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" grpId="1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9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80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80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0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80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80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80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80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82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83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83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84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4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84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84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84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84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86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86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87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87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88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8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88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88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88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88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90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90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1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91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92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92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92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92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92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92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94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94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31" name="对于有序数列，才能使用二分查找法 （排序的作用）"/>
          <p:cNvSpPr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对于有序数列，才能使用二分查找法 （排序的作用）</a:t>
            </a:r>
          </a:p>
        </p:txBody>
      </p:sp>
      <p:sp>
        <p:nvSpPr>
          <p:cNvPr id="132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34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v</a:t>
              </a:r>
            </a:p>
          </p:txBody>
        </p:sp>
        <p:sp>
          <p:nvSpPr>
            <p:cNvPr id="135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6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v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3" grpId="2" animBg="1" advAuto="0"/>
      <p:bldP spid="137" grpId="3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96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5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95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96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96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96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96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96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96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98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98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0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9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99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00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0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0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00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00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00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02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02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030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1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4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03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04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04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4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4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04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04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04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06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070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071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8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07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8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08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08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8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8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08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08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08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9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11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111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112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12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1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2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12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12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12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12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12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12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12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15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15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15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16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5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5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6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16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16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16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16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16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16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17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1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19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193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194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1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9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20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20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20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20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20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20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21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2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233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234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235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236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1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5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23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24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24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24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24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25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25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25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4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27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276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277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278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279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" grpId="1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28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28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29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29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29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29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29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29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31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31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320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321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322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3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3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3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3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3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3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3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3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3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36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36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36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364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365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40" name="二分查找法的思想在1946年提出。…"/>
          <p:cNvSpPr/>
          <p:nvPr/>
        </p:nvSpPr>
        <p:spPr>
          <a:xfrm>
            <a:off x="2586117" y="6489699"/>
            <a:ext cx="1921176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二分查找法的思想在1946年提出。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第一个没有bug的二分查找法在1962年才出现。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38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36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37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37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37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37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37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38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38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3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404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405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406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407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408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42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1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41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41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42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42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42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42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42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6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44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448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449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450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451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452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" grpId="1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46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5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6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6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46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46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46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46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46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46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46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49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49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49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494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495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496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5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5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5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5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5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5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5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5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4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53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536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537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538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539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540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55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54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55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55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55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55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55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55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55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57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580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581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582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583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584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60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58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8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59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59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59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59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59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59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60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2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623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624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625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626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627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628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64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63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63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63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64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64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64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64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64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6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66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668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669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670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671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672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中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中序遍历</a:t>
            </a: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69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67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68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68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68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68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68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68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69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72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1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2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72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72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72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72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72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72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72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操作：实现二分查找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操作：实现二分查找法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7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7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7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7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7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7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7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7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0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8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8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79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79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79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79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79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80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80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8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8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8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8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8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8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8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8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0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0" grpId="1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7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86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87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87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87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87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87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87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87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1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0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90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90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91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91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91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91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91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93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" grpId="1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5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4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94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94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94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95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95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95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95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97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9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7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98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98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98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98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99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99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99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1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01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6" grpId="1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03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1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02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02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02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02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03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03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03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5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05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07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5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06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06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06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06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07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07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07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9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09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1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1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1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13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13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137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7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45" name="对于有序数列，才能使用二分查找法 （排序的作用）"/>
          <p:cNvSpPr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对于有序数列，才能使用二分查找法 （排序的作用）</a:t>
            </a:r>
          </a:p>
        </p:txBody>
      </p:sp>
      <p:sp>
        <p:nvSpPr>
          <p:cNvPr id="146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48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v</a:t>
              </a:r>
            </a:p>
          </p:txBody>
        </p:sp>
        <p:sp>
          <p:nvSpPr>
            <p:cNvPr id="149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50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v</a:t>
              </a:r>
            </a:p>
          </p:txBody>
        </p:sp>
      </p:grp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5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14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4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4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4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5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15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15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15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17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177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178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9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18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8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8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9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9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19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19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19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1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218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219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23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22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22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23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23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23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23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23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23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5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259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260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261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" grpId="1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27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26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7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27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27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27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27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27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27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27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7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30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301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302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303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31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0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1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1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1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31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31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31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31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31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31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32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34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343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344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345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34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" grpId="1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36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4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35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35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35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35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36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36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36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38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38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387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388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389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0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9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39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40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40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40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40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40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40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2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429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430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431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432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433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" grpId="1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4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43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3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3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3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4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4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4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44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44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44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44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44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44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45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7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473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474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475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47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477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9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48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48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48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48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49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49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49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49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1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517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518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519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520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521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53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52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3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53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53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53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53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53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53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53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3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6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561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562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563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564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565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2366</Words>
  <Application>Microsoft Office PowerPoint</Application>
  <PresentationFormat>自定义</PresentationFormat>
  <Paragraphs>1938</Paragraphs>
  <Slides>225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225</vt:i4>
      </vt:variant>
    </vt:vector>
  </HeadingPairs>
  <TitlesOfParts>
    <vt:vector size="231" baseType="lpstr">
      <vt:lpstr>Helvetica Light</vt:lpstr>
      <vt:lpstr>Helvetica Neue</vt:lpstr>
      <vt:lpstr>Menlo</vt:lpstr>
      <vt:lpstr>Consolas</vt:lpstr>
      <vt:lpstr>Helvetica</vt:lpstr>
      <vt:lpstr>White</vt:lpstr>
      <vt:lpstr>算法</vt:lpstr>
      <vt:lpstr>二叉搜索树 Binary Search Tree</vt:lpstr>
      <vt:lpstr>查找问题 Searching Problem</vt:lpstr>
      <vt:lpstr>查找问题是计算机中非常重要的基础问题</vt:lpstr>
      <vt:lpstr>二分查找法 Binary Search</vt:lpstr>
      <vt:lpstr>二分查找法 Binary Search</vt:lpstr>
      <vt:lpstr>二分查找法 Binary Search</vt:lpstr>
      <vt:lpstr>操作：实现二分查找法</vt:lpstr>
      <vt:lpstr>二分查找法 Binary Search</vt:lpstr>
      <vt:lpstr>使用递归地方式实现二分查找法</vt:lpstr>
      <vt:lpstr>练习：实现二分查找法的递归实现</vt:lpstr>
      <vt:lpstr>二分查找法的变种</vt:lpstr>
      <vt:lpstr>floor 和 ceil</vt:lpstr>
      <vt:lpstr>floor 和 ceil</vt:lpstr>
      <vt:lpstr>练习：实现floor和ceil</vt:lpstr>
      <vt:lpstr>二分搜索树 Binary Search Tree</vt:lpstr>
      <vt:lpstr>二分搜索树的优势</vt:lpstr>
      <vt:lpstr>二分搜索树的优势</vt:lpstr>
      <vt:lpstr>二分搜索树的优势</vt:lpstr>
      <vt:lpstr>二分搜索树 Binary Search Tree</vt:lpstr>
      <vt:lpstr>二分搜索树 Binary Search Tree</vt:lpstr>
      <vt:lpstr>二分搜索树 Binary Search Tree</vt:lpstr>
      <vt:lpstr>二分搜索树 Binary Search Tree</vt:lpstr>
      <vt:lpstr>操作：二分搜索树基础结构</vt:lpstr>
      <vt:lpstr>插入新的节点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操作：二分查找树插入新节点：insert</vt:lpstr>
      <vt:lpstr>练习：insert的非递归写法</vt:lpstr>
      <vt:lpstr>二分查找树的查找</vt:lpstr>
      <vt:lpstr>查找 search</vt:lpstr>
      <vt:lpstr>查找 search</vt:lpstr>
      <vt:lpstr>查找 search</vt:lpstr>
      <vt:lpstr>查找 search</vt:lpstr>
      <vt:lpstr>查找 search</vt:lpstr>
      <vt:lpstr>查找 search</vt:lpstr>
      <vt:lpstr>查找 search</vt:lpstr>
      <vt:lpstr>二分搜索树的包含 contain 和查找 search 同质</vt:lpstr>
      <vt:lpstr>操作：二分搜索树的包含 contain</vt:lpstr>
      <vt:lpstr>操作：二分搜索树的查找 search</vt:lpstr>
      <vt:lpstr>练习：search 和 contain 的非递归写法</vt:lpstr>
      <vt:lpstr>操作：二分搜索树的速度优势</vt:lpstr>
      <vt:lpstr>二分搜索树的遍历</vt:lpstr>
      <vt:lpstr>二分搜索树的前中后序遍历</vt:lpstr>
      <vt:lpstr>二分搜索树的遍历</vt:lpstr>
      <vt:lpstr>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二分搜索树的遍历</vt:lpstr>
      <vt:lpstr>操作：二分搜索树的前中后序遍历</vt:lpstr>
      <vt:lpstr>后续遍历的一个应用：二叉树的销毁</vt:lpstr>
      <vt:lpstr>操作：二分搜索树的销毁</vt:lpstr>
      <vt:lpstr>层序遍历</vt:lpstr>
      <vt:lpstr>二分搜索树的深度优先遍历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操作：二分搜索树的层序遍历</vt:lpstr>
      <vt:lpstr>二分搜索树的遍历 - O(n)</vt:lpstr>
      <vt:lpstr>二分搜索树 删除节点</vt:lpstr>
      <vt:lpstr>从最简单的，删除二分搜索树的最小值和最大值开始</vt:lpstr>
      <vt:lpstr>二分搜索树的最小值和最大值</vt:lpstr>
      <vt:lpstr>操作：求二分搜索树的最小值和最大值</vt:lpstr>
      <vt:lpstr>练习：求二分搜索树的最小值和最大值的非递归实现</vt:lpstr>
      <vt:lpstr>删除二分搜索树的最小值</vt:lpstr>
      <vt:lpstr>删除二分搜索树的最小值</vt:lpstr>
      <vt:lpstr>删除二分搜索树的最小值</vt:lpstr>
      <vt:lpstr>删除二分搜索树的最小值</vt:lpstr>
      <vt:lpstr>删除二分搜索树的最大值</vt:lpstr>
      <vt:lpstr>删除二分搜索树的最大值</vt:lpstr>
      <vt:lpstr>删除二分搜索树的最大值</vt:lpstr>
      <vt:lpstr>删除二分搜索树的最大值</vt:lpstr>
      <vt:lpstr>操作：删除二分搜索树的最小值和最大值</vt:lpstr>
      <vt:lpstr>练习：删除二分搜索树的最小值和最大值的非递归实现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1962年，Hibbard提出 - Hubbard Deletion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操作：删除二分搜索树的任意一个节点</vt:lpstr>
      <vt:lpstr>二分搜索树删除节点</vt:lpstr>
      <vt:lpstr>二分搜索树删除节点</vt:lpstr>
      <vt:lpstr>练习：使用d的前驱p代替d节点的hibbard deletion</vt:lpstr>
      <vt:lpstr>删除二分搜索树的任意一个节点 时间复杂度 O(logn)</vt:lpstr>
      <vt:lpstr>二分搜索树的顺序性</vt:lpstr>
      <vt:lpstr>二分搜索树的顺序性</vt:lpstr>
      <vt:lpstr>二分搜索树的顺序性</vt:lpstr>
      <vt:lpstr>练习：实现 successor , predecessor</vt:lpstr>
      <vt:lpstr>二分搜索树的顺序性</vt:lpstr>
      <vt:lpstr>二分搜索树的floor和ceil</vt:lpstr>
      <vt:lpstr>二分搜索树的floor和ceil</vt:lpstr>
      <vt:lpstr>二分搜索树的floor和ceil</vt:lpstr>
      <vt:lpstr>练习：实现 floor , ceil</vt:lpstr>
      <vt:lpstr>二分搜索树的顺序性</vt:lpstr>
      <vt:lpstr>二分搜索树的rank</vt:lpstr>
      <vt:lpstr>二分搜索树的select</vt:lpstr>
      <vt:lpstr>练习：实现 rank , select 并维护size属性</vt:lpstr>
      <vt:lpstr>支持重复元素的二分搜索树</vt:lpstr>
      <vt:lpstr>支持重复元素的二分搜索树</vt:lpstr>
      <vt:lpstr>支持重复元素的二分搜索树</vt:lpstr>
      <vt:lpstr>练习：实现一棵支持重复元素， 同时支持之前介绍所有操作的二分搜索树</vt:lpstr>
      <vt:lpstr>二分搜索树的局限性</vt:lpstr>
      <vt:lpstr>同样的数据，可以对应不同的二分搜索树</vt:lpstr>
      <vt:lpstr>二分搜索树可能退化成链表</vt:lpstr>
      <vt:lpstr>平衡二叉树：红黑树</vt:lpstr>
      <vt:lpstr>红黑树</vt:lpstr>
      <vt:lpstr>其他平衡二叉树的实现</vt:lpstr>
      <vt:lpstr>平衡二叉树和堆的结合：Treap</vt:lpstr>
      <vt:lpstr>trie</vt:lpstr>
      <vt:lpstr>练习：实现一个trie</vt:lpstr>
      <vt:lpstr>树形问题</vt:lpstr>
      <vt:lpstr>递归法天然的树形性质</vt:lpstr>
      <vt:lpstr>归并排序</vt:lpstr>
      <vt:lpstr>快速排序</vt:lpstr>
      <vt:lpstr>搜索问题</vt:lpstr>
      <vt:lpstr>一条龙游戏</vt:lpstr>
      <vt:lpstr>8数码</vt:lpstr>
      <vt:lpstr>练习：书写一个八数码求解程序</vt:lpstr>
      <vt:lpstr>递归法天然的树形性质</vt:lpstr>
      <vt:lpstr>8皇后</vt:lpstr>
      <vt:lpstr>练习：求解八皇后问题的所有解</vt:lpstr>
      <vt:lpstr>数独</vt:lpstr>
      <vt:lpstr>练习：尝试求解数度问题</vt:lpstr>
      <vt:lpstr>搬运工</vt:lpstr>
      <vt:lpstr>练习：尝试求解搬运工问题</vt:lpstr>
      <vt:lpstr>更多树</vt:lpstr>
      <vt:lpstr>各种各样的树</vt:lpstr>
      <vt:lpstr>算法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</dc:title>
  <cp:lastModifiedBy>张健</cp:lastModifiedBy>
  <cp:revision>1</cp:revision>
  <dcterms:modified xsi:type="dcterms:W3CDTF">2018-01-05T13:42:26Z</dcterms:modified>
</cp:coreProperties>
</file>