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srgbClr val="FFFFFF"/>
        <a:latin typeface="Helvetica"/>
        <a:ea typeface="Helvetica"/>
        <a:cs typeface="Helvetic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srgbClr val="FFFFFF"/>
        <a:latin typeface="Helvetica"/>
        <a:ea typeface="Helvetica"/>
        <a:cs typeface="Helvetic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295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96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7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98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99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00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01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02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03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04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05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06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07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08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09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10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pic>
        <p:nvPicPr>
          <p:cNvPr id="311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313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315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sp>
        <p:nvSpPr>
          <p:cNvPr id="317" name="6"/>
          <p:cNvSpPr/>
          <p:nvPr/>
        </p:nvSpPr>
        <p:spPr>
          <a:xfrm>
            <a:off x="5157722" y="8750440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18" name="8"/>
          <p:cNvSpPr/>
          <p:nvPr/>
        </p:nvSpPr>
        <p:spPr>
          <a:xfrm>
            <a:off x="7473400" y="8750440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19" name="3"/>
          <p:cNvSpPr/>
          <p:nvPr/>
        </p:nvSpPr>
        <p:spPr>
          <a:xfrm>
            <a:off x="12250813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20" name="2"/>
          <p:cNvSpPr/>
          <p:nvPr/>
        </p:nvSpPr>
        <p:spPr>
          <a:xfrm>
            <a:off x="9903386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21" name="5"/>
          <p:cNvSpPr/>
          <p:nvPr/>
        </p:nvSpPr>
        <p:spPr>
          <a:xfrm>
            <a:off x="16926625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22" name="1"/>
          <p:cNvSpPr/>
          <p:nvPr/>
        </p:nvSpPr>
        <p:spPr>
          <a:xfrm>
            <a:off x="14572846" y="8750440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23" name="4"/>
          <p:cNvSpPr/>
          <p:nvPr/>
        </p:nvSpPr>
        <p:spPr>
          <a:xfrm>
            <a:off x="19343904" y="8750441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4" name="7"/>
          <p:cNvSpPr/>
          <p:nvPr/>
        </p:nvSpPr>
        <p:spPr>
          <a:xfrm>
            <a:off x="21602438" y="8750440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000" fill="hold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" dur="1000" fill="hold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xit" presetSubtype="4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4" dur="1000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xit" presetSubtype="4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8" dur="1000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4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" dur="1000" fill="hold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xit" presetSubtype="4" fill="hold" grpId="1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" dur="10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xit" presetSubtype="4" fill="hold" grpId="1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" dur="1000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xit" presetSubtype="4" fill="hold" grpId="1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" dur="1000" fill="hold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xit" presetSubtype="4" fill="hold" grpId="1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8" dur="1000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xit" presetSubtype="4" fill="hold" grpId="1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2" dur="1000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18" animBg="1" advAuto="0"/>
      <p:bldP spid="313" grpId="1" animBg="1" advAuto="0"/>
      <p:bldP spid="306" grpId="11" animBg="1" advAuto="0"/>
      <p:bldP spid="303" grpId="14" animBg="1" advAuto="0"/>
      <p:bldP spid="304" grpId="13" animBg="1" advAuto="0"/>
      <p:bldP spid="305" grpId="12" animBg="1" advAuto="0"/>
      <p:bldP spid="315" grpId="2" animBg="1" advAuto="0"/>
      <p:bldP spid="308" grpId="17" animBg="1" advAuto="0"/>
      <p:bldP spid="309" grpId="16" animBg="1" advAuto="0"/>
      <p:bldP spid="310" grpId="1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327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8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29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30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1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32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33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34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pic>
        <p:nvPicPr>
          <p:cNvPr id="335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sp>
        <p:nvSpPr>
          <p:cNvPr id="337" name="6"/>
          <p:cNvSpPr/>
          <p:nvPr/>
        </p:nvSpPr>
        <p:spPr>
          <a:xfrm>
            <a:off x="9865282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38" name="8"/>
          <p:cNvSpPr/>
          <p:nvPr/>
        </p:nvSpPr>
        <p:spPr>
          <a:xfrm>
            <a:off x="12193661" y="6409945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39" name="3"/>
          <p:cNvSpPr/>
          <p:nvPr/>
        </p:nvSpPr>
        <p:spPr>
          <a:xfrm>
            <a:off x="7511503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40" name="2"/>
          <p:cNvSpPr/>
          <p:nvPr/>
        </p:nvSpPr>
        <p:spPr>
          <a:xfrm>
            <a:off x="5164070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1" name="5"/>
          <p:cNvSpPr/>
          <p:nvPr/>
        </p:nvSpPr>
        <p:spPr>
          <a:xfrm>
            <a:off x="19280412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42" name="1"/>
          <p:cNvSpPr/>
          <p:nvPr/>
        </p:nvSpPr>
        <p:spPr>
          <a:xfrm>
            <a:off x="14572846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43" name="4"/>
          <p:cNvSpPr/>
          <p:nvPr/>
        </p:nvSpPr>
        <p:spPr>
          <a:xfrm>
            <a:off x="16926625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44" name="7"/>
          <p:cNvSpPr/>
          <p:nvPr/>
        </p:nvSpPr>
        <p:spPr>
          <a:xfrm>
            <a:off x="21602436" y="6409945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000" fill="hold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0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" dur="1000" fill="hold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xit" presetSubtype="4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4" dur="1000" fill="hold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xit" presetSubtype="4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8" dur="1000" fill="hold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4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" dur="1000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xit" presetSubtype="4" fill="hold" grpId="1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" dur="1000" fill="hold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xit" presetSubtype="4" fill="hold" grpId="1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" dur="1000" fill="hold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xit" presetSubtype="4" fill="hold" grpId="1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" dur="1000" fill="hold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xit" presetSubtype="4" fill="hold" grpId="1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8" dur="1000" fill="hold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3" animBg="1" advAuto="0"/>
      <p:bldP spid="334" grpId="10" animBg="1" advAuto="0"/>
      <p:bldP spid="335" grpId="1" animBg="1" advAuto="0"/>
      <p:bldP spid="332" grpId="12" animBg="1" advAuto="0"/>
      <p:bldP spid="329" grpId="15" animBg="1" advAuto="0"/>
      <p:bldP spid="327" grpId="17" animBg="1" advAuto="0"/>
      <p:bldP spid="328" grpId="16" animBg="1" advAuto="0"/>
      <p:bldP spid="333" grpId="11" animBg="1" advAuto="0"/>
      <p:bldP spid="330" grpId="1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347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48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49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50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51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52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53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54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55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56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57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58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59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60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61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62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pic>
        <p:nvPicPr>
          <p:cNvPr id="363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365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367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371" name="Group"/>
          <p:cNvGrpSpPr/>
          <p:nvPr/>
        </p:nvGrpSpPr>
        <p:grpSpPr>
          <a:xfrm>
            <a:off x="5151370" y="8750441"/>
            <a:ext cx="3890029" cy="1520637"/>
            <a:chOff x="0" y="0"/>
            <a:chExt cx="3890028" cy="1520636"/>
          </a:xfrm>
        </p:grpSpPr>
        <p:sp>
          <p:nvSpPr>
            <p:cNvPr id="369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0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9820833" y="8750440"/>
            <a:ext cx="3890029" cy="1520637"/>
            <a:chOff x="0" y="0"/>
            <a:chExt cx="3890028" cy="1520636"/>
          </a:xfrm>
        </p:grpSpPr>
        <p:sp>
          <p:nvSpPr>
            <p:cNvPr id="372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73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4515693" y="8750440"/>
            <a:ext cx="3890031" cy="1520637"/>
            <a:chOff x="0" y="0"/>
            <a:chExt cx="3890029" cy="1520636"/>
          </a:xfrm>
        </p:grpSpPr>
        <p:sp>
          <p:nvSpPr>
            <p:cNvPr id="375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76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19274057" y="8750440"/>
            <a:ext cx="3890029" cy="1520637"/>
            <a:chOff x="0" y="0"/>
            <a:chExt cx="3890028" cy="1520636"/>
          </a:xfrm>
        </p:grpSpPr>
        <p:sp>
          <p:nvSpPr>
            <p:cNvPr id="378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79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</p:grpSp>
      <p:pic>
        <p:nvPicPr>
          <p:cNvPr id="381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4933794" y="10766010"/>
            <a:ext cx="4325180" cy="76201"/>
          </a:xfrm>
          <a:prstGeom prst="rect">
            <a:avLst/>
          </a:prstGeom>
        </p:spPr>
      </p:pic>
      <p:pic>
        <p:nvPicPr>
          <p:cNvPr id="383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9603257" y="10766011"/>
            <a:ext cx="4325180" cy="76201"/>
          </a:xfrm>
          <a:prstGeom prst="rect">
            <a:avLst/>
          </a:prstGeom>
        </p:spPr>
      </p:pic>
      <p:pic>
        <p:nvPicPr>
          <p:cNvPr id="385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14298119" y="10766011"/>
            <a:ext cx="4325180" cy="76201"/>
          </a:xfrm>
          <a:prstGeom prst="rect">
            <a:avLst/>
          </a:prstGeom>
        </p:spPr>
      </p:pic>
      <p:pic>
        <p:nvPicPr>
          <p:cNvPr id="387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18992981" y="10766010"/>
            <a:ext cx="4325180" cy="76201"/>
          </a:xfrm>
          <a:prstGeom prst="rect">
            <a:avLst/>
          </a:prstGeom>
        </p:spPr>
      </p:pic>
      <p:sp>
        <p:nvSpPr>
          <p:cNvPr id="389" name="6"/>
          <p:cNvSpPr/>
          <p:nvPr/>
        </p:nvSpPr>
        <p:spPr>
          <a:xfrm>
            <a:off x="7505150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90" name="8"/>
          <p:cNvSpPr/>
          <p:nvPr/>
        </p:nvSpPr>
        <p:spPr>
          <a:xfrm>
            <a:off x="5151371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91" name="3"/>
          <p:cNvSpPr/>
          <p:nvPr/>
        </p:nvSpPr>
        <p:spPr>
          <a:xfrm>
            <a:off x="12142863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92" name="2"/>
          <p:cNvSpPr/>
          <p:nvPr/>
        </p:nvSpPr>
        <p:spPr>
          <a:xfrm>
            <a:off x="9820833" y="11090934"/>
            <a:ext cx="1536248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93" name="5"/>
          <p:cNvSpPr/>
          <p:nvPr/>
        </p:nvSpPr>
        <p:spPr>
          <a:xfrm>
            <a:off x="16894877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4" name="1"/>
          <p:cNvSpPr/>
          <p:nvPr/>
        </p:nvSpPr>
        <p:spPr>
          <a:xfrm>
            <a:off x="14509345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95" name="4"/>
          <p:cNvSpPr/>
          <p:nvPr/>
        </p:nvSpPr>
        <p:spPr>
          <a:xfrm>
            <a:off x="21646891" y="11090934"/>
            <a:ext cx="1536248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96" name="7"/>
          <p:cNvSpPr/>
          <p:nvPr/>
        </p:nvSpPr>
        <p:spPr>
          <a:xfrm>
            <a:off x="19293107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97" name="Level 0"/>
          <p:cNvSpPr/>
          <p:nvPr/>
        </p:nvSpPr>
        <p:spPr>
          <a:xfrm>
            <a:off x="1794133" y="4051160"/>
            <a:ext cx="2571454" cy="1016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Level 0</a:t>
            </a:r>
          </a:p>
        </p:txBody>
      </p:sp>
      <p:sp>
        <p:nvSpPr>
          <p:cNvPr id="398" name="Level 1"/>
          <p:cNvSpPr/>
          <p:nvPr/>
        </p:nvSpPr>
        <p:spPr>
          <a:xfrm>
            <a:off x="1787785" y="6349999"/>
            <a:ext cx="2571453" cy="1016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Level 1</a:t>
            </a:r>
          </a:p>
        </p:txBody>
      </p:sp>
      <p:sp>
        <p:nvSpPr>
          <p:cNvPr id="399" name="Level 2"/>
          <p:cNvSpPr/>
          <p:nvPr/>
        </p:nvSpPr>
        <p:spPr>
          <a:xfrm>
            <a:off x="1787785" y="8648839"/>
            <a:ext cx="2571453" cy="1016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Level 2</a:t>
            </a:r>
          </a:p>
        </p:txBody>
      </p:sp>
      <p:sp>
        <p:nvSpPr>
          <p:cNvPr id="400" name="Level 3"/>
          <p:cNvSpPr/>
          <p:nvPr/>
        </p:nvSpPr>
        <p:spPr>
          <a:xfrm>
            <a:off x="1749688" y="10947679"/>
            <a:ext cx="2571453" cy="1016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Level 3</a:t>
            </a:r>
          </a:p>
        </p:txBody>
      </p:sp>
      <p:sp>
        <p:nvSpPr>
          <p:cNvPr id="401" name="log(N)"/>
          <p:cNvSpPr/>
          <p:nvPr/>
        </p:nvSpPr>
        <p:spPr>
          <a:xfrm>
            <a:off x="2214725" y="12666512"/>
            <a:ext cx="2188965" cy="1016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log(N)</a:t>
            </a:r>
          </a:p>
        </p:txBody>
      </p:sp>
      <p:sp>
        <p:nvSpPr>
          <p:cNvPr id="402" name="N"/>
          <p:cNvSpPr/>
          <p:nvPr/>
        </p:nvSpPr>
        <p:spPr>
          <a:xfrm>
            <a:off x="1423413" y="12666512"/>
            <a:ext cx="664593" cy="1016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3" animBg="1" advAuto="0"/>
      <p:bldP spid="400" grpId="4" animBg="1" advAuto="0"/>
      <p:bldP spid="397" grpId="1" animBg="1" advAuto="0"/>
      <p:bldP spid="402" grpId="6" animBg="1" advAuto="0"/>
      <p:bldP spid="398" grpId="2" animBg="1" advAuto="0"/>
      <p:bldP spid="401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grpSp>
        <p:nvGrpSpPr>
          <p:cNvPr id="413" name="Group"/>
          <p:cNvGrpSpPr/>
          <p:nvPr/>
        </p:nvGrpSpPr>
        <p:grpSpPr>
          <a:xfrm>
            <a:off x="1768296" y="5843587"/>
            <a:ext cx="20847408" cy="2028826"/>
            <a:chOff x="0" y="0"/>
            <a:chExt cx="20847406" cy="2028825"/>
          </a:xfrm>
        </p:grpSpPr>
        <p:sp>
          <p:nvSpPr>
            <p:cNvPr id="405" name="8"/>
            <p:cNvSpPr/>
            <p:nvPr/>
          </p:nvSpPr>
          <p:spPr>
            <a:xfrm>
              <a:off x="0" y="0"/>
              <a:ext cx="2043871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06" name="1"/>
            <p:cNvSpPr/>
            <p:nvPr/>
          </p:nvSpPr>
          <p:spPr>
            <a:xfrm>
              <a:off x="1074487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07" name="5"/>
            <p:cNvSpPr/>
            <p:nvPr/>
          </p:nvSpPr>
          <p:spPr>
            <a:xfrm>
              <a:off x="13431096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08" name="7"/>
            <p:cNvSpPr/>
            <p:nvPr/>
          </p:nvSpPr>
          <p:spPr>
            <a:xfrm>
              <a:off x="16117316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09" name="4"/>
            <p:cNvSpPr/>
            <p:nvPr/>
          </p:nvSpPr>
          <p:spPr>
            <a:xfrm>
              <a:off x="18803535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10" name="6"/>
            <p:cNvSpPr/>
            <p:nvPr/>
          </p:nvSpPr>
          <p:spPr>
            <a:xfrm>
              <a:off x="268621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411" name="2"/>
            <p:cNvSpPr/>
            <p:nvPr/>
          </p:nvSpPr>
          <p:spPr>
            <a:xfrm>
              <a:off x="537243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12" name="3"/>
            <p:cNvSpPr/>
            <p:nvPr/>
          </p:nvSpPr>
          <p:spPr>
            <a:xfrm>
              <a:off x="805865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414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323350" y="8564852"/>
            <a:ext cx="5737300" cy="76201"/>
          </a:xfrm>
          <a:prstGeom prst="rect">
            <a:avLst/>
          </a:prstGeom>
        </p:spPr>
      </p:pic>
      <p:sp>
        <p:nvSpPr>
          <p:cNvPr id="416" name="8"/>
          <p:cNvSpPr/>
          <p:nvPr/>
        </p:nvSpPr>
        <p:spPr>
          <a:xfrm>
            <a:off x="9858703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17" name="1"/>
          <p:cNvSpPr/>
          <p:nvPr/>
        </p:nvSpPr>
        <p:spPr>
          <a:xfrm>
            <a:off x="1251317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18" name="5"/>
          <p:cNvSpPr/>
          <p:nvPr/>
        </p:nvSpPr>
        <p:spPr>
          <a:xfrm>
            <a:off x="17917363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9" name="7"/>
          <p:cNvSpPr/>
          <p:nvPr/>
        </p:nvSpPr>
        <p:spPr>
          <a:xfrm>
            <a:off x="2060358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20" name="4"/>
          <p:cNvSpPr/>
          <p:nvPr/>
        </p:nvSpPr>
        <p:spPr>
          <a:xfrm>
            <a:off x="1523114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21" name="6"/>
          <p:cNvSpPr/>
          <p:nvPr/>
        </p:nvSpPr>
        <p:spPr>
          <a:xfrm>
            <a:off x="7140734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22" name="2"/>
          <p:cNvSpPr/>
          <p:nvPr/>
        </p:nvSpPr>
        <p:spPr>
          <a:xfrm>
            <a:off x="1800045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23" name="3"/>
          <p:cNvSpPr/>
          <p:nvPr/>
        </p:nvSpPr>
        <p:spPr>
          <a:xfrm>
            <a:off x="4486265" y="9323085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xit" presetSubtype="4" fill="hold" grpId="1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1" dur="1000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2" animBg="1" advAuto="0"/>
      <p:bldP spid="419" grpId="8" animBg="1" advAuto="0"/>
      <p:bldP spid="416" grpId="9" animBg="1" advAuto="0"/>
      <p:bldP spid="414" grpId="1" animBg="1" advAuto="0"/>
      <p:bldP spid="413" grpId="18" animBg="1" advAuto="0"/>
      <p:bldP spid="418" grpId="6" animBg="1" advAuto="0"/>
      <p:bldP spid="421" grpId="7" animBg="1" advAuto="0"/>
      <p:bldP spid="422" grpId="3" animBg="1" advAuto="0"/>
      <p:bldP spid="420" grpId="5" animBg="1" advAuto="0"/>
      <p:bldP spid="423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26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323350" y="8564852"/>
            <a:ext cx="5737300" cy="76201"/>
          </a:xfrm>
          <a:prstGeom prst="rect">
            <a:avLst/>
          </a:prstGeom>
        </p:spPr>
      </p:pic>
      <p:sp>
        <p:nvSpPr>
          <p:cNvPr id="428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29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0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31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2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33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34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35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1768295" y="5843587"/>
            <a:ext cx="20847411" cy="2028826"/>
            <a:chOff x="0" y="0"/>
            <a:chExt cx="20847410" cy="2028825"/>
          </a:xfrm>
        </p:grpSpPr>
        <p:sp>
          <p:nvSpPr>
            <p:cNvPr id="436" name="8"/>
            <p:cNvSpPr/>
            <p:nvPr/>
          </p:nvSpPr>
          <p:spPr>
            <a:xfrm>
              <a:off x="805865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37" name="1"/>
            <p:cNvSpPr/>
            <p:nvPr/>
          </p:nvSpPr>
          <p:spPr>
            <a:xfrm>
              <a:off x="1071312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8" name="5"/>
            <p:cNvSpPr/>
            <p:nvPr/>
          </p:nvSpPr>
          <p:spPr>
            <a:xfrm>
              <a:off x="1611731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39" name="7"/>
            <p:cNvSpPr/>
            <p:nvPr/>
          </p:nvSpPr>
          <p:spPr>
            <a:xfrm>
              <a:off x="1880353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40" name="4"/>
            <p:cNvSpPr/>
            <p:nvPr/>
          </p:nvSpPr>
          <p:spPr>
            <a:xfrm>
              <a:off x="1343109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41" name="6"/>
            <p:cNvSpPr/>
            <p:nvPr/>
          </p:nvSpPr>
          <p:spPr>
            <a:xfrm>
              <a:off x="534068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442" name="2"/>
            <p:cNvSpPr/>
            <p:nvPr/>
          </p:nvSpPr>
          <p:spPr>
            <a:xfrm>
              <a:off x="0" y="0"/>
              <a:ext cx="2043871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43" name="3"/>
            <p:cNvSpPr/>
            <p:nvPr/>
          </p:nvSpPr>
          <p:spPr>
            <a:xfrm>
              <a:off x="268621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47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449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50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51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52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53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54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55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56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1768294" y="9340798"/>
            <a:ext cx="20847412" cy="2028826"/>
            <a:chOff x="0" y="0"/>
            <a:chExt cx="20847410" cy="2028825"/>
          </a:xfrm>
        </p:grpSpPr>
        <p:sp>
          <p:nvSpPr>
            <p:cNvPr id="457" name="8"/>
            <p:cNvSpPr/>
            <p:nvPr/>
          </p:nvSpPr>
          <p:spPr>
            <a:xfrm>
              <a:off x="805865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58" name="1"/>
            <p:cNvSpPr/>
            <p:nvPr/>
          </p:nvSpPr>
          <p:spPr>
            <a:xfrm>
              <a:off x="1071312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59" name="5"/>
            <p:cNvSpPr/>
            <p:nvPr/>
          </p:nvSpPr>
          <p:spPr>
            <a:xfrm>
              <a:off x="1611731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60" name="7"/>
            <p:cNvSpPr/>
            <p:nvPr/>
          </p:nvSpPr>
          <p:spPr>
            <a:xfrm>
              <a:off x="1880353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61" name="4"/>
            <p:cNvSpPr/>
            <p:nvPr/>
          </p:nvSpPr>
          <p:spPr>
            <a:xfrm>
              <a:off x="1343109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62" name="6"/>
            <p:cNvSpPr/>
            <p:nvPr/>
          </p:nvSpPr>
          <p:spPr>
            <a:xfrm>
              <a:off x="534068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463" name="2"/>
            <p:cNvSpPr/>
            <p:nvPr/>
          </p:nvSpPr>
          <p:spPr>
            <a:xfrm>
              <a:off x="0" y="0"/>
              <a:ext cx="2043871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4" name="3"/>
            <p:cNvSpPr/>
            <p:nvPr/>
          </p:nvSpPr>
          <p:spPr>
            <a:xfrm>
              <a:off x="268621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466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7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8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2" animBg="1" advAuto="0"/>
      <p:bldP spid="466" grpId="1" animBg="1" advAuto="0"/>
      <p:bldP spid="468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71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72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474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75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76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77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78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79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80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81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82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83" name="1"/>
          <p:cNvSpPr/>
          <p:nvPr/>
        </p:nvSpPr>
        <p:spPr>
          <a:xfrm>
            <a:off x="1248142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84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85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86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87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88" name="2"/>
          <p:cNvSpPr/>
          <p:nvPr/>
        </p:nvSpPr>
        <p:spPr>
          <a:xfrm>
            <a:off x="17682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89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90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1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2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95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96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497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499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00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01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02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03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04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05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06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07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08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09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10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11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12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13" name="2"/>
          <p:cNvSpPr/>
          <p:nvPr/>
        </p:nvSpPr>
        <p:spPr>
          <a:xfrm>
            <a:off x="17936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14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15" name="Triangle"/>
          <p:cNvSpPr/>
          <p:nvPr/>
        </p:nvSpPr>
        <p:spPr>
          <a:xfrm>
            <a:off x="521529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6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7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8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21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22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523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525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26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27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28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29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30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31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32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33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34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35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36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37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38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39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40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41" name="Triangle"/>
          <p:cNvSpPr/>
          <p:nvPr/>
        </p:nvSpPr>
        <p:spPr>
          <a:xfrm>
            <a:off x="7869759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2" name="Triangle"/>
          <p:cNvSpPr/>
          <p:nvPr/>
        </p:nvSpPr>
        <p:spPr>
          <a:xfrm>
            <a:off x="521529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3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4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45" name="3"/>
          <p:cNvSpPr/>
          <p:nvPr/>
        </p:nvSpPr>
        <p:spPr>
          <a:xfrm>
            <a:off x="446086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48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49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550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552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53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54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55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56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57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58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59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60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61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62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63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64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65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66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67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68" name="Triangle"/>
          <p:cNvSpPr/>
          <p:nvPr/>
        </p:nvSpPr>
        <p:spPr>
          <a:xfrm>
            <a:off x="10587728" y="4847782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69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0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1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72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73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排序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76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77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578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580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81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82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83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84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85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86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87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88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89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90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91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92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93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94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95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96" name="Triangle"/>
          <p:cNvSpPr/>
          <p:nvPr/>
        </p:nvSpPr>
        <p:spPr>
          <a:xfrm>
            <a:off x="13242197" y="4775426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7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8" name="Triangle"/>
          <p:cNvSpPr/>
          <p:nvPr/>
        </p:nvSpPr>
        <p:spPr>
          <a:xfrm>
            <a:off x="18646388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9" name="4"/>
          <p:cNvSpPr/>
          <p:nvPr/>
        </p:nvSpPr>
        <p:spPr>
          <a:xfrm>
            <a:off x="982695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00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01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02" name="k"/>
          <p:cNvSpPr/>
          <p:nvPr/>
        </p:nvSpPr>
        <p:spPr>
          <a:xfrm>
            <a:off x="13261407" y="3409248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k</a:t>
            </a:r>
          </a:p>
        </p:txBody>
      </p:sp>
      <p:sp>
        <p:nvSpPr>
          <p:cNvPr id="603" name="l(left)"/>
          <p:cNvSpPr/>
          <p:nvPr/>
        </p:nvSpPr>
        <p:spPr>
          <a:xfrm>
            <a:off x="1433122" y="12838008"/>
            <a:ext cx="2790417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l(left)</a:t>
            </a:r>
          </a:p>
        </p:txBody>
      </p:sp>
      <p:sp>
        <p:nvSpPr>
          <p:cNvPr id="604" name="r(right)"/>
          <p:cNvSpPr/>
          <p:nvPr/>
        </p:nvSpPr>
        <p:spPr>
          <a:xfrm>
            <a:off x="20007411" y="12838008"/>
            <a:ext cx="3172719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r(right)</a:t>
            </a:r>
          </a:p>
        </p:txBody>
      </p:sp>
      <p:sp>
        <p:nvSpPr>
          <p:cNvPr id="605" name="m(middle)"/>
          <p:cNvSpPr/>
          <p:nvPr/>
        </p:nvSpPr>
        <p:spPr>
          <a:xfrm>
            <a:off x="9071378" y="12838008"/>
            <a:ext cx="3555022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m(middle)</a:t>
            </a:r>
          </a:p>
        </p:txBody>
      </p:sp>
      <p:sp>
        <p:nvSpPr>
          <p:cNvPr id="606" name="i"/>
          <p:cNvSpPr/>
          <p:nvPr/>
        </p:nvSpPr>
        <p:spPr>
          <a:xfrm>
            <a:off x="7882618" y="12838008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i</a:t>
            </a:r>
          </a:p>
        </p:txBody>
      </p:sp>
      <p:sp>
        <p:nvSpPr>
          <p:cNvPr id="607" name="j"/>
          <p:cNvSpPr/>
          <p:nvPr/>
        </p:nvSpPr>
        <p:spPr>
          <a:xfrm>
            <a:off x="18659248" y="12838008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j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3" animBg="1" advAuto="0"/>
      <p:bldP spid="604" grpId="5" animBg="1" advAuto="0"/>
      <p:bldP spid="603" grpId="4" animBg="1" advAuto="0"/>
      <p:bldP spid="607" grpId="2" animBg="1" advAuto="0"/>
      <p:bldP spid="606" grpId="1" animBg="1" advAuto="0"/>
      <p:bldP spid="605" grpId="6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操作：编写Merge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操作：编写Merge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操作：编写 Merge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操作：编写 Merge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操作：Merge sort 和 Insertion Sort 性能比较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7325" defTabSz="676275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操作：Merge sort 和 Insertion Sort 性能比较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操作：针对近乎有序的数组，改进Merge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5420" defTabSz="668655">
              <a:defRPr sz="81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操作：针对近乎有序的数组，改进Merge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操作：使用Insertion sort，改进Merge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98755" defTabSz="717550">
              <a:defRPr sz="87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操作：使用Insertion sort，改进Merge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使用递归实现自顶向下的归并排序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使用递归实现自顶向下的归并排序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自底向上的归并排序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自底向上的归并排序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自底向上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自底向上归并排序 Merge Sort</a:t>
            </a:r>
          </a:p>
        </p:txBody>
      </p:sp>
      <p:pic>
        <p:nvPicPr>
          <p:cNvPr id="624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5234197" y="10678359"/>
            <a:ext cx="4500483" cy="76201"/>
          </a:xfrm>
          <a:prstGeom prst="rect">
            <a:avLst/>
          </a:prstGeom>
        </p:spPr>
      </p:pic>
      <p:pic>
        <p:nvPicPr>
          <p:cNvPr id="626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4617571" y="10678359"/>
            <a:ext cx="4500483" cy="76201"/>
          </a:xfrm>
          <a:prstGeom prst="rect">
            <a:avLst/>
          </a:prstGeom>
        </p:spPr>
      </p:pic>
      <p:sp>
        <p:nvSpPr>
          <p:cNvPr id="628" name="6"/>
          <p:cNvSpPr/>
          <p:nvPr/>
        </p:nvSpPr>
        <p:spPr>
          <a:xfrm>
            <a:off x="5533071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29" name="8"/>
          <p:cNvSpPr/>
          <p:nvPr/>
        </p:nvSpPr>
        <p:spPr>
          <a:xfrm>
            <a:off x="3179293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630" name="3"/>
          <p:cNvSpPr/>
          <p:nvPr/>
        </p:nvSpPr>
        <p:spPr>
          <a:xfrm>
            <a:off x="10170784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31" name="2"/>
          <p:cNvSpPr/>
          <p:nvPr/>
        </p:nvSpPr>
        <p:spPr>
          <a:xfrm>
            <a:off x="7848754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32" name="5"/>
          <p:cNvSpPr/>
          <p:nvPr/>
        </p:nvSpPr>
        <p:spPr>
          <a:xfrm>
            <a:off x="14922799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33" name="1"/>
          <p:cNvSpPr/>
          <p:nvPr/>
        </p:nvSpPr>
        <p:spPr>
          <a:xfrm>
            <a:off x="12537266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634" name="4"/>
          <p:cNvSpPr/>
          <p:nvPr/>
        </p:nvSpPr>
        <p:spPr>
          <a:xfrm>
            <a:off x="19674813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35" name="7"/>
          <p:cNvSpPr/>
          <p:nvPr/>
        </p:nvSpPr>
        <p:spPr>
          <a:xfrm>
            <a:off x="17321029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pic>
        <p:nvPicPr>
          <p:cNvPr id="636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903659" y="10678359"/>
            <a:ext cx="4500484" cy="762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2" animBg="1" advAuto="0"/>
      <p:bldP spid="636" grpId="3" animBg="1" advAuto="0"/>
      <p:bldP spid="626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自底向上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自底向上归并排序 Merge Sort</a:t>
            </a:r>
          </a:p>
        </p:txBody>
      </p:sp>
      <p:pic>
        <p:nvPicPr>
          <p:cNvPr id="640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959343" y="8089564"/>
            <a:ext cx="4439914" cy="76201"/>
          </a:xfrm>
          <a:prstGeom prst="rect">
            <a:avLst/>
          </a:prstGeom>
        </p:spPr>
      </p:pic>
      <p:sp>
        <p:nvSpPr>
          <p:cNvPr id="642" name="6"/>
          <p:cNvSpPr/>
          <p:nvPr/>
        </p:nvSpPr>
        <p:spPr>
          <a:xfrm>
            <a:off x="3185644" y="8755452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43" name="8"/>
          <p:cNvSpPr/>
          <p:nvPr/>
        </p:nvSpPr>
        <p:spPr>
          <a:xfrm>
            <a:off x="5501321" y="8755452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644" name="3"/>
          <p:cNvSpPr/>
          <p:nvPr/>
        </p:nvSpPr>
        <p:spPr>
          <a:xfrm>
            <a:off x="10278734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45" name="2"/>
          <p:cNvSpPr/>
          <p:nvPr/>
        </p:nvSpPr>
        <p:spPr>
          <a:xfrm>
            <a:off x="7931307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46" name="5"/>
          <p:cNvSpPr/>
          <p:nvPr/>
        </p:nvSpPr>
        <p:spPr>
          <a:xfrm>
            <a:off x="14954547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47" name="1"/>
          <p:cNvSpPr/>
          <p:nvPr/>
        </p:nvSpPr>
        <p:spPr>
          <a:xfrm>
            <a:off x="12600768" y="8755452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648" name="4"/>
          <p:cNvSpPr/>
          <p:nvPr/>
        </p:nvSpPr>
        <p:spPr>
          <a:xfrm>
            <a:off x="17371826" y="8755453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49" name="7"/>
          <p:cNvSpPr/>
          <p:nvPr/>
        </p:nvSpPr>
        <p:spPr>
          <a:xfrm>
            <a:off x="19630359" y="8755452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(n*log n)的排序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O(n*log n)的排序算法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自底向上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自底向上归并排序 Merge Sort</a:t>
            </a:r>
          </a:p>
        </p:txBody>
      </p:sp>
      <p:sp>
        <p:nvSpPr>
          <p:cNvPr id="652" name="6"/>
          <p:cNvSpPr/>
          <p:nvPr/>
        </p:nvSpPr>
        <p:spPr>
          <a:xfrm>
            <a:off x="7893203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53" name="8"/>
          <p:cNvSpPr/>
          <p:nvPr/>
        </p:nvSpPr>
        <p:spPr>
          <a:xfrm>
            <a:off x="10221582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654" name="3"/>
          <p:cNvSpPr/>
          <p:nvPr/>
        </p:nvSpPr>
        <p:spPr>
          <a:xfrm>
            <a:off x="5539425" y="6408664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55" name="2"/>
          <p:cNvSpPr/>
          <p:nvPr/>
        </p:nvSpPr>
        <p:spPr>
          <a:xfrm>
            <a:off x="3191991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56" name="5"/>
          <p:cNvSpPr/>
          <p:nvPr/>
        </p:nvSpPr>
        <p:spPr>
          <a:xfrm>
            <a:off x="17308334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57" name="1"/>
          <p:cNvSpPr/>
          <p:nvPr/>
        </p:nvSpPr>
        <p:spPr>
          <a:xfrm>
            <a:off x="12600768" y="6408664"/>
            <a:ext cx="1536248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658" name="4"/>
          <p:cNvSpPr/>
          <p:nvPr/>
        </p:nvSpPr>
        <p:spPr>
          <a:xfrm>
            <a:off x="14954547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59" name="7"/>
          <p:cNvSpPr/>
          <p:nvPr/>
        </p:nvSpPr>
        <p:spPr>
          <a:xfrm>
            <a:off x="19630358" y="6408664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操作：Merge Sort Bottom Up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操作：Merge Sort Bottom Up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选做：为 Merge Sort Bottom Up 优化"/>
          <p:cNvSpPr/>
          <p:nvPr>
            <p:ph type="ctrTitle"/>
          </p:nvPr>
        </p:nvSpPr>
        <p:spPr>
          <a:xfrm>
            <a:off x="1778000" y="5463435"/>
            <a:ext cx="20828000" cy="2789130"/>
          </a:xfrm>
          <a:prstGeom prst="rect">
            <a:avLst/>
          </a:prstGeom>
        </p:spPr>
        <p:txBody>
          <a:bodyPr/>
          <a:lstStyle/>
          <a:p>
            <a:pPr lvl="1" indent="221615" defTabSz="800735">
              <a:defRPr sz="97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选做：为 Merge Sort Bottom Up 优化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选做： Merge Sort Bottom Up…"/>
          <p:cNvSpPr/>
          <p:nvPr>
            <p:ph type="ctrTitle"/>
          </p:nvPr>
        </p:nvSpPr>
        <p:spPr>
          <a:xfrm>
            <a:off x="1778000" y="5463435"/>
            <a:ext cx="20828000" cy="2789130"/>
          </a:xfrm>
          <a:prstGeom prst="rect">
            <a:avLst/>
          </a:prstGeom>
        </p:spPr>
        <p:txBody>
          <a:bodyPr/>
          <a:lstStyle/>
          <a:p>
            <a:pPr lvl="1" indent="171450" defTabSz="619125">
              <a:defRPr sz="7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选做： Merge Sort Bottom Up </a:t>
            </a:r>
          </a:p>
          <a:p>
            <a:pPr lvl="1" indent="171450" defTabSz="619125">
              <a:defRPr sz="7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 nlog(n) 的复杂度为链表排序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快速排序"/>
          <p:cNvSpPr/>
          <p:nvPr>
            <p:ph type="ctrTitle"/>
          </p:nvPr>
        </p:nvSpPr>
        <p:spPr>
          <a:xfrm>
            <a:off x="1778000" y="68897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</a:t>
            </a:r>
          </a:p>
        </p:txBody>
      </p:sp>
      <p:sp>
        <p:nvSpPr>
          <p:cNvPr id="668" name="Quick Sort"/>
          <p:cNvSpPr/>
          <p:nvPr/>
        </p:nvSpPr>
        <p:spPr>
          <a:xfrm>
            <a:off x="1778000" y="4654550"/>
            <a:ext cx="20828000" cy="2171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快速排序 Quick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 Quick Sort</a:t>
            </a:r>
          </a:p>
        </p:txBody>
      </p:sp>
      <p:sp>
        <p:nvSpPr>
          <p:cNvPr id="671" name="8"/>
          <p:cNvSpPr/>
          <p:nvPr/>
        </p:nvSpPr>
        <p:spPr>
          <a:xfrm>
            <a:off x="19662108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672" name="7"/>
          <p:cNvSpPr/>
          <p:nvPr/>
        </p:nvSpPr>
        <p:spPr>
          <a:xfrm>
            <a:off x="17308328" y="4809498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73" name="5"/>
          <p:cNvSpPr/>
          <p:nvPr/>
        </p:nvSpPr>
        <p:spPr>
          <a:xfrm>
            <a:off x="14954547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74" name="1"/>
          <p:cNvSpPr/>
          <p:nvPr/>
        </p:nvSpPr>
        <p:spPr>
          <a:xfrm>
            <a:off x="12600764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675" name="3"/>
          <p:cNvSpPr/>
          <p:nvPr/>
        </p:nvSpPr>
        <p:spPr>
          <a:xfrm>
            <a:off x="10246985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76" name="2"/>
          <p:cNvSpPr/>
          <p:nvPr/>
        </p:nvSpPr>
        <p:spPr>
          <a:xfrm>
            <a:off x="7893205" y="4809498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77" name="6"/>
          <p:cNvSpPr/>
          <p:nvPr/>
        </p:nvSpPr>
        <p:spPr>
          <a:xfrm>
            <a:off x="5539425" y="4809498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78" name="4"/>
          <p:cNvSpPr/>
          <p:nvPr/>
        </p:nvSpPr>
        <p:spPr>
          <a:xfrm>
            <a:off x="3185644" y="4809498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79" name="4"/>
          <p:cNvSpPr/>
          <p:nvPr/>
        </p:nvSpPr>
        <p:spPr>
          <a:xfrm>
            <a:off x="3185644" y="4809498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grpSp>
        <p:nvGrpSpPr>
          <p:cNvPr id="688" name="Group"/>
          <p:cNvGrpSpPr/>
          <p:nvPr/>
        </p:nvGrpSpPr>
        <p:grpSpPr>
          <a:xfrm>
            <a:off x="3185643" y="7782504"/>
            <a:ext cx="18012714" cy="1520638"/>
            <a:chOff x="0" y="0"/>
            <a:chExt cx="18012713" cy="1520636"/>
          </a:xfrm>
        </p:grpSpPr>
        <p:sp>
          <p:nvSpPr>
            <p:cNvPr id="680" name="8"/>
            <p:cNvSpPr/>
            <p:nvPr/>
          </p:nvSpPr>
          <p:spPr>
            <a:xfrm>
              <a:off x="16476465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681" name="7"/>
            <p:cNvSpPr/>
            <p:nvPr/>
          </p:nvSpPr>
          <p:spPr>
            <a:xfrm>
              <a:off x="14122685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82" name="5"/>
            <p:cNvSpPr/>
            <p:nvPr/>
          </p:nvSpPr>
          <p:spPr>
            <a:xfrm>
              <a:off x="1176890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83" name="1"/>
            <p:cNvSpPr/>
            <p:nvPr/>
          </p:nvSpPr>
          <p:spPr>
            <a:xfrm>
              <a:off x="470756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84" name="3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85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86" name="6"/>
            <p:cNvSpPr/>
            <p:nvPr/>
          </p:nvSpPr>
          <p:spPr>
            <a:xfrm>
              <a:off x="941512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687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692" name="Group"/>
          <p:cNvGrpSpPr/>
          <p:nvPr/>
        </p:nvGrpSpPr>
        <p:grpSpPr>
          <a:xfrm>
            <a:off x="3185643" y="10723760"/>
            <a:ext cx="17992992" cy="1520638"/>
            <a:chOff x="0" y="0"/>
            <a:chExt cx="17992991" cy="1520636"/>
          </a:xfrm>
        </p:grpSpPr>
        <p:sp>
          <p:nvSpPr>
            <p:cNvPr id="689" name="&lt; 4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4</a:t>
              </a:r>
            </a:p>
          </p:txBody>
        </p:sp>
        <p:sp>
          <p:nvSpPr>
            <p:cNvPr id="690" name="&gt; 4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4</a:t>
              </a:r>
            </a:p>
          </p:txBody>
        </p:sp>
        <p:sp>
          <p:nvSpPr>
            <p:cNvPr id="691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1" animBg="1" advAuto="0"/>
      <p:bldP spid="692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快速排序 Quick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 Quick Sort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3195504" y="7113682"/>
            <a:ext cx="17992992" cy="1520637"/>
            <a:chOff x="0" y="0"/>
            <a:chExt cx="17992991" cy="1520636"/>
          </a:xfrm>
        </p:grpSpPr>
        <p:sp>
          <p:nvSpPr>
            <p:cNvPr id="695" name="&lt; v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v</a:t>
              </a:r>
            </a:p>
          </p:txBody>
        </p:sp>
        <p:sp>
          <p:nvSpPr>
            <p:cNvPr id="696" name="&gt; v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v</a:t>
              </a:r>
            </a:p>
          </p:txBody>
        </p:sp>
        <p:sp>
          <p:nvSpPr>
            <p:cNvPr id="697" name="v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0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2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703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704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707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70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710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70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711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712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715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71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716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animBg="1" advAuto="0"/>
      <p:bldP spid="710" grpId="5" animBg="1" advAuto="0"/>
      <p:bldP spid="712" grpId="9" animBg="1" advAuto="0"/>
      <p:bldP spid="716" grpId="6" animBg="1" advAuto="0"/>
      <p:bldP spid="703" grpId="3" animBg="1" advAuto="0"/>
      <p:bldP spid="715" grpId="7" animBg="1" advAuto="0"/>
      <p:bldP spid="707" grpId="2" animBg="1" advAuto="0"/>
      <p:bldP spid="711" grpId="8" animBg="1" advAuto="0"/>
      <p:bldP spid="704" grpId="4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1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0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721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722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723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4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l</a:t>
            </a:r>
          </a:p>
        </p:txBody>
      </p:sp>
      <p:sp>
        <p:nvSpPr>
          <p:cNvPr id="725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6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j</a:t>
            </a:r>
          </a:p>
        </p:txBody>
      </p:sp>
      <p:sp>
        <p:nvSpPr>
          <p:cNvPr id="727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728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sp>
        <p:nvSpPr>
          <p:cNvPr id="729" name="Triangle"/>
          <p:cNvSpPr/>
          <p:nvPr/>
        </p:nvSpPr>
        <p:spPr>
          <a:xfrm>
            <a:off x="17611658" y="92762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0" name="i"/>
          <p:cNvSpPr/>
          <p:nvPr/>
        </p:nvSpPr>
        <p:spPr>
          <a:xfrm>
            <a:off x="17624518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i</a:t>
            </a:r>
          </a:p>
        </p:txBody>
      </p:sp>
      <p:sp>
        <p:nvSpPr>
          <p:cNvPr id="731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32" name="e &gt; v"/>
          <p:cNvSpPr/>
          <p:nvPr/>
        </p:nvSpPr>
        <p:spPr>
          <a:xfrm>
            <a:off x="16859913" y="12028200"/>
            <a:ext cx="2025812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&gt; v</a:t>
            </a:r>
          </a:p>
        </p:txBody>
      </p:sp>
      <p:sp>
        <p:nvSpPr>
          <p:cNvPr id="733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" grpId="1" animBg="1" advAuto="0"/>
      <p:bldP spid="733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36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3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8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739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740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741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2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l</a:t>
            </a:r>
          </a:p>
        </p:txBody>
      </p:sp>
      <p:sp>
        <p:nvSpPr>
          <p:cNvPr id="743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4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j</a:t>
            </a:r>
          </a:p>
        </p:txBody>
      </p:sp>
      <p:sp>
        <p:nvSpPr>
          <p:cNvPr id="745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746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74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750" name="e"/>
          <p:cNvSpPr/>
          <p:nvPr/>
        </p:nvSpPr>
        <p:spPr>
          <a:xfrm>
            <a:off x="1836166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logn 比 n^2 快多少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nlogn 比 n^2 快多少？</a:t>
            </a:r>
          </a:p>
        </p:txBody>
      </p:sp>
      <p:graphicFrame>
        <p:nvGraphicFramePr>
          <p:cNvPr id="127" name="Table"/>
          <p:cNvGraphicFramePr/>
          <p:nvPr/>
        </p:nvGraphicFramePr>
        <p:xfrm>
          <a:off x="1778000" y="3490427"/>
          <a:ext cx="20828000" cy="1014730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5207000"/>
                <a:gridCol w="5207000"/>
                <a:gridCol w="5207000"/>
                <a:gridCol w="5207000"/>
              </a:tblGrid>
              <a:tr h="1691216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n^2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nlogn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faster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 = 10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33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 = 100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10000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664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15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 = 1000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10^6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9966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 = 10000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10^8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132877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753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</a:tr>
              <a:tr h="169121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 = 100000</a:t>
                      </a:r>
                      <a:endParaRPr sz="3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10^10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1660964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6020</a:t>
                      </a:r>
                      <a:endParaRPr sz="3600"/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53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5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5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756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757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758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59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l</a:t>
            </a:r>
          </a:p>
        </p:txBody>
      </p:sp>
      <p:sp>
        <p:nvSpPr>
          <p:cNvPr id="760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61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j</a:t>
            </a:r>
          </a:p>
        </p:txBody>
      </p:sp>
      <p:sp>
        <p:nvSpPr>
          <p:cNvPr id="762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763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766" name="Group"/>
          <p:cNvGrpSpPr/>
          <p:nvPr/>
        </p:nvGrpSpPr>
        <p:grpSpPr>
          <a:xfrm>
            <a:off x="18517917" y="9276200"/>
            <a:ext cx="522322" cy="1895486"/>
            <a:chOff x="0" y="0"/>
            <a:chExt cx="522320" cy="1895485"/>
          </a:xfrm>
        </p:grpSpPr>
        <p:sp>
          <p:nvSpPr>
            <p:cNvPr id="76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767" name="e"/>
          <p:cNvSpPr/>
          <p:nvPr/>
        </p:nvSpPr>
        <p:spPr>
          <a:xfrm>
            <a:off x="1836166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68" name="e &lt; v"/>
          <p:cNvSpPr/>
          <p:nvPr/>
        </p:nvSpPr>
        <p:spPr>
          <a:xfrm>
            <a:off x="17766172" y="12076438"/>
            <a:ext cx="202581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&lt; v</a:t>
            </a:r>
          </a:p>
        </p:txBody>
      </p:sp>
      <p:sp>
        <p:nvSpPr>
          <p:cNvPr id="769" name="Rectangle"/>
          <p:cNvSpPr/>
          <p:nvPr/>
        </p:nvSpPr>
        <p:spPr>
          <a:xfrm>
            <a:off x="9177567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72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73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4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775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776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777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8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l</a:t>
            </a:r>
          </a:p>
        </p:txBody>
      </p:sp>
      <p:sp>
        <p:nvSpPr>
          <p:cNvPr id="779" name="Triangle"/>
          <p:cNvSpPr/>
          <p:nvPr/>
        </p:nvSpPr>
        <p:spPr>
          <a:xfrm>
            <a:off x="854291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80" name="j"/>
          <p:cNvSpPr/>
          <p:nvPr/>
        </p:nvSpPr>
        <p:spPr>
          <a:xfrm>
            <a:off x="855577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j</a:t>
            </a:r>
          </a:p>
        </p:txBody>
      </p:sp>
      <p:sp>
        <p:nvSpPr>
          <p:cNvPr id="781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782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18517917" y="9276200"/>
            <a:ext cx="522322" cy="1895486"/>
            <a:chOff x="0" y="0"/>
            <a:chExt cx="522320" cy="1895485"/>
          </a:xfrm>
        </p:grpSpPr>
        <p:sp>
          <p:nvSpPr>
            <p:cNvPr id="78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786" name="e"/>
          <p:cNvSpPr/>
          <p:nvPr/>
        </p:nvSpPr>
        <p:spPr>
          <a:xfrm>
            <a:off x="9143198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87" name="e &lt; v"/>
          <p:cNvSpPr/>
          <p:nvPr/>
        </p:nvSpPr>
        <p:spPr>
          <a:xfrm>
            <a:off x="17766172" y="12076438"/>
            <a:ext cx="202581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&lt; v</a:t>
            </a:r>
          </a:p>
        </p:txBody>
      </p:sp>
      <p:sp>
        <p:nvSpPr>
          <p:cNvPr id="788" name="Rectangle"/>
          <p:cNvSpPr/>
          <p:nvPr/>
        </p:nvSpPr>
        <p:spPr>
          <a:xfrm>
            <a:off x="18364114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91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79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9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794" name="&gt; v"/>
          <p:cNvSpPr/>
          <p:nvPr/>
        </p:nvSpPr>
        <p:spPr>
          <a:xfrm>
            <a:off x="9164642" y="7046050"/>
            <a:ext cx="9131659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795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96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l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79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8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800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801" name="arr[j+1…i-1] &gt; v"/>
          <p:cNvSpPr/>
          <p:nvPr/>
        </p:nvSpPr>
        <p:spPr>
          <a:xfrm>
            <a:off x="9682947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18517917" y="9276200"/>
            <a:ext cx="522322" cy="1895486"/>
            <a:chOff x="0" y="0"/>
            <a:chExt cx="522320" cy="1895485"/>
          </a:xfrm>
        </p:grpSpPr>
        <p:sp>
          <p:nvSpPr>
            <p:cNvPr id="80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3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805" name="e"/>
          <p:cNvSpPr/>
          <p:nvPr/>
        </p:nvSpPr>
        <p:spPr>
          <a:xfrm>
            <a:off x="9143198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06" name="Rectangle"/>
          <p:cNvSpPr/>
          <p:nvPr/>
        </p:nvSpPr>
        <p:spPr>
          <a:xfrm>
            <a:off x="18364114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7" name="&lt; v"/>
          <p:cNvSpPr/>
          <p:nvPr/>
        </p:nvSpPr>
        <p:spPr>
          <a:xfrm>
            <a:off x="3249381" y="7046050"/>
            <a:ext cx="6695671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10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81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2" name="&gt; v"/>
          <p:cNvSpPr/>
          <p:nvPr/>
        </p:nvSpPr>
        <p:spPr>
          <a:xfrm>
            <a:off x="11359443" y="7046050"/>
            <a:ext cx="1069937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813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4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l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10713598" y="9276201"/>
            <a:ext cx="522322" cy="1895486"/>
            <a:chOff x="0" y="0"/>
            <a:chExt cx="522320" cy="1895485"/>
          </a:xfrm>
        </p:grpSpPr>
        <p:sp>
          <p:nvSpPr>
            <p:cNvPr id="81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818" name="arr[l+1…j] &lt; v"/>
          <p:cNvSpPr/>
          <p:nvPr/>
        </p:nvSpPr>
        <p:spPr>
          <a:xfrm>
            <a:off x="4310547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819" name="arr[j+1…i-1] &gt; v"/>
          <p:cNvSpPr/>
          <p:nvPr/>
        </p:nvSpPr>
        <p:spPr>
          <a:xfrm>
            <a:off x="12648906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822" name="Group"/>
          <p:cNvGrpSpPr/>
          <p:nvPr/>
        </p:nvGrpSpPr>
        <p:grpSpPr>
          <a:xfrm>
            <a:off x="22304553" y="9276200"/>
            <a:ext cx="522321" cy="1895486"/>
            <a:chOff x="0" y="0"/>
            <a:chExt cx="522320" cy="1895485"/>
          </a:xfrm>
        </p:grpSpPr>
        <p:sp>
          <p:nvSpPr>
            <p:cNvPr id="82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823" name="e"/>
          <p:cNvSpPr/>
          <p:nvPr/>
        </p:nvSpPr>
        <p:spPr>
          <a:xfrm>
            <a:off x="9143198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24" name="&lt; v"/>
          <p:cNvSpPr/>
          <p:nvPr/>
        </p:nvSpPr>
        <p:spPr>
          <a:xfrm>
            <a:off x="3249381" y="7046050"/>
            <a:ext cx="805694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825" name="Rectangle"/>
          <p:cNvSpPr/>
          <p:nvPr/>
        </p:nvSpPr>
        <p:spPr>
          <a:xfrm>
            <a:off x="10344460" y="7046050"/>
            <a:ext cx="95758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6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操作：Quick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1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操作：Quick Sort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操作：使用Insertion Sort优化快速排序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7170" defTabSz="784225">
              <a:defRPr sz="9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操作：使用Insertion Sort优化快速排序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快速排序可能退化为O(n^2)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快速排序可能退化为O(n^2)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归并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</a:t>
            </a:r>
          </a:p>
        </p:txBody>
      </p:sp>
      <p:sp>
        <p:nvSpPr>
          <p:cNvPr id="837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44" name="Group"/>
          <p:cNvGrpSpPr/>
          <p:nvPr/>
        </p:nvGrpSpPr>
        <p:grpSpPr>
          <a:xfrm>
            <a:off x="5835216" y="5457401"/>
            <a:ext cx="13241070" cy="3271591"/>
            <a:chOff x="0" y="-178843"/>
            <a:chExt cx="13241068" cy="3271590"/>
          </a:xfrm>
        </p:grpSpPr>
        <p:pic>
          <p:nvPicPr>
            <p:cNvPr id="838" name="Line" descr="Line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7793409">
              <a:off x="1941433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40" name="Line" descr="Line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700000">
              <a:off x="8987339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842" name="Rectangle"/>
            <p:cNvSpPr/>
            <p:nvPr/>
          </p:nvSpPr>
          <p:spPr>
            <a:xfrm>
              <a:off x="0" y="2112171"/>
              <a:ext cx="3948965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3" name="Rectangle"/>
            <p:cNvSpPr/>
            <p:nvPr/>
          </p:nvSpPr>
          <p:spPr>
            <a:xfrm>
              <a:off x="9292104" y="2112171"/>
              <a:ext cx="3948965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4249789" y="9221401"/>
            <a:ext cx="16654618" cy="3271591"/>
            <a:chOff x="0" y="-178843"/>
            <a:chExt cx="16654617" cy="3271590"/>
          </a:xfrm>
        </p:grpSpPr>
        <p:pic>
          <p:nvPicPr>
            <p:cNvPr id="845" name="Line" descr="Line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7793409">
              <a:off x="687261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47" name="Line" descr="Line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700000">
              <a:off x="4187719" y="539757"/>
              <a:ext cx="2200513" cy="405592"/>
            </a:xfrm>
            <a:prstGeom prst="rect">
              <a:avLst/>
            </a:prstGeom>
            <a:effectLst/>
          </p:spPr>
        </p:pic>
        <p:pic>
          <p:nvPicPr>
            <p:cNvPr id="849" name="Line" descr="Line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7793409">
              <a:off x="9982941" y="717795"/>
              <a:ext cx="2029893" cy="405592"/>
            </a:xfrm>
            <a:prstGeom prst="rect">
              <a:avLst/>
            </a:prstGeom>
            <a:effectLst/>
          </p:spPr>
        </p:pic>
        <p:pic>
          <p:nvPicPr>
            <p:cNvPr id="851" name="Line" descr="Line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700000">
              <a:off x="13483400" y="717630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853" name="Rectangle"/>
            <p:cNvSpPr/>
            <p:nvPr/>
          </p:nvSpPr>
          <p:spPr>
            <a:xfrm>
              <a:off x="0" y="2112171"/>
              <a:ext cx="1874758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4" name="Rectangle"/>
            <p:cNvSpPr/>
            <p:nvPr/>
          </p:nvSpPr>
          <p:spPr>
            <a:xfrm>
              <a:off x="5143688" y="2112171"/>
              <a:ext cx="1874758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5" name="Rectangle"/>
            <p:cNvSpPr/>
            <p:nvPr/>
          </p:nvSpPr>
          <p:spPr>
            <a:xfrm>
              <a:off x="9129679" y="2112171"/>
              <a:ext cx="1874759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6" name="Rectangle"/>
            <p:cNvSpPr/>
            <p:nvPr/>
          </p:nvSpPr>
          <p:spPr>
            <a:xfrm>
              <a:off x="14779860" y="2112171"/>
              <a:ext cx="1874758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1" animBg="1" advAuto="0"/>
      <p:bldP spid="857" grpId="2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快速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</a:t>
            </a:r>
          </a:p>
        </p:txBody>
      </p:sp>
      <p:sp>
        <p:nvSpPr>
          <p:cNvPr id="860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67" name="Group"/>
          <p:cNvGrpSpPr/>
          <p:nvPr/>
        </p:nvGrpSpPr>
        <p:grpSpPr>
          <a:xfrm>
            <a:off x="5907572" y="5460784"/>
            <a:ext cx="14832903" cy="3264826"/>
            <a:chOff x="0" y="-178843"/>
            <a:chExt cx="14832902" cy="3264824"/>
          </a:xfrm>
        </p:grpSpPr>
        <p:pic>
          <p:nvPicPr>
            <p:cNvPr id="861" name="Line" descr="Line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7793409">
              <a:off x="866012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63" name="Line" descr="Line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700000">
              <a:off x="901145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865" name="Rectangle"/>
            <p:cNvSpPr/>
            <p:nvPr/>
          </p:nvSpPr>
          <p:spPr>
            <a:xfrm>
              <a:off x="0" y="2105405"/>
              <a:ext cx="2212419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Rectangle"/>
            <p:cNvSpPr/>
            <p:nvPr/>
          </p:nvSpPr>
          <p:spPr>
            <a:xfrm>
              <a:off x="8737373" y="2105405"/>
              <a:ext cx="6095530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74" name="Group"/>
          <p:cNvGrpSpPr/>
          <p:nvPr/>
        </p:nvGrpSpPr>
        <p:grpSpPr>
          <a:xfrm>
            <a:off x="3863890" y="9221401"/>
            <a:ext cx="6126055" cy="3271592"/>
            <a:chOff x="0" y="-178843"/>
            <a:chExt cx="6126053" cy="3271591"/>
          </a:xfrm>
        </p:grpSpPr>
        <p:pic>
          <p:nvPicPr>
            <p:cNvPr id="868" name="Line" descr="Line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7793409">
              <a:off x="280819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70" name="Line" descr="Line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700000">
              <a:off x="3781277" y="539757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872" name="Rectangle"/>
            <p:cNvSpPr/>
            <p:nvPr/>
          </p:nvSpPr>
          <p:spPr>
            <a:xfrm>
              <a:off x="0" y="2112172"/>
              <a:ext cx="668823" cy="980576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3" name="Rectangle"/>
            <p:cNvSpPr/>
            <p:nvPr/>
          </p:nvSpPr>
          <p:spPr>
            <a:xfrm>
              <a:off x="5457231" y="2112171"/>
              <a:ext cx="668823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81" name="Group"/>
          <p:cNvGrpSpPr/>
          <p:nvPr/>
        </p:nvGrpSpPr>
        <p:grpSpPr>
          <a:xfrm>
            <a:off x="12824738" y="9402656"/>
            <a:ext cx="9912690" cy="3090337"/>
            <a:chOff x="0" y="-178843"/>
            <a:chExt cx="9912688" cy="3090335"/>
          </a:xfrm>
        </p:grpSpPr>
        <p:pic>
          <p:nvPicPr>
            <p:cNvPr id="875" name="Line" descr="Line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7793409">
              <a:off x="2137126" y="536540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877" name="Line" descr="Line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700000">
              <a:off x="734443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879" name="Rectangle"/>
            <p:cNvSpPr/>
            <p:nvPr/>
          </p:nvSpPr>
          <p:spPr>
            <a:xfrm>
              <a:off x="0" y="1930915"/>
              <a:ext cx="4117796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0" name="Rectangle"/>
            <p:cNvSpPr/>
            <p:nvPr/>
          </p:nvSpPr>
          <p:spPr>
            <a:xfrm>
              <a:off x="8761492" y="1930916"/>
              <a:ext cx="1151197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82" name="Rectangle"/>
          <p:cNvSpPr/>
          <p:nvPr/>
        </p:nvSpPr>
        <p:spPr>
          <a:xfrm>
            <a:off x="9996444" y="3981034"/>
            <a:ext cx="668824" cy="98057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83" name="Rectangle"/>
          <p:cNvSpPr/>
          <p:nvPr/>
        </p:nvSpPr>
        <p:spPr>
          <a:xfrm>
            <a:off x="6679370" y="7748416"/>
            <a:ext cx="668823" cy="98057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84" name="Rectangle"/>
          <p:cNvSpPr/>
          <p:nvPr/>
        </p:nvSpPr>
        <p:spPr>
          <a:xfrm>
            <a:off x="19047361" y="7755182"/>
            <a:ext cx="668823" cy="98057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" grpId="5" animBg="1" advAuto="0"/>
      <p:bldP spid="867" grpId="2" animBg="1" advAuto="0"/>
      <p:bldP spid="874" grpId="4" animBg="1" advAuto="0"/>
      <p:bldP spid="881" grpId="6" animBg="1" advAuto="0"/>
      <p:bldP spid="883" grpId="3" animBg="1" advAuto="0"/>
      <p:bldP spid="882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归并排序"/>
          <p:cNvSpPr/>
          <p:nvPr>
            <p:ph type="ctrTitle"/>
          </p:nvPr>
        </p:nvSpPr>
        <p:spPr>
          <a:xfrm>
            <a:off x="1778000" y="68897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</a:t>
            </a:r>
          </a:p>
        </p:txBody>
      </p:sp>
      <p:sp>
        <p:nvSpPr>
          <p:cNvPr id="130" name="Merge Sort"/>
          <p:cNvSpPr/>
          <p:nvPr/>
        </p:nvSpPr>
        <p:spPr>
          <a:xfrm>
            <a:off x="1778000" y="4654550"/>
            <a:ext cx="20828000" cy="2171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快速排序最差情况，退化为O(n^2)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快速排序最差情况，退化为O(n^2)</a:t>
            </a:r>
          </a:p>
        </p:txBody>
      </p:sp>
      <p:sp>
        <p:nvSpPr>
          <p:cNvPr id="887" name="Rectangle"/>
          <p:cNvSpPr/>
          <p:nvPr/>
        </p:nvSpPr>
        <p:spPr>
          <a:xfrm>
            <a:off x="7975373" y="3801469"/>
            <a:ext cx="8481490" cy="980577"/>
          </a:xfrm>
          <a:prstGeom prst="rect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91" name="Group"/>
          <p:cNvGrpSpPr/>
          <p:nvPr/>
        </p:nvGrpSpPr>
        <p:grpSpPr>
          <a:xfrm>
            <a:off x="13704316" y="5083048"/>
            <a:ext cx="6216124" cy="3080187"/>
            <a:chOff x="0" y="-178843"/>
            <a:chExt cx="6216122" cy="3080186"/>
          </a:xfrm>
        </p:grpSpPr>
        <p:pic>
          <p:nvPicPr>
            <p:cNvPr id="888" name="Line" descr="Line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700000">
              <a:off x="1238831" y="539757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890" name="Rectangle"/>
            <p:cNvSpPr/>
            <p:nvPr/>
          </p:nvSpPr>
          <p:spPr>
            <a:xfrm>
              <a:off x="0" y="1920766"/>
              <a:ext cx="6216123" cy="9805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92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2700000">
            <a:off x="17998494" y="9182839"/>
            <a:ext cx="2200513" cy="405592"/>
          </a:xfrm>
          <a:prstGeom prst="rect">
            <a:avLst/>
          </a:prstGeom>
        </p:spPr>
      </p:pic>
      <p:sp>
        <p:nvSpPr>
          <p:cNvPr id="894" name="Rectangle"/>
          <p:cNvSpPr/>
          <p:nvPr/>
        </p:nvSpPr>
        <p:spPr>
          <a:xfrm>
            <a:off x="17407290" y="10764736"/>
            <a:ext cx="5323732" cy="980577"/>
          </a:xfrm>
          <a:prstGeom prst="rect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5" name="Rectangle"/>
          <p:cNvSpPr/>
          <p:nvPr/>
        </p:nvSpPr>
        <p:spPr>
          <a:xfrm>
            <a:off x="7970474" y="3804852"/>
            <a:ext cx="668824" cy="9805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6" name="Rectangle"/>
          <p:cNvSpPr/>
          <p:nvPr/>
        </p:nvSpPr>
        <p:spPr>
          <a:xfrm>
            <a:off x="13668892" y="7182659"/>
            <a:ext cx="668824" cy="9805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7" name="Rectangle"/>
          <p:cNvSpPr/>
          <p:nvPr/>
        </p:nvSpPr>
        <p:spPr>
          <a:xfrm>
            <a:off x="17413696" y="10764736"/>
            <a:ext cx="668824" cy="9805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898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2700000">
            <a:off x="21236806" y="12462769"/>
            <a:ext cx="2200513" cy="4055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4125" y="5501958"/>
            <a:ext cx="265176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近乎有序</a:t>
            </a:r>
            <a:endParaRPr kumimoji="0" lang="zh-CN" altLang="en-US" sz="5000" b="1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5" grpId="1" animBg="1" advAuto="0"/>
      <p:bldP spid="898" grpId="7" animBg="1" advAuto="0"/>
      <p:bldP spid="897" grpId="6" animBg="1" advAuto="0"/>
      <p:bldP spid="896" grpId="3" animBg="1" advAuto="0"/>
      <p:bldP spid="892" grpId="4" animBg="1" advAuto="0"/>
      <p:bldP spid="891" grpId="2" animBg="1" advAuto="0"/>
      <p:bldP spid="894" grpId="5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操作：使用随机化防止Quick Sort降至O(n^2)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7325" defTabSz="676275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操作：使用随机化防止Quick Sort降至O(n^2)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" grpId="1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过多重复键值使Quick Sort降至O(n^2)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9710" defTabSz="791845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过多重复键值使Quick Sort降至O(n^2)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0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07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908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909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912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91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1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915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91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4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16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917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920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91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921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2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2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926" name="&lt;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927" name="&gt;=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&gt;= v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92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9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933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93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2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34" name="arr[l+1…j] &lt;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 v</a:t>
            </a:r>
          </a:p>
        </p:txBody>
      </p:sp>
      <p:sp>
        <p:nvSpPr>
          <p:cNvPr id="935" name="arr[j+1…i-1] &gt;=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&gt;= v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9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939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4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4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944" name="&lt;= v"/>
          <p:cNvSpPr/>
          <p:nvPr/>
        </p:nvSpPr>
        <p:spPr>
          <a:xfrm>
            <a:off x="3249381" y="7046050"/>
            <a:ext cx="585151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&lt;= v</a:t>
            </a:r>
          </a:p>
        </p:txBody>
      </p:sp>
      <p:sp>
        <p:nvSpPr>
          <p:cNvPr id="945" name="&gt; v"/>
          <p:cNvSpPr/>
          <p:nvPr/>
        </p:nvSpPr>
        <p:spPr>
          <a:xfrm>
            <a:off x="9164642" y="7046050"/>
            <a:ext cx="821514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2506836" y="9276200"/>
            <a:ext cx="522322" cy="1895486"/>
            <a:chOff x="0" y="0"/>
            <a:chExt cx="522320" cy="1895485"/>
          </a:xfrm>
        </p:grpSpPr>
        <p:sp>
          <p:nvSpPr>
            <p:cNvPr id="94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7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8542916" y="9276200"/>
            <a:ext cx="522322" cy="1895486"/>
            <a:chOff x="0" y="0"/>
            <a:chExt cx="522320" cy="1895485"/>
          </a:xfrm>
        </p:grpSpPr>
        <p:sp>
          <p:nvSpPr>
            <p:cNvPr id="94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0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52" name="arr[l+1…j] &lt;= v"/>
          <p:cNvSpPr/>
          <p:nvPr/>
        </p:nvSpPr>
        <p:spPr>
          <a:xfrm>
            <a:off x="3207831" y="5633599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&lt;= v</a:t>
            </a:r>
          </a:p>
        </p:txBody>
      </p:sp>
      <p:sp>
        <p:nvSpPr>
          <p:cNvPr id="953" name="arr[j+1…i-1] &gt; v"/>
          <p:cNvSpPr/>
          <p:nvPr/>
        </p:nvSpPr>
        <p:spPr>
          <a:xfrm>
            <a:off x="9224691" y="5633599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grpSp>
        <p:nvGrpSpPr>
          <p:cNvPr id="956" name="Group"/>
          <p:cNvGrpSpPr/>
          <p:nvPr/>
        </p:nvGrpSpPr>
        <p:grpSpPr>
          <a:xfrm>
            <a:off x="17611658" y="9276200"/>
            <a:ext cx="522321" cy="1895486"/>
            <a:chOff x="0" y="0"/>
            <a:chExt cx="522320" cy="1895485"/>
          </a:xfrm>
        </p:grpSpPr>
        <p:sp>
          <p:nvSpPr>
            <p:cNvPr id="95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957" name="e"/>
          <p:cNvSpPr/>
          <p:nvPr/>
        </p:nvSpPr>
        <p:spPr>
          <a:xfrm>
            <a:off x="17442705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960" name="Rectangle"/>
          <p:cNvSpPr/>
          <p:nvPr/>
        </p:nvSpPr>
        <p:spPr>
          <a:xfrm>
            <a:off x="2767310" y="10687973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61" name="v"/>
          <p:cNvSpPr/>
          <p:nvPr/>
        </p:nvSpPr>
        <p:spPr>
          <a:xfrm>
            <a:off x="2773716" y="10687973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962" name="&lt; v"/>
          <p:cNvSpPr/>
          <p:nvPr/>
        </p:nvSpPr>
        <p:spPr>
          <a:xfrm>
            <a:off x="3672514" y="10687973"/>
            <a:ext cx="233018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963" name="&gt;= v"/>
          <p:cNvSpPr/>
          <p:nvPr/>
        </p:nvSpPr>
        <p:spPr>
          <a:xfrm>
            <a:off x="6066445" y="10687973"/>
            <a:ext cx="1641550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&gt;= v</a:t>
            </a:r>
          </a:p>
        </p:txBody>
      </p:sp>
      <p:sp>
        <p:nvSpPr>
          <p:cNvPr id="964" name="arr[l+1…j] &lt;= v"/>
          <p:cNvSpPr/>
          <p:nvPr/>
        </p:nvSpPr>
        <p:spPr>
          <a:xfrm>
            <a:off x="1870300" y="9275522"/>
            <a:ext cx="5934616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&lt;= v</a:t>
            </a:r>
          </a:p>
        </p:txBody>
      </p:sp>
      <p:sp>
        <p:nvSpPr>
          <p:cNvPr id="965" name="arr[j+1…i-1] &gt; v"/>
          <p:cNvSpPr/>
          <p:nvPr/>
        </p:nvSpPr>
        <p:spPr>
          <a:xfrm>
            <a:off x="10213975" y="9275522"/>
            <a:ext cx="8120447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  <p:sp>
        <p:nvSpPr>
          <p:cNvPr id="966" name="Rectangle"/>
          <p:cNvSpPr/>
          <p:nvPr/>
        </p:nvSpPr>
        <p:spPr>
          <a:xfrm>
            <a:off x="2767310" y="609320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67" name="v"/>
          <p:cNvSpPr/>
          <p:nvPr/>
        </p:nvSpPr>
        <p:spPr>
          <a:xfrm>
            <a:off x="2773716" y="609320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968" name="&lt;= v"/>
          <p:cNvSpPr/>
          <p:nvPr/>
        </p:nvSpPr>
        <p:spPr>
          <a:xfrm>
            <a:off x="3672514" y="6093208"/>
            <a:ext cx="16753166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&lt;= v</a:t>
            </a:r>
          </a:p>
        </p:txBody>
      </p:sp>
      <p:sp>
        <p:nvSpPr>
          <p:cNvPr id="969" name="&gt; v"/>
          <p:cNvSpPr/>
          <p:nvPr/>
        </p:nvSpPr>
        <p:spPr>
          <a:xfrm>
            <a:off x="20489425" y="6093208"/>
            <a:ext cx="199252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970" name="arr[l+1…j] &lt;= v"/>
          <p:cNvSpPr/>
          <p:nvPr/>
        </p:nvSpPr>
        <p:spPr>
          <a:xfrm>
            <a:off x="9081789" y="4680757"/>
            <a:ext cx="5934617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arr[l+1…j] &lt;= v</a:t>
            </a:r>
          </a:p>
        </p:txBody>
      </p:sp>
      <p:sp>
        <p:nvSpPr>
          <p:cNvPr id="971" name="arr[j+1…i-1] &gt; v"/>
          <p:cNvSpPr/>
          <p:nvPr/>
        </p:nvSpPr>
        <p:spPr>
          <a:xfrm>
            <a:off x="17063684" y="4680757"/>
            <a:ext cx="8120448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arr[j+1…i-1] &gt; v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97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7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976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977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980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97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9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983" name="Group"/>
          <p:cNvGrpSpPr/>
          <p:nvPr/>
        </p:nvGrpSpPr>
        <p:grpSpPr>
          <a:xfrm>
            <a:off x="16646797" y="9276201"/>
            <a:ext cx="522322" cy="1895486"/>
            <a:chOff x="0" y="0"/>
            <a:chExt cx="522320" cy="1895485"/>
          </a:xfrm>
        </p:grpSpPr>
        <p:sp>
          <p:nvSpPr>
            <p:cNvPr id="98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2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4" name="arr[l+1…i-1] &lt; v"/>
          <p:cNvSpPr/>
          <p:nvPr/>
        </p:nvSpPr>
        <p:spPr>
          <a:xfrm>
            <a:off x="1866419" y="5633599"/>
            <a:ext cx="6929132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arr[l+1…i-1] &lt; v</a:t>
            </a:r>
          </a:p>
        </p:txBody>
      </p:sp>
      <p:sp>
        <p:nvSpPr>
          <p:cNvPr id="985" name="arr[j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arr[j…r] &gt; v</a:t>
            </a:r>
          </a:p>
        </p:txBody>
      </p:sp>
      <p:grpSp>
        <p:nvGrpSpPr>
          <p:cNvPr id="988" name="Group"/>
          <p:cNvGrpSpPr/>
          <p:nvPr/>
        </p:nvGrpSpPr>
        <p:grpSpPr>
          <a:xfrm>
            <a:off x="7530044" y="9276200"/>
            <a:ext cx="522321" cy="1895486"/>
            <a:chOff x="0" y="0"/>
            <a:chExt cx="522320" cy="1895485"/>
          </a:xfrm>
        </p:grpSpPr>
        <p:sp>
          <p:nvSpPr>
            <p:cNvPr id="98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91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98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994" name="Group"/>
          <p:cNvGrpSpPr/>
          <p:nvPr/>
        </p:nvGrpSpPr>
        <p:grpSpPr>
          <a:xfrm>
            <a:off x="7472602" y="7046050"/>
            <a:ext cx="3145342" cy="1655900"/>
            <a:chOff x="0" y="0"/>
            <a:chExt cx="3145340" cy="1655899"/>
          </a:xfrm>
        </p:grpSpPr>
        <p:sp>
          <p:nvSpPr>
            <p:cNvPr id="992" name="&lt; v"/>
            <p:cNvSpPr/>
            <p:nvPr/>
          </p:nvSpPr>
          <p:spPr>
            <a:xfrm>
              <a:off x="0" y="0"/>
              <a:ext cx="2281949" cy="1655900"/>
            </a:xfrm>
            <a:prstGeom prst="rect">
              <a:avLst/>
            </a:prstGeom>
            <a:solidFill>
              <a:srgbClr val="009193"/>
            </a:solidFill>
            <a:ln w="63500" cap="flat">
              <a:solidFill>
                <a:srgbClr val="009193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v</a:t>
              </a:r>
            </a:p>
          </p:txBody>
        </p:sp>
        <p:sp>
          <p:nvSpPr>
            <p:cNvPr id="993" name="e"/>
            <p:cNvSpPr/>
            <p:nvPr/>
          </p:nvSpPr>
          <p:spPr>
            <a:xfrm>
              <a:off x="2310514" y="0"/>
              <a:ext cx="834827" cy="1655900"/>
            </a:xfrm>
            <a:prstGeom prst="rect">
              <a:avLst/>
            </a:prstGeom>
            <a:solidFill>
              <a:srgbClr val="9437FF"/>
            </a:solidFill>
            <a:ln w="63500" cap="flat">
              <a:solidFill>
                <a:srgbClr val="9437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997" name="Group"/>
          <p:cNvGrpSpPr/>
          <p:nvPr/>
        </p:nvGrpSpPr>
        <p:grpSpPr>
          <a:xfrm>
            <a:off x="14041742" y="7046050"/>
            <a:ext cx="3123655" cy="1655900"/>
            <a:chOff x="0" y="0"/>
            <a:chExt cx="3123653" cy="1655899"/>
          </a:xfrm>
        </p:grpSpPr>
        <p:sp>
          <p:nvSpPr>
            <p:cNvPr id="995" name="&gt; v"/>
            <p:cNvSpPr/>
            <p:nvPr/>
          </p:nvSpPr>
          <p:spPr>
            <a:xfrm>
              <a:off x="841705" y="0"/>
              <a:ext cx="2281949" cy="1655900"/>
            </a:xfrm>
            <a:prstGeom prst="rect">
              <a:avLst/>
            </a:prstGeom>
            <a:solidFill>
              <a:srgbClr val="009193"/>
            </a:solidFill>
            <a:ln w="63500" cap="flat">
              <a:solidFill>
                <a:srgbClr val="009193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v</a:t>
              </a:r>
            </a:p>
          </p:txBody>
        </p:sp>
        <p:sp>
          <p:nvSpPr>
            <p:cNvPr id="996" name="e"/>
            <p:cNvSpPr/>
            <p:nvPr/>
          </p:nvSpPr>
          <p:spPr>
            <a:xfrm>
              <a:off x="0" y="0"/>
              <a:ext cx="834827" cy="1655900"/>
            </a:xfrm>
            <a:prstGeom prst="rect">
              <a:avLst/>
            </a:prstGeom>
            <a:solidFill>
              <a:srgbClr val="FF9300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e</a:t>
              </a:r>
            </a:p>
          </p:txBody>
        </p:sp>
      </p:grpSp>
      <p:sp>
        <p:nvSpPr>
          <p:cNvPr id="998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&gt;= v</a:t>
            </a:r>
          </a:p>
        </p:txBody>
      </p:sp>
      <p:sp>
        <p:nvSpPr>
          <p:cNvPr id="999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&lt;=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" grpId="3" animBg="1" advAuto="0"/>
      <p:bldP spid="997" grpId="4" animBg="1" advAuto="0"/>
      <p:bldP spid="999" grpId="6" animBg="1" advAuto="0"/>
      <p:bldP spid="994" grpId="1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100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0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004" name="&lt; v"/>
          <p:cNvSpPr/>
          <p:nvPr/>
        </p:nvSpPr>
        <p:spPr>
          <a:xfrm>
            <a:off x="3249381" y="7046050"/>
            <a:ext cx="646976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005" name="&gt; v"/>
          <p:cNvSpPr/>
          <p:nvPr/>
        </p:nvSpPr>
        <p:spPr>
          <a:xfrm>
            <a:off x="14901950" y="7046050"/>
            <a:ext cx="71292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00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0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011" name="Group"/>
          <p:cNvGrpSpPr/>
          <p:nvPr/>
        </p:nvGrpSpPr>
        <p:grpSpPr>
          <a:xfrm>
            <a:off x="14197995" y="9276200"/>
            <a:ext cx="522321" cy="1895486"/>
            <a:chOff x="0" y="0"/>
            <a:chExt cx="522320" cy="1895485"/>
          </a:xfrm>
        </p:grpSpPr>
        <p:sp>
          <p:nvSpPr>
            <p:cNvPr id="100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0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12" name="arr[l+1…i-1] &lt;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arr[l+1…i-1] &lt; v</a:t>
            </a:r>
          </a:p>
        </p:txBody>
      </p:sp>
      <p:sp>
        <p:nvSpPr>
          <p:cNvPr id="1013" name="arr[j…r] &gt;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arr[j…r] &gt; v</a:t>
            </a:r>
          </a:p>
        </p:txBody>
      </p:sp>
      <p:grpSp>
        <p:nvGrpSpPr>
          <p:cNvPr id="1016" name="Group"/>
          <p:cNvGrpSpPr/>
          <p:nvPr/>
        </p:nvGrpSpPr>
        <p:grpSpPr>
          <a:xfrm>
            <a:off x="9929741" y="9276201"/>
            <a:ext cx="522321" cy="1895486"/>
            <a:chOff x="0" y="0"/>
            <a:chExt cx="522320" cy="1895485"/>
          </a:xfrm>
        </p:grpSpPr>
        <p:sp>
          <p:nvSpPr>
            <p:cNvPr id="101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1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1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1020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21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22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&gt;= v</a:t>
            </a:r>
          </a:p>
        </p:txBody>
      </p:sp>
      <p:sp>
        <p:nvSpPr>
          <p:cNvPr id="1023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&lt;=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102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27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grpSp>
        <p:nvGrpSpPr>
          <p:cNvPr id="1030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2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9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14197995" y="9276200"/>
            <a:ext cx="522321" cy="1895486"/>
            <a:chOff x="0" y="0"/>
            <a:chExt cx="522320" cy="1895485"/>
          </a:xfrm>
        </p:grpSpPr>
        <p:sp>
          <p:nvSpPr>
            <p:cNvPr id="103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2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4" name="arr[l+1…i-1] &lt;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arr[l+1…i-1] &lt; v</a:t>
            </a:r>
          </a:p>
        </p:txBody>
      </p:sp>
      <p:sp>
        <p:nvSpPr>
          <p:cNvPr id="1035" name="arr[j…r] &gt;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arr[j…r] &gt; v</a:t>
            </a:r>
          </a:p>
        </p:txBody>
      </p:sp>
      <p:grpSp>
        <p:nvGrpSpPr>
          <p:cNvPr id="1038" name="Group"/>
          <p:cNvGrpSpPr/>
          <p:nvPr/>
        </p:nvGrpSpPr>
        <p:grpSpPr>
          <a:xfrm>
            <a:off x="9929741" y="9276201"/>
            <a:ext cx="522321" cy="1895486"/>
            <a:chOff x="0" y="0"/>
            <a:chExt cx="522320" cy="1895485"/>
          </a:xfrm>
        </p:grpSpPr>
        <p:sp>
          <p:nvSpPr>
            <p:cNvPr id="10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41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3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0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1042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43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44" name="&lt; v"/>
          <p:cNvSpPr/>
          <p:nvPr/>
        </p:nvSpPr>
        <p:spPr>
          <a:xfrm>
            <a:off x="3249381" y="7046050"/>
            <a:ext cx="741039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045" name="&gt; v"/>
          <p:cNvSpPr/>
          <p:nvPr/>
        </p:nvSpPr>
        <p:spPr>
          <a:xfrm>
            <a:off x="14033676" y="7046050"/>
            <a:ext cx="799751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sp>
        <p:nvSpPr>
          <p:cNvPr id="1046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&gt;= v</a:t>
            </a:r>
          </a:p>
        </p:txBody>
      </p:sp>
      <p:sp>
        <p:nvSpPr>
          <p:cNvPr id="1047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&lt;=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133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4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5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6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7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8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9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0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5164072" y="4037700"/>
            <a:ext cx="8597590" cy="1520637"/>
            <a:chOff x="0" y="0"/>
            <a:chExt cx="8597588" cy="1520636"/>
          </a:xfrm>
        </p:grpSpPr>
        <p:sp>
          <p:nvSpPr>
            <p:cNvPr id="141" name="3"/>
            <p:cNvSpPr/>
            <p:nvPr/>
          </p:nvSpPr>
          <p:spPr>
            <a:xfrm>
              <a:off x="7061341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42" name="2"/>
            <p:cNvSpPr/>
            <p:nvPr/>
          </p:nvSpPr>
          <p:spPr>
            <a:xfrm>
              <a:off x="4707561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3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44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14572843" y="4037700"/>
            <a:ext cx="8597592" cy="1520637"/>
            <a:chOff x="0" y="0"/>
            <a:chExt cx="8597590" cy="1520636"/>
          </a:xfrm>
        </p:grpSpPr>
        <p:sp>
          <p:nvSpPr>
            <p:cNvPr id="146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47" name="7"/>
            <p:cNvSpPr/>
            <p:nvPr/>
          </p:nvSpPr>
          <p:spPr>
            <a:xfrm>
              <a:off x="4707562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48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49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151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665990" y="8445205"/>
            <a:ext cx="8970776" cy="7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1050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51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grpSp>
        <p:nvGrpSpPr>
          <p:cNvPr id="1054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5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3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13402078" y="9276200"/>
            <a:ext cx="522321" cy="1895486"/>
            <a:chOff x="0" y="0"/>
            <a:chExt cx="522320" cy="1895485"/>
          </a:xfrm>
        </p:grpSpPr>
        <p:sp>
          <p:nvSpPr>
            <p:cNvPr id="105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6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58" name="arr[l+1…i-1] &lt;=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arr[l+1…i-1] &lt;= v</a:t>
            </a:r>
          </a:p>
        </p:txBody>
      </p:sp>
      <p:sp>
        <p:nvSpPr>
          <p:cNvPr id="1059" name="arr[j…r] &gt;=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arr[j…r] &gt;= v</a:t>
            </a:r>
          </a:p>
        </p:txBody>
      </p:sp>
      <p:grpSp>
        <p:nvGrpSpPr>
          <p:cNvPr id="1062" name="Group"/>
          <p:cNvGrpSpPr/>
          <p:nvPr/>
        </p:nvGrpSpPr>
        <p:grpSpPr>
          <a:xfrm>
            <a:off x="10798014" y="9276200"/>
            <a:ext cx="522322" cy="1895486"/>
            <a:chOff x="0" y="0"/>
            <a:chExt cx="522320" cy="1895485"/>
          </a:xfrm>
        </p:grpSpPr>
        <p:sp>
          <p:nvSpPr>
            <p:cNvPr id="106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1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65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6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4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1066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67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68" name="&lt;= v"/>
          <p:cNvSpPr/>
          <p:nvPr/>
        </p:nvSpPr>
        <p:spPr>
          <a:xfrm>
            <a:off x="3249381" y="7046050"/>
            <a:ext cx="741039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&lt;= v</a:t>
            </a:r>
          </a:p>
        </p:txBody>
      </p:sp>
      <p:sp>
        <p:nvSpPr>
          <p:cNvPr id="1069" name="&gt;= v"/>
          <p:cNvSpPr/>
          <p:nvPr/>
        </p:nvSpPr>
        <p:spPr>
          <a:xfrm>
            <a:off x="14033676" y="7046050"/>
            <a:ext cx="799751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&gt;= v</a:t>
            </a:r>
          </a:p>
        </p:txBody>
      </p:sp>
      <p:sp>
        <p:nvSpPr>
          <p:cNvPr id="1070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&gt;= v</a:t>
            </a:r>
          </a:p>
        </p:txBody>
      </p:sp>
      <p:sp>
        <p:nvSpPr>
          <p:cNvPr id="1071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&lt;=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操作：使用Partition2编写Quick Sort 2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9710" defTabSz="791845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操作：使用Partition2编写Quick Sort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" grpId="1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Quick Sort 3 Ways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" grpId="1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07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9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080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081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084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08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3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087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085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6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088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arr[l+1…lt]&lt;v</a:t>
            </a:r>
          </a:p>
        </p:txBody>
      </p:sp>
      <p:sp>
        <p:nvSpPr>
          <p:cNvPr id="1089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092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090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1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09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4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1096" name="== v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097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98" name="e =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== v</a:t>
            </a:r>
          </a:p>
        </p:txBody>
      </p:sp>
      <p:grpSp>
        <p:nvGrpSpPr>
          <p:cNvPr id="1101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109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0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5686932" y="4203699"/>
            <a:ext cx="5853290" cy="2708700"/>
            <a:chOff x="0" y="0"/>
            <a:chExt cx="5853289" cy="2708698"/>
          </a:xfrm>
        </p:grpSpPr>
        <p:sp>
          <p:nvSpPr>
            <p:cNvPr id="1102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arr[lt+1…i-1]==v</a:t>
              </a:r>
            </a:p>
          </p:txBody>
        </p:sp>
        <p:sp>
          <p:nvSpPr>
            <p:cNvPr id="1103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" grpId="4" animBg="1" advAuto="0"/>
      <p:bldP spid="1088" grpId="2" animBg="1" advAuto="0"/>
      <p:bldP spid="1101" grpId="5" animBg="1" advAuto="0"/>
      <p:bldP spid="1098" grpId="7" animBg="1" advAuto="0"/>
      <p:bldP spid="1087" grpId="3" animBg="1" advAuto="0"/>
      <p:bldP spid="1104" grpId="6" animBg="1" advAuto="0"/>
      <p:bldP spid="1092" grpId="1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10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08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109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110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11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114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117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arr[l+1…lt]&lt;v</a:t>
            </a:r>
          </a:p>
        </p:txBody>
      </p:sp>
      <p:sp>
        <p:nvSpPr>
          <p:cNvPr id="1118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121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11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0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124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12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1125" name="== v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126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127" name="e =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== v</a:t>
            </a:r>
          </a:p>
        </p:txBody>
      </p:sp>
      <p:grpSp>
        <p:nvGrpSpPr>
          <p:cNvPr id="1130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112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9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5686932" y="4203699"/>
            <a:ext cx="5853290" cy="2708700"/>
            <a:chOff x="0" y="0"/>
            <a:chExt cx="5853289" cy="2708698"/>
          </a:xfrm>
        </p:grpSpPr>
        <p:sp>
          <p:nvSpPr>
            <p:cNvPr id="1131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arr[lt+1…i-1]==v</a:t>
              </a:r>
            </a:p>
          </p:txBody>
        </p:sp>
        <p:sp>
          <p:nvSpPr>
            <p:cNvPr id="1132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36" name="== v"/>
          <p:cNvSpPr/>
          <p:nvPr/>
        </p:nvSpPr>
        <p:spPr>
          <a:xfrm>
            <a:off x="7472602" y="7046050"/>
            <a:ext cx="314534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137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8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139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140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141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144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14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147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145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6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148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arr[l+1…lt]&lt;v</a:t>
            </a:r>
          </a:p>
        </p:txBody>
      </p:sp>
      <p:sp>
        <p:nvSpPr>
          <p:cNvPr id="1149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152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150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1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155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15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4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158" name="Group"/>
          <p:cNvGrpSpPr/>
          <p:nvPr/>
        </p:nvGrpSpPr>
        <p:grpSpPr>
          <a:xfrm>
            <a:off x="10749777" y="9276200"/>
            <a:ext cx="522321" cy="1895486"/>
            <a:chOff x="0" y="0"/>
            <a:chExt cx="522320" cy="1895485"/>
          </a:xfrm>
        </p:grpSpPr>
        <p:sp>
          <p:nvSpPr>
            <p:cNvPr id="115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7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161" name="Group"/>
          <p:cNvGrpSpPr/>
          <p:nvPr/>
        </p:nvGrpSpPr>
        <p:grpSpPr>
          <a:xfrm>
            <a:off x="6118628" y="4155462"/>
            <a:ext cx="5853290" cy="2708700"/>
            <a:chOff x="0" y="0"/>
            <a:chExt cx="5853289" cy="2708698"/>
          </a:xfrm>
        </p:grpSpPr>
        <p:sp>
          <p:nvSpPr>
            <p:cNvPr id="1159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arr[lt+1…i-1]==v</a:t>
              </a:r>
            </a:p>
          </p:txBody>
        </p:sp>
        <p:sp>
          <p:nvSpPr>
            <p:cNvPr id="1160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62" name="e &lt; v"/>
          <p:cNvSpPr/>
          <p:nvPr/>
        </p:nvSpPr>
        <p:spPr>
          <a:xfrm>
            <a:off x="9998031" y="11979963"/>
            <a:ext cx="2025812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&lt; v</a:t>
            </a:r>
          </a:p>
        </p:txBody>
      </p:sp>
      <p:sp>
        <p:nvSpPr>
          <p:cNvPr id="1163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" grpId="2" animBg="1" advAuto="0"/>
      <p:bldP spid="1163" grpId="1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16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67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168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69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170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171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172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175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17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4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178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176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7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179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arr[l+1…lt]&lt;v</a:t>
            </a:r>
          </a:p>
        </p:txBody>
      </p:sp>
      <p:sp>
        <p:nvSpPr>
          <p:cNvPr id="1180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183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1181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2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186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18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189" name="Group"/>
          <p:cNvGrpSpPr/>
          <p:nvPr/>
        </p:nvGrpSpPr>
        <p:grpSpPr>
          <a:xfrm>
            <a:off x="10749777" y="9276200"/>
            <a:ext cx="522321" cy="1895486"/>
            <a:chOff x="0" y="0"/>
            <a:chExt cx="522320" cy="1895485"/>
          </a:xfrm>
        </p:grpSpPr>
        <p:sp>
          <p:nvSpPr>
            <p:cNvPr id="118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8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192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1190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arr[lt+1…i-1]==v</a:t>
              </a:r>
            </a:p>
          </p:txBody>
        </p:sp>
        <p:sp>
          <p:nvSpPr>
            <p:cNvPr id="1191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93" name="e"/>
          <p:cNvSpPr/>
          <p:nvPr/>
        </p:nvSpPr>
        <p:spPr>
          <a:xfrm>
            <a:off x="1158408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194" name="e &gt; v"/>
          <p:cNvSpPr/>
          <p:nvPr/>
        </p:nvSpPr>
        <p:spPr>
          <a:xfrm>
            <a:off x="10988594" y="11979963"/>
            <a:ext cx="2025812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&gt;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4" animBg="1" advAuto="0"/>
      <p:bldP spid="1193" grpId="3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19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98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199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0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01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202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203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206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0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207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8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210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arr[l+1…lt]&lt;v</a:t>
            </a:r>
          </a:p>
        </p:txBody>
      </p:sp>
      <p:sp>
        <p:nvSpPr>
          <p:cNvPr id="1211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214" name="Group"/>
          <p:cNvGrpSpPr/>
          <p:nvPr/>
        </p:nvGrpSpPr>
        <p:grpSpPr>
          <a:xfrm>
            <a:off x="7468520" y="9276200"/>
            <a:ext cx="878906" cy="1895486"/>
            <a:chOff x="0" y="0"/>
            <a:chExt cx="878904" cy="1895485"/>
          </a:xfrm>
        </p:grpSpPr>
        <p:sp>
          <p:nvSpPr>
            <p:cNvPr id="121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3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217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21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6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11740339" y="9276200"/>
            <a:ext cx="522322" cy="1895486"/>
            <a:chOff x="0" y="0"/>
            <a:chExt cx="522320" cy="1895485"/>
          </a:xfrm>
        </p:grpSpPr>
        <p:sp>
          <p:nvSpPr>
            <p:cNvPr id="121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9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223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1221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arr[lt+1…i-1]==v</a:t>
              </a:r>
            </a:p>
          </p:txBody>
        </p:sp>
        <p:sp>
          <p:nvSpPr>
            <p:cNvPr id="1222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24" name="e"/>
          <p:cNvSpPr/>
          <p:nvPr/>
        </p:nvSpPr>
        <p:spPr>
          <a:xfrm>
            <a:off x="1158408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25" name="e &gt; v"/>
          <p:cNvSpPr/>
          <p:nvPr/>
        </p:nvSpPr>
        <p:spPr>
          <a:xfrm>
            <a:off x="10988594" y="11979963"/>
            <a:ext cx="2025812" cy="838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e &gt;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28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2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30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231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2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3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234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235" name="&gt; v"/>
          <p:cNvSpPr/>
          <p:nvPr/>
        </p:nvSpPr>
        <p:spPr>
          <a:xfrm>
            <a:off x="16360869" y="7046050"/>
            <a:ext cx="567032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23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241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1239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0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242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arr[l+1…lt]&lt;v</a:t>
            </a:r>
          </a:p>
        </p:txBody>
      </p:sp>
      <p:sp>
        <p:nvSpPr>
          <p:cNvPr id="1243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246" name="Group"/>
          <p:cNvGrpSpPr/>
          <p:nvPr/>
        </p:nvGrpSpPr>
        <p:grpSpPr>
          <a:xfrm>
            <a:off x="7468520" y="9276200"/>
            <a:ext cx="878906" cy="1895486"/>
            <a:chOff x="0" y="0"/>
            <a:chExt cx="878904" cy="1895485"/>
          </a:xfrm>
        </p:grpSpPr>
        <p:sp>
          <p:nvSpPr>
            <p:cNvPr id="124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5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24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11740339" y="9276200"/>
            <a:ext cx="522322" cy="1895486"/>
            <a:chOff x="0" y="0"/>
            <a:chExt cx="522320" cy="1895485"/>
          </a:xfrm>
        </p:grpSpPr>
        <p:sp>
          <p:nvSpPr>
            <p:cNvPr id="125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1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1253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arr[lt+1…i-1]==v</a:t>
              </a:r>
            </a:p>
          </p:txBody>
        </p:sp>
        <p:sp>
          <p:nvSpPr>
            <p:cNvPr id="1254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5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59" name="== v"/>
          <p:cNvSpPr/>
          <p:nvPr/>
        </p:nvSpPr>
        <p:spPr>
          <a:xfrm>
            <a:off x="8968715" y="7046050"/>
            <a:ext cx="644657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260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1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62" name="&lt; v"/>
          <p:cNvSpPr/>
          <p:nvPr/>
        </p:nvSpPr>
        <p:spPr>
          <a:xfrm>
            <a:off x="3249381" y="7046050"/>
            <a:ext cx="5670324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263" name="&gt; v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6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5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15431400" y="9276200"/>
            <a:ext cx="878906" cy="1895486"/>
            <a:chOff x="0" y="0"/>
            <a:chExt cx="878904" cy="1895485"/>
          </a:xfrm>
        </p:grpSpPr>
        <p:sp>
          <p:nvSpPr>
            <p:cNvPr id="1267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8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270" name="arr[l+1…lt]&lt;v"/>
          <p:cNvSpPr/>
          <p:nvPr/>
        </p:nvSpPr>
        <p:spPr>
          <a:xfrm>
            <a:off x="3519678" y="5633599"/>
            <a:ext cx="5129730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arr[l+1…lt]&lt;v</a:t>
            </a:r>
          </a:p>
        </p:txBody>
      </p:sp>
      <p:sp>
        <p:nvSpPr>
          <p:cNvPr id="1271" name="arr[gt…r] &gt; v"/>
          <p:cNvSpPr/>
          <p:nvPr/>
        </p:nvSpPr>
        <p:spPr>
          <a:xfrm>
            <a:off x="16174701" y="5633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274" name="Group"/>
          <p:cNvGrpSpPr/>
          <p:nvPr/>
        </p:nvGrpSpPr>
        <p:grpSpPr>
          <a:xfrm>
            <a:off x="8147670" y="9276200"/>
            <a:ext cx="878905" cy="1895486"/>
            <a:chOff x="0" y="0"/>
            <a:chExt cx="878904" cy="1895485"/>
          </a:xfrm>
        </p:grpSpPr>
        <p:sp>
          <p:nvSpPr>
            <p:cNvPr id="1272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3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27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6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1278" name="arr[lt+1…i-1]==v"/>
          <p:cNvSpPr/>
          <p:nvPr/>
        </p:nvSpPr>
        <p:spPr>
          <a:xfrm>
            <a:off x="9265355" y="5633599"/>
            <a:ext cx="5853290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arr[lt+1…i-1]==v</a:t>
            </a:r>
          </a:p>
        </p:txBody>
      </p:sp>
      <p:sp>
        <p:nvSpPr>
          <p:cNvPr id="1279" name="Rectangle"/>
          <p:cNvSpPr/>
          <p:nvPr/>
        </p:nvSpPr>
        <p:spPr>
          <a:xfrm>
            <a:off x="808058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0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grpSp>
        <p:nvGrpSpPr>
          <p:cNvPr id="1283" name="Group"/>
          <p:cNvGrpSpPr/>
          <p:nvPr/>
        </p:nvGrpSpPr>
        <p:grpSpPr>
          <a:xfrm>
            <a:off x="15609692" y="11714186"/>
            <a:ext cx="522321" cy="1895486"/>
            <a:chOff x="0" y="0"/>
            <a:chExt cx="522320" cy="1895485"/>
          </a:xfrm>
        </p:grpSpPr>
        <p:sp>
          <p:nvSpPr>
            <p:cNvPr id="128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2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i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155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56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57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58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59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60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61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62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63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64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65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66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67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68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69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70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pic>
        <p:nvPicPr>
          <p:cNvPr id="171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173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175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179" name="Group"/>
          <p:cNvGrpSpPr/>
          <p:nvPr/>
        </p:nvGrpSpPr>
        <p:grpSpPr>
          <a:xfrm>
            <a:off x="5157723" y="6397245"/>
            <a:ext cx="3890029" cy="1520638"/>
            <a:chOff x="0" y="0"/>
            <a:chExt cx="3890028" cy="1520636"/>
          </a:xfrm>
        </p:grpSpPr>
        <p:sp>
          <p:nvSpPr>
            <p:cNvPr id="177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78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9871636" y="6397245"/>
            <a:ext cx="3890029" cy="1520638"/>
            <a:chOff x="0" y="0"/>
            <a:chExt cx="3890028" cy="1520636"/>
          </a:xfrm>
        </p:grpSpPr>
        <p:sp>
          <p:nvSpPr>
            <p:cNvPr id="180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81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14547448" y="6397245"/>
            <a:ext cx="3890031" cy="1520638"/>
            <a:chOff x="0" y="0"/>
            <a:chExt cx="3890029" cy="1520636"/>
          </a:xfrm>
        </p:grpSpPr>
        <p:sp>
          <p:nvSpPr>
            <p:cNvPr id="183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84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9248657" y="6435345"/>
            <a:ext cx="3890029" cy="1520638"/>
            <a:chOff x="0" y="0"/>
            <a:chExt cx="3890028" cy="1520636"/>
          </a:xfrm>
        </p:grpSpPr>
        <p:sp>
          <p:nvSpPr>
            <p:cNvPr id="186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7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5" grpId="2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86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7" name="== v"/>
          <p:cNvSpPr/>
          <p:nvPr/>
        </p:nvSpPr>
        <p:spPr>
          <a:xfrm>
            <a:off x="8081223" y="7046050"/>
            <a:ext cx="733406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288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1289" name="&lt; v"/>
          <p:cNvSpPr/>
          <p:nvPr/>
        </p:nvSpPr>
        <p:spPr>
          <a:xfrm>
            <a:off x="2352807" y="7046050"/>
            <a:ext cx="567032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290" name="&gt; v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  <p:grpSp>
        <p:nvGrpSpPr>
          <p:cNvPr id="1293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129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2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1296" name="Group"/>
          <p:cNvGrpSpPr/>
          <p:nvPr/>
        </p:nvGrpSpPr>
        <p:grpSpPr>
          <a:xfrm>
            <a:off x="15431400" y="9276200"/>
            <a:ext cx="878906" cy="1895486"/>
            <a:chOff x="0" y="0"/>
            <a:chExt cx="878904" cy="1895485"/>
          </a:xfrm>
        </p:grpSpPr>
        <p:sp>
          <p:nvSpPr>
            <p:cNvPr id="1294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5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gt</a:t>
              </a:r>
            </a:p>
          </p:txBody>
        </p:sp>
      </p:grpSp>
      <p:sp>
        <p:nvSpPr>
          <p:cNvPr id="1297" name="arr[l…lt-1]&lt;v"/>
          <p:cNvSpPr/>
          <p:nvPr/>
        </p:nvSpPr>
        <p:spPr>
          <a:xfrm>
            <a:off x="2261323" y="5633599"/>
            <a:ext cx="5853291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arr[l…lt-1]&lt;v</a:t>
            </a:r>
          </a:p>
        </p:txBody>
      </p:sp>
      <p:sp>
        <p:nvSpPr>
          <p:cNvPr id="1298" name="arr[gt…r] &gt; v"/>
          <p:cNvSpPr/>
          <p:nvPr/>
        </p:nvSpPr>
        <p:spPr>
          <a:xfrm>
            <a:off x="16174701" y="5506599"/>
            <a:ext cx="5129729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arr[gt…r] &gt; v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8147670" y="9276200"/>
            <a:ext cx="878905" cy="1895486"/>
            <a:chOff x="0" y="0"/>
            <a:chExt cx="878904" cy="1895485"/>
          </a:xfrm>
        </p:grpSpPr>
        <p:sp>
          <p:nvSpPr>
            <p:cNvPr id="1299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0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lt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130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3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1305" name="arr[lt…gt-1]==v"/>
          <p:cNvSpPr/>
          <p:nvPr/>
        </p:nvSpPr>
        <p:spPr>
          <a:xfrm>
            <a:off x="8821608" y="5506599"/>
            <a:ext cx="5853291" cy="838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arr[lt…gt-1]==v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30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09" name="== v"/>
          <p:cNvSpPr/>
          <p:nvPr/>
        </p:nvSpPr>
        <p:spPr>
          <a:xfrm>
            <a:off x="8081223" y="7046050"/>
            <a:ext cx="733406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== v</a:t>
            </a:r>
          </a:p>
        </p:txBody>
      </p:sp>
      <p:sp>
        <p:nvSpPr>
          <p:cNvPr id="1310" name="三路快排 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三路快排 Quick Sort 3 Ways</a:t>
            </a:r>
          </a:p>
        </p:txBody>
      </p:sp>
      <p:sp>
        <p:nvSpPr>
          <p:cNvPr id="1311" name="&lt; v"/>
          <p:cNvSpPr/>
          <p:nvPr/>
        </p:nvSpPr>
        <p:spPr>
          <a:xfrm>
            <a:off x="2352807" y="7046050"/>
            <a:ext cx="567032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 v</a:t>
            </a:r>
          </a:p>
        </p:txBody>
      </p:sp>
      <p:sp>
        <p:nvSpPr>
          <p:cNvPr id="1312" name="&gt; v"/>
          <p:cNvSpPr/>
          <p:nvPr/>
        </p:nvSpPr>
        <p:spPr>
          <a:xfrm>
            <a:off x="15447939" y="7046050"/>
            <a:ext cx="6583253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&gt; v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操作：Quick Sort 3 Ways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操作：Quick Sort 3 Ways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1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操作：比较 Quick Sort 3 Ways 的性能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9710" defTabSz="791845">
              <a:defRPr sz="9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操作：比较 Quick Sort 3 Ways 的性能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" grpId="1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Merge Sort 和 Quick Sort 的衍生问题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24155" defTabSz="808990">
              <a:defRPr sz="98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 和 Quick Sort 的衍生问题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" grpId="1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Merge Sort 和 Quick Sort 都使用了分治算法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187325" defTabSz="676275">
              <a:defRPr sz="8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 和 Quick Sort 都使用了分治算法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" grpId="1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逆序对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" grpId="1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逆序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  <p:sp>
        <p:nvSpPr>
          <p:cNvPr id="1325" name="4"/>
          <p:cNvSpPr/>
          <p:nvPr/>
        </p:nvSpPr>
        <p:spPr>
          <a:xfrm>
            <a:off x="19662108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26" name="7"/>
          <p:cNvSpPr/>
          <p:nvPr/>
        </p:nvSpPr>
        <p:spPr>
          <a:xfrm>
            <a:off x="17308328" y="4327124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27" name="5"/>
          <p:cNvSpPr/>
          <p:nvPr/>
        </p:nvSpPr>
        <p:spPr>
          <a:xfrm>
            <a:off x="14954547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28" name="1"/>
          <p:cNvSpPr/>
          <p:nvPr/>
        </p:nvSpPr>
        <p:spPr>
          <a:xfrm>
            <a:off x="12600764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29" name="3"/>
          <p:cNvSpPr/>
          <p:nvPr/>
        </p:nvSpPr>
        <p:spPr>
          <a:xfrm>
            <a:off x="10246985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30" name="2"/>
          <p:cNvSpPr/>
          <p:nvPr/>
        </p:nvSpPr>
        <p:spPr>
          <a:xfrm>
            <a:off x="7893205" y="4327124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31" name="6"/>
          <p:cNvSpPr/>
          <p:nvPr/>
        </p:nvSpPr>
        <p:spPr>
          <a:xfrm>
            <a:off x="5539425" y="4327124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332" name="8"/>
          <p:cNvSpPr/>
          <p:nvPr/>
        </p:nvSpPr>
        <p:spPr>
          <a:xfrm>
            <a:off x="3185644" y="4327124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grpSp>
        <p:nvGrpSpPr>
          <p:cNvPr id="1341" name="Group"/>
          <p:cNvGrpSpPr/>
          <p:nvPr/>
        </p:nvGrpSpPr>
        <p:grpSpPr>
          <a:xfrm>
            <a:off x="3185644" y="7551155"/>
            <a:ext cx="18012712" cy="1520637"/>
            <a:chOff x="0" y="0"/>
            <a:chExt cx="18012711" cy="1520636"/>
          </a:xfrm>
        </p:grpSpPr>
        <p:sp>
          <p:nvSpPr>
            <p:cNvPr id="1333" name="4"/>
            <p:cNvSpPr/>
            <p:nvPr/>
          </p:nvSpPr>
          <p:spPr>
            <a:xfrm>
              <a:off x="1647646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334" name="7"/>
            <p:cNvSpPr/>
            <p:nvPr/>
          </p:nvSpPr>
          <p:spPr>
            <a:xfrm>
              <a:off x="1412268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335" name="5"/>
            <p:cNvSpPr/>
            <p:nvPr/>
          </p:nvSpPr>
          <p:spPr>
            <a:xfrm>
              <a:off x="1176890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336" name="1"/>
            <p:cNvSpPr/>
            <p:nvPr/>
          </p:nvSpPr>
          <p:spPr>
            <a:xfrm>
              <a:off x="941512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37" name="3"/>
            <p:cNvSpPr/>
            <p:nvPr/>
          </p:nvSpPr>
          <p:spPr>
            <a:xfrm>
              <a:off x="7061341" y="0"/>
              <a:ext cx="1536248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338" name="2"/>
            <p:cNvSpPr/>
            <p:nvPr/>
          </p:nvSpPr>
          <p:spPr>
            <a:xfrm>
              <a:off x="4707560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39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340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350" name="Group"/>
          <p:cNvGrpSpPr/>
          <p:nvPr/>
        </p:nvGrpSpPr>
        <p:grpSpPr>
          <a:xfrm>
            <a:off x="3185643" y="10775186"/>
            <a:ext cx="18012713" cy="1520638"/>
            <a:chOff x="0" y="0"/>
            <a:chExt cx="18012711" cy="1520636"/>
          </a:xfrm>
        </p:grpSpPr>
        <p:sp>
          <p:nvSpPr>
            <p:cNvPr id="1342" name="4"/>
            <p:cNvSpPr/>
            <p:nvPr/>
          </p:nvSpPr>
          <p:spPr>
            <a:xfrm>
              <a:off x="1647646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343" name="7"/>
            <p:cNvSpPr/>
            <p:nvPr/>
          </p:nvSpPr>
          <p:spPr>
            <a:xfrm>
              <a:off x="1412268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344" name="5"/>
            <p:cNvSpPr/>
            <p:nvPr/>
          </p:nvSpPr>
          <p:spPr>
            <a:xfrm>
              <a:off x="1176890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345" name="1"/>
            <p:cNvSpPr/>
            <p:nvPr/>
          </p:nvSpPr>
          <p:spPr>
            <a:xfrm>
              <a:off x="9415121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46" name="3"/>
            <p:cNvSpPr/>
            <p:nvPr/>
          </p:nvSpPr>
          <p:spPr>
            <a:xfrm>
              <a:off x="7061341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347" name="2"/>
            <p:cNvSpPr/>
            <p:nvPr/>
          </p:nvSpPr>
          <p:spPr>
            <a:xfrm>
              <a:off x="4707561" y="0"/>
              <a:ext cx="1536248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48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349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" grpId="3" animBg="1" advAuto="0"/>
      <p:bldP spid="1341" grpId="2" animBg="1" advAuto="0"/>
      <p:bldP spid="1324" grpId="1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逆序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  <p:sp>
        <p:nvSpPr>
          <p:cNvPr id="1353" name="8"/>
          <p:cNvSpPr/>
          <p:nvPr/>
        </p:nvSpPr>
        <p:spPr>
          <a:xfrm>
            <a:off x="19662108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354" name="7"/>
          <p:cNvSpPr/>
          <p:nvPr/>
        </p:nvSpPr>
        <p:spPr>
          <a:xfrm>
            <a:off x="17308328" y="543166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55" name="6"/>
          <p:cNvSpPr/>
          <p:nvPr/>
        </p:nvSpPr>
        <p:spPr>
          <a:xfrm>
            <a:off x="14954547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356" name="5"/>
          <p:cNvSpPr/>
          <p:nvPr/>
        </p:nvSpPr>
        <p:spPr>
          <a:xfrm>
            <a:off x="12600764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57" name="4"/>
          <p:cNvSpPr/>
          <p:nvPr/>
        </p:nvSpPr>
        <p:spPr>
          <a:xfrm>
            <a:off x="10246985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58" name="3"/>
          <p:cNvSpPr/>
          <p:nvPr/>
        </p:nvSpPr>
        <p:spPr>
          <a:xfrm>
            <a:off x="7893205" y="543166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59" name="2"/>
          <p:cNvSpPr/>
          <p:nvPr/>
        </p:nvSpPr>
        <p:spPr>
          <a:xfrm>
            <a:off x="5539424" y="543166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60" name="1"/>
          <p:cNvSpPr/>
          <p:nvPr/>
        </p:nvSpPr>
        <p:spPr>
          <a:xfrm>
            <a:off x="3185644" y="543166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61" name="1"/>
          <p:cNvSpPr/>
          <p:nvPr/>
        </p:nvSpPr>
        <p:spPr>
          <a:xfrm>
            <a:off x="19662108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62" name="2"/>
          <p:cNvSpPr/>
          <p:nvPr/>
        </p:nvSpPr>
        <p:spPr>
          <a:xfrm>
            <a:off x="17308328" y="922962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63" name="3"/>
          <p:cNvSpPr/>
          <p:nvPr/>
        </p:nvSpPr>
        <p:spPr>
          <a:xfrm>
            <a:off x="14954547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64" name="4"/>
          <p:cNvSpPr/>
          <p:nvPr/>
        </p:nvSpPr>
        <p:spPr>
          <a:xfrm>
            <a:off x="12600764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65" name="5"/>
          <p:cNvSpPr/>
          <p:nvPr/>
        </p:nvSpPr>
        <p:spPr>
          <a:xfrm>
            <a:off x="10246985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66" name="6"/>
          <p:cNvSpPr/>
          <p:nvPr/>
        </p:nvSpPr>
        <p:spPr>
          <a:xfrm>
            <a:off x="7893205" y="922962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367" name="7"/>
          <p:cNvSpPr/>
          <p:nvPr/>
        </p:nvSpPr>
        <p:spPr>
          <a:xfrm>
            <a:off x="5539424" y="922962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68" name="8"/>
          <p:cNvSpPr/>
          <p:nvPr/>
        </p:nvSpPr>
        <p:spPr>
          <a:xfrm>
            <a:off x="3185644" y="922962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" grpId="1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逆序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逆序对</a:t>
            </a:r>
          </a:p>
        </p:txBody>
      </p:sp>
      <p:sp>
        <p:nvSpPr>
          <p:cNvPr id="1371" name="4"/>
          <p:cNvSpPr/>
          <p:nvPr/>
        </p:nvSpPr>
        <p:spPr>
          <a:xfrm>
            <a:off x="19662108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72" name="7"/>
          <p:cNvSpPr/>
          <p:nvPr/>
        </p:nvSpPr>
        <p:spPr>
          <a:xfrm>
            <a:off x="17308328" y="6097681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73" name="5"/>
          <p:cNvSpPr/>
          <p:nvPr/>
        </p:nvSpPr>
        <p:spPr>
          <a:xfrm>
            <a:off x="14954547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74" name="1"/>
          <p:cNvSpPr/>
          <p:nvPr/>
        </p:nvSpPr>
        <p:spPr>
          <a:xfrm>
            <a:off x="12600764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75" name="3"/>
          <p:cNvSpPr/>
          <p:nvPr/>
        </p:nvSpPr>
        <p:spPr>
          <a:xfrm>
            <a:off x="10246985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76" name="2"/>
          <p:cNvSpPr/>
          <p:nvPr/>
        </p:nvSpPr>
        <p:spPr>
          <a:xfrm>
            <a:off x="7893205" y="6097681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77" name="6"/>
          <p:cNvSpPr/>
          <p:nvPr/>
        </p:nvSpPr>
        <p:spPr>
          <a:xfrm>
            <a:off x="5539425" y="6097681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378" name="8"/>
          <p:cNvSpPr/>
          <p:nvPr/>
        </p:nvSpPr>
        <p:spPr>
          <a:xfrm>
            <a:off x="3185644" y="6097681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379" name="暴力解法：考察每一个数对。算法复杂度：O(n^2)"/>
          <p:cNvSpPr/>
          <p:nvPr/>
        </p:nvSpPr>
        <p:spPr>
          <a:xfrm>
            <a:off x="3099600" y="8977769"/>
            <a:ext cx="20538577" cy="2616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暴力解法：考察每一个数对。算法复杂度：O(n^2)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" grpId="2" bldLvl="5" animBg="1" advAuto="0" build="p"/>
      <p:bldP spid="1370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191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92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93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94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95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96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97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98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99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00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01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02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03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04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05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06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pic>
        <p:nvPicPr>
          <p:cNvPr id="207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209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211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215" name="Group"/>
          <p:cNvGrpSpPr/>
          <p:nvPr/>
        </p:nvGrpSpPr>
        <p:grpSpPr>
          <a:xfrm>
            <a:off x="5151370" y="8750441"/>
            <a:ext cx="3890029" cy="1520637"/>
            <a:chOff x="0" y="0"/>
            <a:chExt cx="3890028" cy="1520636"/>
          </a:xfrm>
        </p:grpSpPr>
        <p:sp>
          <p:nvSpPr>
            <p:cNvPr id="213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14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9820833" y="8750440"/>
            <a:ext cx="3890029" cy="1520637"/>
            <a:chOff x="0" y="0"/>
            <a:chExt cx="3890028" cy="1520636"/>
          </a:xfrm>
        </p:grpSpPr>
        <p:sp>
          <p:nvSpPr>
            <p:cNvPr id="216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17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4515693" y="8750440"/>
            <a:ext cx="3890031" cy="1520637"/>
            <a:chOff x="0" y="0"/>
            <a:chExt cx="3890029" cy="1520636"/>
          </a:xfrm>
        </p:grpSpPr>
        <p:sp>
          <p:nvSpPr>
            <p:cNvPr id="219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0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9274057" y="8750440"/>
            <a:ext cx="3890029" cy="1520637"/>
            <a:chOff x="0" y="0"/>
            <a:chExt cx="3890028" cy="1520636"/>
          </a:xfrm>
        </p:grpSpPr>
        <p:sp>
          <p:nvSpPr>
            <p:cNvPr id="222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23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</p:grpSp>
      <p:pic>
        <p:nvPicPr>
          <p:cNvPr id="225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4933794" y="10766010"/>
            <a:ext cx="4325180" cy="76201"/>
          </a:xfrm>
          <a:prstGeom prst="rect">
            <a:avLst/>
          </a:prstGeom>
        </p:spPr>
      </p:pic>
      <p:pic>
        <p:nvPicPr>
          <p:cNvPr id="227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9603257" y="10766011"/>
            <a:ext cx="4325180" cy="76201"/>
          </a:xfrm>
          <a:prstGeom prst="rect">
            <a:avLst/>
          </a:prstGeom>
        </p:spPr>
      </p:pic>
      <p:pic>
        <p:nvPicPr>
          <p:cNvPr id="229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14298119" y="10766011"/>
            <a:ext cx="4325180" cy="76201"/>
          </a:xfrm>
          <a:prstGeom prst="rect">
            <a:avLst/>
          </a:prstGeom>
        </p:spPr>
      </p:pic>
      <p:pic>
        <p:nvPicPr>
          <p:cNvPr id="231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18992981" y="10766010"/>
            <a:ext cx="4325180" cy="76201"/>
          </a:xfrm>
          <a:prstGeom prst="rect">
            <a:avLst/>
          </a:prstGeom>
        </p:spPr>
      </p:pic>
      <p:sp>
        <p:nvSpPr>
          <p:cNvPr id="233" name="6"/>
          <p:cNvSpPr/>
          <p:nvPr/>
        </p:nvSpPr>
        <p:spPr>
          <a:xfrm>
            <a:off x="7505151" y="87377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34" name="8"/>
          <p:cNvSpPr/>
          <p:nvPr/>
        </p:nvSpPr>
        <p:spPr>
          <a:xfrm>
            <a:off x="5151372" y="873774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35" name="3"/>
          <p:cNvSpPr/>
          <p:nvPr/>
        </p:nvSpPr>
        <p:spPr>
          <a:xfrm>
            <a:off x="12174613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36" name="2"/>
          <p:cNvSpPr/>
          <p:nvPr/>
        </p:nvSpPr>
        <p:spPr>
          <a:xfrm>
            <a:off x="9820833" y="875044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37" name="5"/>
          <p:cNvSpPr/>
          <p:nvPr/>
        </p:nvSpPr>
        <p:spPr>
          <a:xfrm>
            <a:off x="16869475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38" name="1"/>
          <p:cNvSpPr/>
          <p:nvPr/>
        </p:nvSpPr>
        <p:spPr>
          <a:xfrm>
            <a:off x="14515693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39" name="4"/>
          <p:cNvSpPr/>
          <p:nvPr/>
        </p:nvSpPr>
        <p:spPr>
          <a:xfrm>
            <a:off x="21640538" y="875044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40" name="7"/>
          <p:cNvSpPr/>
          <p:nvPr/>
        </p:nvSpPr>
        <p:spPr>
          <a:xfrm>
            <a:off x="19286757" y="875044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animBg="1" advAuto="0"/>
      <p:bldP spid="229" grpId="3" animBg="1" advAuto="0"/>
      <p:bldP spid="231" grpId="4" animBg="1" advAuto="0"/>
      <p:bldP spid="227" grpId="2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Merge Sort的思路求逆序对的个数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Merge Sort的思路求逆序对的个数</a:t>
            </a:r>
          </a:p>
        </p:txBody>
      </p:sp>
      <p:sp>
        <p:nvSpPr>
          <p:cNvPr id="1382" name="算法复杂度：O(nlogn)"/>
          <p:cNvSpPr/>
          <p:nvPr/>
        </p:nvSpPr>
        <p:spPr>
          <a:xfrm>
            <a:off x="8158431" y="8905413"/>
            <a:ext cx="8067139" cy="2616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算法复杂度：O(nlogn)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2" bldLvl="5" animBg="1" advAuto="0" build="p"/>
      <p:bldP spid="1381" grpId="1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85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386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388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389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90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91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92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93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394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95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96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397" name="1"/>
          <p:cNvSpPr/>
          <p:nvPr/>
        </p:nvSpPr>
        <p:spPr>
          <a:xfrm>
            <a:off x="1248142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98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99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00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01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02" name="2"/>
          <p:cNvSpPr/>
          <p:nvPr/>
        </p:nvSpPr>
        <p:spPr>
          <a:xfrm>
            <a:off x="17682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03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04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5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6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09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10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411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413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414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15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16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17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18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19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20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21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422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23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24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25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26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27" name="2"/>
          <p:cNvSpPr/>
          <p:nvPr/>
        </p:nvSpPr>
        <p:spPr>
          <a:xfrm>
            <a:off x="17936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28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29" name="Triangle"/>
          <p:cNvSpPr/>
          <p:nvPr/>
        </p:nvSpPr>
        <p:spPr>
          <a:xfrm>
            <a:off x="521529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0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1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2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1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35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36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437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439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440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41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42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43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44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45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46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47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448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49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50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51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52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53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54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55" name="Triangle"/>
          <p:cNvSpPr/>
          <p:nvPr/>
        </p:nvSpPr>
        <p:spPr>
          <a:xfrm>
            <a:off x="7869759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6" name="Triangle"/>
          <p:cNvSpPr/>
          <p:nvPr/>
        </p:nvSpPr>
        <p:spPr>
          <a:xfrm>
            <a:off x="521529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7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8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59" name="3"/>
          <p:cNvSpPr/>
          <p:nvPr/>
        </p:nvSpPr>
        <p:spPr>
          <a:xfrm>
            <a:off x="446086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62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63" name="归并排序求逆数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归并排序求逆数对</a:t>
            </a:r>
          </a:p>
        </p:txBody>
      </p:sp>
      <p:pic>
        <p:nvPicPr>
          <p:cNvPr id="1464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466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467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68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69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70" name="4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71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72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73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74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475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76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77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78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79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80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81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82" name="Triangle"/>
          <p:cNvSpPr/>
          <p:nvPr/>
        </p:nvSpPr>
        <p:spPr>
          <a:xfrm>
            <a:off x="10587728" y="4847782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3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4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5" name="4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86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87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取数组中第n大的元素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取数组中第n大的元素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" grpId="1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取数组中的最大值，最小值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取数组中的最大值，最小值</a:t>
            </a:r>
          </a:p>
        </p:txBody>
      </p:sp>
      <p:sp>
        <p:nvSpPr>
          <p:cNvPr id="1492" name="遍历。算法复杂度：O(n)"/>
          <p:cNvSpPr/>
          <p:nvPr/>
        </p:nvSpPr>
        <p:spPr>
          <a:xfrm>
            <a:off x="7602806" y="8953650"/>
            <a:ext cx="9178389" cy="2616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遍历。算法复杂度：O(n)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" grpId="1" animBg="1" advAuto="0"/>
      <p:bldP spid="1492" grpId="2" bldLvl="5" animBg="1" advAuto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取数组中的第n大的元素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取数组中的第n大的元素</a:t>
            </a:r>
          </a:p>
        </p:txBody>
      </p:sp>
      <p:sp>
        <p:nvSpPr>
          <p:cNvPr id="1495" name="排序。算法复杂度：O(nlogn)"/>
          <p:cNvSpPr/>
          <p:nvPr/>
        </p:nvSpPr>
        <p:spPr>
          <a:xfrm>
            <a:off x="7048075" y="8977769"/>
            <a:ext cx="10287850" cy="2616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排序。算法复杂度：O(nlogn)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" grpId="2" bldLvl="5" animBg="1" advAuto="0" build="p"/>
      <p:bldP spid="1494" grpId="1" animBg="1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Quick Sort的思路求数组中第n大元素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26060" defTabSz="816610">
              <a:defRPr sz="9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Sort的思路求数组中第n大元素</a:t>
            </a:r>
          </a:p>
        </p:txBody>
      </p:sp>
      <p:sp>
        <p:nvSpPr>
          <p:cNvPr id="1498" name="算法复杂度：O(n)"/>
          <p:cNvSpPr/>
          <p:nvPr/>
        </p:nvSpPr>
        <p:spPr>
          <a:xfrm>
            <a:off x="8158431" y="8905413"/>
            <a:ext cx="8067139" cy="2616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算法复杂度：O(n)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1" animBg="1" advAuto="0"/>
      <p:bldP spid="1498" grpId="2" bldLvl="5" animBg="1" advAuto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Quick Sort的思路求数组中第n大元素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6060" defTabSz="816610">
              <a:defRPr sz="9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Sort的思路求数组中第n大元素</a:t>
            </a:r>
          </a:p>
        </p:txBody>
      </p:sp>
      <p:sp>
        <p:nvSpPr>
          <p:cNvPr id="1501" name="8"/>
          <p:cNvSpPr/>
          <p:nvPr/>
        </p:nvSpPr>
        <p:spPr>
          <a:xfrm>
            <a:off x="19652246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502" name="7"/>
          <p:cNvSpPr/>
          <p:nvPr/>
        </p:nvSpPr>
        <p:spPr>
          <a:xfrm>
            <a:off x="17298466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503" name="5"/>
          <p:cNvSpPr/>
          <p:nvPr/>
        </p:nvSpPr>
        <p:spPr>
          <a:xfrm>
            <a:off x="14944686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504" name="1"/>
          <p:cNvSpPr/>
          <p:nvPr/>
        </p:nvSpPr>
        <p:spPr>
          <a:xfrm>
            <a:off x="1259090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505" name="3"/>
          <p:cNvSpPr/>
          <p:nvPr/>
        </p:nvSpPr>
        <p:spPr>
          <a:xfrm>
            <a:off x="1023712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506" name="2"/>
          <p:cNvSpPr/>
          <p:nvPr/>
        </p:nvSpPr>
        <p:spPr>
          <a:xfrm>
            <a:off x="788334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507" name="6"/>
          <p:cNvSpPr/>
          <p:nvPr/>
        </p:nvSpPr>
        <p:spPr>
          <a:xfrm>
            <a:off x="5529564" y="5894839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508" name="4"/>
          <p:cNvSpPr/>
          <p:nvPr/>
        </p:nvSpPr>
        <p:spPr>
          <a:xfrm>
            <a:off x="3175783" y="5894839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509" name="4"/>
          <p:cNvSpPr/>
          <p:nvPr/>
        </p:nvSpPr>
        <p:spPr>
          <a:xfrm>
            <a:off x="3175783" y="5894839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grpSp>
        <p:nvGrpSpPr>
          <p:cNvPr id="1513" name="Group"/>
          <p:cNvGrpSpPr/>
          <p:nvPr/>
        </p:nvGrpSpPr>
        <p:grpSpPr>
          <a:xfrm>
            <a:off x="3195504" y="9348995"/>
            <a:ext cx="17992992" cy="1520637"/>
            <a:chOff x="0" y="0"/>
            <a:chExt cx="17992991" cy="1520636"/>
          </a:xfrm>
        </p:grpSpPr>
        <p:sp>
          <p:nvSpPr>
            <p:cNvPr id="1510" name="&lt; 4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4</a:t>
              </a:r>
            </a:p>
          </p:txBody>
        </p:sp>
        <p:sp>
          <p:nvSpPr>
            <p:cNvPr id="1511" name="&gt; 4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4</a:t>
              </a:r>
            </a:p>
          </p:txBody>
        </p:sp>
        <p:sp>
          <p:nvSpPr>
            <p:cNvPr id="1512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243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44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45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46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47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48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49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50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51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52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53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54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55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56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57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58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pic>
        <p:nvPicPr>
          <p:cNvPr id="259" name="Line" descr="Line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261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263" name="Line" descr="Line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267" name="Group"/>
          <p:cNvGrpSpPr/>
          <p:nvPr/>
        </p:nvGrpSpPr>
        <p:grpSpPr>
          <a:xfrm>
            <a:off x="5151370" y="8750441"/>
            <a:ext cx="3890029" cy="1520637"/>
            <a:chOff x="0" y="0"/>
            <a:chExt cx="3890028" cy="1520636"/>
          </a:xfrm>
        </p:grpSpPr>
        <p:sp>
          <p:nvSpPr>
            <p:cNvPr id="265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66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9820833" y="8750440"/>
            <a:ext cx="3890029" cy="1520637"/>
            <a:chOff x="0" y="0"/>
            <a:chExt cx="3890028" cy="1520636"/>
          </a:xfrm>
        </p:grpSpPr>
        <p:sp>
          <p:nvSpPr>
            <p:cNvPr id="268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69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14515693" y="8750440"/>
            <a:ext cx="3890031" cy="1520637"/>
            <a:chOff x="0" y="0"/>
            <a:chExt cx="3890029" cy="1520636"/>
          </a:xfrm>
        </p:grpSpPr>
        <p:sp>
          <p:nvSpPr>
            <p:cNvPr id="271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72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9274057" y="8750440"/>
            <a:ext cx="3890029" cy="1520637"/>
            <a:chOff x="0" y="0"/>
            <a:chExt cx="3890028" cy="1520636"/>
          </a:xfrm>
        </p:grpSpPr>
        <p:sp>
          <p:nvSpPr>
            <p:cNvPr id="274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75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</p:grpSp>
      <p:pic>
        <p:nvPicPr>
          <p:cNvPr id="277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4933794" y="10766010"/>
            <a:ext cx="4325180" cy="76201"/>
          </a:xfrm>
          <a:prstGeom prst="rect">
            <a:avLst/>
          </a:prstGeom>
        </p:spPr>
      </p:pic>
      <p:pic>
        <p:nvPicPr>
          <p:cNvPr id="279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9603257" y="10766011"/>
            <a:ext cx="4325180" cy="76201"/>
          </a:xfrm>
          <a:prstGeom prst="rect">
            <a:avLst/>
          </a:prstGeom>
        </p:spPr>
      </p:pic>
      <p:pic>
        <p:nvPicPr>
          <p:cNvPr id="281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14298119" y="10766011"/>
            <a:ext cx="4325180" cy="76201"/>
          </a:xfrm>
          <a:prstGeom prst="rect">
            <a:avLst/>
          </a:prstGeom>
        </p:spPr>
      </p:pic>
      <p:pic>
        <p:nvPicPr>
          <p:cNvPr id="283" name="Line" descr="Lin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18992981" y="10766010"/>
            <a:ext cx="4325180" cy="76201"/>
          </a:xfrm>
          <a:prstGeom prst="rect">
            <a:avLst/>
          </a:prstGeom>
        </p:spPr>
      </p:pic>
      <p:sp>
        <p:nvSpPr>
          <p:cNvPr id="285" name="6"/>
          <p:cNvSpPr/>
          <p:nvPr/>
        </p:nvSpPr>
        <p:spPr>
          <a:xfrm>
            <a:off x="7505150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86" name="8"/>
          <p:cNvSpPr/>
          <p:nvPr/>
        </p:nvSpPr>
        <p:spPr>
          <a:xfrm>
            <a:off x="5151371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87" name="3"/>
          <p:cNvSpPr/>
          <p:nvPr/>
        </p:nvSpPr>
        <p:spPr>
          <a:xfrm>
            <a:off x="12142863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88" name="2"/>
          <p:cNvSpPr/>
          <p:nvPr/>
        </p:nvSpPr>
        <p:spPr>
          <a:xfrm>
            <a:off x="9820833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89" name="5"/>
          <p:cNvSpPr/>
          <p:nvPr/>
        </p:nvSpPr>
        <p:spPr>
          <a:xfrm>
            <a:off x="16894877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90" name="1"/>
          <p:cNvSpPr/>
          <p:nvPr/>
        </p:nvSpPr>
        <p:spPr>
          <a:xfrm>
            <a:off x="14509345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91" name="4"/>
          <p:cNvSpPr/>
          <p:nvPr/>
        </p:nvSpPr>
        <p:spPr>
          <a:xfrm>
            <a:off x="21646891" y="11090934"/>
            <a:ext cx="1536248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92" name="7"/>
          <p:cNvSpPr/>
          <p:nvPr/>
        </p:nvSpPr>
        <p:spPr>
          <a:xfrm>
            <a:off x="19293107" y="11090934"/>
            <a:ext cx="1536249" cy="1520638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000" fill="hold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" dur="1000" fill="hold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xit" presetSubtype="4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8" dur="1000" fill="hold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4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" dur="1000" fill="hold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xit" presetSubtype="4" fill="hold" grpId="1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" dur="1000" fill="hold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xit" presetSubtype="4" fill="hold" grpId="1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" dur="1000" fill="hold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xit" presetSubtype="4" fill="hold" grpId="1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4" animBg="1" advAuto="0"/>
      <p:bldP spid="276" grpId="15" animBg="1" advAuto="0"/>
      <p:bldP spid="267" grpId="16" animBg="1" advAuto="0"/>
      <p:bldP spid="283" grpId="2" animBg="1" advAuto="0"/>
      <p:bldP spid="273" grpId="14" animBg="1" advAuto="0"/>
      <p:bldP spid="270" grpId="13" animBg="1" advAuto="0"/>
      <p:bldP spid="277" grpId="1" animBg="1" advAuto="0"/>
      <p:bldP spid="279" grpId="3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Quick Sort的思路求数组中第n大元素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6060" defTabSz="816610">
              <a:defRPr sz="9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Sort的思路求数组中第n大元素</a:t>
            </a:r>
          </a:p>
        </p:txBody>
      </p:sp>
      <p:sp>
        <p:nvSpPr>
          <p:cNvPr id="1516" name="8"/>
          <p:cNvSpPr/>
          <p:nvPr/>
        </p:nvSpPr>
        <p:spPr>
          <a:xfrm>
            <a:off x="19662108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1517" name="7"/>
          <p:cNvSpPr/>
          <p:nvPr/>
        </p:nvSpPr>
        <p:spPr>
          <a:xfrm>
            <a:off x="17308328" y="3917107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518" name="5"/>
          <p:cNvSpPr/>
          <p:nvPr/>
        </p:nvSpPr>
        <p:spPr>
          <a:xfrm>
            <a:off x="14954547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519" name="1"/>
          <p:cNvSpPr/>
          <p:nvPr/>
        </p:nvSpPr>
        <p:spPr>
          <a:xfrm>
            <a:off x="12600764" y="3917107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520" name="3"/>
          <p:cNvSpPr/>
          <p:nvPr/>
        </p:nvSpPr>
        <p:spPr>
          <a:xfrm>
            <a:off x="10246984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521" name="2"/>
          <p:cNvSpPr/>
          <p:nvPr/>
        </p:nvSpPr>
        <p:spPr>
          <a:xfrm>
            <a:off x="7893204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522" name="6"/>
          <p:cNvSpPr/>
          <p:nvPr/>
        </p:nvSpPr>
        <p:spPr>
          <a:xfrm>
            <a:off x="5539425" y="3917107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523" name="4"/>
          <p:cNvSpPr/>
          <p:nvPr/>
        </p:nvSpPr>
        <p:spPr>
          <a:xfrm>
            <a:off x="3185644" y="3917107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524" name="4"/>
          <p:cNvSpPr/>
          <p:nvPr/>
        </p:nvSpPr>
        <p:spPr>
          <a:xfrm>
            <a:off x="3185644" y="3917107"/>
            <a:ext cx="1536249" cy="1520637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grpSp>
        <p:nvGrpSpPr>
          <p:cNvPr id="1528" name="Group"/>
          <p:cNvGrpSpPr/>
          <p:nvPr/>
        </p:nvGrpSpPr>
        <p:grpSpPr>
          <a:xfrm>
            <a:off x="3195504" y="6168758"/>
            <a:ext cx="17992992" cy="1520637"/>
            <a:chOff x="0" y="0"/>
            <a:chExt cx="17992991" cy="1520636"/>
          </a:xfrm>
        </p:grpSpPr>
        <p:sp>
          <p:nvSpPr>
            <p:cNvPr id="1525" name="&lt; 4"/>
            <p:cNvSpPr/>
            <p:nvPr/>
          </p:nvSpPr>
          <p:spPr>
            <a:xfrm>
              <a:off x="0" y="0"/>
              <a:ext cx="6243812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4</a:t>
              </a:r>
            </a:p>
          </p:txBody>
        </p:sp>
        <p:sp>
          <p:nvSpPr>
            <p:cNvPr id="1526" name="&gt; 4"/>
            <p:cNvSpPr/>
            <p:nvPr/>
          </p:nvSpPr>
          <p:spPr>
            <a:xfrm>
              <a:off x="9415121" y="0"/>
              <a:ext cx="8577871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4</a:t>
              </a:r>
            </a:p>
          </p:txBody>
        </p:sp>
        <p:sp>
          <p:nvSpPr>
            <p:cNvPr id="1527" name="4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529" name="算法复杂度 =  n  + n/2 + n/4 + n/8 + … + 1…"/>
          <p:cNvSpPr/>
          <p:nvPr/>
        </p:nvSpPr>
        <p:spPr>
          <a:xfrm>
            <a:off x="3099599" y="8977769"/>
            <a:ext cx="20538577" cy="2616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算法复杂度 =  n  + n/2 + n/4 + n/8 + … + 1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=  O(2n)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" grpId="1" bldLvl="5" animBg="1" advAuto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532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3473</Words>
  <Application>WPS 演示</Application>
  <PresentationFormat/>
  <Paragraphs>1866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3" baseType="lpstr">
      <vt:lpstr>Arial</vt:lpstr>
      <vt:lpstr>宋体</vt:lpstr>
      <vt:lpstr>Wingdings</vt:lpstr>
      <vt:lpstr>Helvetica Light</vt:lpstr>
      <vt:lpstr>Helvetica</vt:lpstr>
      <vt:lpstr>Helvetica Neue</vt:lpstr>
      <vt:lpstr>微软雅黑</vt:lpstr>
      <vt:lpstr>Arial Unicode MS</vt:lpstr>
      <vt:lpstr>Menlo</vt:lpstr>
      <vt:lpstr>Segoe Print</vt:lpstr>
      <vt:lpstr>Helvetica Light</vt:lpstr>
      <vt:lpstr>White</vt:lpstr>
      <vt:lpstr>算法</vt:lpstr>
      <vt:lpstr>排序算法</vt:lpstr>
      <vt:lpstr>O(n*log n)的排序算法</vt:lpstr>
      <vt:lpstr>nlogn 比 n^2 快多少？</vt:lpstr>
      <vt:lpstr>归并排序</vt:lpstr>
      <vt:lpstr>归并排序 Merge Sort</vt:lpstr>
      <vt:lpstr>归并排序 Merge Sort</vt:lpstr>
      <vt:lpstr>归并排序 Merge Sort</vt:lpstr>
      <vt:lpstr>归并排序 Merge Sort</vt:lpstr>
      <vt:lpstr>归并排序 Merge Sort</vt:lpstr>
      <vt:lpstr>归并排序 Merge Sort</vt:lpstr>
      <vt:lpstr>归并排序 Merge Sort</vt:lpstr>
      <vt:lpstr>归并过程 Merge</vt:lpstr>
      <vt:lpstr>归并过程 Merge</vt:lpstr>
      <vt:lpstr>归并过程 Merge</vt:lpstr>
      <vt:lpstr>归并过程 Merge</vt:lpstr>
      <vt:lpstr>归并过程 Merge</vt:lpstr>
      <vt:lpstr>归并过程 Merge</vt:lpstr>
      <vt:lpstr>归并过程 Merge</vt:lpstr>
      <vt:lpstr>归并过程 Merge</vt:lpstr>
      <vt:lpstr>操作：编写Merge</vt:lpstr>
      <vt:lpstr>操作：编写 Merge Sort</vt:lpstr>
      <vt:lpstr>操作：Merge sort 和 Insertion Sort 性能比较</vt:lpstr>
      <vt:lpstr>操作：针对近乎有序的数组，改进Merge Sort</vt:lpstr>
      <vt:lpstr>操作：使用Insertion sort，改进Merge sort</vt:lpstr>
      <vt:lpstr>使用递归实现自顶向下的归并排序</vt:lpstr>
      <vt:lpstr>自底向上的归并排序</vt:lpstr>
      <vt:lpstr>自底向上归并排序 Merge Sort</vt:lpstr>
      <vt:lpstr>自底向上归并排序 Merge Sort</vt:lpstr>
      <vt:lpstr>自底向上归并排序 Merge Sort</vt:lpstr>
      <vt:lpstr>操作：Merge Sort Bottom Up </vt:lpstr>
      <vt:lpstr>选做：为 Merge Sort Bottom Up 优化</vt:lpstr>
      <vt:lpstr>使用 nlog(n) 的复杂度为链表排序</vt:lpstr>
      <vt:lpstr>快速排序</vt:lpstr>
      <vt:lpstr>快速排序 Quick Sort</vt:lpstr>
      <vt:lpstr>快速排序 Quick Sort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操作：Quick Sort</vt:lpstr>
      <vt:lpstr>操作：Quick Sort</vt:lpstr>
      <vt:lpstr>操作：使用Insertion Sort优化快速排序</vt:lpstr>
      <vt:lpstr>快速排序可能退化为O(n^2)</vt:lpstr>
      <vt:lpstr>归并排序</vt:lpstr>
      <vt:lpstr>快速排序</vt:lpstr>
      <vt:lpstr>快速排序最差情况，退化为O(n^2)</vt:lpstr>
      <vt:lpstr>操作：使用随机化防止Quick Sort降至O(n^2)</vt:lpstr>
      <vt:lpstr>过多重复键值使Quick Sort降至O(n^2)</vt:lpstr>
      <vt:lpstr>Partition</vt:lpstr>
      <vt:lpstr>Partition</vt:lpstr>
      <vt:lpstr>Partition</vt:lpstr>
      <vt:lpstr>Partition</vt:lpstr>
      <vt:lpstr>Partition2</vt:lpstr>
      <vt:lpstr>Partition2</vt:lpstr>
      <vt:lpstr>Partition2</vt:lpstr>
      <vt:lpstr>Partition2</vt:lpstr>
      <vt:lpstr>操作：使用Partition2编写Quick Sort 2</vt:lpstr>
      <vt:lpstr>Quick Sort 3 Ways</vt:lpstr>
      <vt:lpstr>Quick Sort 3 Ways</vt:lpstr>
      <vt:lpstr>Quick Sort 3 Ways</vt:lpstr>
      <vt:lpstr>Quick Sort 3 Ways</vt:lpstr>
      <vt:lpstr>Quick Sort 3 Ways</vt:lpstr>
      <vt:lpstr>Quick Sort 3 Ways</vt:lpstr>
      <vt:lpstr>Quick Sort 3 Ways</vt:lpstr>
      <vt:lpstr>Quick Sort 3 Ways</vt:lpstr>
      <vt:lpstr>Quick Sort 3 Ways</vt:lpstr>
      <vt:lpstr>三路快排 Quick Sort 3 Ways</vt:lpstr>
      <vt:lpstr>操作：Quick Sort 3 Ways</vt:lpstr>
      <vt:lpstr>操作：比较 Quick Sort 3 Ways 的性能</vt:lpstr>
      <vt:lpstr>Merge Sort 和 Quick Sort 的衍生问题</vt:lpstr>
      <vt:lpstr>Merge Sort 和 Quick Sort 都使用了分治算法</vt:lpstr>
      <vt:lpstr>逆序对</vt:lpstr>
      <vt:lpstr>逆序对</vt:lpstr>
      <vt:lpstr>逆序对</vt:lpstr>
      <vt:lpstr>逆序对</vt:lpstr>
      <vt:lpstr>Merge Sort的思路求逆序对的个数</vt:lpstr>
      <vt:lpstr>归并排序求逆数对</vt:lpstr>
      <vt:lpstr>归并排序求逆数对</vt:lpstr>
      <vt:lpstr>归并排序求逆数对</vt:lpstr>
      <vt:lpstr>归并排序求逆数对</vt:lpstr>
      <vt:lpstr>取数组中第n大的元素</vt:lpstr>
      <vt:lpstr>取数组中的最大值，最小值</vt:lpstr>
      <vt:lpstr>取数组中的第n大的元素</vt:lpstr>
      <vt:lpstr>Quick Sort的思路求数组中第n大元素</vt:lpstr>
      <vt:lpstr>Quick Sort的思路求数组中第n大元素</vt:lpstr>
      <vt:lpstr>Quick Sort的思路求数组中第n大元素</vt:lpstr>
      <vt:lpstr>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</dc:title>
  <dc:creator/>
  <cp:lastModifiedBy>zproo</cp:lastModifiedBy>
  <cp:revision>2</cp:revision>
  <dcterms:created xsi:type="dcterms:W3CDTF">2018-03-01T12:07:30Z</dcterms:created>
  <dcterms:modified xsi:type="dcterms:W3CDTF">2018-03-01T12:21:41Z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