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7" r:id="rId3"/>
    <p:sldMasterId id="2147483681" r:id="rId4"/>
    <p:sldMasterId id="2147483695" r:id="rId5"/>
  </p:sldMasterIdLst>
  <p:notesMasterIdLst>
    <p:notesMasterId r:id="rId101"/>
  </p:notesMasterIdLst>
  <p:sldIdLst>
    <p:sldId id="1290" r:id="rId6"/>
    <p:sldId id="258" r:id="rId7"/>
    <p:sldId id="897" r:id="rId8"/>
    <p:sldId id="397" r:id="rId9"/>
    <p:sldId id="398" r:id="rId10"/>
    <p:sldId id="624" r:id="rId11"/>
    <p:sldId id="898" r:id="rId12"/>
    <p:sldId id="969" r:id="rId13"/>
    <p:sldId id="968" r:id="rId14"/>
    <p:sldId id="899" r:id="rId15"/>
    <p:sldId id="675" r:id="rId16"/>
    <p:sldId id="900" r:id="rId17"/>
    <p:sldId id="971" r:id="rId18"/>
    <p:sldId id="970" r:id="rId19"/>
    <p:sldId id="972" r:id="rId20"/>
    <p:sldId id="973" r:id="rId21"/>
    <p:sldId id="974" r:id="rId22"/>
    <p:sldId id="975" r:id="rId23"/>
    <p:sldId id="976" r:id="rId24"/>
    <p:sldId id="977" r:id="rId25"/>
    <p:sldId id="682" r:id="rId26"/>
    <p:sldId id="901" r:id="rId27"/>
    <p:sldId id="688" r:id="rId28"/>
    <p:sldId id="978" r:id="rId29"/>
    <p:sldId id="923" r:id="rId30"/>
    <p:sldId id="399" r:id="rId31"/>
    <p:sldId id="717" r:id="rId32"/>
    <p:sldId id="981" r:id="rId33"/>
    <p:sldId id="1012" r:id="rId34"/>
    <p:sldId id="982" r:id="rId35"/>
    <p:sldId id="1035" r:id="rId36"/>
    <p:sldId id="1011" r:id="rId37"/>
    <p:sldId id="1036" r:id="rId38"/>
    <p:sldId id="1037" r:id="rId39"/>
    <p:sldId id="1038" r:id="rId40"/>
    <p:sldId id="1039" r:id="rId41"/>
    <p:sldId id="1040" r:id="rId42"/>
    <p:sldId id="905" r:id="rId43"/>
    <p:sldId id="1001" r:id="rId44"/>
    <p:sldId id="904" r:id="rId45"/>
    <p:sldId id="903" r:id="rId46"/>
    <p:sldId id="985" r:id="rId47"/>
    <p:sldId id="1014" r:id="rId48"/>
    <p:sldId id="984" r:id="rId49"/>
    <p:sldId id="735" r:id="rId50"/>
    <p:sldId id="909" r:id="rId51"/>
    <p:sldId id="908" r:id="rId52"/>
    <p:sldId id="986" r:id="rId53"/>
    <p:sldId id="1008" r:id="rId54"/>
    <p:sldId id="907" r:id="rId55"/>
    <p:sldId id="906" r:id="rId56"/>
    <p:sldId id="744" r:id="rId57"/>
    <p:sldId id="988" r:id="rId58"/>
    <p:sldId id="987" r:id="rId59"/>
    <p:sldId id="1005" r:id="rId60"/>
    <p:sldId id="1006" r:id="rId61"/>
    <p:sldId id="1007" r:id="rId62"/>
    <p:sldId id="989" r:id="rId63"/>
    <p:sldId id="990" r:id="rId64"/>
    <p:sldId id="991" r:id="rId65"/>
    <p:sldId id="1041" r:id="rId66"/>
    <p:sldId id="1017" r:id="rId67"/>
    <p:sldId id="1018" r:id="rId68"/>
    <p:sldId id="911" r:id="rId69"/>
    <p:sldId id="910" r:id="rId70"/>
    <p:sldId id="992" r:id="rId71"/>
    <p:sldId id="994" r:id="rId72"/>
    <p:sldId id="995" r:id="rId73"/>
    <p:sldId id="1009" r:id="rId74"/>
    <p:sldId id="400" r:id="rId75"/>
    <p:sldId id="403" r:id="rId76"/>
    <p:sldId id="418" r:id="rId77"/>
    <p:sldId id="913" r:id="rId78"/>
    <p:sldId id="996" r:id="rId79"/>
    <p:sldId id="912" r:id="rId80"/>
    <p:sldId id="997" r:id="rId81"/>
    <p:sldId id="419" r:id="rId82"/>
    <p:sldId id="1051" r:id="rId83"/>
    <p:sldId id="1052" r:id="rId84"/>
    <p:sldId id="1053" r:id="rId85"/>
    <p:sldId id="1054" r:id="rId86"/>
    <p:sldId id="1055" r:id="rId87"/>
    <p:sldId id="915" r:id="rId88"/>
    <p:sldId id="914" r:id="rId89"/>
    <p:sldId id="420" r:id="rId90"/>
    <p:sldId id="1047" r:id="rId91"/>
    <p:sldId id="1048" r:id="rId92"/>
    <p:sldId id="918" r:id="rId93"/>
    <p:sldId id="917" r:id="rId94"/>
    <p:sldId id="1049" r:id="rId95"/>
    <p:sldId id="1050" r:id="rId96"/>
    <p:sldId id="916" r:id="rId97"/>
    <p:sldId id="1000" r:id="rId98"/>
    <p:sldId id="1287" r:id="rId99"/>
    <p:sldId id="1289" r:id="rId10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2FDB2607-1784-4EEB-B798-7EB5836EED8A}">
        <p14:showMediaCtrls xmlns:p14="http://schemas.microsoft.com/office/powerpoint/2010/main" val="1"/>
      </p:ext>
    </p:extLst>
  </p:showPr>
  <p:clrMru>
    <a:srgbClr val="0000FF"/>
    <a:srgbClr val="FF0000"/>
    <a:srgbClr val="008000"/>
    <a:srgbClr val="000099"/>
    <a:srgbClr val="AA454B"/>
    <a:srgbClr val="446D7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877" autoAdjust="0"/>
    <p:restoredTop sz="94622" autoAdjust="0"/>
  </p:normalViewPr>
  <p:slideViewPr>
    <p:cSldViewPr>
      <p:cViewPr varScale="1">
        <p:scale>
          <a:sx n="77" d="100"/>
          <a:sy n="77" d="100"/>
        </p:scale>
        <p:origin x="-54" y="-96"/>
      </p:cViewPr>
      <p:guideLst>
        <p:guide orient="horz" pos="2160"/>
        <p:guide pos="38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113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Master" Target="slideMasters/slideMaster4.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notesMaster" Target="notesMasters/notesMaster1.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3F346149-D780-469B-B7AD-B215DDC5FAD7}"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a:defRPr/>
            </a:pPr>
            <a:fld id="{76082AE6-00E1-4DD7-A37F-8339A0B720BB}" type="slidenum">
              <a:rPr lang="zh-CN" altLang="en-US"/>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
    <p:spTree>
      <p:nvGrpSpPr>
        <p:cNvPr id="1" name=""/>
        <p:cNvGrpSpPr/>
        <p:nvPr/>
      </p:nvGrpSpPr>
      <p:grpSpPr>
        <a:xfrm>
          <a:off x="0" y="0"/>
          <a:ext cx="0" cy="0"/>
          <a:chOff x="0" y="0"/>
          <a:chExt cx="0" cy="0"/>
        </a:xfrm>
      </p:grpSpPr>
      <p:pic>
        <p:nvPicPr>
          <p:cNvPr id="4" name="图片 1"/>
          <p:cNvPicPr>
            <a:picLocks noChangeAspect="1"/>
          </p:cNvPicPr>
          <p:nvPr userDrawn="1"/>
        </p:nvPicPr>
        <p:blipFill>
          <a:blip r:embed="rId2" cstate="print"/>
          <a:srcRect b="5659"/>
          <a:stretch>
            <a:fillRect/>
          </a:stretch>
        </p:blipFill>
        <p:spPr bwMode="auto">
          <a:xfrm>
            <a:off x="0" y="0"/>
            <a:ext cx="12187238" cy="4094163"/>
          </a:xfrm>
          <a:prstGeom prst="rect">
            <a:avLst/>
          </a:prstGeom>
          <a:noFill/>
          <a:ln w="9525">
            <a:noFill/>
            <a:miter lim="800000"/>
            <a:headEnd/>
            <a:tailEnd/>
          </a:ln>
        </p:spPr>
      </p:pic>
      <p:cxnSp>
        <p:nvCxnSpPr>
          <p:cNvPr id="5" name="直接连接符 4"/>
          <p:cNvCxnSpPr/>
          <p:nvPr userDrawn="1"/>
        </p:nvCxnSpPr>
        <p:spPr>
          <a:xfrm>
            <a:off x="2800350" y="5480050"/>
            <a:ext cx="6591300" cy="0"/>
          </a:xfrm>
          <a:prstGeom prst="line">
            <a:avLst/>
          </a:prstGeom>
          <a:ln w="9525">
            <a:solidFill>
              <a:srgbClr val="AA454B"/>
            </a:solidFill>
          </a:ln>
        </p:spPr>
        <p:style>
          <a:lnRef idx="1">
            <a:schemeClr val="accent1"/>
          </a:lnRef>
          <a:fillRef idx="0">
            <a:schemeClr val="accent1"/>
          </a:fillRef>
          <a:effectRef idx="0">
            <a:schemeClr val="accent1"/>
          </a:effectRef>
          <a:fontRef idx="minor">
            <a:schemeClr val="tx1"/>
          </a:fontRef>
        </p:style>
      </p:cxnSp>
      <p:sp>
        <p:nvSpPr>
          <p:cNvPr id="6" name="七角星 5"/>
          <p:cNvSpPr/>
          <p:nvPr userDrawn="1"/>
        </p:nvSpPr>
        <p:spPr>
          <a:xfrm>
            <a:off x="3863975" y="5370513"/>
            <a:ext cx="217488" cy="219075"/>
          </a:xfrm>
          <a:prstGeom prst="star7">
            <a:avLst/>
          </a:prstGeom>
          <a:solidFill>
            <a:srgbClr val="AA454B"/>
          </a:solidFill>
          <a:ln>
            <a:solidFill>
              <a:srgbClr val="AA45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七角星 6"/>
          <p:cNvSpPr/>
          <p:nvPr userDrawn="1"/>
        </p:nvSpPr>
        <p:spPr>
          <a:xfrm>
            <a:off x="5267325" y="5370513"/>
            <a:ext cx="217488" cy="219075"/>
          </a:xfrm>
          <a:prstGeom prst="star7">
            <a:avLst/>
          </a:prstGeom>
          <a:solidFill>
            <a:srgbClr val="AA454B"/>
          </a:solidFill>
          <a:ln>
            <a:solidFill>
              <a:srgbClr val="AA45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七角星 7"/>
          <p:cNvSpPr/>
          <p:nvPr userDrawn="1"/>
        </p:nvSpPr>
        <p:spPr>
          <a:xfrm>
            <a:off x="6670675" y="5370513"/>
            <a:ext cx="219075" cy="219075"/>
          </a:xfrm>
          <a:prstGeom prst="star7">
            <a:avLst/>
          </a:prstGeom>
          <a:solidFill>
            <a:srgbClr val="AA454B"/>
          </a:solidFill>
          <a:ln>
            <a:solidFill>
              <a:srgbClr val="AA45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七角星 8"/>
          <p:cNvSpPr/>
          <p:nvPr userDrawn="1"/>
        </p:nvSpPr>
        <p:spPr>
          <a:xfrm>
            <a:off x="8074025" y="5370513"/>
            <a:ext cx="219075" cy="219075"/>
          </a:xfrm>
          <a:prstGeom prst="star7">
            <a:avLst/>
          </a:prstGeom>
          <a:solidFill>
            <a:srgbClr val="AA454B"/>
          </a:solidFill>
          <a:ln>
            <a:solidFill>
              <a:srgbClr val="AA45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0" name="图片 7"/>
          <p:cNvPicPr>
            <a:picLocks noChangeAspect="1"/>
          </p:cNvPicPr>
          <p:nvPr userDrawn="1"/>
        </p:nvPicPr>
        <p:blipFill>
          <a:blip r:embed="rId3" cstate="print"/>
          <a:srcRect/>
          <a:stretch>
            <a:fillRect/>
          </a:stretch>
        </p:blipFill>
        <p:spPr bwMode="auto">
          <a:xfrm rot="20338271">
            <a:off x="10556875" y="3144838"/>
            <a:ext cx="1657350" cy="1244600"/>
          </a:xfrm>
          <a:prstGeom prst="rect">
            <a:avLst/>
          </a:prstGeom>
          <a:noFill/>
          <a:ln w="9525">
            <a:noFill/>
            <a:miter lim="800000"/>
            <a:headEnd/>
            <a:tailEnd/>
          </a:ln>
        </p:spPr>
      </p:pic>
      <p:sp>
        <p:nvSpPr>
          <p:cNvPr id="22" name="文本占位符 21"/>
          <p:cNvSpPr>
            <a:spLocks noGrp="1"/>
          </p:cNvSpPr>
          <p:nvPr>
            <p:ph type="body" sz="quarter" idx="10"/>
          </p:nvPr>
        </p:nvSpPr>
        <p:spPr>
          <a:xfrm>
            <a:off x="-16198" y="4293096"/>
            <a:ext cx="12224396" cy="904863"/>
          </a:xfrm>
          <a:prstGeom prst="rect">
            <a:avLst/>
          </a:prstGeom>
          <a:noFill/>
        </p:spPr>
        <p:txBody>
          <a:bodyPr wrap="square" rtlCol="0" anchor="ctr" anchorCtr="1">
            <a:spAutoFit/>
          </a:bodyPr>
          <a:lstStyle>
            <a:lvl1pPr marL="0" indent="0" algn="ctr">
              <a:buNone/>
              <a:defRPr lang="zh-CN" altLang="en-US" sz="4400" b="1" kern="1200" dirty="0" smtClean="0">
                <a:solidFill>
                  <a:srgbClr val="446D71"/>
                </a:solidFill>
                <a:latin typeface="Microsoft YaHei UI" panose="020B0503020204020204" pitchFamily="34" charset="-122"/>
                <a:ea typeface="Microsoft YaHei UI" panose="020B0503020204020204" pitchFamily="34" charset="-122"/>
              </a:defRPr>
            </a:lvl1pPr>
            <a:lvl2pPr>
              <a:defRPr lang="zh-CN" altLang="en-US" kern="1200" dirty="0" smtClean="0">
                <a:latin typeface="Arial" panose="020B0604020202020204" pitchFamily="34" charset="0"/>
                <a:ea typeface="宋体" panose="02010600030101010101" pitchFamily="2" charset="-122"/>
                <a:cs typeface="+mn-cs"/>
              </a:defRPr>
            </a:lvl2pPr>
            <a:lvl3pPr>
              <a:defRPr lang="zh-CN" altLang="en-US" kern="1200" dirty="0" smtClean="0">
                <a:latin typeface="Arial" panose="020B0604020202020204" pitchFamily="34" charset="0"/>
                <a:ea typeface="宋体" panose="02010600030101010101" pitchFamily="2" charset="-122"/>
                <a:cs typeface="+mn-cs"/>
              </a:defRPr>
            </a:lvl3pPr>
            <a:lvl4pPr>
              <a:defRPr lang="zh-CN" altLang="en-US" kern="1200" dirty="0" smtClean="0">
                <a:latin typeface="Arial" panose="020B0604020202020204" pitchFamily="34" charset="0"/>
                <a:ea typeface="宋体" panose="02010600030101010101" pitchFamily="2" charset="-122"/>
                <a:cs typeface="+mn-cs"/>
              </a:defRPr>
            </a:lvl4pPr>
            <a:lvl5pPr>
              <a:defRPr lang="zh-CN" altLang="en-US" kern="1200" dirty="0">
                <a:latin typeface="Arial" panose="020B0604020202020204" pitchFamily="34" charset="0"/>
                <a:ea typeface="宋体" panose="02010600030101010101" pitchFamily="2" charset="-122"/>
                <a:cs typeface="+mn-cs"/>
              </a:defRPr>
            </a:lvl5pPr>
          </a:lstStyle>
          <a:p>
            <a:pPr lvl="0"/>
            <a:r>
              <a:rPr lang="zh-CN" altLang="en-US" smtClean="0"/>
              <a:t>单击此处编辑母版文本样式</a:t>
            </a:r>
            <a:endParaRPr lang="zh-CN" altLang="en-US" smtClean="0"/>
          </a:p>
        </p:txBody>
      </p:sp>
      <p:sp>
        <p:nvSpPr>
          <p:cNvPr id="23" name="文本占位符 21"/>
          <p:cNvSpPr>
            <a:spLocks noGrp="1"/>
          </p:cNvSpPr>
          <p:nvPr>
            <p:ph type="body" sz="quarter" idx="11"/>
          </p:nvPr>
        </p:nvSpPr>
        <p:spPr>
          <a:xfrm>
            <a:off x="-16198" y="5805264"/>
            <a:ext cx="12224396" cy="535531"/>
          </a:xfrm>
          <a:prstGeom prst="rect">
            <a:avLst/>
          </a:prstGeom>
          <a:noFill/>
        </p:spPr>
        <p:txBody>
          <a:bodyPr wrap="square" rtlCol="0" anchor="ctr" anchorCtr="1">
            <a:spAutoFit/>
          </a:bodyPr>
          <a:lstStyle>
            <a:lvl1pPr marL="0" indent="0" algn="ctr">
              <a:buNone/>
              <a:defRPr lang="zh-CN" altLang="en-US" sz="2400" b="0" kern="1200" dirty="0" smtClean="0">
                <a:solidFill>
                  <a:srgbClr val="446D71"/>
                </a:solidFill>
                <a:latin typeface="Microsoft YaHei UI" panose="020B0503020204020204" pitchFamily="34" charset="-122"/>
                <a:ea typeface="Microsoft YaHei UI" panose="020B0503020204020204" pitchFamily="34" charset="-122"/>
              </a:defRPr>
            </a:lvl1pPr>
            <a:lvl2pPr>
              <a:defRPr lang="zh-CN" altLang="en-US" kern="1200" dirty="0" smtClean="0">
                <a:latin typeface="Arial" panose="020B0604020202020204" pitchFamily="34" charset="0"/>
                <a:ea typeface="宋体" panose="02010600030101010101" pitchFamily="2" charset="-122"/>
                <a:cs typeface="+mn-cs"/>
              </a:defRPr>
            </a:lvl2pPr>
            <a:lvl3pPr>
              <a:defRPr lang="zh-CN" altLang="en-US" kern="1200" dirty="0" smtClean="0">
                <a:latin typeface="Arial" panose="020B0604020202020204" pitchFamily="34" charset="0"/>
                <a:ea typeface="宋体" panose="02010600030101010101" pitchFamily="2" charset="-122"/>
                <a:cs typeface="+mn-cs"/>
              </a:defRPr>
            </a:lvl3pPr>
            <a:lvl4pPr>
              <a:defRPr lang="zh-CN" altLang="en-US" kern="1200" dirty="0" smtClean="0">
                <a:latin typeface="Arial" panose="020B0604020202020204" pitchFamily="34" charset="0"/>
                <a:ea typeface="宋体" panose="02010600030101010101" pitchFamily="2" charset="-122"/>
                <a:cs typeface="+mn-cs"/>
              </a:defRPr>
            </a:lvl4pPr>
            <a:lvl5pPr>
              <a:defRPr lang="zh-CN" altLang="en-US" kern="1200" dirty="0">
                <a:latin typeface="Arial" panose="020B0604020202020204" pitchFamily="34" charset="0"/>
                <a:ea typeface="宋体" panose="02010600030101010101" pitchFamily="2" charset="-122"/>
                <a:cs typeface="+mn-cs"/>
              </a:defRPr>
            </a:lvl5pPr>
          </a:lstStyle>
          <a:p>
            <a:pPr lvl="0"/>
            <a:r>
              <a:rPr lang="zh-CN" altLang="en-US" smtClean="0"/>
              <a:t>单击此处编辑母版文本样式</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0"/>
                                        <p:tgtEl>
                                          <p:spTgt spid="5"/>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par>
                                <p:cTn id="11" presetID="26" presetClass="emph" presetSubtype="0" fill="hold" grpId="1" nodeType="withEffect">
                                  <p:stCondLst>
                                    <p:cond delay="500"/>
                                  </p:stCondLst>
                                  <p:childTnLst>
                                    <p:animEffect transition="out" filter="fade">
                                      <p:cBhvr>
                                        <p:cTn id="12" dur="250" tmFilter="0, 0; .2, .5; .8, .5; 1, 0"/>
                                        <p:tgtEl>
                                          <p:spTgt spid="6"/>
                                        </p:tgtEl>
                                      </p:cBhvr>
                                    </p:animEffect>
                                    <p:animScale>
                                      <p:cBhvr>
                                        <p:cTn id="13" dur="125" autoRev="1" fill="hold"/>
                                        <p:tgtEl>
                                          <p:spTgt spid="6"/>
                                        </p:tgtEl>
                                      </p:cBhvr>
                                      <p:by x="105000" y="105000"/>
                                    </p:animScale>
                                  </p:childTnLst>
                                </p:cTn>
                              </p:par>
                              <p:par>
                                <p:cTn id="14" presetID="10" presetClass="entr" presetSubtype="0" fill="hold" grpId="0" nodeType="withEffect">
                                  <p:stCondLst>
                                    <p:cond delay="10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50"/>
                                        <p:tgtEl>
                                          <p:spTgt spid="7"/>
                                        </p:tgtEl>
                                      </p:cBhvr>
                                    </p:animEffect>
                                  </p:childTnLst>
                                </p:cTn>
                              </p:par>
                              <p:par>
                                <p:cTn id="17" presetID="26" presetClass="emph" presetSubtype="0" fill="hold" grpId="1" nodeType="withEffect">
                                  <p:stCondLst>
                                    <p:cond delay="1000"/>
                                  </p:stCondLst>
                                  <p:childTnLst>
                                    <p:animEffect transition="out" filter="fade">
                                      <p:cBhvr>
                                        <p:cTn id="18" dur="250" tmFilter="0, 0; .2, .5; .8, .5; 1, 0"/>
                                        <p:tgtEl>
                                          <p:spTgt spid="7"/>
                                        </p:tgtEl>
                                      </p:cBhvr>
                                    </p:animEffect>
                                    <p:animScale>
                                      <p:cBhvr>
                                        <p:cTn id="19" dur="125" autoRev="1" fill="hold"/>
                                        <p:tgtEl>
                                          <p:spTgt spid="7"/>
                                        </p:tgtEl>
                                      </p:cBhvr>
                                      <p:by x="105000" y="105000"/>
                                    </p:animScale>
                                  </p:childTnLst>
                                </p:cTn>
                              </p:par>
                              <p:par>
                                <p:cTn id="20" presetID="10" presetClass="entr" presetSubtype="0" fill="hold" grpId="0" nodeType="withEffect">
                                  <p:stCondLst>
                                    <p:cond delay="15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50"/>
                                        <p:tgtEl>
                                          <p:spTgt spid="8"/>
                                        </p:tgtEl>
                                      </p:cBhvr>
                                    </p:animEffect>
                                  </p:childTnLst>
                                </p:cTn>
                              </p:par>
                              <p:par>
                                <p:cTn id="23" presetID="26" presetClass="emph" presetSubtype="0" fill="hold" grpId="1" nodeType="withEffect">
                                  <p:stCondLst>
                                    <p:cond delay="1500"/>
                                  </p:stCondLst>
                                  <p:childTnLst>
                                    <p:animEffect transition="out" filter="fade">
                                      <p:cBhvr>
                                        <p:cTn id="24" dur="250" tmFilter="0, 0; .2, .5; .8, .5; 1, 0"/>
                                        <p:tgtEl>
                                          <p:spTgt spid="8"/>
                                        </p:tgtEl>
                                      </p:cBhvr>
                                    </p:animEffect>
                                    <p:animScale>
                                      <p:cBhvr>
                                        <p:cTn id="25" dur="125" autoRev="1" fill="hold"/>
                                        <p:tgtEl>
                                          <p:spTgt spid="8"/>
                                        </p:tgtEl>
                                      </p:cBhvr>
                                      <p:by x="105000" y="105000"/>
                                    </p:animScale>
                                  </p:childTnLst>
                                </p:cTn>
                              </p:par>
                              <p:par>
                                <p:cTn id="26" presetID="10" presetClass="entr" presetSubtype="0" fill="hold" grpId="0" nodeType="withEffect">
                                  <p:stCondLst>
                                    <p:cond delay="20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50"/>
                                        <p:tgtEl>
                                          <p:spTgt spid="9"/>
                                        </p:tgtEl>
                                      </p:cBhvr>
                                    </p:animEffect>
                                  </p:childTnLst>
                                </p:cTn>
                              </p:par>
                              <p:par>
                                <p:cTn id="29" presetID="26" presetClass="emph" presetSubtype="0" fill="hold" grpId="1" nodeType="withEffect">
                                  <p:stCondLst>
                                    <p:cond delay="2000"/>
                                  </p:stCondLst>
                                  <p:childTnLst>
                                    <p:animEffect transition="out" filter="fade">
                                      <p:cBhvr>
                                        <p:cTn id="30" dur="250" tmFilter="0, 0; .2, .5; .8, .5; 1, 0"/>
                                        <p:tgtEl>
                                          <p:spTgt spid="9"/>
                                        </p:tgtEl>
                                      </p:cBhvr>
                                    </p:animEffect>
                                    <p:animScale>
                                      <p:cBhvr>
                                        <p:cTn id="31" dur="125"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版式">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5"/>
          <p:cNvSpPr>
            <a:spLocks noGrp="1"/>
          </p:cNvSpPr>
          <p:nvPr>
            <p:ph type="sldNum" sz="quarter" idx="10"/>
          </p:nvPr>
        </p:nvSpPr>
        <p:spPr>
          <a:xfrm>
            <a:off x="8878888" y="6308725"/>
            <a:ext cx="2844800" cy="36512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defRPr/>
            </a:lvl1pPr>
          </a:lstStyle>
          <a:p>
            <a:pPr>
              <a:defRPr/>
            </a:pP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14917" y="981075"/>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2420939"/>
            <a:ext cx="10972800" cy="37052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5"/>
          <p:cNvSpPr>
            <a:spLocks noGrp="1"/>
          </p:cNvSpPr>
          <p:nvPr>
            <p:ph type="sldNum" sz="quarter" idx="10"/>
          </p:nvPr>
        </p:nvSpPr>
        <p:spPr>
          <a:xfrm>
            <a:off x="8878888" y="6308725"/>
            <a:ext cx="2844800" cy="36512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defRPr/>
            </a:lvl1pPr>
          </a:lstStyle>
          <a:p>
            <a:pPr>
              <a:defRPr/>
            </a:pP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14917" y="981075"/>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2420939"/>
            <a:ext cx="5384800" cy="37052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2420939"/>
            <a:ext cx="5384800" cy="37052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5"/>
          <p:cNvSpPr>
            <a:spLocks noGrp="1"/>
          </p:cNvSpPr>
          <p:nvPr>
            <p:ph type="sldNum" sz="quarter" idx="10"/>
          </p:nvPr>
        </p:nvSpPr>
        <p:spPr>
          <a:xfrm>
            <a:off x="8878888" y="6308725"/>
            <a:ext cx="2844800" cy="365125"/>
          </a:xfrm>
          <a:prstGeom prst="rect">
            <a:avLst/>
          </a:prstGeom>
        </p:spPr>
        <p:txBody>
          <a:bodyPr/>
          <a:lstStyle>
            <a:lvl1pPr>
              <a:defRPr/>
            </a:lvl1pPr>
          </a:lstStyle>
          <a:p>
            <a:pPr>
              <a:defRPr/>
            </a:pPr>
            <a:endParaRPr lang="en-US" altLang="zh-CN"/>
          </a:p>
        </p:txBody>
      </p:sp>
      <p:sp>
        <p:nvSpPr>
          <p:cNvPr id="6" name="页脚占位符 4"/>
          <p:cNvSpPr>
            <a:spLocks noGrp="1"/>
          </p:cNvSpPr>
          <p:nvPr>
            <p:ph type="ftr" sz="quarter" idx="11"/>
          </p:nvPr>
        </p:nvSpPr>
        <p:spPr>
          <a:xfrm>
            <a:off x="4165600" y="6356350"/>
            <a:ext cx="3860800" cy="365125"/>
          </a:xfrm>
          <a:prstGeom prst="rect">
            <a:avLst/>
          </a:prstGeom>
        </p:spPr>
        <p:txBody>
          <a:bodyPr/>
          <a:lstStyle>
            <a:lvl1pPr>
              <a:defRPr/>
            </a:lvl1pPr>
          </a:lstStyle>
          <a:p>
            <a:pPr>
              <a:defRPr/>
            </a:pP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8977313" y="6381750"/>
            <a:ext cx="2844800" cy="292100"/>
          </a:xfrm>
          <a:prstGeom prst="rect">
            <a:avLst/>
          </a:prstGeom>
        </p:spPr>
        <p:txBody>
          <a:bodyPr/>
          <a:lstStyle>
            <a:lvl1pPr>
              <a:defRPr/>
            </a:lvl1pPr>
          </a:lstStyle>
          <a:p>
            <a:pPr>
              <a:defRPr/>
            </a:pPr>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sldNum" sz="quarter" idx="10"/>
          </p:nvPr>
        </p:nvSpPr>
        <p:spPr>
          <a:xfrm>
            <a:off x="5486400" y="6400800"/>
            <a:ext cx="1219200" cy="284163"/>
          </a:xfrm>
          <a:prstGeom prst="rect">
            <a:avLst/>
          </a:prstGeom>
        </p:spPr>
        <p:txBody>
          <a:bodyPr/>
          <a:lstStyle>
            <a:lvl1pPr>
              <a:defRPr/>
            </a:lvl1pPr>
          </a:lstStyle>
          <a:p>
            <a:pPr>
              <a:defRPr/>
            </a:pPr>
            <a:fld id="{F549B13C-C79C-43DA-8DA5-35BD6DBB1B4A}" type="slidenum">
              <a:rPr lang="en-US" altLang="zh-CN"/>
            </a:fld>
            <a:endParaRPr lang="en-US" altLang="zh-CN"/>
          </a:p>
        </p:txBody>
      </p:sp>
    </p:spTree>
  </p:cSld>
  <p:clrMapOvr>
    <a:masterClrMapping/>
  </p:clrMapOvr>
  <p:transition>
    <p:newsfla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981200"/>
            <a:ext cx="10363200" cy="198120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914400" y="4114800"/>
            <a:ext cx="10363200" cy="198120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a:xfrm>
            <a:off x="609600" y="6356350"/>
            <a:ext cx="2844800" cy="365125"/>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600" y="6356350"/>
            <a:ext cx="3860800" cy="365125"/>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7600" y="6356350"/>
            <a:ext cx="2844800" cy="365125"/>
          </a:xfrm>
          <a:prstGeom prst="rect">
            <a:avLst/>
          </a:prstGeom>
        </p:spPr>
        <p:txBody>
          <a:bodyPr/>
          <a:lstStyle>
            <a:lvl1pPr>
              <a:defRPr/>
            </a:lvl1pPr>
          </a:lstStyle>
          <a:p>
            <a:pPr>
              <a:defRPr/>
            </a:pPr>
            <a:fld id="{037B7736-9698-4A56-A6AD-B6C22277FD82}"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4798483" cy="3716337"/>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578601" y="2017714"/>
            <a:ext cx="4798484" cy="17811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578601" y="3951288"/>
            <a:ext cx="4798484" cy="178276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a:xfrm>
            <a:off x="609600" y="6356350"/>
            <a:ext cx="2844800" cy="365125"/>
          </a:xfrm>
          <a:prstGeom prst="rect">
            <a:avLst/>
          </a:prstGeo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4165600" y="6356350"/>
            <a:ext cx="3860800" cy="365125"/>
          </a:xfrm>
          <a:prstGeom prst="rect">
            <a:avLst/>
          </a:prstGeo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8737600" y="6356350"/>
            <a:ext cx="2844800" cy="365125"/>
          </a:xfrm>
          <a:prstGeom prst="rect">
            <a:avLst/>
          </a:prstGeom>
        </p:spPr>
        <p:txBody>
          <a:bodyPr/>
          <a:lstStyle>
            <a:lvl1pPr>
              <a:defRPr/>
            </a:lvl1pPr>
          </a:lstStyle>
          <a:p>
            <a:pPr>
              <a:defRPr/>
            </a:pPr>
            <a:fld id="{A104E9BC-856B-49C6-AADF-02C18E8B8E83}"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1576918" y="2017713"/>
            <a:ext cx="9800167" cy="3716337"/>
          </a:xfrm>
          <a:prstGeom prst="rect">
            <a:avLst/>
          </a:prstGeom>
        </p:spPr>
        <p:txBody>
          <a:bodyPr/>
          <a:lstStyle/>
          <a:p>
            <a:pPr lvl="0"/>
            <a:endParaRPr lang="zh-CN" altLang="en-US" noProof="0" smtClean="0"/>
          </a:p>
        </p:txBody>
      </p:sp>
      <p:sp>
        <p:nvSpPr>
          <p:cNvPr id="4" name="Rectangle 11"/>
          <p:cNvSpPr>
            <a:spLocks noGrp="1" noChangeArrowheads="1"/>
          </p:cNvSpPr>
          <p:nvPr>
            <p:ph type="dt" sz="half" idx="10"/>
          </p:nvPr>
        </p:nvSpPr>
        <p:spPr>
          <a:xfrm>
            <a:off x="609600" y="6356350"/>
            <a:ext cx="2844800" cy="365125"/>
          </a:xfrm>
          <a:prstGeom prst="rect">
            <a:avLst/>
          </a:prstGeom>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xfrm>
            <a:off x="4165600" y="6356350"/>
            <a:ext cx="3860800" cy="365125"/>
          </a:xfrm>
          <a:prstGeom prst="rect">
            <a:avLst/>
          </a:prstGeom>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8737600" y="6356350"/>
            <a:ext cx="2844800" cy="365125"/>
          </a:xfrm>
          <a:prstGeom prst="rect">
            <a:avLst/>
          </a:prstGeom>
        </p:spPr>
        <p:txBody>
          <a:bodyPr/>
          <a:lstStyle>
            <a:lvl1pPr>
              <a:defRPr/>
            </a:lvl1pPr>
          </a:lstStyle>
          <a:p>
            <a:pPr>
              <a:defRPr/>
            </a:pPr>
            <a:fld id="{AD4702C2-6C8C-4BEE-BFC3-0B622180CCB8}"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blipFill>
        <a:effectLst/>
      </p:bgPr>
    </p:bg>
    <p:spTree>
      <p:nvGrpSpPr>
        <p:cNvPr id="1" name=""/>
        <p:cNvGrpSpPr/>
        <p:nvPr/>
      </p:nvGrpSpPr>
      <p:grpSpPr>
        <a:xfrm>
          <a:off x="0" y="0"/>
          <a:ext cx="0" cy="0"/>
          <a:chOff x="0" y="0"/>
          <a:chExt cx="0" cy="0"/>
        </a:xfrm>
      </p:grpSpPr>
      <p:sp>
        <p:nvSpPr>
          <p:cNvPr id="9" name="AutoShape 7"/>
          <p:cNvSpPr>
            <a:spLocks noChangeArrowheads="1"/>
          </p:cNvSpPr>
          <p:nvPr/>
        </p:nvSpPr>
        <p:spPr bwMode="auto">
          <a:xfrm>
            <a:off x="914400" y="2393950"/>
            <a:ext cx="10363200" cy="109538"/>
          </a:xfrm>
          <a:custGeom>
            <a:avLst/>
            <a:gdLst>
              <a:gd name="G0" fmla="+- 618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0" name="Rectangle 2"/>
          <p:cNvSpPr>
            <a:spLocks noGrp="1" noChangeArrowheads="1"/>
          </p:cNvSpPr>
          <p:nvPr>
            <p:ph type="ctrTitle"/>
          </p:nvPr>
        </p:nvSpPr>
        <p:spPr>
          <a:xfrm>
            <a:off x="914400" y="990600"/>
            <a:ext cx="10363200" cy="1371600"/>
          </a:xfrm>
        </p:spPr>
        <p:txBody>
          <a:bodyPr/>
          <a:lstStyle>
            <a:lvl1pPr>
              <a:defRPr sz="4000"/>
            </a:lvl1pPr>
          </a:lstStyle>
          <a:p>
            <a:pPr fontAlgn="base"/>
            <a:r>
              <a:rPr lang="zh-CN" strike="noStrike" noProof="1"/>
              <a:t>单击此处编辑母版标题样式</a:t>
            </a:r>
            <a:endParaRPr lang="zh-CN" strike="noStrike" noProof="1"/>
          </a:p>
        </p:txBody>
      </p:sp>
      <p:sp>
        <p:nvSpPr>
          <p:cNvPr id="2051"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pPr fontAlgn="base"/>
            <a:r>
              <a:rPr lang="zh-CN" strike="noStrike" noProof="1"/>
              <a:t>单击此处编辑母版副标题样式</a:t>
            </a:r>
            <a:endParaRPr lang="zh-CN" strike="noStrike" noProof="1"/>
          </a:p>
        </p:txBody>
      </p:sp>
      <p:sp>
        <p:nvSpPr>
          <p:cNvPr id="10" name="Rectangle 4"/>
          <p:cNvSpPr>
            <a:spLocks noGrp="1" noChangeArrowheads="1"/>
          </p:cNvSpPr>
          <p:nvPr>
            <p:ph type="dt" sz="half" idx="2"/>
          </p:nvPr>
        </p:nvSpPr>
        <p:spPr bwMode="auto">
          <a:xfrm>
            <a:off x="914400" y="6248400"/>
            <a:ext cx="2540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8737600" y="6248400"/>
            <a:ext cx="2540000" cy="457200"/>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程介绍版式">
    <p:spTree>
      <p:nvGrpSpPr>
        <p:cNvPr id="1" name=""/>
        <p:cNvGrpSpPr/>
        <p:nvPr/>
      </p:nvGrpSpPr>
      <p:grpSpPr>
        <a:xfrm>
          <a:off x="0" y="0"/>
          <a:ext cx="0" cy="0"/>
          <a:chOff x="0" y="0"/>
          <a:chExt cx="0" cy="0"/>
        </a:xfrm>
      </p:grpSpPr>
      <p:cxnSp>
        <p:nvCxnSpPr>
          <p:cNvPr id="4" name="直接连接符 3"/>
          <p:cNvCxnSpPr/>
          <p:nvPr userDrawn="1"/>
        </p:nvCxnSpPr>
        <p:spPr>
          <a:xfrm flipV="1">
            <a:off x="3359150" y="1104900"/>
            <a:ext cx="5322888" cy="6350"/>
          </a:xfrm>
          <a:prstGeom prst="line">
            <a:avLst/>
          </a:prstGeom>
          <a:ln w="9525">
            <a:solidFill>
              <a:srgbClr val="AA454B"/>
            </a:solidFill>
          </a:ln>
        </p:spPr>
        <p:style>
          <a:lnRef idx="1">
            <a:schemeClr val="accent1"/>
          </a:lnRef>
          <a:fillRef idx="0">
            <a:schemeClr val="accent1"/>
          </a:fillRef>
          <a:effectRef idx="0">
            <a:schemeClr val="accent1"/>
          </a:effectRef>
          <a:fontRef idx="minor">
            <a:schemeClr val="tx1"/>
          </a:fontRef>
        </p:style>
      </p:cxnSp>
      <p:sp>
        <p:nvSpPr>
          <p:cNvPr id="5" name="七角星 4"/>
          <p:cNvSpPr/>
          <p:nvPr userDrawn="1"/>
        </p:nvSpPr>
        <p:spPr>
          <a:xfrm>
            <a:off x="3848100" y="995363"/>
            <a:ext cx="219075" cy="219075"/>
          </a:xfrm>
          <a:prstGeom prst="star7">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七角星 5"/>
          <p:cNvSpPr/>
          <p:nvPr userDrawn="1"/>
        </p:nvSpPr>
        <p:spPr>
          <a:xfrm>
            <a:off x="5251450" y="995363"/>
            <a:ext cx="219075" cy="219075"/>
          </a:xfrm>
          <a:prstGeom prst="star7">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七角星 6"/>
          <p:cNvSpPr/>
          <p:nvPr userDrawn="1"/>
        </p:nvSpPr>
        <p:spPr>
          <a:xfrm>
            <a:off x="6656388" y="995363"/>
            <a:ext cx="217487" cy="219075"/>
          </a:xfrm>
          <a:prstGeom prst="star7">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七角星 8"/>
          <p:cNvSpPr/>
          <p:nvPr userDrawn="1"/>
        </p:nvSpPr>
        <p:spPr>
          <a:xfrm>
            <a:off x="8059738" y="995363"/>
            <a:ext cx="217487" cy="219075"/>
          </a:xfrm>
          <a:prstGeom prst="star7">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文本占位符 21"/>
          <p:cNvSpPr>
            <a:spLocks noGrp="1"/>
          </p:cNvSpPr>
          <p:nvPr>
            <p:ph type="body" sz="quarter" idx="10"/>
          </p:nvPr>
        </p:nvSpPr>
        <p:spPr>
          <a:xfrm>
            <a:off x="0" y="81713"/>
            <a:ext cx="12192000" cy="904863"/>
          </a:xfrm>
          <a:prstGeom prst="rect">
            <a:avLst/>
          </a:prstGeom>
          <a:noFill/>
        </p:spPr>
        <p:txBody>
          <a:bodyPr wrap="square" rtlCol="0" anchor="ctr" anchorCtr="0">
            <a:spAutoFit/>
          </a:bodyPr>
          <a:lstStyle>
            <a:lvl1pPr marL="0" indent="0" algn="ctr">
              <a:buNone/>
              <a:defRPr lang="zh-CN" altLang="en-US" sz="4400" b="1" kern="1200" dirty="0" smtClean="0">
                <a:solidFill>
                  <a:srgbClr val="446D71"/>
                </a:solidFill>
                <a:latin typeface="Microsoft YaHei UI" panose="020B0503020204020204" pitchFamily="34" charset="-122"/>
                <a:ea typeface="Microsoft YaHei UI" panose="020B0503020204020204" pitchFamily="34" charset="-122"/>
              </a:defRPr>
            </a:lvl1pPr>
            <a:lvl2pPr>
              <a:defRPr lang="zh-CN" altLang="en-US" kern="1200" dirty="0" smtClean="0">
                <a:latin typeface="Arial" panose="020B0604020202020204" pitchFamily="34" charset="0"/>
                <a:ea typeface="宋体" panose="02010600030101010101" pitchFamily="2" charset="-122"/>
                <a:cs typeface="+mn-cs"/>
              </a:defRPr>
            </a:lvl2pPr>
            <a:lvl3pPr>
              <a:defRPr lang="zh-CN" altLang="en-US" kern="1200" dirty="0" smtClean="0">
                <a:latin typeface="Arial" panose="020B0604020202020204" pitchFamily="34" charset="0"/>
                <a:ea typeface="宋体" panose="02010600030101010101" pitchFamily="2" charset="-122"/>
                <a:cs typeface="+mn-cs"/>
              </a:defRPr>
            </a:lvl3pPr>
            <a:lvl4pPr>
              <a:defRPr lang="zh-CN" altLang="en-US" kern="1200" dirty="0" smtClean="0">
                <a:latin typeface="Arial" panose="020B0604020202020204" pitchFamily="34" charset="0"/>
                <a:ea typeface="宋体" panose="02010600030101010101" pitchFamily="2" charset="-122"/>
                <a:cs typeface="+mn-cs"/>
              </a:defRPr>
            </a:lvl4pPr>
            <a:lvl5pPr>
              <a:defRPr lang="zh-CN" altLang="en-US" kern="1200" dirty="0">
                <a:latin typeface="Arial" panose="020B0604020202020204" pitchFamily="34" charset="0"/>
                <a:ea typeface="宋体" panose="02010600030101010101" pitchFamily="2" charset="-122"/>
                <a:cs typeface="+mn-cs"/>
              </a:defRPr>
            </a:lvl5pPr>
          </a:lstStyle>
          <a:p>
            <a:pPr lvl="0"/>
            <a:r>
              <a:rPr lang="zh-CN" altLang="en-US" smtClean="0"/>
              <a:t>单击此处编辑母版文本样式</a:t>
            </a:r>
            <a:endParaRPr lang="zh-CN" altLang="en-US" smtClean="0"/>
          </a:p>
        </p:txBody>
      </p:sp>
      <p:sp>
        <p:nvSpPr>
          <p:cNvPr id="12" name="文本占位符 11"/>
          <p:cNvSpPr>
            <a:spLocks noGrp="1"/>
          </p:cNvSpPr>
          <p:nvPr>
            <p:ph type="body" sz="quarter" idx="11"/>
          </p:nvPr>
        </p:nvSpPr>
        <p:spPr>
          <a:xfrm>
            <a:off x="1163452" y="1700808"/>
            <a:ext cx="9865096" cy="914400"/>
          </a:xfrm>
          <a:prstGeom prst="rect">
            <a:avLst/>
          </a:prstGeom>
        </p:spPr>
        <p:txBody>
          <a:bodyPr/>
          <a:lstStyle>
            <a:lvl1pPr>
              <a:defRPr lang="zh-CN" altLang="en-US" sz="2800" kern="0" dirty="0" smtClean="0">
                <a:latin typeface="Microsoft YaHei UI" panose="020B0503020204020204" pitchFamily="34" charset="-122"/>
                <a:ea typeface="Microsoft YaHei UI" panose="020B0503020204020204" pitchFamily="34" charset="-122"/>
              </a:defRPr>
            </a:lvl1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7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300"/>
                                        <p:tgtEl>
                                          <p:spTgt spid="5"/>
                                        </p:tgtEl>
                                      </p:cBhvr>
                                    </p:animEffect>
                                  </p:childTnLst>
                                </p:cTn>
                              </p:par>
                              <p:par>
                                <p:cTn id="11" presetID="26" presetClass="emph" presetSubtype="0" fill="hold" grpId="1" nodeType="withEffect">
                                  <p:stCondLst>
                                    <p:cond delay="0"/>
                                  </p:stCondLst>
                                  <p:childTnLst>
                                    <p:animEffect transition="out" filter="fade">
                                      <p:cBhvr>
                                        <p:cTn id="12" dur="450" tmFilter="0, 0; .2, .5; .8, .5; 1, 0"/>
                                        <p:tgtEl>
                                          <p:spTgt spid="5"/>
                                        </p:tgtEl>
                                      </p:cBhvr>
                                    </p:animEffect>
                                    <p:animScale>
                                      <p:cBhvr>
                                        <p:cTn id="13" dur="225" autoRev="1" fill="hold"/>
                                        <p:tgtEl>
                                          <p:spTgt spid="5"/>
                                        </p:tgtEl>
                                      </p:cBhvr>
                                      <p:by x="105000" y="105000"/>
                                    </p:animScale>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50"/>
                                        <p:tgtEl>
                                          <p:spTgt spid="6"/>
                                        </p:tgtEl>
                                      </p:cBhvr>
                                    </p:animEffect>
                                  </p:childTnLst>
                                </p:cTn>
                              </p:par>
                              <p:par>
                                <p:cTn id="17" presetID="26" presetClass="emph" presetSubtype="0" fill="hold" grpId="1" nodeType="withEffect">
                                  <p:stCondLst>
                                    <p:cond delay="500"/>
                                  </p:stCondLst>
                                  <p:childTnLst>
                                    <p:animEffect transition="out" filter="fade">
                                      <p:cBhvr>
                                        <p:cTn id="18" dur="100" tmFilter="0, 0; .2, .5; .8, .5; 1, 0"/>
                                        <p:tgtEl>
                                          <p:spTgt spid="6"/>
                                        </p:tgtEl>
                                      </p:cBhvr>
                                    </p:animEffect>
                                    <p:animScale>
                                      <p:cBhvr>
                                        <p:cTn id="19" dur="50" autoRev="1" fill="hold"/>
                                        <p:tgtEl>
                                          <p:spTgt spid="6"/>
                                        </p:tgtEl>
                                      </p:cBhvr>
                                      <p:by x="105000" y="105000"/>
                                    </p:animScale>
                                  </p:childTnLst>
                                </p:cTn>
                              </p:par>
                              <p:par>
                                <p:cTn id="20" presetID="10" presetClass="entr" presetSubtype="0" fill="hold" grpId="0" nodeType="withEffect">
                                  <p:stCondLst>
                                    <p:cond delay="10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
                                        <p:tgtEl>
                                          <p:spTgt spid="7"/>
                                        </p:tgtEl>
                                      </p:cBhvr>
                                    </p:animEffect>
                                  </p:childTnLst>
                                </p:cTn>
                              </p:par>
                              <p:par>
                                <p:cTn id="23" presetID="26" presetClass="emph" presetSubtype="0" fill="hold" grpId="1" nodeType="withEffect">
                                  <p:stCondLst>
                                    <p:cond delay="1000"/>
                                  </p:stCondLst>
                                  <p:childTnLst>
                                    <p:animEffect transition="out" filter="fade">
                                      <p:cBhvr>
                                        <p:cTn id="24" dur="250" tmFilter="0, 0; .2, .5; .8, .5; 1, 0"/>
                                        <p:tgtEl>
                                          <p:spTgt spid="7"/>
                                        </p:tgtEl>
                                      </p:cBhvr>
                                    </p:animEffect>
                                    <p:animScale>
                                      <p:cBhvr>
                                        <p:cTn id="25" dur="125" autoRev="1" fill="hold"/>
                                        <p:tgtEl>
                                          <p:spTgt spid="7"/>
                                        </p:tgtEl>
                                      </p:cBhvr>
                                      <p:by x="105000" y="105000"/>
                                    </p:animScale>
                                  </p:childTnLst>
                                </p:cTn>
                              </p:par>
                              <p:par>
                                <p:cTn id="26" presetID="10" presetClass="entr" presetSubtype="0" fill="hold" grpId="0" nodeType="withEffect">
                                  <p:stCondLst>
                                    <p:cond delay="1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50"/>
                                        <p:tgtEl>
                                          <p:spTgt spid="9"/>
                                        </p:tgtEl>
                                      </p:cBhvr>
                                    </p:animEffect>
                                  </p:childTnLst>
                                </p:cTn>
                              </p:par>
                              <p:par>
                                <p:cTn id="29" presetID="26" presetClass="emph" presetSubtype="0" fill="hold" grpId="1" nodeType="withEffect">
                                  <p:stCondLst>
                                    <p:cond delay="1500"/>
                                  </p:stCondLst>
                                  <p:childTnLst>
                                    <p:animEffect transition="out" filter="fade">
                                      <p:cBhvr>
                                        <p:cTn id="30" dur="250" tmFilter="0, 0; .2, .5; .8, .5; 1, 0"/>
                                        <p:tgtEl>
                                          <p:spTgt spid="9"/>
                                        </p:tgtEl>
                                      </p:cBhvr>
                                    </p:animEffect>
                                    <p:animScale>
                                      <p:cBhvr>
                                        <p:cTn id="31" dur="125"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9" grpId="0" animBg="1"/>
      <p:bldP spid="9" grpId="1"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7" y="304800"/>
            <a:ext cx="2669116"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55651" y="304800"/>
            <a:ext cx="7806267"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标题版式">
    <p:spTree>
      <p:nvGrpSpPr>
        <p:cNvPr id="1" name=""/>
        <p:cNvGrpSpPr/>
        <p:nvPr/>
      </p:nvGrpSpPr>
      <p:grpSpPr>
        <a:xfrm>
          <a:off x="0" y="0"/>
          <a:ext cx="0" cy="0"/>
          <a:chOff x="0" y="0"/>
          <a:chExt cx="0" cy="0"/>
        </a:xfrm>
      </p:grpSpPr>
      <p:grpSp>
        <p:nvGrpSpPr>
          <p:cNvPr id="8" name="组合 7"/>
          <p:cNvGrpSpPr/>
          <p:nvPr userDrawn="1"/>
        </p:nvGrpSpPr>
        <p:grpSpPr>
          <a:xfrm>
            <a:off x="1224900" y="1465766"/>
            <a:ext cx="3281835" cy="2939885"/>
            <a:chOff x="2374153" y="1432075"/>
            <a:chExt cx="3281835" cy="2939885"/>
          </a:xfrm>
          <a:solidFill>
            <a:srgbClr val="446D71"/>
          </a:solidFill>
        </p:grpSpPr>
        <p:sp>
          <p:nvSpPr>
            <p:cNvPr id="9" name="任意多边形 8"/>
            <p:cNvSpPr/>
            <p:nvPr/>
          </p:nvSpPr>
          <p:spPr>
            <a:xfrm rot="2700000">
              <a:off x="2374152" y="1432076"/>
              <a:ext cx="2939885" cy="2939883"/>
            </a:xfrm>
            <a:custGeom>
              <a:avLst/>
              <a:gdLst>
                <a:gd name="connsiteX0" fmla="*/ 0 w 2939885"/>
                <a:gd name="connsiteY0" fmla="*/ 0 h 2939883"/>
                <a:gd name="connsiteX1" fmla="*/ 388174 w 2939885"/>
                <a:gd name="connsiteY1" fmla="*/ 0 h 2939883"/>
                <a:gd name="connsiteX2" fmla="*/ 388174 w 2939885"/>
                <a:gd name="connsiteY2" fmla="*/ 2551709 h 2939883"/>
                <a:gd name="connsiteX3" fmla="*/ 2939885 w 2939885"/>
                <a:gd name="connsiteY3" fmla="*/ 2551709 h 2939883"/>
                <a:gd name="connsiteX4" fmla="*/ 2939885 w 2939885"/>
                <a:gd name="connsiteY4" fmla="*/ 2939883 h 2939883"/>
                <a:gd name="connsiteX5" fmla="*/ 13130 w 2939885"/>
                <a:gd name="connsiteY5" fmla="*/ 2939883 h 2939883"/>
                <a:gd name="connsiteX6" fmla="*/ 13130 w 2939885"/>
                <a:gd name="connsiteY6" fmla="*/ 2926755 h 2939883"/>
                <a:gd name="connsiteX7" fmla="*/ 0 w 2939885"/>
                <a:gd name="connsiteY7" fmla="*/ 2926755 h 293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9885" h="2939883">
                  <a:moveTo>
                    <a:pt x="0" y="0"/>
                  </a:moveTo>
                  <a:lnTo>
                    <a:pt x="388174" y="0"/>
                  </a:lnTo>
                  <a:lnTo>
                    <a:pt x="388174" y="2551709"/>
                  </a:lnTo>
                  <a:lnTo>
                    <a:pt x="2939885" y="2551709"/>
                  </a:lnTo>
                  <a:lnTo>
                    <a:pt x="2939885" y="2939883"/>
                  </a:lnTo>
                  <a:lnTo>
                    <a:pt x="13130" y="2939883"/>
                  </a:lnTo>
                  <a:lnTo>
                    <a:pt x="13130" y="2926755"/>
                  </a:lnTo>
                  <a:lnTo>
                    <a:pt x="0" y="2926755"/>
                  </a:lnTo>
                  <a:close/>
                </a:path>
              </a:pathLst>
            </a:custGeom>
            <a:grpFill/>
            <a:ln w="28575">
              <a:solidFill>
                <a:srgbClr val="446D7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任意多边形 9"/>
            <p:cNvSpPr/>
            <p:nvPr/>
          </p:nvSpPr>
          <p:spPr>
            <a:xfrm rot="2700000">
              <a:off x="3296008" y="1642558"/>
              <a:ext cx="2366166" cy="2353795"/>
            </a:xfrm>
            <a:custGeom>
              <a:avLst/>
              <a:gdLst>
                <a:gd name="connsiteX0" fmla="*/ 0 w 2366166"/>
                <a:gd name="connsiteY0" fmla="*/ 0 h 2353795"/>
                <a:gd name="connsiteX1" fmla="*/ 276841 w 2366166"/>
                <a:gd name="connsiteY1" fmla="*/ 0 h 2353795"/>
                <a:gd name="connsiteX2" fmla="*/ 276841 w 2366166"/>
                <a:gd name="connsiteY2" fmla="*/ 2069431 h 2353795"/>
                <a:gd name="connsiteX3" fmla="*/ 2366166 w 2366166"/>
                <a:gd name="connsiteY3" fmla="*/ 2069431 h 2353795"/>
                <a:gd name="connsiteX4" fmla="*/ 2366166 w 2366166"/>
                <a:gd name="connsiteY4" fmla="*/ 2346272 h 2353795"/>
                <a:gd name="connsiteX5" fmla="*/ 276841 w 2366166"/>
                <a:gd name="connsiteY5" fmla="*/ 2346272 h 2353795"/>
                <a:gd name="connsiteX6" fmla="*/ 276841 w 2366166"/>
                <a:gd name="connsiteY6" fmla="*/ 2353795 h 2353795"/>
                <a:gd name="connsiteX7" fmla="*/ 0 w 2366166"/>
                <a:gd name="connsiteY7" fmla="*/ 2353795 h 2353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6166" h="2353795">
                  <a:moveTo>
                    <a:pt x="0" y="0"/>
                  </a:moveTo>
                  <a:lnTo>
                    <a:pt x="276841" y="0"/>
                  </a:lnTo>
                  <a:lnTo>
                    <a:pt x="276841" y="2069431"/>
                  </a:lnTo>
                  <a:lnTo>
                    <a:pt x="2366166" y="2069431"/>
                  </a:lnTo>
                  <a:lnTo>
                    <a:pt x="2366166" y="2346272"/>
                  </a:lnTo>
                  <a:lnTo>
                    <a:pt x="276841" y="2346272"/>
                  </a:lnTo>
                  <a:lnTo>
                    <a:pt x="276841" y="2353795"/>
                  </a:lnTo>
                  <a:lnTo>
                    <a:pt x="0" y="2353795"/>
                  </a:lnTo>
                  <a:close/>
                </a:path>
              </a:pathLst>
            </a:custGeom>
            <a:grpFill/>
            <a:ln w="28575">
              <a:solidFill>
                <a:srgbClr val="446D7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1" name="组合 10"/>
          <p:cNvGrpSpPr/>
          <p:nvPr userDrawn="1"/>
        </p:nvGrpSpPr>
        <p:grpSpPr>
          <a:xfrm flipH="1">
            <a:off x="7637114" y="1548329"/>
            <a:ext cx="3281835" cy="2939885"/>
            <a:chOff x="2374153" y="1432075"/>
            <a:chExt cx="3281835" cy="2939885"/>
          </a:xfrm>
          <a:solidFill>
            <a:srgbClr val="446D71"/>
          </a:solidFill>
        </p:grpSpPr>
        <p:sp>
          <p:nvSpPr>
            <p:cNvPr id="12" name="任意多边形 11"/>
            <p:cNvSpPr/>
            <p:nvPr/>
          </p:nvSpPr>
          <p:spPr>
            <a:xfrm rot="2700000">
              <a:off x="2374152" y="1432076"/>
              <a:ext cx="2939885" cy="2939883"/>
            </a:xfrm>
            <a:custGeom>
              <a:avLst/>
              <a:gdLst>
                <a:gd name="connsiteX0" fmla="*/ 0 w 2939885"/>
                <a:gd name="connsiteY0" fmla="*/ 0 h 2939883"/>
                <a:gd name="connsiteX1" fmla="*/ 388174 w 2939885"/>
                <a:gd name="connsiteY1" fmla="*/ 0 h 2939883"/>
                <a:gd name="connsiteX2" fmla="*/ 388174 w 2939885"/>
                <a:gd name="connsiteY2" fmla="*/ 2551709 h 2939883"/>
                <a:gd name="connsiteX3" fmla="*/ 2939885 w 2939885"/>
                <a:gd name="connsiteY3" fmla="*/ 2551709 h 2939883"/>
                <a:gd name="connsiteX4" fmla="*/ 2939885 w 2939885"/>
                <a:gd name="connsiteY4" fmla="*/ 2939883 h 2939883"/>
                <a:gd name="connsiteX5" fmla="*/ 13130 w 2939885"/>
                <a:gd name="connsiteY5" fmla="*/ 2939883 h 2939883"/>
                <a:gd name="connsiteX6" fmla="*/ 13130 w 2939885"/>
                <a:gd name="connsiteY6" fmla="*/ 2926755 h 2939883"/>
                <a:gd name="connsiteX7" fmla="*/ 0 w 2939885"/>
                <a:gd name="connsiteY7" fmla="*/ 2926755 h 293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9885" h="2939883">
                  <a:moveTo>
                    <a:pt x="0" y="0"/>
                  </a:moveTo>
                  <a:lnTo>
                    <a:pt x="388174" y="0"/>
                  </a:lnTo>
                  <a:lnTo>
                    <a:pt x="388174" y="2551709"/>
                  </a:lnTo>
                  <a:lnTo>
                    <a:pt x="2939885" y="2551709"/>
                  </a:lnTo>
                  <a:lnTo>
                    <a:pt x="2939885" y="2939883"/>
                  </a:lnTo>
                  <a:lnTo>
                    <a:pt x="13130" y="2939883"/>
                  </a:lnTo>
                  <a:lnTo>
                    <a:pt x="13130" y="2926755"/>
                  </a:lnTo>
                  <a:lnTo>
                    <a:pt x="0" y="2926755"/>
                  </a:lnTo>
                  <a:close/>
                </a:path>
              </a:pathLst>
            </a:custGeom>
            <a:grpFill/>
            <a:ln w="28575">
              <a:solidFill>
                <a:srgbClr val="446D7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任意多边形 12"/>
            <p:cNvSpPr/>
            <p:nvPr/>
          </p:nvSpPr>
          <p:spPr>
            <a:xfrm rot="2700000">
              <a:off x="3296008" y="1642558"/>
              <a:ext cx="2366166" cy="2353795"/>
            </a:xfrm>
            <a:custGeom>
              <a:avLst/>
              <a:gdLst>
                <a:gd name="connsiteX0" fmla="*/ 0 w 2366166"/>
                <a:gd name="connsiteY0" fmla="*/ 0 h 2353795"/>
                <a:gd name="connsiteX1" fmla="*/ 276841 w 2366166"/>
                <a:gd name="connsiteY1" fmla="*/ 0 h 2353795"/>
                <a:gd name="connsiteX2" fmla="*/ 276841 w 2366166"/>
                <a:gd name="connsiteY2" fmla="*/ 2069431 h 2353795"/>
                <a:gd name="connsiteX3" fmla="*/ 2366166 w 2366166"/>
                <a:gd name="connsiteY3" fmla="*/ 2069431 h 2353795"/>
                <a:gd name="connsiteX4" fmla="*/ 2366166 w 2366166"/>
                <a:gd name="connsiteY4" fmla="*/ 2346272 h 2353795"/>
                <a:gd name="connsiteX5" fmla="*/ 276841 w 2366166"/>
                <a:gd name="connsiteY5" fmla="*/ 2346272 h 2353795"/>
                <a:gd name="connsiteX6" fmla="*/ 276841 w 2366166"/>
                <a:gd name="connsiteY6" fmla="*/ 2353795 h 2353795"/>
                <a:gd name="connsiteX7" fmla="*/ 0 w 2366166"/>
                <a:gd name="connsiteY7" fmla="*/ 2353795 h 2353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6166" h="2353795">
                  <a:moveTo>
                    <a:pt x="0" y="0"/>
                  </a:moveTo>
                  <a:lnTo>
                    <a:pt x="276841" y="0"/>
                  </a:lnTo>
                  <a:lnTo>
                    <a:pt x="276841" y="2069431"/>
                  </a:lnTo>
                  <a:lnTo>
                    <a:pt x="2366166" y="2069431"/>
                  </a:lnTo>
                  <a:lnTo>
                    <a:pt x="2366166" y="2346272"/>
                  </a:lnTo>
                  <a:lnTo>
                    <a:pt x="276841" y="2346272"/>
                  </a:lnTo>
                  <a:lnTo>
                    <a:pt x="276841" y="2353795"/>
                  </a:lnTo>
                  <a:lnTo>
                    <a:pt x="0" y="2353795"/>
                  </a:lnTo>
                  <a:close/>
                </a:path>
              </a:pathLst>
            </a:custGeom>
            <a:grpFill/>
            <a:ln w="28575">
              <a:solidFill>
                <a:srgbClr val="446D7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7" name="文本占位符 16"/>
          <p:cNvSpPr>
            <a:spLocks noGrp="1"/>
          </p:cNvSpPr>
          <p:nvPr>
            <p:ph type="body" sz="quarter" idx="10"/>
          </p:nvPr>
        </p:nvSpPr>
        <p:spPr>
          <a:xfrm>
            <a:off x="2764776" y="2003145"/>
            <a:ext cx="6662449" cy="2086725"/>
          </a:xfrm>
          <a:prstGeom prst="rect">
            <a:avLst/>
          </a:prstGeom>
          <a:solidFill>
            <a:schemeClr val="bg1">
              <a:alpha val="31000"/>
            </a:schemeClr>
          </a:solidFill>
        </p:spPr>
        <p:txBody>
          <a:bodyPr wrap="square" rtlCol="0">
            <a:spAutoFit/>
          </a:bodyPr>
          <a:lstStyle>
            <a:lvl1pPr marL="0" indent="0" algn="ctr">
              <a:buNone/>
              <a:defRPr lang="zh-CN" altLang="en-US" sz="5400" b="1" kern="1200" dirty="0" smtClean="0">
                <a:solidFill>
                  <a:srgbClr val="C00000"/>
                </a:solidFill>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defRPr>
            </a:lvl1pPr>
          </a:lstStyle>
          <a:p>
            <a:pPr lvl="0"/>
            <a:r>
              <a:rPr lang="zh-CN" altLang="en-US" smtClean="0"/>
              <a:t>单击此处编辑母版文本样式</a:t>
            </a:r>
            <a:endParaRPr lang="zh-CN" altLang="en-US" smtClean="0"/>
          </a:p>
        </p:txBody>
      </p:sp>
      <p:sp>
        <p:nvSpPr>
          <p:cNvPr id="18" name="文本占位符 16"/>
          <p:cNvSpPr>
            <a:spLocks noGrp="1"/>
          </p:cNvSpPr>
          <p:nvPr>
            <p:ph type="body" sz="quarter" idx="11"/>
          </p:nvPr>
        </p:nvSpPr>
        <p:spPr>
          <a:xfrm>
            <a:off x="2764776" y="5258268"/>
            <a:ext cx="6662449" cy="757130"/>
          </a:xfrm>
          <a:prstGeom prst="rect">
            <a:avLst/>
          </a:prstGeom>
          <a:noFill/>
        </p:spPr>
        <p:txBody>
          <a:bodyPr wrap="square" rtlCol="0">
            <a:spAutoFit/>
          </a:bodyPr>
          <a:lstStyle>
            <a:lvl1pPr marL="0" indent="0" algn="ctr">
              <a:buNone/>
              <a:defRPr lang="zh-CN" altLang="en-US" sz="3600" b="1" kern="1200" dirty="0" smtClean="0">
                <a:solidFill>
                  <a:srgbClr val="446D71"/>
                </a:solidFill>
                <a:latin typeface="Microsoft YaHei UI" panose="020B0503020204020204" pitchFamily="34" charset="-122"/>
                <a:ea typeface="Microsoft YaHei UI" panose="020B0503020204020204" pitchFamily="34" charset="-122"/>
              </a:defRPr>
            </a:lvl1pPr>
          </a:lstStyle>
          <a:p>
            <a:pPr lvl="0"/>
            <a:r>
              <a:rPr lang="zh-CN" altLang="en-US" smtClean="0"/>
              <a:t>单击此处编辑母版文本样式</a:t>
            </a:r>
            <a:endParaRPr lang="zh-CN" altLang="en-US" smtClean="0"/>
          </a:p>
        </p:txBody>
      </p:sp>
      <p:sp>
        <p:nvSpPr>
          <p:cNvPr id="15" name="矩形 14"/>
          <p:cNvSpPr/>
          <p:nvPr userDrawn="1"/>
        </p:nvSpPr>
        <p:spPr>
          <a:xfrm rot="2700000">
            <a:off x="-94457" y="-726281"/>
            <a:ext cx="952501" cy="2033588"/>
          </a:xfrm>
          <a:prstGeom prst="rect">
            <a:avLst/>
          </a:prstGeom>
          <a:solidFill>
            <a:srgbClr val="446D7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userDrawn="1"/>
        </p:nvSpPr>
        <p:spPr>
          <a:xfrm rot="18900000">
            <a:off x="808038" y="3497263"/>
            <a:ext cx="952500" cy="4545012"/>
          </a:xfrm>
          <a:prstGeom prst="rect">
            <a:avLst/>
          </a:prstGeom>
          <a:solidFill>
            <a:srgbClr val="446D7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矩形 18"/>
          <p:cNvSpPr/>
          <p:nvPr userDrawn="1"/>
        </p:nvSpPr>
        <p:spPr>
          <a:xfrm rot="18900000">
            <a:off x="11352213" y="-696913"/>
            <a:ext cx="954087" cy="2032001"/>
          </a:xfrm>
          <a:prstGeom prst="rect">
            <a:avLst/>
          </a:prstGeom>
          <a:solidFill>
            <a:srgbClr val="446D7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userDrawn="1"/>
        </p:nvSpPr>
        <p:spPr>
          <a:xfrm rot="2700000">
            <a:off x="10450513" y="3481387"/>
            <a:ext cx="952500" cy="4543425"/>
          </a:xfrm>
          <a:prstGeom prst="rect">
            <a:avLst/>
          </a:prstGeom>
          <a:solidFill>
            <a:srgbClr val="446D7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animBg="1"/>
      <p:bldP spid="20"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1216025"/>
          </a:xfrm>
        </p:spPr>
        <p:txBody>
          <a:bodyPr/>
          <a:lstStyle/>
          <a:p>
            <a:pPr fontAlgn="base"/>
            <a:r>
              <a:rPr lang="zh-CN" altLang="en-US" strike="noStrike" noProof="1" smtClean="0"/>
              <a:t>单击此处编辑母版标题样式</a:t>
            </a:r>
            <a:endParaRPr lang="zh-CN" altLang="en-US" strike="noStrike" noProof="1"/>
          </a:p>
        </p:txBody>
      </p:sp>
      <p:sp>
        <p:nvSpPr>
          <p:cNvPr id="3" name="图表占位符 2"/>
          <p:cNvSpPr>
            <a:spLocks noGrp="1"/>
          </p:cNvSpPr>
          <p:nvPr>
            <p:ph type="chart" idx="1"/>
          </p:nvPr>
        </p:nvSpPr>
        <p:spPr>
          <a:xfrm>
            <a:off x="755651" y="1752600"/>
            <a:ext cx="10668000" cy="4267200"/>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dgm" preserve="1">
  <p:cSld name="标题和图示或组织结构图">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p:nvPr>
        </p:nvSpPr>
        <p:spPr>
          <a:xfrm>
            <a:off x="609600" y="1600200"/>
            <a:ext cx="10972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a:xfrm>
            <a:off x="812800" y="6245225"/>
            <a:ext cx="2641600" cy="476250"/>
          </a:xfrm>
          <a:prstGeom prst="rect">
            <a:avLst/>
          </a:prstGeom>
          <a:noFill/>
          <a:ln w="9525">
            <a:noFill/>
            <a:miter lim="800000"/>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9C3E181-78B1-4576-AF8B-ACF49737DA9B}" type="datetimeFigureOut">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a:xfrm>
            <a:off x="4165600" y="6245225"/>
            <a:ext cx="3860800" cy="476250"/>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a:xfrm>
            <a:off x="8737600" y="6245225"/>
            <a:ext cx="2641600" cy="476250"/>
          </a:xfrm>
          <a:prstGeom prst="rect">
            <a:avLst/>
          </a:prstGeom>
          <a:noFill/>
          <a:ln w="9525">
            <a:noFill/>
            <a:miter lim="800000"/>
          </a:ln>
          <a:effectLst/>
        </p:spPr>
        <p:txBody>
          <a:bodyPr vert="horz" wrap="square" lIns="91440" tIns="45720" rIns="91440" bIns="45720" numCol="1" anchor="t" anchorCtr="0" compatLnSpc="1"/>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blipFill>
        <a:effectLst/>
      </p:bgPr>
    </p:bg>
    <p:spTree>
      <p:nvGrpSpPr>
        <p:cNvPr id="1" name=""/>
        <p:cNvGrpSpPr/>
        <p:nvPr/>
      </p:nvGrpSpPr>
      <p:grpSpPr>
        <a:xfrm>
          <a:off x="0" y="0"/>
          <a:ext cx="0" cy="0"/>
          <a:chOff x="0" y="0"/>
          <a:chExt cx="0" cy="0"/>
        </a:xfrm>
      </p:grpSpPr>
      <p:sp>
        <p:nvSpPr>
          <p:cNvPr id="9" name="AutoShape 7"/>
          <p:cNvSpPr>
            <a:spLocks noChangeArrowheads="1"/>
          </p:cNvSpPr>
          <p:nvPr/>
        </p:nvSpPr>
        <p:spPr bwMode="auto">
          <a:xfrm>
            <a:off x="914400" y="2393950"/>
            <a:ext cx="10364788" cy="109538"/>
          </a:xfrm>
          <a:custGeom>
            <a:avLst/>
            <a:gdLst>
              <a:gd name="G0" fmla="+- 618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0" name="Rectangle 2"/>
          <p:cNvSpPr>
            <a:spLocks noGrp="1" noChangeArrowheads="1"/>
          </p:cNvSpPr>
          <p:nvPr>
            <p:ph type="ctrTitle"/>
          </p:nvPr>
        </p:nvSpPr>
        <p:spPr>
          <a:xfrm>
            <a:off x="914490" y="990600"/>
            <a:ext cx="10364220" cy="1371600"/>
          </a:xfrm>
        </p:spPr>
        <p:txBody>
          <a:bodyPr/>
          <a:lstStyle>
            <a:lvl1pPr>
              <a:defRPr sz="4000"/>
            </a:lvl1pPr>
          </a:lstStyle>
          <a:p>
            <a:pPr fontAlgn="base"/>
            <a:r>
              <a:rPr lang="zh-CN" strike="noStrike" noProof="1"/>
              <a:t>单击此处编辑母版标题样式</a:t>
            </a:r>
            <a:endParaRPr lang="zh-CN" strike="noStrike" noProof="1"/>
          </a:p>
        </p:txBody>
      </p:sp>
      <p:sp>
        <p:nvSpPr>
          <p:cNvPr id="2051" name="Rectangle 3"/>
          <p:cNvSpPr>
            <a:spLocks noGrp="1" noChangeArrowheads="1"/>
          </p:cNvSpPr>
          <p:nvPr>
            <p:ph type="subTitle" idx="1"/>
          </p:nvPr>
        </p:nvSpPr>
        <p:spPr>
          <a:xfrm>
            <a:off x="1930590" y="3429000"/>
            <a:ext cx="9348120" cy="1600200"/>
          </a:xfrm>
        </p:spPr>
        <p:txBody>
          <a:bodyPr/>
          <a:lstStyle>
            <a:lvl1pPr marL="0" indent="0">
              <a:buFont typeface="Wingdings" panose="05000000000000000000" pitchFamily="2" charset="2"/>
              <a:buNone/>
              <a:defRPr sz="2800"/>
            </a:lvl1pPr>
          </a:lstStyle>
          <a:p>
            <a:pPr fontAlgn="base"/>
            <a:r>
              <a:rPr lang="zh-CN" strike="noStrike" noProof="1"/>
              <a:t>单击此处编辑母版副标题样式</a:t>
            </a:r>
            <a:endParaRPr lang="zh-CN" strike="noStrike" noProof="1"/>
          </a:p>
        </p:txBody>
      </p:sp>
      <p:sp>
        <p:nvSpPr>
          <p:cNvPr id="10" name="Rectangle 4"/>
          <p:cNvSpPr>
            <a:spLocks noGrp="1" noChangeArrowheads="1"/>
          </p:cNvSpPr>
          <p:nvPr>
            <p:ph type="dt" sz="half" idx="2"/>
          </p:nvPr>
        </p:nvSpPr>
        <p:spPr bwMode="auto">
          <a:xfrm>
            <a:off x="914400" y="6248400"/>
            <a:ext cx="2540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8739188" y="6248400"/>
            <a:ext cx="2540000" cy="457200"/>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目录版式">
    <p:spTree>
      <p:nvGrpSpPr>
        <p:cNvPr id="1" name=""/>
        <p:cNvGrpSpPr/>
        <p:nvPr/>
      </p:nvGrpSpPr>
      <p:grpSpPr>
        <a:xfrm>
          <a:off x="0" y="0"/>
          <a:ext cx="0" cy="0"/>
          <a:chOff x="0" y="0"/>
          <a:chExt cx="0" cy="0"/>
        </a:xfrm>
      </p:grpSpPr>
      <p:cxnSp>
        <p:nvCxnSpPr>
          <p:cNvPr id="5" name="直接连接符 4"/>
          <p:cNvCxnSpPr/>
          <p:nvPr userDrawn="1"/>
        </p:nvCxnSpPr>
        <p:spPr>
          <a:xfrm>
            <a:off x="339725" y="274638"/>
            <a:ext cx="1828800" cy="1695450"/>
          </a:xfrm>
          <a:prstGeom prst="line">
            <a:avLst/>
          </a:prstGeom>
          <a:ln w="38100">
            <a:solidFill>
              <a:srgbClr val="446D7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4391025" y="4179888"/>
            <a:ext cx="2863850" cy="2678112"/>
          </a:xfrm>
          <a:prstGeom prst="line">
            <a:avLst/>
          </a:prstGeom>
          <a:ln w="38100">
            <a:solidFill>
              <a:srgbClr val="446D7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flipH="1">
            <a:off x="8310563" y="3429000"/>
            <a:ext cx="4025900" cy="3841750"/>
          </a:xfrm>
          <a:prstGeom prst="line">
            <a:avLst/>
          </a:prstGeom>
          <a:ln w="19050">
            <a:solidFill>
              <a:srgbClr val="446D7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9417050" y="-292100"/>
            <a:ext cx="2862263" cy="2678113"/>
          </a:xfrm>
          <a:prstGeom prst="line">
            <a:avLst/>
          </a:prstGeom>
          <a:ln w="38100">
            <a:solidFill>
              <a:srgbClr val="446D71"/>
            </a:solidFill>
          </a:ln>
        </p:spPr>
        <p:style>
          <a:lnRef idx="1">
            <a:schemeClr val="accent1"/>
          </a:lnRef>
          <a:fillRef idx="0">
            <a:schemeClr val="accent1"/>
          </a:fillRef>
          <a:effectRef idx="0">
            <a:schemeClr val="accent1"/>
          </a:effectRef>
          <a:fontRef idx="minor">
            <a:schemeClr val="tx1"/>
          </a:fontRef>
        </p:style>
      </p:cxnSp>
      <p:grpSp>
        <p:nvGrpSpPr>
          <p:cNvPr id="9" name="组合 6"/>
          <p:cNvGrpSpPr/>
          <p:nvPr userDrawn="1"/>
        </p:nvGrpSpPr>
        <p:grpSpPr bwMode="auto">
          <a:xfrm>
            <a:off x="685800" y="2200275"/>
            <a:ext cx="3679825" cy="1746250"/>
            <a:chOff x="1329399" y="2218166"/>
            <a:chExt cx="3678702" cy="1746528"/>
          </a:xfrm>
        </p:grpSpPr>
        <p:sp>
          <p:nvSpPr>
            <p:cNvPr id="10" name="文本框 7"/>
            <p:cNvSpPr txBox="1"/>
            <p:nvPr/>
          </p:nvSpPr>
          <p:spPr>
            <a:xfrm>
              <a:off x="2408570" y="2697667"/>
              <a:ext cx="2026619" cy="523303"/>
            </a:xfrm>
            <a:prstGeom prst="rect">
              <a:avLst/>
            </a:prstGeom>
            <a:solidFill>
              <a:srgbClr val="446D71"/>
            </a:solidFill>
          </p:spPr>
          <p:txBody>
            <a:bodyPr>
              <a:spAutoFit/>
            </a:bodyPr>
            <a:lstStyle/>
            <a:p>
              <a:pPr>
                <a:defRPr/>
              </a:pPr>
              <a:r>
                <a:rPr lang="en-US" altLang="zh-CN" sz="2800" b="1" dirty="0">
                  <a:solidFill>
                    <a:schemeClr val="bg1"/>
                  </a:solidFill>
                </a:rPr>
                <a:t> </a:t>
              </a:r>
              <a:r>
                <a:rPr lang="en-US" altLang="zh-CN" sz="2800" b="1" dirty="0" smtClean="0">
                  <a:solidFill>
                    <a:schemeClr val="bg1"/>
                  </a:solidFill>
                </a:rPr>
                <a:t>there are</a:t>
              </a:r>
              <a:endParaRPr lang="zh-CN" altLang="en-US" sz="2800" b="1" dirty="0">
                <a:solidFill>
                  <a:schemeClr val="bg1"/>
                </a:solidFill>
              </a:endParaRPr>
            </a:p>
          </p:txBody>
        </p:sp>
        <p:sp>
          <p:nvSpPr>
            <p:cNvPr id="11" name="文本框 8"/>
            <p:cNvSpPr txBox="1"/>
            <p:nvPr/>
          </p:nvSpPr>
          <p:spPr>
            <a:xfrm>
              <a:off x="1329399" y="3134300"/>
              <a:ext cx="3678702" cy="830394"/>
            </a:xfrm>
            <a:prstGeom prst="rect">
              <a:avLst/>
            </a:prstGeom>
            <a:noFill/>
          </p:spPr>
          <p:txBody>
            <a:bodyPr>
              <a:spAutoFit/>
            </a:bodyPr>
            <a:lstStyle/>
            <a:p>
              <a:pPr>
                <a:defRPr/>
              </a:pPr>
              <a:r>
                <a:rPr lang="en-US" altLang="zh-CN" sz="4800" b="1" dirty="0">
                  <a:solidFill>
                    <a:srgbClr val="446D71"/>
                  </a:solidFill>
                  <a:cs typeface="Arial" panose="020B0604020202020204" pitchFamily="34" charset="0"/>
                </a:rPr>
                <a:t>CONTENTS</a:t>
              </a:r>
              <a:endParaRPr lang="zh-CN" altLang="en-US" sz="4400" b="1" dirty="0">
                <a:solidFill>
                  <a:srgbClr val="446D71"/>
                </a:solidFill>
                <a:cs typeface="Arial" panose="020B0604020202020204" pitchFamily="34" charset="0"/>
              </a:endParaRPr>
            </a:p>
          </p:txBody>
        </p:sp>
        <p:pic>
          <p:nvPicPr>
            <p:cNvPr id="12" name="图片 8"/>
            <p:cNvPicPr>
              <a:picLocks noChangeAspect="1"/>
            </p:cNvPicPr>
            <p:nvPr/>
          </p:nvPicPr>
          <p:blipFill>
            <a:blip r:embed="rId2" cstate="print"/>
            <a:srcRect/>
            <a:stretch>
              <a:fillRect/>
            </a:stretch>
          </p:blipFill>
          <p:spPr bwMode="auto">
            <a:xfrm>
              <a:off x="2367485" y="2218166"/>
              <a:ext cx="835836" cy="459710"/>
            </a:xfrm>
            <a:prstGeom prst="rect">
              <a:avLst/>
            </a:prstGeom>
            <a:noFill/>
            <a:ln w="9525">
              <a:noFill/>
              <a:miter lim="800000"/>
              <a:headEnd/>
              <a:tailEnd/>
            </a:ln>
          </p:spPr>
        </p:pic>
      </p:grpSp>
      <p:grpSp>
        <p:nvGrpSpPr>
          <p:cNvPr id="13" name="组合 11"/>
          <p:cNvGrpSpPr/>
          <p:nvPr/>
        </p:nvGrpSpPr>
        <p:grpSpPr bwMode="auto">
          <a:xfrm>
            <a:off x="5046663" y="463550"/>
            <a:ext cx="2201864" cy="523875"/>
            <a:chOff x="5898340" y="712716"/>
            <a:chExt cx="2201132" cy="523220"/>
          </a:xfrm>
        </p:grpSpPr>
        <p:sp>
          <p:nvSpPr>
            <p:cNvPr id="17" name="椭圆 16"/>
            <p:cNvSpPr/>
            <p:nvPr/>
          </p:nvSpPr>
          <p:spPr bwMode="auto">
            <a:xfrm>
              <a:off x="5898340" y="936274"/>
              <a:ext cx="142828" cy="142696"/>
            </a:xfrm>
            <a:prstGeom prst="ellipse">
              <a:avLst/>
            </a:prstGeom>
            <a:solidFill>
              <a:srgbClr val="093F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446D71"/>
                </a:solidFill>
                <a:latin typeface="Microsoft YaHei UI" panose="020B0503020204020204" pitchFamily="34" charset="-122"/>
                <a:ea typeface="Microsoft YaHei UI" panose="020B0503020204020204" pitchFamily="34" charset="-122"/>
              </a:endParaRPr>
            </a:p>
          </p:txBody>
        </p:sp>
        <p:sp>
          <p:nvSpPr>
            <p:cNvPr id="15" name="文本框 26"/>
            <p:cNvSpPr txBox="1"/>
            <p:nvPr/>
          </p:nvSpPr>
          <p:spPr>
            <a:xfrm>
              <a:off x="6193518" y="712716"/>
              <a:ext cx="1905954" cy="523220"/>
            </a:xfrm>
            <a:prstGeom prst="rect">
              <a:avLst/>
            </a:prstGeom>
            <a:noFill/>
          </p:spPr>
          <p:txBody>
            <a:bodyPr>
              <a:spAutoFit/>
            </a:bodyPr>
            <a:lstStyle/>
            <a:p>
              <a:pPr>
                <a:defRPr/>
              </a:pPr>
              <a:r>
                <a:rPr lang="zh-CN" altLang="en-US" sz="2800" dirty="0">
                  <a:solidFill>
                    <a:srgbClr val="446D71"/>
                  </a:solidFill>
                  <a:latin typeface="Microsoft YaHei UI" panose="020B0503020204020204" pitchFamily="34" charset="-122"/>
                  <a:ea typeface="Microsoft YaHei UI" panose="020B0503020204020204" pitchFamily="34" charset="-122"/>
                </a:rPr>
                <a:t>第一节</a:t>
              </a:r>
              <a:endParaRPr lang="zh-CN" altLang="en-US" sz="2800" dirty="0">
                <a:solidFill>
                  <a:srgbClr val="446D71"/>
                </a:solidFill>
                <a:latin typeface="Microsoft YaHei UI" panose="020B0503020204020204" pitchFamily="34" charset="-122"/>
                <a:ea typeface="Microsoft YaHei UI" panose="020B0503020204020204" pitchFamily="34" charset="-122"/>
              </a:endParaRPr>
            </a:p>
          </p:txBody>
        </p:sp>
      </p:grpSp>
      <p:grpSp>
        <p:nvGrpSpPr>
          <p:cNvPr id="18" name="组合 34"/>
          <p:cNvGrpSpPr/>
          <p:nvPr userDrawn="1"/>
        </p:nvGrpSpPr>
        <p:grpSpPr bwMode="auto">
          <a:xfrm>
            <a:off x="5046663" y="1590675"/>
            <a:ext cx="2201864" cy="523875"/>
            <a:chOff x="5898340" y="712716"/>
            <a:chExt cx="2201132" cy="523220"/>
          </a:xfrm>
        </p:grpSpPr>
        <p:sp>
          <p:nvSpPr>
            <p:cNvPr id="22" name="椭圆 21"/>
            <p:cNvSpPr/>
            <p:nvPr/>
          </p:nvSpPr>
          <p:spPr bwMode="auto">
            <a:xfrm>
              <a:off x="5898340" y="936274"/>
              <a:ext cx="142828" cy="142696"/>
            </a:xfrm>
            <a:prstGeom prst="ellipse">
              <a:avLst/>
            </a:prstGeom>
            <a:solidFill>
              <a:srgbClr val="093F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446D71"/>
                </a:solidFill>
                <a:latin typeface="Microsoft YaHei UI" panose="020B0503020204020204" pitchFamily="34" charset="-122"/>
                <a:ea typeface="Microsoft YaHei UI" panose="020B0503020204020204" pitchFamily="34" charset="-122"/>
              </a:endParaRPr>
            </a:p>
          </p:txBody>
        </p:sp>
        <p:sp>
          <p:nvSpPr>
            <p:cNvPr id="20" name="文本框 36"/>
            <p:cNvSpPr txBox="1"/>
            <p:nvPr/>
          </p:nvSpPr>
          <p:spPr>
            <a:xfrm>
              <a:off x="6193518" y="712716"/>
              <a:ext cx="1905954" cy="523220"/>
            </a:xfrm>
            <a:prstGeom prst="rect">
              <a:avLst/>
            </a:prstGeom>
            <a:noFill/>
          </p:spPr>
          <p:txBody>
            <a:bodyPr>
              <a:spAutoFit/>
            </a:bodyPr>
            <a:lstStyle/>
            <a:p>
              <a:pPr>
                <a:defRPr/>
              </a:pPr>
              <a:r>
                <a:rPr lang="zh-CN" altLang="en-US" sz="2800" dirty="0">
                  <a:solidFill>
                    <a:srgbClr val="446D71"/>
                  </a:solidFill>
                  <a:latin typeface="Microsoft YaHei UI" panose="020B0503020204020204" pitchFamily="34" charset="-122"/>
                  <a:ea typeface="Microsoft YaHei UI" panose="020B0503020204020204" pitchFamily="34" charset="-122"/>
                </a:rPr>
                <a:t>第二节</a:t>
              </a:r>
              <a:endParaRPr lang="zh-CN" altLang="en-US" sz="2800" dirty="0">
                <a:solidFill>
                  <a:srgbClr val="446D71"/>
                </a:solidFill>
                <a:latin typeface="Microsoft YaHei UI" panose="020B0503020204020204" pitchFamily="34" charset="-122"/>
                <a:ea typeface="Microsoft YaHei UI" panose="020B0503020204020204" pitchFamily="34" charset="-122"/>
              </a:endParaRPr>
            </a:p>
          </p:txBody>
        </p:sp>
      </p:grpSp>
      <p:grpSp>
        <p:nvGrpSpPr>
          <p:cNvPr id="23" name="组合 40"/>
          <p:cNvGrpSpPr/>
          <p:nvPr userDrawn="1"/>
        </p:nvGrpSpPr>
        <p:grpSpPr bwMode="auto">
          <a:xfrm>
            <a:off x="5046663" y="2749550"/>
            <a:ext cx="2201864" cy="523875"/>
            <a:chOff x="5898340" y="712716"/>
            <a:chExt cx="2201132" cy="523220"/>
          </a:xfrm>
        </p:grpSpPr>
        <p:sp>
          <p:nvSpPr>
            <p:cNvPr id="27" name="椭圆 26"/>
            <p:cNvSpPr/>
            <p:nvPr/>
          </p:nvSpPr>
          <p:spPr bwMode="auto">
            <a:xfrm>
              <a:off x="5898340" y="936274"/>
              <a:ext cx="142828" cy="142696"/>
            </a:xfrm>
            <a:prstGeom prst="ellipse">
              <a:avLst/>
            </a:prstGeom>
            <a:solidFill>
              <a:srgbClr val="093F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446D71"/>
                </a:solidFill>
                <a:latin typeface="Microsoft YaHei UI" panose="020B0503020204020204" pitchFamily="34" charset="-122"/>
                <a:ea typeface="Microsoft YaHei UI" panose="020B0503020204020204" pitchFamily="34" charset="-122"/>
              </a:endParaRPr>
            </a:p>
          </p:txBody>
        </p:sp>
        <p:sp>
          <p:nvSpPr>
            <p:cNvPr id="25" name="文本框 42"/>
            <p:cNvSpPr txBox="1"/>
            <p:nvPr/>
          </p:nvSpPr>
          <p:spPr>
            <a:xfrm>
              <a:off x="6193518" y="712716"/>
              <a:ext cx="1905954" cy="523220"/>
            </a:xfrm>
            <a:prstGeom prst="rect">
              <a:avLst/>
            </a:prstGeom>
            <a:noFill/>
          </p:spPr>
          <p:txBody>
            <a:bodyPr>
              <a:spAutoFit/>
            </a:bodyPr>
            <a:lstStyle/>
            <a:p>
              <a:pPr>
                <a:defRPr/>
              </a:pPr>
              <a:r>
                <a:rPr lang="zh-CN" altLang="en-US" sz="2800" dirty="0">
                  <a:solidFill>
                    <a:srgbClr val="446D71"/>
                  </a:solidFill>
                  <a:latin typeface="Microsoft YaHei UI" panose="020B0503020204020204" pitchFamily="34" charset="-122"/>
                  <a:ea typeface="Microsoft YaHei UI" panose="020B0503020204020204" pitchFamily="34" charset="-122"/>
                </a:rPr>
                <a:t>第三节</a:t>
              </a:r>
              <a:endParaRPr lang="zh-CN" altLang="en-US" sz="2800" dirty="0">
                <a:solidFill>
                  <a:srgbClr val="446D71"/>
                </a:solidFill>
                <a:latin typeface="Microsoft YaHei UI" panose="020B0503020204020204" pitchFamily="34" charset="-122"/>
                <a:ea typeface="Microsoft YaHei UI" panose="020B0503020204020204" pitchFamily="34" charset="-122"/>
              </a:endParaRPr>
            </a:p>
          </p:txBody>
        </p:sp>
      </p:grpSp>
      <p:sp>
        <p:nvSpPr>
          <p:cNvPr id="32" name="文本占位符 31"/>
          <p:cNvSpPr>
            <a:spLocks noGrp="1"/>
          </p:cNvSpPr>
          <p:nvPr>
            <p:ph type="body" sz="quarter" idx="10"/>
          </p:nvPr>
        </p:nvSpPr>
        <p:spPr>
          <a:xfrm>
            <a:off x="5363232" y="980728"/>
            <a:ext cx="5174751" cy="609398"/>
          </a:xfrm>
          <a:prstGeom prst="rect">
            <a:avLst/>
          </a:prstGeom>
          <a:noFill/>
        </p:spPr>
        <p:txBody>
          <a:bodyPr wrap="square" rtlCol="0">
            <a:spAutoFit/>
          </a:bodyPr>
          <a:lstStyle>
            <a:lvl1pPr marL="0" indent="0">
              <a:buNone/>
              <a:defRPr lang="zh-CN" altLang="en-US" sz="2800" kern="1200" dirty="0">
                <a:solidFill>
                  <a:srgbClr val="C00000"/>
                </a:solidFill>
                <a:latin typeface="Microsoft YaHei UI" panose="020B0503020204020204" pitchFamily="34" charset="-122"/>
                <a:ea typeface="Microsoft YaHei UI" panose="020B0503020204020204" pitchFamily="34" charset="-122"/>
              </a:defRPr>
            </a:lvl1pPr>
          </a:lstStyle>
          <a:p>
            <a:pPr lvl="0"/>
            <a:r>
              <a:rPr lang="zh-CN" altLang="en-US" smtClean="0"/>
              <a:t>单击此处编辑母版文本样式</a:t>
            </a:r>
            <a:endParaRPr lang="zh-CN" altLang="en-US" smtClean="0"/>
          </a:p>
        </p:txBody>
      </p:sp>
      <p:sp>
        <p:nvSpPr>
          <p:cNvPr id="40" name="文本占位符 31"/>
          <p:cNvSpPr>
            <a:spLocks noGrp="1"/>
          </p:cNvSpPr>
          <p:nvPr>
            <p:ph type="body" sz="quarter" idx="11"/>
          </p:nvPr>
        </p:nvSpPr>
        <p:spPr>
          <a:xfrm>
            <a:off x="5363232" y="2107075"/>
            <a:ext cx="5174751" cy="609398"/>
          </a:xfrm>
          <a:prstGeom prst="rect">
            <a:avLst/>
          </a:prstGeom>
          <a:noFill/>
        </p:spPr>
        <p:txBody>
          <a:bodyPr wrap="square" rtlCol="0">
            <a:spAutoFit/>
          </a:bodyPr>
          <a:lstStyle>
            <a:lvl1pPr marL="0" indent="0">
              <a:buNone/>
              <a:defRPr lang="zh-CN" altLang="en-US" sz="2800" kern="1200" dirty="0">
                <a:solidFill>
                  <a:srgbClr val="C00000"/>
                </a:solidFill>
                <a:latin typeface="Microsoft YaHei UI" panose="020B0503020204020204" pitchFamily="34" charset="-122"/>
                <a:ea typeface="Microsoft YaHei UI" panose="020B0503020204020204" pitchFamily="34" charset="-122"/>
              </a:defRPr>
            </a:lvl1pPr>
          </a:lstStyle>
          <a:p>
            <a:pPr lvl="0"/>
            <a:r>
              <a:rPr lang="zh-CN" altLang="en-US" smtClean="0"/>
              <a:t>单击此处编辑母版文本样式</a:t>
            </a:r>
            <a:endParaRPr lang="zh-CN" altLang="en-US" smtClean="0"/>
          </a:p>
        </p:txBody>
      </p:sp>
      <p:sp>
        <p:nvSpPr>
          <p:cNvPr id="46" name="文本占位符 31"/>
          <p:cNvSpPr>
            <a:spLocks noGrp="1"/>
          </p:cNvSpPr>
          <p:nvPr>
            <p:ph type="body" sz="quarter" idx="12"/>
          </p:nvPr>
        </p:nvSpPr>
        <p:spPr>
          <a:xfrm>
            <a:off x="5363232" y="3266020"/>
            <a:ext cx="5174751" cy="609398"/>
          </a:xfrm>
          <a:prstGeom prst="rect">
            <a:avLst/>
          </a:prstGeom>
          <a:noFill/>
        </p:spPr>
        <p:txBody>
          <a:bodyPr wrap="square" rtlCol="0">
            <a:spAutoFit/>
          </a:bodyPr>
          <a:lstStyle>
            <a:lvl1pPr marL="0" indent="0">
              <a:buNone/>
              <a:defRPr lang="zh-CN" altLang="en-US" sz="2800" kern="1200" dirty="0">
                <a:solidFill>
                  <a:srgbClr val="C00000"/>
                </a:solidFill>
                <a:latin typeface="Microsoft YaHei UI" panose="020B0503020204020204" pitchFamily="34" charset="-122"/>
                <a:ea typeface="Microsoft YaHei UI" panose="020B0503020204020204" pitchFamily="34" charset="-122"/>
              </a:defRPr>
            </a:lvl1pPr>
          </a:lstStyle>
          <a:p>
            <a:pPr lvl="0"/>
            <a:r>
              <a:rPr lang="zh-CN" altLang="en-US" smtClean="0"/>
              <a:t>单击此处编辑母版文本样式</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750"/>
                                        <p:tgtEl>
                                          <p:spTgt spid="9"/>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750"/>
                                        <p:tgtEl>
                                          <p:spTgt spid="6"/>
                                        </p:tgtEl>
                                      </p:cBhvr>
                                    </p:animEffect>
                                  </p:childTnLst>
                                </p:cTn>
                              </p:par>
                            </p:childTnLst>
                          </p:cTn>
                        </p:par>
                        <p:par>
                          <p:cTn id="16" fill="hold">
                            <p:stCondLst>
                              <p:cond delay="3000"/>
                            </p:stCondLst>
                            <p:childTnLst>
                              <p:par>
                                <p:cTn id="17" presetID="22" presetClass="entr" presetSubtype="4"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750"/>
                                        <p:tgtEl>
                                          <p:spTgt spid="7"/>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750"/>
                                        <p:tgtEl>
                                          <p:spTgt spid="8"/>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5500"/>
                            </p:stCondLst>
                            <p:childTnLst>
                              <p:par>
                                <p:cTn id="29" presetID="10"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6000"/>
                            </p:stCondLst>
                            <p:childTnLst>
                              <p:par>
                                <p:cTn id="33" presetID="10"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953" y="612775"/>
            <a:ext cx="731592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55725" y="304800"/>
            <a:ext cx="7807035"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66309" y="304800"/>
            <a:ext cx="10669050" cy="1216025"/>
          </a:xfrm>
        </p:spPr>
        <p:txBody>
          <a:bodyPr/>
          <a:lstStyle/>
          <a:p>
            <a:pPr fontAlgn="base"/>
            <a:r>
              <a:rPr lang="zh-CN" altLang="en-US" strike="noStrike" noProof="1" smtClean="0"/>
              <a:t>单击此处编辑母版标题样式</a:t>
            </a:r>
            <a:endParaRPr lang="zh-CN" altLang="en-US" strike="noStrike" noProof="1"/>
          </a:p>
        </p:txBody>
      </p:sp>
      <p:sp>
        <p:nvSpPr>
          <p:cNvPr id="3" name="图表占位符 2"/>
          <p:cNvSpPr>
            <a:spLocks noGrp="1"/>
          </p:cNvSpPr>
          <p:nvPr>
            <p:ph type="chart" idx="1"/>
          </p:nvPr>
        </p:nvSpPr>
        <p:spPr>
          <a:xfrm>
            <a:off x="755725" y="1752600"/>
            <a:ext cx="10669050" cy="4267200"/>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dgm" preserve="1">
  <p:cSld name="标题和图示或组织结构图">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p:nvPr>
        </p:nvSpPr>
        <p:spPr>
          <a:xfrm>
            <a:off x="609660" y="1600200"/>
            <a:ext cx="1097388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a:xfrm>
            <a:off x="812800" y="6245225"/>
            <a:ext cx="2641600" cy="476250"/>
          </a:xfrm>
          <a:prstGeom prst="rect">
            <a:avLst/>
          </a:prstGeom>
          <a:noFill/>
          <a:ln w="9525">
            <a:noFill/>
            <a:miter lim="800000"/>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9C3E181-78B1-4576-AF8B-ACF49737DA9B}" type="datetimeFigureOut">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a:xfrm>
            <a:off x="4165600" y="6245225"/>
            <a:ext cx="3860800" cy="476250"/>
          </a:xfrm>
          <a:prstGeom prst="rect">
            <a:avLst/>
          </a:prstGeom>
          <a:noFill/>
          <a:ln w="9525">
            <a:noFill/>
            <a:miter lim="800000"/>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a:xfrm>
            <a:off x="8739188" y="6245225"/>
            <a:ext cx="2641600" cy="476250"/>
          </a:xfrm>
          <a:prstGeom prst="rect">
            <a:avLst/>
          </a:prstGeom>
          <a:noFill/>
          <a:ln w="9525">
            <a:noFill/>
            <a:miter lim="800000"/>
          </a:ln>
          <a:effectLst/>
        </p:spPr>
        <p:txBody>
          <a:bodyPr vert="horz" wrap="square" lIns="91440" tIns="45720" rIns="91440" bIns="45720" numCol="1" anchor="t" anchorCtr="0" compatLnSpc="1"/>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9698" name="组合 29697"/>
          <p:cNvGrpSpPr/>
          <p:nvPr/>
        </p:nvGrpSpPr>
        <p:grpSpPr>
          <a:xfrm>
            <a:off x="0" y="0"/>
            <a:ext cx="7823200" cy="6858000"/>
            <a:chOff x="0" y="0"/>
            <a:chExt cx="3696" cy="4320"/>
          </a:xfrm>
        </p:grpSpPr>
        <p:sp>
          <p:nvSpPr>
            <p:cNvPr id="29699" name="矩形 29698"/>
            <p:cNvSpPr/>
            <p:nvPr/>
          </p:nvSpPr>
          <p:spPr>
            <a:xfrm>
              <a:off x="0" y="0"/>
              <a:ext cx="2880" cy="4320"/>
            </a:xfrm>
            <a:prstGeom prst="rect">
              <a:avLst/>
            </a:prstGeom>
            <a:solidFill>
              <a:schemeClr val="accent2"/>
            </a:solidFill>
            <a:ln w="9525">
              <a:noFill/>
            </a:ln>
          </p:spPr>
          <p:txBody>
            <a:bodyPr wrap="none" anchor="ctr"/>
            <a:p>
              <a:pPr lvl="0" algn="ctr"/>
              <a:endParaRPr lang="zh-CN" altLang="en-US" sz="2400" dirty="0">
                <a:latin typeface="Times New Roman" panose="02020603050405020304" pitchFamily="18" charset="0"/>
              </a:endParaRPr>
            </a:p>
          </p:txBody>
        </p:sp>
        <p:sp>
          <p:nvSpPr>
            <p:cNvPr id="29700" name="圆角矩形 29699"/>
            <p:cNvSpPr/>
            <p:nvPr/>
          </p:nvSpPr>
          <p:spPr>
            <a:xfrm>
              <a:off x="432" y="624"/>
              <a:ext cx="3264" cy="1200"/>
            </a:xfrm>
            <a:prstGeom prst="roundRect">
              <a:avLst>
                <a:gd name="adj" fmla="val 50000"/>
              </a:avLst>
            </a:prstGeom>
            <a:solidFill>
              <a:schemeClr val="bg1"/>
            </a:solidFill>
            <a:ln w="9525">
              <a:noFill/>
            </a:ln>
          </p:spPr>
          <p:txBody>
            <a:bodyPr wrap="none" anchor="ctr"/>
            <a:p>
              <a:pPr lvl="0" algn="ctr"/>
              <a:endParaRPr lang="zh-CN" altLang="en-US" sz="2400" dirty="0">
                <a:latin typeface="Times New Roman" panose="02020603050405020304" pitchFamily="18" charset="0"/>
              </a:endParaRPr>
            </a:p>
          </p:txBody>
        </p:sp>
      </p:grpSp>
      <p:grpSp>
        <p:nvGrpSpPr>
          <p:cNvPr id="29701" name="组合 29700"/>
          <p:cNvGrpSpPr/>
          <p:nvPr/>
        </p:nvGrpSpPr>
        <p:grpSpPr>
          <a:xfrm>
            <a:off x="4842933" y="4889500"/>
            <a:ext cx="6502400" cy="319088"/>
            <a:chOff x="2288" y="3080"/>
            <a:chExt cx="3072" cy="201"/>
          </a:xfrm>
        </p:grpSpPr>
        <p:sp>
          <p:nvSpPr>
            <p:cNvPr id="29702" name="圆角矩形 29701"/>
            <p:cNvSpPr/>
            <p:nvPr/>
          </p:nvSpPr>
          <p:spPr>
            <a:xfrm flipH="1">
              <a:off x="2288" y="3080"/>
              <a:ext cx="2914" cy="200"/>
            </a:xfrm>
            <a:prstGeom prst="roundRect">
              <a:avLst>
                <a:gd name="adj" fmla="val 0"/>
              </a:avLst>
            </a:prstGeom>
            <a:solidFill>
              <a:schemeClr val="hlink"/>
            </a:solidFill>
            <a:ln w="9525">
              <a:noFill/>
            </a:ln>
          </p:spPr>
          <p:txBody>
            <a:bodyPr/>
            <a:p>
              <a:endParaRPr lang="zh-CN" altLang="en-US"/>
            </a:p>
          </p:txBody>
        </p:sp>
        <p:sp>
          <p:nvSpPr>
            <p:cNvPr id="29703" name="流程图: 延期 29702"/>
            <p:cNvSpPr/>
            <p:nvPr/>
          </p:nvSpPr>
          <p:spPr>
            <a:xfrm>
              <a:off x="5196" y="3080"/>
              <a:ext cx="164" cy="201"/>
            </a:xfrm>
            <a:prstGeom prst="flowChartDelay">
              <a:avLst/>
            </a:prstGeom>
            <a:solidFill>
              <a:schemeClr val="hlink"/>
            </a:solidFill>
            <a:ln w="9525">
              <a:noFill/>
            </a:ln>
          </p:spPr>
          <p:txBody>
            <a:bodyPr/>
            <a:p>
              <a:endParaRPr lang="zh-CN" altLang="en-US"/>
            </a:p>
          </p:txBody>
        </p:sp>
      </p:grpSp>
      <p:sp>
        <p:nvSpPr>
          <p:cNvPr id="29704" name="副标题 29703"/>
          <p:cNvSpPr>
            <a:spLocks noGrp="1"/>
          </p:cNvSpPr>
          <p:nvPr>
            <p:ph type="subTitle" idx="1"/>
          </p:nvPr>
        </p:nvSpPr>
        <p:spPr>
          <a:xfrm>
            <a:off x="6231467" y="2927350"/>
            <a:ext cx="5350933" cy="1822450"/>
          </a:xfrm>
          <a:prstGeom prst="rect">
            <a:avLst/>
          </a:prstGeom>
          <a:noFill/>
          <a:ln w="9525">
            <a:noFill/>
          </a:ln>
        </p:spPr>
        <p:txBody>
          <a:bodyPr anchor="b"/>
          <a:lstStyle>
            <a:lvl1pPr marL="0" lvl="0" indent="0">
              <a:buClr>
                <a:schemeClr val="tx1"/>
              </a:buClr>
              <a:buSzPct val="75000"/>
              <a:buFont typeface="Wingdings" panose="05000000000000000000" pitchFamily="2" charset="2"/>
              <a:buNone/>
              <a:defRPr>
                <a:solidFill>
                  <a:schemeClr val="tx2"/>
                </a:solidFill>
              </a:defRPr>
            </a:lvl1pPr>
            <a:lvl2pPr marL="457200" lvl="1" indent="0" algn="ctr">
              <a:buClr>
                <a:schemeClr val="tx1"/>
              </a:buClr>
              <a:buSzPct val="75000"/>
              <a:buFontTx/>
              <a:buNone/>
              <a:defRPr>
                <a:solidFill>
                  <a:schemeClr val="tx2"/>
                </a:solidFill>
              </a:defRPr>
            </a:lvl2pPr>
            <a:lvl3pPr marL="914400" lvl="2" indent="0" algn="ctr">
              <a:buClr>
                <a:schemeClr val="tx1"/>
              </a:buClr>
              <a:buSzPct val="75000"/>
              <a:buFont typeface="Wingdings" panose="05000000000000000000" pitchFamily="2" charset="2"/>
              <a:buNone/>
              <a:defRPr>
                <a:solidFill>
                  <a:schemeClr val="tx2"/>
                </a:solidFill>
              </a:defRPr>
            </a:lvl3pPr>
            <a:lvl4pPr marL="1371600" lvl="3" indent="0" algn="ctr">
              <a:buClr>
                <a:schemeClr val="tx1"/>
              </a:buClr>
              <a:buSzPct val="80000"/>
              <a:buFontTx/>
              <a:buNone/>
              <a:defRPr>
                <a:solidFill>
                  <a:schemeClr val="tx2"/>
                </a:solidFill>
              </a:defRPr>
            </a:lvl4pPr>
            <a:lvl5pPr marL="1828800" lvl="4" indent="0" algn="ctr">
              <a:buClr>
                <a:schemeClr val="tx1"/>
              </a:buClr>
              <a:buSzPct val="65000"/>
              <a:buFont typeface="Wingdings" panose="05000000000000000000" pitchFamily="2" charset="2"/>
              <a:buNone/>
              <a:defRPr>
                <a:solidFill>
                  <a:schemeClr val="tx2"/>
                </a:solidFill>
              </a:defRPr>
            </a:lvl5pPr>
          </a:lstStyle>
          <a:p>
            <a:pPr lvl="0"/>
            <a:r>
              <a:rPr lang="zh-CN" altLang="en-US" dirty="0"/>
              <a:t>单击此处编辑母版副标题样式</a:t>
            </a:r>
            <a:endParaRPr lang="zh-CN" altLang="en-US" dirty="0"/>
          </a:p>
        </p:txBody>
      </p:sp>
      <p:sp>
        <p:nvSpPr>
          <p:cNvPr id="29705" name="日期占位符 29704"/>
          <p:cNvSpPr>
            <a:spLocks noGrp="1"/>
          </p:cNvSpPr>
          <p:nvPr>
            <p:ph type="dt" sz="quarter" idx="2"/>
          </p:nvPr>
        </p:nvSpPr>
        <p:spPr>
          <a:xfrm>
            <a:off x="3251200" y="6248400"/>
            <a:ext cx="2840567" cy="474663"/>
          </a:xfrm>
          <a:prstGeom prst="rect">
            <a:avLst/>
          </a:prstGeom>
          <a:noFill/>
          <a:ln w="9525">
            <a:noFill/>
          </a:ln>
        </p:spPr>
        <p:txBody>
          <a:bodyPr anchor="b"/>
          <a:lstStyle>
            <a:lvl1pPr algn="r">
              <a:defRPr sz="1400">
                <a:solidFill>
                  <a:schemeClr val="bg1"/>
                </a:solidFill>
                <a:latin typeface="Arial" panose="020B0604020202020204" pitchFamily="34" charset="0"/>
              </a:defRPr>
            </a:lvl1pPr>
          </a:lstStyle>
          <a:p>
            <a:fld id="{BB962C8B-B14F-4D97-AF65-F5344CB8AC3E}" type="datetime1">
              <a:rPr lang="zh-CN" altLang="en-US" dirty="0"/>
            </a:fld>
            <a:endParaRPr lang="zh-CN" altLang="en-US" dirty="0">
              <a:latin typeface="Times New Roman" panose="02020603050405020304" pitchFamily="18" charset="0"/>
            </a:endParaRPr>
          </a:p>
        </p:txBody>
      </p:sp>
      <p:sp>
        <p:nvSpPr>
          <p:cNvPr id="29706" name="页脚占位符 29705"/>
          <p:cNvSpPr>
            <a:spLocks noGrp="1"/>
          </p:cNvSpPr>
          <p:nvPr>
            <p:ph type="ftr" sz="quarter" idx="3"/>
          </p:nvPr>
        </p:nvSpPr>
        <p:spPr>
          <a:xfrm>
            <a:off x="7721600" y="6248400"/>
            <a:ext cx="3862917" cy="474663"/>
          </a:xfrm>
          <a:prstGeom prst="rect">
            <a:avLst/>
          </a:prstGeom>
          <a:noFill/>
          <a:ln w="9525">
            <a:noFill/>
          </a:ln>
        </p:spPr>
        <p:txBody>
          <a:bodyPr anchor="b"/>
          <a:lstStyle>
            <a:lvl1pPr algn="r">
              <a:defRPr sz="1400">
                <a:latin typeface="Arial" panose="020B0604020202020204" pitchFamily="34" charset="0"/>
              </a:defRPr>
            </a:lvl1pPr>
          </a:lstStyle>
          <a:p>
            <a:endParaRPr lang="zh-CN" altLang="en-US" dirty="0"/>
          </a:p>
        </p:txBody>
      </p:sp>
      <p:sp>
        <p:nvSpPr>
          <p:cNvPr id="29707" name="灯片编号占位符 29706"/>
          <p:cNvSpPr>
            <a:spLocks noGrp="1"/>
          </p:cNvSpPr>
          <p:nvPr>
            <p:ph type="sldNum" sz="quarter" idx="4"/>
          </p:nvPr>
        </p:nvSpPr>
        <p:spPr>
          <a:xfrm>
            <a:off x="101600" y="6248400"/>
            <a:ext cx="783167" cy="488950"/>
          </a:xfrm>
          <a:prstGeom prst="rect">
            <a:avLst/>
          </a:prstGeom>
          <a:noFill/>
          <a:ln w="9525">
            <a:noFill/>
          </a:ln>
        </p:spPr>
        <p:txBody>
          <a:bodyPr anchor="b"/>
          <a:lstStyle>
            <a:lvl1pPr>
              <a:defRPr sz="2600" b="1">
                <a:solidFill>
                  <a:schemeClr val="bg1"/>
                </a:solidFill>
                <a:latin typeface="Arial" panose="020B060402020202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
        <p:nvSpPr>
          <p:cNvPr id="29708" name="标题 29707"/>
          <p:cNvSpPr>
            <a:spLocks noGrp="1"/>
          </p:cNvSpPr>
          <p:nvPr>
            <p:ph type="ctrTitle" sz="quarter"/>
          </p:nvPr>
        </p:nvSpPr>
        <p:spPr>
          <a:xfrm>
            <a:off x="914400" y="990600"/>
            <a:ext cx="10972800" cy="1905000"/>
          </a:xfrm>
          <a:prstGeom prst="roundRect">
            <a:avLst>
              <a:gd name="adj" fmla="val 50000"/>
            </a:avLst>
          </a:prstGeom>
          <a:noFill/>
          <a:ln w="9525">
            <a:noFill/>
          </a:ln>
        </p:spPr>
        <p:txBody>
          <a:bodyPr anchor="ctr"/>
          <a:lstStyle>
            <a:lvl1pPr lvl="0" algn="ctr">
              <a:buClrTx/>
              <a:buSzTx/>
              <a:buFontTx/>
              <a:defRPr>
                <a:solidFill>
                  <a:schemeClr val="tx1"/>
                </a:solidFill>
              </a:defRPr>
            </a:lvl1pPr>
          </a:lstStyle>
          <a:p>
            <a:pPr lvl="0"/>
            <a:r>
              <a:rPr lang="zh-CN" altLang="en-US" dirty="0"/>
              <a:t>单击此处编辑母版标题样式</a:t>
            </a:r>
            <a:endParaRPr lang="zh-CN" altLang="en-US" dirty="0"/>
          </a:p>
        </p:txBody>
      </p:sp>
    </p:spTree>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17600" y="2362200"/>
            <a:ext cx="5026109" cy="3724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348857" y="2362200"/>
            <a:ext cx="5026109" cy="3724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版式">
    <p:spTree>
      <p:nvGrpSpPr>
        <p:cNvPr id="1" name=""/>
        <p:cNvGrpSpPr/>
        <p:nvPr/>
      </p:nvGrpSpPr>
      <p:grpSpPr>
        <a:xfrm>
          <a:off x="0" y="0"/>
          <a:ext cx="0" cy="0"/>
          <a:chOff x="0" y="0"/>
          <a:chExt cx="0" cy="0"/>
        </a:xfrm>
      </p:grpSpPr>
      <p:sp>
        <p:nvSpPr>
          <p:cNvPr id="4" name="矩形 3"/>
          <p:cNvSpPr/>
          <p:nvPr/>
        </p:nvSpPr>
        <p:spPr>
          <a:xfrm>
            <a:off x="125413" y="0"/>
            <a:ext cx="125412" cy="688975"/>
          </a:xfrm>
          <a:prstGeom prst="rect">
            <a:avLst/>
          </a:prstGeom>
          <a:solidFill>
            <a:srgbClr val="446D7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p:nvSpPr>
        <p:spPr>
          <a:xfrm flipH="1">
            <a:off x="268288" y="0"/>
            <a:ext cx="44450" cy="688975"/>
          </a:xfrm>
          <a:prstGeom prst="rect">
            <a:avLst/>
          </a:prstGeom>
          <a:solidFill>
            <a:srgbClr val="446D7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463550" y="0"/>
            <a:ext cx="6208713" cy="688975"/>
          </a:xfrm>
          <a:prstGeom prst="rect">
            <a:avLst/>
          </a:prstGeom>
          <a:solidFill>
            <a:srgbClr val="446D7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flipH="1">
            <a:off x="39688" y="-1588"/>
            <a:ext cx="46037" cy="688976"/>
          </a:xfrm>
          <a:prstGeom prst="rect">
            <a:avLst/>
          </a:prstGeom>
          <a:solidFill>
            <a:srgbClr val="446D7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p:cNvSpPr/>
          <p:nvPr userDrawn="1"/>
        </p:nvSpPr>
        <p:spPr>
          <a:xfrm>
            <a:off x="9777413" y="3740150"/>
            <a:ext cx="1543050" cy="1543050"/>
          </a:xfrm>
          <a:prstGeom prst="ellipse">
            <a:avLst/>
          </a:prstGeom>
          <a:solidFill>
            <a:srgbClr val="27879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userDrawn="1"/>
        </p:nvSpPr>
        <p:spPr>
          <a:xfrm>
            <a:off x="9799638" y="5022850"/>
            <a:ext cx="1023937" cy="1022350"/>
          </a:xfrm>
          <a:prstGeom prst="ellipse">
            <a:avLst/>
          </a:prstGeom>
          <a:solidFill>
            <a:srgbClr val="E6A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p:cNvSpPr/>
          <p:nvPr userDrawn="1"/>
        </p:nvSpPr>
        <p:spPr>
          <a:xfrm>
            <a:off x="10875963" y="3689350"/>
            <a:ext cx="471487" cy="469900"/>
          </a:xfrm>
          <a:prstGeom prst="ellipse">
            <a:avLst/>
          </a:prstGeom>
          <a:solidFill>
            <a:srgbClr val="427441">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椭圆 10"/>
          <p:cNvSpPr/>
          <p:nvPr userDrawn="1"/>
        </p:nvSpPr>
        <p:spPr>
          <a:xfrm>
            <a:off x="9261475" y="4348163"/>
            <a:ext cx="714375" cy="714375"/>
          </a:xfrm>
          <a:prstGeom prst="ellipse">
            <a:avLst/>
          </a:prstGeom>
          <a:solidFill>
            <a:srgbClr val="093F4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p:cNvSpPr/>
          <p:nvPr userDrawn="1"/>
        </p:nvSpPr>
        <p:spPr>
          <a:xfrm>
            <a:off x="8421688" y="6346825"/>
            <a:ext cx="1296987" cy="1296988"/>
          </a:xfrm>
          <a:prstGeom prst="ellipse">
            <a:avLst/>
          </a:prstGeom>
          <a:solidFill>
            <a:srgbClr val="27879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椭圆 12"/>
          <p:cNvSpPr/>
          <p:nvPr userDrawn="1"/>
        </p:nvSpPr>
        <p:spPr>
          <a:xfrm>
            <a:off x="9423400" y="6357938"/>
            <a:ext cx="552450" cy="550862"/>
          </a:xfrm>
          <a:prstGeom prst="ellipse">
            <a:avLst/>
          </a:prstGeom>
          <a:solidFill>
            <a:srgbClr val="AA454B">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椭圆 13"/>
          <p:cNvSpPr/>
          <p:nvPr userDrawn="1"/>
        </p:nvSpPr>
        <p:spPr>
          <a:xfrm>
            <a:off x="7448550" y="379413"/>
            <a:ext cx="427038" cy="425450"/>
          </a:xfrm>
          <a:prstGeom prst="ellipse">
            <a:avLst/>
          </a:prstGeom>
          <a:solidFill>
            <a:srgbClr val="427441">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椭圆 14"/>
          <p:cNvSpPr/>
          <p:nvPr userDrawn="1"/>
        </p:nvSpPr>
        <p:spPr>
          <a:xfrm>
            <a:off x="7327900" y="1127125"/>
            <a:ext cx="1320800" cy="1322388"/>
          </a:xfrm>
          <a:prstGeom prst="ellipse">
            <a:avLst/>
          </a:prstGeom>
          <a:solidFill>
            <a:srgbClr val="AA454B">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椭圆 15"/>
          <p:cNvSpPr/>
          <p:nvPr userDrawn="1"/>
        </p:nvSpPr>
        <p:spPr>
          <a:xfrm>
            <a:off x="7516813" y="2214563"/>
            <a:ext cx="471487" cy="469900"/>
          </a:xfrm>
          <a:prstGeom prst="ellipse">
            <a:avLst/>
          </a:prstGeom>
          <a:solidFill>
            <a:srgbClr val="427441">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p:cNvSpPr/>
          <p:nvPr userDrawn="1"/>
        </p:nvSpPr>
        <p:spPr>
          <a:xfrm rot="811888">
            <a:off x="7678738" y="1722438"/>
            <a:ext cx="3044825" cy="2965450"/>
          </a:xfrm>
          <a:prstGeom prst="ellipse">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椭圆 17"/>
          <p:cNvSpPr/>
          <p:nvPr userDrawn="1"/>
        </p:nvSpPr>
        <p:spPr>
          <a:xfrm>
            <a:off x="7159625" y="658813"/>
            <a:ext cx="715963" cy="714375"/>
          </a:xfrm>
          <a:prstGeom prst="ellipse">
            <a:avLst/>
          </a:prstGeom>
          <a:solidFill>
            <a:srgbClr val="E6A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userDrawn="1"/>
        </p:nvSpPr>
        <p:spPr>
          <a:xfrm>
            <a:off x="7934325" y="-347663"/>
            <a:ext cx="885825" cy="809626"/>
          </a:xfrm>
          <a:prstGeom prst="ellipse">
            <a:avLst/>
          </a:prstGeom>
          <a:solidFill>
            <a:srgbClr val="093F4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椭圆 19"/>
          <p:cNvSpPr/>
          <p:nvPr userDrawn="1"/>
        </p:nvSpPr>
        <p:spPr>
          <a:xfrm>
            <a:off x="7189788" y="-160338"/>
            <a:ext cx="327025" cy="327026"/>
          </a:xfrm>
          <a:prstGeom prst="ellipse">
            <a:avLst/>
          </a:prstGeom>
          <a:solidFill>
            <a:srgbClr val="AA454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文本占位符 24"/>
          <p:cNvSpPr>
            <a:spLocks noGrp="1"/>
          </p:cNvSpPr>
          <p:nvPr>
            <p:ph type="body" sz="quarter" idx="10"/>
          </p:nvPr>
        </p:nvSpPr>
        <p:spPr>
          <a:xfrm>
            <a:off x="536040" y="-2348"/>
            <a:ext cx="6136024" cy="667366"/>
          </a:xfrm>
          <a:prstGeom prst="rect">
            <a:avLst/>
          </a:prstGeom>
        </p:spPr>
        <p:txBody>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lvl="0"/>
            <a:r>
              <a:rPr lang="zh-CN" altLang="en-US" smtClean="0"/>
              <a:t>单击此处编辑母版文本样式</a:t>
            </a:r>
            <a:endParaRPr lang="zh-CN" altLang="en-US" smtClean="0"/>
          </a:p>
        </p:txBody>
      </p:sp>
      <p:sp>
        <p:nvSpPr>
          <p:cNvPr id="26" name="文本占位符 24"/>
          <p:cNvSpPr>
            <a:spLocks noGrp="1"/>
          </p:cNvSpPr>
          <p:nvPr>
            <p:ph type="body" sz="quarter" idx="11"/>
          </p:nvPr>
        </p:nvSpPr>
        <p:spPr>
          <a:xfrm>
            <a:off x="463345" y="2564904"/>
            <a:ext cx="6590882" cy="1569660"/>
          </a:xfrm>
          <a:prstGeom prst="rect">
            <a:avLst/>
          </a:prstGeom>
          <a:noFill/>
        </p:spPr>
        <p:txBody>
          <a:bodyPr wrap="square" rtlCol="0">
            <a:spAutoFit/>
          </a:bodyPr>
          <a:lstStyle>
            <a:lvl1pPr marL="0" indent="0">
              <a:buNone/>
              <a:defRPr lang="zh-CN" altLang="en-US" sz="4000" kern="1200" dirty="0">
                <a:solidFill>
                  <a:srgbClr val="C00000"/>
                </a:solidFill>
                <a:latin typeface="Microsoft YaHei UI" panose="020B0503020204020204" pitchFamily="34" charset="-122"/>
                <a:ea typeface="Microsoft YaHei UI" panose="020B0503020204020204" pitchFamily="34" charset="-122"/>
              </a:defRPr>
            </a:lvl1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
                                        <p:tgtEl>
                                          <p:spTgt spid="5"/>
                                        </p:tgtEl>
                                      </p:cBhvr>
                                    </p:animEffect>
                                  </p:childTnLst>
                                </p:cTn>
                              </p:par>
                              <p:par>
                                <p:cTn id="11" presetID="10" presetClass="entr" presetSubtype="0" fill="hold" grpId="0" nodeType="withEffect">
                                  <p:stCondLst>
                                    <p:cond delay="7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6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800"/>
                                        <p:tgtEl>
                                          <p:spTgt spid="9"/>
                                        </p:tgtEl>
                                      </p:cBhvr>
                                    </p:animEffect>
                                  </p:childTnLst>
                                </p:cTn>
                              </p:par>
                              <p:par>
                                <p:cTn id="23" presetID="10" presetClass="entr" presetSubtype="0" fill="hold" grpId="0" nodeType="withEffect">
                                  <p:stCondLst>
                                    <p:cond delay="190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160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250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300"/>
                                        <p:tgtEl>
                                          <p:spTgt spid="15"/>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60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200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0800" y="762000"/>
            <a:ext cx="2641600" cy="5324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16000" y="762000"/>
            <a:ext cx="7771664" cy="53244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172200" y="1825625"/>
            <a:ext cx="51816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172200" y="4076700"/>
            <a:ext cx="51816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7" name="页脚占位符 6"/>
          <p:cNvSpPr>
            <a:spLocks noGrp="1"/>
          </p:cNvSpPr>
          <p:nvPr>
            <p:ph type="ftr" sz="quarter" idx="11"/>
          </p:nvPr>
        </p:nvSpPr>
        <p:spPr/>
        <p:txBody>
          <a:bodyPr/>
          <a:lstStyle/>
          <a:p>
            <a:pPr lvl="0"/>
            <a:endParaRPr lang="zh-CN" altLang="en-US" dirty="0"/>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版式">
    <p:spTree>
      <p:nvGrpSpPr>
        <p:cNvPr id="1" name=""/>
        <p:cNvGrpSpPr/>
        <p:nvPr/>
      </p:nvGrpSpPr>
      <p:grpSpPr>
        <a:xfrm>
          <a:off x="0" y="0"/>
          <a:ext cx="0" cy="0"/>
          <a:chOff x="0" y="0"/>
          <a:chExt cx="0" cy="0"/>
        </a:xfrm>
      </p:grpSpPr>
      <p:sp>
        <p:nvSpPr>
          <p:cNvPr id="4" name="矩形 3"/>
          <p:cNvSpPr/>
          <p:nvPr userDrawn="1"/>
        </p:nvSpPr>
        <p:spPr>
          <a:xfrm>
            <a:off x="125413" y="0"/>
            <a:ext cx="125412"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flipH="1">
            <a:off x="268288" y="0"/>
            <a:ext cx="44450"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userDrawn="1"/>
        </p:nvSpPr>
        <p:spPr>
          <a:xfrm>
            <a:off x="463550" y="0"/>
            <a:ext cx="9953625"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userDrawn="1"/>
        </p:nvSpPr>
        <p:spPr>
          <a:xfrm flipH="1">
            <a:off x="39688" y="-1588"/>
            <a:ext cx="46037" cy="688976"/>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0" name="图片 6"/>
          <p:cNvPicPr>
            <a:picLocks noChangeAspect="1"/>
          </p:cNvPicPr>
          <p:nvPr userDrawn="1"/>
        </p:nvPicPr>
        <p:blipFill>
          <a:blip r:embed="rId2" cstate="print"/>
          <a:srcRect t="31738" b="31763"/>
          <a:stretch>
            <a:fillRect/>
          </a:stretch>
        </p:blipFill>
        <p:spPr bwMode="auto">
          <a:xfrm>
            <a:off x="-36513" y="4941888"/>
            <a:ext cx="12265026" cy="1655762"/>
          </a:xfrm>
          <a:prstGeom prst="rect">
            <a:avLst/>
          </a:prstGeom>
          <a:noFill/>
          <a:ln w="9525">
            <a:noFill/>
            <a:miter lim="800000"/>
            <a:headEnd/>
            <a:tailEnd/>
          </a:ln>
        </p:spPr>
      </p:pic>
      <p:sp>
        <p:nvSpPr>
          <p:cNvPr id="11" name="矩形 10"/>
          <p:cNvSpPr/>
          <p:nvPr userDrawn="1"/>
        </p:nvSpPr>
        <p:spPr bwMode="auto">
          <a:xfrm>
            <a:off x="-36004" y="710719"/>
            <a:ext cx="12264009" cy="6147281"/>
          </a:xfrm>
          <a:prstGeom prst="rect">
            <a:avLst/>
          </a:prstGeom>
          <a:gradFill>
            <a:gsLst>
              <a:gs pos="61000">
                <a:schemeClr val="accent1">
                  <a:lumMod val="5000"/>
                  <a:lumOff val="95000"/>
                </a:schemeClr>
              </a:gs>
              <a:gs pos="100000">
                <a:schemeClr val="accent1">
                  <a:lumMod val="30000"/>
                  <a:lumOff val="70000"/>
                  <a:alpha val="30000"/>
                </a:schemeClr>
              </a:gs>
            </a:gsLst>
            <a:lin ang="5400000" scaled="1"/>
          </a:gradFill>
          <a:ln w="9525" cap="flat" cmpd="sng" algn="ctr">
            <a:noFill/>
            <a:prstDash val="solid"/>
            <a:round/>
            <a:headEnd type="none" w="med" len="med"/>
            <a:tailEnd type="none" w="med" len="med"/>
          </a:ln>
          <a:effectLst/>
        </p:spPr>
        <p:txBody>
          <a:bodyPr/>
          <a:lstStyle/>
          <a:p>
            <a:pPr>
              <a:defRPr/>
            </a:pPr>
            <a:endParaRPr lang="zh-CN" altLang="en-US" sz="1600" dirty="0">
              <a:solidFill>
                <a:srgbClr val="002060"/>
              </a:solidFill>
              <a:latin typeface="Microsoft YaHei UI" panose="020B0503020204020204" pitchFamily="34" charset="-122"/>
              <a:ea typeface="Microsoft YaHei UI" panose="020B0503020204020204" pitchFamily="34" charset="-122"/>
            </a:endParaRPr>
          </a:p>
        </p:txBody>
      </p:sp>
      <p:sp>
        <p:nvSpPr>
          <p:cNvPr id="12" name="矩形 11"/>
          <p:cNvSpPr/>
          <p:nvPr userDrawn="1"/>
        </p:nvSpPr>
        <p:spPr>
          <a:xfrm>
            <a:off x="-30163" y="6375400"/>
            <a:ext cx="12263438" cy="53498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7" name="文本占位符 24"/>
          <p:cNvSpPr>
            <a:spLocks noGrp="1"/>
          </p:cNvSpPr>
          <p:nvPr>
            <p:ph type="body" sz="quarter" idx="10"/>
          </p:nvPr>
        </p:nvSpPr>
        <p:spPr>
          <a:xfrm>
            <a:off x="536040" y="-2348"/>
            <a:ext cx="9880440" cy="667366"/>
          </a:xfrm>
          <a:prstGeom prst="rect">
            <a:avLst/>
          </a:prstGeom>
        </p:spPr>
        <p:txBody>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lvl="0"/>
            <a:r>
              <a:rPr lang="zh-CN" altLang="en-US" smtClean="0"/>
              <a:t>单击此处编辑母版文本样式</a:t>
            </a:r>
            <a:endParaRPr lang="zh-CN" altLang="en-US" smtClean="0"/>
          </a:p>
        </p:txBody>
      </p:sp>
      <p:sp>
        <p:nvSpPr>
          <p:cNvPr id="38" name="文本占位符 24"/>
          <p:cNvSpPr>
            <a:spLocks noGrp="1"/>
          </p:cNvSpPr>
          <p:nvPr>
            <p:ph type="body" sz="quarter" idx="11"/>
          </p:nvPr>
        </p:nvSpPr>
        <p:spPr>
          <a:xfrm>
            <a:off x="2351584" y="6309320"/>
            <a:ext cx="9880440" cy="667366"/>
          </a:xfrm>
          <a:prstGeom prst="rect">
            <a:avLst/>
          </a:prstGeom>
        </p:spPr>
        <p:txBody>
          <a:bodyPr/>
          <a:lstStyle>
            <a:lvl1pPr marL="0" indent="0" algn="r">
              <a:buNone/>
              <a:defRPr sz="2800">
                <a:solidFill>
                  <a:schemeClr val="bg1"/>
                </a:solidFill>
                <a:latin typeface="Microsoft YaHei UI" panose="020B0503020204020204" pitchFamily="34" charset="-122"/>
                <a:ea typeface="Microsoft YaHei UI" panose="020B0503020204020204" pitchFamily="34" charset="-122"/>
              </a:defRPr>
            </a:lvl1pPr>
          </a:lstStyle>
          <a:p>
            <a:pPr lvl="0"/>
            <a:r>
              <a:rPr lang="zh-CN" altLang="en-US" smtClean="0"/>
              <a:t>单击此处编辑母版文本样式</a:t>
            </a:r>
            <a:endParaRPr lang="zh-CN" altLang="en-US"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内容版式">
    <p:spTree>
      <p:nvGrpSpPr>
        <p:cNvPr id="1" name=""/>
        <p:cNvGrpSpPr/>
        <p:nvPr/>
      </p:nvGrpSpPr>
      <p:grpSpPr>
        <a:xfrm>
          <a:off x="0" y="0"/>
          <a:ext cx="0" cy="0"/>
          <a:chOff x="0" y="0"/>
          <a:chExt cx="0" cy="0"/>
        </a:xfrm>
      </p:grpSpPr>
      <p:sp>
        <p:nvSpPr>
          <p:cNvPr id="4" name="矩形 3"/>
          <p:cNvSpPr/>
          <p:nvPr userDrawn="1"/>
        </p:nvSpPr>
        <p:spPr>
          <a:xfrm>
            <a:off x="125413" y="0"/>
            <a:ext cx="125412"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flipH="1">
            <a:off x="268288" y="0"/>
            <a:ext cx="44450"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userDrawn="1"/>
        </p:nvSpPr>
        <p:spPr>
          <a:xfrm>
            <a:off x="463550" y="0"/>
            <a:ext cx="9953625"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userDrawn="1"/>
        </p:nvSpPr>
        <p:spPr>
          <a:xfrm flipH="1">
            <a:off x="39688" y="-1588"/>
            <a:ext cx="46037" cy="688976"/>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0" name="图片 6"/>
          <p:cNvPicPr>
            <a:picLocks noChangeAspect="1"/>
          </p:cNvPicPr>
          <p:nvPr userDrawn="1"/>
        </p:nvPicPr>
        <p:blipFill>
          <a:blip r:embed="rId2" cstate="print"/>
          <a:srcRect t="31738" b="31763"/>
          <a:stretch>
            <a:fillRect/>
          </a:stretch>
        </p:blipFill>
        <p:spPr bwMode="auto">
          <a:xfrm>
            <a:off x="-36513" y="4941888"/>
            <a:ext cx="12265026" cy="1655762"/>
          </a:xfrm>
          <a:prstGeom prst="rect">
            <a:avLst/>
          </a:prstGeom>
          <a:noFill/>
          <a:ln w="9525">
            <a:noFill/>
            <a:miter lim="800000"/>
            <a:headEnd/>
            <a:tailEnd/>
          </a:ln>
        </p:spPr>
      </p:pic>
      <p:sp>
        <p:nvSpPr>
          <p:cNvPr id="11" name="矩形 10"/>
          <p:cNvSpPr/>
          <p:nvPr userDrawn="1"/>
        </p:nvSpPr>
        <p:spPr bwMode="auto">
          <a:xfrm>
            <a:off x="-36004" y="710719"/>
            <a:ext cx="12264009" cy="6147281"/>
          </a:xfrm>
          <a:prstGeom prst="rect">
            <a:avLst/>
          </a:prstGeom>
          <a:gradFill>
            <a:gsLst>
              <a:gs pos="61000">
                <a:schemeClr val="accent1">
                  <a:lumMod val="5000"/>
                  <a:lumOff val="95000"/>
                </a:schemeClr>
              </a:gs>
              <a:gs pos="100000">
                <a:schemeClr val="accent1">
                  <a:lumMod val="30000"/>
                  <a:lumOff val="70000"/>
                  <a:alpha val="30000"/>
                </a:schemeClr>
              </a:gs>
            </a:gsLst>
            <a:lin ang="5400000" scaled="1"/>
          </a:gradFill>
          <a:ln w="9525" cap="flat" cmpd="sng" algn="ctr">
            <a:noFill/>
            <a:prstDash val="solid"/>
            <a:round/>
            <a:headEnd type="none" w="med" len="med"/>
            <a:tailEnd type="none" w="med" len="med"/>
          </a:ln>
          <a:effectLst/>
        </p:spPr>
        <p:txBody>
          <a:bodyPr/>
          <a:lstStyle/>
          <a:p>
            <a:pPr>
              <a:defRPr/>
            </a:pPr>
            <a:endParaRPr lang="zh-CN" altLang="en-US" sz="1600" dirty="0">
              <a:solidFill>
                <a:srgbClr val="002060"/>
              </a:solidFill>
              <a:latin typeface="Microsoft YaHei UI" panose="020B0503020204020204" pitchFamily="34" charset="-122"/>
              <a:ea typeface="Microsoft YaHei UI" panose="020B0503020204020204" pitchFamily="34" charset="-122"/>
            </a:endParaRPr>
          </a:p>
        </p:txBody>
      </p:sp>
      <p:sp>
        <p:nvSpPr>
          <p:cNvPr id="12" name="矩形 11"/>
          <p:cNvSpPr/>
          <p:nvPr userDrawn="1"/>
        </p:nvSpPr>
        <p:spPr>
          <a:xfrm>
            <a:off x="-30163" y="6375400"/>
            <a:ext cx="12263438" cy="53498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7" name="文本占位符 24"/>
          <p:cNvSpPr>
            <a:spLocks noGrp="1"/>
          </p:cNvSpPr>
          <p:nvPr>
            <p:ph type="body" sz="quarter" idx="10"/>
          </p:nvPr>
        </p:nvSpPr>
        <p:spPr>
          <a:xfrm>
            <a:off x="536040" y="-2348"/>
            <a:ext cx="9880440" cy="667366"/>
          </a:xfrm>
          <a:prstGeom prst="rect">
            <a:avLst/>
          </a:prstGeom>
        </p:spPr>
        <p:txBody>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lvl="0"/>
            <a:r>
              <a:rPr lang="zh-CN" altLang="en-US" smtClean="0"/>
              <a:t>单击此处编辑母版文本样式</a:t>
            </a:r>
            <a:endParaRPr lang="zh-CN" altLang="en-US" smtClean="0"/>
          </a:p>
        </p:txBody>
      </p:sp>
      <p:sp>
        <p:nvSpPr>
          <p:cNvPr id="38" name="文本占位符 24"/>
          <p:cNvSpPr>
            <a:spLocks noGrp="1"/>
          </p:cNvSpPr>
          <p:nvPr>
            <p:ph type="body" sz="quarter" idx="11"/>
          </p:nvPr>
        </p:nvSpPr>
        <p:spPr>
          <a:xfrm>
            <a:off x="2351584" y="6309320"/>
            <a:ext cx="9880440" cy="667366"/>
          </a:xfrm>
          <a:prstGeom prst="rect">
            <a:avLst/>
          </a:prstGeom>
        </p:spPr>
        <p:txBody>
          <a:bodyPr/>
          <a:lstStyle>
            <a:lvl1pPr marL="0" indent="0" algn="r">
              <a:buNone/>
              <a:defRPr sz="2800">
                <a:solidFill>
                  <a:schemeClr val="bg1"/>
                </a:solidFill>
                <a:latin typeface="Microsoft YaHei UI" panose="020B0503020204020204" pitchFamily="34" charset="-122"/>
                <a:ea typeface="Microsoft YaHei UI" panose="020B0503020204020204" pitchFamily="34" charset="-122"/>
              </a:defRPr>
            </a:lvl1pPr>
          </a:lstStyle>
          <a:p>
            <a:pPr lvl="0"/>
            <a:r>
              <a:rPr lang="zh-CN" altLang="en-US" smtClean="0"/>
              <a:t>单击此处编辑母版文本样式</a:t>
            </a:r>
            <a:endParaRPr lang="zh-CN" altLang="en-US"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内容版式">
    <p:spTree>
      <p:nvGrpSpPr>
        <p:cNvPr id="1" name=""/>
        <p:cNvGrpSpPr/>
        <p:nvPr/>
      </p:nvGrpSpPr>
      <p:grpSpPr>
        <a:xfrm>
          <a:off x="0" y="0"/>
          <a:ext cx="0" cy="0"/>
          <a:chOff x="0" y="0"/>
          <a:chExt cx="0" cy="0"/>
        </a:xfrm>
      </p:grpSpPr>
      <p:sp>
        <p:nvSpPr>
          <p:cNvPr id="4" name="矩形 3"/>
          <p:cNvSpPr/>
          <p:nvPr userDrawn="1"/>
        </p:nvSpPr>
        <p:spPr>
          <a:xfrm>
            <a:off x="125413" y="0"/>
            <a:ext cx="125412"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flipH="1">
            <a:off x="268288" y="0"/>
            <a:ext cx="44450"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userDrawn="1"/>
        </p:nvSpPr>
        <p:spPr>
          <a:xfrm>
            <a:off x="463550" y="0"/>
            <a:ext cx="9953625" cy="688975"/>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userDrawn="1"/>
        </p:nvSpPr>
        <p:spPr>
          <a:xfrm flipH="1">
            <a:off x="39688" y="-1588"/>
            <a:ext cx="46037" cy="688976"/>
          </a:xfrm>
          <a:prstGeom prst="rect">
            <a:avLst/>
          </a:prstGeom>
          <a:solidFill>
            <a:srgbClr val="AA45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0" name="图片 6"/>
          <p:cNvPicPr>
            <a:picLocks noChangeAspect="1"/>
          </p:cNvPicPr>
          <p:nvPr userDrawn="1"/>
        </p:nvPicPr>
        <p:blipFill>
          <a:blip r:embed="rId2" cstate="print"/>
          <a:srcRect b="5659"/>
          <a:stretch>
            <a:fillRect/>
          </a:stretch>
        </p:blipFill>
        <p:spPr bwMode="auto">
          <a:xfrm>
            <a:off x="15875" y="2281238"/>
            <a:ext cx="12187238" cy="4094162"/>
          </a:xfrm>
          <a:prstGeom prst="rect">
            <a:avLst/>
          </a:prstGeom>
          <a:noFill/>
          <a:ln w="9525">
            <a:noFill/>
            <a:miter lim="800000"/>
            <a:headEnd/>
            <a:tailEnd/>
          </a:ln>
        </p:spPr>
      </p:pic>
      <p:sp>
        <p:nvSpPr>
          <p:cNvPr id="11" name="矩形 10"/>
          <p:cNvSpPr/>
          <p:nvPr userDrawn="1"/>
        </p:nvSpPr>
        <p:spPr bwMode="auto">
          <a:xfrm>
            <a:off x="-36004" y="710719"/>
            <a:ext cx="12264009" cy="6147281"/>
          </a:xfrm>
          <a:prstGeom prst="rect">
            <a:avLst/>
          </a:prstGeom>
          <a:gradFill>
            <a:gsLst>
              <a:gs pos="25000">
                <a:schemeClr val="accent1">
                  <a:lumMod val="5000"/>
                  <a:lumOff val="95000"/>
                </a:schemeClr>
              </a:gs>
              <a:gs pos="100000">
                <a:schemeClr val="accent1">
                  <a:lumMod val="30000"/>
                  <a:lumOff val="70000"/>
                  <a:alpha val="30000"/>
                </a:schemeClr>
              </a:gs>
            </a:gsLst>
            <a:lin ang="5400000" scaled="1"/>
          </a:gradFill>
          <a:ln w="9525" cap="flat" cmpd="sng" algn="ctr">
            <a:noFill/>
            <a:prstDash val="solid"/>
            <a:round/>
            <a:headEnd type="none" w="med" len="med"/>
            <a:tailEnd type="none" w="med" len="med"/>
          </a:ln>
          <a:effectLst/>
        </p:spPr>
        <p:txBody>
          <a:bodyPr/>
          <a:lstStyle/>
          <a:p>
            <a:pPr>
              <a:defRPr/>
            </a:pPr>
            <a:endParaRPr lang="zh-CN" altLang="en-US" sz="1600" dirty="0">
              <a:solidFill>
                <a:srgbClr val="002060"/>
              </a:solidFill>
              <a:latin typeface="Microsoft YaHei UI" panose="020B0503020204020204" pitchFamily="34" charset="-122"/>
              <a:ea typeface="Microsoft YaHei UI" panose="020B0503020204020204" pitchFamily="34" charset="-122"/>
            </a:endParaRPr>
          </a:p>
        </p:txBody>
      </p:sp>
      <p:sp>
        <p:nvSpPr>
          <p:cNvPr id="12" name="矩形 11"/>
          <p:cNvSpPr/>
          <p:nvPr userDrawn="1"/>
        </p:nvSpPr>
        <p:spPr bwMode="auto">
          <a:xfrm>
            <a:off x="-82550" y="768350"/>
            <a:ext cx="12265025" cy="5656263"/>
          </a:xfrm>
          <a:prstGeom prst="rect">
            <a:avLst/>
          </a:prstGeom>
          <a:solidFill>
            <a:schemeClr val="bg1">
              <a:alpha val="67000"/>
            </a:schemeClr>
          </a:solidFill>
          <a:ln w="9525" cap="flat" cmpd="sng" algn="ctr">
            <a:noFill/>
            <a:prstDash val="solid"/>
            <a:round/>
            <a:headEnd type="none" w="med" len="med"/>
            <a:tailEnd type="none" w="med" len="med"/>
          </a:ln>
          <a:effectLst/>
        </p:spPr>
        <p:txBody>
          <a:bodyPr/>
          <a:lstStyle/>
          <a:p>
            <a:pPr>
              <a:defRPr/>
            </a:pPr>
            <a:endParaRPr lang="zh-CN" altLang="en-US" sz="1600" dirty="0">
              <a:solidFill>
                <a:srgbClr val="002060"/>
              </a:solidFill>
              <a:latin typeface="Microsoft YaHei UI" panose="020B0503020204020204" pitchFamily="34" charset="-122"/>
              <a:ea typeface="Microsoft YaHei UI" panose="020B0503020204020204" pitchFamily="34" charset="-122"/>
            </a:endParaRPr>
          </a:p>
        </p:txBody>
      </p:sp>
      <p:sp>
        <p:nvSpPr>
          <p:cNvPr id="13" name="矩形 12"/>
          <p:cNvSpPr/>
          <p:nvPr userDrawn="1"/>
        </p:nvSpPr>
        <p:spPr>
          <a:xfrm>
            <a:off x="-30163" y="6375400"/>
            <a:ext cx="12263438" cy="53498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7" name="文本占位符 24"/>
          <p:cNvSpPr>
            <a:spLocks noGrp="1"/>
          </p:cNvSpPr>
          <p:nvPr>
            <p:ph type="body" sz="quarter" idx="10"/>
          </p:nvPr>
        </p:nvSpPr>
        <p:spPr>
          <a:xfrm>
            <a:off x="536040" y="-2348"/>
            <a:ext cx="9880440" cy="667366"/>
          </a:xfrm>
          <a:prstGeom prst="rect">
            <a:avLst/>
          </a:prstGeom>
        </p:spPr>
        <p:txBody>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stStyle>
          <a:p>
            <a:pPr lvl="0"/>
            <a:r>
              <a:rPr lang="zh-CN" altLang="en-US" smtClean="0"/>
              <a:t>单击此处编辑母版文本样式</a:t>
            </a:r>
            <a:endParaRPr lang="zh-CN" altLang="en-US" smtClean="0"/>
          </a:p>
        </p:txBody>
      </p:sp>
      <p:sp>
        <p:nvSpPr>
          <p:cNvPr id="38" name="文本占位符 24"/>
          <p:cNvSpPr>
            <a:spLocks noGrp="1"/>
          </p:cNvSpPr>
          <p:nvPr>
            <p:ph type="body" sz="quarter" idx="11"/>
          </p:nvPr>
        </p:nvSpPr>
        <p:spPr>
          <a:xfrm>
            <a:off x="2351584" y="6309320"/>
            <a:ext cx="9880440" cy="667366"/>
          </a:xfrm>
          <a:prstGeom prst="rect">
            <a:avLst/>
          </a:prstGeom>
        </p:spPr>
        <p:txBody>
          <a:bodyPr/>
          <a:lstStyle>
            <a:lvl1pPr marL="0" indent="0" algn="r">
              <a:buNone/>
              <a:defRPr sz="2800">
                <a:solidFill>
                  <a:schemeClr val="bg1"/>
                </a:solidFill>
                <a:latin typeface="Microsoft YaHei UI" panose="020B0503020204020204" pitchFamily="34" charset="-122"/>
                <a:ea typeface="Microsoft YaHei UI" panose="020B0503020204020204" pitchFamily="34" charset="-122"/>
              </a:defRPr>
            </a:lvl1pPr>
          </a:lstStyle>
          <a:p>
            <a:pPr lvl="0"/>
            <a:r>
              <a:rPr lang="zh-CN" altLang="en-US" smtClean="0"/>
              <a:t>单击此处编辑母版文本样式</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
                                        <p:tgtEl>
                                          <p:spTgt spid="5"/>
                                        </p:tgtEl>
                                      </p:cBhvr>
                                    </p:animEffect>
                                  </p:childTnLst>
                                </p:cTn>
                              </p:par>
                              <p:par>
                                <p:cTn id="11" presetID="10" presetClass="entr" presetSubtype="0" fill="hold" grpId="0" nodeType="withEffect">
                                  <p:stCondLst>
                                    <p:cond delay="7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6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70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6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1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封底版式">
    <p:spTree>
      <p:nvGrpSpPr>
        <p:cNvPr id="1" name=""/>
        <p:cNvGrpSpPr/>
        <p:nvPr/>
      </p:nvGrpSpPr>
      <p:grpSpPr>
        <a:xfrm>
          <a:off x="0" y="0"/>
          <a:ext cx="0" cy="0"/>
          <a:chOff x="0" y="0"/>
          <a:chExt cx="0" cy="0"/>
        </a:xfrm>
      </p:grpSpPr>
      <p:sp>
        <p:nvSpPr>
          <p:cNvPr id="2" name="文本框 2"/>
          <p:cNvSpPr txBox="1"/>
          <p:nvPr userDrawn="1"/>
        </p:nvSpPr>
        <p:spPr>
          <a:xfrm>
            <a:off x="1236663" y="2332038"/>
            <a:ext cx="9509125" cy="829945"/>
          </a:xfrm>
          <a:prstGeom prst="rect">
            <a:avLst/>
          </a:prstGeom>
          <a:noFill/>
        </p:spPr>
        <p:txBody>
          <a:bodyPr>
            <a:spAutoFit/>
          </a:bodyPr>
          <a:lstStyle/>
          <a:p>
            <a:pPr algn="ctr"/>
            <a:r>
              <a:rPr lang="en-US" altLang="zh-CN" sz="4800" kern="1200" dirty="0" smtClean="0">
                <a:solidFill>
                  <a:srgbClr val="446D71"/>
                </a:solidFill>
                <a:latin typeface="Arial Black" panose="020B0A04020102020204" pitchFamily="34" charset="0"/>
                <a:ea typeface="华康俪金黑W8" panose="020B0809000000000000" pitchFamily="49" charset="-122"/>
                <a:cs typeface="+mn-cs"/>
              </a:rPr>
              <a:t>Thanks for your attention</a:t>
            </a:r>
            <a:r>
              <a:rPr lang="zh-CN" altLang="en-US" sz="4800" kern="1200" dirty="0" smtClean="0">
                <a:solidFill>
                  <a:srgbClr val="446D71"/>
                </a:solidFill>
                <a:latin typeface="Arial Black" panose="020B0A04020102020204" pitchFamily="34" charset="0"/>
                <a:ea typeface="华康俪金黑W8" panose="020B0809000000000000" pitchFamily="49" charset="-122"/>
                <a:cs typeface="+mn-cs"/>
              </a:rPr>
              <a:t>！</a:t>
            </a:r>
            <a:endParaRPr lang="zh-CN" altLang="en-US" sz="4800" dirty="0">
              <a:solidFill>
                <a:srgbClr val="446D71"/>
              </a:solidFill>
              <a:latin typeface="Arial Black" panose="020B0A04020102020204" pitchFamily="34" charset="0"/>
              <a:ea typeface="华康俪金黑W8" panose="020B0809000000000000" pitchFamily="49" charset="-122"/>
            </a:endParaRPr>
          </a:p>
        </p:txBody>
      </p:sp>
      <p:cxnSp>
        <p:nvCxnSpPr>
          <p:cNvPr id="3" name="直接连接符 2"/>
          <p:cNvCxnSpPr/>
          <p:nvPr userDrawn="1"/>
        </p:nvCxnSpPr>
        <p:spPr>
          <a:xfrm>
            <a:off x="1355725" y="5953125"/>
            <a:ext cx="9480550" cy="635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七角星 3"/>
          <p:cNvSpPr/>
          <p:nvPr userDrawn="1"/>
        </p:nvSpPr>
        <p:spPr>
          <a:xfrm>
            <a:off x="3544888" y="5846763"/>
            <a:ext cx="219075" cy="21907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七角星 4"/>
          <p:cNvSpPr/>
          <p:nvPr userDrawn="1"/>
        </p:nvSpPr>
        <p:spPr>
          <a:xfrm>
            <a:off x="5026025" y="5846763"/>
            <a:ext cx="217488" cy="21907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七角星 5"/>
          <p:cNvSpPr/>
          <p:nvPr userDrawn="1"/>
        </p:nvSpPr>
        <p:spPr>
          <a:xfrm>
            <a:off x="6505575" y="5846763"/>
            <a:ext cx="219075" cy="21907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七角星 6"/>
          <p:cNvSpPr/>
          <p:nvPr userDrawn="1"/>
        </p:nvSpPr>
        <p:spPr>
          <a:xfrm>
            <a:off x="7986713" y="5846763"/>
            <a:ext cx="219075" cy="21907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七角星 7"/>
          <p:cNvSpPr/>
          <p:nvPr userDrawn="1"/>
        </p:nvSpPr>
        <p:spPr>
          <a:xfrm>
            <a:off x="2063750" y="5846763"/>
            <a:ext cx="219075" cy="21907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七角星 8"/>
          <p:cNvSpPr/>
          <p:nvPr userDrawn="1"/>
        </p:nvSpPr>
        <p:spPr>
          <a:xfrm>
            <a:off x="9467850" y="5846763"/>
            <a:ext cx="217488" cy="219075"/>
          </a:xfrm>
          <a:prstGeom prst="star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5" Type="http://schemas.openxmlformats.org/officeDocument/2006/relationships/theme" Target="../theme/theme2.xml"/><Relationship Id="rId14" Type="http://schemas.openxmlformats.org/officeDocument/2006/relationships/image" Target="../media/image6.png"/><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0.xml"/><Relationship Id="rId8" Type="http://schemas.openxmlformats.org/officeDocument/2006/relationships/slideLayout" Target="../slideLayouts/slideLayout39.xml"/><Relationship Id="rId7" Type="http://schemas.openxmlformats.org/officeDocument/2006/relationships/slideLayout" Target="../slideLayouts/slideLayout38.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3" Type="http://schemas.openxmlformats.org/officeDocument/2006/relationships/slideLayout" Target="../slideLayouts/slideLayout34.xml"/><Relationship Id="rId2" Type="http://schemas.openxmlformats.org/officeDocument/2006/relationships/slideLayout" Target="../slideLayouts/slideLayout33.xml"/><Relationship Id="rId15" Type="http://schemas.openxmlformats.org/officeDocument/2006/relationships/theme" Target="../theme/theme3.xml"/><Relationship Id="rId14" Type="http://schemas.openxmlformats.org/officeDocument/2006/relationships/image" Target="../media/image6.png"/><Relationship Id="rId13" Type="http://schemas.openxmlformats.org/officeDocument/2006/relationships/slideLayout" Target="../slideLayouts/slideLayout44.xml"/><Relationship Id="rId12" Type="http://schemas.openxmlformats.org/officeDocument/2006/relationships/slideLayout" Target="../slideLayouts/slideLayout43.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4" Type="http://schemas.openxmlformats.org/officeDocument/2006/relationships/theme" Target="../theme/theme4.xml"/><Relationship Id="rId13" Type="http://schemas.openxmlformats.org/officeDocument/2006/relationships/slideLayout" Target="../slideLayouts/slideLayout57.xml"/><Relationship Id="rId12" Type="http://schemas.openxmlformats.org/officeDocument/2006/relationships/slideLayout" Target="../slideLayouts/slideLayout56.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iming>
    <p:tnLst>
      <p:par>
        <p:cTn id="1" dur="indefinite" restart="never" nodeType="tmRoot"/>
      </p:par>
    </p:tnLst>
  </p:timing>
  <p:hf hdr="0" dt="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lnSpc>
          <a:spcPct val="120000"/>
        </a:lnSpc>
        <a:spcBef>
          <a:spcPct val="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lnSpc>
          <a:spcPct val="120000"/>
        </a:lnSpc>
        <a:spcBef>
          <a:spcPct val="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lnSpc>
          <a:spcPct val="120000"/>
        </a:lnSpc>
        <a:spcBef>
          <a:spcPct val="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lnSpc>
          <a:spcPct val="120000"/>
        </a:lnSpc>
        <a:spcBef>
          <a:spcPct val="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blipFill>
        <a:effectLst/>
      </p:bgPr>
    </p:bg>
    <p:spTree>
      <p:nvGrpSpPr>
        <p:cNvPr id="1" name=""/>
        <p:cNvGrpSpPr/>
        <p:nvPr/>
      </p:nvGrpSpPr>
      <p:grpSpPr/>
      <p:sp>
        <p:nvSpPr>
          <p:cNvPr id="1026" name="Rectangle 2"/>
          <p:cNvSpPr>
            <a:spLocks noGrp="1"/>
          </p:cNvSpPr>
          <p:nvPr>
            <p:ph type="title"/>
          </p:nvPr>
        </p:nvSpPr>
        <p:spPr>
          <a:xfrm>
            <a:off x="766233" y="304800"/>
            <a:ext cx="10668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p:nvPr>
        </p:nvSpPr>
        <p:spPr>
          <a:xfrm>
            <a:off x="755651" y="1752600"/>
            <a:ext cx="10668000" cy="4267200"/>
          </a:xfrm>
          <a:prstGeom prst="rect">
            <a:avLst/>
          </a:prstGeom>
          <a:noFill/>
          <a:ln w="9525">
            <a:noFill/>
          </a:ln>
        </p:spPr>
        <p:txBody>
          <a:bodyPr anchor="t"/>
          <a:p>
            <a:pPr lvl="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8" name="AutoShape 4"/>
          <p:cNvSpPr>
            <a:spLocks noChangeArrowheads="1"/>
          </p:cNvSpPr>
          <p:nvPr/>
        </p:nvSpPr>
        <p:spPr bwMode="auto">
          <a:xfrm>
            <a:off x="812800" y="1566863"/>
            <a:ext cx="10610851" cy="109538"/>
          </a:xfrm>
          <a:custGeom>
            <a:avLst/>
            <a:gdLst>
              <a:gd name="G0" fmla="+- 585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Line 5"/>
          <p:cNvSpPr>
            <a:spLocks noChangeShapeType="1"/>
          </p:cNvSpPr>
          <p:nvPr/>
        </p:nvSpPr>
        <p:spPr bwMode="auto">
          <a:xfrm flipV="1">
            <a:off x="812800" y="6172200"/>
            <a:ext cx="10566400" cy="0"/>
          </a:xfrm>
          <a:prstGeom prst="line">
            <a:avLst/>
          </a:prstGeom>
          <a:noFill/>
          <a:ln w="3175" cmpd="sng">
            <a:solidFill>
              <a:schemeClr val="accent2"/>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2"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sldNum="0" hdr="0" ft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blipFill>
        <a:effectLst/>
      </p:bgPr>
    </p:bg>
    <p:spTree>
      <p:nvGrpSpPr>
        <p:cNvPr id="1" name=""/>
        <p:cNvGrpSpPr/>
        <p:nvPr/>
      </p:nvGrpSpPr>
      <p:grpSpPr/>
      <p:sp>
        <p:nvSpPr>
          <p:cNvPr id="1026" name="Rectangle 2"/>
          <p:cNvSpPr>
            <a:spLocks noGrp="1"/>
          </p:cNvSpPr>
          <p:nvPr>
            <p:ph type="title"/>
          </p:nvPr>
        </p:nvSpPr>
        <p:spPr>
          <a:xfrm>
            <a:off x="766763" y="304800"/>
            <a:ext cx="10668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p:nvPr>
        </p:nvSpPr>
        <p:spPr>
          <a:xfrm>
            <a:off x="755650" y="1752600"/>
            <a:ext cx="10669588" cy="4267200"/>
          </a:xfrm>
          <a:prstGeom prst="rect">
            <a:avLst/>
          </a:prstGeom>
          <a:noFill/>
          <a:ln w="9525">
            <a:noFill/>
          </a:ln>
        </p:spPr>
        <p:txBody>
          <a:bodyPr anchor="t"/>
          <a:p>
            <a:pPr lvl="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8" name="AutoShape 4"/>
          <p:cNvSpPr>
            <a:spLocks noChangeArrowheads="1"/>
          </p:cNvSpPr>
          <p:nvPr/>
        </p:nvSpPr>
        <p:spPr bwMode="auto">
          <a:xfrm>
            <a:off x="812800" y="1566863"/>
            <a:ext cx="10612438" cy="109538"/>
          </a:xfrm>
          <a:custGeom>
            <a:avLst/>
            <a:gdLst>
              <a:gd name="G0" fmla="+- 585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Line 5"/>
          <p:cNvSpPr>
            <a:spLocks noChangeShapeType="1"/>
          </p:cNvSpPr>
          <p:nvPr/>
        </p:nvSpPr>
        <p:spPr bwMode="auto">
          <a:xfrm flipV="1">
            <a:off x="812800" y="6172200"/>
            <a:ext cx="10567988" cy="0"/>
          </a:xfrm>
          <a:prstGeom prst="line">
            <a:avLst/>
          </a:prstGeom>
          <a:noFill/>
          <a:ln w="3175" cmpd="sng">
            <a:solidFill>
              <a:schemeClr val="accent2"/>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2" name="Rectangle 8"/>
          <p:cNvSpPr>
            <a:spLocks noGrp="1" noChangeArrowheads="1"/>
          </p:cNvSpPr>
          <p:nvPr>
            <p:ph type="sldNum" sz="quarter" idx="4"/>
          </p:nvPr>
        </p:nvSpPr>
        <p:spPr bwMode="auto">
          <a:xfrm>
            <a:off x="8739188"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lvl="0" eaLnBrk="1" fontAlgn="base" hangingPunct="1"/>
            <a:fld id="{9A0DB2DC-4C9A-4742-B13C-FB6460FD3503}" type="slidenum">
              <a:rPr lang="zh-CN" altLang="zh-CN" strike="noStrike" noProof="1" dirty="0">
                <a:latin typeface="Verdana" panose="020B0604030504040204" pitchFamily="34" charset="0"/>
                <a:ea typeface="宋体" panose="02010600030101010101" pitchFamily="2" charset="-122"/>
                <a:cs typeface="+mn-cs"/>
              </a:rPr>
            </a:fld>
            <a:endParaRPr lang="zh-CN" altLang="zh-CN" strike="noStrike" noProof="1" dirty="0">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hf sldNum="0" hdr="0" ft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8674" name="组合 28673"/>
          <p:cNvGrpSpPr/>
          <p:nvPr/>
        </p:nvGrpSpPr>
        <p:grpSpPr>
          <a:xfrm>
            <a:off x="0" y="0"/>
            <a:ext cx="10160000" cy="6858000"/>
            <a:chOff x="0" y="0"/>
            <a:chExt cx="4800" cy="4320"/>
          </a:xfrm>
        </p:grpSpPr>
        <p:grpSp>
          <p:nvGrpSpPr>
            <p:cNvPr id="28675" name="组合 28674"/>
            <p:cNvGrpSpPr/>
            <p:nvPr userDrawn="1"/>
          </p:nvGrpSpPr>
          <p:grpSpPr>
            <a:xfrm>
              <a:off x="0" y="0"/>
              <a:ext cx="2016" cy="4320"/>
              <a:chOff x="0" y="0"/>
              <a:chExt cx="2016" cy="4320"/>
            </a:xfrm>
          </p:grpSpPr>
          <p:sp>
            <p:nvSpPr>
              <p:cNvPr id="28676" name="矩形 28675"/>
              <p:cNvSpPr/>
              <p:nvPr userDrawn="1"/>
            </p:nvSpPr>
            <p:spPr>
              <a:xfrm>
                <a:off x="0" y="0"/>
                <a:ext cx="480" cy="4320"/>
              </a:xfrm>
              <a:prstGeom prst="rect">
                <a:avLst/>
              </a:prstGeom>
              <a:solidFill>
                <a:schemeClr val="accent2"/>
              </a:solidFill>
              <a:ln w="9525">
                <a:noFill/>
              </a:ln>
            </p:spPr>
            <p:txBody>
              <a:bodyPr/>
              <a:p>
                <a:endParaRPr lang="zh-CN" altLang="en-US"/>
              </a:p>
            </p:txBody>
          </p:sp>
          <p:sp>
            <p:nvSpPr>
              <p:cNvPr id="28677" name="任意多边形 28676"/>
              <p:cNvSpPr/>
              <p:nvPr userDrawn="1"/>
            </p:nvSpPr>
            <p:spPr>
              <a:xfrm>
                <a:off x="288" y="0"/>
                <a:ext cx="1728" cy="735"/>
              </a:xfrm>
              <a:custGeom>
                <a:avLst/>
                <a:gdLst/>
                <a:ahLst/>
                <a:cxnLst/>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alpha val="100000"/>
                </a:schemeClr>
              </a:solidFill>
              <a:ln w="9525">
                <a:noFill/>
              </a:ln>
            </p:spPr>
            <p:txBody>
              <a:bodyPr/>
              <a:p>
                <a:endParaRPr lang="zh-CN" altLang="en-US"/>
              </a:p>
            </p:txBody>
          </p:sp>
        </p:grpSp>
        <p:grpSp>
          <p:nvGrpSpPr>
            <p:cNvPr id="28678" name="组合 28677"/>
            <p:cNvGrpSpPr/>
            <p:nvPr/>
          </p:nvGrpSpPr>
          <p:grpSpPr>
            <a:xfrm>
              <a:off x="144" y="1248"/>
              <a:ext cx="4656" cy="201"/>
              <a:chOff x="144" y="1248"/>
              <a:chExt cx="4656" cy="201"/>
            </a:xfrm>
          </p:grpSpPr>
          <p:sp>
            <p:nvSpPr>
              <p:cNvPr id="28679" name="圆角矩形 28678"/>
              <p:cNvSpPr/>
              <p:nvPr/>
            </p:nvSpPr>
            <p:spPr>
              <a:xfrm>
                <a:off x="384" y="1248"/>
                <a:ext cx="4416" cy="200"/>
              </a:xfrm>
              <a:prstGeom prst="roundRect">
                <a:avLst>
                  <a:gd name="adj" fmla="val 0"/>
                </a:avLst>
              </a:prstGeom>
              <a:solidFill>
                <a:schemeClr val="hlink"/>
              </a:solidFill>
              <a:ln w="9525">
                <a:noFill/>
              </a:ln>
            </p:spPr>
            <p:txBody>
              <a:bodyPr/>
              <a:p>
                <a:endParaRPr lang="zh-CN" altLang="en-US"/>
              </a:p>
            </p:txBody>
          </p:sp>
          <p:sp>
            <p:nvSpPr>
              <p:cNvPr id="28680" name="流程图: 延期 28679"/>
              <p:cNvSpPr/>
              <p:nvPr/>
            </p:nvSpPr>
            <p:spPr>
              <a:xfrm flipH="1">
                <a:off x="144" y="1248"/>
                <a:ext cx="248" cy="201"/>
              </a:xfrm>
              <a:prstGeom prst="flowChartDelay">
                <a:avLst/>
              </a:prstGeom>
              <a:solidFill>
                <a:schemeClr val="hlink"/>
              </a:solidFill>
              <a:ln w="9525">
                <a:noFill/>
              </a:ln>
            </p:spPr>
            <p:txBody>
              <a:bodyPr/>
              <a:p>
                <a:endParaRPr lang="zh-CN" altLang="en-US"/>
              </a:p>
            </p:txBody>
          </p:sp>
        </p:grpSp>
      </p:grpSp>
      <p:sp>
        <p:nvSpPr>
          <p:cNvPr id="28681" name="标题 28680"/>
          <p:cNvSpPr>
            <a:spLocks noGrp="1"/>
          </p:cNvSpPr>
          <p:nvPr>
            <p:ph type="title"/>
          </p:nvPr>
        </p:nvSpPr>
        <p:spPr>
          <a:xfrm>
            <a:off x="1016000" y="762000"/>
            <a:ext cx="10566400" cy="1143000"/>
          </a:xfrm>
          <a:prstGeom prst="roundRect">
            <a:avLst>
              <a:gd name="adj" fmla="val 21667"/>
            </a:avLst>
          </a:prstGeom>
          <a:noFill/>
          <a:ln w="9525">
            <a:noFill/>
          </a:ln>
        </p:spPr>
        <p:txBody>
          <a:bodyPr anchor="b"/>
          <a:p>
            <a:pPr lvl="0"/>
            <a:r>
              <a:rPr lang="zh-CN" altLang="en-US" dirty="0"/>
              <a:t>单击此处编辑母版标题样式</a:t>
            </a:r>
            <a:endParaRPr lang="zh-CN" altLang="en-US" dirty="0"/>
          </a:p>
        </p:txBody>
      </p:sp>
      <p:sp>
        <p:nvSpPr>
          <p:cNvPr id="28682" name="文本占位符 28681"/>
          <p:cNvSpPr>
            <a:spLocks noGrp="1"/>
          </p:cNvSpPr>
          <p:nvPr>
            <p:ph type="body" idx="1"/>
          </p:nvPr>
        </p:nvSpPr>
        <p:spPr>
          <a:xfrm>
            <a:off x="1117600" y="2362200"/>
            <a:ext cx="10257367" cy="37242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8683" name="日期占位符 28682"/>
          <p:cNvSpPr>
            <a:spLocks noGrp="1"/>
          </p:cNvSpPr>
          <p:nvPr>
            <p:ph type="dt" sz="half" idx="2"/>
          </p:nvPr>
        </p:nvSpPr>
        <p:spPr>
          <a:xfrm>
            <a:off x="3251200" y="6248400"/>
            <a:ext cx="2840567" cy="474663"/>
          </a:xfrm>
          <a:prstGeom prst="rect">
            <a:avLst/>
          </a:prstGeom>
          <a:noFill/>
          <a:ln w="9525">
            <a:noFill/>
          </a:ln>
        </p:spPr>
        <p:txBody>
          <a:bodyPr anchor="b"/>
          <a:lstStyle>
            <a:lvl1pPr algn="r">
              <a:defRPr sz="1400">
                <a:latin typeface="Arial" panose="020B0604020202020204" pitchFamily="34" charset="0"/>
              </a:defRPr>
            </a:lvl1pPr>
          </a:lstStyle>
          <a:p>
            <a:pPr lvl="0"/>
            <a:endParaRPr lang="zh-CN" altLang="en-US" dirty="0">
              <a:latin typeface="Times New Roman" panose="02020603050405020304" pitchFamily="18" charset="0"/>
            </a:endParaRPr>
          </a:p>
        </p:txBody>
      </p:sp>
      <p:sp>
        <p:nvSpPr>
          <p:cNvPr id="28684" name="页脚占位符 28683"/>
          <p:cNvSpPr>
            <a:spLocks noGrp="1"/>
          </p:cNvSpPr>
          <p:nvPr>
            <p:ph type="ftr" sz="quarter" idx="3"/>
          </p:nvPr>
        </p:nvSpPr>
        <p:spPr>
          <a:xfrm>
            <a:off x="7721600" y="6248400"/>
            <a:ext cx="3862917" cy="474663"/>
          </a:xfrm>
          <a:prstGeom prst="rect">
            <a:avLst/>
          </a:prstGeom>
          <a:noFill/>
          <a:ln w="9525">
            <a:noFill/>
          </a:ln>
        </p:spPr>
        <p:txBody>
          <a:bodyPr anchor="b"/>
          <a:lstStyle>
            <a:lvl1pPr algn="ctr">
              <a:defRPr sz="1400">
                <a:latin typeface="Arial" panose="020B0604020202020204" pitchFamily="34" charset="0"/>
              </a:defRPr>
            </a:lvl1pPr>
          </a:lstStyle>
          <a:p>
            <a:pPr lvl="0"/>
            <a:endParaRPr lang="zh-CN" altLang="en-US" dirty="0"/>
          </a:p>
        </p:txBody>
      </p:sp>
      <p:sp>
        <p:nvSpPr>
          <p:cNvPr id="28685" name="灯片编号占位符 28684"/>
          <p:cNvSpPr>
            <a:spLocks noGrp="1"/>
          </p:cNvSpPr>
          <p:nvPr>
            <p:ph type="sldNum" sz="quarter" idx="4"/>
          </p:nvPr>
        </p:nvSpPr>
        <p:spPr>
          <a:xfrm>
            <a:off x="112184" y="6242050"/>
            <a:ext cx="783167" cy="488950"/>
          </a:xfrm>
          <a:prstGeom prst="rect">
            <a:avLst/>
          </a:prstGeom>
          <a:noFill/>
          <a:ln w="9525">
            <a:noFill/>
          </a:ln>
        </p:spPr>
        <p:txBody>
          <a:bodyPr anchor="b" anchorCtr="1"/>
          <a:lstStyle>
            <a:lvl1pPr>
              <a:defRPr sz="2600" b="1">
                <a:solidFill>
                  <a:schemeClr val="bg1"/>
                </a:solidFill>
                <a:latin typeface="Arial" panose="020B060402020202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hf sldNum="0" hdr="0" ftr="0" dt="0"/>
  <p:txStyles>
    <p:titleStyle>
      <a:lvl1pPr marL="0" lvl="0" indent="0" algn="l" defTabSz="914400" rtl="0" eaLnBrk="1" fontAlgn="base" latinLnBrk="0" hangingPunct="1">
        <a:lnSpc>
          <a:spcPct val="90000"/>
        </a:lnSpc>
        <a:spcBef>
          <a:spcPct val="0"/>
        </a:spcBef>
        <a:spcAft>
          <a:spcPct val="0"/>
        </a:spcAft>
        <a:buNone/>
        <a:defRPr sz="36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75000"/>
        <a:buFontTx/>
        <a:buChar char="–"/>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Pct val="80000"/>
        <a:buFontTx/>
        <a:buChar char="–"/>
        <a:defRPr sz="18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65000"/>
        <a:buFont typeface="Wingdings" panose="05000000000000000000" pitchFamily="2" charset="2"/>
        <a:buChar char="l"/>
        <a:defRPr sz="18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ctrTitle"/>
          </p:nvPr>
        </p:nvSpPr>
        <p:spPr>
          <a:xfrm>
            <a:off x="995363" y="739775"/>
            <a:ext cx="7772400" cy="1655763"/>
          </a:xfrm>
        </p:spPr>
        <p:txBody>
          <a:bodyPr vert="horz" wrap="square" lIns="91440" tIns="45720" rIns="91440" bIns="45720" anchor="b"/>
          <a:p>
            <a:pPr eaLnBrk="1" hangingPunct="1">
              <a:buClrTx/>
              <a:buSzTx/>
              <a:buFontTx/>
            </a:pPr>
            <a:r>
              <a:rPr lang="zh-CN" altLang="en-US" sz="3200" b="1" dirty="0">
                <a:solidFill>
                  <a:srgbClr val="FF0000"/>
                </a:solidFill>
                <a:latin typeface="+mj-lt"/>
                <a:ea typeface="微软雅黑" panose="020B0503020204020204" pitchFamily="34" charset="-122"/>
                <a:cs typeface="+mj-cs"/>
              </a:rPr>
              <a:t>研究生政治理论课</a:t>
            </a:r>
            <a:br>
              <a:rPr lang="zh-CN" altLang="en-US" sz="3200" b="1" dirty="0">
                <a:solidFill>
                  <a:srgbClr val="000000"/>
                </a:solidFill>
                <a:latin typeface="+mj-lt"/>
                <a:ea typeface="微软雅黑" panose="020B0503020204020204" pitchFamily="34" charset="-122"/>
                <a:cs typeface="+mj-cs"/>
              </a:rPr>
            </a:br>
            <a:r>
              <a:rPr lang="zh-CN" altLang="en-US" sz="3200" b="1" dirty="0">
                <a:solidFill>
                  <a:srgbClr val="000000"/>
                </a:solidFill>
                <a:latin typeface="+mj-lt"/>
                <a:ea typeface="微软雅黑" panose="020B0503020204020204" pitchFamily="34" charset="-122"/>
                <a:cs typeface="+mj-cs"/>
              </a:rPr>
              <a:t>科学-人文素质教育课</a:t>
            </a:r>
            <a:br>
              <a:rPr lang="zh-CN" altLang="en-US" sz="3200" b="1" dirty="0">
                <a:solidFill>
                  <a:srgbClr val="000000"/>
                </a:solidFill>
                <a:latin typeface="+mj-lt"/>
                <a:ea typeface="微软雅黑" panose="020B0503020204020204" pitchFamily="34" charset="-122"/>
                <a:cs typeface="+mj-cs"/>
              </a:rPr>
            </a:br>
            <a:r>
              <a:rPr lang="zh-CN" altLang="en-US" sz="3200" b="1" dirty="0">
                <a:solidFill>
                  <a:srgbClr val="000000"/>
                </a:solidFill>
                <a:latin typeface="+mj-lt"/>
                <a:ea typeface="微软雅黑" panose="020B0503020204020204" pitchFamily="34" charset="-122"/>
                <a:cs typeface="+mj-cs"/>
              </a:rPr>
              <a:t>文理通识课</a:t>
            </a:r>
            <a:endParaRPr lang="zh-CN" altLang="en-US" sz="3200" b="1" dirty="0">
              <a:solidFill>
                <a:srgbClr val="000000"/>
              </a:solidFill>
              <a:latin typeface="+mj-lt"/>
              <a:ea typeface="微软雅黑" panose="020B0503020204020204" pitchFamily="34" charset="-122"/>
              <a:cs typeface="+mj-cs"/>
            </a:endParaRPr>
          </a:p>
        </p:txBody>
      </p:sp>
      <p:sp>
        <p:nvSpPr>
          <p:cNvPr id="15362" name="Rectangle 3"/>
          <p:cNvSpPr>
            <a:spLocks noGrp="1"/>
          </p:cNvSpPr>
          <p:nvPr>
            <p:ph type="subTitle" idx="1"/>
          </p:nvPr>
        </p:nvSpPr>
        <p:spPr>
          <a:xfrm>
            <a:off x="2854325" y="3092450"/>
            <a:ext cx="6481763" cy="2376488"/>
          </a:xfrm>
        </p:spPr>
        <p:txBody>
          <a:bodyPr vert="horz" wrap="square" lIns="91440" tIns="45720" rIns="91440" bIns="45720" anchor="t"/>
          <a:p>
            <a:pPr algn="ctr" eaLnBrk="1" hangingPunct="1">
              <a:buSzTx/>
            </a:pPr>
            <a:r>
              <a:rPr lang="zh-CN" altLang="zh-CN" sz="3600" dirty="0">
                <a:solidFill>
                  <a:srgbClr val="000000"/>
                </a:solidFill>
                <a:latin typeface="+mn-lt"/>
                <a:ea typeface="黑体" panose="02010609060101010101" charset="-122"/>
                <a:cs typeface="+mn-cs"/>
              </a:rPr>
              <a:t>《</a:t>
            </a:r>
            <a:r>
              <a:rPr lang="zh-CN" altLang="en-US" sz="3600" dirty="0">
                <a:solidFill>
                  <a:srgbClr val="000000"/>
                </a:solidFill>
                <a:latin typeface="+mn-lt"/>
                <a:ea typeface="黑体" panose="02010609060101010101" charset="-122"/>
                <a:cs typeface="+mn-cs"/>
              </a:rPr>
              <a:t>自然辩证法概论</a:t>
            </a:r>
            <a:r>
              <a:rPr lang="zh-CN" altLang="zh-CN" sz="3600" dirty="0">
                <a:solidFill>
                  <a:srgbClr val="000000"/>
                </a:solidFill>
                <a:latin typeface="+mn-lt"/>
                <a:ea typeface="黑体" panose="02010609060101010101" charset="-122"/>
                <a:cs typeface="+mn-cs"/>
              </a:rPr>
              <a:t>》</a:t>
            </a:r>
            <a:endParaRPr lang="zh-CN" altLang="zh-CN" sz="3600" dirty="0">
              <a:solidFill>
                <a:srgbClr val="000000"/>
              </a:solidFill>
              <a:latin typeface="+mn-lt"/>
              <a:ea typeface="黑体" panose="02010609060101010101" charset="-122"/>
              <a:cs typeface="+mn-cs"/>
            </a:endParaRPr>
          </a:p>
          <a:p>
            <a:pPr algn="ctr" eaLnBrk="1" hangingPunct="1">
              <a:buSzTx/>
            </a:pPr>
            <a:endParaRPr lang="zh-CN" altLang="zh-CN" sz="3600" dirty="0">
              <a:solidFill>
                <a:srgbClr val="000000"/>
              </a:solidFill>
              <a:latin typeface="+mn-lt"/>
              <a:ea typeface="黑体" panose="02010609060101010101" charset="-122"/>
              <a:cs typeface="+mn-cs"/>
            </a:endParaRPr>
          </a:p>
          <a:p>
            <a:pPr algn="ctr" eaLnBrk="1" hangingPunct="1">
              <a:buSzTx/>
            </a:pPr>
            <a:r>
              <a:rPr lang="zh-CN" altLang="zh-CN" sz="3600" dirty="0">
                <a:solidFill>
                  <a:srgbClr val="000000"/>
                </a:solidFill>
                <a:latin typeface="+mn-lt"/>
                <a:ea typeface="黑体" panose="02010609060101010101" charset="-122"/>
                <a:cs typeface="+mn-cs"/>
              </a:rPr>
              <a:t>主讲：曹望华</a:t>
            </a:r>
            <a:endParaRPr lang="zh-CN" altLang="en-US" sz="3600" dirty="0">
              <a:solidFill>
                <a:srgbClr val="000000"/>
              </a:solidFill>
              <a:latin typeface="+mn-lt"/>
              <a:ea typeface="黑体" panose="02010609060101010101" charset="-122"/>
              <a:cs typeface="+mn-cs"/>
            </a:endParaRPr>
          </a:p>
          <a:p>
            <a:pPr algn="ctr" eaLnBrk="1" hangingPunct="1">
              <a:buSzTx/>
            </a:pPr>
            <a:endParaRPr lang="zh-CN" altLang="zh-CN" sz="3600" dirty="0">
              <a:solidFill>
                <a:srgbClr val="000000"/>
              </a:solidFill>
              <a:latin typeface="+mn-lt"/>
              <a:ea typeface="黑体" panose="02010609060101010101" charset="-122"/>
              <a:cs typeface="+mn-cs"/>
            </a:endParaRPr>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占位符 4"/>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kern="1200" dirty="0" smtClean="0">
                <a:sym typeface="华文新魏" panose="02010800040101010101" pitchFamily="2" charset="-122"/>
              </a:rPr>
              <a:t>一</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科学技术的社会功能</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7" name="文本占位符 6"/>
          <p:cNvSpPr>
            <a:spLocks noGrp="1"/>
          </p:cNvSpPr>
          <p:nvPr>
            <p:ph type="body" sz="quarter" idx="10"/>
          </p:nvPr>
        </p:nvSpPr>
        <p:spPr/>
        <p:txBody>
          <a:bodyPr/>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一、</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科学技术与经济转型</a:t>
            </a:r>
            <a:endParaRPr lang="zh-CN" altLang="en-US" b="1" dirty="0" smtClean="0">
              <a:latin typeface="楷体_GB2312" pitchFamily="49" charset="-122"/>
              <a:ea typeface="Microsoft YaHei UI" panose="020B0503020204020204" pitchFamily="34" charset="-122"/>
              <a:cs typeface="Microsoft YaHei UI" panose="020B0503020204020204" pitchFamily="34" charset="-122"/>
            </a:endParaRPr>
          </a:p>
        </p:txBody>
      </p:sp>
      <p:sp>
        <p:nvSpPr>
          <p:cNvPr id="4" name="Rectangle 2"/>
          <p:cNvSpPr txBox="1">
            <a:spLocks noChangeArrowheads="1"/>
          </p:cNvSpPr>
          <p:nvPr/>
        </p:nvSpPr>
        <p:spPr>
          <a:xfrm>
            <a:off x="1199456" y="836712"/>
            <a:ext cx="8352928" cy="792162"/>
          </a:xfrm>
          <a:prstGeom prst="rect">
            <a:avLst/>
          </a:prstGeom>
        </p:spPr>
        <p:txBody>
          <a:bodyPr/>
          <a:lstStyle/>
          <a:p>
            <a:pPr marL="342900" marR="0" indent="-342900" defTabSz="914400" eaLnBrk="0" latinLnBrk="0" hangingPunct="0">
              <a:lnSpc>
                <a:spcPct val="12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（三）促进经济结构的调整</a:t>
            </a:r>
            <a:endParaRPr lang="zh-CN" altLang="en-US" sz="3200" kern="0" dirty="0" smtClean="0">
              <a:latin typeface="+mn-lt"/>
              <a:ea typeface="微软雅黑" panose="020B0503020204020204" pitchFamily="34" charset="-122"/>
            </a:endParaRPr>
          </a:p>
        </p:txBody>
      </p:sp>
      <p:sp>
        <p:nvSpPr>
          <p:cNvPr id="5" name="Rectangle 3"/>
          <p:cNvSpPr txBox="1">
            <a:spLocks noChangeArrowheads="1"/>
          </p:cNvSpPr>
          <p:nvPr/>
        </p:nvSpPr>
        <p:spPr>
          <a:xfrm>
            <a:off x="983432" y="1628800"/>
            <a:ext cx="9721080" cy="4032448"/>
          </a:xfrm>
          <a:prstGeom prst="rect">
            <a:avLst/>
          </a:prstGeom>
        </p:spPr>
        <p:txBody>
          <a:bodyPr/>
          <a:lstStyle/>
          <a:p>
            <a:pPr marL="342900" marR="0" lvl="0" indent="646430" eaLnBrk="0" hangingPunct="0">
              <a:lnSpc>
                <a:spcPct val="140000"/>
              </a:lnSpc>
              <a:buClrTx/>
              <a:buSzTx/>
              <a:defRPr/>
            </a:pPr>
            <a:r>
              <a:rPr lang="en-US" altLang="zh-CN" sz="2600" b="1" dirty="0" smtClean="0">
                <a:solidFill>
                  <a:schemeClr val="accent6"/>
                </a:solidFill>
                <a:latin typeface="微软雅黑" panose="020B0503020204020204" pitchFamily="34" charset="-122"/>
                <a:ea typeface="微软雅黑" panose="020B0503020204020204" pitchFamily="34" charset="-122"/>
                <a:sym typeface="Monotype Sorts" pitchFamily="2" charset="2"/>
              </a:rPr>
              <a:t>1</a:t>
            </a:r>
            <a:r>
              <a:rPr lang="zh-CN" altLang="en-US" sz="2600" b="1" dirty="0" smtClean="0">
                <a:solidFill>
                  <a:schemeClr val="accent6"/>
                </a:solidFill>
                <a:latin typeface="微软雅黑" panose="020B0503020204020204" pitchFamily="34" charset="-122"/>
                <a:ea typeface="微软雅黑" panose="020B0503020204020204" pitchFamily="34" charset="-122"/>
                <a:sym typeface="Monotype Sorts" pitchFamily="2" charset="2"/>
              </a:rPr>
              <a:t>．升级产业结构</a:t>
            </a:r>
            <a:r>
              <a:rPr lang="zh-CN" altLang="en-US" sz="2600" kern="0" dirty="0" smtClean="0">
                <a:latin typeface="微软雅黑" panose="020B0503020204020204" pitchFamily="34" charset="-122"/>
                <a:ea typeface="微软雅黑" panose="020B0503020204020204" pitchFamily="34" charset="-122"/>
              </a:rPr>
              <a:t>。原有产业部门得到改造，新的产业部门和朝阳产业开始出现，第三产业的比重迅速上升，而第一产业和第二产业的比重减小。</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40000"/>
              </a:lnSpc>
              <a:buClrTx/>
              <a:buSzTx/>
              <a:defRPr/>
            </a:pPr>
            <a:r>
              <a:rPr lang="en-US" altLang="zh-CN" sz="2600" b="1" dirty="0" smtClean="0">
                <a:solidFill>
                  <a:schemeClr val="accent6"/>
                </a:solidFill>
                <a:latin typeface="微软雅黑" panose="020B0503020204020204" pitchFamily="34" charset="-122"/>
                <a:ea typeface="微软雅黑" panose="020B0503020204020204" pitchFamily="34" charset="-122"/>
                <a:sym typeface="Monotype Sorts" pitchFamily="2" charset="2"/>
              </a:rPr>
              <a:t>2</a:t>
            </a:r>
            <a:r>
              <a:rPr lang="zh-CN" altLang="en-US" sz="2600" b="1" dirty="0" smtClean="0">
                <a:solidFill>
                  <a:schemeClr val="accent6"/>
                </a:solidFill>
                <a:latin typeface="微软雅黑" panose="020B0503020204020204" pitchFamily="34" charset="-122"/>
                <a:ea typeface="微软雅黑" panose="020B0503020204020204" pitchFamily="34" charset="-122"/>
                <a:sym typeface="Monotype Sorts" pitchFamily="2" charset="2"/>
              </a:rPr>
              <a:t>．改变经济形式</a:t>
            </a:r>
            <a:r>
              <a:rPr lang="zh-CN" altLang="en-US" sz="2600" kern="0" dirty="0" smtClean="0">
                <a:latin typeface="微软雅黑" panose="020B0503020204020204" pitchFamily="34" charset="-122"/>
                <a:ea typeface="微软雅黑" panose="020B0503020204020204" pitchFamily="34" charset="-122"/>
              </a:rPr>
              <a:t>。新的经济形式，如信息经济、知识经济、网络经济、生物经济等开始出现，成为新的经济增长点。</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40000"/>
              </a:lnSpc>
              <a:buClrTx/>
              <a:buSzTx/>
              <a:defRPr/>
            </a:pPr>
            <a:r>
              <a:rPr lang="en-US" altLang="zh-CN" sz="2600" b="1" dirty="0" smtClean="0">
                <a:solidFill>
                  <a:schemeClr val="accent6"/>
                </a:solidFill>
                <a:latin typeface="微软雅黑" panose="020B0503020204020204" pitchFamily="34" charset="-122"/>
                <a:ea typeface="微软雅黑" panose="020B0503020204020204" pitchFamily="34" charset="-122"/>
                <a:sym typeface="Monotype Sorts" pitchFamily="2" charset="2"/>
              </a:rPr>
              <a:t>3</a:t>
            </a:r>
            <a:r>
              <a:rPr lang="zh-CN" altLang="en-US" sz="2600" b="1" dirty="0" smtClean="0">
                <a:solidFill>
                  <a:schemeClr val="accent6"/>
                </a:solidFill>
                <a:latin typeface="微软雅黑" panose="020B0503020204020204" pitchFamily="34" charset="-122"/>
                <a:ea typeface="微软雅黑" panose="020B0503020204020204" pitchFamily="34" charset="-122"/>
                <a:sym typeface="Monotype Sorts" pitchFamily="2" charset="2"/>
              </a:rPr>
              <a:t>．转变经济增长方式</a:t>
            </a:r>
            <a:r>
              <a:rPr lang="zh-CN" altLang="en-US" sz="2600" kern="0" dirty="0" smtClean="0">
                <a:latin typeface="微软雅黑" panose="020B0503020204020204" pitchFamily="34" charset="-122"/>
                <a:ea typeface="微软雅黑" panose="020B0503020204020204" pitchFamily="34" charset="-122"/>
              </a:rPr>
              <a:t>。高消耗、低产出、高污染的粗放型经济，逐渐被低消耗、高产出、低污染的集约型经济代替。生态经济、循环经济、低碳经济等被提出并得到贯彻实施。</a:t>
            </a:r>
            <a:endParaRPr lang="zh-CN" altLang="en-US" sz="26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文本占位符 7"/>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二、</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科学技术与社会变迁</a:t>
            </a:r>
            <a:endParaRPr lang="zh-CN" altLang="en-US" b="1" dirty="0" smtClean="0">
              <a:latin typeface="楷体_GB2312" pitchFamily="49" charset="-122"/>
              <a:ea typeface="Microsoft YaHei UI" panose="020B0503020204020204" pitchFamily="34" charset="-122"/>
              <a:cs typeface="Microsoft YaHei UI" panose="020B0503020204020204" pitchFamily="34" charset="-122"/>
            </a:endParaRPr>
          </a:p>
          <a:p>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65545" name="文本占位符 8"/>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rPr>
              <a:t>一</a:t>
            </a:r>
            <a:r>
              <a:rPr lang="zh-CN" altLang="en-US" dirty="0" smtClean="0">
                <a:sym typeface="华文新魏" panose="02010800040101010101" pitchFamily="2" charset="-122"/>
              </a:rPr>
              <a:t>节  </a:t>
            </a:r>
            <a:r>
              <a:rPr lang="zh-CN" altLang="zh-CN" dirty="0" smtClean="0"/>
              <a:t>科学技术的社</a:t>
            </a:r>
            <a:r>
              <a:rPr lang="zh-CN" altLang="zh-CN" dirty="0" smtClean="0">
                <a:latin typeface="宋体" panose="02010600030101010101" pitchFamily="2" charset="-122"/>
                <a:ea typeface="Microsoft YaHei UI" panose="020B0503020204020204" pitchFamily="34" charset="-122"/>
                <a:cs typeface="Microsoft YaHei UI" panose="020B0503020204020204" pitchFamily="34" charset="-122"/>
              </a:rPr>
              <a:t>会功能</a:t>
            </a:r>
            <a:endPar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6" name="Rectangle 2"/>
          <p:cNvSpPr txBox="1">
            <a:spLocks noChangeArrowheads="1"/>
          </p:cNvSpPr>
          <p:nvPr/>
        </p:nvSpPr>
        <p:spPr>
          <a:xfrm>
            <a:off x="551384" y="908720"/>
            <a:ext cx="9025467" cy="792162"/>
          </a:xfrm>
          <a:prstGeom prst="rect">
            <a:avLst/>
          </a:prstGeom>
        </p:spPr>
        <p:txBody>
          <a:bodyPr/>
          <a:lstStyle/>
          <a:p>
            <a:pPr marL="342900" marR="0" indent="-342900" defTabSz="914400" eaLnBrk="0" latinLnBrk="0" hangingPunct="0">
              <a:lnSpc>
                <a:spcPct val="12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（一）变革和调整生产关系</a:t>
            </a:r>
            <a:endParaRPr lang="zh-CN" altLang="en-US" sz="3200" kern="0" dirty="0" smtClean="0">
              <a:latin typeface="+mn-lt"/>
              <a:ea typeface="微软雅黑" panose="020B0503020204020204" pitchFamily="34" charset="-122"/>
            </a:endParaRPr>
          </a:p>
        </p:txBody>
      </p:sp>
      <p:sp>
        <p:nvSpPr>
          <p:cNvPr id="5" name="Rectangle 3"/>
          <p:cNvSpPr txBox="1">
            <a:spLocks noChangeArrowheads="1"/>
          </p:cNvSpPr>
          <p:nvPr/>
        </p:nvSpPr>
        <p:spPr>
          <a:xfrm>
            <a:off x="263352" y="1700808"/>
            <a:ext cx="11449272" cy="4464496"/>
          </a:xfrm>
          <a:prstGeom prst="rect">
            <a:avLst/>
          </a:prstGeom>
        </p:spPr>
        <p:txBody>
          <a:bodyPr/>
          <a:lstStyle/>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科技</a:t>
            </a:r>
            <a:r>
              <a:rPr lang="zh-CN" altLang="zh-CN" sz="2600" kern="0" dirty="0" smtClean="0">
                <a:latin typeface="微软雅黑" panose="020B0503020204020204" pitchFamily="34" charset="-122"/>
                <a:ea typeface="微软雅黑" panose="020B0503020204020204" pitchFamily="34" charset="-122"/>
              </a:rPr>
              <a:t>的发展会导致生产关系的变革，从而推动社会的前进。</a:t>
            </a:r>
            <a:r>
              <a:rPr lang="en-US" altLang="zh-CN" sz="2600" kern="0" dirty="0" smtClean="0">
                <a:latin typeface="微软雅黑" panose="020B0503020204020204" pitchFamily="34" charset="-122"/>
                <a:ea typeface="微软雅黑" panose="020B0503020204020204" pitchFamily="34" charset="-122"/>
              </a:rPr>
              <a:t>1847</a:t>
            </a:r>
            <a:r>
              <a:rPr lang="zh-CN" altLang="zh-CN" sz="2600" kern="0" dirty="0" smtClean="0">
                <a:latin typeface="微软雅黑" panose="020B0503020204020204" pitchFamily="34" charset="-122"/>
                <a:ea typeface="微软雅黑" panose="020B0503020204020204" pitchFamily="34" charset="-122"/>
              </a:rPr>
              <a:t>年，马克思在《哲学的贫困》一书中指出：“人们改变自己的生产方式，随着生产方式即谋生方式的改变，人们也就会改变自己的一切社会关系。</a:t>
            </a:r>
            <a:r>
              <a:rPr lang="zh-CN" altLang="zh-CN" sz="2600" kern="0" dirty="0" smtClean="0">
                <a:solidFill>
                  <a:srgbClr val="0000FF"/>
                </a:solidFill>
                <a:latin typeface="微软雅黑" panose="020B0503020204020204" pitchFamily="34" charset="-122"/>
                <a:ea typeface="微软雅黑" panose="020B0503020204020204" pitchFamily="34" charset="-122"/>
              </a:rPr>
              <a:t>手工磨</a:t>
            </a:r>
            <a:r>
              <a:rPr lang="zh-CN" altLang="zh-CN" sz="2600" kern="0" dirty="0" smtClean="0">
                <a:latin typeface="微软雅黑" panose="020B0503020204020204" pitchFamily="34" charset="-122"/>
                <a:ea typeface="微软雅黑" panose="020B0503020204020204" pitchFamily="34" charset="-122"/>
              </a:rPr>
              <a:t>产生的是封建主为首的社会，</a:t>
            </a:r>
            <a:r>
              <a:rPr lang="zh-CN" altLang="zh-CN" sz="2600" kern="0" dirty="0" smtClean="0">
                <a:solidFill>
                  <a:srgbClr val="0000FF"/>
                </a:solidFill>
                <a:latin typeface="微软雅黑" panose="020B0503020204020204" pitchFamily="34" charset="-122"/>
                <a:ea typeface="微软雅黑" panose="020B0503020204020204" pitchFamily="34" charset="-122"/>
              </a:rPr>
              <a:t>蒸汽磨</a:t>
            </a:r>
            <a:r>
              <a:rPr lang="zh-CN" altLang="zh-CN" sz="2600" kern="0" dirty="0" smtClean="0">
                <a:latin typeface="微软雅黑" panose="020B0503020204020204" pitchFamily="34" charset="-122"/>
                <a:ea typeface="微软雅黑" panose="020B0503020204020204" pitchFamily="34" charset="-122"/>
              </a:rPr>
              <a:t>产生的是工业资本家为首的社会。”</a:t>
            </a:r>
            <a:endParaRPr lang="en-US" altLang="zh-CN"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例如：科学技术促进了</a:t>
            </a:r>
            <a:r>
              <a:rPr lang="zh-CN" altLang="en-US" sz="2600" kern="0" dirty="0" smtClean="0">
                <a:solidFill>
                  <a:srgbClr val="0000FF"/>
                </a:solidFill>
                <a:latin typeface="微软雅黑" panose="020B0503020204020204" pitchFamily="34" charset="-122"/>
                <a:ea typeface="微软雅黑" panose="020B0503020204020204" pitchFamily="34" charset="-122"/>
              </a:rPr>
              <a:t>资本主义社会生产关系的再调整</a:t>
            </a:r>
            <a:r>
              <a:rPr lang="en-US" altLang="zh-CN" sz="2600" kern="0" dirty="0" smtClean="0">
                <a:latin typeface="微软雅黑" panose="020B0503020204020204" pitchFamily="34" charset="-122"/>
                <a:ea typeface="微软雅黑" panose="020B0503020204020204" pitchFamily="34" charset="-122"/>
              </a:rPr>
              <a:t>——</a:t>
            </a:r>
            <a:r>
              <a:rPr lang="zh-CN" altLang="en-US" sz="2600" kern="0" dirty="0" smtClean="0">
                <a:latin typeface="微软雅黑" panose="020B0503020204020204" pitchFamily="34" charset="-122"/>
                <a:ea typeface="微软雅黑" panose="020B0503020204020204" pitchFamily="34" charset="-122"/>
              </a:rPr>
              <a:t>多种所有制形式并存；各种社会阶层如寄生阶层、蓝领阶层、中产阶层等开始出现；科学技术的政治功能得到加强，专家治国、网络民主等新现象凸显出来。</a:t>
            </a:r>
            <a:endParaRPr lang="zh-CN" altLang="en-US" sz="26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文本占位符 7"/>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二、</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科学技术与社会变迁</a:t>
            </a:r>
            <a:endParaRPr lang="zh-CN" altLang="en-US" b="1" dirty="0" smtClean="0">
              <a:latin typeface="楷体_GB2312" pitchFamily="49" charset="-122"/>
              <a:ea typeface="Microsoft YaHei UI" panose="020B0503020204020204" pitchFamily="34" charset="-122"/>
              <a:cs typeface="Microsoft YaHei UI" panose="020B0503020204020204" pitchFamily="34" charset="-122"/>
            </a:endParaRPr>
          </a:p>
          <a:p>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65545" name="文本占位符 8"/>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rPr>
              <a:t>一</a:t>
            </a:r>
            <a:r>
              <a:rPr lang="zh-CN" altLang="en-US" dirty="0" smtClean="0">
                <a:sym typeface="华文新魏" panose="02010800040101010101" pitchFamily="2" charset="-122"/>
              </a:rPr>
              <a:t>节  </a:t>
            </a:r>
            <a:r>
              <a:rPr lang="zh-CN" altLang="zh-CN" dirty="0" smtClean="0"/>
              <a:t>科学技术的</a:t>
            </a:r>
            <a:r>
              <a:rPr lang="zh-CN" altLang="zh-CN" dirty="0" smtClean="0">
                <a:latin typeface="宋体" panose="02010600030101010101" pitchFamily="2" charset="-122"/>
                <a:ea typeface="Microsoft YaHei UI" panose="020B0503020204020204" pitchFamily="34" charset="-122"/>
                <a:cs typeface="Microsoft YaHei UI" panose="020B0503020204020204" pitchFamily="34" charset="-122"/>
              </a:rPr>
              <a:t>社会功能</a:t>
            </a:r>
            <a:endPar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6" name="Rectangle 2"/>
          <p:cNvSpPr txBox="1">
            <a:spLocks noChangeArrowheads="1"/>
          </p:cNvSpPr>
          <p:nvPr/>
        </p:nvSpPr>
        <p:spPr>
          <a:xfrm>
            <a:off x="983432" y="980728"/>
            <a:ext cx="9025467" cy="792162"/>
          </a:xfrm>
          <a:prstGeom prst="rect">
            <a:avLst/>
          </a:prstGeom>
        </p:spPr>
        <p:txBody>
          <a:bodyPr/>
          <a:lstStyle/>
          <a:p>
            <a:pPr marL="342900" marR="0" indent="-342900" defTabSz="914400" eaLnBrk="0" latinLnBrk="0" hangingPunct="0">
              <a:lnSpc>
                <a:spcPct val="12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（二）推动人类社会走向新的发展阶段</a:t>
            </a:r>
            <a:endParaRPr lang="zh-CN" altLang="en-US" sz="3200" kern="0" dirty="0" smtClean="0">
              <a:latin typeface="+mn-lt"/>
              <a:ea typeface="微软雅黑" panose="020B0503020204020204" pitchFamily="34" charset="-122"/>
            </a:endParaRPr>
          </a:p>
        </p:txBody>
      </p:sp>
      <p:sp>
        <p:nvSpPr>
          <p:cNvPr id="5" name="Rectangle 3"/>
          <p:cNvSpPr txBox="1">
            <a:spLocks noChangeArrowheads="1"/>
          </p:cNvSpPr>
          <p:nvPr/>
        </p:nvSpPr>
        <p:spPr>
          <a:xfrm>
            <a:off x="1127448" y="1772816"/>
            <a:ext cx="9937104" cy="4464496"/>
          </a:xfrm>
          <a:prstGeom prst="rect">
            <a:avLst/>
          </a:prstGeom>
        </p:spPr>
        <p:txBody>
          <a:bodyPr/>
          <a:lstStyle/>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科学技术是社会发展的内在动力，科学技术的发展与变革必然引起社会变迁。美国学者</a:t>
            </a:r>
            <a:r>
              <a:rPr lang="zh-CN" altLang="en-US" sz="2600" kern="0" dirty="0" smtClean="0">
                <a:solidFill>
                  <a:srgbClr val="0000FF"/>
                </a:solidFill>
                <a:latin typeface="微软雅黑" panose="020B0503020204020204" pitchFamily="34" charset="-122"/>
                <a:ea typeface="微软雅黑" panose="020B0503020204020204" pitchFamily="34" charset="-122"/>
              </a:rPr>
              <a:t>丹尼尔</a:t>
            </a:r>
            <a:r>
              <a:rPr lang="en-US" altLang="zh-CN" sz="2600" kern="0" dirty="0" smtClean="0">
                <a:solidFill>
                  <a:srgbClr val="0000FF"/>
                </a:solidFill>
                <a:latin typeface="微软雅黑" panose="020B0503020204020204" pitchFamily="34" charset="-122"/>
                <a:ea typeface="微软雅黑" panose="020B0503020204020204" pitchFamily="34" charset="-122"/>
              </a:rPr>
              <a:t>·</a:t>
            </a:r>
            <a:r>
              <a:rPr lang="zh-CN" altLang="en-US" sz="2600" kern="0" dirty="0" smtClean="0">
                <a:solidFill>
                  <a:srgbClr val="0000FF"/>
                </a:solidFill>
                <a:latin typeface="微软雅黑" panose="020B0503020204020204" pitchFamily="34" charset="-122"/>
                <a:ea typeface="微软雅黑" panose="020B0503020204020204" pitchFamily="34" charset="-122"/>
              </a:rPr>
              <a:t>贝尔</a:t>
            </a:r>
            <a:r>
              <a:rPr lang="zh-CN" altLang="en-US" sz="2600" kern="0" dirty="0" smtClean="0">
                <a:latin typeface="微软雅黑" panose="020B0503020204020204" pitchFamily="34" charset="-122"/>
                <a:ea typeface="微软雅黑" panose="020B0503020204020204" pitchFamily="34" charset="-122"/>
              </a:rPr>
              <a:t>把人类社会划分为三个阶段：农业社会、工业社会和信息社会。</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zh-CN" altLang="en-US" sz="2600" kern="0" dirty="0" smtClean="0">
                <a:latin typeface="微软雅黑" panose="020B0503020204020204" pitchFamily="34" charset="-122"/>
                <a:ea typeface="微软雅黑" panose="020B0503020204020204" pitchFamily="34" charset="-122"/>
              </a:rPr>
              <a:t>农业社会</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en-US" altLang="zh-CN" sz="2600" kern="0" dirty="0" smtClean="0">
                <a:latin typeface="微软雅黑" panose="020B0503020204020204" pitchFamily="34" charset="-122"/>
                <a:ea typeface="微软雅黑" panose="020B0503020204020204" pitchFamily="34" charset="-122"/>
              </a:rPr>
              <a:t>18</a:t>
            </a:r>
            <a:r>
              <a:rPr lang="zh-CN" altLang="en-US" sz="2600" kern="0" dirty="0" smtClean="0">
                <a:latin typeface="微软雅黑" panose="020B0503020204020204" pitchFamily="34" charset="-122"/>
                <a:ea typeface="微软雅黑" panose="020B0503020204020204" pitchFamily="34" charset="-122"/>
              </a:rPr>
              <a:t>世纪以前的几千年，人类社会都处于农业社会。</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zh-CN" altLang="en-US" sz="2600" kern="0" dirty="0" smtClean="0">
                <a:latin typeface="微软雅黑" panose="020B0503020204020204" pitchFamily="34" charset="-122"/>
                <a:ea typeface="微软雅黑" panose="020B0503020204020204" pitchFamily="34" charset="-122"/>
              </a:rPr>
              <a:t>工业社会</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zh-CN" altLang="en-US" sz="2600" kern="0" dirty="0" smtClean="0">
                <a:latin typeface="微软雅黑" panose="020B0503020204020204" pitchFamily="34" charset="-122"/>
                <a:ea typeface="微软雅黑" panose="020B0503020204020204" pitchFamily="34" charset="-122"/>
              </a:rPr>
              <a:t>信息社会（</a:t>
            </a:r>
            <a:r>
              <a:rPr lang="en-US" altLang="zh-CN" sz="2600" kern="0" dirty="0" smtClean="0">
                <a:latin typeface="微软雅黑" panose="020B0503020204020204" pitchFamily="34" charset="-122"/>
                <a:ea typeface="微软雅黑" panose="020B0503020204020204" pitchFamily="34" charset="-122"/>
              </a:rPr>
              <a:t>20</a:t>
            </a:r>
            <a:r>
              <a:rPr lang="zh-CN" altLang="en-US" sz="2600" kern="0" dirty="0" smtClean="0">
                <a:latin typeface="微软雅黑" panose="020B0503020204020204" pitchFamily="34" charset="-122"/>
                <a:ea typeface="微软雅黑" panose="020B0503020204020204" pitchFamily="34" charset="-122"/>
              </a:rPr>
              <a:t>世纪</a:t>
            </a:r>
            <a:r>
              <a:rPr lang="en-US" altLang="zh-CN" sz="2600" kern="0" dirty="0" smtClean="0">
                <a:latin typeface="微软雅黑" panose="020B0503020204020204" pitchFamily="34" charset="-122"/>
                <a:ea typeface="微软雅黑" panose="020B0503020204020204" pitchFamily="34" charset="-122"/>
              </a:rPr>
              <a:t>60</a:t>
            </a:r>
            <a:r>
              <a:rPr lang="zh-CN" altLang="en-US" sz="2600" kern="0" dirty="0" smtClean="0">
                <a:latin typeface="微软雅黑" panose="020B0503020204020204" pitchFamily="34" charset="-122"/>
                <a:ea typeface="微软雅黑" panose="020B0503020204020204" pitchFamily="34" charset="-122"/>
              </a:rPr>
              <a:t>年代以后）</a:t>
            </a:r>
            <a:endParaRPr lang="zh-CN" altLang="en-US" sz="26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indefinite"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897" decel="100000" fill="hold"/>
                                        <p:tgtEl>
                                          <p:spTgt spid="5">
                                            <p:txEl>
                                              <p:pRg st="0" end="0"/>
                                            </p:txEl>
                                          </p:spTgt>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indefinite" fill="hold">
                                          <p:stCondLst>
                                            <p:cond delay="0"/>
                                          </p:stCondLst>
                                        </p:cTn>
                                        <p:tgtEl>
                                          <p:spTgt spid="5">
                                            <p:txEl>
                                              <p:pRg st="1" end="1"/>
                                            </p:txEl>
                                          </p:spTgt>
                                        </p:tgtEl>
                                        <p:attrNameLst>
                                          <p:attrName>style.visibility</p:attrName>
                                        </p:attrNameLst>
                                      </p:cBhvr>
                                      <p:to>
                                        <p:strVal val="visible"/>
                                      </p:to>
                                    </p:set>
                                    <p:animEffect transition="in" filter="fade">
                                      <p:cBhvr>
                                        <p:cTn id="15" dur="1000"/>
                                        <p:tgtEl>
                                          <p:spTgt spid="5">
                                            <p:txEl>
                                              <p:pRg st="1" end="1"/>
                                            </p:txEl>
                                          </p:spTgt>
                                        </p:tgtEl>
                                      </p:cBhvr>
                                    </p:animEffect>
                                    <p:anim calcmode="lin" valueType="num">
                                      <p:cBhvr>
                                        <p:cTn id="1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7" dur="897"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8" dur="97" accel="100000" fill="hold">
                                          <p:stCondLst>
                                            <p:cond delay="897"/>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indefinite" fill="hold">
                                          <p:stCondLst>
                                            <p:cond delay="0"/>
                                          </p:stCondLst>
                                        </p:cTn>
                                        <p:tgtEl>
                                          <p:spTgt spid="5">
                                            <p:txEl>
                                              <p:pRg st="2" end="2"/>
                                            </p:txEl>
                                          </p:spTgt>
                                        </p:tgtEl>
                                        <p:attrNameLst>
                                          <p:attrName>style.visibility</p:attrName>
                                        </p:attrNameLst>
                                      </p:cBhvr>
                                      <p:to>
                                        <p:strVal val="visible"/>
                                      </p:to>
                                    </p:set>
                                    <p:animEffect transition="in" filter="fade">
                                      <p:cBhvr>
                                        <p:cTn id="23" dur="1000"/>
                                        <p:tgtEl>
                                          <p:spTgt spid="5">
                                            <p:txEl>
                                              <p:pRg st="2" end="2"/>
                                            </p:txEl>
                                          </p:spTgt>
                                        </p:tgtEl>
                                      </p:cBhvr>
                                    </p:animEffect>
                                    <p:anim calcmode="lin" valueType="num">
                                      <p:cBhvr>
                                        <p:cTn id="2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897" decel="100000" fill="hold"/>
                                        <p:tgtEl>
                                          <p:spTgt spid="5">
                                            <p:txEl>
                                              <p:pRg st="2" end="2"/>
                                            </p:txEl>
                                          </p:spTgt>
                                        </p:tgtEl>
                                        <p:attrNameLst>
                                          <p:attrName>ppt_y</p:attrName>
                                        </p:attrNameLst>
                                      </p:cBhvr>
                                      <p:tavLst>
                                        <p:tav tm="0">
                                          <p:val>
                                            <p:strVal val="#ppt_y+1"/>
                                          </p:val>
                                        </p:tav>
                                        <p:tav tm="100000">
                                          <p:val>
                                            <p:strVal val="#ppt_y-.03"/>
                                          </p:val>
                                        </p:tav>
                                      </p:tavLst>
                                    </p:anim>
                                    <p:anim calcmode="lin" valueType="num">
                                      <p:cBhvr>
                                        <p:cTn id="26" dur="97" accel="100000" fill="hold">
                                          <p:stCondLst>
                                            <p:cond delay="897"/>
                                          </p:stCondLst>
                                        </p:cTn>
                                        <p:tgtEl>
                                          <p:spTgt spid="5">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indefinite" fill="hold">
                                          <p:stCondLst>
                                            <p:cond delay="0"/>
                                          </p:stCondLst>
                                        </p:cTn>
                                        <p:tgtEl>
                                          <p:spTgt spid="5">
                                            <p:txEl>
                                              <p:pRg st="3" end="3"/>
                                            </p:txEl>
                                          </p:spTgt>
                                        </p:tgtEl>
                                        <p:attrNameLst>
                                          <p:attrName>style.visibility</p:attrName>
                                        </p:attrNameLst>
                                      </p:cBhvr>
                                      <p:to>
                                        <p:strVal val="visible"/>
                                      </p:to>
                                    </p:set>
                                    <p:animEffect transition="in" filter="fade">
                                      <p:cBhvr>
                                        <p:cTn id="31" dur="1000"/>
                                        <p:tgtEl>
                                          <p:spTgt spid="5">
                                            <p:txEl>
                                              <p:pRg st="3" end="3"/>
                                            </p:txEl>
                                          </p:spTgt>
                                        </p:tgtEl>
                                      </p:cBhvr>
                                    </p:animEffect>
                                    <p:anim calcmode="lin" valueType="num">
                                      <p:cBhvr>
                                        <p:cTn id="3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3" dur="897" decel="100000" fill="hold"/>
                                        <p:tgtEl>
                                          <p:spTgt spid="5">
                                            <p:txEl>
                                              <p:pRg st="3" end="3"/>
                                            </p:txEl>
                                          </p:spTgt>
                                        </p:tgtEl>
                                        <p:attrNameLst>
                                          <p:attrName>ppt_y</p:attrName>
                                        </p:attrNameLst>
                                      </p:cBhvr>
                                      <p:tavLst>
                                        <p:tav tm="0">
                                          <p:val>
                                            <p:strVal val="#ppt_y+1"/>
                                          </p:val>
                                        </p:tav>
                                        <p:tav tm="100000">
                                          <p:val>
                                            <p:strVal val="#ppt_y-.03"/>
                                          </p:val>
                                        </p:tav>
                                      </p:tavLst>
                                    </p:anim>
                                    <p:anim calcmode="lin" valueType="num">
                                      <p:cBhvr>
                                        <p:cTn id="34" dur="97" accel="100000" fill="hold">
                                          <p:stCondLst>
                                            <p:cond delay="897"/>
                                          </p:stCondLst>
                                        </p:cTn>
                                        <p:tgtEl>
                                          <p:spTgt spid="5">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indefinite" fill="hold">
                                          <p:stCondLst>
                                            <p:cond delay="0"/>
                                          </p:stCondLst>
                                        </p:cTn>
                                        <p:tgtEl>
                                          <p:spTgt spid="5">
                                            <p:txEl>
                                              <p:pRg st="4" end="4"/>
                                            </p:txEl>
                                          </p:spTgt>
                                        </p:tgtEl>
                                        <p:attrNameLst>
                                          <p:attrName>style.visibility</p:attrName>
                                        </p:attrNameLst>
                                      </p:cBhvr>
                                      <p:to>
                                        <p:strVal val="visible"/>
                                      </p:to>
                                    </p:set>
                                    <p:animEffect transition="in" filter="fade">
                                      <p:cBhvr>
                                        <p:cTn id="39" dur="1000"/>
                                        <p:tgtEl>
                                          <p:spTgt spid="5">
                                            <p:txEl>
                                              <p:pRg st="4" end="4"/>
                                            </p:txEl>
                                          </p:spTgt>
                                        </p:tgtEl>
                                      </p:cBhvr>
                                    </p:animEffect>
                                    <p:anim calcmode="lin" valueType="num">
                                      <p:cBhvr>
                                        <p:cTn id="4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1" dur="897" decel="100000" fill="hold"/>
                                        <p:tgtEl>
                                          <p:spTgt spid="5">
                                            <p:txEl>
                                              <p:pRg st="4" end="4"/>
                                            </p:txEl>
                                          </p:spTgt>
                                        </p:tgtEl>
                                        <p:attrNameLst>
                                          <p:attrName>ppt_y</p:attrName>
                                        </p:attrNameLst>
                                      </p:cBhvr>
                                      <p:tavLst>
                                        <p:tav tm="0">
                                          <p:val>
                                            <p:strVal val="#ppt_y+1"/>
                                          </p:val>
                                        </p:tav>
                                        <p:tav tm="100000">
                                          <p:val>
                                            <p:strVal val="#ppt_y-.03"/>
                                          </p:val>
                                        </p:tav>
                                      </p:tavLst>
                                    </p:anim>
                                    <p:anim calcmode="lin" valueType="num">
                                      <p:cBhvr>
                                        <p:cTn id="42" dur="97" accel="100000" fill="hold">
                                          <p:stCondLst>
                                            <p:cond delay="897"/>
                                          </p:stCondLst>
                                        </p:cTn>
                                        <p:tgtEl>
                                          <p:spTgt spid="5">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文本占位符 7"/>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二、</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科学技术与社会变迁</a:t>
            </a:r>
            <a:endParaRPr lang="zh-CN" altLang="en-US" b="1" dirty="0" smtClean="0">
              <a:latin typeface="楷体_GB2312" pitchFamily="49" charset="-122"/>
              <a:ea typeface="Microsoft YaHei UI" panose="020B0503020204020204" pitchFamily="34" charset="-122"/>
              <a:cs typeface="Microsoft YaHei UI" panose="020B0503020204020204" pitchFamily="34" charset="-122"/>
            </a:endParaRPr>
          </a:p>
          <a:p>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65545" name="文本占位符 8"/>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rPr>
              <a:t>一</a:t>
            </a:r>
            <a:r>
              <a:rPr lang="zh-CN" altLang="en-US" dirty="0" smtClean="0">
                <a:sym typeface="华文新魏" panose="02010800040101010101" pitchFamily="2" charset="-122"/>
              </a:rPr>
              <a:t>节  </a:t>
            </a:r>
            <a:r>
              <a:rPr lang="zh-CN" altLang="zh-CN" dirty="0" smtClean="0"/>
              <a:t>科学技术的社</a:t>
            </a:r>
            <a:r>
              <a:rPr lang="zh-CN" altLang="zh-CN" dirty="0" smtClean="0">
                <a:latin typeface="宋体" panose="02010600030101010101" pitchFamily="2" charset="-122"/>
                <a:ea typeface="Microsoft YaHei UI" panose="020B0503020204020204" pitchFamily="34" charset="-122"/>
                <a:cs typeface="Microsoft YaHei UI" panose="020B0503020204020204" pitchFamily="34" charset="-122"/>
              </a:rPr>
              <a:t>会功能</a:t>
            </a:r>
            <a:endPar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4" name="Rectangle 3"/>
          <p:cNvSpPr txBox="1">
            <a:spLocks noChangeArrowheads="1"/>
          </p:cNvSpPr>
          <p:nvPr/>
        </p:nvSpPr>
        <p:spPr>
          <a:xfrm>
            <a:off x="623392" y="1700808"/>
            <a:ext cx="10801200" cy="3484983"/>
          </a:xfrm>
          <a:prstGeom prst="rect">
            <a:avLst/>
          </a:prstGeom>
        </p:spPr>
        <p:txBody>
          <a:bodyPr/>
          <a:lstStyle/>
          <a:p>
            <a:pPr marL="342900" marR="0" lvl="0" indent="646430" eaLnBrk="0" hangingPunct="0">
              <a:lnSpc>
                <a:spcPct val="15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rPr>
              <a:t>农业经济：以农业为基础的经济</a:t>
            </a:r>
            <a:endParaRPr lang="zh-CN" altLang="en-US" sz="32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rPr>
              <a:t>工业经济：以工业为基础的经济</a:t>
            </a:r>
            <a:endParaRPr lang="zh-CN" altLang="en-US" sz="32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zh-CN" altLang="en-US" sz="3200" kern="0" dirty="0" smtClean="0">
                <a:latin typeface="微软雅黑" panose="020B0503020204020204" pitchFamily="34" charset="-122"/>
                <a:ea typeface="微软雅黑" panose="020B0503020204020204" pitchFamily="34" charset="-122"/>
              </a:rPr>
              <a:t>知识经济：以知识为基础的经济，这种经济直接依托于知识和信息的生产、分配和使用</a:t>
            </a:r>
            <a:endParaRPr lang="zh-CN" altLang="en-US" sz="32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文本占位符 7"/>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二、</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科学技术与社会变迁</a:t>
            </a:r>
            <a:endParaRPr lang="zh-CN" altLang="en-US" b="1" dirty="0" smtClean="0">
              <a:latin typeface="楷体_GB2312" pitchFamily="49" charset="-122"/>
              <a:ea typeface="Microsoft YaHei UI" panose="020B0503020204020204" pitchFamily="34" charset="-122"/>
              <a:cs typeface="Microsoft YaHei UI" panose="020B0503020204020204" pitchFamily="34" charset="-122"/>
            </a:endParaRPr>
          </a:p>
          <a:p>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65545" name="文本占位符 8"/>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rPr>
              <a:t>一</a:t>
            </a:r>
            <a:r>
              <a:rPr lang="zh-CN" altLang="en-US" dirty="0" smtClean="0">
                <a:sym typeface="华文新魏" panose="02010800040101010101" pitchFamily="2" charset="-122"/>
              </a:rPr>
              <a:t>节  </a:t>
            </a:r>
            <a:r>
              <a:rPr lang="zh-CN" altLang="zh-CN" dirty="0" smtClean="0"/>
              <a:t>科学技术的社</a:t>
            </a:r>
            <a:r>
              <a:rPr lang="zh-CN" altLang="zh-CN" dirty="0" smtClean="0">
                <a:latin typeface="宋体" panose="02010600030101010101" pitchFamily="2" charset="-122"/>
                <a:ea typeface="Microsoft YaHei UI" panose="020B0503020204020204" pitchFamily="34" charset="-122"/>
                <a:cs typeface="Microsoft YaHei UI" panose="020B0503020204020204" pitchFamily="34" charset="-122"/>
              </a:rPr>
              <a:t>会功能</a:t>
            </a:r>
            <a:endPar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7" name="Rectangle 2"/>
          <p:cNvSpPr txBox="1"/>
          <p:nvPr/>
        </p:nvSpPr>
        <p:spPr>
          <a:xfrm>
            <a:off x="911424" y="1772816"/>
            <a:ext cx="10363200" cy="3312368"/>
          </a:xfrm>
          <a:prstGeom prst="rect">
            <a:avLst/>
          </a:prstGeom>
        </p:spPr>
        <p:txBody>
          <a:bodyPr/>
          <a:lstStyle/>
          <a:p>
            <a:pPr marL="342900" marR="0" lvl="0" indent="646430" eaLnBrk="0" hangingPunct="0">
              <a:lnSpc>
                <a:spcPct val="150000"/>
              </a:lnSpc>
              <a:buClrTx/>
              <a:buSzTx/>
              <a:defRPr/>
            </a:pPr>
            <a:r>
              <a:rPr lang="zh-CN" altLang="en-US" sz="3000" kern="0" dirty="0" smtClean="0">
                <a:latin typeface="微软雅黑" panose="020B0503020204020204" pitchFamily="34" charset="-122"/>
                <a:ea typeface="微软雅黑" panose="020B0503020204020204" pitchFamily="34" charset="-122"/>
              </a:rPr>
              <a:t>一个国家的科学成果如果超过全世界总和的</a:t>
            </a:r>
            <a:r>
              <a:rPr lang="zh-CN" altLang="en-US" sz="3000" kern="0" dirty="0" smtClean="0">
                <a:solidFill>
                  <a:srgbClr val="0000FF"/>
                </a:solidFill>
                <a:latin typeface="微软雅黑" panose="020B0503020204020204" pitchFamily="34" charset="-122"/>
                <a:ea typeface="微软雅黑" panose="020B0503020204020204" pitchFamily="34" charset="-122"/>
              </a:rPr>
              <a:t>百分之二十五</a:t>
            </a:r>
            <a:r>
              <a:rPr lang="zh-CN" altLang="en-US" sz="3000" kern="0" dirty="0" smtClean="0">
                <a:latin typeface="微软雅黑" panose="020B0503020204020204" pitchFamily="34" charset="-122"/>
                <a:ea typeface="微软雅黑" panose="020B0503020204020204" pitchFamily="34" charset="-122"/>
              </a:rPr>
              <a:t>，就称为“</a:t>
            </a:r>
            <a:r>
              <a:rPr lang="zh-CN" altLang="en-US" sz="3000" kern="0" dirty="0" smtClean="0">
                <a:solidFill>
                  <a:srgbClr val="0000FF"/>
                </a:solidFill>
                <a:latin typeface="微软雅黑" panose="020B0503020204020204" pitchFamily="34" charset="-122"/>
                <a:ea typeface="微软雅黑" panose="020B0503020204020204" pitchFamily="34" charset="-122"/>
              </a:rPr>
              <a:t>科学技术中心</a:t>
            </a:r>
            <a:r>
              <a:rPr lang="zh-CN" altLang="en-US" sz="3000" kern="0" dirty="0" smtClean="0">
                <a:latin typeface="微软雅黑" panose="020B0503020204020204" pitchFamily="34" charset="-122"/>
                <a:ea typeface="微软雅黑" panose="020B0503020204020204" pitchFamily="34" charset="-122"/>
              </a:rPr>
              <a:t>”。</a:t>
            </a:r>
            <a:endParaRPr lang="zh-CN" altLang="en-US" sz="30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3000" kern="0" dirty="0" smtClean="0">
                <a:latin typeface="微软雅黑" panose="020B0503020204020204" pitchFamily="34" charset="-122"/>
                <a:ea typeface="微软雅黑" panose="020B0503020204020204" pitchFamily="34" charset="-122"/>
              </a:rPr>
              <a:t>“科学技术中心”持续的时间约</a:t>
            </a:r>
            <a:r>
              <a:rPr lang="en-US" altLang="zh-CN" sz="3000" kern="0" dirty="0" smtClean="0">
                <a:latin typeface="微软雅黑" panose="020B0503020204020204" pitchFamily="34" charset="-122"/>
                <a:ea typeface="微软雅黑" panose="020B0503020204020204" pitchFamily="34" charset="-122"/>
              </a:rPr>
              <a:t>60</a:t>
            </a:r>
            <a:r>
              <a:rPr lang="zh-CN" altLang="en-US" sz="3000" kern="0" dirty="0" smtClean="0">
                <a:latin typeface="微软雅黑" panose="020B0503020204020204" pitchFamily="34" charset="-122"/>
                <a:ea typeface="微软雅黑" panose="020B0503020204020204" pitchFamily="34" charset="-122"/>
              </a:rPr>
              <a:t>年</a:t>
            </a:r>
            <a:r>
              <a:rPr lang="en-US" altLang="zh-CN" sz="3000" kern="0" dirty="0" smtClean="0">
                <a:latin typeface="微软雅黑" panose="020B0503020204020204" pitchFamily="34" charset="-122"/>
                <a:ea typeface="微软雅黑" panose="020B0503020204020204" pitchFamily="34" charset="-122"/>
              </a:rPr>
              <a:t>——110</a:t>
            </a:r>
            <a:r>
              <a:rPr lang="zh-CN" altLang="en-US" sz="3000" kern="0" dirty="0" smtClean="0">
                <a:latin typeface="微软雅黑" panose="020B0503020204020204" pitchFamily="34" charset="-122"/>
                <a:ea typeface="微软雅黑" panose="020B0503020204020204" pitchFamily="34" charset="-122"/>
              </a:rPr>
              <a:t>年，</a:t>
            </a:r>
            <a:r>
              <a:rPr lang="zh-CN" altLang="en-US" sz="3000" kern="0" dirty="0" smtClean="0">
                <a:solidFill>
                  <a:srgbClr val="0000FF"/>
                </a:solidFill>
                <a:latin typeface="微软雅黑" panose="020B0503020204020204" pitchFamily="34" charset="-122"/>
                <a:ea typeface="微软雅黑" panose="020B0503020204020204" pitchFamily="34" charset="-122"/>
              </a:rPr>
              <a:t>平均</a:t>
            </a:r>
            <a:r>
              <a:rPr lang="en-US" altLang="zh-CN" sz="3000" kern="0" dirty="0" smtClean="0">
                <a:solidFill>
                  <a:srgbClr val="0000FF"/>
                </a:solidFill>
                <a:latin typeface="微软雅黑" panose="020B0503020204020204" pitchFamily="34" charset="-122"/>
                <a:ea typeface="微软雅黑" panose="020B0503020204020204" pitchFamily="34" charset="-122"/>
              </a:rPr>
              <a:t>80</a:t>
            </a:r>
            <a:r>
              <a:rPr lang="zh-CN" altLang="en-US" sz="3000" kern="0" dirty="0" smtClean="0">
                <a:solidFill>
                  <a:srgbClr val="0000FF"/>
                </a:solidFill>
                <a:latin typeface="微软雅黑" panose="020B0503020204020204" pitchFamily="34" charset="-122"/>
                <a:ea typeface="微软雅黑" panose="020B0503020204020204" pitchFamily="34" charset="-122"/>
              </a:rPr>
              <a:t>年</a:t>
            </a:r>
            <a:r>
              <a:rPr lang="zh-CN" altLang="en-US" sz="3000" kern="0" dirty="0" smtClean="0">
                <a:latin typeface="微软雅黑" panose="020B0503020204020204" pitchFamily="34" charset="-122"/>
                <a:ea typeface="微软雅黑" panose="020B0503020204020204" pitchFamily="34" charset="-122"/>
              </a:rPr>
              <a:t>左右。</a:t>
            </a:r>
            <a:endParaRPr lang="zh-CN" altLang="en-US" sz="30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文本占位符 7"/>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二、</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科学技术与社会变迁</a:t>
            </a:r>
            <a:endParaRPr lang="zh-CN" altLang="en-US" b="1" dirty="0" smtClean="0">
              <a:latin typeface="楷体_GB2312" pitchFamily="49" charset="-122"/>
              <a:ea typeface="Microsoft YaHei UI" panose="020B0503020204020204" pitchFamily="34" charset="-122"/>
              <a:cs typeface="Microsoft YaHei UI" panose="020B0503020204020204" pitchFamily="34" charset="-122"/>
            </a:endParaRPr>
          </a:p>
          <a:p>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65545" name="文本占位符 8"/>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rPr>
              <a:t>一</a:t>
            </a:r>
            <a:r>
              <a:rPr lang="zh-CN" altLang="en-US" dirty="0" smtClean="0">
                <a:sym typeface="华文新魏" panose="02010800040101010101" pitchFamily="2" charset="-122"/>
              </a:rPr>
              <a:t>节  </a:t>
            </a:r>
            <a:r>
              <a:rPr lang="zh-CN" altLang="zh-CN" dirty="0" smtClean="0"/>
              <a:t>科学技术的</a:t>
            </a:r>
            <a:r>
              <a:rPr lang="zh-CN" altLang="zh-CN" dirty="0" smtClean="0">
                <a:latin typeface="宋体" panose="02010600030101010101" pitchFamily="2" charset="-122"/>
                <a:ea typeface="Microsoft YaHei UI" panose="020B0503020204020204" pitchFamily="34" charset="-122"/>
                <a:cs typeface="Microsoft YaHei UI" panose="020B0503020204020204" pitchFamily="34" charset="-122"/>
              </a:rPr>
              <a:t>社会功能</a:t>
            </a:r>
            <a:endPar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4" name="Rectangle 2"/>
          <p:cNvSpPr txBox="1"/>
          <p:nvPr/>
        </p:nvSpPr>
        <p:spPr>
          <a:xfrm>
            <a:off x="767408" y="1124744"/>
            <a:ext cx="10566400" cy="4752528"/>
          </a:xfrm>
          <a:prstGeom prst="rect">
            <a:avLst/>
          </a:prstGeom>
        </p:spPr>
        <p:txBody>
          <a:bodyPr/>
          <a:lstStyle/>
          <a:p>
            <a:pPr marL="342900" marR="0" lvl="0" indent="646430" eaLnBrk="0" hangingPunct="0">
              <a:lnSpc>
                <a:spcPct val="150000"/>
              </a:lnSpc>
              <a:buClrTx/>
              <a:buSzTx/>
              <a:buFont typeface="Wingdings" panose="05000000000000000000" pitchFamily="2" charset="2"/>
              <a:buChar char="Ø"/>
              <a:defRPr/>
            </a:pPr>
            <a:r>
              <a:rPr lang="zh-CN" altLang="en-US" sz="2800" kern="0" dirty="0" smtClean="0">
                <a:latin typeface="微软雅黑" panose="020B0503020204020204" pitchFamily="34" charset="-122"/>
                <a:ea typeface="微软雅黑" panose="020B0503020204020204" pitchFamily="34" charset="-122"/>
              </a:rPr>
              <a:t>意大利（</a:t>
            </a:r>
            <a:r>
              <a:rPr lang="en-US" altLang="zh-CN" sz="2800" kern="0" dirty="0" smtClean="0">
                <a:latin typeface="微软雅黑" panose="020B0503020204020204" pitchFamily="34" charset="-122"/>
                <a:ea typeface="微软雅黑" panose="020B0503020204020204" pitchFamily="34" charset="-122"/>
              </a:rPr>
              <a:t>1540——1610</a:t>
            </a:r>
            <a:r>
              <a:rPr lang="zh-CN" altLang="en-US" sz="2800" kern="0" dirty="0" smtClean="0">
                <a:latin typeface="微软雅黑" panose="020B0503020204020204" pitchFamily="34" charset="-122"/>
                <a:ea typeface="微软雅黑" panose="020B0503020204020204" pitchFamily="34" charset="-122"/>
              </a:rPr>
              <a:t>）</a:t>
            </a:r>
            <a:endParaRPr lang="zh-CN" altLang="en-US" sz="28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zh-CN" altLang="en-US" sz="2800" kern="0" dirty="0" smtClean="0">
                <a:latin typeface="微软雅黑" panose="020B0503020204020204" pitchFamily="34" charset="-122"/>
                <a:ea typeface="微软雅黑" panose="020B0503020204020204" pitchFamily="34" charset="-122"/>
              </a:rPr>
              <a:t>英国（</a:t>
            </a:r>
            <a:r>
              <a:rPr lang="en-US" altLang="zh-CN" sz="2800" kern="0" dirty="0" smtClean="0">
                <a:latin typeface="微软雅黑" panose="020B0503020204020204" pitchFamily="34" charset="-122"/>
                <a:ea typeface="微软雅黑" panose="020B0503020204020204" pitchFamily="34" charset="-122"/>
              </a:rPr>
              <a:t>1660——1730</a:t>
            </a:r>
            <a:r>
              <a:rPr lang="zh-CN" altLang="en-US" sz="2800" kern="0" dirty="0" smtClean="0">
                <a:latin typeface="微软雅黑" panose="020B0503020204020204" pitchFamily="34" charset="-122"/>
                <a:ea typeface="微软雅黑" panose="020B0503020204020204" pitchFamily="34" charset="-122"/>
              </a:rPr>
              <a:t>）</a:t>
            </a:r>
            <a:endParaRPr lang="zh-CN" altLang="en-US" sz="28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rPr>
              <a:t>科学家总数是世界的</a:t>
            </a:r>
            <a:r>
              <a:rPr lang="en-US" altLang="zh-CN" sz="2800" kern="0" dirty="0" smtClean="0">
                <a:latin typeface="微软雅黑" panose="020B0503020204020204" pitchFamily="34" charset="-122"/>
                <a:ea typeface="微软雅黑" panose="020B0503020204020204" pitchFamily="34" charset="-122"/>
              </a:rPr>
              <a:t>36%</a:t>
            </a:r>
            <a:r>
              <a:rPr lang="zh-CN" altLang="en-US" sz="2800" kern="0" dirty="0" smtClean="0">
                <a:latin typeface="微软雅黑" panose="020B0503020204020204" pitchFamily="34" charset="-122"/>
                <a:ea typeface="微软雅黑" panose="020B0503020204020204" pitchFamily="34" charset="-122"/>
              </a:rPr>
              <a:t>以上，他们的发明占世界发明的</a:t>
            </a:r>
            <a:r>
              <a:rPr lang="en-US" altLang="zh-CN" sz="2800" kern="0" dirty="0" smtClean="0">
                <a:latin typeface="微软雅黑" panose="020B0503020204020204" pitchFamily="34" charset="-122"/>
                <a:ea typeface="微软雅黑" panose="020B0503020204020204" pitchFamily="34" charset="-122"/>
              </a:rPr>
              <a:t>40%</a:t>
            </a:r>
            <a:r>
              <a:rPr lang="zh-CN" altLang="en-US" sz="2800" kern="0" dirty="0" smtClean="0">
                <a:latin typeface="微软雅黑" panose="020B0503020204020204" pitchFamily="34" charset="-122"/>
                <a:ea typeface="微软雅黑" panose="020B0503020204020204" pitchFamily="34" charset="-122"/>
              </a:rPr>
              <a:t>，有牛顿、胡克、波义耳、哈雷等科学家。</a:t>
            </a:r>
            <a:endParaRPr lang="zh-CN" altLang="en-US" sz="28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zh-CN" altLang="en-US" sz="2800" kern="0" dirty="0" smtClean="0">
                <a:latin typeface="微软雅黑" panose="020B0503020204020204" pitchFamily="34" charset="-122"/>
                <a:ea typeface="微软雅黑" panose="020B0503020204020204" pitchFamily="34" charset="-122"/>
              </a:rPr>
              <a:t>法国（</a:t>
            </a:r>
            <a:r>
              <a:rPr lang="en-US" altLang="zh-CN" sz="2800" kern="0" dirty="0" smtClean="0">
                <a:latin typeface="微软雅黑" panose="020B0503020204020204" pitchFamily="34" charset="-122"/>
                <a:ea typeface="微软雅黑" panose="020B0503020204020204" pitchFamily="34" charset="-122"/>
              </a:rPr>
              <a:t>1770——1830</a:t>
            </a:r>
            <a:r>
              <a:rPr lang="zh-CN" altLang="en-US" sz="2800" kern="0" dirty="0" smtClean="0">
                <a:latin typeface="微软雅黑" panose="020B0503020204020204" pitchFamily="34" charset="-122"/>
                <a:ea typeface="微软雅黑" panose="020B0503020204020204" pitchFamily="34" charset="-122"/>
              </a:rPr>
              <a:t>）</a:t>
            </a:r>
            <a:endParaRPr lang="zh-CN" altLang="en-US" sz="28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zh-CN" altLang="en-US" sz="2800" kern="0" dirty="0" smtClean="0">
                <a:latin typeface="微软雅黑" panose="020B0503020204020204" pitchFamily="34" charset="-122"/>
                <a:ea typeface="微软雅黑" panose="020B0503020204020204" pitchFamily="34" charset="-122"/>
              </a:rPr>
              <a:t>德国（</a:t>
            </a:r>
            <a:r>
              <a:rPr lang="en-US" altLang="zh-CN" sz="2800" kern="0" dirty="0" smtClean="0">
                <a:latin typeface="微软雅黑" panose="020B0503020204020204" pitchFamily="34" charset="-122"/>
                <a:ea typeface="微软雅黑" panose="020B0503020204020204" pitchFamily="34" charset="-122"/>
              </a:rPr>
              <a:t>1810——1920</a:t>
            </a:r>
            <a:r>
              <a:rPr lang="zh-CN" altLang="en-US" sz="2800" kern="0" dirty="0" smtClean="0">
                <a:latin typeface="微软雅黑" panose="020B0503020204020204" pitchFamily="34" charset="-122"/>
                <a:ea typeface="微软雅黑" panose="020B0503020204020204" pitchFamily="34" charset="-122"/>
              </a:rPr>
              <a:t>）</a:t>
            </a:r>
            <a:endParaRPr lang="zh-CN" altLang="en-US" sz="28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zh-CN" altLang="en-US" sz="2800" kern="0" dirty="0" smtClean="0">
                <a:latin typeface="微软雅黑" panose="020B0503020204020204" pitchFamily="34" charset="-122"/>
                <a:ea typeface="微软雅黑" panose="020B0503020204020204" pitchFamily="34" charset="-122"/>
              </a:rPr>
              <a:t>美国（</a:t>
            </a:r>
            <a:r>
              <a:rPr lang="en-US" altLang="zh-CN" sz="2800" kern="0" dirty="0" smtClean="0">
                <a:latin typeface="微软雅黑" panose="020B0503020204020204" pitchFamily="34" charset="-122"/>
                <a:ea typeface="微软雅黑" panose="020B0503020204020204" pitchFamily="34" charset="-122"/>
              </a:rPr>
              <a:t>1920</a:t>
            </a:r>
            <a:r>
              <a:rPr lang="zh-CN" altLang="en-US" sz="2800" kern="0" dirty="0" smtClean="0">
                <a:latin typeface="微软雅黑" panose="020B0503020204020204" pitchFamily="34" charset="-122"/>
                <a:ea typeface="微软雅黑" panose="020B0503020204020204" pitchFamily="34" charset="-122"/>
              </a:rPr>
              <a:t>年至今）</a:t>
            </a:r>
            <a:endParaRPr lang="zh-CN" altLang="en-US" sz="28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heckerboard(across)">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checkerboard(across)">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文本占位符 7"/>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二、</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科学技术与社会变迁</a:t>
            </a:r>
            <a:endParaRPr lang="zh-CN" altLang="en-US" b="1" dirty="0" smtClean="0">
              <a:latin typeface="楷体_GB2312" pitchFamily="49" charset="-122"/>
              <a:ea typeface="Microsoft YaHei UI" panose="020B0503020204020204" pitchFamily="34" charset="-122"/>
              <a:cs typeface="Microsoft YaHei UI" panose="020B0503020204020204" pitchFamily="34" charset="-122"/>
            </a:endParaRPr>
          </a:p>
          <a:p>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65545" name="文本占位符 8"/>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rPr>
              <a:t>一</a:t>
            </a:r>
            <a:r>
              <a:rPr lang="zh-CN" altLang="en-US" dirty="0" smtClean="0">
                <a:sym typeface="华文新魏" panose="02010800040101010101" pitchFamily="2" charset="-122"/>
              </a:rPr>
              <a:t>节  </a:t>
            </a:r>
            <a:r>
              <a:rPr lang="zh-CN" altLang="zh-CN" dirty="0" smtClean="0"/>
              <a:t>科学技术的社</a:t>
            </a:r>
            <a:r>
              <a:rPr lang="zh-CN" altLang="zh-CN" dirty="0" smtClean="0">
                <a:latin typeface="宋体" panose="02010600030101010101" pitchFamily="2" charset="-122"/>
                <a:ea typeface="Microsoft YaHei UI" panose="020B0503020204020204" pitchFamily="34" charset="-122"/>
                <a:cs typeface="Microsoft YaHei UI" panose="020B0503020204020204" pitchFamily="34" charset="-122"/>
              </a:rPr>
              <a:t>会功能</a:t>
            </a:r>
            <a:endPar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4" name="Text Box 2"/>
          <p:cNvSpPr txBox="1">
            <a:spLocks noChangeArrowheads="1"/>
          </p:cNvSpPr>
          <p:nvPr/>
        </p:nvSpPr>
        <p:spPr bwMode="auto">
          <a:xfrm>
            <a:off x="695400" y="1484784"/>
            <a:ext cx="10464800" cy="4293483"/>
          </a:xfrm>
          <a:prstGeom prst="rect">
            <a:avLst/>
          </a:prstGeom>
          <a:noFill/>
          <a:ln w="34925">
            <a:noFill/>
            <a:miter lim="800000"/>
            <a:tailEnd type="none" w="lg" len="lg"/>
          </a:ln>
        </p:spPr>
        <p:txBody>
          <a:bodyPr>
            <a:spAutoFit/>
          </a:bodyPr>
          <a:lstStyle/>
          <a:p>
            <a:pPr marL="342900" indent="646430" eaLnBrk="0" hangingPunct="0">
              <a:lnSpc>
                <a:spcPct val="150000"/>
              </a:lnSpc>
              <a:defRPr/>
            </a:pPr>
            <a:r>
              <a:rPr lang="zh-CN" altLang="en-US" sz="3000" kern="0" dirty="0">
                <a:latin typeface="微软雅黑" panose="020B0503020204020204" pitchFamily="34" charset="-122"/>
                <a:ea typeface="微软雅黑" panose="020B0503020204020204" pitchFamily="34" charset="-122"/>
              </a:rPr>
              <a:t>意大</a:t>
            </a:r>
            <a:r>
              <a:rPr lang="zh-CN" altLang="en-US" sz="3000" kern="0" dirty="0" smtClean="0">
                <a:latin typeface="微软雅黑" panose="020B0503020204020204" pitchFamily="34" charset="-122"/>
                <a:ea typeface="微软雅黑" panose="020B0503020204020204" pitchFamily="34" charset="-122"/>
              </a:rPr>
              <a:t>利之所</a:t>
            </a:r>
            <a:r>
              <a:rPr lang="zh-CN" altLang="en-US" sz="3000" kern="0" dirty="0">
                <a:latin typeface="微软雅黑" panose="020B0503020204020204" pitchFamily="34" charset="-122"/>
                <a:ea typeface="微软雅黑" panose="020B0503020204020204" pitchFamily="34" charset="-122"/>
              </a:rPr>
              <a:t>以成为第一个中心，关键是</a:t>
            </a:r>
            <a:r>
              <a:rPr lang="zh-CN" altLang="en-US" sz="3000" kern="0" dirty="0">
                <a:solidFill>
                  <a:srgbClr val="0000FF"/>
                </a:solidFill>
                <a:latin typeface="微软雅黑" panose="020B0503020204020204" pitchFamily="34" charset="-122"/>
                <a:ea typeface="微软雅黑" panose="020B0503020204020204" pitchFamily="34" charset="-122"/>
              </a:rPr>
              <a:t>文艺复兴运动</a:t>
            </a:r>
            <a:r>
              <a:rPr lang="zh-CN" altLang="en-US" sz="3000" kern="0" dirty="0">
                <a:latin typeface="微软雅黑" panose="020B0503020204020204" pitchFamily="34" charset="-122"/>
                <a:ea typeface="微软雅黑" panose="020B0503020204020204" pitchFamily="34" charset="-122"/>
              </a:rPr>
              <a:t>砸烂了封建枷锁</a:t>
            </a:r>
            <a:r>
              <a:rPr lang="zh-CN" altLang="en-US" sz="3000" kern="0" dirty="0" smtClean="0">
                <a:latin typeface="微软雅黑" panose="020B0503020204020204" pitchFamily="34" charset="-122"/>
                <a:ea typeface="微软雅黑" panose="020B0503020204020204" pitchFamily="34" charset="-122"/>
              </a:rPr>
              <a:t>。文艺复兴实质是资产阶级思想革命，是一场反封建、反宗教的伟大政治运动。意</a:t>
            </a:r>
            <a:r>
              <a:rPr lang="zh-CN" altLang="en-US" sz="3000" kern="0" dirty="0">
                <a:latin typeface="微软雅黑" panose="020B0503020204020204" pitchFamily="34" charset="-122"/>
                <a:ea typeface="微软雅黑" panose="020B0503020204020204" pitchFamily="34" charset="-122"/>
              </a:rPr>
              <a:t>大利封建势力软弱，政治分裂，工商业和航海业发达，促使了城市的发展</a:t>
            </a:r>
            <a:r>
              <a:rPr lang="zh-CN" altLang="en-US" sz="3000" kern="0" dirty="0" smtClean="0">
                <a:latin typeface="微软雅黑" panose="020B0503020204020204" pitchFamily="34" charset="-122"/>
                <a:ea typeface="微软雅黑" panose="020B0503020204020204" pitchFamily="34" charset="-122"/>
              </a:rPr>
              <a:t>。而</a:t>
            </a:r>
            <a:r>
              <a:rPr lang="zh-CN" altLang="en-US" sz="3000" kern="0" dirty="0" smtClean="0">
                <a:solidFill>
                  <a:srgbClr val="0000FF"/>
                </a:solidFill>
                <a:latin typeface="微软雅黑" panose="020B0503020204020204" pitchFamily="34" charset="-122"/>
                <a:ea typeface="微软雅黑" panose="020B0503020204020204" pitchFamily="34" charset="-122"/>
              </a:rPr>
              <a:t>古希腊</a:t>
            </a:r>
            <a:r>
              <a:rPr lang="zh-CN" altLang="en-US" sz="3000" kern="0" dirty="0" smtClean="0">
                <a:latin typeface="微软雅黑" panose="020B0503020204020204" pitchFamily="34" charset="-122"/>
                <a:ea typeface="微软雅黑" panose="020B0503020204020204" pitchFamily="34" charset="-122"/>
              </a:rPr>
              <a:t>的原子论、欧氏几何、逻辑学、数学、力学知识都成了意大利科学家们的新起点。</a:t>
            </a:r>
            <a:endParaRPr lang="zh-CN" altLang="en-US" sz="30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文本占位符 7"/>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二、</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科学技术与社会变迁</a:t>
            </a:r>
            <a:endParaRPr lang="zh-CN" altLang="en-US" b="1" dirty="0" smtClean="0">
              <a:latin typeface="楷体_GB2312" pitchFamily="49" charset="-122"/>
              <a:ea typeface="Microsoft YaHei UI" panose="020B0503020204020204" pitchFamily="34" charset="-122"/>
              <a:cs typeface="Microsoft YaHei UI" panose="020B0503020204020204" pitchFamily="34" charset="-122"/>
            </a:endParaRPr>
          </a:p>
          <a:p>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65545" name="文本占位符 8"/>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rPr>
              <a:t>一</a:t>
            </a:r>
            <a:r>
              <a:rPr lang="zh-CN" altLang="en-US" dirty="0" smtClean="0">
                <a:sym typeface="华文新魏" panose="02010800040101010101" pitchFamily="2" charset="-122"/>
              </a:rPr>
              <a:t>节  </a:t>
            </a:r>
            <a:r>
              <a:rPr lang="zh-CN" altLang="zh-CN" dirty="0" smtClean="0"/>
              <a:t>科学技术的</a:t>
            </a:r>
            <a:r>
              <a:rPr lang="zh-CN" altLang="zh-CN" dirty="0" smtClean="0">
                <a:latin typeface="宋体" panose="02010600030101010101" pitchFamily="2" charset="-122"/>
                <a:ea typeface="Microsoft YaHei UI" panose="020B0503020204020204" pitchFamily="34" charset="-122"/>
                <a:cs typeface="Microsoft YaHei UI" panose="020B0503020204020204" pitchFamily="34" charset="-122"/>
              </a:rPr>
              <a:t>社会功能</a:t>
            </a:r>
            <a:endPar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4" name="Text Box 2"/>
          <p:cNvSpPr txBox="1">
            <a:spLocks noChangeArrowheads="1"/>
          </p:cNvSpPr>
          <p:nvPr/>
        </p:nvSpPr>
        <p:spPr bwMode="auto">
          <a:xfrm>
            <a:off x="695400" y="1052736"/>
            <a:ext cx="10566400" cy="4939814"/>
          </a:xfrm>
          <a:prstGeom prst="rect">
            <a:avLst/>
          </a:prstGeom>
          <a:noFill/>
          <a:ln w="34925">
            <a:noFill/>
            <a:miter lim="800000"/>
            <a:tailEnd type="none" w="lg" len="lg"/>
          </a:ln>
        </p:spPr>
        <p:txBody>
          <a:bodyPr>
            <a:spAutoFit/>
          </a:bodyPr>
          <a:lstStyle/>
          <a:p>
            <a:pPr marL="342900" indent="646430" eaLnBrk="0" hangingPunct="0">
              <a:lnSpc>
                <a:spcPct val="150000"/>
              </a:lnSpc>
              <a:defRPr/>
            </a:pPr>
            <a:r>
              <a:rPr lang="zh-CN" altLang="en-US" sz="3000" kern="0" dirty="0" smtClean="0">
                <a:latin typeface="微软雅黑" panose="020B0503020204020204" pitchFamily="34" charset="-122"/>
                <a:ea typeface="微软雅黑" panose="020B0503020204020204" pitchFamily="34" charset="-122"/>
              </a:rPr>
              <a:t>发端于德国和法国的</a:t>
            </a:r>
            <a:r>
              <a:rPr lang="zh-CN" altLang="en-US" sz="3000" kern="0" dirty="0" smtClean="0">
                <a:solidFill>
                  <a:srgbClr val="0000FF"/>
                </a:solidFill>
                <a:latin typeface="微软雅黑" panose="020B0503020204020204" pitchFamily="34" charset="-122"/>
                <a:ea typeface="微软雅黑" panose="020B0503020204020204" pitchFamily="34" charset="-122"/>
              </a:rPr>
              <a:t>宗教改革运动</a:t>
            </a:r>
            <a:r>
              <a:rPr lang="zh-CN" altLang="en-US" sz="3000" kern="0" dirty="0" smtClean="0">
                <a:latin typeface="微软雅黑" panose="020B0503020204020204" pitchFamily="34" charset="-122"/>
                <a:ea typeface="微软雅黑" panose="020B0503020204020204" pitchFamily="34" charset="-122"/>
              </a:rPr>
              <a:t>是另一场重大的思想解放运动。整个中世纪，欧洲人的心灵被教会所禁锢。然而，新时代日益深入人心的人文主义思想，力图将人从教会的统治下解放出来。宗教改革便是这种时代要求的反映。</a:t>
            </a:r>
            <a:endParaRPr lang="zh-CN" altLang="en-US" sz="3000" kern="0" dirty="0" smtClean="0">
              <a:latin typeface="微软雅黑" panose="020B0503020204020204" pitchFamily="34" charset="-122"/>
              <a:ea typeface="微软雅黑" panose="020B0503020204020204" pitchFamily="34" charset="-122"/>
            </a:endParaRPr>
          </a:p>
          <a:p>
            <a:pPr marL="342900" indent="646430" eaLnBrk="0" hangingPunct="0">
              <a:lnSpc>
                <a:spcPct val="150000"/>
              </a:lnSpc>
              <a:defRPr/>
            </a:pPr>
            <a:r>
              <a:rPr lang="zh-CN" altLang="en-US" sz="3000" kern="0" dirty="0" smtClean="0">
                <a:latin typeface="微软雅黑" panose="020B0503020204020204" pitchFamily="34" charset="-122"/>
                <a:ea typeface="微软雅黑" panose="020B0503020204020204" pitchFamily="34" charset="-122"/>
              </a:rPr>
              <a:t>在</a:t>
            </a:r>
            <a:r>
              <a:rPr lang="zh-CN" altLang="en-US" sz="3000" kern="0" dirty="0">
                <a:latin typeface="微软雅黑" panose="020B0503020204020204" pitchFamily="34" charset="-122"/>
                <a:ea typeface="微软雅黑" panose="020B0503020204020204" pitchFamily="34" charset="-122"/>
              </a:rPr>
              <a:t>英国，</a:t>
            </a:r>
            <a:r>
              <a:rPr lang="zh-CN" altLang="en-US" sz="3000" kern="0" dirty="0">
                <a:solidFill>
                  <a:srgbClr val="0000FF"/>
                </a:solidFill>
                <a:latin typeface="微软雅黑" panose="020B0503020204020204" pitchFamily="34" charset="-122"/>
                <a:ea typeface="微软雅黑" panose="020B0503020204020204" pitchFamily="34" charset="-122"/>
              </a:rPr>
              <a:t>新教伦理</a:t>
            </a:r>
            <a:r>
              <a:rPr lang="zh-CN" altLang="en-US" sz="3000" kern="0" dirty="0">
                <a:latin typeface="微软雅黑" panose="020B0503020204020204" pitchFamily="34" charset="-122"/>
                <a:ea typeface="微软雅黑" panose="020B0503020204020204" pitchFamily="34" charset="-122"/>
              </a:rPr>
              <a:t>孕育的资本主义精神使其注重创</a:t>
            </a:r>
            <a:r>
              <a:rPr lang="zh-CN" altLang="en-US" sz="3000" kern="0" dirty="0" smtClean="0">
                <a:latin typeface="微软雅黑" panose="020B0503020204020204" pitchFamily="34" charset="-122"/>
                <a:ea typeface="微软雅黑" panose="020B0503020204020204" pitchFamily="34" charset="-122"/>
              </a:rPr>
              <a:t>新。</a:t>
            </a:r>
            <a:r>
              <a:rPr lang="zh-CN" altLang="zh-CN" sz="3000" kern="0" dirty="0" smtClean="0">
                <a:latin typeface="微软雅黑" panose="020B0503020204020204" pitchFamily="34" charset="-122"/>
                <a:ea typeface="微软雅黑" panose="020B0503020204020204" pitchFamily="34" charset="-122"/>
              </a:rPr>
              <a:t>英国皇家学会成立于</a:t>
            </a:r>
            <a:r>
              <a:rPr lang="en-US" altLang="zh-CN" sz="3000" kern="0" dirty="0" smtClean="0">
                <a:latin typeface="微软雅黑" panose="020B0503020204020204" pitchFamily="34" charset="-122"/>
                <a:ea typeface="微软雅黑" panose="020B0503020204020204" pitchFamily="34" charset="-122"/>
              </a:rPr>
              <a:t>1660</a:t>
            </a:r>
            <a:r>
              <a:rPr lang="zh-CN" altLang="zh-CN" sz="3000" kern="0" dirty="0" smtClean="0">
                <a:latin typeface="微软雅黑" panose="020B0503020204020204" pitchFamily="34" charset="-122"/>
                <a:ea typeface="微软雅黑" panose="020B0503020204020204" pitchFamily="34" charset="-122"/>
              </a:rPr>
              <a:t>年</a:t>
            </a:r>
            <a:r>
              <a:rPr lang="zh-CN" altLang="en-US" sz="3000" kern="0" dirty="0" smtClean="0">
                <a:latin typeface="微软雅黑" panose="020B0503020204020204" pitchFamily="34" charset="-122"/>
                <a:ea typeface="微软雅黑" panose="020B0503020204020204" pitchFamily="34" charset="-122"/>
              </a:rPr>
              <a:t>，</a:t>
            </a:r>
            <a:r>
              <a:rPr lang="zh-CN" altLang="en-US" sz="3000" kern="0" dirty="0" smtClean="0">
                <a:solidFill>
                  <a:srgbClr val="0000FF"/>
                </a:solidFill>
                <a:latin typeface="微软雅黑" panose="020B0503020204020204" pitchFamily="34" charset="-122"/>
                <a:ea typeface="微软雅黑" panose="020B0503020204020204" pitchFamily="34" charset="-122"/>
              </a:rPr>
              <a:t>皇</a:t>
            </a:r>
            <a:r>
              <a:rPr lang="zh-CN" altLang="en-US" sz="3000" kern="0" dirty="0">
                <a:solidFill>
                  <a:srgbClr val="0000FF"/>
                </a:solidFill>
                <a:latin typeface="微软雅黑" panose="020B0503020204020204" pitchFamily="34" charset="-122"/>
                <a:ea typeface="微软雅黑" panose="020B0503020204020204" pitchFamily="34" charset="-122"/>
              </a:rPr>
              <a:t>家学会</a:t>
            </a:r>
            <a:r>
              <a:rPr lang="zh-CN" altLang="en-US" sz="3000" kern="0" dirty="0">
                <a:latin typeface="微软雅黑" panose="020B0503020204020204" pitchFamily="34" charset="-122"/>
                <a:ea typeface="微软雅黑" panose="020B0503020204020204" pitchFamily="34" charset="-122"/>
              </a:rPr>
              <a:t>的科学传统造就了一大批科学家，如牛顿、哈雷、波义耳等</a:t>
            </a:r>
            <a:r>
              <a:rPr lang="zh-CN" altLang="en-US" sz="3000" kern="0" dirty="0" smtClean="0">
                <a:latin typeface="微软雅黑" panose="020B0503020204020204" pitchFamily="34" charset="-122"/>
                <a:ea typeface="微软雅黑" panose="020B0503020204020204" pitchFamily="34" charset="-122"/>
              </a:rPr>
              <a:t>。</a:t>
            </a:r>
            <a:endParaRPr lang="zh-CN" altLang="en-US" sz="30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文本占位符 7"/>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二、</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科学技术与社会变迁</a:t>
            </a:r>
            <a:endParaRPr lang="zh-CN" altLang="en-US" b="1" dirty="0" smtClean="0">
              <a:latin typeface="楷体_GB2312" pitchFamily="49" charset="-122"/>
              <a:ea typeface="Microsoft YaHei UI" panose="020B0503020204020204" pitchFamily="34" charset="-122"/>
              <a:cs typeface="Microsoft YaHei UI" panose="020B0503020204020204" pitchFamily="34" charset="-122"/>
            </a:endParaRPr>
          </a:p>
          <a:p>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65545" name="文本占位符 8"/>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rPr>
              <a:t>一</a:t>
            </a:r>
            <a:r>
              <a:rPr lang="zh-CN" altLang="en-US" dirty="0" smtClean="0">
                <a:sym typeface="华文新魏" panose="02010800040101010101" pitchFamily="2" charset="-122"/>
              </a:rPr>
              <a:t>节  </a:t>
            </a:r>
            <a:r>
              <a:rPr lang="zh-CN" altLang="zh-CN" dirty="0" smtClean="0"/>
              <a:t>科学技术的</a:t>
            </a:r>
            <a:r>
              <a:rPr lang="zh-CN" altLang="zh-CN" dirty="0" smtClean="0">
                <a:latin typeface="宋体" panose="02010600030101010101" pitchFamily="2" charset="-122"/>
                <a:ea typeface="Microsoft YaHei UI" panose="020B0503020204020204" pitchFamily="34" charset="-122"/>
                <a:cs typeface="Microsoft YaHei UI" panose="020B0503020204020204" pitchFamily="34" charset="-122"/>
              </a:rPr>
              <a:t>社会功能</a:t>
            </a:r>
            <a:endPar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4" name="Text Box 2"/>
          <p:cNvSpPr txBox="1">
            <a:spLocks noChangeArrowheads="1"/>
          </p:cNvSpPr>
          <p:nvPr/>
        </p:nvSpPr>
        <p:spPr bwMode="auto">
          <a:xfrm>
            <a:off x="1199456" y="1412776"/>
            <a:ext cx="9574088" cy="4247317"/>
          </a:xfrm>
          <a:prstGeom prst="rect">
            <a:avLst/>
          </a:prstGeom>
          <a:noFill/>
          <a:ln w="34925">
            <a:noFill/>
            <a:miter lim="800000"/>
            <a:tailEnd type="none" w="lg" len="lg"/>
          </a:ln>
        </p:spPr>
        <p:txBody>
          <a:bodyPr wrap="square">
            <a:spAutoFit/>
          </a:bodyPr>
          <a:lstStyle/>
          <a:p>
            <a:pPr marL="342900" indent="819150" eaLnBrk="0" hangingPunct="0">
              <a:lnSpc>
                <a:spcPct val="150000"/>
              </a:lnSpc>
              <a:defRPr/>
            </a:pPr>
            <a:r>
              <a:rPr lang="zh-CN" altLang="en-US" sz="3000" kern="0" dirty="0" smtClean="0">
                <a:latin typeface="微软雅黑" panose="020B0503020204020204" pitchFamily="34" charset="-122"/>
                <a:ea typeface="微软雅黑" panose="020B0503020204020204" pitchFamily="34" charset="-122"/>
              </a:rPr>
              <a:t>从</a:t>
            </a:r>
            <a:r>
              <a:rPr lang="en-US" altLang="zh-CN" sz="3000" kern="0" dirty="0">
                <a:latin typeface="微软雅黑" panose="020B0503020204020204" pitchFamily="34" charset="-122"/>
                <a:ea typeface="微软雅黑" panose="020B0503020204020204" pitchFamily="34" charset="-122"/>
              </a:rPr>
              <a:t>18</a:t>
            </a:r>
            <a:r>
              <a:rPr lang="zh-CN" altLang="en-US" sz="3000" kern="0" dirty="0">
                <a:latin typeface="微软雅黑" panose="020B0503020204020204" pitchFamily="34" charset="-122"/>
                <a:ea typeface="微软雅黑" panose="020B0503020204020204" pitchFamily="34" charset="-122"/>
              </a:rPr>
              <a:t>世纪后半期到</a:t>
            </a:r>
            <a:r>
              <a:rPr lang="en-US" altLang="zh-CN" sz="3000" kern="0" dirty="0">
                <a:latin typeface="微软雅黑" panose="020B0503020204020204" pitchFamily="34" charset="-122"/>
                <a:ea typeface="微软雅黑" panose="020B0503020204020204" pitchFamily="34" charset="-122"/>
              </a:rPr>
              <a:t>19</a:t>
            </a:r>
            <a:r>
              <a:rPr lang="zh-CN" altLang="en-US" sz="3000" kern="0" dirty="0">
                <a:latin typeface="微软雅黑" panose="020B0503020204020204" pitchFamily="34" charset="-122"/>
                <a:ea typeface="微软雅黑" panose="020B0503020204020204" pitchFamily="34" charset="-122"/>
              </a:rPr>
              <a:t>世纪前期，法国科学迅速发展，承前启后，赶上并在某些方面超过了英国，</a:t>
            </a:r>
            <a:r>
              <a:rPr lang="zh-CN" altLang="en-US" sz="3000" kern="0" dirty="0" smtClean="0">
                <a:latin typeface="微软雅黑" panose="020B0503020204020204" pitchFamily="34" charset="-122"/>
                <a:ea typeface="微软雅黑" panose="020B0503020204020204" pitchFamily="34" charset="-122"/>
              </a:rPr>
              <a:t>成为</a:t>
            </a:r>
            <a:r>
              <a:rPr lang="zh-CN" altLang="en-US" sz="3000" kern="0" dirty="0" smtClean="0">
                <a:solidFill>
                  <a:srgbClr val="0000FF"/>
                </a:solidFill>
                <a:latin typeface="微软雅黑" panose="020B0503020204020204" pitchFamily="34" charset="-122"/>
                <a:ea typeface="微软雅黑" panose="020B0503020204020204" pitchFamily="34" charset="-122"/>
              </a:rPr>
              <a:t>第</a:t>
            </a:r>
            <a:r>
              <a:rPr lang="zh-CN" altLang="en-US" sz="3000" kern="0" dirty="0">
                <a:solidFill>
                  <a:srgbClr val="0000FF"/>
                </a:solidFill>
                <a:latin typeface="微软雅黑" panose="020B0503020204020204" pitchFamily="34" charset="-122"/>
                <a:ea typeface="微软雅黑" panose="020B0503020204020204" pitchFamily="34" charset="-122"/>
              </a:rPr>
              <a:t>三个</a:t>
            </a:r>
            <a:r>
              <a:rPr lang="zh-CN" altLang="en-US" sz="3000" kern="0" dirty="0">
                <a:latin typeface="微软雅黑" panose="020B0503020204020204" pitchFamily="34" charset="-122"/>
                <a:ea typeface="微软雅黑" panose="020B0503020204020204" pitchFamily="34" charset="-122"/>
              </a:rPr>
              <a:t>世界科学活动中心</a:t>
            </a:r>
            <a:r>
              <a:rPr lang="zh-CN" altLang="en-US" sz="3000" kern="0" dirty="0" smtClean="0">
                <a:latin typeface="微软雅黑" panose="020B0503020204020204" pitchFamily="34" charset="-122"/>
                <a:ea typeface="微软雅黑" panose="020B0503020204020204" pitchFamily="34" charset="-122"/>
              </a:rPr>
              <a:t>。法国涌现出力学家拉格朗日、天文学家拉普拉斯、化学家拉瓦锡等著名学者。据</a:t>
            </a:r>
            <a:r>
              <a:rPr lang="zh-CN" altLang="en-US" sz="3000" kern="0" dirty="0">
                <a:latin typeface="微软雅黑" panose="020B0503020204020204" pitchFamily="34" charset="-122"/>
                <a:ea typeface="微软雅黑" panose="020B0503020204020204" pitchFamily="34" charset="-122"/>
              </a:rPr>
              <a:t>汤浅光朝统计，在</a:t>
            </a:r>
            <a:r>
              <a:rPr lang="en-US" altLang="zh-CN" sz="3000" kern="0" dirty="0" smtClean="0">
                <a:latin typeface="微软雅黑" panose="020B0503020204020204" pitchFamily="34" charset="-122"/>
                <a:ea typeface="微软雅黑" panose="020B0503020204020204" pitchFamily="34" charset="-122"/>
              </a:rPr>
              <a:t>1751—1800</a:t>
            </a:r>
            <a:r>
              <a:rPr lang="zh-CN" altLang="en-US" sz="3000" kern="0" dirty="0">
                <a:latin typeface="微软雅黑" panose="020B0503020204020204" pitchFamily="34" charset="-122"/>
                <a:ea typeface="微软雅黑" panose="020B0503020204020204" pitchFamily="34" charset="-122"/>
              </a:rPr>
              <a:t>年</a:t>
            </a:r>
            <a:r>
              <a:rPr lang="zh-CN" altLang="en-US" sz="3000" kern="0" dirty="0" smtClean="0">
                <a:latin typeface="微软雅黑" panose="020B0503020204020204" pitchFamily="34" charset="-122"/>
                <a:ea typeface="微软雅黑" panose="020B0503020204020204" pitchFamily="34" charset="-122"/>
              </a:rPr>
              <a:t>间的世界重大科技成果中，</a:t>
            </a:r>
            <a:r>
              <a:rPr lang="zh-CN" altLang="en-US" sz="3000" kern="0" dirty="0">
                <a:latin typeface="微软雅黑" panose="020B0503020204020204" pitchFamily="34" charset="-122"/>
                <a:ea typeface="微软雅黑" panose="020B0503020204020204" pitchFamily="34" charset="-122"/>
              </a:rPr>
              <a:t>英国</a:t>
            </a:r>
            <a:r>
              <a:rPr lang="en-US" altLang="zh-CN" sz="3000" kern="0" dirty="0">
                <a:latin typeface="微软雅黑" panose="020B0503020204020204" pitchFamily="34" charset="-122"/>
                <a:ea typeface="微软雅黑" panose="020B0503020204020204" pitchFamily="34" charset="-122"/>
              </a:rPr>
              <a:t>92</a:t>
            </a:r>
            <a:r>
              <a:rPr lang="zh-CN" altLang="en-US" sz="3000" kern="0" dirty="0">
                <a:latin typeface="微软雅黑" panose="020B0503020204020204" pitchFamily="34" charset="-122"/>
                <a:ea typeface="微软雅黑" panose="020B0503020204020204" pitchFamily="34" charset="-122"/>
              </a:rPr>
              <a:t>项，法国</a:t>
            </a:r>
            <a:r>
              <a:rPr lang="en-US" altLang="zh-CN" sz="3000" kern="0" dirty="0">
                <a:latin typeface="微软雅黑" panose="020B0503020204020204" pitchFamily="34" charset="-122"/>
                <a:ea typeface="微软雅黑" panose="020B0503020204020204" pitchFamily="34" charset="-122"/>
              </a:rPr>
              <a:t>144</a:t>
            </a:r>
            <a:r>
              <a:rPr lang="zh-CN" altLang="en-US" sz="3000" kern="0" dirty="0">
                <a:latin typeface="微软雅黑" panose="020B0503020204020204" pitchFamily="34" charset="-122"/>
                <a:ea typeface="微软雅黑" panose="020B0503020204020204" pitchFamily="34" charset="-122"/>
              </a:rPr>
              <a:t>项</a:t>
            </a:r>
            <a:r>
              <a:rPr lang="zh-CN" altLang="en-US" sz="3000" kern="0" dirty="0" smtClean="0">
                <a:latin typeface="微软雅黑" panose="020B0503020204020204" pitchFamily="34" charset="-122"/>
                <a:ea typeface="微软雅黑" panose="020B0503020204020204" pitchFamily="34" charset="-122"/>
              </a:rPr>
              <a:t>。</a:t>
            </a:r>
            <a:endParaRPr lang="zh-CN" altLang="en-US" sz="30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文本占位符 7"/>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二、</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科学技术与社会变迁</a:t>
            </a:r>
            <a:endParaRPr lang="zh-CN" altLang="en-US" b="1" dirty="0" smtClean="0">
              <a:latin typeface="楷体_GB2312" pitchFamily="49" charset="-122"/>
              <a:ea typeface="Microsoft YaHei UI" panose="020B0503020204020204" pitchFamily="34" charset="-122"/>
              <a:cs typeface="Microsoft YaHei UI" panose="020B0503020204020204" pitchFamily="34" charset="-122"/>
            </a:endParaRPr>
          </a:p>
          <a:p>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65545" name="文本占位符 8"/>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rPr>
              <a:t>一</a:t>
            </a:r>
            <a:r>
              <a:rPr lang="zh-CN" altLang="en-US" dirty="0" smtClean="0">
                <a:sym typeface="华文新魏" panose="02010800040101010101" pitchFamily="2" charset="-122"/>
              </a:rPr>
              <a:t>节  </a:t>
            </a:r>
            <a:r>
              <a:rPr lang="zh-CN" altLang="zh-CN" dirty="0" smtClean="0"/>
              <a:t>科学技术</a:t>
            </a:r>
            <a:r>
              <a:rPr lang="zh-CN" altLang="zh-CN" dirty="0" smtClean="0">
                <a:latin typeface="宋体" panose="02010600030101010101" pitchFamily="2" charset="-122"/>
                <a:ea typeface="Microsoft YaHei UI" panose="020B0503020204020204" pitchFamily="34" charset="-122"/>
                <a:cs typeface="Microsoft YaHei UI" panose="020B0503020204020204" pitchFamily="34" charset="-122"/>
              </a:rPr>
              <a:t>的社会功能</a:t>
            </a:r>
            <a:endPar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4" name="Text Box 2"/>
          <p:cNvSpPr txBox="1">
            <a:spLocks noChangeArrowheads="1"/>
          </p:cNvSpPr>
          <p:nvPr/>
        </p:nvSpPr>
        <p:spPr bwMode="auto">
          <a:xfrm>
            <a:off x="911424" y="1772816"/>
            <a:ext cx="10225136" cy="3277820"/>
          </a:xfrm>
          <a:prstGeom prst="rect">
            <a:avLst/>
          </a:prstGeom>
          <a:noFill/>
          <a:ln w="34925">
            <a:noFill/>
            <a:miter lim="800000"/>
            <a:tailEnd type="none" w="lg" len="lg"/>
          </a:ln>
        </p:spPr>
        <p:txBody>
          <a:bodyPr wrap="square">
            <a:spAutoFit/>
          </a:bodyPr>
          <a:lstStyle/>
          <a:p>
            <a:pPr marL="342900" indent="646430" eaLnBrk="0" hangingPunct="0">
              <a:lnSpc>
                <a:spcPct val="150000"/>
              </a:lnSpc>
              <a:defRPr/>
            </a:pPr>
            <a:r>
              <a:rPr lang="zh-CN" altLang="en-US" sz="3000" kern="0" dirty="0" smtClean="0">
                <a:solidFill>
                  <a:srgbClr val="0000FF"/>
                </a:solidFill>
                <a:latin typeface="微软雅黑" panose="020B0503020204020204" pitchFamily="34" charset="-122"/>
                <a:ea typeface="微软雅黑" panose="020B0503020204020204" pitchFamily="34" charset="-122"/>
              </a:rPr>
              <a:t>统</a:t>
            </a:r>
            <a:r>
              <a:rPr lang="zh-CN" altLang="en-US" sz="3000" kern="0" dirty="0">
                <a:solidFill>
                  <a:srgbClr val="0000FF"/>
                </a:solidFill>
                <a:latin typeface="微软雅黑" panose="020B0503020204020204" pitchFamily="34" charset="-122"/>
                <a:ea typeface="微软雅黑" panose="020B0503020204020204" pitchFamily="34" charset="-122"/>
              </a:rPr>
              <a:t>一</a:t>
            </a:r>
            <a:r>
              <a:rPr lang="zh-CN" altLang="en-US" sz="3000" kern="0" dirty="0">
                <a:latin typeface="微软雅黑" panose="020B0503020204020204" pitchFamily="34" charset="-122"/>
                <a:ea typeface="微软雅黑" panose="020B0503020204020204" pitchFamily="34" charset="-122"/>
              </a:rPr>
              <a:t>后的德国，工业飞跃发展，除了传统工业，还发明了发电机、内燃机和合成燃料等，建立了新兴的电气工业、内燃机工业和化学工业，因而在德国发生了</a:t>
            </a:r>
            <a:r>
              <a:rPr lang="zh-CN" altLang="en-US" sz="3000" kern="0" dirty="0">
                <a:solidFill>
                  <a:srgbClr val="0000FF"/>
                </a:solidFill>
                <a:latin typeface="微软雅黑" panose="020B0503020204020204" pitchFamily="34" charset="-122"/>
                <a:ea typeface="微软雅黑" panose="020B0503020204020204" pitchFamily="34" charset="-122"/>
              </a:rPr>
              <a:t>第二</a:t>
            </a:r>
            <a:r>
              <a:rPr lang="zh-CN" altLang="en-US" sz="3000" kern="0" dirty="0" smtClean="0">
                <a:solidFill>
                  <a:srgbClr val="0000FF"/>
                </a:solidFill>
                <a:latin typeface="微软雅黑" panose="020B0503020204020204" pitchFamily="34" charset="-122"/>
                <a:ea typeface="微软雅黑" panose="020B0503020204020204" pitchFamily="34" charset="-122"/>
              </a:rPr>
              <a:t>次科技革</a:t>
            </a:r>
            <a:r>
              <a:rPr lang="zh-CN" altLang="en-US" sz="3000" kern="0" dirty="0">
                <a:solidFill>
                  <a:srgbClr val="0000FF"/>
                </a:solidFill>
                <a:latin typeface="微软雅黑" panose="020B0503020204020204" pitchFamily="34" charset="-122"/>
                <a:ea typeface="微软雅黑" panose="020B0503020204020204" pitchFamily="34" charset="-122"/>
              </a:rPr>
              <a:t>命</a:t>
            </a:r>
            <a:r>
              <a:rPr lang="zh-CN" altLang="en-US" sz="3000" kern="0" dirty="0">
                <a:latin typeface="微软雅黑" panose="020B0503020204020204" pitchFamily="34" charset="-122"/>
                <a:ea typeface="微软雅黑" panose="020B0503020204020204" pitchFamily="34" charset="-122"/>
              </a:rPr>
              <a:t>。这也是德国利用英、法科学技术成就的结果</a:t>
            </a:r>
            <a:r>
              <a:rPr lang="zh-CN" altLang="en-US" sz="3000" kern="0" dirty="0" smtClean="0">
                <a:latin typeface="微软雅黑" panose="020B0503020204020204" pitchFamily="34" charset="-122"/>
                <a:ea typeface="微软雅黑" panose="020B0503020204020204" pitchFamily="34" charset="-122"/>
              </a:rPr>
              <a:t>。</a:t>
            </a:r>
            <a:endParaRPr lang="zh-CN" altLang="en-US" sz="2400" kern="0" dirty="0">
              <a:latin typeface="微软雅黑" panose="020B0503020204020204" pitchFamily="34" charset="-122"/>
              <a:ea typeface="微软雅黑" panose="020B0503020204020204" pitchFamily="34" charset="-122"/>
            </a:endParaRPr>
          </a:p>
          <a:p>
            <a:pPr>
              <a:spcBef>
                <a:spcPct val="50000"/>
              </a:spcBef>
            </a:pPr>
            <a:endParaRPr kumimoji="1" lang="zh-CN" altLang="en-US"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65425" y="2003425"/>
            <a:ext cx="6661150" cy="1863725"/>
          </a:xfrm>
        </p:spPr>
        <p:txBody>
          <a:bodyPr/>
          <a:lstStyle/>
          <a:p>
            <a:pPr>
              <a:defRPr/>
            </a:pPr>
            <a:r>
              <a:rPr lang="zh-CN" altLang="en-US" sz="4800" dirty="0" smtClean="0">
                <a:latin typeface="+mn-lt"/>
                <a:ea typeface="+mn-ea"/>
                <a:cs typeface="+mn-ea"/>
                <a:sym typeface="+mn-lt"/>
              </a:rPr>
              <a:t>第五讲 </a:t>
            </a:r>
            <a:r>
              <a:rPr lang="zh-CN" altLang="zh-CN" sz="4800" dirty="0">
                <a:latin typeface="+mn-lt"/>
                <a:ea typeface="+mn-ea"/>
                <a:cs typeface="+mn-ea"/>
                <a:sym typeface="+mn-lt"/>
              </a:rPr>
              <a:t>马克思主义科学技术社会论（第四章）</a:t>
            </a:r>
            <a:endParaRPr lang="zh-CN" altLang="en-US" sz="4800" dirty="0">
              <a:latin typeface="+mn-lt"/>
              <a:ea typeface="+mn-ea"/>
              <a:cs typeface="+mn-ea"/>
              <a:sym typeface="+mn-lt"/>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文本占位符 7"/>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二、</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科学技术与社会变迁</a:t>
            </a:r>
            <a:endParaRPr lang="zh-CN" altLang="en-US" b="1" dirty="0" smtClean="0">
              <a:latin typeface="楷体_GB2312" pitchFamily="49" charset="-122"/>
              <a:ea typeface="Microsoft YaHei UI" panose="020B0503020204020204" pitchFamily="34" charset="-122"/>
              <a:cs typeface="Microsoft YaHei UI" panose="020B0503020204020204" pitchFamily="34" charset="-122"/>
            </a:endParaRPr>
          </a:p>
          <a:p>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65545" name="文本占位符 8"/>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rPr>
              <a:t>一</a:t>
            </a:r>
            <a:r>
              <a:rPr lang="zh-CN" altLang="en-US" dirty="0" smtClean="0">
                <a:sym typeface="华文新魏" panose="02010800040101010101" pitchFamily="2" charset="-122"/>
              </a:rPr>
              <a:t>节</a:t>
            </a:r>
            <a:r>
              <a:rPr lang="en-US" altLang="zh-CN" dirty="0" smtClean="0">
                <a:sym typeface="华文新魏" panose="02010800040101010101" pitchFamily="2" charset="-122"/>
              </a:rPr>
              <a:t> </a:t>
            </a:r>
            <a:r>
              <a:rPr lang="zh-CN" altLang="en-US" dirty="0" smtClean="0">
                <a:sym typeface="华文新魏" panose="02010800040101010101" pitchFamily="2" charset="-122"/>
              </a:rPr>
              <a:t> </a:t>
            </a:r>
            <a:r>
              <a:rPr lang="zh-CN" altLang="zh-CN" dirty="0" smtClean="0"/>
              <a:t>科学技术的</a:t>
            </a:r>
            <a:r>
              <a:rPr lang="zh-CN" altLang="zh-CN" dirty="0" smtClean="0">
                <a:latin typeface="宋体" panose="02010600030101010101" pitchFamily="2" charset="-122"/>
                <a:ea typeface="Microsoft YaHei UI" panose="020B0503020204020204" pitchFamily="34" charset="-122"/>
                <a:cs typeface="Microsoft YaHei UI" panose="020B0503020204020204" pitchFamily="34" charset="-122"/>
              </a:rPr>
              <a:t>社会功能</a:t>
            </a:r>
            <a:endPar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4" name="Rectangle 2"/>
          <p:cNvSpPr txBox="1"/>
          <p:nvPr/>
        </p:nvSpPr>
        <p:spPr>
          <a:xfrm>
            <a:off x="695400" y="1628800"/>
            <a:ext cx="10363200" cy="3528392"/>
          </a:xfrm>
          <a:prstGeom prst="rect">
            <a:avLst/>
          </a:prstGeom>
        </p:spPr>
        <p:txBody>
          <a:bodyPr/>
          <a:lstStyle/>
          <a:p>
            <a:pPr marL="342900" marR="0" lvl="0" indent="646430" eaLnBrk="0" hangingPunct="0">
              <a:lnSpc>
                <a:spcPct val="150000"/>
              </a:lnSpc>
              <a:buClrTx/>
              <a:buSzTx/>
              <a:defRPr/>
            </a:pPr>
            <a:r>
              <a:rPr lang="zh-CN" altLang="en-US" sz="3000" kern="0" dirty="0" smtClean="0">
                <a:latin typeface="微软雅黑" panose="020B0503020204020204" pitchFamily="34" charset="-122"/>
                <a:ea typeface="微软雅黑" panose="020B0503020204020204" pitchFamily="34" charset="-122"/>
              </a:rPr>
              <a:t>在第一次世界大战中，德国大伤元气，二次大战后又被分割成两部分，大批科学家被纳粹迫害，</a:t>
            </a:r>
            <a:r>
              <a:rPr lang="zh-CN" altLang="en-US" sz="3000" kern="0" dirty="0" smtClean="0">
                <a:solidFill>
                  <a:srgbClr val="0000FF"/>
                </a:solidFill>
                <a:latin typeface="微软雅黑" panose="020B0503020204020204" pitchFamily="34" charset="-122"/>
                <a:ea typeface="微软雅黑" panose="020B0503020204020204" pitchFamily="34" charset="-122"/>
              </a:rPr>
              <a:t>逃离德国</a:t>
            </a:r>
            <a:r>
              <a:rPr lang="zh-CN" altLang="en-US" sz="3000" kern="0" dirty="0" smtClean="0">
                <a:latin typeface="微软雅黑" panose="020B0503020204020204" pitchFamily="34" charset="-122"/>
                <a:ea typeface="微软雅黑" panose="020B0503020204020204" pitchFamily="34" charset="-122"/>
              </a:rPr>
              <a:t>。而美国在两次大战的刺激下，科学技术却飞速发展，大量网罗</a:t>
            </a:r>
            <a:r>
              <a:rPr lang="zh-CN" altLang="en-US" sz="3000" kern="0" dirty="0" smtClean="0">
                <a:solidFill>
                  <a:srgbClr val="0000FF"/>
                </a:solidFill>
                <a:latin typeface="微软雅黑" panose="020B0503020204020204" pitchFamily="34" charset="-122"/>
                <a:ea typeface="微软雅黑" panose="020B0503020204020204" pitchFamily="34" charset="-122"/>
              </a:rPr>
              <a:t>科技人才</a:t>
            </a:r>
            <a:r>
              <a:rPr lang="zh-CN" altLang="en-US" sz="3000" kern="0" dirty="0" smtClean="0">
                <a:latin typeface="微软雅黑" panose="020B0503020204020204" pitchFamily="34" charset="-122"/>
                <a:ea typeface="微软雅黑" panose="020B0503020204020204" pitchFamily="34" charset="-122"/>
              </a:rPr>
              <a:t>，大资本家出资建立私人基金会，给予科学、教育以财政上大力支持。</a:t>
            </a:r>
            <a:endParaRPr lang="zh-CN" altLang="en-US" sz="30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文本占位符 4"/>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kern="1200" dirty="0" smtClean="0">
                <a:sym typeface="华文新魏" panose="02010800040101010101" pitchFamily="2" charset="-122"/>
              </a:rPr>
              <a:t>一</a:t>
            </a:r>
            <a:r>
              <a:rPr lang="zh-CN" altLang="en-US" dirty="0" smtClean="0">
                <a:sym typeface="华文新魏" panose="02010800040101010101" pitchFamily="2" charset="-122"/>
              </a:rPr>
              <a:t>节  </a:t>
            </a:r>
            <a:r>
              <a:rPr lang="zh-CN" altLang="zh-CN" dirty="0" smtClean="0">
                <a:sym typeface="华文新魏" panose="02010800040101010101" pitchFamily="2" charset="-122"/>
              </a:rPr>
              <a:t>科学技术的社</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会功能</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7" name="文本占位符 6"/>
          <p:cNvSpPr>
            <a:spLocks noGrp="1"/>
          </p:cNvSpPr>
          <p:nvPr>
            <p:ph type="body" sz="quarter" idx="10"/>
          </p:nvPr>
        </p:nvSpPr>
        <p:spPr/>
        <p:txBody>
          <a:bodyPr/>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三、</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科学技术与人类解放</a:t>
            </a:r>
            <a:endParaRPr lang="zh-CN" altLang="en-US" b="1" dirty="0">
              <a:latin typeface="楷体_GB2312" pitchFamily="49" charset="-122"/>
              <a:ea typeface="Microsoft YaHei UI" panose="020B0503020204020204" pitchFamily="34" charset="-122"/>
              <a:cs typeface="Microsoft YaHei UI" panose="020B0503020204020204" pitchFamily="34" charset="-122"/>
            </a:endParaRPr>
          </a:p>
        </p:txBody>
      </p:sp>
      <p:sp>
        <p:nvSpPr>
          <p:cNvPr id="8" name="Rectangle 2"/>
          <p:cNvSpPr txBox="1">
            <a:spLocks noChangeArrowheads="1"/>
          </p:cNvSpPr>
          <p:nvPr/>
        </p:nvSpPr>
        <p:spPr>
          <a:xfrm>
            <a:off x="839416" y="1052736"/>
            <a:ext cx="9025467" cy="792162"/>
          </a:xfrm>
          <a:prstGeom prst="rect">
            <a:avLst/>
          </a:prstGeom>
        </p:spPr>
        <p:txBody>
          <a:bodyPr/>
          <a:lstStyle/>
          <a:p>
            <a:pPr marL="342900" marR="0" indent="-342900" defTabSz="914400" eaLnBrk="0" latinLnBrk="0" hangingPunct="0">
              <a:lnSpc>
                <a:spcPct val="12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（一）将人类从繁重的劳动中解放出来</a:t>
            </a:r>
            <a:endParaRPr lang="zh-CN" altLang="en-US" sz="3200" kern="0" dirty="0" smtClean="0">
              <a:latin typeface="+mn-lt"/>
              <a:ea typeface="微软雅黑" panose="020B0503020204020204" pitchFamily="34" charset="-122"/>
            </a:endParaRPr>
          </a:p>
        </p:txBody>
      </p:sp>
      <p:sp>
        <p:nvSpPr>
          <p:cNvPr id="5" name="矩形 4"/>
          <p:cNvSpPr/>
          <p:nvPr/>
        </p:nvSpPr>
        <p:spPr>
          <a:xfrm>
            <a:off x="695400" y="1844824"/>
            <a:ext cx="10513168" cy="4293483"/>
          </a:xfrm>
          <a:prstGeom prst="rect">
            <a:avLst/>
          </a:prstGeom>
        </p:spPr>
        <p:txBody>
          <a:bodyPr wrap="square">
            <a:spAutoFit/>
          </a:bodyPr>
          <a:lstStyle/>
          <a:p>
            <a:pPr marL="342900" indent="646430" eaLnBrk="0" hangingPunct="0">
              <a:lnSpc>
                <a:spcPct val="150000"/>
              </a:lnSpc>
              <a:defRPr/>
            </a:pPr>
            <a:r>
              <a:rPr lang="zh-CN" altLang="zh-CN" sz="2600" kern="0" dirty="0" smtClean="0">
                <a:latin typeface="微软雅黑" panose="020B0503020204020204" pitchFamily="34" charset="-122"/>
                <a:ea typeface="微软雅黑" panose="020B0503020204020204" pitchFamily="34" charset="-122"/>
              </a:rPr>
              <a:t>随着</a:t>
            </a:r>
            <a:r>
              <a:rPr lang="zh-CN" altLang="en-US" sz="2600" kern="0" dirty="0" smtClean="0">
                <a:latin typeface="微软雅黑" panose="020B0503020204020204" pitchFamily="34" charset="-122"/>
                <a:ea typeface="微软雅黑" panose="020B0503020204020204" pitchFamily="34" charset="-122"/>
              </a:rPr>
              <a:t>科技</a:t>
            </a:r>
            <a:r>
              <a:rPr lang="zh-CN" altLang="zh-CN" sz="2600" kern="0" dirty="0" smtClean="0">
                <a:latin typeface="微软雅黑" panose="020B0503020204020204" pitchFamily="34" charset="-122"/>
                <a:ea typeface="微软雅黑" panose="020B0503020204020204" pitchFamily="34" charset="-122"/>
              </a:rPr>
              <a:t>的进步，人们的</a:t>
            </a:r>
            <a:r>
              <a:rPr lang="zh-CN" altLang="zh-CN" sz="2600" kern="0" dirty="0" smtClean="0">
                <a:solidFill>
                  <a:srgbClr val="0000FF"/>
                </a:solidFill>
                <a:latin typeface="微软雅黑" panose="020B0503020204020204" pitchFamily="34" charset="-122"/>
                <a:ea typeface="微软雅黑" panose="020B0503020204020204" pitchFamily="34" charset="-122"/>
              </a:rPr>
              <a:t>必要劳动时间不断缩短</a:t>
            </a:r>
            <a:r>
              <a:rPr lang="zh-CN" altLang="zh-CN" sz="2600" kern="0" dirty="0" smtClean="0">
                <a:latin typeface="微软雅黑" panose="020B0503020204020204" pitchFamily="34" charset="-122"/>
                <a:ea typeface="微软雅黑" panose="020B0503020204020204" pitchFamily="34" charset="-122"/>
              </a:rPr>
              <a:t>，闲暇时间不断增多。以农业劳动为例，拖拉机、收割机、水泵、除草剂、农药等科技产品的运用，使农民远离了“脸朝黄土背朝天”的艰辛，过去长年被束缚在土地上的农民获得了更多闲暇时光。</a:t>
            </a:r>
            <a:endParaRPr lang="en-US" altLang="zh-CN" sz="2600" kern="0" dirty="0" smtClean="0">
              <a:latin typeface="微软雅黑" panose="020B0503020204020204" pitchFamily="34" charset="-122"/>
              <a:ea typeface="微软雅黑" panose="020B0503020204020204" pitchFamily="34" charset="-122"/>
            </a:endParaRPr>
          </a:p>
          <a:p>
            <a:pPr marL="342900" indent="646430" eaLnBrk="0" hangingPunct="0">
              <a:lnSpc>
                <a:spcPct val="150000"/>
              </a:lnSpc>
              <a:defRPr/>
            </a:pPr>
            <a:r>
              <a:rPr lang="zh-CN" altLang="zh-CN" sz="2600" kern="0" dirty="0" smtClean="0">
                <a:latin typeface="微软雅黑" panose="020B0503020204020204" pitchFamily="34" charset="-122"/>
                <a:ea typeface="微软雅黑" panose="020B0503020204020204" pitchFamily="34" charset="-122"/>
              </a:rPr>
              <a:t>随着各种家用电器的广泛使用，也大大减轻了家务劳动的负担，这使妇女不用全身心地投入家庭琐事，可以为自己找一份工作</a:t>
            </a:r>
            <a:r>
              <a:rPr lang="zh-CN" altLang="en-US" sz="2600" kern="0" dirty="0" smtClean="0">
                <a:latin typeface="微软雅黑" panose="020B0503020204020204" pitchFamily="34" charset="-122"/>
                <a:ea typeface="微软雅黑" panose="020B0503020204020204" pitchFamily="34" charset="-122"/>
              </a:rPr>
              <a:t>，这也促进了男女平等</a:t>
            </a:r>
            <a:r>
              <a:rPr lang="zh-CN" altLang="zh-CN" sz="2600" kern="0" dirty="0" smtClean="0">
                <a:latin typeface="微软雅黑" panose="020B0503020204020204" pitchFamily="34" charset="-122"/>
                <a:ea typeface="微软雅黑" panose="020B0503020204020204" pitchFamily="34" charset="-122"/>
              </a:rPr>
              <a:t>。</a:t>
            </a:r>
            <a:endParaRPr lang="zh-CN" altLang="en-US" sz="26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文本占位符 4"/>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kern="1200" dirty="0" smtClean="0">
                <a:sym typeface="华文新魏" panose="02010800040101010101" pitchFamily="2" charset="-122"/>
              </a:rPr>
              <a:t>一</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科学技术的社会功能</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7" name="文本占位符 6"/>
          <p:cNvSpPr>
            <a:spLocks noGrp="1"/>
          </p:cNvSpPr>
          <p:nvPr>
            <p:ph type="body" sz="quarter" idx="10"/>
          </p:nvPr>
        </p:nvSpPr>
        <p:spPr/>
        <p:txBody>
          <a:bodyPr/>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三、</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科学技术与人类解放</a:t>
            </a:r>
            <a:endParaRPr lang="zh-CN" altLang="en-US" b="1" dirty="0">
              <a:latin typeface="楷体_GB2312" pitchFamily="49" charset="-122"/>
              <a:ea typeface="Microsoft YaHei UI" panose="020B0503020204020204" pitchFamily="34" charset="-122"/>
              <a:cs typeface="Microsoft YaHei UI" panose="020B0503020204020204" pitchFamily="34" charset="-122"/>
            </a:endParaRPr>
          </a:p>
        </p:txBody>
      </p:sp>
      <p:sp>
        <p:nvSpPr>
          <p:cNvPr id="8" name="Rectangle 2"/>
          <p:cNvSpPr txBox="1">
            <a:spLocks noChangeArrowheads="1"/>
          </p:cNvSpPr>
          <p:nvPr/>
        </p:nvSpPr>
        <p:spPr>
          <a:xfrm>
            <a:off x="695400" y="908720"/>
            <a:ext cx="9025467" cy="576064"/>
          </a:xfrm>
          <a:prstGeom prst="rect">
            <a:avLst/>
          </a:prstGeom>
        </p:spPr>
        <p:txBody>
          <a:bodyPr/>
          <a:lstStyle/>
          <a:p>
            <a:pPr marL="342900" marR="0" indent="-342900" defTabSz="914400" eaLnBrk="0" latinLnBrk="0" hangingPunct="0">
              <a:lnSpc>
                <a:spcPct val="12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（二）对人类的生活方式产生深刻影响</a:t>
            </a:r>
            <a:endParaRPr lang="zh-CN" altLang="en-US" sz="3200" kern="0" dirty="0" smtClean="0">
              <a:latin typeface="+mn-lt"/>
              <a:ea typeface="微软雅黑" panose="020B0503020204020204" pitchFamily="34" charset="-122"/>
            </a:endParaRPr>
          </a:p>
        </p:txBody>
      </p:sp>
      <p:sp>
        <p:nvSpPr>
          <p:cNvPr id="5" name="矩形 4"/>
          <p:cNvSpPr/>
          <p:nvPr/>
        </p:nvSpPr>
        <p:spPr>
          <a:xfrm>
            <a:off x="479376" y="1556792"/>
            <a:ext cx="10729192" cy="4893647"/>
          </a:xfrm>
          <a:prstGeom prst="rect">
            <a:avLst/>
          </a:prstGeom>
        </p:spPr>
        <p:txBody>
          <a:bodyPr wrap="square">
            <a:spAutoFit/>
          </a:bodyPr>
          <a:lstStyle/>
          <a:p>
            <a:pPr marL="342900" indent="646430" eaLnBrk="0" hangingPunct="0">
              <a:lnSpc>
                <a:spcPct val="130000"/>
              </a:lnSpc>
              <a:defRPr/>
            </a:pPr>
            <a:r>
              <a:rPr lang="zh-CN" altLang="zh-CN" sz="2400" kern="0" dirty="0" smtClean="0">
                <a:solidFill>
                  <a:srgbClr val="0000FF"/>
                </a:solidFill>
                <a:latin typeface="微软雅黑" panose="020B0503020204020204" pitchFamily="34" charset="-122"/>
                <a:ea typeface="微软雅黑" panose="020B0503020204020204" pitchFamily="34" charset="-122"/>
              </a:rPr>
              <a:t>马克思</a:t>
            </a:r>
            <a:r>
              <a:rPr lang="zh-CN" altLang="zh-CN" sz="2400" kern="0" dirty="0" smtClean="0">
                <a:latin typeface="微软雅黑" panose="020B0503020204020204" pitchFamily="34" charset="-122"/>
                <a:ea typeface="微软雅黑" panose="020B0503020204020204" pitchFamily="34" charset="-122"/>
              </a:rPr>
              <a:t>说：“自然界起初是以一种完全异己的，有无限威力的和不可制服的力量与人对立，人们对它的关系完全像动物同它的关系一样，人们就像牲畜一样服从它的权力。”</a:t>
            </a:r>
            <a:endParaRPr lang="en-US" altLang="zh-CN" sz="2400" kern="0" dirty="0" smtClean="0">
              <a:latin typeface="微软雅黑" panose="020B0503020204020204" pitchFamily="34" charset="-122"/>
              <a:ea typeface="微软雅黑" panose="020B0503020204020204" pitchFamily="34" charset="-122"/>
            </a:endParaRPr>
          </a:p>
          <a:p>
            <a:pPr marL="342900" indent="646430" eaLnBrk="0" hangingPunct="0">
              <a:lnSpc>
                <a:spcPct val="130000"/>
              </a:lnSpc>
              <a:defRPr/>
            </a:pPr>
            <a:r>
              <a:rPr lang="en-US" altLang="zh-CN" sz="2400" kern="0" dirty="0" smtClean="0">
                <a:solidFill>
                  <a:srgbClr val="0000FF"/>
                </a:solidFill>
                <a:latin typeface="微软雅黑" panose="020B0503020204020204" pitchFamily="34" charset="-122"/>
                <a:ea typeface="微软雅黑" panose="020B0503020204020204" pitchFamily="34" charset="-122"/>
              </a:rPr>
              <a:t>J.D.</a:t>
            </a:r>
            <a:r>
              <a:rPr lang="zh-CN" altLang="en-US" sz="2400" kern="0" dirty="0" smtClean="0">
                <a:solidFill>
                  <a:srgbClr val="0000FF"/>
                </a:solidFill>
                <a:latin typeface="微软雅黑" panose="020B0503020204020204" pitchFamily="34" charset="-122"/>
                <a:ea typeface="微软雅黑" panose="020B0503020204020204" pitchFamily="34" charset="-122"/>
              </a:rPr>
              <a:t>贝尔纳</a:t>
            </a:r>
            <a:r>
              <a:rPr lang="zh-CN" altLang="en-US" sz="2400" kern="0" dirty="0" smtClean="0">
                <a:latin typeface="微软雅黑" panose="020B0503020204020204" pitchFamily="34" charset="-122"/>
                <a:ea typeface="微软雅黑" panose="020B0503020204020204" pitchFamily="34" charset="-122"/>
              </a:rPr>
              <a:t>在</a:t>
            </a:r>
            <a:r>
              <a:rPr lang="en-US" altLang="zh-CN"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科学的社会功能</a:t>
            </a:r>
            <a:r>
              <a:rPr lang="en-US" altLang="zh-CN"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中</a:t>
            </a:r>
            <a:r>
              <a:rPr lang="zh-CN" altLang="zh-CN" sz="2400" kern="0" dirty="0" smtClean="0">
                <a:latin typeface="微软雅黑" panose="020B0503020204020204" pitchFamily="34" charset="-122"/>
                <a:ea typeface="微软雅黑" panose="020B0503020204020204" pitchFamily="34" charset="-122"/>
              </a:rPr>
              <a:t>这样赞美</a:t>
            </a:r>
            <a:r>
              <a:rPr lang="zh-CN" altLang="en-US" sz="2400" kern="0" dirty="0" smtClean="0">
                <a:latin typeface="微软雅黑" panose="020B0503020204020204" pitchFamily="34" charset="-122"/>
                <a:ea typeface="微软雅黑" panose="020B0503020204020204" pitchFamily="34" charset="-122"/>
              </a:rPr>
              <a:t>科技</a:t>
            </a:r>
            <a:r>
              <a:rPr lang="zh-CN" altLang="zh-CN" sz="2400" kern="0" dirty="0" smtClean="0">
                <a:latin typeface="微软雅黑" panose="020B0503020204020204" pitchFamily="34" charset="-122"/>
                <a:ea typeface="微软雅黑" panose="020B0503020204020204" pitchFamily="34" charset="-122"/>
              </a:rPr>
              <a:t>造福于人类的巨大</a:t>
            </a:r>
            <a:r>
              <a:rPr lang="zh-CN" altLang="en-US" sz="2400" kern="0" dirty="0" smtClean="0">
                <a:latin typeface="微软雅黑" panose="020B0503020204020204" pitchFamily="34" charset="-122"/>
                <a:ea typeface="微软雅黑" panose="020B0503020204020204" pitchFamily="34" charset="-122"/>
              </a:rPr>
              <a:t>作用</a:t>
            </a:r>
            <a:r>
              <a:rPr lang="zh-CN" altLang="zh-CN"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科技</a:t>
            </a:r>
            <a:r>
              <a:rPr lang="zh-CN" altLang="zh-CN" sz="2400" kern="0" dirty="0" smtClean="0">
                <a:latin typeface="微软雅黑" panose="020B0503020204020204" pitchFamily="34" charset="-122"/>
                <a:ea typeface="微软雅黑" panose="020B0503020204020204" pitchFamily="34" charset="-122"/>
              </a:rPr>
              <a:t>延长了寿命，减少了痛苦，消灭了疾病，增加了土壤的肥力，为航海家提供了新的安全条件，向战士提供了新武器，在大小河流上架设了我们祖先所不知道的新型桥梁，把雷电从天空安全地导入地面，使黑夜光明如白昼，扩大了人类的视野，使人类的体力倍增，加速了运行速度，消灭了距离，便利了交往、通信，使人便于执行朋友的一切职责和处理一切事务，使人可以坐着不用马拖曳的火车风驰电掣般地横跨陆地。”</a:t>
            </a:r>
            <a:endParaRPr lang="zh-CN" altLang="en-US" sz="24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文本占位符 4"/>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一节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科学技术的社会功能</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7" name="文本占位符 6"/>
          <p:cNvSpPr>
            <a:spLocks noGrp="1"/>
          </p:cNvSpPr>
          <p:nvPr>
            <p:ph type="body" sz="quarter" idx="10"/>
          </p:nvPr>
        </p:nvSpPr>
        <p:spPr/>
        <p:txBody>
          <a:bodyPr/>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四、</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科学技术的异化及其反思</a:t>
            </a:r>
            <a:endParaRPr lang="zh-CN" altLang="en-US" b="1" dirty="0">
              <a:latin typeface="楷体_GB2312" pitchFamily="49" charset="-122"/>
              <a:ea typeface="Microsoft YaHei UI" panose="020B0503020204020204" pitchFamily="34" charset="-122"/>
              <a:cs typeface="Microsoft YaHei UI" panose="020B0503020204020204" pitchFamily="34" charset="-122"/>
            </a:endParaRPr>
          </a:p>
        </p:txBody>
      </p:sp>
      <p:sp>
        <p:nvSpPr>
          <p:cNvPr id="8" name="Rectangle 3"/>
          <p:cNvSpPr txBox="1">
            <a:spLocks noChangeArrowheads="1"/>
          </p:cNvSpPr>
          <p:nvPr/>
        </p:nvSpPr>
        <p:spPr>
          <a:xfrm>
            <a:off x="767408" y="1268760"/>
            <a:ext cx="10513168" cy="4536504"/>
          </a:xfrm>
          <a:prstGeom prst="rect">
            <a:avLst/>
          </a:prstGeom>
        </p:spPr>
        <p:txBody>
          <a:bodyPr/>
          <a:lstStyle/>
          <a:p>
            <a:pPr marL="342900" marR="0" lvl="0" indent="-342900" algn="l" defTabSz="914400" rtl="0" eaLnBrk="1" fontAlgn="base" latinLnBrk="0" hangingPunct="1">
              <a:lnSpc>
                <a:spcPct val="150000"/>
              </a:lnSpc>
              <a:spcBef>
                <a:spcPct val="0"/>
              </a:spcBef>
              <a:spcAft>
                <a:spcPct val="0"/>
              </a:spcAft>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（一）马克思劳动和技术异化理论</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endParaRPr lang="en-US" altLang="zh-CN"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“科学对于劳动来说，表现为异己的、敌对的和统治的权力”；</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“所以文明的进步只会增大支配劳动的客体的权力”；</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“这种科学并不存在于工人的意识中，而是作为异己的力量，作为机器本身的力量，通过机器对工人发生作用”。</a:t>
            </a:r>
            <a:endParaRPr lang="en-US" altLang="zh-CN"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kumimoji="0" lang="en-US" altLang="zh-CN"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华文楷体"/>
              </a:rPr>
              <a:t>                                                                         ——</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华文楷体"/>
              </a:rPr>
              <a:t>马克思</a:t>
            </a:r>
            <a:endParaRPr kumimoji="0" lang="en-US" altLang="zh-CN" sz="2600" b="0" i="0" u="none" strike="noStrike" kern="0" cap="none" spc="0" normalizeH="0" baseline="0" noProof="0" dirty="0" smtClean="0">
              <a:ln>
                <a:noFill/>
              </a:ln>
              <a:solidFill>
                <a:schemeClr val="tx1"/>
              </a:solidFill>
              <a:effectLst/>
              <a:uLnTx/>
              <a:uFillTx/>
              <a:latin typeface="+mn-lt"/>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文本占位符 4"/>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一节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科学技术的社会功能</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7" name="文本占位符 6"/>
          <p:cNvSpPr>
            <a:spLocks noGrp="1"/>
          </p:cNvSpPr>
          <p:nvPr>
            <p:ph type="body" sz="quarter" idx="10"/>
          </p:nvPr>
        </p:nvSpPr>
        <p:spPr/>
        <p:txBody>
          <a:bodyPr/>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四、</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科学技术的异化及其反思</a:t>
            </a:r>
            <a:endParaRPr lang="zh-CN" altLang="en-US" b="1" dirty="0">
              <a:latin typeface="楷体_GB2312" pitchFamily="49" charset="-122"/>
              <a:ea typeface="Microsoft YaHei UI" panose="020B0503020204020204" pitchFamily="34" charset="-122"/>
              <a:cs typeface="Microsoft YaHei UI" panose="020B0503020204020204" pitchFamily="34" charset="-122"/>
            </a:endParaRPr>
          </a:p>
        </p:txBody>
      </p:sp>
      <p:sp>
        <p:nvSpPr>
          <p:cNvPr id="5" name="Rectangle 3"/>
          <p:cNvSpPr txBox="1">
            <a:spLocks noChangeArrowheads="1"/>
          </p:cNvSpPr>
          <p:nvPr/>
        </p:nvSpPr>
        <p:spPr>
          <a:xfrm>
            <a:off x="695400" y="1340768"/>
            <a:ext cx="10540752" cy="4608512"/>
          </a:xfrm>
          <a:prstGeom prst="rect">
            <a:avLst/>
          </a:prstGeom>
        </p:spPr>
        <p:txBody>
          <a:bodyPr/>
          <a:lstStyle/>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马克思并没有因此把技术本身当作罪恶之源，他认为</a:t>
            </a:r>
            <a:r>
              <a:rPr lang="zh-CN" altLang="en-US" sz="2600" kern="0" dirty="0" smtClean="0">
                <a:solidFill>
                  <a:srgbClr val="0000FF"/>
                </a:solidFill>
                <a:latin typeface="微软雅黑" panose="020B0503020204020204" pitchFamily="34" charset="-122"/>
                <a:ea typeface="微软雅黑" panose="020B0503020204020204" pitchFamily="34" charset="-122"/>
              </a:rPr>
              <a:t>资本主义的生产关系</a:t>
            </a:r>
            <a:r>
              <a:rPr lang="zh-CN" altLang="en-US" sz="2600" kern="0" dirty="0" smtClean="0">
                <a:latin typeface="微软雅黑" panose="020B0503020204020204" pitchFamily="34" charset="-122"/>
                <a:ea typeface="微软雅黑" panose="020B0503020204020204" pitchFamily="34" charset="-122"/>
              </a:rPr>
              <a:t>是技术异化现象得以产生的社会历史根源。</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因为机器就其本身来说缩短劳动时间，而它的资本主义应用延长工作日；因为机器本身减轻劳动，而它的资本主义应用提高劳动强度；因为机器本身是人对自然力的胜利，而它的资本主义应用使人受自然力奴役；因为机器本身增加生产者的财富，而它的资本主义应用使生产者变成需要救济的贫民。”</a:t>
            </a:r>
            <a:endParaRPr lang="zh-CN" altLang="en-US" sz="26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文本占位符 4"/>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一节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科学技术的社会功能</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7" name="文本占位符 6"/>
          <p:cNvSpPr>
            <a:spLocks noGrp="1"/>
          </p:cNvSpPr>
          <p:nvPr>
            <p:ph type="body" sz="quarter" idx="10"/>
          </p:nvPr>
        </p:nvSpPr>
        <p:spPr/>
        <p:txBody>
          <a:bodyPr/>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四、</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科学技术的异化及其反思</a:t>
            </a:r>
            <a:endParaRPr lang="zh-CN" altLang="en-US" b="1" dirty="0">
              <a:latin typeface="楷体_GB2312" pitchFamily="49" charset="-122"/>
              <a:ea typeface="Microsoft YaHei UI" panose="020B0503020204020204" pitchFamily="34" charset="-122"/>
              <a:cs typeface="Microsoft YaHei UI" panose="020B0503020204020204" pitchFamily="34" charset="-122"/>
            </a:endParaRPr>
          </a:p>
        </p:txBody>
      </p:sp>
      <p:sp>
        <p:nvSpPr>
          <p:cNvPr id="5" name="Rectangle 2"/>
          <p:cNvSpPr txBox="1">
            <a:spLocks noChangeArrowheads="1"/>
          </p:cNvSpPr>
          <p:nvPr/>
        </p:nvSpPr>
        <p:spPr>
          <a:xfrm>
            <a:off x="695400" y="908720"/>
            <a:ext cx="10009112" cy="648072"/>
          </a:xfrm>
          <a:prstGeom prst="rect">
            <a:avLst/>
          </a:prstGeom>
        </p:spPr>
        <p:txBody>
          <a:bodyPr rtlCol="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3200" b="1" dirty="0" smtClean="0">
                <a:solidFill>
                  <a:srgbClr val="AA454B"/>
                </a:solidFill>
                <a:latin typeface="微软雅黑" panose="020B0503020204020204" pitchFamily="34" charset="-122"/>
                <a:ea typeface="微软雅黑" panose="020B0503020204020204" pitchFamily="34" charset="-122"/>
              </a:rPr>
              <a:t>（二）法兰克福学派科学技术社会批判理论</a:t>
            </a:r>
            <a:endParaRPr lang="zh-CN" altLang="en-US" sz="3200" b="1" dirty="0" smtClean="0">
              <a:solidFill>
                <a:srgbClr val="AA454B"/>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a:xfrm>
            <a:off x="407368" y="1628800"/>
            <a:ext cx="11377264" cy="4320480"/>
          </a:xfrm>
          <a:prstGeom prst="rect">
            <a:avLst/>
          </a:prstGeom>
        </p:spPr>
        <p:txBody>
          <a:bodyPr/>
          <a:lstStyle/>
          <a:p>
            <a:pPr marL="342900" indent="646430" eaLnBrk="0" hangingPunct="0">
              <a:lnSpc>
                <a:spcPct val="130000"/>
              </a:lnSpc>
              <a:defRPr/>
            </a:pPr>
            <a:r>
              <a:rPr lang="zh-CN" altLang="en-US" sz="2600" kern="0" dirty="0" smtClean="0">
                <a:latin typeface="微软雅黑" panose="020B0503020204020204" pitchFamily="34" charset="-122"/>
                <a:ea typeface="微软雅黑" panose="020B0503020204020204" pitchFamily="34" charset="-122"/>
              </a:rPr>
              <a:t>代表人物：</a:t>
            </a:r>
            <a:r>
              <a:rPr lang="en-US" altLang="zh-CN" sz="2600" kern="0" dirty="0" smtClean="0">
                <a:latin typeface="微软雅黑" panose="020B0503020204020204" pitchFamily="34" charset="-122"/>
                <a:ea typeface="微软雅黑" panose="020B0503020204020204" pitchFamily="34" charset="-122"/>
              </a:rPr>
              <a:t>M.</a:t>
            </a:r>
            <a:r>
              <a:rPr lang="zh-CN" altLang="en-US" sz="2600" kern="0" dirty="0" smtClean="0">
                <a:latin typeface="微软雅黑" panose="020B0503020204020204" pitchFamily="34" charset="-122"/>
                <a:ea typeface="微软雅黑" panose="020B0503020204020204" pitchFamily="34" charset="-122"/>
              </a:rPr>
              <a:t>霍克海默、</a:t>
            </a:r>
            <a:r>
              <a:rPr lang="en-US" altLang="zh-CN" sz="2600" kern="0" dirty="0" smtClean="0">
                <a:latin typeface="微软雅黑" panose="020B0503020204020204" pitchFamily="34" charset="-122"/>
                <a:ea typeface="微软雅黑" panose="020B0503020204020204" pitchFamily="34" charset="-122"/>
              </a:rPr>
              <a:t>T.W.</a:t>
            </a:r>
            <a:r>
              <a:rPr lang="zh-CN" altLang="en-US" sz="2600" kern="0" dirty="0" smtClean="0">
                <a:latin typeface="微软雅黑" panose="020B0503020204020204" pitchFamily="34" charset="-122"/>
                <a:ea typeface="微软雅黑" panose="020B0503020204020204" pitchFamily="34" charset="-122"/>
              </a:rPr>
              <a:t>阿多诺、</a:t>
            </a:r>
            <a:r>
              <a:rPr lang="en-US" altLang="zh-CN" sz="2600" kern="0" dirty="0" smtClean="0">
                <a:latin typeface="微软雅黑" panose="020B0503020204020204" pitchFamily="34" charset="-122"/>
                <a:ea typeface="微软雅黑" panose="020B0503020204020204" pitchFamily="34" charset="-122"/>
              </a:rPr>
              <a:t>H.</a:t>
            </a:r>
            <a:r>
              <a:rPr lang="zh-CN" altLang="en-US" sz="2600" kern="0" dirty="0" smtClean="0">
                <a:latin typeface="微软雅黑" panose="020B0503020204020204" pitchFamily="34" charset="-122"/>
                <a:ea typeface="微软雅黑" panose="020B0503020204020204" pitchFamily="34" charset="-122"/>
              </a:rPr>
              <a:t>马尔库塞、</a:t>
            </a:r>
            <a:r>
              <a:rPr lang="en-US" altLang="zh-CN" sz="2600" kern="0" dirty="0" smtClean="0">
                <a:latin typeface="微软雅黑" panose="020B0503020204020204" pitchFamily="34" charset="-122"/>
                <a:ea typeface="微软雅黑" panose="020B0503020204020204" pitchFamily="34" charset="-122"/>
              </a:rPr>
              <a:t>J.</a:t>
            </a:r>
            <a:r>
              <a:rPr lang="zh-CN" altLang="en-US" sz="2600" kern="0" dirty="0" smtClean="0">
                <a:latin typeface="微软雅黑" panose="020B0503020204020204" pitchFamily="34" charset="-122"/>
                <a:ea typeface="微软雅黑" panose="020B0503020204020204" pitchFamily="34" charset="-122"/>
              </a:rPr>
              <a:t>哈贝马斯</a:t>
            </a:r>
            <a:endParaRPr lang="en-US" altLang="zh-CN" sz="2600" kern="0" dirty="0" smtClean="0">
              <a:latin typeface="微软雅黑" panose="020B0503020204020204" pitchFamily="34" charset="-122"/>
              <a:ea typeface="微软雅黑" panose="020B0503020204020204" pitchFamily="34" charset="-122"/>
            </a:endParaRPr>
          </a:p>
          <a:p>
            <a:pPr marL="342900" indent="646430" eaLnBrk="0" hangingPunct="0">
              <a:lnSpc>
                <a:spcPct val="130000"/>
              </a:lnSpc>
              <a:defRPr/>
            </a:pPr>
            <a:r>
              <a:rPr lang="zh-CN" altLang="en-US" sz="2600" kern="0" dirty="0" smtClean="0">
                <a:latin typeface="微软雅黑" panose="020B0503020204020204" pitchFamily="34" charset="-122"/>
                <a:ea typeface="微软雅黑" panose="020B0503020204020204" pitchFamily="34" charset="-122"/>
              </a:rPr>
              <a:t>法兰克福学派认为，现代科学技术革命在发挥正面社会作用的同时，使人变成商品的奴隶、消费的奴隶，发达资本主义社会既是“富裕社会”，又是“病态社会”，造成了</a:t>
            </a:r>
            <a:r>
              <a:rPr lang="zh-CN" altLang="en-US" sz="2600" kern="0" dirty="0" smtClean="0">
                <a:solidFill>
                  <a:srgbClr val="0000FF"/>
                </a:solidFill>
                <a:latin typeface="微软雅黑" panose="020B0503020204020204" pitchFamily="34" charset="-122"/>
                <a:ea typeface="微软雅黑" panose="020B0503020204020204" pitchFamily="34" charset="-122"/>
              </a:rPr>
              <a:t>畸形的单向度的人</a:t>
            </a:r>
            <a:r>
              <a:rPr lang="zh-CN" altLang="en-US" sz="2600" kern="0" dirty="0" smtClean="0">
                <a:latin typeface="微软雅黑" panose="020B0503020204020204" pitchFamily="34" charset="-122"/>
                <a:ea typeface="微软雅黑" panose="020B0503020204020204" pitchFamily="34" charset="-122"/>
              </a:rPr>
              <a:t>；现代科学技术不是价值中立的，具有明确的政治意向性，作为新的控制形式，具有意识形态的功能；工具理性成为惟一的社会标准，现代科学技术成为独裁的手段。</a:t>
            </a:r>
            <a:r>
              <a:rPr lang="zh-CN" altLang="en-US" sz="2800" kern="0" dirty="0" smtClean="0">
                <a:latin typeface="微软雅黑" panose="020B0503020204020204" pitchFamily="34" charset="-122"/>
                <a:ea typeface="微软雅黑" panose="020B0503020204020204" pitchFamily="34" charset="-122"/>
              </a:rPr>
              <a:t>法兰克福学派如实指出了科学技术的意识形态性，对科学技术的全面认识做出了重要贡献，在一定意义上发展了马克思主义。</a:t>
            </a:r>
            <a:endParaRPr lang="zh-CN" altLang="en-US" sz="28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30000"/>
              </a:lnSpc>
              <a:buClrTx/>
              <a:buSzTx/>
              <a:defRPr/>
            </a:pPr>
            <a:endParaRPr lang="zh-CN" altLang="en-US" sz="26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占位符 1"/>
          <p:cNvSpPr>
            <a:spLocks noGrp="1"/>
          </p:cNvSpPr>
          <p:nvPr>
            <p:ph type="body" sz="quarter" idx="10"/>
          </p:nvPr>
        </p:nvSpPr>
        <p:spPr bwMode="auto">
          <a:xfrm>
            <a:off x="536575" y="-1588"/>
            <a:ext cx="6135688" cy="666751"/>
          </a:xfrm>
          <a:noFill/>
          <a:ln>
            <a:miter lim="800000"/>
          </a:ln>
        </p:spPr>
        <p:txBody>
          <a:bodyPr vert="horz" wrap="square" lIns="91440" tIns="45720" rIns="91440" bIns="45720" numCol="1" anchor="t" anchorCtr="0" compatLnSpc="1"/>
          <a:lstStyle/>
          <a:p>
            <a:r>
              <a:rPr lang="zh-CN" altLang="en-US" sz="2800" b="1"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第二节  </a:t>
            </a:r>
            <a:r>
              <a:rPr lang="zh-CN" altLang="zh-CN" sz="2800" b="1"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科学技术的社会运行</a:t>
            </a:r>
            <a:endParaRPr lang="zh-CN" altLang="en-US" sz="2800" b="1"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3" name="文本占位符 2"/>
          <p:cNvSpPr>
            <a:spLocks noGrp="1"/>
          </p:cNvSpPr>
          <p:nvPr>
            <p:ph type="body" sz="quarter" idx="11"/>
          </p:nvPr>
        </p:nvSpPr>
        <p:spPr>
          <a:xfrm>
            <a:off x="1055440" y="2348880"/>
            <a:ext cx="5976664" cy="2308324"/>
          </a:xfrm>
        </p:spPr>
        <p:txBody>
          <a:bodyPr/>
          <a:lstStyle/>
          <a:p>
            <a:pPr>
              <a:lnSpc>
                <a:spcPct val="150000"/>
              </a:lnSpc>
              <a:defRPr/>
            </a:pPr>
            <a:r>
              <a:rPr lang="zh-CN" altLang="zh-CN" sz="3200" b="1" dirty="0" smtClean="0">
                <a:latin typeface="楷体_GB2312" pitchFamily="49" charset="-122"/>
              </a:rPr>
              <a:t>一、科学技术的社会建制</a:t>
            </a:r>
            <a:endParaRPr lang="zh-CN" altLang="zh-CN" sz="3200" b="1" dirty="0" smtClean="0">
              <a:latin typeface="楷体_GB2312" pitchFamily="49" charset="-122"/>
            </a:endParaRPr>
          </a:p>
          <a:p>
            <a:pPr>
              <a:lnSpc>
                <a:spcPct val="150000"/>
              </a:lnSpc>
              <a:defRPr/>
            </a:pPr>
            <a:r>
              <a:rPr lang="zh-CN" altLang="zh-CN" sz="3200" b="1" dirty="0" smtClean="0">
                <a:latin typeface="楷体_GB2312" pitchFamily="49" charset="-122"/>
              </a:rPr>
              <a:t>二、科学技术运行的社会支撑</a:t>
            </a:r>
            <a:endParaRPr lang="zh-CN" altLang="zh-CN" sz="3200" b="1" dirty="0" smtClean="0">
              <a:latin typeface="楷体_GB2312" pitchFamily="49" charset="-122"/>
            </a:endParaRPr>
          </a:p>
          <a:p>
            <a:pPr>
              <a:lnSpc>
                <a:spcPct val="150000"/>
              </a:lnSpc>
              <a:defRPr/>
            </a:pPr>
            <a:r>
              <a:rPr lang="zh-CN" altLang="zh-CN" sz="3200" b="1" dirty="0" err="1" smtClean="0">
                <a:latin typeface="楷体_GB2312" pitchFamily="49" charset="-122"/>
              </a:rPr>
              <a:t>三、科学技术的社会规范</a:t>
            </a:r>
            <a:r>
              <a:rPr lang="en-US" altLang="zh-CN" sz="3200" b="1" dirty="0" smtClean="0">
                <a:latin typeface="楷体_GB2312" pitchFamily="49" charset="-122"/>
              </a:rPr>
              <a:t>	</a:t>
            </a:r>
            <a:endParaRPr lang="zh-CN" altLang="en-US" sz="3200" b="1" dirty="0">
              <a:latin typeface="楷体_GB2312" pitchFamily="49"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sp>
        <p:nvSpPr>
          <p:cNvPr id="6" name="Rectangle 4"/>
          <p:cNvSpPr txBox="1">
            <a:spLocks noChangeArrowheads="1"/>
          </p:cNvSpPr>
          <p:nvPr/>
        </p:nvSpPr>
        <p:spPr bwMode="auto">
          <a:xfrm>
            <a:off x="1055440" y="1124744"/>
            <a:ext cx="7734684" cy="642922"/>
          </a:xfrm>
          <a:prstGeom prst="rect">
            <a:avLst/>
          </a:prstGeom>
          <a:noFill/>
          <a:ln>
            <a:miter lim="800000"/>
          </a:ln>
        </p:spPr>
        <p:txBody>
          <a:bodyPr/>
          <a:lstStyle/>
          <a:p>
            <a:pPr>
              <a:defRPr/>
            </a:pPr>
            <a:r>
              <a:rPr lang="zh-CN" altLang="en-US" sz="3200" b="1" dirty="0" smtClean="0">
                <a:solidFill>
                  <a:srgbClr val="AA454B"/>
                </a:solidFill>
                <a:latin typeface="微软雅黑" panose="020B0503020204020204" pitchFamily="34" charset="-122"/>
                <a:ea typeface="微软雅黑" panose="020B0503020204020204" pitchFamily="34" charset="-122"/>
              </a:rPr>
              <a:t>（一）科学技术社会建制的形成</a:t>
            </a:r>
            <a:endParaRPr lang="zh-CN" altLang="en-US" sz="3200" b="1" dirty="0">
              <a:solidFill>
                <a:srgbClr val="AA454B"/>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839416" y="1916832"/>
            <a:ext cx="10972800" cy="4176464"/>
          </a:xfrm>
          <a:prstGeom prst="rect">
            <a:avLst/>
          </a:prstGeom>
        </p:spPr>
        <p:txBody>
          <a:bodyPr/>
          <a:lstStyle/>
          <a:p>
            <a:pPr marL="342900" lvl="0" indent="646430" eaLnBrk="0" hangingPunct="0">
              <a:lnSpc>
                <a:spcPct val="140000"/>
              </a:lnSpc>
              <a:defRPr/>
            </a:pPr>
            <a:r>
              <a:rPr lang="zh-CN" altLang="en-US" sz="2800" kern="0" dirty="0" smtClean="0">
                <a:latin typeface="微软雅黑" panose="020B0503020204020204" pitchFamily="34" charset="-122"/>
                <a:ea typeface="微软雅黑" panose="020B0503020204020204" pitchFamily="34" charset="-122"/>
              </a:rPr>
              <a:t>科学技术社会建制的形成是一个</a:t>
            </a:r>
            <a:r>
              <a:rPr lang="zh-CN" altLang="en-US" sz="2800" kern="0" dirty="0" smtClean="0">
                <a:solidFill>
                  <a:srgbClr val="0000FF"/>
                </a:solidFill>
                <a:latin typeface="微软雅黑" panose="020B0503020204020204" pitchFamily="34" charset="-122"/>
                <a:ea typeface="微软雅黑" panose="020B0503020204020204" pitchFamily="34" charset="-122"/>
              </a:rPr>
              <a:t>历史过程</a:t>
            </a:r>
            <a:r>
              <a:rPr lang="zh-CN" altLang="en-US" sz="2800" kern="0" dirty="0" smtClean="0">
                <a:latin typeface="微软雅黑" panose="020B0503020204020204" pitchFamily="34" charset="-122"/>
                <a:ea typeface="微软雅黑" panose="020B0503020204020204" pitchFamily="34" charset="-122"/>
              </a:rPr>
              <a:t>。经济支持制度、法律保障体系等科学技术体制是根本，各种组织机构及其科研组织运行是保证，科学技术的伦理规范是导引。</a:t>
            </a:r>
            <a:endParaRPr lang="zh-CN" altLang="en-US" sz="28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40000"/>
              </a:lnSpc>
              <a:buClrTx/>
              <a:buSzTx/>
              <a:buFont typeface="Wingdings" panose="05000000000000000000" pitchFamily="2" charset="2"/>
              <a:buChar char="Ø"/>
              <a:defRPr/>
            </a:pPr>
            <a:r>
              <a:rPr lang="zh-CN" altLang="en-US" sz="2800" kern="0" dirty="0" smtClean="0">
                <a:latin typeface="微软雅黑" panose="020B0503020204020204" pitchFamily="34" charset="-122"/>
                <a:ea typeface="微软雅黑" panose="020B0503020204020204" pitchFamily="34" charset="-122"/>
              </a:rPr>
              <a:t>科学的社会建制是从科学家创建</a:t>
            </a:r>
            <a:r>
              <a:rPr lang="zh-CN" altLang="en-US" sz="2800" kern="0" dirty="0" smtClean="0">
                <a:solidFill>
                  <a:srgbClr val="0000FF"/>
                </a:solidFill>
                <a:latin typeface="微软雅黑" panose="020B0503020204020204" pitchFamily="34" charset="-122"/>
                <a:ea typeface="微软雅黑" panose="020B0503020204020204" pitchFamily="34" charset="-122"/>
              </a:rPr>
              <a:t>科学学会</a:t>
            </a:r>
            <a:r>
              <a:rPr lang="zh-CN" altLang="en-US" sz="2800" kern="0" dirty="0" smtClean="0">
                <a:latin typeface="微软雅黑" panose="020B0503020204020204" pitchFamily="34" charset="-122"/>
                <a:ea typeface="微软雅黑" panose="020B0503020204020204" pitchFamily="34" charset="-122"/>
              </a:rPr>
              <a:t>而组成特殊的小社会开始逐渐形成壮大的。</a:t>
            </a:r>
            <a:endParaRPr lang="en-US" altLang="zh-CN" sz="28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40000"/>
              </a:lnSpc>
              <a:buClrTx/>
              <a:buSzTx/>
              <a:buFont typeface="Wingdings" panose="05000000000000000000" pitchFamily="2" charset="2"/>
              <a:buChar char="Ø"/>
              <a:defRPr/>
            </a:pPr>
            <a:r>
              <a:rPr lang="zh-CN" altLang="en-US" sz="2800" kern="0" dirty="0" smtClean="0">
                <a:latin typeface="微软雅黑" panose="020B0503020204020204" pitchFamily="34" charset="-122"/>
                <a:ea typeface="微软雅黑" panose="020B0503020204020204" pitchFamily="34" charset="-122"/>
              </a:rPr>
              <a:t>技术的社会建制与工程教育、工程师社会角色的确立有关，这是科学技术活动的制度化过程。</a:t>
            </a:r>
            <a:endParaRPr lang="en-US" altLang="zh-CN" sz="28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sp>
        <p:nvSpPr>
          <p:cNvPr id="4" name="Text Box 9"/>
          <p:cNvSpPr txBox="1">
            <a:spLocks noChangeArrowheads="1"/>
          </p:cNvSpPr>
          <p:nvPr/>
        </p:nvSpPr>
        <p:spPr bwMode="auto">
          <a:xfrm>
            <a:off x="479376" y="908720"/>
            <a:ext cx="11089232" cy="5328592"/>
          </a:xfrm>
          <a:prstGeom prst="rect">
            <a:avLst/>
          </a:prstGeom>
          <a:noFill/>
          <a:ln w="9525">
            <a:noFill/>
            <a:miter lim="800000"/>
          </a:ln>
          <a:effectLst/>
        </p:spPr>
        <p:txBody>
          <a:bodyPr lIns="0" tIns="10800" rIns="0" bIns="10800"/>
          <a:lstStyle/>
          <a:p>
            <a:pPr marL="342900" indent="646430" eaLnBrk="0" hangingPunct="0">
              <a:lnSpc>
                <a:spcPct val="130000"/>
              </a:lnSpc>
              <a:defRPr/>
            </a:pPr>
            <a:r>
              <a:rPr lang="zh-CN" altLang="en-US" sz="3600" b="1" kern="0" dirty="0" smtClean="0">
                <a:latin typeface="+mj-lt"/>
                <a:ea typeface="华文新魏"/>
                <a:cs typeface="+mj-cs"/>
                <a:sym typeface="华文新魏" panose="02010800040101010101" pitchFamily="2" charset="-122"/>
              </a:rPr>
              <a:t>科</a:t>
            </a:r>
            <a:r>
              <a:rPr lang="zh-CN" altLang="en-US" sz="3600" b="1" kern="0" dirty="0">
                <a:latin typeface="+mj-lt"/>
                <a:ea typeface="华文新魏"/>
                <a:cs typeface="+mj-cs"/>
                <a:sym typeface="华文新魏" panose="02010800040101010101" pitchFamily="2" charset="-122"/>
              </a:rPr>
              <a:t>学技术社会建制化的历史进程</a:t>
            </a:r>
            <a:endParaRPr lang="zh-CN" altLang="en-US" sz="3600" b="1" kern="0" dirty="0">
              <a:latin typeface="+mj-lt"/>
              <a:ea typeface="华文新魏"/>
              <a:cs typeface="+mj-cs"/>
              <a:sym typeface="华文新魏" panose="02010800040101010101" pitchFamily="2" charset="-122"/>
            </a:endParaRPr>
          </a:p>
          <a:p>
            <a:pPr marL="342900" lvl="2" indent="646430" eaLnBrk="0" hangingPunct="0">
              <a:lnSpc>
                <a:spcPct val="130000"/>
              </a:lnSpc>
              <a:buFont typeface="Wingdings" panose="05000000000000000000" pitchFamily="2" charset="2"/>
              <a:buChar char="Ø"/>
              <a:defRPr/>
            </a:pPr>
            <a:r>
              <a:rPr lang="zh-CN" altLang="en-US" sz="3000" kern="0" dirty="0" smtClean="0">
                <a:latin typeface="微软雅黑" panose="020B0503020204020204" pitchFamily="34" charset="-122"/>
                <a:ea typeface="微软雅黑" panose="020B0503020204020204" pitchFamily="34" charset="-122"/>
              </a:rPr>
              <a:t>科</a:t>
            </a:r>
            <a:r>
              <a:rPr lang="zh-CN" altLang="en-US" sz="3000" kern="0" dirty="0">
                <a:latin typeface="微软雅黑" panose="020B0503020204020204" pitchFamily="34" charset="-122"/>
                <a:ea typeface="微软雅黑" panose="020B0503020204020204" pitchFamily="34" charset="-122"/>
              </a:rPr>
              <a:t>学技术知识生产由业余走向</a:t>
            </a:r>
            <a:r>
              <a:rPr lang="zh-CN" altLang="en-US" sz="3000" kern="0" dirty="0">
                <a:solidFill>
                  <a:srgbClr val="0000FF"/>
                </a:solidFill>
                <a:latin typeface="微软雅黑" panose="020B0503020204020204" pitchFamily="34" charset="-122"/>
                <a:ea typeface="微软雅黑" panose="020B0503020204020204" pitchFamily="34" charset="-122"/>
              </a:rPr>
              <a:t>专业化</a:t>
            </a:r>
            <a:endParaRPr lang="zh-CN" altLang="en-US" sz="3000" kern="0" dirty="0">
              <a:solidFill>
                <a:srgbClr val="0000FF"/>
              </a:solidFill>
              <a:latin typeface="微软雅黑" panose="020B0503020204020204" pitchFamily="34" charset="-122"/>
              <a:ea typeface="微软雅黑" panose="020B0503020204020204" pitchFamily="34" charset="-122"/>
            </a:endParaRPr>
          </a:p>
          <a:p>
            <a:pPr marL="342900" lvl="2" indent="646430" eaLnBrk="0" hangingPunct="0">
              <a:lnSpc>
                <a:spcPct val="130000"/>
              </a:lnSpc>
              <a:buFont typeface="Wingdings" panose="05000000000000000000" pitchFamily="2" charset="2"/>
              <a:buChar char="Ø"/>
              <a:defRPr/>
            </a:pPr>
            <a:r>
              <a:rPr lang="zh-CN" altLang="en-US" sz="3000" kern="0" dirty="0" smtClean="0">
                <a:latin typeface="微软雅黑" panose="020B0503020204020204" pitchFamily="34" charset="-122"/>
                <a:ea typeface="微软雅黑" panose="020B0503020204020204" pitchFamily="34" charset="-122"/>
              </a:rPr>
              <a:t>科</a:t>
            </a:r>
            <a:r>
              <a:rPr lang="zh-CN" altLang="en-US" sz="3000" kern="0" dirty="0">
                <a:latin typeface="微软雅黑" panose="020B0503020204020204" pitchFamily="34" charset="-122"/>
                <a:ea typeface="微软雅黑" panose="020B0503020204020204" pitchFamily="34" charset="-122"/>
              </a:rPr>
              <a:t>学技术知识生产由专业化走向</a:t>
            </a:r>
            <a:r>
              <a:rPr lang="zh-CN" altLang="en-US" sz="3000" kern="0" dirty="0">
                <a:solidFill>
                  <a:srgbClr val="0000FF"/>
                </a:solidFill>
                <a:latin typeface="微软雅黑" panose="020B0503020204020204" pitchFamily="34" charset="-122"/>
                <a:ea typeface="微软雅黑" panose="020B0503020204020204" pitchFamily="34" charset="-122"/>
              </a:rPr>
              <a:t>职业化</a:t>
            </a:r>
            <a:endParaRPr lang="zh-CN" altLang="en-US" sz="3000" kern="0" dirty="0">
              <a:solidFill>
                <a:srgbClr val="0000FF"/>
              </a:solidFill>
              <a:latin typeface="微软雅黑" panose="020B0503020204020204" pitchFamily="34" charset="-122"/>
              <a:ea typeface="微软雅黑" panose="020B0503020204020204" pitchFamily="34" charset="-122"/>
            </a:endParaRPr>
          </a:p>
          <a:p>
            <a:pPr marL="342900" lvl="2" indent="646430" eaLnBrk="0" hangingPunct="0">
              <a:lnSpc>
                <a:spcPct val="130000"/>
              </a:lnSpc>
              <a:buFont typeface="Wingdings" panose="05000000000000000000" pitchFamily="2" charset="2"/>
              <a:buChar char="Ø"/>
              <a:defRPr/>
            </a:pPr>
            <a:r>
              <a:rPr lang="zh-CN" altLang="en-US" sz="3000" kern="0" dirty="0" smtClean="0">
                <a:solidFill>
                  <a:srgbClr val="0000FF"/>
                </a:solidFill>
                <a:latin typeface="微软雅黑" panose="020B0503020204020204" pitchFamily="34" charset="-122"/>
                <a:ea typeface="微软雅黑" panose="020B0503020204020204" pitchFamily="34" charset="-122"/>
              </a:rPr>
              <a:t>国</a:t>
            </a:r>
            <a:r>
              <a:rPr lang="zh-CN" altLang="en-US" sz="3000" kern="0" dirty="0">
                <a:solidFill>
                  <a:srgbClr val="0000FF"/>
                </a:solidFill>
                <a:latin typeface="微软雅黑" panose="020B0503020204020204" pitchFamily="34" charset="-122"/>
                <a:ea typeface="微软雅黑" panose="020B0503020204020204" pitchFamily="34" charset="-122"/>
              </a:rPr>
              <a:t>家科技体</a:t>
            </a:r>
            <a:r>
              <a:rPr lang="zh-CN" altLang="en-US" sz="3000" kern="0" dirty="0" smtClean="0">
                <a:solidFill>
                  <a:srgbClr val="0000FF"/>
                </a:solidFill>
                <a:latin typeface="微软雅黑" panose="020B0503020204020204" pitchFamily="34" charset="-122"/>
                <a:ea typeface="微软雅黑" panose="020B0503020204020204" pitchFamily="34" charset="-122"/>
              </a:rPr>
              <a:t>制</a:t>
            </a:r>
            <a:r>
              <a:rPr lang="zh-CN" altLang="en-US" sz="3000" kern="0" dirty="0" smtClean="0">
                <a:latin typeface="微软雅黑" panose="020B0503020204020204" pitchFamily="34" charset="-122"/>
                <a:ea typeface="微软雅黑" panose="020B0503020204020204" pitchFamily="34" charset="-122"/>
              </a:rPr>
              <a:t>的形成</a:t>
            </a:r>
            <a:endParaRPr lang="en-US" altLang="zh-CN" sz="3000" kern="0" dirty="0" smtClean="0">
              <a:latin typeface="微软雅黑" panose="020B0503020204020204" pitchFamily="34" charset="-122"/>
              <a:ea typeface="微软雅黑" panose="020B0503020204020204" pitchFamily="34" charset="-122"/>
            </a:endParaRPr>
          </a:p>
          <a:p>
            <a:pPr marL="342900" lvl="2" indent="646430" eaLnBrk="0" hangingPunct="0">
              <a:lnSpc>
                <a:spcPct val="130000"/>
              </a:lnSpc>
              <a:defRPr/>
            </a:pPr>
            <a:r>
              <a:rPr lang="zh-CN" altLang="en-US" sz="2700" kern="0" dirty="0" smtClean="0">
                <a:latin typeface="微软雅黑" panose="020B0503020204020204" pitchFamily="34" charset="-122"/>
                <a:ea typeface="微软雅黑" panose="020B0503020204020204" pitchFamily="34" charset="-122"/>
              </a:rPr>
              <a:t>科学的社会建制化</a:t>
            </a:r>
            <a:r>
              <a:rPr lang="zh-CN" altLang="en-US" sz="2700" kern="0" dirty="0" smtClean="0">
                <a:solidFill>
                  <a:srgbClr val="0000FF"/>
                </a:solidFill>
                <a:latin typeface="微软雅黑" panose="020B0503020204020204" pitchFamily="34" charset="-122"/>
                <a:ea typeface="微软雅黑" panose="020B0503020204020204" pitchFamily="34" charset="-122"/>
              </a:rPr>
              <a:t>始于</a:t>
            </a:r>
            <a:r>
              <a:rPr lang="en-US" altLang="zh-CN" sz="2700" kern="0" dirty="0" smtClean="0">
                <a:solidFill>
                  <a:srgbClr val="0000FF"/>
                </a:solidFill>
                <a:latin typeface="微软雅黑" panose="020B0503020204020204" pitchFamily="34" charset="-122"/>
                <a:ea typeface="微软雅黑" panose="020B0503020204020204" pitchFamily="34" charset="-122"/>
              </a:rPr>
              <a:t>17</a:t>
            </a:r>
            <a:r>
              <a:rPr lang="zh-CN" altLang="en-US" sz="2700" kern="0" dirty="0" smtClean="0">
                <a:solidFill>
                  <a:srgbClr val="0000FF"/>
                </a:solidFill>
                <a:latin typeface="微软雅黑" panose="020B0503020204020204" pitchFamily="34" charset="-122"/>
                <a:ea typeface="微软雅黑" panose="020B0503020204020204" pitchFamily="34" charset="-122"/>
              </a:rPr>
              <a:t>世纪</a:t>
            </a:r>
            <a:r>
              <a:rPr lang="zh-CN" altLang="en-US" sz="2700" kern="0" dirty="0" smtClean="0">
                <a:latin typeface="微软雅黑" panose="020B0503020204020204" pitchFamily="34" charset="-122"/>
                <a:ea typeface="微软雅黑" panose="020B0503020204020204" pitchFamily="34" charset="-122"/>
              </a:rPr>
              <a:t>。</a:t>
            </a:r>
            <a:r>
              <a:rPr lang="en-US" altLang="zh-CN" sz="2700" kern="0" dirty="0" smtClean="0">
                <a:latin typeface="微软雅黑" panose="020B0503020204020204" pitchFamily="34" charset="-122"/>
                <a:ea typeface="微软雅黑" panose="020B0503020204020204" pitchFamily="34" charset="-122"/>
              </a:rPr>
              <a:t>1645</a:t>
            </a:r>
            <a:r>
              <a:rPr lang="zh-CN" altLang="en-US" sz="2700" kern="0" dirty="0" smtClean="0">
                <a:latin typeface="微软雅黑" panose="020B0503020204020204" pitchFamily="34" charset="-122"/>
                <a:ea typeface="微软雅黑" panose="020B0503020204020204" pitchFamily="34" charset="-122"/>
              </a:rPr>
              <a:t>年，英国产生了“</a:t>
            </a:r>
            <a:r>
              <a:rPr lang="zh-CN" altLang="en-US" sz="2700" kern="0" dirty="0" smtClean="0">
                <a:solidFill>
                  <a:srgbClr val="0000FF"/>
                </a:solidFill>
                <a:latin typeface="微软雅黑" panose="020B0503020204020204" pitchFamily="34" charset="-122"/>
                <a:ea typeface="微软雅黑" panose="020B0503020204020204" pitchFamily="34" charset="-122"/>
              </a:rPr>
              <a:t>无形学院</a:t>
            </a:r>
            <a:r>
              <a:rPr lang="zh-CN" altLang="en-US" sz="2700" kern="0" dirty="0" smtClean="0">
                <a:latin typeface="微软雅黑" panose="020B0503020204020204" pitchFamily="34" charset="-122"/>
                <a:ea typeface="微软雅黑" panose="020B0503020204020204" pitchFamily="34" charset="-122"/>
              </a:rPr>
              <a:t>”，后来，在此基础上成立了</a:t>
            </a:r>
            <a:r>
              <a:rPr lang="zh-CN" altLang="en-US" sz="2700" kern="0" dirty="0" smtClean="0">
                <a:solidFill>
                  <a:srgbClr val="0000FF"/>
                </a:solidFill>
                <a:latin typeface="微软雅黑" panose="020B0503020204020204" pitchFamily="34" charset="-122"/>
                <a:ea typeface="微软雅黑" panose="020B0503020204020204" pitchFamily="34" charset="-122"/>
              </a:rPr>
              <a:t>皇家学会</a:t>
            </a:r>
            <a:r>
              <a:rPr lang="zh-CN" altLang="en-US" sz="2700" kern="0" dirty="0" smtClean="0">
                <a:latin typeface="微软雅黑" panose="020B0503020204020204" pitchFamily="34" charset="-122"/>
                <a:ea typeface="微软雅黑" panose="020B0503020204020204" pitchFamily="34" charset="-122"/>
              </a:rPr>
              <a:t>。学会成立时，著名科学家</a:t>
            </a:r>
            <a:r>
              <a:rPr lang="zh-CN" altLang="en-US" sz="2700" kern="0" dirty="0" smtClean="0">
                <a:solidFill>
                  <a:srgbClr val="0000FF"/>
                </a:solidFill>
                <a:latin typeface="微软雅黑" panose="020B0503020204020204" pitchFamily="34" charset="-122"/>
                <a:ea typeface="微软雅黑" panose="020B0503020204020204" pitchFamily="34" charset="-122"/>
              </a:rPr>
              <a:t>胡克</a:t>
            </a:r>
            <a:r>
              <a:rPr lang="zh-CN" altLang="en-US" sz="2700" kern="0" dirty="0" smtClean="0">
                <a:latin typeface="微软雅黑" panose="020B0503020204020204" pitchFamily="34" charset="-122"/>
                <a:ea typeface="微软雅黑" panose="020B0503020204020204" pitchFamily="34" charset="-122"/>
              </a:rPr>
              <a:t>为学会起草了章程。章程指出，皇家学会的任务是：靠实验来改进有关自然界诸事物的知识，以及一切有用的艺术、制造、机械实践、发动机和新发明。自此，科学成为一种有</a:t>
            </a:r>
            <a:r>
              <a:rPr lang="zh-CN" altLang="en-US" sz="2700" kern="0" dirty="0" smtClean="0">
                <a:solidFill>
                  <a:srgbClr val="0000FF"/>
                </a:solidFill>
                <a:latin typeface="微软雅黑" panose="020B0503020204020204" pitchFamily="34" charset="-122"/>
                <a:ea typeface="微软雅黑" panose="020B0503020204020204" pitchFamily="34" charset="-122"/>
              </a:rPr>
              <a:t>明确目标的社会建制</a:t>
            </a:r>
            <a:r>
              <a:rPr lang="zh-CN" altLang="en-US" sz="2700" kern="0" dirty="0" smtClean="0">
                <a:latin typeface="微软雅黑" panose="020B0503020204020204" pitchFamily="34" charset="-122"/>
                <a:ea typeface="微软雅黑" panose="020B0503020204020204" pitchFamily="34" charset="-122"/>
              </a:rPr>
              <a:t>。</a:t>
            </a:r>
            <a:endParaRPr lang="zh-CN" altLang="en-US" sz="27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grpSp>
        <p:nvGrpSpPr>
          <p:cNvPr id="5" name="Group 3"/>
          <p:cNvGrpSpPr/>
          <p:nvPr/>
        </p:nvGrpSpPr>
        <p:grpSpPr bwMode="auto">
          <a:xfrm>
            <a:off x="695400" y="1340768"/>
            <a:ext cx="10871938" cy="4681513"/>
            <a:chOff x="0" y="384"/>
            <a:chExt cx="3796" cy="2112"/>
          </a:xfrm>
        </p:grpSpPr>
        <p:grpSp>
          <p:nvGrpSpPr>
            <p:cNvPr id="6" name="Group 4"/>
            <p:cNvGrpSpPr/>
            <p:nvPr/>
          </p:nvGrpSpPr>
          <p:grpSpPr bwMode="auto">
            <a:xfrm>
              <a:off x="0" y="384"/>
              <a:ext cx="708" cy="384"/>
              <a:chOff x="0" y="384"/>
              <a:chExt cx="708" cy="384"/>
            </a:xfrm>
          </p:grpSpPr>
          <p:sp>
            <p:nvSpPr>
              <p:cNvPr id="35" name="Rectangle 5"/>
              <p:cNvSpPr>
                <a:spLocks noChangeArrowheads="1"/>
              </p:cNvSpPr>
              <p:nvPr/>
            </p:nvSpPr>
            <p:spPr bwMode="auto">
              <a:xfrm>
                <a:off x="43" y="384"/>
                <a:ext cx="622" cy="384"/>
              </a:xfrm>
              <a:prstGeom prst="rect">
                <a:avLst/>
              </a:prstGeom>
              <a:noFill/>
              <a:ln w="9525">
                <a:noFill/>
                <a:miter lim="800000"/>
              </a:ln>
            </p:spPr>
            <p:txBody>
              <a:bodyPr anchor="ctr"/>
              <a:lstStyle/>
              <a:p>
                <a:pPr algn="ctr" eaLnBrk="0" hangingPunct="0"/>
                <a:r>
                  <a:rPr kumimoji="1" lang="zh-CN" altLang="en-US" sz="2000" dirty="0">
                    <a:latin typeface="黑体" panose="02010609060101010101" charset="-122"/>
                    <a:ea typeface="黑体" panose="02010609060101010101" charset="-122"/>
                  </a:rPr>
                  <a:t>人   物</a:t>
                </a:r>
                <a:endParaRPr kumimoji="1" lang="zh-CN" altLang="en-US" sz="2000" dirty="0">
                  <a:latin typeface="黑体" panose="02010609060101010101" charset="-122"/>
                  <a:ea typeface="黑体" panose="02010609060101010101" charset="-122"/>
                </a:endParaRPr>
              </a:p>
            </p:txBody>
          </p:sp>
          <p:sp>
            <p:nvSpPr>
              <p:cNvPr id="36" name="Rectangle 6"/>
              <p:cNvSpPr>
                <a:spLocks noChangeArrowheads="1"/>
              </p:cNvSpPr>
              <p:nvPr/>
            </p:nvSpPr>
            <p:spPr bwMode="auto">
              <a:xfrm>
                <a:off x="0" y="384"/>
                <a:ext cx="708" cy="384"/>
              </a:xfrm>
              <a:prstGeom prst="rect">
                <a:avLst/>
              </a:prstGeom>
              <a:noFill/>
              <a:ln w="7">
                <a:solidFill>
                  <a:srgbClr val="A0A0A0"/>
                </a:solidFill>
                <a:miter lim="800000"/>
              </a:ln>
            </p:spPr>
            <p:txBody>
              <a:bodyPr wrap="none" anchor="ctr"/>
              <a:lstStyle/>
              <a:p>
                <a:endParaRPr lang="zh-CN" altLang="en-US">
                  <a:latin typeface="黑体" panose="02010609060101010101" charset="-122"/>
                  <a:ea typeface="黑体" panose="02010609060101010101" charset="-122"/>
                </a:endParaRPr>
              </a:p>
            </p:txBody>
          </p:sp>
        </p:grpSp>
        <p:grpSp>
          <p:nvGrpSpPr>
            <p:cNvPr id="7" name="Group 7"/>
            <p:cNvGrpSpPr/>
            <p:nvPr/>
          </p:nvGrpSpPr>
          <p:grpSpPr bwMode="auto">
            <a:xfrm>
              <a:off x="708" y="384"/>
              <a:ext cx="796" cy="384"/>
              <a:chOff x="708" y="384"/>
              <a:chExt cx="796" cy="384"/>
            </a:xfrm>
          </p:grpSpPr>
          <p:sp>
            <p:nvSpPr>
              <p:cNvPr id="33" name="Rectangle 8"/>
              <p:cNvSpPr>
                <a:spLocks noChangeArrowheads="1"/>
              </p:cNvSpPr>
              <p:nvPr/>
            </p:nvSpPr>
            <p:spPr bwMode="auto">
              <a:xfrm>
                <a:off x="751" y="384"/>
                <a:ext cx="710" cy="384"/>
              </a:xfrm>
              <a:prstGeom prst="rect">
                <a:avLst/>
              </a:prstGeom>
              <a:noFill/>
              <a:ln w="9525">
                <a:noFill/>
                <a:miter lim="800000"/>
              </a:ln>
            </p:spPr>
            <p:txBody>
              <a:bodyPr anchor="ctr"/>
              <a:lstStyle/>
              <a:p>
                <a:pPr eaLnBrk="0" hangingPunct="0"/>
                <a:r>
                  <a:rPr kumimoji="1" lang="zh-CN" altLang="en-US" sz="2000" dirty="0">
                    <a:latin typeface="黑体" panose="02010609060101010101" charset="-122"/>
                    <a:ea typeface="黑体" panose="02010609060101010101" charset="-122"/>
                  </a:rPr>
                  <a:t>年代</a:t>
                </a:r>
                <a:r>
                  <a:rPr kumimoji="1" lang="en-US" altLang="zh-CN" sz="2000" dirty="0">
                    <a:latin typeface="黑体" panose="02010609060101010101" charset="-122"/>
                    <a:ea typeface="黑体" panose="02010609060101010101" charset="-122"/>
                  </a:rPr>
                  <a:t>-</a:t>
                </a:r>
                <a:r>
                  <a:rPr kumimoji="1" lang="zh-CN" altLang="en-US" sz="2000" dirty="0">
                    <a:latin typeface="黑体" panose="02010609060101010101" charset="-122"/>
                    <a:ea typeface="黑体" panose="02010609060101010101" charset="-122"/>
                  </a:rPr>
                  <a:t>世纪</a:t>
                </a:r>
                <a:endParaRPr kumimoji="1" lang="zh-CN" altLang="en-US" sz="2000" dirty="0">
                  <a:latin typeface="黑体" panose="02010609060101010101" charset="-122"/>
                  <a:ea typeface="黑体" panose="02010609060101010101" charset="-122"/>
                </a:endParaRPr>
              </a:p>
            </p:txBody>
          </p:sp>
          <p:sp>
            <p:nvSpPr>
              <p:cNvPr id="34" name="Rectangle 9"/>
              <p:cNvSpPr>
                <a:spLocks noChangeArrowheads="1"/>
              </p:cNvSpPr>
              <p:nvPr/>
            </p:nvSpPr>
            <p:spPr bwMode="auto">
              <a:xfrm>
                <a:off x="708" y="384"/>
                <a:ext cx="796" cy="384"/>
              </a:xfrm>
              <a:prstGeom prst="rect">
                <a:avLst/>
              </a:prstGeom>
              <a:noFill/>
              <a:ln w="7">
                <a:solidFill>
                  <a:srgbClr val="A0A0A0"/>
                </a:solidFill>
                <a:miter lim="800000"/>
              </a:ln>
            </p:spPr>
            <p:txBody>
              <a:bodyPr wrap="none" anchor="ctr"/>
              <a:lstStyle/>
              <a:p>
                <a:endParaRPr lang="zh-CN" altLang="en-US">
                  <a:latin typeface="黑体" panose="02010609060101010101" charset="-122"/>
                  <a:ea typeface="黑体" panose="02010609060101010101" charset="-122"/>
                </a:endParaRPr>
              </a:p>
            </p:txBody>
          </p:sp>
        </p:grpSp>
        <p:grpSp>
          <p:nvGrpSpPr>
            <p:cNvPr id="8" name="Group 10"/>
            <p:cNvGrpSpPr/>
            <p:nvPr/>
          </p:nvGrpSpPr>
          <p:grpSpPr bwMode="auto">
            <a:xfrm>
              <a:off x="1504" y="384"/>
              <a:ext cx="572" cy="384"/>
              <a:chOff x="1504" y="384"/>
              <a:chExt cx="572" cy="384"/>
            </a:xfrm>
          </p:grpSpPr>
          <p:sp>
            <p:nvSpPr>
              <p:cNvPr id="31" name="Rectangle 11"/>
              <p:cNvSpPr>
                <a:spLocks noChangeArrowheads="1"/>
              </p:cNvSpPr>
              <p:nvPr/>
            </p:nvSpPr>
            <p:spPr bwMode="auto">
              <a:xfrm>
                <a:off x="1547" y="384"/>
                <a:ext cx="486" cy="384"/>
              </a:xfrm>
              <a:prstGeom prst="rect">
                <a:avLst/>
              </a:prstGeom>
              <a:noFill/>
              <a:ln w="9525">
                <a:noFill/>
                <a:miter lim="800000"/>
              </a:ln>
            </p:spPr>
            <p:txBody>
              <a:bodyPr anchor="ctr"/>
              <a:lstStyle/>
              <a:p>
                <a:pPr algn="ctr" eaLnBrk="0" hangingPunct="0"/>
                <a:r>
                  <a:rPr kumimoji="1" lang="zh-CN" altLang="en-US" sz="2000">
                    <a:latin typeface="黑体" panose="02010609060101010101" charset="-122"/>
                    <a:ea typeface="黑体" panose="02010609060101010101" charset="-122"/>
                  </a:rPr>
                  <a:t>国  家</a:t>
                </a:r>
                <a:endParaRPr kumimoji="1" lang="zh-CN" altLang="en-US" sz="2000">
                  <a:latin typeface="黑体" panose="02010609060101010101" charset="-122"/>
                  <a:ea typeface="黑体" panose="02010609060101010101" charset="-122"/>
                </a:endParaRPr>
              </a:p>
            </p:txBody>
          </p:sp>
          <p:sp>
            <p:nvSpPr>
              <p:cNvPr id="32" name="Rectangle 12"/>
              <p:cNvSpPr>
                <a:spLocks noChangeArrowheads="1"/>
              </p:cNvSpPr>
              <p:nvPr/>
            </p:nvSpPr>
            <p:spPr bwMode="auto">
              <a:xfrm>
                <a:off x="1504" y="384"/>
                <a:ext cx="572" cy="384"/>
              </a:xfrm>
              <a:prstGeom prst="rect">
                <a:avLst/>
              </a:prstGeom>
              <a:noFill/>
              <a:ln w="7">
                <a:solidFill>
                  <a:srgbClr val="A0A0A0"/>
                </a:solidFill>
                <a:miter lim="800000"/>
              </a:ln>
            </p:spPr>
            <p:txBody>
              <a:bodyPr wrap="none" anchor="ctr"/>
              <a:lstStyle/>
              <a:p>
                <a:endParaRPr lang="zh-CN" altLang="en-US">
                  <a:latin typeface="黑体" panose="02010609060101010101" charset="-122"/>
                  <a:ea typeface="黑体" panose="02010609060101010101" charset="-122"/>
                </a:endParaRPr>
              </a:p>
            </p:txBody>
          </p:sp>
        </p:grpSp>
        <p:grpSp>
          <p:nvGrpSpPr>
            <p:cNvPr id="10" name="Group 13"/>
            <p:cNvGrpSpPr/>
            <p:nvPr/>
          </p:nvGrpSpPr>
          <p:grpSpPr bwMode="auto">
            <a:xfrm>
              <a:off x="2076" y="384"/>
              <a:ext cx="644" cy="384"/>
              <a:chOff x="2076" y="384"/>
              <a:chExt cx="644" cy="384"/>
            </a:xfrm>
          </p:grpSpPr>
          <p:sp>
            <p:nvSpPr>
              <p:cNvPr id="29" name="Rectangle 14"/>
              <p:cNvSpPr>
                <a:spLocks noChangeArrowheads="1"/>
              </p:cNvSpPr>
              <p:nvPr/>
            </p:nvSpPr>
            <p:spPr bwMode="auto">
              <a:xfrm>
                <a:off x="2119" y="384"/>
                <a:ext cx="558" cy="384"/>
              </a:xfrm>
              <a:prstGeom prst="rect">
                <a:avLst/>
              </a:prstGeom>
              <a:noFill/>
              <a:ln w="9525">
                <a:noFill/>
                <a:miter lim="800000"/>
              </a:ln>
            </p:spPr>
            <p:txBody>
              <a:bodyPr anchor="ctr"/>
              <a:lstStyle/>
              <a:p>
                <a:pPr algn="ctr" eaLnBrk="0" hangingPunct="0"/>
                <a:r>
                  <a:rPr kumimoji="1" lang="zh-CN" altLang="en-US" sz="2000">
                    <a:latin typeface="黑体" panose="02010609060101010101" charset="-122"/>
                    <a:ea typeface="黑体" panose="02010609060101010101" charset="-122"/>
                  </a:rPr>
                  <a:t>成   就</a:t>
                </a:r>
                <a:endParaRPr kumimoji="1" lang="zh-CN" altLang="en-US" sz="2000">
                  <a:latin typeface="黑体" panose="02010609060101010101" charset="-122"/>
                  <a:ea typeface="黑体" panose="02010609060101010101" charset="-122"/>
                </a:endParaRPr>
              </a:p>
            </p:txBody>
          </p:sp>
          <p:sp>
            <p:nvSpPr>
              <p:cNvPr id="30" name="Rectangle 15"/>
              <p:cNvSpPr>
                <a:spLocks noChangeArrowheads="1"/>
              </p:cNvSpPr>
              <p:nvPr/>
            </p:nvSpPr>
            <p:spPr bwMode="auto">
              <a:xfrm>
                <a:off x="2076" y="384"/>
                <a:ext cx="644" cy="384"/>
              </a:xfrm>
              <a:prstGeom prst="rect">
                <a:avLst/>
              </a:prstGeom>
              <a:noFill/>
              <a:ln w="7">
                <a:solidFill>
                  <a:srgbClr val="A0A0A0"/>
                </a:solidFill>
                <a:miter lim="800000"/>
              </a:ln>
            </p:spPr>
            <p:txBody>
              <a:bodyPr wrap="none" anchor="ctr"/>
              <a:lstStyle/>
              <a:p>
                <a:endParaRPr lang="zh-CN" altLang="en-US">
                  <a:latin typeface="黑体" panose="02010609060101010101" charset="-122"/>
                  <a:ea typeface="黑体" panose="02010609060101010101" charset="-122"/>
                </a:endParaRPr>
              </a:p>
            </p:txBody>
          </p:sp>
        </p:grpSp>
        <p:grpSp>
          <p:nvGrpSpPr>
            <p:cNvPr id="11" name="Group 16"/>
            <p:cNvGrpSpPr/>
            <p:nvPr/>
          </p:nvGrpSpPr>
          <p:grpSpPr bwMode="auto">
            <a:xfrm>
              <a:off x="2720" y="384"/>
              <a:ext cx="1076" cy="384"/>
              <a:chOff x="2720" y="384"/>
              <a:chExt cx="1076" cy="384"/>
            </a:xfrm>
          </p:grpSpPr>
          <p:sp>
            <p:nvSpPr>
              <p:cNvPr id="27" name="Rectangle 17"/>
              <p:cNvSpPr>
                <a:spLocks noChangeArrowheads="1"/>
              </p:cNvSpPr>
              <p:nvPr/>
            </p:nvSpPr>
            <p:spPr bwMode="auto">
              <a:xfrm>
                <a:off x="2763" y="384"/>
                <a:ext cx="990" cy="384"/>
              </a:xfrm>
              <a:prstGeom prst="rect">
                <a:avLst/>
              </a:prstGeom>
              <a:noFill/>
              <a:ln w="9525">
                <a:noFill/>
                <a:miter lim="800000"/>
              </a:ln>
            </p:spPr>
            <p:txBody>
              <a:bodyPr anchor="ctr"/>
              <a:lstStyle/>
              <a:p>
                <a:pPr algn="ctr" eaLnBrk="0" hangingPunct="0"/>
                <a:r>
                  <a:rPr kumimoji="1" lang="zh-CN" altLang="en-US" sz="2000">
                    <a:latin typeface="黑体" panose="02010609060101010101" charset="-122"/>
                    <a:ea typeface="黑体" panose="02010609060101010101" charset="-122"/>
                  </a:rPr>
                  <a:t>职    业</a:t>
                </a:r>
                <a:endParaRPr kumimoji="1" lang="zh-CN" altLang="en-US" sz="2000">
                  <a:latin typeface="黑体" panose="02010609060101010101" charset="-122"/>
                  <a:ea typeface="黑体" panose="02010609060101010101" charset="-122"/>
                </a:endParaRPr>
              </a:p>
            </p:txBody>
          </p:sp>
          <p:sp>
            <p:nvSpPr>
              <p:cNvPr id="28" name="Rectangle 18"/>
              <p:cNvSpPr>
                <a:spLocks noChangeArrowheads="1"/>
              </p:cNvSpPr>
              <p:nvPr/>
            </p:nvSpPr>
            <p:spPr bwMode="auto">
              <a:xfrm>
                <a:off x="2720" y="384"/>
                <a:ext cx="1076" cy="384"/>
              </a:xfrm>
              <a:prstGeom prst="rect">
                <a:avLst/>
              </a:prstGeom>
              <a:noFill/>
              <a:ln w="7">
                <a:solidFill>
                  <a:srgbClr val="A0A0A0"/>
                </a:solidFill>
                <a:miter lim="800000"/>
              </a:ln>
            </p:spPr>
            <p:txBody>
              <a:bodyPr wrap="none" anchor="ctr"/>
              <a:lstStyle/>
              <a:p>
                <a:endParaRPr lang="zh-CN" altLang="en-US">
                  <a:latin typeface="黑体" panose="02010609060101010101" charset="-122"/>
                  <a:ea typeface="黑体" panose="02010609060101010101" charset="-122"/>
                </a:endParaRPr>
              </a:p>
            </p:txBody>
          </p:sp>
        </p:grpSp>
        <p:grpSp>
          <p:nvGrpSpPr>
            <p:cNvPr id="12" name="Group 19"/>
            <p:cNvGrpSpPr/>
            <p:nvPr/>
          </p:nvGrpSpPr>
          <p:grpSpPr bwMode="auto">
            <a:xfrm>
              <a:off x="0" y="768"/>
              <a:ext cx="708" cy="1728"/>
              <a:chOff x="0" y="768"/>
              <a:chExt cx="708" cy="1728"/>
            </a:xfrm>
          </p:grpSpPr>
          <p:sp>
            <p:nvSpPr>
              <p:cNvPr id="25" name="Rectangle 20"/>
              <p:cNvSpPr>
                <a:spLocks noChangeArrowheads="1"/>
              </p:cNvSpPr>
              <p:nvPr/>
            </p:nvSpPr>
            <p:spPr bwMode="auto">
              <a:xfrm>
                <a:off x="43" y="768"/>
                <a:ext cx="622" cy="1728"/>
              </a:xfrm>
              <a:prstGeom prst="rect">
                <a:avLst/>
              </a:prstGeom>
              <a:noFill/>
              <a:ln w="9525">
                <a:noFill/>
                <a:miter lim="800000"/>
              </a:ln>
            </p:spPr>
            <p:txBody>
              <a:bodyPr anchor="ctr"/>
              <a:lstStyle/>
              <a:p>
                <a:pPr algn="just" eaLnBrk="0" hangingPunct="0"/>
                <a:endParaRPr kumimoji="1" lang="en-US" altLang="zh-CN"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哥白尼</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培根</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哈维</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波义耳</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牛顿</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富兰克林</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林耐</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布丰</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斯普兰查尼</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卡文迪许</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普利斯特列</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赫舍尔</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拉瓦锡</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赖尔</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达尔</a:t>
                </a:r>
                <a:r>
                  <a:rPr kumimoji="1" lang="zh-CN" altLang="en-US" dirty="0" smtClean="0">
                    <a:latin typeface="黑体" panose="02010609060101010101" charset="-122"/>
                    <a:ea typeface="黑体" panose="02010609060101010101" charset="-122"/>
                  </a:rPr>
                  <a:t>文</a:t>
                </a:r>
                <a:endParaRPr kumimoji="1" lang="en-US" altLang="zh-CN" dirty="0">
                  <a:solidFill>
                    <a:schemeClr val="hlink"/>
                  </a:solidFill>
                  <a:latin typeface="黑体" panose="02010609060101010101" charset="-122"/>
                  <a:ea typeface="黑体" panose="02010609060101010101" charset="-122"/>
                </a:endParaRPr>
              </a:p>
            </p:txBody>
          </p:sp>
          <p:sp>
            <p:nvSpPr>
              <p:cNvPr id="26" name="Rectangle 21"/>
              <p:cNvSpPr>
                <a:spLocks noChangeArrowheads="1"/>
              </p:cNvSpPr>
              <p:nvPr/>
            </p:nvSpPr>
            <p:spPr bwMode="auto">
              <a:xfrm>
                <a:off x="0" y="768"/>
                <a:ext cx="708" cy="1728"/>
              </a:xfrm>
              <a:prstGeom prst="rect">
                <a:avLst/>
              </a:prstGeom>
              <a:noFill/>
              <a:ln w="7">
                <a:solidFill>
                  <a:srgbClr val="A0A0A0"/>
                </a:solidFill>
                <a:miter lim="800000"/>
              </a:ln>
            </p:spPr>
            <p:txBody>
              <a:bodyPr wrap="none" anchor="ctr"/>
              <a:lstStyle/>
              <a:p>
                <a:endParaRPr lang="zh-CN" altLang="en-US">
                  <a:latin typeface="黑体" panose="02010609060101010101" charset="-122"/>
                  <a:ea typeface="黑体" panose="02010609060101010101" charset="-122"/>
                </a:endParaRPr>
              </a:p>
            </p:txBody>
          </p:sp>
        </p:grpSp>
        <p:grpSp>
          <p:nvGrpSpPr>
            <p:cNvPr id="13" name="Group 22"/>
            <p:cNvGrpSpPr/>
            <p:nvPr/>
          </p:nvGrpSpPr>
          <p:grpSpPr bwMode="auto">
            <a:xfrm>
              <a:off x="708" y="768"/>
              <a:ext cx="796" cy="1728"/>
              <a:chOff x="708" y="768"/>
              <a:chExt cx="796" cy="1728"/>
            </a:xfrm>
          </p:grpSpPr>
          <p:sp>
            <p:nvSpPr>
              <p:cNvPr id="23" name="Rectangle 23"/>
              <p:cNvSpPr>
                <a:spLocks noChangeArrowheads="1"/>
              </p:cNvSpPr>
              <p:nvPr/>
            </p:nvSpPr>
            <p:spPr bwMode="auto">
              <a:xfrm>
                <a:off x="751" y="768"/>
                <a:ext cx="710" cy="1728"/>
              </a:xfrm>
              <a:prstGeom prst="rect">
                <a:avLst/>
              </a:prstGeom>
              <a:noFill/>
              <a:ln w="9525">
                <a:noFill/>
                <a:miter lim="800000"/>
              </a:ln>
            </p:spPr>
            <p:txBody>
              <a:bodyPr anchor="ctr"/>
              <a:lstStyle/>
              <a:p>
                <a:pPr algn="just" eaLnBrk="0" hangingPunct="0"/>
                <a:endParaRPr kumimoji="1" lang="en-US" altLang="zh-CN" dirty="0">
                  <a:latin typeface="黑体" panose="02010609060101010101" charset="-122"/>
                  <a:ea typeface="黑体" panose="02010609060101010101" charset="-122"/>
                </a:endParaRPr>
              </a:p>
              <a:p>
                <a:pPr algn="just" eaLnBrk="0" hangingPunct="0"/>
                <a:r>
                  <a:rPr kumimoji="1" lang="en-US" altLang="zh-CN" dirty="0">
                    <a:latin typeface="黑体" panose="02010609060101010101" charset="-122"/>
                    <a:ea typeface="黑体" panose="02010609060101010101" charset="-122"/>
                  </a:rPr>
                  <a:t>16</a:t>
                </a:r>
                <a:endParaRPr kumimoji="1" lang="en-US" altLang="zh-CN" dirty="0">
                  <a:latin typeface="黑体" panose="02010609060101010101" charset="-122"/>
                  <a:ea typeface="黑体" panose="02010609060101010101" charset="-122"/>
                </a:endParaRPr>
              </a:p>
              <a:p>
                <a:pPr algn="just" eaLnBrk="0" hangingPunct="0"/>
                <a:r>
                  <a:rPr kumimoji="1" lang="en-US" altLang="zh-CN" dirty="0">
                    <a:latin typeface="黑体" panose="02010609060101010101" charset="-122"/>
                    <a:ea typeface="黑体" panose="02010609060101010101" charset="-122"/>
                  </a:rPr>
                  <a:t>16</a:t>
                </a:r>
                <a:r>
                  <a:rPr kumimoji="1" lang="zh-CN" altLang="en-US" dirty="0">
                    <a:latin typeface="黑体" panose="02010609060101010101" charset="-122"/>
                    <a:ea typeface="黑体" panose="02010609060101010101" charset="-122"/>
                  </a:rPr>
                  <a:t>－</a:t>
                </a:r>
                <a:r>
                  <a:rPr kumimoji="1" lang="en-US" altLang="zh-CN" dirty="0">
                    <a:latin typeface="黑体" panose="02010609060101010101" charset="-122"/>
                    <a:ea typeface="黑体" panose="02010609060101010101" charset="-122"/>
                  </a:rPr>
                  <a:t>17</a:t>
                </a:r>
                <a:endParaRPr kumimoji="1" lang="en-US" altLang="zh-CN" dirty="0">
                  <a:latin typeface="黑体" panose="02010609060101010101" charset="-122"/>
                  <a:ea typeface="黑体" panose="02010609060101010101" charset="-122"/>
                </a:endParaRPr>
              </a:p>
              <a:p>
                <a:pPr algn="just" eaLnBrk="0" hangingPunct="0"/>
                <a:r>
                  <a:rPr kumimoji="1" lang="en-US" altLang="zh-CN" dirty="0">
                    <a:latin typeface="黑体" panose="02010609060101010101" charset="-122"/>
                    <a:ea typeface="黑体" panose="02010609060101010101" charset="-122"/>
                  </a:rPr>
                  <a:t>16</a:t>
                </a:r>
                <a:r>
                  <a:rPr kumimoji="1" lang="zh-CN" altLang="en-US" dirty="0">
                    <a:latin typeface="黑体" panose="02010609060101010101" charset="-122"/>
                    <a:ea typeface="黑体" panose="02010609060101010101" charset="-122"/>
                  </a:rPr>
                  <a:t>－</a:t>
                </a:r>
                <a:r>
                  <a:rPr kumimoji="1" lang="en-US" altLang="zh-CN" dirty="0">
                    <a:latin typeface="黑体" panose="02010609060101010101" charset="-122"/>
                    <a:ea typeface="黑体" panose="02010609060101010101" charset="-122"/>
                  </a:rPr>
                  <a:t>17</a:t>
                </a:r>
                <a:endParaRPr kumimoji="1" lang="en-US" altLang="zh-CN" dirty="0">
                  <a:latin typeface="黑体" panose="02010609060101010101" charset="-122"/>
                  <a:ea typeface="黑体" panose="02010609060101010101" charset="-122"/>
                </a:endParaRPr>
              </a:p>
              <a:p>
                <a:pPr algn="just" eaLnBrk="0" hangingPunct="0"/>
                <a:r>
                  <a:rPr kumimoji="1" lang="en-US" altLang="zh-CN" dirty="0">
                    <a:latin typeface="黑体" panose="02010609060101010101" charset="-122"/>
                    <a:ea typeface="黑体" panose="02010609060101010101" charset="-122"/>
                  </a:rPr>
                  <a:t>17</a:t>
                </a:r>
                <a:endParaRPr kumimoji="1" lang="en-US" altLang="zh-CN" dirty="0">
                  <a:latin typeface="黑体" panose="02010609060101010101" charset="-122"/>
                  <a:ea typeface="黑体" panose="02010609060101010101" charset="-122"/>
                </a:endParaRPr>
              </a:p>
              <a:p>
                <a:pPr algn="just" eaLnBrk="0" hangingPunct="0"/>
                <a:r>
                  <a:rPr kumimoji="1" lang="en-US" altLang="zh-CN" dirty="0">
                    <a:latin typeface="黑体" panose="02010609060101010101" charset="-122"/>
                    <a:ea typeface="黑体" panose="02010609060101010101" charset="-122"/>
                  </a:rPr>
                  <a:t>17</a:t>
                </a:r>
                <a:r>
                  <a:rPr kumimoji="1" lang="zh-CN" altLang="en-US" dirty="0">
                    <a:latin typeface="黑体" panose="02010609060101010101" charset="-122"/>
                    <a:ea typeface="黑体" panose="02010609060101010101" charset="-122"/>
                  </a:rPr>
                  <a:t>－</a:t>
                </a:r>
                <a:r>
                  <a:rPr kumimoji="1" lang="en-US" altLang="zh-CN" dirty="0">
                    <a:latin typeface="黑体" panose="02010609060101010101" charset="-122"/>
                    <a:ea typeface="黑体" panose="02010609060101010101" charset="-122"/>
                  </a:rPr>
                  <a:t>18</a:t>
                </a:r>
                <a:endParaRPr kumimoji="1" lang="en-US" altLang="zh-CN" dirty="0">
                  <a:latin typeface="黑体" panose="02010609060101010101" charset="-122"/>
                  <a:ea typeface="黑体" panose="02010609060101010101" charset="-122"/>
                </a:endParaRPr>
              </a:p>
              <a:p>
                <a:pPr algn="just" eaLnBrk="0" hangingPunct="0"/>
                <a:r>
                  <a:rPr kumimoji="1" lang="en-US" altLang="zh-CN" dirty="0">
                    <a:latin typeface="黑体" panose="02010609060101010101" charset="-122"/>
                    <a:ea typeface="黑体" panose="02010609060101010101" charset="-122"/>
                  </a:rPr>
                  <a:t>18</a:t>
                </a:r>
                <a:endParaRPr kumimoji="1" lang="en-US" altLang="zh-CN" dirty="0">
                  <a:latin typeface="黑体" panose="02010609060101010101" charset="-122"/>
                  <a:ea typeface="黑体" panose="02010609060101010101" charset="-122"/>
                </a:endParaRPr>
              </a:p>
              <a:p>
                <a:pPr algn="just" eaLnBrk="0" hangingPunct="0"/>
                <a:r>
                  <a:rPr kumimoji="1" lang="en-US" altLang="zh-CN" dirty="0">
                    <a:latin typeface="黑体" panose="02010609060101010101" charset="-122"/>
                    <a:ea typeface="黑体" panose="02010609060101010101" charset="-122"/>
                  </a:rPr>
                  <a:t>18</a:t>
                </a:r>
                <a:endParaRPr kumimoji="1" lang="en-US" altLang="zh-CN" dirty="0">
                  <a:latin typeface="黑体" panose="02010609060101010101" charset="-122"/>
                  <a:ea typeface="黑体" panose="02010609060101010101" charset="-122"/>
                </a:endParaRPr>
              </a:p>
              <a:p>
                <a:pPr algn="just" eaLnBrk="0" hangingPunct="0"/>
                <a:r>
                  <a:rPr kumimoji="1" lang="en-US" altLang="zh-CN" dirty="0">
                    <a:latin typeface="黑体" panose="02010609060101010101" charset="-122"/>
                    <a:ea typeface="黑体" panose="02010609060101010101" charset="-122"/>
                  </a:rPr>
                  <a:t>18</a:t>
                </a:r>
                <a:endParaRPr kumimoji="1" lang="en-US" altLang="zh-CN" dirty="0">
                  <a:latin typeface="黑体" panose="02010609060101010101" charset="-122"/>
                  <a:ea typeface="黑体" panose="02010609060101010101" charset="-122"/>
                </a:endParaRPr>
              </a:p>
              <a:p>
                <a:pPr algn="just" eaLnBrk="0" hangingPunct="0"/>
                <a:r>
                  <a:rPr kumimoji="1" lang="en-US" altLang="zh-CN" dirty="0">
                    <a:latin typeface="黑体" panose="02010609060101010101" charset="-122"/>
                    <a:ea typeface="黑体" panose="02010609060101010101" charset="-122"/>
                  </a:rPr>
                  <a:t>18</a:t>
                </a:r>
                <a:endParaRPr kumimoji="1" lang="en-US" altLang="zh-CN" dirty="0">
                  <a:latin typeface="黑体" panose="02010609060101010101" charset="-122"/>
                  <a:ea typeface="黑体" panose="02010609060101010101" charset="-122"/>
                </a:endParaRPr>
              </a:p>
              <a:p>
                <a:pPr algn="just" eaLnBrk="0" hangingPunct="0"/>
                <a:r>
                  <a:rPr kumimoji="1" lang="en-US" altLang="zh-CN" dirty="0">
                    <a:latin typeface="黑体" panose="02010609060101010101" charset="-122"/>
                    <a:ea typeface="黑体" panose="02010609060101010101" charset="-122"/>
                  </a:rPr>
                  <a:t>18</a:t>
                </a:r>
                <a:endParaRPr kumimoji="1" lang="en-US" altLang="zh-CN" dirty="0">
                  <a:latin typeface="黑体" panose="02010609060101010101" charset="-122"/>
                  <a:ea typeface="黑体" panose="02010609060101010101" charset="-122"/>
                </a:endParaRPr>
              </a:p>
              <a:p>
                <a:pPr algn="just" eaLnBrk="0" hangingPunct="0"/>
                <a:r>
                  <a:rPr kumimoji="1" lang="en-US" altLang="zh-CN" dirty="0">
                    <a:latin typeface="黑体" panose="02010609060101010101" charset="-122"/>
                    <a:ea typeface="黑体" panose="02010609060101010101" charset="-122"/>
                  </a:rPr>
                  <a:t>18</a:t>
                </a:r>
                <a:endParaRPr kumimoji="1" lang="en-US" altLang="zh-CN" dirty="0">
                  <a:latin typeface="黑体" panose="02010609060101010101" charset="-122"/>
                  <a:ea typeface="黑体" panose="02010609060101010101" charset="-122"/>
                </a:endParaRPr>
              </a:p>
              <a:p>
                <a:pPr algn="just" eaLnBrk="0" hangingPunct="0"/>
                <a:r>
                  <a:rPr kumimoji="1" lang="en-US" altLang="zh-CN" dirty="0">
                    <a:latin typeface="黑体" panose="02010609060101010101" charset="-122"/>
                    <a:ea typeface="黑体" panose="02010609060101010101" charset="-122"/>
                  </a:rPr>
                  <a:t>18</a:t>
                </a:r>
                <a:endParaRPr kumimoji="1" lang="en-US" altLang="zh-CN" dirty="0">
                  <a:latin typeface="黑体" panose="02010609060101010101" charset="-122"/>
                  <a:ea typeface="黑体" panose="02010609060101010101" charset="-122"/>
                </a:endParaRPr>
              </a:p>
              <a:p>
                <a:pPr algn="just" eaLnBrk="0" hangingPunct="0"/>
                <a:r>
                  <a:rPr kumimoji="1" lang="en-US" altLang="zh-CN" dirty="0">
                    <a:latin typeface="黑体" panose="02010609060101010101" charset="-122"/>
                    <a:ea typeface="黑体" panose="02010609060101010101" charset="-122"/>
                  </a:rPr>
                  <a:t>18</a:t>
                </a:r>
                <a:endParaRPr kumimoji="1" lang="en-US" altLang="zh-CN" dirty="0">
                  <a:latin typeface="黑体" panose="02010609060101010101" charset="-122"/>
                  <a:ea typeface="黑体" panose="02010609060101010101" charset="-122"/>
                </a:endParaRPr>
              </a:p>
              <a:p>
                <a:pPr algn="just" eaLnBrk="0" hangingPunct="0"/>
                <a:r>
                  <a:rPr kumimoji="1" lang="en-US" altLang="zh-CN" dirty="0">
                    <a:latin typeface="黑体" panose="02010609060101010101" charset="-122"/>
                    <a:ea typeface="黑体" panose="02010609060101010101" charset="-122"/>
                  </a:rPr>
                  <a:t>19</a:t>
                </a:r>
                <a:endParaRPr kumimoji="1" lang="en-US" altLang="zh-CN" dirty="0">
                  <a:latin typeface="黑体" panose="02010609060101010101" charset="-122"/>
                  <a:ea typeface="黑体" panose="02010609060101010101" charset="-122"/>
                </a:endParaRPr>
              </a:p>
              <a:p>
                <a:pPr algn="just" eaLnBrk="0" hangingPunct="0"/>
                <a:r>
                  <a:rPr kumimoji="1" lang="en-US" altLang="zh-CN" dirty="0" smtClean="0">
                    <a:latin typeface="黑体" panose="02010609060101010101" charset="-122"/>
                    <a:ea typeface="黑体" panose="02010609060101010101" charset="-122"/>
                  </a:rPr>
                  <a:t>19</a:t>
                </a:r>
                <a:endParaRPr kumimoji="1" lang="en-US" altLang="zh-CN" dirty="0">
                  <a:solidFill>
                    <a:schemeClr val="hlink"/>
                  </a:solidFill>
                  <a:latin typeface="黑体" panose="02010609060101010101" charset="-122"/>
                  <a:ea typeface="黑体" panose="02010609060101010101" charset="-122"/>
                </a:endParaRPr>
              </a:p>
            </p:txBody>
          </p:sp>
          <p:sp>
            <p:nvSpPr>
              <p:cNvPr id="24" name="Rectangle 24"/>
              <p:cNvSpPr>
                <a:spLocks noChangeArrowheads="1"/>
              </p:cNvSpPr>
              <p:nvPr/>
            </p:nvSpPr>
            <p:spPr bwMode="auto">
              <a:xfrm>
                <a:off x="708" y="768"/>
                <a:ext cx="796" cy="1728"/>
              </a:xfrm>
              <a:prstGeom prst="rect">
                <a:avLst/>
              </a:prstGeom>
              <a:noFill/>
              <a:ln w="7">
                <a:solidFill>
                  <a:srgbClr val="A0A0A0"/>
                </a:solidFill>
                <a:miter lim="800000"/>
              </a:ln>
            </p:spPr>
            <p:txBody>
              <a:bodyPr wrap="none" anchor="ctr"/>
              <a:lstStyle/>
              <a:p>
                <a:endParaRPr lang="zh-CN" altLang="en-US">
                  <a:latin typeface="黑体" panose="02010609060101010101" charset="-122"/>
                  <a:ea typeface="黑体" panose="02010609060101010101" charset="-122"/>
                </a:endParaRPr>
              </a:p>
            </p:txBody>
          </p:sp>
        </p:grpSp>
        <p:grpSp>
          <p:nvGrpSpPr>
            <p:cNvPr id="14" name="Group 25"/>
            <p:cNvGrpSpPr/>
            <p:nvPr/>
          </p:nvGrpSpPr>
          <p:grpSpPr bwMode="auto">
            <a:xfrm>
              <a:off x="1504" y="768"/>
              <a:ext cx="572" cy="1728"/>
              <a:chOff x="1504" y="768"/>
              <a:chExt cx="572" cy="1728"/>
            </a:xfrm>
          </p:grpSpPr>
          <p:sp>
            <p:nvSpPr>
              <p:cNvPr id="21" name="Rectangle 26"/>
              <p:cNvSpPr>
                <a:spLocks noChangeArrowheads="1"/>
              </p:cNvSpPr>
              <p:nvPr/>
            </p:nvSpPr>
            <p:spPr bwMode="auto">
              <a:xfrm>
                <a:off x="1547" y="768"/>
                <a:ext cx="486" cy="1728"/>
              </a:xfrm>
              <a:prstGeom prst="rect">
                <a:avLst/>
              </a:prstGeom>
              <a:noFill/>
              <a:ln w="9525">
                <a:noFill/>
                <a:miter lim="800000"/>
              </a:ln>
            </p:spPr>
            <p:txBody>
              <a:bodyPr anchor="ctr"/>
              <a:lstStyle/>
              <a:p>
                <a:pPr algn="just" eaLnBrk="0" hangingPunct="0"/>
                <a:endParaRPr kumimoji="1" lang="en-US" altLang="zh-CN"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波兰</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英国</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英国</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英国</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英国</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美国</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瑞典</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法国</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意大利</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英国</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英国</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英国</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法国</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英国</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英</a:t>
                </a:r>
                <a:r>
                  <a:rPr kumimoji="1" lang="zh-CN" altLang="en-US" dirty="0" smtClean="0">
                    <a:latin typeface="黑体" panose="02010609060101010101" charset="-122"/>
                    <a:ea typeface="黑体" panose="02010609060101010101" charset="-122"/>
                  </a:rPr>
                  <a:t>国</a:t>
                </a:r>
                <a:endParaRPr kumimoji="1" lang="en-US" altLang="zh-CN" dirty="0">
                  <a:solidFill>
                    <a:schemeClr val="hlink"/>
                  </a:solidFill>
                  <a:latin typeface="黑体" panose="02010609060101010101" charset="-122"/>
                  <a:ea typeface="黑体" panose="02010609060101010101" charset="-122"/>
                </a:endParaRPr>
              </a:p>
            </p:txBody>
          </p:sp>
          <p:sp>
            <p:nvSpPr>
              <p:cNvPr id="22" name="Rectangle 27"/>
              <p:cNvSpPr>
                <a:spLocks noChangeArrowheads="1"/>
              </p:cNvSpPr>
              <p:nvPr/>
            </p:nvSpPr>
            <p:spPr bwMode="auto">
              <a:xfrm>
                <a:off x="1504" y="768"/>
                <a:ext cx="572" cy="1728"/>
              </a:xfrm>
              <a:prstGeom prst="rect">
                <a:avLst/>
              </a:prstGeom>
              <a:noFill/>
              <a:ln w="7">
                <a:solidFill>
                  <a:srgbClr val="A0A0A0"/>
                </a:solidFill>
                <a:miter lim="800000"/>
              </a:ln>
            </p:spPr>
            <p:txBody>
              <a:bodyPr wrap="none" anchor="ctr"/>
              <a:lstStyle/>
              <a:p>
                <a:endParaRPr lang="zh-CN" altLang="en-US">
                  <a:latin typeface="黑体" panose="02010609060101010101" charset="-122"/>
                  <a:ea typeface="黑体" panose="02010609060101010101" charset="-122"/>
                </a:endParaRPr>
              </a:p>
            </p:txBody>
          </p:sp>
        </p:grpSp>
        <p:grpSp>
          <p:nvGrpSpPr>
            <p:cNvPr id="15" name="Group 28"/>
            <p:cNvGrpSpPr/>
            <p:nvPr/>
          </p:nvGrpSpPr>
          <p:grpSpPr bwMode="auto">
            <a:xfrm>
              <a:off x="2076" y="768"/>
              <a:ext cx="644" cy="1728"/>
              <a:chOff x="2076" y="768"/>
              <a:chExt cx="644" cy="1728"/>
            </a:xfrm>
          </p:grpSpPr>
          <p:sp>
            <p:nvSpPr>
              <p:cNvPr id="19" name="Rectangle 29"/>
              <p:cNvSpPr>
                <a:spLocks noChangeArrowheads="1"/>
              </p:cNvSpPr>
              <p:nvPr/>
            </p:nvSpPr>
            <p:spPr bwMode="auto">
              <a:xfrm>
                <a:off x="2119" y="768"/>
                <a:ext cx="558" cy="1728"/>
              </a:xfrm>
              <a:prstGeom prst="rect">
                <a:avLst/>
              </a:prstGeom>
              <a:noFill/>
              <a:ln w="9525">
                <a:noFill/>
                <a:miter lim="800000"/>
              </a:ln>
            </p:spPr>
            <p:txBody>
              <a:bodyPr anchor="ctr"/>
              <a:lstStyle/>
              <a:p>
                <a:pPr algn="just" eaLnBrk="0" hangingPunct="0"/>
                <a:endParaRPr kumimoji="1" lang="en-US" altLang="zh-CN"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天文学</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方法论</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生理学</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化学</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力学</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电学</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分类学</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自然史</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生理学</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化学</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化学</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天文学</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化学</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地质学</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进化</a:t>
                </a:r>
                <a:r>
                  <a:rPr kumimoji="1" lang="zh-CN" altLang="en-US" dirty="0" smtClean="0">
                    <a:latin typeface="黑体" panose="02010609060101010101" charset="-122"/>
                    <a:ea typeface="黑体" panose="02010609060101010101" charset="-122"/>
                  </a:rPr>
                  <a:t>论</a:t>
                </a:r>
                <a:endParaRPr kumimoji="1" lang="en-US" altLang="zh-CN" dirty="0">
                  <a:solidFill>
                    <a:schemeClr val="hlink"/>
                  </a:solidFill>
                  <a:latin typeface="黑体" panose="02010609060101010101" charset="-122"/>
                  <a:ea typeface="黑体" panose="02010609060101010101" charset="-122"/>
                </a:endParaRPr>
              </a:p>
            </p:txBody>
          </p:sp>
          <p:sp>
            <p:nvSpPr>
              <p:cNvPr id="20" name="Rectangle 30"/>
              <p:cNvSpPr>
                <a:spLocks noChangeArrowheads="1"/>
              </p:cNvSpPr>
              <p:nvPr/>
            </p:nvSpPr>
            <p:spPr bwMode="auto">
              <a:xfrm>
                <a:off x="2076" y="768"/>
                <a:ext cx="644" cy="1728"/>
              </a:xfrm>
              <a:prstGeom prst="rect">
                <a:avLst/>
              </a:prstGeom>
              <a:noFill/>
              <a:ln w="7">
                <a:solidFill>
                  <a:srgbClr val="A0A0A0"/>
                </a:solidFill>
                <a:miter lim="800000"/>
              </a:ln>
            </p:spPr>
            <p:txBody>
              <a:bodyPr wrap="none" anchor="ctr"/>
              <a:lstStyle/>
              <a:p>
                <a:endParaRPr lang="zh-CN" altLang="en-US">
                  <a:latin typeface="黑体" panose="02010609060101010101" charset="-122"/>
                  <a:ea typeface="黑体" panose="02010609060101010101" charset="-122"/>
                </a:endParaRPr>
              </a:p>
            </p:txBody>
          </p:sp>
        </p:grpSp>
        <p:grpSp>
          <p:nvGrpSpPr>
            <p:cNvPr id="16" name="Group 31"/>
            <p:cNvGrpSpPr/>
            <p:nvPr/>
          </p:nvGrpSpPr>
          <p:grpSpPr bwMode="auto">
            <a:xfrm>
              <a:off x="2720" y="768"/>
              <a:ext cx="1076" cy="1728"/>
              <a:chOff x="2720" y="768"/>
              <a:chExt cx="1076" cy="1728"/>
            </a:xfrm>
          </p:grpSpPr>
          <p:sp>
            <p:nvSpPr>
              <p:cNvPr id="17" name="Rectangle 32"/>
              <p:cNvSpPr>
                <a:spLocks noChangeArrowheads="1"/>
              </p:cNvSpPr>
              <p:nvPr/>
            </p:nvSpPr>
            <p:spPr bwMode="auto">
              <a:xfrm>
                <a:off x="2763" y="768"/>
                <a:ext cx="990" cy="1728"/>
              </a:xfrm>
              <a:prstGeom prst="rect">
                <a:avLst/>
              </a:prstGeom>
              <a:noFill/>
              <a:ln w="9525">
                <a:noFill/>
                <a:miter lim="800000"/>
              </a:ln>
            </p:spPr>
            <p:txBody>
              <a:bodyPr anchor="ctr"/>
              <a:lstStyle/>
              <a:p>
                <a:pPr algn="just" eaLnBrk="0" hangingPunct="0"/>
                <a:endParaRPr kumimoji="1" lang="en-US" altLang="zh-CN"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牧师</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国务大臣</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御医</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贵族</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大学教师</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印刷工人</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医生、教授</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私产</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牧师</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贵族</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牧师</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乐队指挥、音乐教师</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农业税收官</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律师</a:t>
                </a:r>
                <a:endParaRPr kumimoji="1" lang="zh-CN" altLang="en-US" dirty="0">
                  <a:latin typeface="黑体" panose="02010609060101010101" charset="-122"/>
                  <a:ea typeface="黑体" panose="02010609060101010101" charset="-122"/>
                </a:endParaRPr>
              </a:p>
              <a:p>
                <a:pPr algn="just" eaLnBrk="0" hangingPunct="0"/>
                <a:r>
                  <a:rPr kumimoji="1" lang="zh-CN" altLang="en-US" dirty="0">
                    <a:latin typeface="黑体" panose="02010609060101010101" charset="-122"/>
                    <a:ea typeface="黑体" panose="02010609060101010101" charset="-122"/>
                  </a:rPr>
                  <a:t>私</a:t>
                </a:r>
                <a:r>
                  <a:rPr kumimoji="1" lang="zh-CN" altLang="en-US" dirty="0" smtClean="0">
                    <a:latin typeface="黑体" panose="02010609060101010101" charset="-122"/>
                    <a:ea typeface="黑体" panose="02010609060101010101" charset="-122"/>
                  </a:rPr>
                  <a:t>产</a:t>
                </a:r>
                <a:endParaRPr kumimoji="1" lang="en-US" altLang="zh-CN" dirty="0">
                  <a:latin typeface="黑体" panose="02010609060101010101" charset="-122"/>
                  <a:ea typeface="黑体" panose="02010609060101010101" charset="-122"/>
                </a:endParaRPr>
              </a:p>
            </p:txBody>
          </p:sp>
          <p:sp>
            <p:nvSpPr>
              <p:cNvPr id="18" name="Rectangle 33"/>
              <p:cNvSpPr>
                <a:spLocks noChangeArrowheads="1"/>
              </p:cNvSpPr>
              <p:nvPr/>
            </p:nvSpPr>
            <p:spPr bwMode="auto">
              <a:xfrm>
                <a:off x="2720" y="768"/>
                <a:ext cx="1076" cy="1728"/>
              </a:xfrm>
              <a:prstGeom prst="rect">
                <a:avLst/>
              </a:prstGeom>
              <a:noFill/>
              <a:ln w="7">
                <a:solidFill>
                  <a:srgbClr val="A0A0A0"/>
                </a:solidFill>
                <a:miter lim="800000"/>
              </a:ln>
            </p:spPr>
            <p:txBody>
              <a:bodyPr wrap="none" anchor="ctr"/>
              <a:lstStyle/>
              <a:p>
                <a:endParaRPr lang="zh-CN" altLang="en-US">
                  <a:latin typeface="黑体" panose="02010609060101010101" charset="-122"/>
                  <a:ea typeface="黑体" panose="02010609060101010101" charset="-122"/>
                </a:endParaRPr>
              </a:p>
            </p:txBody>
          </p:sp>
        </p:grpSp>
      </p:grpSp>
      <p:sp>
        <p:nvSpPr>
          <p:cNvPr id="37" name="Rectangle 2"/>
          <p:cNvSpPr>
            <a:spLocks noChangeArrowheads="1"/>
          </p:cNvSpPr>
          <p:nvPr/>
        </p:nvSpPr>
        <p:spPr bwMode="auto">
          <a:xfrm>
            <a:off x="2495600" y="764704"/>
            <a:ext cx="6696744" cy="519113"/>
          </a:xfrm>
          <a:prstGeom prst="rect">
            <a:avLst/>
          </a:prstGeom>
          <a:noFill/>
          <a:ln w="9525">
            <a:noFill/>
            <a:miter lim="800000"/>
          </a:ln>
        </p:spPr>
        <p:txBody>
          <a:bodyPr wrap="square">
            <a:spAutoFit/>
          </a:bodyPr>
          <a:lstStyle/>
          <a:p>
            <a:pPr algn="ctr" eaLnBrk="0" hangingPunct="0"/>
            <a:r>
              <a:rPr kumimoji="1" lang="zh-CN" altLang="en-US" sz="2800" b="1" dirty="0" smtClean="0">
                <a:solidFill>
                  <a:srgbClr val="0000FF"/>
                </a:solidFill>
                <a:latin typeface="黑体" panose="02010609060101010101" charset="-122"/>
                <a:ea typeface="黑体" panose="02010609060101010101" charset="-122"/>
              </a:rPr>
              <a:t>科</a:t>
            </a:r>
            <a:r>
              <a:rPr kumimoji="1" lang="zh-CN" altLang="en-US" sz="2800" b="1" dirty="0">
                <a:solidFill>
                  <a:srgbClr val="0000FF"/>
                </a:solidFill>
                <a:latin typeface="黑体" panose="02010609060101010101" charset="-122"/>
                <a:ea typeface="黑体" panose="02010609060101010101" charset="-122"/>
              </a:rPr>
              <a:t>学家的职业</a:t>
            </a:r>
            <a:endParaRPr kumimoji="1" lang="zh-CN" altLang="en-US" sz="2800" b="1" dirty="0">
              <a:solidFill>
                <a:srgbClr val="0000FF"/>
              </a:solidFill>
              <a:latin typeface="黑体" panose="02010609060101010101" charset="-122"/>
              <a:ea typeface="黑体" panose="02010609060101010101"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80963"/>
            <a:ext cx="12192000" cy="839787"/>
          </a:xfrm>
        </p:spPr>
        <p:txBody>
          <a:bodyPr/>
          <a:lstStyle/>
          <a:p>
            <a:pPr>
              <a:defRPr/>
            </a:pPr>
            <a:r>
              <a:rPr lang="zh-CN" altLang="en-US" dirty="0" smtClean="0">
                <a:latin typeface="+mn-lt"/>
                <a:ea typeface="+mn-ea"/>
                <a:cs typeface="+mn-ea"/>
                <a:sym typeface="+mn-lt"/>
              </a:rPr>
              <a:t>本章主要内容</a:t>
            </a:r>
            <a:endParaRPr dirty="0">
              <a:latin typeface="+mn-lt"/>
              <a:ea typeface="+mn-ea"/>
              <a:cs typeface="+mn-ea"/>
              <a:sym typeface="+mn-lt"/>
            </a:endParaRPr>
          </a:p>
        </p:txBody>
      </p:sp>
      <p:sp>
        <p:nvSpPr>
          <p:cNvPr id="16387" name="文本占位符 2"/>
          <p:cNvSpPr>
            <a:spLocks noGrp="1"/>
          </p:cNvSpPr>
          <p:nvPr>
            <p:ph type="body" sz="quarter" idx="11"/>
          </p:nvPr>
        </p:nvSpPr>
        <p:spPr bwMode="auto">
          <a:xfrm>
            <a:off x="965522" y="2060848"/>
            <a:ext cx="10260955" cy="3240360"/>
          </a:xfrm>
          <a:noFill/>
          <a:ln>
            <a:miter lim="800000"/>
          </a:ln>
        </p:spPr>
        <p:txBody>
          <a:bodyPr vert="horz" wrap="square" lIns="91440" tIns="45720" rIns="91440" bIns="45720" numCol="1" anchor="t" anchorCtr="0" compatLnSpc="1"/>
          <a:lstStyle/>
          <a:p>
            <a:pPr marL="0" indent="716280">
              <a:lnSpc>
                <a:spcPct val="150000"/>
              </a:lnSpc>
              <a:buNone/>
            </a:pPr>
            <a:r>
              <a:rPr lang="zh-CN" altLang="en-US" dirty="0">
                <a:ea typeface="微软雅黑" panose="020B0503020204020204" pitchFamily="34" charset="-122"/>
              </a:rPr>
              <a:t>马克思主义科学技术社会论是基于马克思、恩格斯的科学技术思</a:t>
            </a:r>
            <a:r>
              <a:rPr lang="zh-CN" altLang="en-US" dirty="0" smtClean="0">
                <a:ea typeface="微软雅黑" panose="020B0503020204020204" pitchFamily="34" charset="-122"/>
              </a:rPr>
              <a:t>想，对</a:t>
            </a:r>
            <a:r>
              <a:rPr lang="zh-CN" altLang="en-US" dirty="0">
                <a:ea typeface="微软雅黑" panose="020B0503020204020204" pitchFamily="34" charset="-122"/>
              </a:rPr>
              <a:t>科学技术与社会关系的总的概括和进一步发展。科学技术社会功能观、科学技术伦理观、科学技术运行观、科学技术文化观</a:t>
            </a:r>
            <a:r>
              <a:rPr lang="zh-CN" altLang="en-US" dirty="0" smtClean="0">
                <a:ea typeface="微软雅黑" panose="020B0503020204020204" pitchFamily="34" charset="-122"/>
              </a:rPr>
              <a:t>等，构</a:t>
            </a:r>
            <a:r>
              <a:rPr lang="zh-CN" altLang="en-US" dirty="0">
                <a:ea typeface="微软雅黑" panose="020B0503020204020204" pitchFamily="34" charset="-122"/>
              </a:rPr>
              <a:t>成了马克思主义科学技术社会论的核心内容</a:t>
            </a:r>
            <a:r>
              <a:rPr lang="zh-CN" altLang="en-US" dirty="0" smtClean="0">
                <a:ea typeface="微软雅黑" panose="020B0503020204020204" pitchFamily="34" charset="-122"/>
              </a:rPr>
              <a:t>。</a:t>
            </a:r>
            <a:endParaRPr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sp>
        <p:nvSpPr>
          <p:cNvPr id="4" name="Rectangle 3"/>
          <p:cNvSpPr txBox="1">
            <a:spLocks noChangeArrowheads="1"/>
          </p:cNvSpPr>
          <p:nvPr/>
        </p:nvSpPr>
        <p:spPr>
          <a:xfrm>
            <a:off x="1847528" y="836712"/>
            <a:ext cx="8352928" cy="5400600"/>
          </a:xfrm>
          <a:prstGeom prst="rect">
            <a:avLst/>
          </a:prstGeom>
        </p:spPr>
        <p:txBody>
          <a:bodyPr/>
          <a:lstStyle/>
          <a:p>
            <a:pPr marL="342900" marR="0" lvl="0" indent="15875" eaLnBrk="0" hangingPunct="0">
              <a:lnSpc>
                <a:spcPct val="150000"/>
              </a:lnSpc>
              <a:buClrTx/>
              <a:buSzTx/>
              <a:defRPr/>
            </a:pPr>
            <a:r>
              <a:rPr lang="zh-CN" altLang="en-US" sz="3600" b="1" kern="0" dirty="0" smtClean="0">
                <a:latin typeface="+mj-lt"/>
                <a:ea typeface="华文新魏"/>
                <a:cs typeface="+mj-cs"/>
                <a:sym typeface="华文新魏" panose="02010800040101010101" pitchFamily="2" charset="-122"/>
              </a:rPr>
              <a:t>例如：科学技术的社团组织</a:t>
            </a:r>
            <a:endParaRPr lang="zh-CN" altLang="en-US" sz="3600" b="1" kern="0" dirty="0" smtClean="0">
              <a:latin typeface="+mj-lt"/>
              <a:ea typeface="华文新魏"/>
              <a:cs typeface="+mj-cs"/>
              <a:sym typeface="华文新魏" panose="02010800040101010101" pitchFamily="2" charset="-122"/>
            </a:endParaRPr>
          </a:p>
          <a:p>
            <a:pPr marL="342900" marR="0" lvl="0" indent="646430" eaLnBrk="0" hangingPunct="0">
              <a:lnSpc>
                <a:spcPct val="150000"/>
              </a:lnSpc>
              <a:buClrTx/>
              <a:buSzTx/>
              <a:buFont typeface="Wingdings" panose="05000000000000000000" pitchFamily="2" charset="2"/>
              <a:buChar char="Ø"/>
              <a:defRPr/>
            </a:pPr>
            <a:r>
              <a:rPr lang="en-US" altLang="zh-CN" sz="2400" kern="0" dirty="0" smtClean="0">
                <a:latin typeface="微软雅黑" panose="020B0503020204020204" pitchFamily="34" charset="-122"/>
                <a:ea typeface="微软雅黑" panose="020B0503020204020204" pitchFamily="34" charset="-122"/>
              </a:rPr>
              <a:t>1560</a:t>
            </a:r>
            <a:r>
              <a:rPr lang="zh-CN" altLang="zh-CN" sz="2400" kern="0" dirty="0" smtClean="0">
                <a:latin typeface="微软雅黑" panose="020B0503020204020204" pitchFamily="34" charset="-122"/>
                <a:ea typeface="微软雅黑" panose="020B0503020204020204" pitchFamily="34" charset="-122"/>
              </a:rPr>
              <a:t>年</a:t>
            </a:r>
            <a:r>
              <a:rPr lang="zh-CN" altLang="en-US" sz="2400" kern="0" dirty="0" smtClean="0">
                <a:latin typeface="微软雅黑" panose="020B0503020204020204" pitchFamily="34" charset="-122"/>
                <a:ea typeface="微软雅黑" panose="020B0503020204020204" pitchFamily="34" charset="-122"/>
              </a:rPr>
              <a:t>，</a:t>
            </a:r>
            <a:r>
              <a:rPr lang="zh-CN" altLang="zh-CN" sz="2400" kern="0" dirty="0" smtClean="0">
                <a:latin typeface="微软雅黑" panose="020B0503020204020204" pitchFamily="34" charset="-122"/>
                <a:ea typeface="微软雅黑" panose="020B0503020204020204" pitchFamily="34" charset="-122"/>
              </a:rPr>
              <a:t>意大利那不勒斯的自然秘密协会</a:t>
            </a:r>
            <a:endParaRPr lang="en-US" altLang="zh-CN" sz="24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en-US" altLang="zh-CN" sz="2400" kern="0" dirty="0" smtClean="0">
                <a:latin typeface="微软雅黑" panose="020B0503020204020204" pitchFamily="34" charset="-122"/>
                <a:ea typeface="微软雅黑" panose="020B0503020204020204" pitchFamily="34" charset="-122"/>
              </a:rPr>
              <a:t>1660</a:t>
            </a:r>
            <a:r>
              <a:rPr lang="zh-CN" altLang="en-US" sz="2400" kern="0" dirty="0" smtClean="0">
                <a:latin typeface="微软雅黑" panose="020B0503020204020204" pitchFamily="34" charset="-122"/>
                <a:ea typeface="微软雅黑" panose="020B0503020204020204" pitchFamily="34" charset="-122"/>
              </a:rPr>
              <a:t>年，英国皇家学会</a:t>
            </a:r>
            <a:endParaRPr lang="zh-CN" altLang="en-US" sz="24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en-US" altLang="zh-CN" sz="2400" kern="0" dirty="0" smtClean="0">
                <a:latin typeface="微软雅黑" panose="020B0503020204020204" pitchFamily="34" charset="-122"/>
                <a:ea typeface="微软雅黑" panose="020B0503020204020204" pitchFamily="34" charset="-122"/>
              </a:rPr>
              <a:t>1700</a:t>
            </a:r>
            <a:r>
              <a:rPr lang="zh-CN" altLang="en-US" sz="2400" kern="0" dirty="0" smtClean="0">
                <a:latin typeface="微软雅黑" panose="020B0503020204020204" pitchFamily="34" charset="-122"/>
                <a:ea typeface="微软雅黑" panose="020B0503020204020204" pitchFamily="34" charset="-122"/>
              </a:rPr>
              <a:t>年，德国柏林学会</a:t>
            </a:r>
            <a:endParaRPr lang="zh-CN" altLang="en-US" sz="24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en-US" altLang="zh-CN" sz="2400" kern="0" dirty="0" smtClean="0">
                <a:latin typeface="微软雅黑" panose="020B0503020204020204" pitchFamily="34" charset="-122"/>
                <a:ea typeface="微软雅黑" panose="020B0503020204020204" pitchFamily="34" charset="-122"/>
              </a:rPr>
              <a:t>1724</a:t>
            </a:r>
            <a:r>
              <a:rPr lang="zh-CN" altLang="en-US" sz="2400" kern="0" dirty="0" smtClean="0">
                <a:latin typeface="微软雅黑" panose="020B0503020204020204" pitchFamily="34" charset="-122"/>
                <a:ea typeface="微软雅黑" panose="020B0503020204020204" pitchFamily="34" charset="-122"/>
              </a:rPr>
              <a:t>年，俄国圣彼德学会</a:t>
            </a:r>
            <a:endParaRPr lang="zh-CN" altLang="en-US" sz="24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en-US" altLang="zh-CN" sz="2400" kern="0" dirty="0" smtClean="0">
                <a:latin typeface="微软雅黑" panose="020B0503020204020204" pitchFamily="34" charset="-122"/>
                <a:ea typeface="微软雅黑" panose="020B0503020204020204" pitchFamily="34" charset="-122"/>
              </a:rPr>
              <a:t>1743</a:t>
            </a:r>
            <a:r>
              <a:rPr lang="zh-CN" altLang="en-US" sz="2400" kern="0" dirty="0" smtClean="0">
                <a:latin typeface="微软雅黑" panose="020B0503020204020204" pitchFamily="34" charset="-122"/>
                <a:ea typeface="微软雅黑" panose="020B0503020204020204" pitchFamily="34" charset="-122"/>
              </a:rPr>
              <a:t>年，美国增进有用知识哲学学会</a:t>
            </a:r>
            <a:endParaRPr lang="zh-CN" altLang="en-US" sz="24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en-US" altLang="zh-CN" sz="2400" kern="0" dirty="0" smtClean="0">
                <a:latin typeface="微软雅黑" panose="020B0503020204020204" pitchFamily="34" charset="-122"/>
                <a:ea typeface="微软雅黑" panose="020B0503020204020204" pitchFamily="34" charset="-122"/>
              </a:rPr>
              <a:t>1831</a:t>
            </a:r>
            <a:r>
              <a:rPr lang="zh-CN" altLang="en-US" sz="2400" kern="0" dirty="0" smtClean="0">
                <a:latin typeface="微软雅黑" panose="020B0503020204020204" pitchFamily="34" charset="-122"/>
                <a:ea typeface="微软雅黑" panose="020B0503020204020204" pitchFamily="34" charset="-122"/>
              </a:rPr>
              <a:t>年，英国科学促进会</a:t>
            </a:r>
            <a:endParaRPr lang="zh-CN" altLang="en-US" sz="24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en-US" altLang="zh-CN" sz="2400" kern="0" dirty="0" smtClean="0">
                <a:latin typeface="微软雅黑" panose="020B0503020204020204" pitchFamily="34" charset="-122"/>
                <a:ea typeface="微软雅黑" panose="020B0503020204020204" pitchFamily="34" charset="-122"/>
              </a:rPr>
              <a:t>1848</a:t>
            </a:r>
            <a:r>
              <a:rPr lang="zh-CN" altLang="en-US" sz="2400" kern="0" dirty="0" smtClean="0">
                <a:latin typeface="微软雅黑" panose="020B0503020204020204" pitchFamily="34" charset="-122"/>
                <a:ea typeface="微软雅黑" panose="020B0503020204020204" pitchFamily="34" charset="-122"/>
              </a:rPr>
              <a:t>年，美国科学促进会</a:t>
            </a:r>
            <a:endParaRPr lang="zh-CN" altLang="en-US" sz="24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en-US" altLang="zh-CN" sz="2400" kern="0" dirty="0" smtClean="0">
                <a:latin typeface="微软雅黑" panose="020B0503020204020204" pitchFamily="34" charset="-122"/>
                <a:ea typeface="微软雅黑" panose="020B0503020204020204" pitchFamily="34" charset="-122"/>
              </a:rPr>
              <a:t>1872</a:t>
            </a:r>
            <a:r>
              <a:rPr lang="zh-CN" altLang="en-US" sz="2400" kern="0" dirty="0" smtClean="0">
                <a:latin typeface="微软雅黑" panose="020B0503020204020204" pitchFamily="34" charset="-122"/>
                <a:ea typeface="微软雅黑" panose="020B0503020204020204" pitchFamily="34" charset="-122"/>
              </a:rPr>
              <a:t>年，法国科学协会</a:t>
            </a:r>
            <a:endParaRPr lang="zh-CN" altLang="en-US" sz="24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sp>
        <p:nvSpPr>
          <p:cNvPr id="4" name="Rectangle 3"/>
          <p:cNvSpPr txBox="1">
            <a:spLocks noChangeArrowheads="1"/>
          </p:cNvSpPr>
          <p:nvPr/>
        </p:nvSpPr>
        <p:spPr>
          <a:xfrm>
            <a:off x="551384" y="980728"/>
            <a:ext cx="10862733" cy="5328592"/>
          </a:xfrm>
          <a:prstGeom prst="rect">
            <a:avLst/>
          </a:prstGeom>
        </p:spPr>
        <p:txBody>
          <a:bodyPr/>
          <a:lstStyle/>
          <a:p>
            <a:pPr marL="342900" lvl="0" indent="-342900">
              <a:lnSpc>
                <a:spcPct val="150000"/>
              </a:lnSpc>
              <a:buFont typeface="Wingdings" panose="05000000000000000000" pitchFamily="2" charset="2"/>
              <a:buChar char="Ø"/>
              <a:defRPr/>
            </a:pPr>
            <a:r>
              <a:rPr kumimoji="0" lang="en-US"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1560</a:t>
            </a:r>
            <a:r>
              <a:rPr kumimoji="0" lang="zh-CN"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年成立于意大利那不勒斯</a:t>
            </a:r>
            <a:r>
              <a:rPr lang="zh-CN" altLang="en-US" sz="2900" kern="0" dirty="0" smtClean="0">
                <a:latin typeface="微软雅黑" panose="020B0503020204020204" pitchFamily="34" charset="-122"/>
                <a:ea typeface="微软雅黑" panose="020B0503020204020204" pitchFamily="34" charset="-122"/>
              </a:rPr>
              <a:t>的“自然秘密协会”是</a:t>
            </a:r>
            <a:r>
              <a:rPr kumimoji="0" lang="zh-CN"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最早的科学社团。</a:t>
            </a:r>
            <a:endParaRPr kumimoji="0" lang="zh-CN"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lvl="0" indent="-342900">
              <a:lnSpc>
                <a:spcPct val="150000"/>
              </a:lnSpc>
              <a:buFont typeface="Wingdings" panose="05000000000000000000" pitchFamily="2" charset="2"/>
              <a:buChar char="Ø"/>
              <a:defRPr/>
            </a:pPr>
            <a:r>
              <a:rPr kumimoji="0" lang="en-US"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1660</a:t>
            </a:r>
            <a:r>
              <a:rPr kumimoji="0" lang="zh-CN"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年成立</a:t>
            </a:r>
            <a:r>
              <a:rPr lang="zh-CN" altLang="en-US" sz="2900" kern="0" dirty="0" smtClean="0">
                <a:latin typeface="微软雅黑" panose="020B0503020204020204" pitchFamily="34" charset="-122"/>
                <a:ea typeface="微软雅黑" panose="020B0503020204020204" pitchFamily="34" charset="-122"/>
              </a:rPr>
              <a:t>的“英国皇家学会”是</a:t>
            </a:r>
            <a:r>
              <a:rPr kumimoji="0" lang="zh-CN"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历史最悠久、最富盛名的科学社团。</a:t>
            </a:r>
            <a:endParaRPr kumimoji="0" lang="zh-CN"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lvl="0" indent="-342900">
              <a:lnSpc>
                <a:spcPct val="150000"/>
              </a:lnSpc>
              <a:buFont typeface="Wingdings" panose="05000000000000000000" pitchFamily="2" charset="2"/>
              <a:buChar char="Ø"/>
              <a:defRPr/>
            </a:pPr>
            <a:r>
              <a:rPr kumimoji="0" lang="en-US"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1908</a:t>
            </a:r>
            <a:r>
              <a:rPr kumimoji="0" lang="zh-CN"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年成立</a:t>
            </a:r>
            <a:r>
              <a:rPr lang="zh-CN" altLang="en-US" sz="2900" kern="0" dirty="0" smtClean="0">
                <a:latin typeface="微软雅黑" panose="020B0503020204020204" pitchFamily="34" charset="-122"/>
                <a:ea typeface="微软雅黑" panose="020B0503020204020204" pitchFamily="34" charset="-122"/>
              </a:rPr>
              <a:t>的“中国药学会”是</a:t>
            </a:r>
            <a:r>
              <a:rPr kumimoji="0" lang="zh-CN"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中国第一个自然科学协会。</a:t>
            </a:r>
            <a:endParaRPr kumimoji="0" lang="zh-CN"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lvl="0" indent="-342900">
              <a:lnSpc>
                <a:spcPct val="150000"/>
              </a:lnSpc>
              <a:buFont typeface="Wingdings" panose="05000000000000000000" pitchFamily="2" charset="2"/>
              <a:buChar char="Ø"/>
              <a:defRPr/>
            </a:pPr>
            <a:r>
              <a:rPr kumimoji="0" lang="en-US"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1958</a:t>
            </a:r>
            <a:r>
              <a:rPr kumimoji="0" lang="zh-CN"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年成立</a:t>
            </a:r>
            <a:r>
              <a:rPr lang="zh-CN" altLang="en-US" sz="2900" kern="0" dirty="0" smtClean="0">
                <a:latin typeface="微软雅黑" panose="020B0503020204020204" pitchFamily="34" charset="-122"/>
                <a:ea typeface="微软雅黑" panose="020B0503020204020204" pitchFamily="34" charset="-122"/>
              </a:rPr>
              <a:t>的“中国科技协会”拥</a:t>
            </a:r>
            <a:r>
              <a:rPr kumimoji="0" lang="zh-CN"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有</a:t>
            </a:r>
            <a:r>
              <a:rPr kumimoji="0" lang="en-US"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167</a:t>
            </a:r>
            <a:r>
              <a:rPr kumimoji="0" lang="zh-CN"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个自然科学、技术科学、工程技术及其相关科学学会，是中国最大的全国性科技团体。</a:t>
            </a:r>
            <a:endParaRPr kumimoji="0" lang="zh-CN" altLang="en-US" sz="29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sp>
        <p:nvSpPr>
          <p:cNvPr id="8" name="Rectangle 3"/>
          <p:cNvSpPr txBox="1"/>
          <p:nvPr/>
        </p:nvSpPr>
        <p:spPr>
          <a:xfrm>
            <a:off x="1127448" y="1052736"/>
            <a:ext cx="9734872" cy="5040560"/>
          </a:xfrm>
          <a:prstGeom prst="rect">
            <a:avLst/>
          </a:prstGeom>
        </p:spPr>
        <p:txBody>
          <a:bodyPr/>
          <a:lstStyle/>
          <a:p>
            <a:pPr marL="342900" marR="0" lvl="0" indent="646430" eaLnBrk="0" hangingPunct="0">
              <a:lnSpc>
                <a:spcPct val="150000"/>
              </a:lnSpc>
              <a:buClrTx/>
              <a:buSzTx/>
              <a:defRPr/>
            </a:pPr>
            <a:r>
              <a:rPr lang="zh-CN" altLang="en-US" sz="3000" kern="0" dirty="0" smtClean="0">
                <a:latin typeface="微软雅黑" panose="020B0503020204020204" pitchFamily="34" charset="-122"/>
                <a:ea typeface="微软雅黑" panose="020B0503020204020204" pitchFamily="34" charset="-122"/>
              </a:rPr>
              <a:t>科学技术建制化意味着形成了比较完整的科学技术相关</a:t>
            </a:r>
            <a:r>
              <a:rPr lang="zh-CN" altLang="en-US" sz="3000" kern="0" dirty="0" smtClean="0">
                <a:solidFill>
                  <a:srgbClr val="0000FF"/>
                </a:solidFill>
                <a:latin typeface="微软雅黑" panose="020B0503020204020204" pitchFamily="34" charset="-122"/>
                <a:ea typeface="微软雅黑" panose="020B0503020204020204" pitchFamily="34" charset="-122"/>
              </a:rPr>
              <a:t>组织和机构</a:t>
            </a:r>
            <a:r>
              <a:rPr lang="zh-CN" altLang="en-US" sz="3000" kern="0" dirty="0" smtClean="0">
                <a:latin typeface="微软雅黑" panose="020B0503020204020204" pitchFamily="34" charset="-122"/>
                <a:ea typeface="微软雅黑" panose="020B0503020204020204" pitchFamily="34" charset="-122"/>
              </a:rPr>
              <a:t>，一般包括：</a:t>
            </a:r>
            <a:endParaRPr lang="zh-CN" altLang="en-US" sz="30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3000" kern="0" dirty="0" smtClean="0">
                <a:latin typeface="微软雅黑" panose="020B0503020204020204" pitchFamily="34" charset="-122"/>
                <a:ea typeface="微软雅黑" panose="020B0503020204020204" pitchFamily="34" charset="-122"/>
              </a:rPr>
              <a:t>①某学科已有一支</a:t>
            </a:r>
            <a:r>
              <a:rPr lang="zh-CN" altLang="en-US" sz="3000" kern="0" dirty="0" smtClean="0">
                <a:solidFill>
                  <a:srgbClr val="0000FF"/>
                </a:solidFill>
                <a:latin typeface="微软雅黑" panose="020B0503020204020204" pitchFamily="34" charset="-122"/>
                <a:ea typeface="微软雅黑" panose="020B0503020204020204" pitchFamily="34" charset="-122"/>
              </a:rPr>
              <a:t>专业研究队伍</a:t>
            </a:r>
            <a:r>
              <a:rPr lang="zh-CN" altLang="en-US" sz="3000" kern="0" dirty="0" smtClean="0">
                <a:latin typeface="微软雅黑" panose="020B0503020204020204" pitchFamily="34" charset="-122"/>
                <a:ea typeface="微软雅黑" panose="020B0503020204020204" pitchFamily="34" charset="-122"/>
              </a:rPr>
              <a:t>；</a:t>
            </a:r>
            <a:endParaRPr lang="zh-CN" altLang="en-US" sz="30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3000" kern="0" dirty="0" smtClean="0">
                <a:latin typeface="微软雅黑" panose="020B0503020204020204" pitchFamily="34" charset="-122"/>
                <a:ea typeface="微软雅黑" panose="020B0503020204020204" pitchFamily="34" charset="-122"/>
              </a:rPr>
              <a:t>②有了自己的</a:t>
            </a:r>
            <a:r>
              <a:rPr lang="zh-CN" altLang="en-US" sz="3000" kern="0" dirty="0" smtClean="0">
                <a:solidFill>
                  <a:srgbClr val="0000FF"/>
                </a:solidFill>
                <a:latin typeface="微软雅黑" panose="020B0503020204020204" pitchFamily="34" charset="-122"/>
                <a:ea typeface="微软雅黑" panose="020B0503020204020204" pitchFamily="34" charset="-122"/>
              </a:rPr>
              <a:t>学会和研究机构</a:t>
            </a:r>
            <a:r>
              <a:rPr lang="zh-CN" altLang="en-US" sz="3000" kern="0" dirty="0" smtClean="0">
                <a:latin typeface="微软雅黑" panose="020B0503020204020204" pitchFamily="34" charset="-122"/>
                <a:ea typeface="微软雅黑" panose="020B0503020204020204" pitchFamily="34" charset="-122"/>
              </a:rPr>
              <a:t>；</a:t>
            </a:r>
            <a:endParaRPr lang="zh-CN" altLang="en-US" sz="30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3000" kern="0" dirty="0" smtClean="0">
                <a:latin typeface="微软雅黑" panose="020B0503020204020204" pitchFamily="34" charset="-122"/>
                <a:ea typeface="微软雅黑" panose="020B0503020204020204" pitchFamily="34" charset="-122"/>
              </a:rPr>
              <a:t>③有自己的</a:t>
            </a:r>
            <a:r>
              <a:rPr lang="zh-CN" altLang="en-US" sz="3000" kern="0" dirty="0" smtClean="0">
                <a:solidFill>
                  <a:srgbClr val="0000FF"/>
                </a:solidFill>
                <a:latin typeface="微软雅黑" panose="020B0503020204020204" pitchFamily="34" charset="-122"/>
                <a:ea typeface="微软雅黑" panose="020B0503020204020204" pitchFamily="34" charset="-122"/>
              </a:rPr>
              <a:t>出版物</a:t>
            </a:r>
            <a:r>
              <a:rPr lang="zh-CN" altLang="en-US" sz="3000" kern="0" dirty="0" smtClean="0">
                <a:latin typeface="微软雅黑" panose="020B0503020204020204" pitchFamily="34" charset="-122"/>
                <a:ea typeface="微软雅黑" panose="020B0503020204020204" pitchFamily="34" charset="-122"/>
              </a:rPr>
              <a:t>；</a:t>
            </a:r>
            <a:endParaRPr lang="zh-CN" altLang="en-US" sz="30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3000" kern="0" dirty="0" smtClean="0">
                <a:latin typeface="微软雅黑" panose="020B0503020204020204" pitchFamily="34" charset="-122"/>
                <a:ea typeface="微软雅黑" panose="020B0503020204020204" pitchFamily="34" charset="-122"/>
              </a:rPr>
              <a:t>④学科被纳入</a:t>
            </a:r>
            <a:r>
              <a:rPr lang="zh-CN" altLang="en-US" sz="3000" kern="0" dirty="0" smtClean="0">
                <a:solidFill>
                  <a:srgbClr val="0000FF"/>
                </a:solidFill>
                <a:latin typeface="微软雅黑" panose="020B0503020204020204" pitchFamily="34" charset="-122"/>
                <a:ea typeface="微软雅黑" panose="020B0503020204020204" pitchFamily="34" charset="-122"/>
              </a:rPr>
              <a:t>高等教育体系</a:t>
            </a:r>
            <a:r>
              <a:rPr lang="zh-CN" altLang="en-US" sz="3000" kern="0" dirty="0" smtClean="0">
                <a:latin typeface="微软雅黑" panose="020B0503020204020204" pitchFamily="34" charset="-122"/>
                <a:ea typeface="微软雅黑" panose="020B0503020204020204" pitchFamily="34" charset="-122"/>
              </a:rPr>
              <a:t>；</a:t>
            </a:r>
            <a:endParaRPr lang="zh-CN" altLang="en-US" sz="30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3000" kern="0" dirty="0" smtClean="0">
                <a:latin typeface="微软雅黑" panose="020B0503020204020204" pitchFamily="34" charset="-122"/>
                <a:ea typeface="微软雅黑" panose="020B0503020204020204" pitchFamily="34" charset="-122"/>
              </a:rPr>
              <a:t>⑤有相应的</a:t>
            </a:r>
            <a:r>
              <a:rPr lang="zh-CN" altLang="en-US" sz="3000" kern="0" dirty="0" smtClean="0">
                <a:solidFill>
                  <a:srgbClr val="0000FF"/>
                </a:solidFill>
                <a:latin typeface="微软雅黑" panose="020B0503020204020204" pitchFamily="34" charset="-122"/>
                <a:ea typeface="微软雅黑" panose="020B0503020204020204" pitchFamily="34" charset="-122"/>
              </a:rPr>
              <a:t>学位、学衔</a:t>
            </a:r>
            <a:r>
              <a:rPr lang="zh-CN" altLang="en-US" sz="3000" kern="0" dirty="0" smtClean="0">
                <a:latin typeface="微软雅黑" panose="020B0503020204020204" pitchFamily="34" charset="-122"/>
                <a:ea typeface="微软雅黑" panose="020B0503020204020204" pitchFamily="34" charset="-122"/>
              </a:rPr>
              <a:t>等。</a:t>
            </a:r>
            <a:endParaRPr lang="zh-CN" altLang="en-US" sz="30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sp>
        <p:nvSpPr>
          <p:cNvPr id="4" name="Rectangle 3"/>
          <p:cNvSpPr txBox="1">
            <a:spLocks noChangeArrowheads="1"/>
          </p:cNvSpPr>
          <p:nvPr/>
        </p:nvSpPr>
        <p:spPr>
          <a:xfrm>
            <a:off x="191344" y="908720"/>
            <a:ext cx="11377264" cy="5324327"/>
          </a:xfrm>
          <a:prstGeom prst="rect">
            <a:avLst/>
          </a:prstGeom>
        </p:spPr>
        <p:txBody>
          <a:bodyPr/>
          <a:lstStyle/>
          <a:p>
            <a:pPr marL="342900" marR="0" lvl="0" indent="646430"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lang="zh-CN" altLang="en-US" sz="2400" kern="0" dirty="0" smtClean="0">
                <a:solidFill>
                  <a:srgbClr val="0000FF"/>
                </a:solidFill>
                <a:latin typeface="微软雅黑" panose="020B0503020204020204" pitchFamily="34" charset="-122"/>
                <a:ea typeface="微软雅黑" panose="020B0503020204020204" pitchFamily="34" charset="-122"/>
              </a:rPr>
              <a:t>学术平台</a:t>
            </a:r>
            <a:r>
              <a:rPr lang="zh-CN" altLang="en-US" sz="2400" kern="0" dirty="0" smtClean="0">
                <a:latin typeface="微软雅黑" panose="020B0503020204020204" pitchFamily="34" charset="-122"/>
                <a:ea typeface="微软雅黑" panose="020B0503020204020204" pitchFamily="34" charset="-122"/>
              </a:rPr>
              <a:t>是指由科学期刊和出版社为基本形式，以供科学技术人员发表学术论文和展示学术观点的</a:t>
            </a:r>
            <a:r>
              <a:rPr lang="zh-CN" altLang="en-US" sz="2400" kern="0" dirty="0" smtClean="0">
                <a:solidFill>
                  <a:srgbClr val="0000FF"/>
                </a:solidFill>
                <a:latin typeface="微软雅黑" panose="020B0503020204020204" pitchFamily="34" charset="-122"/>
                <a:ea typeface="微软雅黑" panose="020B0503020204020204" pitchFamily="34" charset="-122"/>
              </a:rPr>
              <a:t>实体性组织</a:t>
            </a:r>
            <a:r>
              <a:rPr lang="zh-CN" altLang="en-US" sz="2400" kern="0" dirty="0" smtClean="0">
                <a:latin typeface="微软雅黑" panose="020B0503020204020204" pitchFamily="34" charset="-122"/>
                <a:ea typeface="微软雅黑" panose="020B0503020204020204" pitchFamily="34" charset="-122"/>
              </a:rPr>
              <a:t>。</a:t>
            </a:r>
            <a:endParaRPr lang="zh-CN" altLang="en-US" sz="2400" kern="0" dirty="0" smtClean="0">
              <a:latin typeface="微软雅黑" panose="020B0503020204020204" pitchFamily="34" charset="-122"/>
              <a:ea typeface="微软雅黑" panose="020B0503020204020204" pitchFamily="34" charset="-122"/>
            </a:endParaRPr>
          </a:p>
          <a:p>
            <a:pPr marL="342900" marR="0" lvl="0" indent="646430"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lang="zh-CN" altLang="en-US" sz="2400" kern="0" dirty="0" smtClean="0">
                <a:latin typeface="微软雅黑" panose="020B0503020204020204" pitchFamily="34" charset="-122"/>
                <a:ea typeface="微软雅黑" panose="020B0503020204020204" pitchFamily="34" charset="-122"/>
              </a:rPr>
              <a:t>学术期刊是科学思想、技术成果交流和传播的主要途径，目前全球有上万种之多。与之相应的是各种摘要、索引类杂志，其中最著名的是世界三大检索系统：</a:t>
            </a:r>
            <a:endParaRPr lang="zh-CN" altLang="en-US" sz="2400" kern="0" dirty="0" smtClean="0">
              <a:latin typeface="微软雅黑" panose="020B0503020204020204" pitchFamily="34" charset="-122"/>
              <a:ea typeface="微软雅黑" panose="020B0503020204020204" pitchFamily="34" charset="-122"/>
            </a:endParaRPr>
          </a:p>
          <a:p>
            <a:pPr marL="342900" marR="0" lvl="0" indent="646430" algn="l" defTabSz="914400" rtl="0" eaLnBrk="1" fontAlgn="base" latinLnBrk="0" hangingPunct="1">
              <a:lnSpc>
                <a:spcPct val="120000"/>
              </a:lnSpc>
              <a:spcBef>
                <a:spcPct val="0"/>
              </a:spcBef>
              <a:spcAft>
                <a:spcPct val="0"/>
              </a:spcAft>
              <a:buClrTx/>
              <a:buSzTx/>
              <a:buFont typeface="Wingdings" panose="05000000000000000000" pitchFamily="2" charset="2"/>
              <a:buChar char="Ø"/>
              <a:defRPr/>
            </a:pPr>
            <a:r>
              <a:rPr lang="en-US" altLang="en-US"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科学引文索引</a:t>
            </a:r>
            <a:r>
              <a:rPr lang="en-US" altLang="en-US"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a:t>
            </a:r>
            <a:r>
              <a:rPr lang="en-US" altLang="en-US" sz="2400" kern="0" dirty="0" smtClean="0">
                <a:solidFill>
                  <a:srgbClr val="0000FF"/>
                </a:solidFill>
                <a:latin typeface="微软雅黑" panose="020B0503020204020204" pitchFamily="34" charset="-122"/>
                <a:ea typeface="微软雅黑" panose="020B0503020204020204" pitchFamily="34" charset="-122"/>
              </a:rPr>
              <a:t>SCI</a:t>
            </a:r>
            <a:r>
              <a:rPr lang="zh-CN" altLang="en-US" sz="2400" kern="0" dirty="0" smtClean="0">
                <a:latin typeface="微软雅黑" panose="020B0503020204020204" pitchFamily="34" charset="-122"/>
                <a:ea typeface="微软雅黑" panose="020B0503020204020204" pitchFamily="34" charset="-122"/>
              </a:rPr>
              <a:t>）：</a:t>
            </a:r>
            <a:r>
              <a:rPr lang="en-US" altLang="en-US" sz="2400" kern="0" dirty="0" smtClean="0">
                <a:latin typeface="微软雅黑" panose="020B0503020204020204" pitchFamily="34" charset="-122"/>
                <a:ea typeface="微软雅黑" panose="020B0503020204020204" pitchFamily="34" charset="-122"/>
              </a:rPr>
              <a:t>1961</a:t>
            </a:r>
            <a:r>
              <a:rPr lang="zh-CN" altLang="en-US" sz="2400" kern="0" dirty="0" smtClean="0">
                <a:latin typeface="微软雅黑" panose="020B0503020204020204" pitchFamily="34" charset="-122"/>
                <a:ea typeface="微软雅黑" panose="020B0503020204020204" pitchFamily="34" charset="-122"/>
              </a:rPr>
              <a:t>年由美国科学信息所（</a:t>
            </a:r>
            <a:r>
              <a:rPr lang="en-US" altLang="en-US" sz="2400" kern="0" dirty="0" smtClean="0">
                <a:latin typeface="微软雅黑" panose="020B0503020204020204" pitchFamily="34" charset="-122"/>
                <a:ea typeface="微软雅黑" panose="020B0503020204020204" pitchFamily="34" charset="-122"/>
              </a:rPr>
              <a:t>ISI</a:t>
            </a:r>
            <a:r>
              <a:rPr lang="zh-CN" altLang="en-US" sz="2400" kern="0" dirty="0" smtClean="0">
                <a:latin typeface="微软雅黑" panose="020B0503020204020204" pitchFamily="34" charset="-122"/>
                <a:ea typeface="微软雅黑" panose="020B0503020204020204" pitchFamily="34" charset="-122"/>
              </a:rPr>
              <a:t>）创办并编辑，收录全球</a:t>
            </a:r>
            <a:r>
              <a:rPr lang="en-US" altLang="en-US" sz="2400" kern="0" dirty="0" smtClean="0">
                <a:latin typeface="微软雅黑" panose="020B0503020204020204" pitchFamily="34" charset="-122"/>
                <a:ea typeface="微软雅黑" panose="020B0503020204020204" pitchFamily="34" charset="-122"/>
              </a:rPr>
              <a:t>3500</a:t>
            </a:r>
            <a:r>
              <a:rPr lang="zh-CN" altLang="en-US" sz="2400" kern="0" dirty="0" smtClean="0">
                <a:latin typeface="微软雅黑" panose="020B0503020204020204" pitchFamily="34" charset="-122"/>
                <a:ea typeface="微软雅黑" panose="020B0503020204020204" pitchFamily="34" charset="-122"/>
              </a:rPr>
              <a:t>种重要科学期刊。</a:t>
            </a:r>
            <a:endParaRPr lang="zh-CN" altLang="en-US" sz="2400" kern="0" dirty="0" smtClean="0">
              <a:latin typeface="微软雅黑" panose="020B0503020204020204" pitchFamily="34" charset="-122"/>
              <a:ea typeface="微软雅黑" panose="020B0503020204020204" pitchFamily="34" charset="-122"/>
            </a:endParaRPr>
          </a:p>
          <a:p>
            <a:pPr marL="342900" marR="0" lvl="0" indent="646430" algn="l" defTabSz="914400" rtl="0" eaLnBrk="1" fontAlgn="base" latinLnBrk="0" hangingPunct="1">
              <a:lnSpc>
                <a:spcPct val="120000"/>
              </a:lnSpc>
              <a:spcBef>
                <a:spcPct val="0"/>
              </a:spcBef>
              <a:spcAft>
                <a:spcPct val="0"/>
              </a:spcAft>
              <a:buClrTx/>
              <a:buSzTx/>
              <a:buFont typeface="Wingdings" panose="05000000000000000000" pitchFamily="2" charset="2"/>
              <a:buChar char="Ø"/>
              <a:defRPr/>
            </a:pPr>
            <a:r>
              <a:rPr lang="en-US" altLang="en-US"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工程索引</a:t>
            </a:r>
            <a:r>
              <a:rPr lang="en-US" altLang="en-US"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a:t>
            </a:r>
            <a:r>
              <a:rPr lang="en-US" altLang="en-US" sz="2400" kern="0" dirty="0" smtClean="0">
                <a:solidFill>
                  <a:srgbClr val="0000FF"/>
                </a:solidFill>
                <a:latin typeface="微软雅黑" panose="020B0503020204020204" pitchFamily="34" charset="-122"/>
                <a:ea typeface="微软雅黑" panose="020B0503020204020204" pitchFamily="34" charset="-122"/>
              </a:rPr>
              <a:t>EI</a:t>
            </a:r>
            <a:r>
              <a:rPr lang="zh-CN" altLang="en-US" sz="2400" kern="0" dirty="0" smtClean="0">
                <a:latin typeface="微软雅黑" panose="020B0503020204020204" pitchFamily="34" charset="-122"/>
                <a:ea typeface="微软雅黑" panose="020B0503020204020204" pitchFamily="34" charset="-122"/>
              </a:rPr>
              <a:t>）：</a:t>
            </a:r>
            <a:r>
              <a:rPr lang="en-US" altLang="en-US" sz="2400" kern="0" dirty="0" smtClean="0">
                <a:latin typeface="微软雅黑" panose="020B0503020204020204" pitchFamily="34" charset="-122"/>
                <a:ea typeface="微软雅黑" panose="020B0503020204020204" pitchFamily="34" charset="-122"/>
              </a:rPr>
              <a:t>1884</a:t>
            </a:r>
            <a:r>
              <a:rPr lang="zh-CN" altLang="en-US" sz="2400" kern="0" dirty="0" smtClean="0">
                <a:latin typeface="微软雅黑" panose="020B0503020204020204" pitchFamily="34" charset="-122"/>
                <a:ea typeface="微软雅黑" panose="020B0503020204020204" pitchFamily="34" charset="-122"/>
              </a:rPr>
              <a:t>年由美国工程信息公司创办，收录当年国际上工程技术各学科的期刊、会议论文和科技报告等文献。</a:t>
            </a:r>
            <a:endParaRPr lang="zh-CN" altLang="en-US" sz="2400" kern="0" dirty="0" smtClean="0">
              <a:latin typeface="微软雅黑" panose="020B0503020204020204" pitchFamily="34" charset="-122"/>
              <a:ea typeface="微软雅黑" panose="020B0503020204020204" pitchFamily="34" charset="-122"/>
            </a:endParaRPr>
          </a:p>
          <a:p>
            <a:pPr marL="342900" marR="0" lvl="0" indent="646430" algn="l" defTabSz="914400" rtl="0" eaLnBrk="1" fontAlgn="base" latinLnBrk="0" hangingPunct="1">
              <a:lnSpc>
                <a:spcPct val="120000"/>
              </a:lnSpc>
              <a:spcBef>
                <a:spcPct val="0"/>
              </a:spcBef>
              <a:spcAft>
                <a:spcPct val="0"/>
              </a:spcAft>
              <a:buClrTx/>
              <a:buSzTx/>
              <a:buFont typeface="Wingdings" panose="05000000000000000000" pitchFamily="2" charset="2"/>
              <a:buChar char="Ø"/>
              <a:defRPr/>
            </a:pPr>
            <a:r>
              <a:rPr lang="en-US" altLang="en-US"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科技会议录索引</a:t>
            </a:r>
            <a:r>
              <a:rPr lang="en-US" altLang="en-US"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a:t>
            </a:r>
            <a:r>
              <a:rPr lang="en-US" altLang="en-US" sz="2400" kern="0" dirty="0" smtClean="0">
                <a:solidFill>
                  <a:srgbClr val="0000FF"/>
                </a:solidFill>
                <a:latin typeface="微软雅黑" panose="020B0503020204020204" pitchFamily="34" charset="-122"/>
                <a:ea typeface="微软雅黑" panose="020B0503020204020204" pitchFamily="34" charset="-122"/>
              </a:rPr>
              <a:t>ISTP</a:t>
            </a:r>
            <a:r>
              <a:rPr lang="zh-CN" altLang="en-US" sz="2400" kern="0" dirty="0" smtClean="0">
                <a:latin typeface="微软雅黑" panose="020B0503020204020204" pitchFamily="34" charset="-122"/>
                <a:ea typeface="微软雅黑" panose="020B0503020204020204" pitchFamily="34" charset="-122"/>
              </a:rPr>
              <a:t>），</a:t>
            </a:r>
            <a:r>
              <a:rPr lang="en-US" altLang="en-US" sz="2400" kern="0" dirty="0" smtClean="0">
                <a:latin typeface="微软雅黑" panose="020B0503020204020204" pitchFamily="34" charset="-122"/>
                <a:ea typeface="微软雅黑" panose="020B0503020204020204" pitchFamily="34" charset="-122"/>
              </a:rPr>
              <a:t>1978</a:t>
            </a:r>
            <a:r>
              <a:rPr lang="zh-CN" altLang="en-US" sz="2400" kern="0" dirty="0" smtClean="0">
                <a:latin typeface="微软雅黑" panose="020B0503020204020204" pitchFamily="34" charset="-122"/>
                <a:ea typeface="微软雅黑" panose="020B0503020204020204" pitchFamily="34" charset="-122"/>
              </a:rPr>
              <a:t>年由</a:t>
            </a:r>
            <a:r>
              <a:rPr lang="en-US" altLang="en-US" sz="2400" kern="0" dirty="0" smtClean="0">
                <a:latin typeface="微软雅黑" panose="020B0503020204020204" pitchFamily="34" charset="-122"/>
                <a:ea typeface="微软雅黑" panose="020B0503020204020204" pitchFamily="34" charset="-122"/>
              </a:rPr>
              <a:t>ISI</a:t>
            </a:r>
            <a:r>
              <a:rPr lang="zh-CN" altLang="en-US" sz="2400" kern="0" dirty="0" smtClean="0">
                <a:latin typeface="微软雅黑" panose="020B0503020204020204" pitchFamily="34" charset="-122"/>
                <a:ea typeface="微软雅黑" panose="020B0503020204020204" pitchFamily="34" charset="-122"/>
              </a:rPr>
              <a:t>创办，报道世界上每年召开的科技会议的会议论文。</a:t>
            </a:r>
            <a:endParaRPr lang="zh-CN" altLang="en-US" sz="2400" kern="0" dirty="0" smtClean="0">
              <a:latin typeface="微软雅黑" panose="020B0503020204020204" pitchFamily="34" charset="-122"/>
              <a:ea typeface="微软雅黑" panose="020B0503020204020204" pitchFamily="34" charset="-122"/>
            </a:endParaRPr>
          </a:p>
          <a:p>
            <a:pPr marL="342900" marR="0" lvl="0" indent="646430"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lang="zh-CN" altLang="en-US" sz="2400" kern="0" dirty="0" smtClean="0">
                <a:latin typeface="微软雅黑" panose="020B0503020204020204" pitchFamily="34" charset="-122"/>
                <a:ea typeface="微软雅黑" panose="020B0503020204020204" pitchFamily="34" charset="-122"/>
              </a:rPr>
              <a:t>上述三大检索系统内容每周都会更新。</a:t>
            </a:r>
            <a:endParaRPr lang="zh-CN" altLang="en-US" sz="2400" kern="0" dirty="0" smtClean="0">
              <a:latin typeface="微软雅黑" panose="020B0503020204020204" pitchFamily="34" charset="-122"/>
              <a:ea typeface="微软雅黑" panose="020B0503020204020204" pitchFamily="34" charset="-122"/>
            </a:endParaRPr>
          </a:p>
          <a:p>
            <a:pPr marL="342900" marR="0" lvl="0" indent="646430"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lang="zh-CN" altLang="en-US" sz="2400" kern="0" dirty="0" smtClean="0">
                <a:latin typeface="微软雅黑" panose="020B0503020204020204" pitchFamily="34" charset="-122"/>
                <a:ea typeface="微软雅黑" panose="020B0503020204020204" pitchFamily="34" charset="-122"/>
              </a:rPr>
              <a:t>除此以外还有</a:t>
            </a:r>
            <a:r>
              <a:rPr lang="en-US" altLang="en-US"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化学文摘</a:t>
            </a:r>
            <a:r>
              <a:rPr lang="en-US" altLang="en-US"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a:t>
            </a:r>
            <a:r>
              <a:rPr lang="en-US" altLang="en-US"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生物学文摘</a:t>
            </a:r>
            <a:r>
              <a:rPr lang="en-US" altLang="en-US"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等文摘类期刊。</a:t>
            </a:r>
            <a:endParaRPr lang="zh-CN" altLang="en-US" sz="24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sp>
        <p:nvSpPr>
          <p:cNvPr id="4" name="Rectangle 3"/>
          <p:cNvSpPr txBox="1">
            <a:spLocks noChangeArrowheads="1"/>
          </p:cNvSpPr>
          <p:nvPr/>
        </p:nvSpPr>
        <p:spPr>
          <a:xfrm>
            <a:off x="263352" y="908720"/>
            <a:ext cx="11618384" cy="5328592"/>
          </a:xfrm>
          <a:prstGeom prst="rect">
            <a:avLst/>
          </a:prstGeom>
        </p:spPr>
        <p:txBody>
          <a:bodyPr/>
          <a:lstStyle/>
          <a:p>
            <a:pPr marL="342900" marR="0" lvl="0" indent="55880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lang="en-US" altLang="en-US" sz="3200" kern="0" dirty="0" smtClean="0">
                <a:solidFill>
                  <a:srgbClr val="0000FF"/>
                </a:solidFill>
                <a:latin typeface="微软雅黑" panose="020B0503020204020204" pitchFamily="34" charset="-122"/>
                <a:ea typeface="微软雅黑" panose="020B0503020204020204" pitchFamily="34" charset="-122"/>
              </a:rPr>
              <a:t>《</a:t>
            </a:r>
            <a:r>
              <a:rPr lang="zh-CN" altLang="en-US" sz="3200" kern="0" dirty="0" smtClean="0">
                <a:solidFill>
                  <a:srgbClr val="0000FF"/>
                </a:solidFill>
                <a:latin typeface="微软雅黑" panose="020B0503020204020204" pitchFamily="34" charset="-122"/>
                <a:ea typeface="微软雅黑" panose="020B0503020204020204" pitchFamily="34" charset="-122"/>
              </a:rPr>
              <a:t>科学</a:t>
            </a:r>
            <a:r>
              <a:rPr lang="en-US" altLang="en-US" sz="3200" kern="0" dirty="0" smtClean="0">
                <a:solidFill>
                  <a:srgbClr val="0000FF"/>
                </a:solidFill>
                <a:latin typeface="微软雅黑" panose="020B0503020204020204" pitchFamily="34" charset="-122"/>
                <a:ea typeface="微软雅黑" panose="020B0503020204020204" pitchFamily="34" charset="-122"/>
              </a:rPr>
              <a:t>》</a:t>
            </a:r>
            <a:r>
              <a:rPr lang="zh-CN" altLang="en-US" sz="3200" kern="0" dirty="0" smtClean="0">
                <a:latin typeface="微软雅黑" panose="020B0503020204020204" pitchFamily="34" charset="-122"/>
                <a:ea typeface="微软雅黑" panose="020B0503020204020204" pitchFamily="34" charset="-122"/>
              </a:rPr>
              <a:t>杂志于</a:t>
            </a:r>
            <a:r>
              <a:rPr lang="en-US" altLang="en-US" sz="3200" kern="0" dirty="0" smtClean="0">
                <a:latin typeface="微软雅黑" panose="020B0503020204020204" pitchFamily="34" charset="-122"/>
                <a:ea typeface="微软雅黑" panose="020B0503020204020204" pitchFamily="34" charset="-122"/>
              </a:rPr>
              <a:t>1880</a:t>
            </a:r>
            <a:r>
              <a:rPr lang="zh-CN" altLang="en-US" sz="3200" kern="0" dirty="0" smtClean="0">
                <a:latin typeface="微软雅黑" panose="020B0503020204020204" pitchFamily="34" charset="-122"/>
                <a:ea typeface="微软雅黑" panose="020B0503020204020204" pitchFamily="34" charset="-122"/>
              </a:rPr>
              <a:t>年由爱迪生投资</a:t>
            </a:r>
            <a:r>
              <a:rPr lang="en-US" altLang="en-US" sz="3200" kern="0" dirty="0" smtClean="0">
                <a:latin typeface="微软雅黑" panose="020B0503020204020204" pitchFamily="34" charset="-122"/>
                <a:ea typeface="微软雅黑" panose="020B0503020204020204" pitchFamily="34" charset="-122"/>
              </a:rPr>
              <a:t>1</a:t>
            </a:r>
            <a:r>
              <a:rPr lang="zh-CN" altLang="en-US" sz="3200" kern="0" dirty="0" smtClean="0">
                <a:latin typeface="微软雅黑" panose="020B0503020204020204" pitchFamily="34" charset="-122"/>
                <a:ea typeface="微软雅黑" panose="020B0503020204020204" pitchFamily="34" charset="-122"/>
              </a:rPr>
              <a:t>万美元创办，于</a:t>
            </a:r>
            <a:r>
              <a:rPr lang="en-US" altLang="en-US" sz="3200" kern="0" dirty="0" smtClean="0">
                <a:latin typeface="微软雅黑" panose="020B0503020204020204" pitchFamily="34" charset="-122"/>
                <a:ea typeface="微软雅黑" panose="020B0503020204020204" pitchFamily="34" charset="-122"/>
              </a:rPr>
              <a:t>1894</a:t>
            </a:r>
            <a:r>
              <a:rPr lang="zh-CN" altLang="en-US" sz="3200" kern="0" dirty="0" smtClean="0">
                <a:latin typeface="微软雅黑" panose="020B0503020204020204" pitchFamily="34" charset="-122"/>
                <a:ea typeface="微软雅黑" panose="020B0503020204020204" pitchFamily="34" charset="-122"/>
              </a:rPr>
              <a:t>年成为美国最大的科学团体“美国科学促进会”的官方刊物。全年共</a:t>
            </a:r>
            <a:r>
              <a:rPr lang="en-US" altLang="en-US" sz="3200" kern="0" dirty="0" smtClean="0">
                <a:latin typeface="微软雅黑" panose="020B0503020204020204" pitchFamily="34" charset="-122"/>
                <a:ea typeface="微软雅黑" panose="020B0503020204020204" pitchFamily="34" charset="-122"/>
              </a:rPr>
              <a:t>51</a:t>
            </a:r>
            <a:r>
              <a:rPr lang="zh-CN" altLang="en-US" sz="3200" kern="0" dirty="0" smtClean="0">
                <a:latin typeface="微软雅黑" panose="020B0503020204020204" pitchFamily="34" charset="-122"/>
                <a:ea typeface="微软雅黑" panose="020B0503020204020204" pitchFamily="34" charset="-122"/>
              </a:rPr>
              <a:t>期，为周刊，全球发行量超过</a:t>
            </a:r>
            <a:r>
              <a:rPr lang="en-US" altLang="en-US" sz="3200" kern="0" dirty="0" smtClean="0">
                <a:latin typeface="微软雅黑" panose="020B0503020204020204" pitchFamily="34" charset="-122"/>
                <a:ea typeface="微软雅黑" panose="020B0503020204020204" pitchFamily="34" charset="-122"/>
              </a:rPr>
              <a:t>150</a:t>
            </a:r>
            <a:r>
              <a:rPr lang="zh-CN" altLang="en-US" sz="3200" kern="0" dirty="0" smtClean="0">
                <a:latin typeface="微软雅黑" panose="020B0503020204020204" pitchFamily="34" charset="-122"/>
                <a:ea typeface="微软雅黑" panose="020B0503020204020204" pitchFamily="34" charset="-122"/>
              </a:rPr>
              <a:t>万份。</a:t>
            </a:r>
            <a:endParaRPr lang="zh-CN" altLang="en-US" sz="3200" kern="0" dirty="0" smtClean="0">
              <a:latin typeface="微软雅黑" panose="020B0503020204020204" pitchFamily="34" charset="-122"/>
              <a:ea typeface="微软雅黑" panose="020B0503020204020204" pitchFamily="34" charset="-122"/>
            </a:endParaRPr>
          </a:p>
          <a:p>
            <a:pPr marL="342900" marR="0" lvl="0" indent="55880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lang="en-US" altLang="en-US" sz="3200" kern="0" dirty="0" smtClean="0">
                <a:solidFill>
                  <a:srgbClr val="0000FF"/>
                </a:solidFill>
                <a:latin typeface="微软雅黑" panose="020B0503020204020204" pitchFamily="34" charset="-122"/>
                <a:ea typeface="微软雅黑" panose="020B0503020204020204" pitchFamily="34" charset="-122"/>
              </a:rPr>
              <a:t>《</a:t>
            </a:r>
            <a:r>
              <a:rPr lang="zh-CN" altLang="en-US" sz="3200" kern="0" dirty="0" smtClean="0">
                <a:solidFill>
                  <a:srgbClr val="0000FF"/>
                </a:solidFill>
                <a:latin typeface="微软雅黑" panose="020B0503020204020204" pitchFamily="34" charset="-122"/>
                <a:ea typeface="微软雅黑" panose="020B0503020204020204" pitchFamily="34" charset="-122"/>
              </a:rPr>
              <a:t>自然</a:t>
            </a:r>
            <a:r>
              <a:rPr lang="en-US" altLang="en-US" sz="3200" kern="0" dirty="0" smtClean="0">
                <a:solidFill>
                  <a:srgbClr val="0000FF"/>
                </a:solidFill>
                <a:latin typeface="微软雅黑" panose="020B0503020204020204" pitchFamily="34" charset="-122"/>
                <a:ea typeface="微软雅黑" panose="020B0503020204020204" pitchFamily="34" charset="-122"/>
              </a:rPr>
              <a:t>》</a:t>
            </a:r>
            <a:r>
              <a:rPr lang="zh-CN" altLang="en-US" sz="3200" kern="0" dirty="0" smtClean="0">
                <a:latin typeface="微软雅黑" panose="020B0503020204020204" pitchFamily="34" charset="-122"/>
                <a:ea typeface="微软雅黑" panose="020B0503020204020204" pitchFamily="34" charset="-122"/>
              </a:rPr>
              <a:t>杂志</a:t>
            </a:r>
            <a:r>
              <a:rPr lang="en-US" altLang="en-US" sz="3200" kern="0" dirty="0" smtClean="0">
                <a:latin typeface="微软雅黑" panose="020B0503020204020204" pitchFamily="34" charset="-122"/>
                <a:ea typeface="微软雅黑" panose="020B0503020204020204" pitchFamily="34" charset="-122"/>
              </a:rPr>
              <a:t>1869</a:t>
            </a:r>
            <a:r>
              <a:rPr lang="zh-CN" altLang="en-US" sz="3200" kern="0" dirty="0" smtClean="0">
                <a:latin typeface="微软雅黑" panose="020B0503020204020204" pitchFamily="34" charset="-122"/>
                <a:ea typeface="微软雅黑" panose="020B0503020204020204" pitchFamily="34" charset="-122"/>
              </a:rPr>
              <a:t>年创刊，报道和评论全球科技领域里最重要的突破。其办刊宗旨是“将科学发现的重要结果介绍给公众</a:t>
            </a:r>
            <a:r>
              <a:rPr lang="en-US" altLang="en-US" sz="3200" kern="0" dirty="0" smtClean="0">
                <a:latin typeface="微软雅黑" panose="020B0503020204020204" pitchFamily="34" charset="-122"/>
                <a:ea typeface="微软雅黑" panose="020B0503020204020204" pitchFamily="34" charset="-122"/>
              </a:rPr>
              <a:t>…</a:t>
            </a:r>
            <a:r>
              <a:rPr lang="zh-CN" altLang="en-US" sz="3200" kern="0" dirty="0" smtClean="0">
                <a:latin typeface="微软雅黑" panose="020B0503020204020204" pitchFamily="34" charset="-122"/>
                <a:ea typeface="微软雅黑" panose="020B0503020204020204" pitchFamily="34" charset="-122"/>
              </a:rPr>
              <a:t>，让公众尽早知道全世界自然知识的每一分支中取得的所有进展”。</a:t>
            </a:r>
            <a:endParaRPr lang="zh-CN" altLang="en-US" sz="32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sp>
        <p:nvSpPr>
          <p:cNvPr id="4" name="Rectangle 2"/>
          <p:cNvSpPr txBox="1">
            <a:spLocks noChangeArrowheads="1"/>
          </p:cNvSpPr>
          <p:nvPr/>
        </p:nvSpPr>
        <p:spPr>
          <a:xfrm>
            <a:off x="623392" y="764704"/>
            <a:ext cx="8856984" cy="720080"/>
          </a:xfrm>
          <a:prstGeom prst="rect">
            <a:avLst/>
          </a:prstGeom>
        </p:spPr>
        <p:txBody>
          <a:bodyPr/>
          <a:lstStyle/>
          <a:p>
            <a:pPr marL="342900" marR="0" lvl="0" indent="15875" defTabSz="914400" eaLnBrk="0" latinLnBrk="0" hangingPunct="0">
              <a:lnSpc>
                <a:spcPct val="130000"/>
              </a:lnSpc>
              <a:buClrTx/>
              <a:buSzTx/>
              <a:buFontTx/>
              <a:buNone/>
              <a:defRPr/>
            </a:pPr>
            <a:r>
              <a:rPr lang="zh-CN" altLang="en-US" sz="3600" b="1" kern="0" dirty="0" smtClean="0">
                <a:latin typeface="+mj-lt"/>
                <a:ea typeface="华文新魏"/>
                <a:cs typeface="+mj-cs"/>
                <a:sym typeface="华文新魏" panose="02010800040101010101" pitchFamily="2" charset="-122"/>
              </a:rPr>
              <a:t>世界著名大学的校训</a:t>
            </a:r>
            <a:endParaRPr lang="zh-CN" altLang="en-US" sz="3600" b="1" kern="0" dirty="0" smtClean="0">
              <a:latin typeface="+mj-lt"/>
              <a:ea typeface="华文新魏"/>
              <a:cs typeface="+mj-cs"/>
              <a:sym typeface="华文新魏" panose="02010800040101010101" pitchFamily="2" charset="-122"/>
            </a:endParaRPr>
          </a:p>
        </p:txBody>
      </p:sp>
      <p:sp>
        <p:nvSpPr>
          <p:cNvPr id="5" name="Rectangle 3"/>
          <p:cNvSpPr txBox="1">
            <a:spLocks noChangeArrowheads="1"/>
          </p:cNvSpPr>
          <p:nvPr/>
        </p:nvSpPr>
        <p:spPr>
          <a:xfrm>
            <a:off x="695400" y="1484784"/>
            <a:ext cx="10972800" cy="4530725"/>
          </a:xfrm>
          <a:prstGeom prst="rect">
            <a:avLst/>
          </a:prstGeom>
        </p:spPr>
        <p:txBody>
          <a:bodyPr/>
          <a:lstStyle/>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lang="zh-CN" altLang="en-US" sz="3000" kern="0" dirty="0" smtClean="0">
                <a:latin typeface="微软雅黑" panose="020B0503020204020204" pitchFamily="34" charset="-122"/>
                <a:ea typeface="微软雅黑" panose="020B0503020204020204" pitchFamily="34" charset="-122"/>
              </a:rPr>
              <a:t>哈佛大学：与真理为友</a:t>
            </a:r>
            <a:endParaRPr lang="zh-CN" altLang="en-US" sz="3000" kern="0" dirty="0" smtClean="0">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lang="zh-CN" altLang="en-US" sz="3000" kern="0" dirty="0" smtClean="0">
                <a:latin typeface="微软雅黑" panose="020B0503020204020204" pitchFamily="34" charset="-122"/>
                <a:ea typeface="微软雅黑" panose="020B0503020204020204" pitchFamily="34" charset="-122"/>
              </a:rPr>
              <a:t>剑桥大学：此乃启蒙之地，知识之源</a:t>
            </a:r>
            <a:endParaRPr lang="zh-CN" altLang="en-US" sz="3000" kern="0" dirty="0" smtClean="0">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lang="zh-CN" altLang="en-US" sz="3000" kern="0" dirty="0" smtClean="0">
                <a:latin typeface="微软雅黑" panose="020B0503020204020204" pitchFamily="34" charset="-122"/>
                <a:ea typeface="微软雅黑" panose="020B0503020204020204" pitchFamily="34" charset="-122"/>
              </a:rPr>
              <a:t>麻省理工学院：既学会动脑，也学会动手</a:t>
            </a:r>
            <a:endParaRPr lang="zh-CN" altLang="en-US" sz="3000" kern="0" dirty="0" smtClean="0">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lang="zh-CN" altLang="en-US" sz="3000" kern="0" dirty="0" smtClean="0">
                <a:latin typeface="微软雅黑" panose="020B0503020204020204" pitchFamily="34" charset="-122"/>
                <a:ea typeface="微软雅黑" panose="020B0503020204020204" pitchFamily="34" charset="-122"/>
              </a:rPr>
              <a:t>普林斯顿大学：为国家服务，为世界服务</a:t>
            </a:r>
            <a:endParaRPr lang="zh-CN" altLang="en-US" sz="3000" kern="0" dirty="0" smtClean="0">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lang="zh-CN" altLang="en-US" sz="3000" kern="0" dirty="0" smtClean="0">
                <a:latin typeface="微软雅黑" panose="020B0503020204020204" pitchFamily="34" charset="-122"/>
                <a:ea typeface="微软雅黑" panose="020B0503020204020204" pitchFamily="34" charset="-122"/>
              </a:rPr>
              <a:t>爱丁堡大学：有知识者既能看到事物的表象，也能发现其内涵</a:t>
            </a:r>
            <a:endParaRPr lang="zh-CN" altLang="en-US" sz="3000" kern="0" dirty="0" smtClean="0">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defRPr/>
            </a:pPr>
            <a:r>
              <a:rPr lang="zh-CN" altLang="en-US" sz="3000" kern="0" dirty="0" smtClean="0">
                <a:latin typeface="微软雅黑" panose="020B0503020204020204" pitchFamily="34" charset="-122"/>
                <a:ea typeface="微软雅黑" panose="020B0503020204020204" pitchFamily="34" charset="-122"/>
              </a:rPr>
              <a:t>武汉大学：自强、弘毅、求是、拓新</a:t>
            </a:r>
            <a:endParaRPr lang="en-US" altLang="zh-CN" sz="3000" kern="0" dirty="0" smtClean="0">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defRPr/>
            </a:pPr>
            <a:r>
              <a:rPr lang="zh-CN" altLang="en-US" sz="3000" kern="0" dirty="0" smtClean="0">
                <a:latin typeface="微软雅黑" panose="020B0503020204020204" pitchFamily="34" charset="-122"/>
                <a:ea typeface="微软雅黑" panose="020B0503020204020204" pitchFamily="34" charset="-122"/>
              </a:rPr>
              <a:t>清华大学：自强不息，厚德载物</a:t>
            </a:r>
            <a:endParaRPr lang="zh-CN" altLang="en-US" sz="30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sp>
        <p:nvSpPr>
          <p:cNvPr id="4" name="Rectangle 3"/>
          <p:cNvSpPr txBox="1">
            <a:spLocks noChangeArrowheads="1"/>
          </p:cNvSpPr>
          <p:nvPr/>
        </p:nvSpPr>
        <p:spPr>
          <a:xfrm>
            <a:off x="551384" y="692696"/>
            <a:ext cx="11247967" cy="5616624"/>
          </a:xfrm>
          <a:prstGeom prst="rect">
            <a:avLst/>
          </a:prstGeom>
        </p:spPr>
        <p:txBody>
          <a:bodyPr/>
          <a:lstStyle/>
          <a:p>
            <a:pPr marL="342900" marR="0" lvl="0" indent="-342900"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lang="zh-CN" altLang="en-US" sz="3600" b="1" kern="0" dirty="0" smtClean="0">
                <a:latin typeface="微软雅黑" panose="020B0503020204020204" pitchFamily="34" charset="-122"/>
                <a:ea typeface="华文新魏"/>
              </a:rPr>
              <a:t>科学技术的研究组织</a:t>
            </a:r>
            <a:endParaRPr lang="zh-CN" altLang="en-US" sz="3600" b="1" kern="0" dirty="0" smtClean="0">
              <a:latin typeface="微软雅黑" panose="020B0503020204020204" pitchFamily="34" charset="-122"/>
              <a:ea typeface="华文新魏"/>
            </a:endParaRPr>
          </a:p>
          <a:p>
            <a:pPr marL="342900" marR="0" lvl="0" indent="732155"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lang="zh-CN" altLang="en-US" sz="3000" kern="0" dirty="0" smtClean="0">
                <a:latin typeface="微软雅黑" panose="020B0503020204020204" pitchFamily="34" charset="-122"/>
                <a:ea typeface="微软雅黑" panose="020B0503020204020204" pitchFamily="34" charset="-122"/>
              </a:rPr>
              <a:t>主要包括大学里的研究机构，以及工业研究室、国家科技实验室等。</a:t>
            </a:r>
            <a:r>
              <a:rPr lang="zh-CN" altLang="en-US" sz="3000" kern="0" dirty="0" smtClean="0">
                <a:solidFill>
                  <a:srgbClr val="0000FF"/>
                </a:solidFill>
                <a:latin typeface="微软雅黑" panose="020B0503020204020204" pitchFamily="34" charset="-122"/>
                <a:ea typeface="微软雅黑" panose="020B0503020204020204" pitchFamily="34" charset="-122"/>
              </a:rPr>
              <a:t>科技研究组织</a:t>
            </a:r>
            <a:r>
              <a:rPr lang="zh-CN" altLang="en-US" sz="3000" kern="0" dirty="0" smtClean="0">
                <a:latin typeface="微软雅黑" panose="020B0503020204020204" pitchFamily="34" charset="-122"/>
                <a:ea typeface="微软雅黑" panose="020B0503020204020204" pitchFamily="34" charset="-122"/>
              </a:rPr>
              <a:t>的发展：</a:t>
            </a:r>
            <a:endParaRPr lang="zh-CN" altLang="en-US" sz="3000" kern="0" dirty="0" smtClean="0">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20000"/>
              </a:lnSpc>
              <a:spcBef>
                <a:spcPct val="0"/>
              </a:spcBef>
              <a:spcAft>
                <a:spcPct val="0"/>
              </a:spcAft>
              <a:buClrTx/>
              <a:buSzTx/>
              <a:buFont typeface="Wingdings" panose="05000000000000000000" pitchFamily="2" charset="2"/>
              <a:buChar char="Ø"/>
              <a:defRPr/>
            </a:pPr>
            <a:r>
              <a:rPr lang="en-US" altLang="en-US" sz="3000" kern="0" dirty="0" smtClean="0">
                <a:latin typeface="微软雅黑" panose="020B0503020204020204" pitchFamily="34" charset="-122"/>
                <a:ea typeface="微软雅黑" panose="020B0503020204020204" pitchFamily="34" charset="-122"/>
              </a:rPr>
              <a:t>1824</a:t>
            </a:r>
            <a:r>
              <a:rPr lang="zh-CN" altLang="en-US" sz="3000" kern="0" dirty="0" smtClean="0">
                <a:latin typeface="微软雅黑" panose="020B0503020204020204" pitchFamily="34" charset="-122"/>
                <a:ea typeface="微软雅黑" panose="020B0503020204020204" pitchFamily="34" charset="-122"/>
              </a:rPr>
              <a:t>年李比希在吉森大学创办化学实验室。</a:t>
            </a:r>
            <a:endParaRPr lang="zh-CN" altLang="en-US" sz="3000" kern="0" dirty="0" smtClean="0">
              <a:latin typeface="微软雅黑" panose="020B0503020204020204" pitchFamily="34" charset="-122"/>
              <a:ea typeface="微软雅黑" panose="020B0503020204020204" pitchFamily="34" charset="-122"/>
            </a:endParaRPr>
          </a:p>
          <a:p>
            <a:pPr marL="342900" lvl="0" indent="-342900">
              <a:lnSpc>
                <a:spcPct val="120000"/>
              </a:lnSpc>
              <a:buFont typeface="Wingdings" panose="05000000000000000000" pitchFamily="2" charset="2"/>
              <a:buChar char="Ø"/>
              <a:defRPr/>
            </a:pPr>
            <a:r>
              <a:rPr lang="en-US" altLang="en-US" sz="3000" kern="0" dirty="0" smtClean="0">
                <a:latin typeface="微软雅黑" panose="020B0503020204020204" pitchFamily="34" charset="-122"/>
                <a:ea typeface="微软雅黑" panose="020B0503020204020204" pitchFamily="34" charset="-122"/>
              </a:rPr>
              <a:t>1871</a:t>
            </a:r>
            <a:r>
              <a:rPr lang="zh-CN" altLang="en-US" sz="3000" kern="0" dirty="0" smtClean="0">
                <a:latin typeface="微软雅黑" panose="020B0503020204020204" pitchFamily="34" charset="-122"/>
                <a:ea typeface="微软雅黑" panose="020B0503020204020204" pitchFamily="34" charset="-122"/>
              </a:rPr>
              <a:t>年，麦克斯韦创办卡文迪许实验室，这是近代科学史上第一个社会化和专业化的科学实验室。</a:t>
            </a:r>
            <a:endParaRPr lang="zh-CN" altLang="en-US" sz="3000" kern="0" dirty="0" smtClean="0">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20000"/>
              </a:lnSpc>
              <a:spcBef>
                <a:spcPct val="0"/>
              </a:spcBef>
              <a:spcAft>
                <a:spcPct val="0"/>
              </a:spcAft>
              <a:buClrTx/>
              <a:buSzTx/>
              <a:buFont typeface="Wingdings" panose="05000000000000000000" pitchFamily="2" charset="2"/>
              <a:buChar char="Ø"/>
              <a:defRPr/>
            </a:pPr>
            <a:r>
              <a:rPr lang="en-US" altLang="en-US" sz="3000" kern="0" dirty="0" smtClean="0">
                <a:latin typeface="微软雅黑" panose="020B0503020204020204" pitchFamily="34" charset="-122"/>
                <a:ea typeface="微软雅黑" panose="020B0503020204020204" pitchFamily="34" charset="-122"/>
              </a:rPr>
              <a:t>1873</a:t>
            </a:r>
            <a:r>
              <a:rPr lang="zh-CN" altLang="en-US" sz="3000" kern="0" dirty="0" smtClean="0">
                <a:latin typeface="微软雅黑" panose="020B0503020204020204" pitchFamily="34" charset="-122"/>
                <a:ea typeface="微软雅黑" panose="020B0503020204020204" pitchFamily="34" charset="-122"/>
              </a:rPr>
              <a:t>年德国建立国立物理研究所，</a:t>
            </a:r>
            <a:r>
              <a:rPr lang="en-US" altLang="en-US" sz="3000" kern="0" dirty="0" smtClean="0">
                <a:latin typeface="微软雅黑" panose="020B0503020204020204" pitchFamily="34" charset="-122"/>
                <a:ea typeface="微软雅黑" panose="020B0503020204020204" pitchFamily="34" charset="-122"/>
              </a:rPr>
              <a:t>1877</a:t>
            </a:r>
            <a:r>
              <a:rPr lang="zh-CN" altLang="en-US" sz="3000" kern="0" dirty="0" smtClean="0">
                <a:latin typeface="微软雅黑" panose="020B0503020204020204" pitchFamily="34" charset="-122"/>
                <a:ea typeface="微软雅黑" panose="020B0503020204020204" pitchFamily="34" charset="-122"/>
              </a:rPr>
              <a:t>年建立国立化工研究所，</a:t>
            </a:r>
            <a:r>
              <a:rPr lang="en-US" altLang="en-US" sz="3000" kern="0" dirty="0" smtClean="0">
                <a:latin typeface="微软雅黑" panose="020B0503020204020204" pitchFamily="34" charset="-122"/>
                <a:ea typeface="微软雅黑" panose="020B0503020204020204" pitchFamily="34" charset="-122"/>
              </a:rPr>
              <a:t>1879</a:t>
            </a:r>
            <a:r>
              <a:rPr lang="zh-CN" altLang="en-US" sz="3000" kern="0" dirty="0" smtClean="0">
                <a:latin typeface="微软雅黑" panose="020B0503020204020204" pitchFamily="34" charset="-122"/>
                <a:ea typeface="微软雅黑" panose="020B0503020204020204" pitchFamily="34" charset="-122"/>
              </a:rPr>
              <a:t>年建立国立机械研究所。</a:t>
            </a:r>
            <a:endParaRPr lang="zh-CN" altLang="en-US" sz="3000" kern="0" dirty="0" smtClean="0">
              <a:latin typeface="微软雅黑" panose="020B0503020204020204" pitchFamily="34" charset="-122"/>
              <a:ea typeface="微软雅黑" panose="020B0503020204020204" pitchFamily="34" charset="-122"/>
            </a:endParaRPr>
          </a:p>
          <a:p>
            <a:pPr marL="342900" lvl="0" indent="-342900">
              <a:lnSpc>
                <a:spcPct val="120000"/>
              </a:lnSpc>
              <a:buFont typeface="Wingdings" panose="05000000000000000000" pitchFamily="2" charset="2"/>
              <a:buChar char="Ø"/>
              <a:defRPr/>
            </a:pPr>
            <a:r>
              <a:rPr lang="en-US" altLang="en-US" sz="3000" kern="0" dirty="0" smtClean="0">
                <a:latin typeface="微软雅黑" panose="020B0503020204020204" pitchFamily="34" charset="-122"/>
                <a:ea typeface="微软雅黑" panose="020B0503020204020204" pitchFamily="34" charset="-122"/>
              </a:rPr>
              <a:t>1876</a:t>
            </a:r>
            <a:r>
              <a:rPr lang="zh-CN" altLang="en-US" sz="3000" kern="0" dirty="0" smtClean="0">
                <a:latin typeface="微软雅黑" panose="020B0503020204020204" pitchFamily="34" charset="-122"/>
                <a:ea typeface="微软雅黑" panose="020B0503020204020204" pitchFamily="34" charset="-122"/>
              </a:rPr>
              <a:t>年爱迪生在门罗公园建立了工业研究室“发明工厂”。</a:t>
            </a:r>
            <a:endParaRPr lang="zh-CN" altLang="en-US" sz="3000" kern="0" dirty="0" smtClean="0">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20000"/>
              </a:lnSpc>
              <a:spcBef>
                <a:spcPct val="0"/>
              </a:spcBef>
              <a:spcAft>
                <a:spcPct val="0"/>
              </a:spcAft>
              <a:buClrTx/>
              <a:buSzTx/>
              <a:buFont typeface="Wingdings" panose="05000000000000000000" pitchFamily="2" charset="2"/>
              <a:buChar char="Ø"/>
              <a:defRPr/>
            </a:pPr>
            <a:r>
              <a:rPr lang="zh-CN" altLang="en-US" sz="3000" kern="0" dirty="0" smtClean="0">
                <a:latin typeface="微软雅黑" panose="020B0503020204020204" pitchFamily="34" charset="-122"/>
                <a:ea typeface="微软雅黑" panose="020B0503020204020204" pitchFamily="34" charset="-122"/>
              </a:rPr>
              <a:t>第二次世界大战以后，各类科研院、所、室大量涌现。</a:t>
            </a:r>
            <a:endParaRPr lang="zh-CN" altLang="en-US" sz="30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sp>
        <p:nvSpPr>
          <p:cNvPr id="4" name="Rectangle 2"/>
          <p:cNvSpPr txBox="1">
            <a:spLocks noChangeArrowheads="1"/>
          </p:cNvSpPr>
          <p:nvPr/>
        </p:nvSpPr>
        <p:spPr>
          <a:xfrm>
            <a:off x="1127448" y="692696"/>
            <a:ext cx="9073008" cy="630906"/>
          </a:xfrm>
          <a:prstGeom prst="rect">
            <a:avLst/>
          </a:prstGeom>
        </p:spPr>
        <p:txBody>
          <a:bodyPr/>
          <a:lstStyle/>
          <a:p>
            <a:pPr marL="342900" marR="0" lvl="0" indent="15875" algn="ctr" defTabSz="914400" eaLnBrk="0" latinLnBrk="0" hangingPunct="0">
              <a:lnSpc>
                <a:spcPct val="130000"/>
              </a:lnSpc>
              <a:buClrTx/>
              <a:buSzTx/>
              <a:buFontTx/>
              <a:buNone/>
              <a:defRPr/>
            </a:pPr>
            <a:r>
              <a:rPr lang="zh-CN" altLang="en-US" sz="3600" b="1" kern="0" dirty="0" smtClean="0">
                <a:latin typeface="+mj-lt"/>
                <a:ea typeface="华文新魏"/>
                <a:cs typeface="+mj-cs"/>
                <a:sym typeface="华文新魏" panose="02010800040101010101" pitchFamily="2" charset="-122"/>
              </a:rPr>
              <a:t>卡文迪许实验室</a:t>
            </a:r>
            <a:endParaRPr lang="zh-CN" altLang="en-US" sz="3600" b="1" kern="0" dirty="0" smtClean="0">
              <a:latin typeface="+mj-lt"/>
              <a:ea typeface="华文新魏"/>
              <a:cs typeface="+mj-cs"/>
              <a:sym typeface="华文新魏" panose="02010800040101010101" pitchFamily="2" charset="-122"/>
            </a:endParaRPr>
          </a:p>
        </p:txBody>
      </p:sp>
      <p:pic>
        <p:nvPicPr>
          <p:cNvPr id="5" name="Picture 4"/>
          <p:cNvPicPr>
            <a:picLocks noChangeAspect="1" noChangeArrowheads="1"/>
          </p:cNvPicPr>
          <p:nvPr/>
        </p:nvPicPr>
        <p:blipFill>
          <a:blip r:embed="rId1" cstate="print"/>
          <a:srcRect/>
          <a:stretch>
            <a:fillRect/>
          </a:stretch>
        </p:blipFill>
        <p:spPr bwMode="auto">
          <a:xfrm>
            <a:off x="1631504" y="1421794"/>
            <a:ext cx="8568952" cy="482110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sp>
        <p:nvSpPr>
          <p:cNvPr id="6" name="Rectangle 4"/>
          <p:cNvSpPr txBox="1">
            <a:spLocks noChangeArrowheads="1"/>
          </p:cNvSpPr>
          <p:nvPr/>
        </p:nvSpPr>
        <p:spPr bwMode="auto">
          <a:xfrm>
            <a:off x="1055440" y="1124744"/>
            <a:ext cx="7734684" cy="642922"/>
          </a:xfrm>
          <a:prstGeom prst="rect">
            <a:avLst/>
          </a:prstGeom>
          <a:noFill/>
          <a:ln>
            <a:miter lim="800000"/>
          </a:ln>
        </p:spPr>
        <p:txBody>
          <a:bodyPr/>
          <a:lstStyle/>
          <a:p>
            <a:pPr>
              <a:defRPr/>
            </a:pPr>
            <a:r>
              <a:rPr lang="zh-CN" altLang="en-US" sz="3200" b="1" dirty="0">
                <a:solidFill>
                  <a:srgbClr val="AA454B"/>
                </a:solidFill>
                <a:latin typeface="微软雅黑" panose="020B0503020204020204" pitchFamily="34" charset="-122"/>
                <a:ea typeface="微软雅黑" panose="020B0503020204020204" pitchFamily="34" charset="-122"/>
              </a:rPr>
              <a:t>（二</a:t>
            </a:r>
            <a:r>
              <a:rPr lang="zh-CN" altLang="en-US" sz="3200" b="1" dirty="0" smtClean="0">
                <a:solidFill>
                  <a:srgbClr val="AA454B"/>
                </a:solidFill>
                <a:latin typeface="微软雅黑" panose="020B0503020204020204" pitchFamily="34" charset="-122"/>
                <a:ea typeface="微软雅黑" panose="020B0503020204020204" pitchFamily="34" charset="-122"/>
              </a:rPr>
              <a:t>）科学技术社会建制的内涵</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a:defRPr/>
            </a:pPr>
            <a:endParaRPr lang="zh-CN" altLang="en-US" sz="3200" b="1" dirty="0">
              <a:solidFill>
                <a:srgbClr val="AA454B"/>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a:xfrm>
            <a:off x="767408" y="2060848"/>
            <a:ext cx="10657184" cy="3528169"/>
          </a:xfrm>
          <a:prstGeom prst="rect">
            <a:avLst/>
          </a:prstGeom>
        </p:spPr>
        <p:txBody>
          <a:bodyPr/>
          <a:lstStyle/>
          <a:p>
            <a:pPr marL="342900" marR="0" lvl="0" indent="646430" eaLnBrk="0" hangingPunct="0">
              <a:lnSpc>
                <a:spcPct val="150000"/>
              </a:lnSpc>
              <a:buClrTx/>
              <a:buSzTx/>
              <a:defRPr/>
            </a:pPr>
            <a:r>
              <a:rPr lang="zh-CN" altLang="en-US" sz="2800" kern="0" dirty="0" smtClean="0">
                <a:solidFill>
                  <a:srgbClr val="0000FF"/>
                </a:solidFill>
                <a:latin typeface="微软雅黑" panose="020B0503020204020204" pitchFamily="34" charset="-122"/>
                <a:ea typeface="微软雅黑" panose="020B0503020204020204" pitchFamily="34" charset="-122"/>
              </a:rPr>
              <a:t>科学技术的社会建制</a:t>
            </a:r>
            <a:r>
              <a:rPr lang="zh-CN" altLang="en-US" sz="2800" kern="0" dirty="0" smtClean="0">
                <a:latin typeface="微软雅黑" panose="020B0503020204020204" pitchFamily="34" charset="-122"/>
                <a:ea typeface="微软雅黑" panose="020B0503020204020204" pitchFamily="34" charset="-122"/>
              </a:rPr>
              <a:t>是指科学技术事业成为社会构成中的一个相对独立的社会部门和职业部类，是一种社会现象。它包括</a:t>
            </a:r>
            <a:r>
              <a:rPr lang="zh-CN" altLang="en-US" sz="2800" kern="0" dirty="0" smtClean="0">
                <a:solidFill>
                  <a:srgbClr val="0000FF"/>
                </a:solidFill>
                <a:latin typeface="微软雅黑" panose="020B0503020204020204" pitchFamily="34" charset="-122"/>
                <a:ea typeface="微软雅黑" panose="020B0503020204020204" pitchFamily="34" charset="-122"/>
              </a:rPr>
              <a:t>价值观念、行为规范、组织系统和物质支撑</a:t>
            </a:r>
            <a:r>
              <a:rPr lang="zh-CN" altLang="en-US" sz="2800" kern="0" dirty="0" smtClean="0">
                <a:latin typeface="微软雅黑" panose="020B0503020204020204" pitchFamily="34" charset="-122"/>
                <a:ea typeface="微软雅黑" panose="020B0503020204020204" pitchFamily="34" charset="-122"/>
              </a:rPr>
              <a:t>四大要素，是科学技术活动的建构环境、存在形式和发展条件。</a:t>
            </a:r>
            <a:endParaRPr lang="zh-CN" altLang="en-US" sz="28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sp>
        <p:nvSpPr>
          <p:cNvPr id="4" name="Text Box 13"/>
          <p:cNvSpPr txBox="1">
            <a:spLocks noChangeArrowheads="1"/>
          </p:cNvSpPr>
          <p:nvPr/>
        </p:nvSpPr>
        <p:spPr bwMode="auto">
          <a:xfrm>
            <a:off x="191344" y="764704"/>
            <a:ext cx="11593288" cy="5472608"/>
          </a:xfrm>
          <a:prstGeom prst="rect">
            <a:avLst/>
          </a:prstGeom>
          <a:noFill/>
          <a:ln w="9525">
            <a:noFill/>
            <a:miter lim="800000"/>
          </a:ln>
          <a:effectLst/>
        </p:spPr>
        <p:txBody>
          <a:bodyPr lIns="0" tIns="10800" rIns="0" bIns="10800"/>
          <a:lstStyle/>
          <a:p>
            <a:pPr marL="342900" indent="646430" eaLnBrk="0" hangingPunct="0">
              <a:lnSpc>
                <a:spcPct val="130000"/>
              </a:lnSpc>
              <a:defRPr/>
            </a:pPr>
            <a:r>
              <a:rPr lang="zh-CN" altLang="en-US" sz="3600" b="1" kern="0" dirty="0" smtClean="0">
                <a:latin typeface="+mj-lt"/>
                <a:ea typeface="华文新魏"/>
                <a:cs typeface="+mj-cs"/>
                <a:sym typeface="华文新魏" panose="02010800040101010101" pitchFamily="2" charset="-122"/>
              </a:rPr>
              <a:t>社</a:t>
            </a:r>
            <a:r>
              <a:rPr lang="zh-CN" altLang="en-US" sz="3600" b="1" kern="0" dirty="0">
                <a:latin typeface="+mj-lt"/>
                <a:ea typeface="华文新魏"/>
                <a:cs typeface="+mj-cs"/>
                <a:sym typeface="华文新魏" panose="02010800040101010101" pitchFamily="2" charset="-122"/>
              </a:rPr>
              <a:t>会建制化的内容</a:t>
            </a:r>
            <a:endParaRPr lang="zh-CN" altLang="en-US" sz="3600" b="1" kern="0" dirty="0">
              <a:latin typeface="+mj-lt"/>
              <a:ea typeface="华文新魏"/>
              <a:cs typeface="+mj-cs"/>
              <a:sym typeface="华文新魏" panose="02010800040101010101" pitchFamily="2" charset="-122"/>
            </a:endParaRPr>
          </a:p>
          <a:p>
            <a:pPr marL="342900" lvl="1" indent="646430" eaLnBrk="0" hangingPunct="0">
              <a:lnSpc>
                <a:spcPct val="130000"/>
              </a:lnSpc>
              <a:buFont typeface="Wingdings" panose="05000000000000000000" pitchFamily="2" charset="2"/>
              <a:buChar char="Ø"/>
              <a:defRPr/>
            </a:pPr>
            <a:r>
              <a:rPr lang="zh-CN" altLang="en-US" sz="2200" kern="0" dirty="0" smtClean="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价</a:t>
            </a:r>
            <a:r>
              <a:rPr lang="zh-CN" altLang="en-US" sz="2200" kern="0" dirty="0" smtClean="0">
                <a:latin typeface="微软雅黑" panose="020B0503020204020204" pitchFamily="34" charset="-122"/>
                <a:ea typeface="微软雅黑" panose="020B0503020204020204" pitchFamily="34" charset="-122"/>
              </a:rPr>
              <a:t>值观念”</a:t>
            </a:r>
            <a:endParaRPr lang="zh-CN" altLang="en-US" sz="2200" kern="0" dirty="0">
              <a:latin typeface="微软雅黑" panose="020B0503020204020204" pitchFamily="34" charset="-122"/>
              <a:ea typeface="微软雅黑" panose="020B0503020204020204" pitchFamily="34" charset="-122"/>
            </a:endParaRPr>
          </a:p>
          <a:p>
            <a:pPr marL="342900" lvl="2" indent="646430" eaLnBrk="0" hangingPunct="0">
              <a:lnSpc>
                <a:spcPct val="130000"/>
              </a:lnSpc>
              <a:buClr>
                <a:srgbClr val="FF3300"/>
              </a:buClr>
              <a:defRPr/>
            </a:pPr>
            <a:r>
              <a:rPr lang="zh-CN" altLang="en-US" sz="2200" kern="0" dirty="0" smtClean="0">
                <a:latin typeface="微软雅黑" panose="020B0503020204020204" pitchFamily="34" charset="-122"/>
                <a:ea typeface="微软雅黑" panose="020B0503020204020204" pitchFamily="34" charset="-122"/>
              </a:rPr>
              <a:t>科</a:t>
            </a:r>
            <a:r>
              <a:rPr lang="zh-CN" altLang="en-US" sz="2200" kern="0" dirty="0">
                <a:latin typeface="微软雅黑" panose="020B0503020204020204" pitchFamily="34" charset="-122"/>
                <a:ea typeface="微软雅黑" panose="020B0503020204020204" pitchFamily="34" charset="-122"/>
              </a:rPr>
              <a:t>学的体制目</a:t>
            </a:r>
            <a:r>
              <a:rPr lang="zh-CN" altLang="en-US" sz="2200" kern="0" dirty="0" smtClean="0">
                <a:latin typeface="微软雅黑" panose="020B0503020204020204" pitchFamily="34" charset="-122"/>
                <a:ea typeface="微软雅黑" panose="020B0503020204020204" pitchFamily="34" charset="-122"/>
              </a:rPr>
              <a:t>标是“</a:t>
            </a:r>
            <a:r>
              <a:rPr lang="zh-CN" altLang="en-US" sz="2200" kern="0" dirty="0">
                <a:solidFill>
                  <a:srgbClr val="0000FF"/>
                </a:solidFill>
                <a:latin typeface="微软雅黑" panose="020B0503020204020204" pitchFamily="34" charset="-122"/>
                <a:ea typeface="微软雅黑" panose="020B0503020204020204" pitchFamily="34" charset="-122"/>
              </a:rPr>
              <a:t>扩展确证无误的知识</a:t>
            </a:r>
            <a:r>
              <a:rPr lang="zh-CN" altLang="en-US" sz="2200" kern="0" dirty="0" smtClean="0">
                <a:latin typeface="微软雅黑" panose="020B0503020204020204" pitchFamily="34" charset="-122"/>
                <a:ea typeface="微软雅黑" panose="020B0503020204020204" pitchFamily="34" charset="-122"/>
              </a:rPr>
              <a:t>”；技</a:t>
            </a:r>
            <a:r>
              <a:rPr lang="zh-CN" altLang="en-US" sz="2200" kern="0" dirty="0">
                <a:latin typeface="微软雅黑" panose="020B0503020204020204" pitchFamily="34" charset="-122"/>
                <a:ea typeface="微软雅黑" panose="020B0503020204020204" pitchFamily="34" charset="-122"/>
              </a:rPr>
              <a:t>术的体制目</a:t>
            </a:r>
            <a:r>
              <a:rPr lang="zh-CN" altLang="en-US" sz="2200" kern="0" dirty="0" smtClean="0">
                <a:latin typeface="微软雅黑" panose="020B0503020204020204" pitchFamily="34" charset="-122"/>
                <a:ea typeface="微软雅黑" panose="020B0503020204020204" pitchFamily="34" charset="-122"/>
              </a:rPr>
              <a:t>标是“</a:t>
            </a:r>
            <a:r>
              <a:rPr lang="zh-CN" altLang="en-US" sz="2200" kern="0" dirty="0">
                <a:latin typeface="微软雅黑" panose="020B0503020204020204" pitchFamily="34" charset="-122"/>
                <a:ea typeface="微软雅黑" panose="020B0503020204020204" pitchFamily="34" charset="-122"/>
              </a:rPr>
              <a:t>创造性地运用科学知识进行技术发明，并产生直接的社会经济效益</a:t>
            </a:r>
            <a:r>
              <a:rPr lang="zh-CN" altLang="en-US" sz="2200" kern="0" dirty="0" smtClean="0">
                <a:latin typeface="微软雅黑" panose="020B0503020204020204" pitchFamily="34" charset="-122"/>
                <a:ea typeface="微软雅黑" panose="020B0503020204020204" pitchFamily="34" charset="-122"/>
              </a:rPr>
              <a:t>”。</a:t>
            </a:r>
            <a:endParaRPr lang="zh-CN" altLang="en-US" sz="2200" kern="0" dirty="0">
              <a:latin typeface="微软雅黑" panose="020B0503020204020204" pitchFamily="34" charset="-122"/>
              <a:ea typeface="微软雅黑" panose="020B0503020204020204" pitchFamily="34" charset="-122"/>
            </a:endParaRPr>
          </a:p>
          <a:p>
            <a:pPr marL="342900" lvl="1" indent="646430" eaLnBrk="0" hangingPunct="0">
              <a:lnSpc>
                <a:spcPct val="130000"/>
              </a:lnSpc>
              <a:buFont typeface="Wingdings" panose="05000000000000000000" pitchFamily="2" charset="2"/>
              <a:buChar char="Ø"/>
              <a:defRPr/>
            </a:pPr>
            <a:r>
              <a:rPr lang="zh-CN" altLang="en-US" sz="2200" kern="0" dirty="0" smtClean="0">
                <a:latin typeface="微软雅黑" panose="020B0503020204020204" pitchFamily="34" charset="-122"/>
                <a:ea typeface="微软雅黑" panose="020B0503020204020204" pitchFamily="34" charset="-122"/>
              </a:rPr>
              <a:t>“行为规范”</a:t>
            </a:r>
            <a:endParaRPr lang="zh-CN" altLang="en-US" sz="2200" kern="0" dirty="0">
              <a:latin typeface="微软雅黑" panose="020B0503020204020204" pitchFamily="34" charset="-122"/>
              <a:ea typeface="微软雅黑" panose="020B0503020204020204" pitchFamily="34" charset="-122"/>
            </a:endParaRPr>
          </a:p>
          <a:p>
            <a:pPr marL="342900" lvl="2" indent="646430" eaLnBrk="0" hangingPunct="0">
              <a:lnSpc>
                <a:spcPct val="130000"/>
              </a:lnSpc>
              <a:buClr>
                <a:srgbClr val="FF3300"/>
              </a:buClr>
              <a:defRPr/>
            </a:pPr>
            <a:r>
              <a:rPr lang="zh-CN" altLang="en-US" sz="2200" kern="0" dirty="0">
                <a:latin typeface="微软雅黑" panose="020B0503020204020204" pitchFamily="34" charset="-122"/>
                <a:ea typeface="微软雅黑" panose="020B0503020204020204" pitchFamily="34" charset="-122"/>
              </a:rPr>
              <a:t>形成了与科学技术知识的产生、传播、应用相适应的</a:t>
            </a:r>
            <a:r>
              <a:rPr lang="zh-CN" altLang="en-US" sz="2200" kern="0" dirty="0">
                <a:solidFill>
                  <a:srgbClr val="0000FF"/>
                </a:solidFill>
                <a:latin typeface="微软雅黑" panose="020B0503020204020204" pitchFamily="34" charset="-122"/>
                <a:ea typeface="微软雅黑" panose="020B0503020204020204" pitchFamily="34" charset="-122"/>
              </a:rPr>
              <a:t>社会秩</a:t>
            </a:r>
            <a:r>
              <a:rPr lang="zh-CN" altLang="en-US" sz="2200" kern="0" dirty="0" smtClean="0">
                <a:solidFill>
                  <a:srgbClr val="0000FF"/>
                </a:solidFill>
                <a:latin typeface="微软雅黑" panose="020B0503020204020204" pitchFamily="34" charset="-122"/>
                <a:ea typeface="微软雅黑" panose="020B0503020204020204" pitchFamily="34" charset="-122"/>
              </a:rPr>
              <a:t>序：</a:t>
            </a:r>
            <a:r>
              <a:rPr lang="zh-CN" altLang="en-US" sz="2200" kern="0" dirty="0" smtClean="0">
                <a:latin typeface="微软雅黑" panose="020B0503020204020204" pitchFamily="34" charset="-122"/>
                <a:ea typeface="微软雅黑" panose="020B0503020204020204" pitchFamily="34" charset="-122"/>
              </a:rPr>
              <a:t>科</a:t>
            </a:r>
            <a:r>
              <a:rPr lang="zh-CN" altLang="en-US" sz="2200" kern="0" dirty="0">
                <a:latin typeface="微软雅黑" panose="020B0503020204020204" pitchFamily="34" charset="-122"/>
                <a:ea typeface="微软雅黑" panose="020B0503020204020204" pitchFamily="34" charset="-122"/>
              </a:rPr>
              <a:t>学家和工程师的</a:t>
            </a:r>
            <a:r>
              <a:rPr lang="zh-CN" altLang="en-US" sz="2200" kern="0" dirty="0">
                <a:solidFill>
                  <a:srgbClr val="0000FF"/>
                </a:solidFill>
                <a:latin typeface="微软雅黑" panose="020B0503020204020204" pitchFamily="34" charset="-122"/>
                <a:ea typeface="微软雅黑" panose="020B0503020204020204" pitchFamily="34" charset="-122"/>
              </a:rPr>
              <a:t>行为规</a:t>
            </a:r>
            <a:r>
              <a:rPr lang="zh-CN" altLang="en-US" sz="2200" kern="0" dirty="0" smtClean="0">
                <a:solidFill>
                  <a:srgbClr val="0000FF"/>
                </a:solidFill>
                <a:latin typeface="微软雅黑" panose="020B0503020204020204" pitchFamily="34" charset="-122"/>
                <a:ea typeface="微软雅黑" panose="020B0503020204020204" pitchFamily="34" charset="-122"/>
              </a:rPr>
              <a:t>范</a:t>
            </a:r>
            <a:r>
              <a:rPr lang="zh-CN" altLang="en-US" sz="2200" kern="0" dirty="0" smtClean="0">
                <a:latin typeface="微软雅黑" panose="020B0503020204020204" pitchFamily="34" charset="-122"/>
                <a:ea typeface="微软雅黑" panose="020B0503020204020204" pitchFamily="34" charset="-122"/>
              </a:rPr>
              <a:t>；科</a:t>
            </a:r>
            <a:r>
              <a:rPr lang="zh-CN" altLang="en-US" sz="2200" kern="0" dirty="0">
                <a:latin typeface="微软雅黑" panose="020B0503020204020204" pitchFamily="34" charset="-122"/>
                <a:ea typeface="微软雅黑" panose="020B0503020204020204" pitchFamily="34" charset="-122"/>
              </a:rPr>
              <a:t>学技术活动中的</a:t>
            </a:r>
            <a:r>
              <a:rPr lang="zh-CN" altLang="en-US" sz="2200" kern="0" dirty="0">
                <a:solidFill>
                  <a:srgbClr val="0000FF"/>
                </a:solidFill>
                <a:latin typeface="微软雅黑" panose="020B0503020204020204" pitchFamily="34" charset="-122"/>
                <a:ea typeface="微软雅黑" panose="020B0503020204020204" pitchFamily="34" charset="-122"/>
              </a:rPr>
              <a:t>奖励机</a:t>
            </a:r>
            <a:r>
              <a:rPr lang="zh-CN" altLang="en-US" sz="2200" kern="0" dirty="0" smtClean="0">
                <a:solidFill>
                  <a:srgbClr val="0000FF"/>
                </a:solidFill>
                <a:latin typeface="微软雅黑" panose="020B0503020204020204" pitchFamily="34" charset="-122"/>
                <a:ea typeface="微软雅黑" panose="020B0503020204020204" pitchFamily="34" charset="-122"/>
              </a:rPr>
              <a:t>制</a:t>
            </a:r>
            <a:r>
              <a:rPr lang="zh-CN" altLang="en-US" sz="2200" kern="0" dirty="0" smtClean="0">
                <a:latin typeface="微软雅黑" panose="020B0503020204020204" pitchFamily="34" charset="-122"/>
                <a:ea typeface="微软雅黑" panose="020B0503020204020204" pitchFamily="34" charset="-122"/>
              </a:rPr>
              <a:t>；其</a:t>
            </a:r>
            <a:r>
              <a:rPr lang="zh-CN" altLang="en-US" sz="2200" kern="0" dirty="0">
                <a:latin typeface="微软雅黑" panose="020B0503020204020204" pitchFamily="34" charset="-122"/>
                <a:ea typeface="微软雅黑" panose="020B0503020204020204" pitchFamily="34" charset="-122"/>
              </a:rPr>
              <a:t>他与科技活动相关的制度，如</a:t>
            </a:r>
            <a:r>
              <a:rPr lang="zh-CN" altLang="en-US" sz="2200" kern="0" dirty="0">
                <a:solidFill>
                  <a:srgbClr val="0000FF"/>
                </a:solidFill>
                <a:latin typeface="微软雅黑" panose="020B0503020204020204" pitchFamily="34" charset="-122"/>
                <a:ea typeface="微软雅黑" panose="020B0503020204020204" pitchFamily="34" charset="-122"/>
              </a:rPr>
              <a:t>国家科技政</a:t>
            </a:r>
            <a:r>
              <a:rPr lang="zh-CN" altLang="en-US" sz="2200" kern="0" dirty="0" smtClean="0">
                <a:solidFill>
                  <a:srgbClr val="0000FF"/>
                </a:solidFill>
                <a:latin typeface="微软雅黑" panose="020B0503020204020204" pitchFamily="34" charset="-122"/>
                <a:ea typeface="微软雅黑" panose="020B0503020204020204" pitchFamily="34" charset="-122"/>
              </a:rPr>
              <a:t>策等。</a:t>
            </a:r>
            <a:endParaRPr lang="zh-CN" altLang="en-US" sz="2200" kern="0" dirty="0">
              <a:solidFill>
                <a:srgbClr val="0000FF"/>
              </a:solidFill>
              <a:latin typeface="微软雅黑" panose="020B0503020204020204" pitchFamily="34" charset="-122"/>
              <a:ea typeface="微软雅黑" panose="020B0503020204020204" pitchFamily="34" charset="-122"/>
            </a:endParaRPr>
          </a:p>
          <a:p>
            <a:pPr marL="342900" lvl="1" indent="646430" eaLnBrk="0" hangingPunct="0">
              <a:lnSpc>
                <a:spcPct val="130000"/>
              </a:lnSpc>
              <a:buFont typeface="Wingdings" panose="05000000000000000000" pitchFamily="2" charset="2"/>
              <a:buChar char="Ø"/>
              <a:defRPr/>
            </a:pPr>
            <a:r>
              <a:rPr lang="zh-CN" altLang="en-US" sz="22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组织系统</a:t>
            </a:r>
            <a:r>
              <a:rPr lang="zh-CN" altLang="en-US" sz="2200" kern="0" dirty="0" smtClean="0">
                <a:latin typeface="微软雅黑" panose="020B0503020204020204" pitchFamily="34" charset="-122"/>
                <a:ea typeface="微软雅黑" panose="020B0503020204020204" pitchFamily="34" charset="-122"/>
              </a:rPr>
              <a:t>”</a:t>
            </a:r>
            <a:endParaRPr lang="zh-CN" altLang="en-US" sz="2200" kern="0" dirty="0">
              <a:latin typeface="微软雅黑" panose="020B0503020204020204" pitchFamily="34" charset="-122"/>
              <a:ea typeface="微软雅黑" panose="020B0503020204020204" pitchFamily="34" charset="-122"/>
            </a:endParaRPr>
          </a:p>
          <a:p>
            <a:pPr marL="342900" lvl="2" indent="646430" eaLnBrk="0" hangingPunct="0">
              <a:lnSpc>
                <a:spcPct val="130000"/>
              </a:lnSpc>
              <a:buClr>
                <a:srgbClr val="FF3300"/>
              </a:buClr>
              <a:defRPr/>
            </a:pPr>
            <a:r>
              <a:rPr lang="zh-CN" altLang="en-US" sz="2200" kern="0" dirty="0">
                <a:latin typeface="微软雅黑" panose="020B0503020204020204" pitchFamily="34" charset="-122"/>
                <a:ea typeface="微软雅黑" panose="020B0503020204020204" pitchFamily="34" charset="-122"/>
              </a:rPr>
              <a:t>建立了以科学技术人员为活动主体的</a:t>
            </a:r>
            <a:r>
              <a:rPr lang="zh-CN" altLang="en-US" sz="2200" kern="0" dirty="0">
                <a:solidFill>
                  <a:srgbClr val="0000FF"/>
                </a:solidFill>
                <a:latin typeface="微软雅黑" panose="020B0503020204020204" pitchFamily="34" charset="-122"/>
                <a:ea typeface="微软雅黑" panose="020B0503020204020204" pitchFamily="34" charset="-122"/>
              </a:rPr>
              <a:t>社会组</a:t>
            </a:r>
            <a:r>
              <a:rPr lang="zh-CN" altLang="en-US" sz="2200" kern="0" dirty="0" smtClean="0">
                <a:solidFill>
                  <a:srgbClr val="0000FF"/>
                </a:solidFill>
                <a:latin typeface="微软雅黑" panose="020B0503020204020204" pitchFamily="34" charset="-122"/>
                <a:ea typeface="微软雅黑" panose="020B0503020204020204" pitchFamily="34" charset="-122"/>
              </a:rPr>
              <a:t>织：</a:t>
            </a:r>
            <a:r>
              <a:rPr lang="zh-CN" altLang="en-US" sz="2200" kern="0" dirty="0" smtClean="0">
                <a:latin typeface="微软雅黑" panose="020B0503020204020204" pitchFamily="34" charset="-122"/>
                <a:ea typeface="微软雅黑" panose="020B0503020204020204" pitchFamily="34" charset="-122"/>
              </a:rPr>
              <a:t>学</a:t>
            </a:r>
            <a:r>
              <a:rPr lang="zh-CN" altLang="en-US" sz="2200" kern="0" dirty="0">
                <a:latin typeface="微软雅黑" panose="020B0503020204020204" pitchFamily="34" charset="-122"/>
                <a:ea typeface="微软雅黑" panose="020B0503020204020204" pitchFamily="34" charset="-122"/>
              </a:rPr>
              <a:t>会、研究院、工业实验室、国家实验室、大</a:t>
            </a:r>
            <a:r>
              <a:rPr lang="zh-CN" altLang="en-US" sz="2200" kern="0" dirty="0" smtClean="0">
                <a:latin typeface="微软雅黑" panose="020B0503020204020204" pitchFamily="34" charset="-122"/>
                <a:ea typeface="微软雅黑" panose="020B0503020204020204" pitchFamily="34" charset="-122"/>
              </a:rPr>
              <a:t>学，等等。</a:t>
            </a:r>
            <a:endParaRPr lang="en-US" altLang="zh-CN" sz="2200" kern="0" dirty="0" smtClean="0">
              <a:latin typeface="微软雅黑" panose="020B0503020204020204" pitchFamily="34" charset="-122"/>
              <a:ea typeface="微软雅黑" panose="020B0503020204020204" pitchFamily="34" charset="-122"/>
            </a:endParaRPr>
          </a:p>
          <a:p>
            <a:pPr marL="342900" lvl="2" indent="646430" eaLnBrk="0" hangingPunct="0">
              <a:lnSpc>
                <a:spcPct val="130000"/>
              </a:lnSpc>
              <a:buFont typeface="Wingdings" panose="05000000000000000000" pitchFamily="2" charset="2"/>
              <a:buChar char="Ø"/>
              <a:defRPr/>
            </a:pPr>
            <a:r>
              <a:rPr lang="zh-CN" altLang="en-US" sz="2200" kern="0" dirty="0" smtClean="0">
                <a:latin typeface="微软雅黑" panose="020B0503020204020204" pitchFamily="34" charset="-122"/>
                <a:ea typeface="微软雅黑" panose="020B0503020204020204" pitchFamily="34" charset="-122"/>
              </a:rPr>
              <a:t>“物质支撑”</a:t>
            </a:r>
            <a:endParaRPr lang="zh-CN" altLang="en-US" sz="2200" kern="0" dirty="0">
              <a:latin typeface="微软雅黑" panose="020B0503020204020204" pitchFamily="34" charset="-122"/>
              <a:ea typeface="微软雅黑" panose="020B0503020204020204" pitchFamily="34" charset="-122"/>
            </a:endParaRPr>
          </a:p>
          <a:p>
            <a:pPr marL="342900" lvl="2" indent="646430" eaLnBrk="0" hangingPunct="0">
              <a:lnSpc>
                <a:spcPct val="130000"/>
              </a:lnSpc>
              <a:buClr>
                <a:srgbClr val="FF3300"/>
              </a:buClr>
              <a:defRPr/>
            </a:pPr>
            <a:r>
              <a:rPr lang="zh-CN" altLang="en-US" sz="2200" kern="0" dirty="0">
                <a:latin typeface="微软雅黑" panose="020B0503020204020204" pitchFamily="34" charset="-122"/>
                <a:ea typeface="微软雅黑" panose="020B0503020204020204" pitchFamily="34" charset="-122"/>
              </a:rPr>
              <a:t>为科技活动提供必要的</a:t>
            </a:r>
            <a:r>
              <a:rPr lang="zh-CN" altLang="en-US" sz="2200" kern="0" dirty="0">
                <a:solidFill>
                  <a:srgbClr val="0000FF"/>
                </a:solidFill>
                <a:latin typeface="微软雅黑" panose="020B0503020204020204" pitchFamily="34" charset="-122"/>
                <a:ea typeface="微软雅黑" panose="020B0503020204020204" pitchFamily="34" charset="-122"/>
              </a:rPr>
              <a:t>物</a:t>
            </a:r>
            <a:r>
              <a:rPr lang="zh-CN" altLang="en-US" sz="2200" kern="0" dirty="0" smtClean="0">
                <a:solidFill>
                  <a:srgbClr val="0000FF"/>
                </a:solidFill>
                <a:latin typeface="微软雅黑" panose="020B0503020204020204" pitchFamily="34" charset="-122"/>
                <a:ea typeface="微软雅黑" panose="020B0503020204020204" pitchFamily="34" charset="-122"/>
              </a:rPr>
              <a:t>质条件，</a:t>
            </a:r>
            <a:r>
              <a:rPr lang="zh-CN" altLang="en-US" sz="2200" kern="0" dirty="0" smtClean="0">
                <a:latin typeface="微软雅黑" panose="020B0503020204020204" pitchFamily="34" charset="-122"/>
                <a:ea typeface="微软雅黑" panose="020B0503020204020204" pitchFamily="34" charset="-122"/>
              </a:rPr>
              <a:t>如</a:t>
            </a:r>
            <a:r>
              <a:rPr lang="zh-CN" altLang="en-US" sz="2200" kern="0" dirty="0">
                <a:latin typeface="微软雅黑" panose="020B0503020204020204" pitchFamily="34" charset="-122"/>
                <a:ea typeface="微软雅黑" panose="020B0503020204020204" pitchFamily="34" charset="-122"/>
              </a:rPr>
              <a:t>科研所需的资金投入、仪器设备</a:t>
            </a:r>
            <a:r>
              <a:rPr lang="zh-CN" altLang="en-US" sz="2200" kern="0" dirty="0" smtClean="0">
                <a:latin typeface="微软雅黑" panose="020B0503020204020204" pitchFamily="34" charset="-122"/>
                <a:ea typeface="微软雅黑" panose="020B0503020204020204" pitchFamily="34" charset="-122"/>
              </a:rPr>
              <a:t>等。</a:t>
            </a:r>
            <a:endParaRPr lang="zh-CN" altLang="en-US" sz="22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362575" y="981075"/>
            <a:ext cx="6376988" cy="609398"/>
          </a:xfrm>
        </p:spPr>
        <p:txBody>
          <a:bodyPr/>
          <a:lstStyle/>
          <a:p>
            <a:pPr>
              <a:defRPr/>
            </a:pPr>
            <a:r>
              <a:rPr lang="zh-CN" altLang="zh-CN" dirty="0" smtClean="0">
                <a:latin typeface="微软雅黑" panose="020B0503020204020204" pitchFamily="34" charset="-122"/>
                <a:ea typeface="微软雅黑" panose="020B0503020204020204" pitchFamily="34" charset="-122"/>
                <a:cs typeface="+mn-ea"/>
                <a:sym typeface="+mn-lt"/>
              </a:rPr>
              <a:t>科学技术的社会功能</a:t>
            </a:r>
            <a:endParaRPr lang="zh-CN" altLang="en-US" dirty="0" smtClean="0">
              <a:latin typeface="微软雅黑" panose="020B0503020204020204" pitchFamily="34" charset="-122"/>
              <a:ea typeface="微软雅黑" panose="020B0503020204020204" pitchFamily="34" charset="-122"/>
              <a:cs typeface="+mn-ea"/>
              <a:sym typeface="+mn-lt"/>
            </a:endParaRPr>
          </a:p>
        </p:txBody>
      </p:sp>
      <p:sp>
        <p:nvSpPr>
          <p:cNvPr id="3" name="文本占位符 2"/>
          <p:cNvSpPr>
            <a:spLocks noGrp="1"/>
          </p:cNvSpPr>
          <p:nvPr>
            <p:ph type="body" sz="quarter" idx="11"/>
          </p:nvPr>
        </p:nvSpPr>
        <p:spPr>
          <a:xfrm>
            <a:off x="5362575" y="2106613"/>
            <a:ext cx="5175250" cy="565604"/>
          </a:xfrm>
        </p:spPr>
        <p:txBody>
          <a:bodyPr/>
          <a:lstStyle/>
          <a:p>
            <a:pPr>
              <a:defRPr/>
            </a:pPr>
            <a:r>
              <a:rPr lang="zh-CN" altLang="zh-CN" dirty="0" smtClean="0">
                <a:latin typeface="微软雅黑" panose="020B0503020204020204" pitchFamily="34" charset="-122"/>
                <a:ea typeface="微软雅黑" panose="020B0503020204020204" pitchFamily="34" charset="-122"/>
                <a:cs typeface="+mn-ea"/>
                <a:sym typeface="+mn-lt"/>
              </a:rPr>
              <a:t>科学技术的社会运行</a:t>
            </a: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文本占位符 3"/>
          <p:cNvSpPr>
            <a:spLocks noGrp="1"/>
          </p:cNvSpPr>
          <p:nvPr>
            <p:ph type="body" sz="quarter" idx="12"/>
          </p:nvPr>
        </p:nvSpPr>
        <p:spPr>
          <a:xfrm>
            <a:off x="5362575" y="3265488"/>
            <a:ext cx="5175250" cy="560923"/>
          </a:xfrm>
        </p:spPr>
        <p:txBody>
          <a:bodyPr/>
          <a:lstStyle/>
          <a:p>
            <a:pPr>
              <a:defRPr/>
            </a:pPr>
            <a:r>
              <a:rPr lang="zh-CN" altLang="zh-CN" dirty="0" smtClean="0">
                <a:latin typeface="微软雅黑" panose="020B0503020204020204" pitchFamily="34" charset="-122"/>
                <a:ea typeface="微软雅黑" panose="020B0503020204020204" pitchFamily="34" charset="-122"/>
                <a:cs typeface="+mn-ea"/>
                <a:sym typeface="+mn-lt"/>
              </a:rPr>
              <a:t>科学技术的社会治理</a:t>
            </a:r>
            <a:endParaRPr lang="zh-CN" altLang="en-US" dirty="0" smtClean="0">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sp>
        <p:nvSpPr>
          <p:cNvPr id="6" name="Rectangle 4"/>
          <p:cNvSpPr txBox="1">
            <a:spLocks noChangeArrowheads="1"/>
          </p:cNvSpPr>
          <p:nvPr/>
        </p:nvSpPr>
        <p:spPr bwMode="auto">
          <a:xfrm>
            <a:off x="839416" y="908720"/>
            <a:ext cx="7734684" cy="642922"/>
          </a:xfrm>
          <a:prstGeom prst="rect">
            <a:avLst/>
          </a:prstGeom>
          <a:noFill/>
          <a:ln>
            <a:miter lim="800000"/>
          </a:ln>
        </p:spPr>
        <p:txBody>
          <a:bodyPr/>
          <a:lstStyle/>
          <a:p>
            <a:pPr>
              <a:defRPr/>
            </a:pPr>
            <a:r>
              <a:rPr lang="zh-CN" altLang="en-US" sz="3200" b="1" dirty="0" smtClean="0">
                <a:solidFill>
                  <a:srgbClr val="AA454B"/>
                </a:solidFill>
                <a:latin typeface="微软雅黑" panose="020B0503020204020204" pitchFamily="34" charset="-122"/>
                <a:ea typeface="微软雅黑" panose="020B0503020204020204" pitchFamily="34" charset="-122"/>
              </a:rPr>
              <a:t>（三）科学技术的社会体制</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a:defRPr/>
            </a:pPr>
            <a:endParaRPr lang="zh-CN" altLang="en-US" sz="3200" b="1" dirty="0">
              <a:solidFill>
                <a:srgbClr val="AA454B"/>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695400" y="1628800"/>
            <a:ext cx="10873208" cy="4392488"/>
          </a:xfrm>
          <a:prstGeom prst="rect">
            <a:avLst/>
          </a:prstGeom>
        </p:spPr>
        <p:txBody>
          <a:bodyPr/>
          <a:lstStyle/>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科学技术社会体制的</a:t>
            </a:r>
            <a:r>
              <a:rPr lang="zh-CN" altLang="en-US" sz="2600" kern="0" dirty="0" smtClean="0">
                <a:solidFill>
                  <a:srgbClr val="0000FF"/>
                </a:solidFill>
                <a:latin typeface="微软雅黑" panose="020B0503020204020204" pitchFamily="34" charset="-122"/>
                <a:ea typeface="微软雅黑" panose="020B0503020204020204" pitchFamily="34" charset="-122"/>
              </a:rPr>
              <a:t>内涵</a:t>
            </a:r>
            <a:r>
              <a:rPr lang="zh-CN" altLang="en-US" sz="2600" kern="0" dirty="0" smtClean="0">
                <a:latin typeface="微软雅黑" panose="020B0503020204020204" pitchFamily="34" charset="-122"/>
                <a:ea typeface="微软雅黑" panose="020B0503020204020204" pitchFamily="34" charset="-122"/>
              </a:rPr>
              <a:t>：</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作为社会建制的科学技术体制是在一定社会价值观念支配下，依据相应的物质设备条件形成的一种</a:t>
            </a:r>
            <a:r>
              <a:rPr lang="zh-CN" altLang="en-US" sz="2600" kern="0" dirty="0" smtClean="0">
                <a:solidFill>
                  <a:srgbClr val="0000FF"/>
                </a:solidFill>
                <a:latin typeface="微软雅黑" panose="020B0503020204020204" pitchFamily="34" charset="-122"/>
                <a:ea typeface="微软雅黑" panose="020B0503020204020204" pitchFamily="34" charset="-122"/>
              </a:rPr>
              <a:t>社会组织制度</a:t>
            </a:r>
            <a:r>
              <a:rPr lang="zh-CN" altLang="en-US" sz="2600" kern="0" dirty="0" smtClean="0">
                <a:latin typeface="微软雅黑" panose="020B0503020204020204" pitchFamily="34" charset="-122"/>
                <a:ea typeface="微软雅黑" panose="020B0503020204020204" pitchFamily="34" charset="-122"/>
              </a:rPr>
              <a:t>，旨在支持推动人类对自然的认识和利用。科学技术的体制化以相应的职业化为核心，其内涵随着科学技术的发展而不断拓展和丰富。</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科学技术的社会体制</a:t>
            </a:r>
            <a:r>
              <a:rPr lang="zh-CN" altLang="en-US" sz="2600" kern="0" dirty="0" smtClean="0">
                <a:solidFill>
                  <a:srgbClr val="0000FF"/>
                </a:solidFill>
                <a:latin typeface="微软雅黑" panose="020B0503020204020204" pitchFamily="34" charset="-122"/>
                <a:ea typeface="微软雅黑" panose="020B0503020204020204" pitchFamily="34" charset="-122"/>
              </a:rPr>
              <a:t>包括</a:t>
            </a:r>
            <a:r>
              <a:rPr lang="zh-CN" altLang="en-US" sz="2600" kern="0" dirty="0" smtClean="0">
                <a:latin typeface="微软雅黑" panose="020B0503020204020204" pitchFamily="34" charset="-122"/>
                <a:ea typeface="微软雅黑" panose="020B0503020204020204" pitchFamily="34" charset="-122"/>
              </a:rPr>
              <a:t>：组织领导体制、经济支持制度、法律保障体制、交流与传播体制、人才教育培养制度等等。</a:t>
            </a:r>
            <a:endParaRPr lang="zh-CN" altLang="en-US" sz="26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sp>
        <p:nvSpPr>
          <p:cNvPr id="6" name="Rectangle 4"/>
          <p:cNvSpPr txBox="1">
            <a:spLocks noChangeArrowheads="1"/>
          </p:cNvSpPr>
          <p:nvPr/>
        </p:nvSpPr>
        <p:spPr bwMode="auto">
          <a:xfrm>
            <a:off x="839416" y="980728"/>
            <a:ext cx="7734684" cy="642922"/>
          </a:xfrm>
          <a:prstGeom prst="rect">
            <a:avLst/>
          </a:prstGeom>
          <a:noFill/>
          <a:ln>
            <a:miter lim="800000"/>
          </a:ln>
        </p:spPr>
        <p:txBody>
          <a:bodyPr/>
          <a:lstStyle/>
          <a:p>
            <a:pPr>
              <a:defRPr/>
            </a:pPr>
            <a:r>
              <a:rPr lang="zh-CN" altLang="en-US" sz="3200" b="1" dirty="0" smtClean="0">
                <a:solidFill>
                  <a:srgbClr val="AA454B"/>
                </a:solidFill>
                <a:latin typeface="微软雅黑" panose="020B0503020204020204" pitchFamily="34" charset="-122"/>
                <a:ea typeface="微软雅黑" panose="020B0503020204020204" pitchFamily="34" charset="-122"/>
              </a:rPr>
              <a:t>（四）科学技术的组织机制</a:t>
            </a:r>
            <a:endParaRPr lang="zh-CN" altLang="en-US" sz="3200" b="1" dirty="0" smtClean="0">
              <a:solidFill>
                <a:srgbClr val="AA454B"/>
              </a:solidFill>
              <a:latin typeface="微软雅黑" panose="020B0503020204020204" pitchFamily="34" charset="-122"/>
              <a:ea typeface="微软雅黑" panose="020B0503020204020204" pitchFamily="34" charset="-122"/>
            </a:endParaRPr>
          </a:p>
          <a:p>
            <a:pPr>
              <a:defRPr/>
            </a:pPr>
            <a:endParaRPr lang="zh-CN" altLang="en-US" sz="3200" b="1" dirty="0">
              <a:solidFill>
                <a:srgbClr val="AA454B"/>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623392" y="1700808"/>
            <a:ext cx="10972800" cy="4320480"/>
          </a:xfrm>
          <a:prstGeom prst="rect">
            <a:avLst/>
          </a:prstGeom>
        </p:spPr>
        <p:txBody>
          <a:bodyPr/>
          <a:lstStyle/>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科学技术与其他各种事业密切相关，需要建立相应的组织机构以保证科学技术活动的顺利进行。科学技术组织机构随着历史的演化而变化，具有各自的特点，实行着相应的功能，是实现科学技术现代化的组织保证。</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在科学技术社会史上形成与发展起来的组织机构有：科学技术决策、管理与咨询机构；科学技术活动组织机构；科学技术传播机构；科学技术人才培养机构，等等。</a:t>
            </a:r>
            <a:endParaRPr lang="en-US" altLang="zh-CN" sz="26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sp>
        <p:nvSpPr>
          <p:cNvPr id="4" name="Rectangle 3"/>
          <p:cNvSpPr txBox="1">
            <a:spLocks noChangeArrowheads="1"/>
          </p:cNvSpPr>
          <p:nvPr/>
        </p:nvSpPr>
        <p:spPr>
          <a:xfrm>
            <a:off x="695400" y="908720"/>
            <a:ext cx="10972800" cy="5040560"/>
          </a:xfrm>
          <a:prstGeom prst="rect">
            <a:avLst/>
          </a:prstGeom>
        </p:spPr>
        <p:txBody>
          <a:bodyPr/>
          <a:lstStyle/>
          <a:p>
            <a:pPr marL="342900" marR="0" lvl="0" indent="15875" eaLnBrk="0" hangingPunct="0">
              <a:lnSpc>
                <a:spcPct val="140000"/>
              </a:lnSpc>
              <a:buClrTx/>
              <a:buSzTx/>
              <a:defRPr/>
            </a:pPr>
            <a:r>
              <a:rPr lang="zh-CN" altLang="en-US" sz="3600" b="1" kern="0" dirty="0" smtClean="0">
                <a:latin typeface="+mj-lt"/>
                <a:ea typeface="华文新魏"/>
                <a:cs typeface="+mj-cs"/>
                <a:sym typeface="华文新魏" panose="02010800040101010101" pitchFamily="2" charset="-122"/>
              </a:rPr>
              <a:t>科学技术组织机制的特征</a:t>
            </a:r>
            <a:endParaRPr lang="zh-CN" altLang="en-US" sz="3600" b="1" kern="0" dirty="0" smtClean="0">
              <a:latin typeface="+mj-lt"/>
              <a:ea typeface="华文新魏"/>
              <a:cs typeface="+mj-cs"/>
              <a:sym typeface="华文新魏" panose="02010800040101010101" pitchFamily="2" charset="-122"/>
            </a:endParaRPr>
          </a:p>
          <a:p>
            <a:pPr marL="342900" marR="0" lvl="0" indent="646430" eaLnBrk="0" hangingPunct="0">
              <a:lnSpc>
                <a:spcPct val="140000"/>
              </a:lnSpc>
              <a:buClrTx/>
              <a:buSzTx/>
              <a:buFont typeface="Wingdings" panose="05000000000000000000" pitchFamily="2" charset="2"/>
              <a:buChar char="Ø"/>
              <a:defRPr/>
            </a:pPr>
            <a:r>
              <a:rPr lang="zh-CN" altLang="en-US" sz="2600" kern="0" dirty="0" smtClean="0">
                <a:latin typeface="微软雅黑" panose="020B0503020204020204" pitchFamily="34" charset="-122"/>
                <a:ea typeface="微软雅黑" panose="020B0503020204020204" pitchFamily="34" charset="-122"/>
              </a:rPr>
              <a:t>大科学。作为一种新的科学活动方式，大科学日益受到各国政府的重视。</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40000"/>
              </a:lnSpc>
              <a:buClrTx/>
              <a:buSzTx/>
              <a:buFont typeface="Wingdings" panose="05000000000000000000" pitchFamily="2" charset="2"/>
              <a:buChar char="Ø"/>
              <a:defRPr/>
            </a:pPr>
            <a:r>
              <a:rPr lang="zh-CN" altLang="en-US" sz="2600" kern="0" dirty="0" smtClean="0">
                <a:latin typeface="微软雅黑" panose="020B0503020204020204" pitchFamily="34" charset="-122"/>
                <a:ea typeface="微软雅黑" panose="020B0503020204020204" pitchFamily="34" charset="-122"/>
              </a:rPr>
              <a:t>后学院科学。科学活动出现制度性分化，科学进入到后学院科学时代。在学院科学存在的同时，产业科学和政府科学出现了。它们分别在大学、产业组织和政府实验室中进行，具有不同的作用和特点。</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40000"/>
              </a:lnSpc>
              <a:buClrTx/>
              <a:buSzTx/>
              <a:buFont typeface="Wingdings" panose="05000000000000000000" pitchFamily="2" charset="2"/>
              <a:buChar char="Ø"/>
              <a:defRPr/>
            </a:pPr>
            <a:r>
              <a:rPr lang="zh-CN" altLang="en-US" sz="2600" kern="0" dirty="0" smtClean="0">
                <a:latin typeface="微软雅黑" panose="020B0503020204020204" pitchFamily="34" charset="-122"/>
                <a:ea typeface="微软雅黑" panose="020B0503020204020204" pitchFamily="34" charset="-122"/>
              </a:rPr>
              <a:t>官产学。科学技术产业化进程加快，形成“政府</a:t>
            </a:r>
            <a:r>
              <a:rPr lang="en-US" altLang="zh-CN" sz="2600" kern="0" dirty="0" smtClean="0">
                <a:latin typeface="微软雅黑" panose="020B0503020204020204" pitchFamily="34" charset="-122"/>
                <a:ea typeface="微软雅黑" panose="020B0503020204020204" pitchFamily="34" charset="-122"/>
              </a:rPr>
              <a:t>-</a:t>
            </a:r>
            <a:r>
              <a:rPr lang="zh-CN" altLang="en-US" sz="2600" kern="0" dirty="0" smtClean="0">
                <a:latin typeface="微软雅黑" panose="020B0503020204020204" pitchFamily="34" charset="-122"/>
                <a:ea typeface="微软雅黑" panose="020B0503020204020204" pitchFamily="34" charset="-122"/>
              </a:rPr>
              <a:t>产业界</a:t>
            </a:r>
            <a:r>
              <a:rPr lang="en-US" altLang="zh-CN" sz="2600" kern="0" dirty="0" smtClean="0">
                <a:latin typeface="微软雅黑" panose="020B0503020204020204" pitchFamily="34" charset="-122"/>
                <a:ea typeface="微软雅黑" panose="020B0503020204020204" pitchFamily="34" charset="-122"/>
              </a:rPr>
              <a:t>-</a:t>
            </a:r>
            <a:r>
              <a:rPr lang="zh-CN" altLang="en-US" sz="2600" kern="0" dirty="0" smtClean="0">
                <a:latin typeface="微软雅黑" panose="020B0503020204020204" pitchFamily="34" charset="-122"/>
                <a:ea typeface="微软雅黑" panose="020B0503020204020204" pitchFamily="34" charset="-122"/>
              </a:rPr>
              <a:t>学术界”三螺旋发展结构，政府、企业与大学之间呈现出新关系。</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40000"/>
              </a:lnSpc>
              <a:buClrTx/>
              <a:buSzTx/>
              <a:buFont typeface="Wingdings" panose="05000000000000000000" pitchFamily="2" charset="2"/>
              <a:buChar char="Ø"/>
              <a:defRPr/>
            </a:pPr>
            <a:r>
              <a:rPr lang="zh-CN" altLang="en-US" sz="2600" kern="0" dirty="0" smtClean="0">
                <a:latin typeface="微软雅黑" panose="020B0503020204020204" pitchFamily="34" charset="-122"/>
                <a:ea typeface="微软雅黑" panose="020B0503020204020204" pitchFamily="34" charset="-122"/>
              </a:rPr>
              <a:t>虚拟科研组织。</a:t>
            </a:r>
            <a:endParaRPr lang="zh-CN" altLang="en-US" sz="26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sp>
        <p:nvSpPr>
          <p:cNvPr id="5" name="Text Box 2"/>
          <p:cNvSpPr txBox="1">
            <a:spLocks noChangeArrowheads="1"/>
          </p:cNvSpPr>
          <p:nvPr/>
        </p:nvSpPr>
        <p:spPr bwMode="auto">
          <a:xfrm>
            <a:off x="479376" y="836712"/>
            <a:ext cx="11089232" cy="5040560"/>
          </a:xfrm>
          <a:prstGeom prst="rect">
            <a:avLst/>
          </a:prstGeom>
          <a:noFill/>
          <a:ln w="9525">
            <a:noFill/>
            <a:miter lim="800000"/>
          </a:ln>
          <a:effectLst/>
        </p:spPr>
        <p:txBody>
          <a:bodyPr lIns="0" tIns="10800" rIns="0" bIns="10800"/>
          <a:lstStyle/>
          <a:p>
            <a:pPr marL="342900" indent="15875" eaLnBrk="0" hangingPunct="0">
              <a:lnSpc>
                <a:spcPct val="140000"/>
              </a:lnSpc>
              <a:defRPr/>
            </a:pPr>
            <a:r>
              <a:rPr lang="zh-CN" altLang="en-US" sz="3600" b="1" kern="0" dirty="0" smtClean="0">
                <a:latin typeface="+mj-lt"/>
                <a:ea typeface="华文新魏"/>
                <a:cs typeface="+mj-cs"/>
                <a:sym typeface="华文新魏" panose="02010800040101010101" pitchFamily="2" charset="-122"/>
              </a:rPr>
              <a:t>科学社会建制的新变化：后学院科学</a:t>
            </a:r>
            <a:endParaRPr lang="en-US" altLang="zh-CN" sz="3600" b="1" kern="0" dirty="0" smtClean="0">
              <a:latin typeface="+mj-lt"/>
              <a:ea typeface="华文新魏"/>
              <a:cs typeface="+mj-cs"/>
              <a:sym typeface="华文新魏" panose="02010800040101010101" pitchFamily="2" charset="-122"/>
            </a:endParaRPr>
          </a:p>
          <a:p>
            <a:pPr marL="342900" indent="646430" eaLnBrk="0" hangingPunct="0">
              <a:lnSpc>
                <a:spcPct val="140000"/>
              </a:lnSpc>
              <a:defRPr/>
            </a:pPr>
            <a:r>
              <a:rPr lang="zh-CN" altLang="en-US" sz="2600" kern="0" dirty="0" smtClean="0">
                <a:solidFill>
                  <a:srgbClr val="0000FF"/>
                </a:solidFill>
                <a:latin typeface="微软雅黑" panose="020B0503020204020204" pitchFamily="34" charset="-122"/>
                <a:ea typeface="微软雅黑" panose="020B0503020204020204" pitchFamily="34" charset="-122"/>
              </a:rPr>
              <a:t>“</a:t>
            </a:r>
            <a:r>
              <a:rPr lang="zh-CN" altLang="en-US" sz="2600" kern="0" dirty="0">
                <a:solidFill>
                  <a:srgbClr val="0000FF"/>
                </a:solidFill>
                <a:latin typeface="微软雅黑" panose="020B0503020204020204" pitchFamily="34" charset="-122"/>
                <a:ea typeface="微软雅黑" panose="020B0503020204020204" pitchFamily="34" charset="-122"/>
              </a:rPr>
              <a:t>后学院科学”（产业科学）的特点</a:t>
            </a:r>
            <a:r>
              <a:rPr lang="en-US" altLang="zh-CN" sz="2600" kern="0" dirty="0" smtClean="0">
                <a:solidFill>
                  <a:srgbClr val="0000FF"/>
                </a:solidFill>
                <a:latin typeface="微软雅黑" panose="020B0503020204020204" pitchFamily="34" charset="-122"/>
                <a:ea typeface="微软雅黑" panose="020B0503020204020204" pitchFamily="34" charset="-122"/>
              </a:rPr>
              <a:t>:</a:t>
            </a:r>
            <a:endParaRPr lang="en-US" altLang="zh-CN" sz="2600" kern="0" dirty="0">
              <a:solidFill>
                <a:srgbClr val="0000FF"/>
              </a:solidFill>
              <a:latin typeface="微软雅黑" panose="020B0503020204020204" pitchFamily="34" charset="-122"/>
              <a:ea typeface="微软雅黑" panose="020B0503020204020204" pitchFamily="34" charset="-122"/>
            </a:endParaRPr>
          </a:p>
          <a:p>
            <a:pPr marL="342900" indent="646430" eaLnBrk="0" hangingPunct="0">
              <a:lnSpc>
                <a:spcPct val="140000"/>
              </a:lnSpc>
              <a:buFont typeface="Wingdings" panose="05000000000000000000" pitchFamily="2" charset="2"/>
              <a:buChar char="Ø"/>
              <a:defRPr/>
            </a:pPr>
            <a:r>
              <a:rPr lang="zh-CN" altLang="en-US" sz="2600" kern="0" dirty="0">
                <a:latin typeface="微软雅黑" panose="020B0503020204020204" pitchFamily="34" charset="-122"/>
                <a:ea typeface="微软雅黑" panose="020B0503020204020204" pitchFamily="34" charset="-122"/>
              </a:rPr>
              <a:t>集体化：科研课题日趋复杂，需要集中各类专业</a:t>
            </a:r>
            <a:r>
              <a:rPr lang="zh-CN" altLang="en-US" sz="2600" kern="0" dirty="0" smtClean="0">
                <a:latin typeface="微软雅黑" panose="020B0503020204020204" pitchFamily="34" charset="-122"/>
                <a:ea typeface="微软雅黑" panose="020B0503020204020204" pitchFamily="34" charset="-122"/>
              </a:rPr>
              <a:t>的科</a:t>
            </a:r>
            <a:r>
              <a:rPr lang="zh-CN" altLang="en-US" sz="2600" kern="0" dirty="0">
                <a:latin typeface="微软雅黑" panose="020B0503020204020204" pitchFamily="34" charset="-122"/>
                <a:ea typeface="微软雅黑" panose="020B0503020204020204" pitchFamily="34" charset="-122"/>
              </a:rPr>
              <a:t>学家集体协作。</a:t>
            </a:r>
            <a:endParaRPr lang="zh-CN" altLang="en-US" sz="2600" kern="0" dirty="0">
              <a:latin typeface="微软雅黑" panose="020B0503020204020204" pitchFamily="34" charset="-122"/>
              <a:ea typeface="微软雅黑" panose="020B0503020204020204" pitchFamily="34" charset="-122"/>
            </a:endParaRPr>
          </a:p>
          <a:p>
            <a:pPr marL="342900" indent="646430" eaLnBrk="0" hangingPunct="0">
              <a:lnSpc>
                <a:spcPct val="140000"/>
              </a:lnSpc>
              <a:buFont typeface="Wingdings" panose="05000000000000000000" pitchFamily="2" charset="2"/>
              <a:buChar char="Ø"/>
              <a:defRPr/>
            </a:pPr>
            <a:r>
              <a:rPr lang="zh-CN" altLang="en-US" sz="2600" kern="0" dirty="0">
                <a:latin typeface="微软雅黑" panose="020B0503020204020204" pitchFamily="34" charset="-122"/>
                <a:ea typeface="微软雅黑" panose="020B0503020204020204" pitchFamily="34" charset="-122"/>
              </a:rPr>
              <a:t>政策化</a:t>
            </a:r>
            <a:r>
              <a:rPr lang="zh-CN" altLang="en-US" sz="2600" kern="0" dirty="0" smtClean="0">
                <a:latin typeface="微软雅黑" panose="020B0503020204020204" pitchFamily="34" charset="-122"/>
                <a:ea typeface="微软雅黑" panose="020B0503020204020204" pitchFamily="34" charset="-122"/>
              </a:rPr>
              <a:t>：科</a:t>
            </a:r>
            <a:r>
              <a:rPr lang="zh-CN" altLang="en-US" sz="2600" kern="0" dirty="0">
                <a:latin typeface="微软雅黑" panose="020B0503020204020204" pitchFamily="34" charset="-122"/>
                <a:ea typeface="微软雅黑" panose="020B0503020204020204" pitchFamily="34" charset="-122"/>
              </a:rPr>
              <a:t>学家的活</a:t>
            </a:r>
            <a:r>
              <a:rPr lang="zh-CN" altLang="en-US" sz="2600" kern="0" dirty="0" smtClean="0">
                <a:latin typeface="微软雅黑" panose="020B0503020204020204" pitchFamily="34" charset="-122"/>
                <a:ea typeface="微软雅黑" panose="020B0503020204020204" pitchFamily="34" charset="-122"/>
              </a:rPr>
              <a:t>动越来越受到政府科技政</a:t>
            </a:r>
            <a:r>
              <a:rPr lang="zh-CN" altLang="en-US" sz="2600" kern="0" dirty="0">
                <a:latin typeface="微软雅黑" panose="020B0503020204020204" pitchFamily="34" charset="-122"/>
                <a:ea typeface="微软雅黑" panose="020B0503020204020204" pitchFamily="34" charset="-122"/>
              </a:rPr>
              <a:t>策的影响</a:t>
            </a:r>
            <a:r>
              <a:rPr lang="zh-CN" altLang="en-US" sz="2600" kern="0" dirty="0" smtClean="0">
                <a:latin typeface="微软雅黑" panose="020B0503020204020204" pitchFamily="34" charset="-122"/>
                <a:ea typeface="微软雅黑" panose="020B0503020204020204" pitchFamily="34" charset="-122"/>
              </a:rPr>
              <a:t>，科学家以</a:t>
            </a:r>
            <a:r>
              <a:rPr lang="zh-CN" altLang="en-US" sz="2600" kern="0" dirty="0">
                <a:latin typeface="微软雅黑" panose="020B0503020204020204" pitchFamily="34" charset="-122"/>
                <a:ea typeface="微软雅黑" panose="020B0503020204020204" pitchFamily="34" charset="-122"/>
              </a:rPr>
              <a:t>不同方式满</a:t>
            </a:r>
            <a:r>
              <a:rPr lang="zh-CN" altLang="en-US" sz="2600" kern="0" dirty="0" smtClean="0">
                <a:latin typeface="微软雅黑" panose="020B0503020204020204" pitchFamily="34" charset="-122"/>
                <a:ea typeface="微软雅黑" panose="020B0503020204020204" pitchFamily="34" charset="-122"/>
              </a:rPr>
              <a:t>足经费提供者的</a:t>
            </a:r>
            <a:r>
              <a:rPr lang="zh-CN" altLang="en-US" sz="2600" kern="0" dirty="0">
                <a:latin typeface="微软雅黑" panose="020B0503020204020204" pitchFamily="34" charset="-122"/>
                <a:ea typeface="微软雅黑" panose="020B0503020204020204" pitchFamily="34" charset="-122"/>
              </a:rPr>
              <a:t>要求。</a:t>
            </a:r>
            <a:endParaRPr lang="zh-CN" altLang="en-US" sz="2600" kern="0" dirty="0">
              <a:latin typeface="微软雅黑" panose="020B0503020204020204" pitchFamily="34" charset="-122"/>
              <a:ea typeface="微软雅黑" panose="020B0503020204020204" pitchFamily="34" charset="-122"/>
            </a:endParaRPr>
          </a:p>
          <a:p>
            <a:pPr marL="342900" indent="646430" eaLnBrk="0" hangingPunct="0">
              <a:lnSpc>
                <a:spcPct val="140000"/>
              </a:lnSpc>
              <a:buFont typeface="Wingdings" panose="05000000000000000000" pitchFamily="2" charset="2"/>
              <a:buChar char="Ø"/>
              <a:defRPr/>
            </a:pPr>
            <a:r>
              <a:rPr lang="zh-CN" altLang="en-US" sz="2600" kern="0" dirty="0">
                <a:latin typeface="微软雅黑" panose="020B0503020204020204" pitchFamily="34" charset="-122"/>
                <a:ea typeface="微软雅黑" panose="020B0503020204020204" pitchFamily="34" charset="-122"/>
              </a:rPr>
              <a:t>官僚化：研究经费日益依赖政府和企业的投入，</a:t>
            </a:r>
            <a:r>
              <a:rPr lang="zh-CN" altLang="en-US" sz="2600" kern="0" dirty="0" smtClean="0">
                <a:latin typeface="微软雅黑" panose="020B0503020204020204" pitchFamily="34" charset="-122"/>
                <a:ea typeface="微软雅黑" panose="020B0503020204020204" pitchFamily="34" charset="-122"/>
              </a:rPr>
              <a:t>科学</a:t>
            </a:r>
            <a:r>
              <a:rPr lang="zh-CN" altLang="en-US" sz="2600" kern="0" dirty="0">
                <a:latin typeface="微软雅黑" panose="020B0503020204020204" pitchFamily="34" charset="-122"/>
                <a:ea typeface="微软雅黑" panose="020B0503020204020204" pitchFamily="34" charset="-122"/>
              </a:rPr>
              <a:t>共同</a:t>
            </a:r>
            <a:r>
              <a:rPr lang="zh-CN" altLang="en-US" sz="2600" kern="0" dirty="0" smtClean="0">
                <a:latin typeface="微软雅黑" panose="020B0503020204020204" pitchFamily="34" charset="-122"/>
                <a:ea typeface="微软雅黑" panose="020B0503020204020204" pitchFamily="34" charset="-122"/>
              </a:rPr>
              <a:t>体受</a:t>
            </a:r>
            <a:r>
              <a:rPr lang="zh-CN" altLang="en-US" sz="2600" kern="0" dirty="0">
                <a:latin typeface="微软雅黑" panose="020B0503020204020204" pitchFamily="34" charset="-122"/>
                <a:ea typeface="微软雅黑" panose="020B0503020204020204" pitchFamily="34" charset="-122"/>
              </a:rPr>
              <a:t>到政府和技术官僚的</a:t>
            </a:r>
            <a:r>
              <a:rPr lang="zh-CN" altLang="en-US" sz="2600" kern="0" dirty="0" smtClean="0">
                <a:latin typeface="微软雅黑" panose="020B0503020204020204" pitchFamily="34" charset="-122"/>
                <a:ea typeface="微软雅黑" panose="020B0503020204020204" pitchFamily="34" charset="-122"/>
              </a:rPr>
              <a:t>约束</a:t>
            </a:r>
            <a:r>
              <a:rPr lang="zh-CN" altLang="en-US" sz="2600" kern="0" dirty="0">
                <a:latin typeface="微软雅黑" panose="020B0503020204020204" pitchFamily="34" charset="-122"/>
                <a:ea typeface="微软雅黑" panose="020B0503020204020204" pitchFamily="34" charset="-122"/>
              </a:rPr>
              <a:t>和冲击。</a:t>
            </a:r>
            <a:endParaRPr lang="zh-CN" altLang="en-US" sz="2600" kern="0" dirty="0">
              <a:latin typeface="微软雅黑" panose="020B0503020204020204" pitchFamily="34" charset="-122"/>
              <a:ea typeface="微软雅黑" panose="020B0503020204020204" pitchFamily="34" charset="-122"/>
            </a:endParaRPr>
          </a:p>
          <a:p>
            <a:pPr marL="342900" indent="646430" eaLnBrk="0" hangingPunct="0">
              <a:lnSpc>
                <a:spcPct val="140000"/>
              </a:lnSpc>
              <a:buFont typeface="Wingdings" panose="05000000000000000000" pitchFamily="2" charset="2"/>
              <a:buChar char="Ø"/>
              <a:defRPr/>
            </a:pPr>
            <a:r>
              <a:rPr lang="zh-CN" altLang="en-US" sz="2600" kern="0" dirty="0">
                <a:latin typeface="微软雅黑" panose="020B0503020204020204" pitchFamily="34" charset="-122"/>
                <a:ea typeface="微软雅黑" panose="020B0503020204020204" pitchFamily="34" charset="-122"/>
              </a:rPr>
              <a:t>产业化：学术界和产业界的联系更加紧密。</a:t>
            </a:r>
            <a:endParaRPr lang="zh-CN" altLang="en-US" sz="2600" kern="0" dirty="0">
              <a:latin typeface="微软雅黑" panose="020B0503020204020204" pitchFamily="34" charset="-122"/>
              <a:ea typeface="微软雅黑" panose="020B0503020204020204" pitchFamily="34" charset="-122"/>
            </a:endParaRPr>
          </a:p>
          <a:p>
            <a:pPr marL="342900" indent="646430" eaLnBrk="0" hangingPunct="0">
              <a:lnSpc>
                <a:spcPct val="140000"/>
              </a:lnSpc>
              <a:buFont typeface="Wingdings" panose="05000000000000000000" pitchFamily="2" charset="2"/>
              <a:buChar char="Ø"/>
              <a:defRPr/>
            </a:pPr>
            <a:r>
              <a:rPr lang="zh-CN" altLang="en-US" sz="2600" kern="0" dirty="0">
                <a:latin typeface="微软雅黑" panose="020B0503020204020204" pitchFamily="34" charset="-122"/>
                <a:ea typeface="微软雅黑" panose="020B0503020204020204" pitchFamily="34" charset="-122"/>
              </a:rPr>
              <a:t>效用化：科学越来</a:t>
            </a:r>
            <a:r>
              <a:rPr lang="zh-CN" altLang="en-US" sz="2600" kern="0" dirty="0" smtClean="0">
                <a:latin typeface="微软雅黑" panose="020B0503020204020204" pitchFamily="34" charset="-122"/>
                <a:ea typeface="微软雅黑" panose="020B0503020204020204" pitchFamily="34" charset="-122"/>
              </a:rPr>
              <a:t>越成为一</a:t>
            </a:r>
            <a:r>
              <a:rPr lang="zh-CN" altLang="en-US" sz="2600" kern="0" dirty="0">
                <a:latin typeface="微软雅黑" panose="020B0503020204020204" pitchFamily="34" charset="-122"/>
                <a:ea typeface="微软雅黑" panose="020B0503020204020204" pitchFamily="34" charset="-122"/>
              </a:rPr>
              <a:t>种有用的工具。</a:t>
            </a:r>
            <a:endParaRPr lang="zh-CN" altLang="en-US" sz="26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9" name="文本占位符 8"/>
          <p:cNvSpPr>
            <a:spLocks noGrp="1"/>
          </p:cNvSpPr>
          <p:nvPr>
            <p:ph type="body" sz="quarter" idx="10"/>
          </p:nvPr>
        </p:nvSpPr>
        <p:spPr/>
        <p:txBody>
          <a:bodyPr/>
          <a:lstStyle/>
          <a:p>
            <a:r>
              <a:rPr lang="zh-CN" altLang="en-US" b="1" dirty="0" smtClean="0">
                <a:latin typeface="楷体_GB2312" pitchFamily="49" charset="-122"/>
              </a:rPr>
              <a:t>一、</a:t>
            </a:r>
            <a:r>
              <a:rPr lang="zh-CN" altLang="zh-CN" b="1" dirty="0" smtClean="0">
                <a:latin typeface="楷体_GB2312" pitchFamily="49" charset="-122"/>
              </a:rPr>
              <a:t>科学技术的社会建制</a:t>
            </a:r>
            <a:endParaRPr lang="zh-CN" altLang="en-US" b="1" dirty="0" smtClean="0">
              <a:latin typeface="楷体_GB2312" pitchFamily="49" charset="-122"/>
            </a:endParaRPr>
          </a:p>
        </p:txBody>
      </p:sp>
      <p:sp>
        <p:nvSpPr>
          <p:cNvPr id="7" name="Rectangle 138"/>
          <p:cNvSpPr txBox="1"/>
          <p:nvPr/>
        </p:nvSpPr>
        <p:spPr>
          <a:xfrm>
            <a:off x="767408" y="1052736"/>
            <a:ext cx="10972800" cy="720080"/>
          </a:xfrm>
          <a:prstGeom prst="rect">
            <a:avLst/>
          </a:prstGeom>
        </p:spPr>
        <p:txBody>
          <a:bodyPr/>
          <a:lstStyle/>
          <a:p>
            <a:pPr marL="342900" marR="0" lvl="0" indent="15875" algn="ctr" defTabSz="914400" eaLnBrk="0" latinLnBrk="0" hangingPunct="0">
              <a:lnSpc>
                <a:spcPct val="130000"/>
              </a:lnSpc>
              <a:buClrTx/>
              <a:buSzTx/>
              <a:buFontTx/>
              <a:buNone/>
              <a:defRPr/>
            </a:pPr>
            <a:r>
              <a:rPr lang="en-US" altLang="zh-CN" sz="3600" b="1" kern="0" dirty="0" smtClean="0">
                <a:latin typeface="+mj-lt"/>
                <a:ea typeface="华文新魏"/>
                <a:cs typeface="+mj-cs"/>
                <a:sym typeface="华文新魏" panose="02010800040101010101" pitchFamily="2" charset="-122"/>
              </a:rPr>
              <a:t>“</a:t>
            </a:r>
            <a:r>
              <a:rPr lang="zh-CN" altLang="en-US" sz="3600" b="1" kern="0" dirty="0" smtClean="0">
                <a:latin typeface="+mj-lt"/>
                <a:ea typeface="华文新魏"/>
                <a:cs typeface="+mj-cs"/>
                <a:sym typeface="华文新魏" panose="02010800040101010101" pitchFamily="2" charset="-122"/>
              </a:rPr>
              <a:t>小科学”与“大科学”时代之比较</a:t>
            </a:r>
            <a:endParaRPr lang="zh-CN" altLang="en-US" sz="3600" b="1" kern="0" dirty="0" smtClean="0">
              <a:latin typeface="+mj-lt"/>
              <a:ea typeface="华文新魏"/>
              <a:cs typeface="+mj-cs"/>
              <a:sym typeface="华文新魏" panose="02010800040101010101" pitchFamily="2" charset="-122"/>
            </a:endParaRPr>
          </a:p>
        </p:txBody>
      </p:sp>
      <p:graphicFrame>
        <p:nvGraphicFramePr>
          <p:cNvPr id="8" name="Group 143"/>
          <p:cNvGraphicFramePr/>
          <p:nvPr/>
        </p:nvGraphicFramePr>
        <p:xfrm>
          <a:off x="551384" y="1916832"/>
          <a:ext cx="11074399" cy="3934778"/>
        </p:xfrm>
        <a:graphic>
          <a:graphicData uri="http://schemas.openxmlformats.org/drawingml/2006/table">
            <a:tbl>
              <a:tblPr/>
              <a:tblGrid>
                <a:gridCol w="2478617"/>
                <a:gridCol w="3509433"/>
                <a:gridCol w="5086349"/>
              </a:tblGrid>
              <a:tr h="4365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0" lang="zh-CN" altLang="zh-CN" sz="20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mj-ea"/>
                          <a:ea typeface="+mj-ea"/>
                          <a:cs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mj-ea"/>
                          <a:ea typeface="+mj-ea"/>
                          <a:cs typeface="Times New Roman" panose="02020603050405020304" pitchFamily="18" charset="0"/>
                        </a:rPr>
                        <a:t>小科学”时代</a:t>
                      </a:r>
                      <a:endParaRPr kumimoji="0" lang="zh-CN" altLang="en-US" sz="2000" b="1" i="0" u="none" strike="noStrike" cap="none" normalizeH="0" baseline="0" dirty="0" smtClean="0">
                        <a:ln>
                          <a:noFill/>
                        </a:ln>
                        <a:solidFill>
                          <a:schemeClr val="tx1"/>
                        </a:solidFill>
                        <a:effectLst/>
                        <a:latin typeface="+mj-ea"/>
                        <a:ea typeface="+mj-ea"/>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mj-ea"/>
                          <a:ea typeface="+mj-ea"/>
                          <a:cs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mj-ea"/>
                          <a:ea typeface="+mj-ea"/>
                          <a:cs typeface="Times New Roman" panose="02020603050405020304" pitchFamily="18" charset="0"/>
                        </a:rPr>
                        <a:t>大科学”时代</a:t>
                      </a:r>
                      <a:endParaRPr kumimoji="0" lang="zh-CN" altLang="en-US" sz="2000" b="1" i="0" u="none" strike="noStrike" cap="none" normalizeH="0" baseline="0" dirty="0" smtClean="0">
                        <a:ln>
                          <a:noFill/>
                        </a:ln>
                        <a:solidFill>
                          <a:schemeClr val="tx1"/>
                        </a:solidFill>
                        <a:effectLst/>
                        <a:latin typeface="+mj-ea"/>
                        <a:ea typeface="+mj-ea"/>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52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价值导向</a:t>
                      </a:r>
                      <a:endPar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真理性价值</a:t>
                      </a:r>
                      <a:endPar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真理性价值和实用性价值</a:t>
                      </a:r>
                      <a:endPar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34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科研目标</a:t>
                      </a:r>
                      <a:endPar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一元化（扩展正确无误的知识）</a:t>
                      </a:r>
                      <a:endPar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多元化（知识目标、经济目标、社会目标、生态目标、军事和安全目标等）</a:t>
                      </a:r>
                      <a:endPar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64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科研主体</a:t>
                      </a:r>
                      <a:endPar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科学共同体（主要是科学家）</a:t>
                      </a:r>
                      <a:endPar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科技</a:t>
                      </a: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社会</a:t>
                      </a: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经济共同体（包括政府、大学、科研机构、中介机构、金融机构、企业等）</a:t>
                      </a:r>
                      <a:endPar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科研主体性质</a:t>
                      </a:r>
                      <a:endPar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自主性、独立性</a:t>
                      </a:r>
                      <a:endPar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合作性、创新性</a:t>
                      </a:r>
                      <a:endPar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科研主体组织方式</a:t>
                      </a:r>
                      <a:endPar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个体性、自组织</a:t>
                      </a:r>
                      <a:endPar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集体性、由社会来组织</a:t>
                      </a:r>
                      <a:endPar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科研涉及领域</a:t>
                      </a:r>
                      <a:endPar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纯科学领域</a:t>
                      </a:r>
                      <a:endPar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科学、技术、经济、政治、军事领域</a:t>
                      </a:r>
                      <a:endPar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6" name="文本占位符 11"/>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14" name="文本占位符 9"/>
          <p:cNvSpPr>
            <a:spLocks noGrp="1"/>
          </p:cNvSpPr>
          <p:nvPr>
            <p:ph type="body" sz="quarter" idx="10"/>
          </p:nvPr>
        </p:nvSpPr>
        <p:spPr bwMode="auto">
          <a:noFill/>
          <a:ln>
            <a:miter lim="800000"/>
          </a:ln>
        </p:spPr>
        <p:txBody>
          <a:bodyPr vert="horz" wrap="square" lIns="91440" tIns="45720" rIns="91440" bIns="45720" numCol="1" anchor="t" anchorCtr="0" compatLnSpc="1"/>
          <a:lstStyle/>
          <a:p>
            <a:r>
              <a:rPr lang="zh-CN" altLang="en-US" b="1" dirty="0" smtClean="0">
                <a:latin typeface="楷体_GB2312" pitchFamily="49" charset="-122"/>
              </a:rPr>
              <a:t>二、</a:t>
            </a:r>
            <a:r>
              <a:rPr lang="zh-CN" altLang="zh-CN" b="1" dirty="0" smtClean="0">
                <a:latin typeface="楷体_GB2312" pitchFamily="49" charset="-122"/>
              </a:rPr>
              <a:t>科学技术运行的社会支撑</a:t>
            </a:r>
            <a:endParaRPr lang="zh-CN" altLang="en-US" b="1" dirty="0" smtClean="0">
              <a:latin typeface="楷体_GB2312" pitchFamily="49" charset="-122"/>
            </a:endParaRPr>
          </a:p>
        </p:txBody>
      </p:sp>
      <p:sp>
        <p:nvSpPr>
          <p:cNvPr id="6" name="Rectangle 4"/>
          <p:cNvSpPr txBox="1">
            <a:spLocks noChangeArrowheads="1"/>
          </p:cNvSpPr>
          <p:nvPr/>
        </p:nvSpPr>
        <p:spPr bwMode="auto">
          <a:xfrm>
            <a:off x="911424" y="980728"/>
            <a:ext cx="7734684" cy="642922"/>
          </a:xfrm>
          <a:prstGeom prst="rect">
            <a:avLst/>
          </a:prstGeom>
          <a:noFill/>
          <a:ln>
            <a:miter lim="800000"/>
          </a:ln>
        </p:spPr>
        <p:txBody>
          <a:bodyPr/>
          <a:lstStyle/>
          <a:p>
            <a:pPr>
              <a:defRPr/>
            </a:pPr>
            <a:r>
              <a:rPr lang="zh-CN" altLang="en-US" sz="3200" b="1" dirty="0" smtClean="0">
                <a:solidFill>
                  <a:srgbClr val="AA454B"/>
                </a:solidFill>
                <a:latin typeface="微软雅黑" panose="020B0503020204020204" pitchFamily="34" charset="-122"/>
                <a:ea typeface="微软雅黑" panose="020B0503020204020204" pitchFamily="34" charset="-122"/>
              </a:rPr>
              <a:t>（一）政治对科学技术发展的影响</a:t>
            </a:r>
            <a:endParaRPr lang="zh-CN" altLang="en-US" sz="3200" b="1" dirty="0">
              <a:solidFill>
                <a:srgbClr val="AA454B"/>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767408" y="1700808"/>
            <a:ext cx="10464800" cy="4320480"/>
          </a:xfrm>
          <a:prstGeom prst="rect">
            <a:avLst/>
          </a:prstGeom>
        </p:spPr>
        <p:txBody>
          <a:bodyPr/>
          <a:lstStyle/>
          <a:p>
            <a:pPr marL="342900" marR="0" lvl="0" indent="646430" eaLnBrk="0" hangingPunct="0">
              <a:lnSpc>
                <a:spcPct val="150000"/>
              </a:lnSpc>
              <a:buClrTx/>
              <a:buSzTx/>
              <a:buFont typeface="Wingdings" panose="05000000000000000000" pitchFamily="2" charset="2"/>
              <a:buChar char="Ø"/>
              <a:defRPr/>
            </a:pPr>
            <a:r>
              <a:rPr lang="zh-CN" altLang="en-US" sz="2600" kern="0" dirty="0" smtClean="0">
                <a:latin typeface="微软雅黑" panose="020B0503020204020204" pitchFamily="34" charset="-122"/>
                <a:ea typeface="微软雅黑" panose="020B0503020204020204" pitchFamily="34" charset="-122"/>
              </a:rPr>
              <a:t>社会制度层面：在不同的社会制度背景下，科学技术发展的方向、规模和速度呈现出很大差异。（制约作用）</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zh-CN" altLang="en-US" sz="2600" kern="0" dirty="0" smtClean="0">
                <a:latin typeface="微软雅黑" panose="020B0503020204020204" pitchFamily="34" charset="-122"/>
                <a:ea typeface="微软雅黑" panose="020B0503020204020204" pitchFamily="34" charset="-122"/>
              </a:rPr>
              <a:t>政策和体制层面：科学技术政策和体制实际上决定了科学技术发展的方向、规模和速度，并完成着对科学系统与整个社会大系统关系的调整。（调控作用）</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buFont typeface="Wingdings" panose="05000000000000000000" pitchFamily="2" charset="2"/>
              <a:buChar char="Ø"/>
              <a:defRPr/>
            </a:pPr>
            <a:r>
              <a:rPr lang="zh-CN" altLang="en-US" sz="2600" kern="0" dirty="0" smtClean="0">
                <a:latin typeface="微软雅黑" panose="020B0503020204020204" pitchFamily="34" charset="-122"/>
                <a:ea typeface="微软雅黑" panose="020B0503020204020204" pitchFamily="34" charset="-122"/>
              </a:rPr>
              <a:t>社会政治行为层面：政治思想和军事对抗影响着科学技术的发展及其评价。（刺激作用）</a:t>
            </a:r>
            <a:endParaRPr lang="zh-CN" altLang="en-US" sz="26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6" name="文本占位符 11"/>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14" name="文本占位符 9"/>
          <p:cNvSpPr>
            <a:spLocks noGrp="1"/>
          </p:cNvSpPr>
          <p:nvPr>
            <p:ph type="body" sz="quarter" idx="10"/>
          </p:nvPr>
        </p:nvSpPr>
        <p:spPr bwMode="auto">
          <a:noFill/>
          <a:ln>
            <a:miter lim="800000"/>
          </a:ln>
        </p:spPr>
        <p:txBody>
          <a:bodyPr vert="horz" wrap="square" lIns="91440" tIns="45720" rIns="91440" bIns="45720" numCol="1" anchor="t" anchorCtr="0" compatLnSpc="1"/>
          <a:lstStyle/>
          <a:p>
            <a:r>
              <a:rPr lang="zh-CN" altLang="en-US" b="1" dirty="0" smtClean="0">
                <a:latin typeface="楷体_GB2312" pitchFamily="49" charset="-122"/>
              </a:rPr>
              <a:t>二、</a:t>
            </a:r>
            <a:r>
              <a:rPr lang="zh-CN" altLang="zh-CN" b="1" dirty="0" smtClean="0">
                <a:latin typeface="楷体_GB2312" pitchFamily="49" charset="-122"/>
              </a:rPr>
              <a:t>科学技术运行的社会支撑</a:t>
            </a:r>
            <a:endParaRPr lang="zh-CN" altLang="en-US" b="1" dirty="0" smtClean="0">
              <a:latin typeface="楷体_GB2312" pitchFamily="49" charset="-122"/>
            </a:endParaRPr>
          </a:p>
        </p:txBody>
      </p:sp>
      <p:sp>
        <p:nvSpPr>
          <p:cNvPr id="6" name="Rectangle 4"/>
          <p:cNvSpPr txBox="1">
            <a:spLocks noChangeArrowheads="1"/>
          </p:cNvSpPr>
          <p:nvPr/>
        </p:nvSpPr>
        <p:spPr bwMode="auto">
          <a:xfrm>
            <a:off x="983432" y="1268760"/>
            <a:ext cx="7734684" cy="642922"/>
          </a:xfrm>
          <a:prstGeom prst="rect">
            <a:avLst/>
          </a:prstGeom>
          <a:noFill/>
          <a:ln>
            <a:miter lim="800000"/>
          </a:ln>
        </p:spPr>
        <p:txBody>
          <a:bodyPr/>
          <a:lstStyle/>
          <a:p>
            <a:pPr>
              <a:defRPr/>
            </a:pPr>
            <a:r>
              <a:rPr lang="zh-CN" altLang="en-US" sz="3200" b="1" dirty="0">
                <a:solidFill>
                  <a:srgbClr val="AA454B"/>
                </a:solidFill>
                <a:latin typeface="微软雅黑" panose="020B0503020204020204" pitchFamily="34" charset="-122"/>
                <a:ea typeface="微软雅黑" panose="020B0503020204020204" pitchFamily="34" charset="-122"/>
              </a:rPr>
              <a:t>（二</a:t>
            </a:r>
            <a:r>
              <a:rPr lang="zh-CN" altLang="en-US" sz="3200" b="1" dirty="0" smtClean="0">
                <a:solidFill>
                  <a:srgbClr val="AA454B"/>
                </a:solidFill>
                <a:latin typeface="微软雅黑" panose="020B0503020204020204" pitchFamily="34" charset="-122"/>
                <a:ea typeface="微软雅黑" panose="020B0503020204020204" pitchFamily="34" charset="-122"/>
              </a:rPr>
              <a:t>）经济对科学技术发展的作用</a:t>
            </a:r>
            <a:endParaRPr lang="zh-CN" altLang="en-US" sz="3200" b="1" dirty="0">
              <a:solidFill>
                <a:srgbClr val="AA454B"/>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767408" y="2348880"/>
            <a:ext cx="10972800" cy="2664519"/>
          </a:xfrm>
          <a:prstGeom prst="rect">
            <a:avLst/>
          </a:prstGeom>
        </p:spPr>
        <p:txBody>
          <a:bodyPr/>
          <a:lstStyle/>
          <a:p>
            <a:pPr marL="342900" marR="0" lvl="0" indent="646430" eaLnBrk="0" hangingPunct="0">
              <a:lnSpc>
                <a:spcPct val="200000"/>
              </a:lnSpc>
              <a:buClrTx/>
              <a:buSzTx/>
              <a:buFont typeface="Wingdings" panose="05000000000000000000" pitchFamily="2" charset="2"/>
              <a:buChar char="Ø"/>
              <a:defRPr/>
            </a:pPr>
            <a:r>
              <a:rPr lang="zh-CN" altLang="en-US" sz="3000" kern="0" dirty="0" smtClean="0">
                <a:latin typeface="微软雅黑" panose="020B0503020204020204" pitchFamily="34" charset="-122"/>
                <a:ea typeface="微软雅黑" panose="020B0503020204020204" pitchFamily="34" charset="-122"/>
              </a:rPr>
              <a:t>社会的经济需求是科学技术发展的最重要的推动力量；</a:t>
            </a:r>
            <a:endParaRPr lang="zh-CN" altLang="en-US" sz="30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200000"/>
              </a:lnSpc>
              <a:buClrTx/>
              <a:buSzTx/>
              <a:buFont typeface="Wingdings" panose="05000000000000000000" pitchFamily="2" charset="2"/>
              <a:buChar char="Ø"/>
              <a:defRPr/>
            </a:pPr>
            <a:r>
              <a:rPr lang="zh-CN" altLang="en-US" sz="3000" kern="0" dirty="0" smtClean="0">
                <a:latin typeface="微软雅黑" panose="020B0503020204020204" pitchFamily="34" charset="-122"/>
                <a:ea typeface="微软雅黑" panose="020B0503020204020204" pitchFamily="34" charset="-122"/>
              </a:rPr>
              <a:t>社会的经济支持是科学技术发展的最重要的基础；</a:t>
            </a:r>
            <a:endParaRPr lang="zh-CN" altLang="en-US" sz="30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200000"/>
              </a:lnSpc>
              <a:buClrTx/>
              <a:buSzTx/>
              <a:buFont typeface="Wingdings" panose="05000000000000000000" pitchFamily="2" charset="2"/>
              <a:buChar char="Ø"/>
              <a:defRPr/>
            </a:pPr>
            <a:r>
              <a:rPr lang="zh-CN" altLang="en-US" sz="3000" kern="0" dirty="0" smtClean="0">
                <a:latin typeface="微软雅黑" panose="020B0503020204020204" pitchFamily="34" charset="-122"/>
                <a:ea typeface="微软雅黑" panose="020B0503020204020204" pitchFamily="34" charset="-122"/>
              </a:rPr>
              <a:t>社会的经济竞争是科学技术发展的最重要的刺激因素。</a:t>
            </a:r>
            <a:endParaRPr lang="en-US" altLang="zh-CN" sz="30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6" name="文本占位符 11"/>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14" name="文本占位符 9"/>
          <p:cNvSpPr>
            <a:spLocks noGrp="1"/>
          </p:cNvSpPr>
          <p:nvPr>
            <p:ph type="body" sz="quarter" idx="10"/>
          </p:nvPr>
        </p:nvSpPr>
        <p:spPr bwMode="auto">
          <a:noFill/>
          <a:ln>
            <a:miter lim="800000"/>
          </a:ln>
        </p:spPr>
        <p:txBody>
          <a:bodyPr vert="horz" wrap="square" lIns="91440" tIns="45720" rIns="91440" bIns="45720" numCol="1" anchor="t" anchorCtr="0" compatLnSpc="1"/>
          <a:lstStyle/>
          <a:p>
            <a:r>
              <a:rPr lang="zh-CN" altLang="en-US" b="1" dirty="0" smtClean="0">
                <a:latin typeface="楷体_GB2312" pitchFamily="49" charset="-122"/>
              </a:rPr>
              <a:t>二、</a:t>
            </a:r>
            <a:r>
              <a:rPr lang="zh-CN" altLang="zh-CN" b="1" dirty="0" smtClean="0">
                <a:latin typeface="楷体_GB2312" pitchFamily="49" charset="-122"/>
              </a:rPr>
              <a:t>科学技术运行的社会支撑</a:t>
            </a:r>
            <a:endParaRPr lang="zh-CN" altLang="en-US" b="1" dirty="0" smtClean="0">
              <a:latin typeface="楷体_GB2312" pitchFamily="49" charset="-122"/>
            </a:endParaRPr>
          </a:p>
        </p:txBody>
      </p:sp>
      <p:sp>
        <p:nvSpPr>
          <p:cNvPr id="6" name="Rectangle 4"/>
          <p:cNvSpPr txBox="1">
            <a:spLocks noChangeArrowheads="1"/>
          </p:cNvSpPr>
          <p:nvPr/>
        </p:nvSpPr>
        <p:spPr bwMode="auto">
          <a:xfrm>
            <a:off x="839416" y="1340768"/>
            <a:ext cx="7734684" cy="642922"/>
          </a:xfrm>
          <a:prstGeom prst="rect">
            <a:avLst/>
          </a:prstGeom>
          <a:noFill/>
          <a:ln>
            <a:miter lim="800000"/>
          </a:ln>
        </p:spPr>
        <p:txBody>
          <a:bodyPr/>
          <a:lstStyle/>
          <a:p>
            <a:pPr>
              <a:defRPr/>
            </a:pPr>
            <a:r>
              <a:rPr lang="zh-CN" altLang="en-US" sz="3200" b="1" dirty="0" smtClean="0">
                <a:solidFill>
                  <a:srgbClr val="AA454B"/>
                </a:solidFill>
                <a:latin typeface="微软雅黑" panose="020B0503020204020204" pitchFamily="34" charset="-122"/>
                <a:ea typeface="微软雅黑" panose="020B0503020204020204" pitchFamily="34" charset="-122"/>
              </a:rPr>
              <a:t>（三）文化对科学技术发展的影响</a:t>
            </a:r>
            <a:endParaRPr lang="zh-CN" altLang="en-US" sz="3200" b="1" dirty="0">
              <a:solidFill>
                <a:srgbClr val="AA454B"/>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695400" y="2204864"/>
            <a:ext cx="10972800" cy="2952328"/>
          </a:xfrm>
          <a:prstGeom prst="rect">
            <a:avLst/>
          </a:prstGeom>
        </p:spPr>
        <p:txBody>
          <a:bodyPr/>
          <a:lstStyle/>
          <a:p>
            <a:pPr marL="342900" marR="0" lvl="0" indent="64643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rPr>
              <a:t>科学技术的产生和发展需要一定的文化环境。文化与科学技术文化紧密关联，并由此影响科学技术的发展及其应用。默顿在</a:t>
            </a:r>
            <a:r>
              <a:rPr lang="en-US" altLang="zh-CN" sz="2800" kern="0" dirty="0" smtClean="0">
                <a:latin typeface="微软雅黑" panose="020B0503020204020204" pitchFamily="34" charset="-122"/>
                <a:ea typeface="微软雅黑" panose="020B0503020204020204" pitchFamily="34" charset="-122"/>
              </a:rPr>
              <a:t>《</a:t>
            </a:r>
            <a:r>
              <a:rPr lang="zh-CN" altLang="en-US" sz="2800" kern="0" dirty="0" smtClean="0">
                <a:latin typeface="微软雅黑" panose="020B0503020204020204" pitchFamily="34" charset="-122"/>
                <a:ea typeface="微软雅黑" panose="020B0503020204020204" pitchFamily="34" charset="-122"/>
              </a:rPr>
              <a:t>十七世纪英格兰的科学、技术与社会</a:t>
            </a:r>
            <a:r>
              <a:rPr lang="en-US" altLang="zh-CN" sz="2800" kern="0" dirty="0" smtClean="0">
                <a:latin typeface="微软雅黑" panose="020B0503020204020204" pitchFamily="34" charset="-122"/>
                <a:ea typeface="微软雅黑" panose="020B0503020204020204" pitchFamily="34" charset="-122"/>
              </a:rPr>
              <a:t>》</a:t>
            </a:r>
            <a:r>
              <a:rPr lang="zh-CN" altLang="en-US" sz="2800" kern="0" dirty="0" smtClean="0">
                <a:latin typeface="微软雅黑" panose="020B0503020204020204" pitchFamily="34" charset="-122"/>
                <a:ea typeface="微软雅黑" panose="020B0503020204020204" pitchFamily="34" charset="-122"/>
              </a:rPr>
              <a:t>中提出的“清教主义促进英国近代科学的制度变化”，以及“李约瑟难题”</a:t>
            </a:r>
            <a:r>
              <a:rPr lang="en-US" altLang="zh-CN" sz="2800" kern="0" dirty="0" smtClean="0">
                <a:latin typeface="微软雅黑" panose="020B0503020204020204" pitchFamily="34" charset="-122"/>
                <a:ea typeface="微软雅黑" panose="020B0503020204020204" pitchFamily="34" charset="-122"/>
              </a:rPr>
              <a:t>——“</a:t>
            </a:r>
            <a:r>
              <a:rPr lang="zh-CN" altLang="en-US" sz="2800" kern="0" dirty="0" smtClean="0">
                <a:latin typeface="微软雅黑" panose="020B0503020204020204" pitchFamily="34" charset="-122"/>
                <a:ea typeface="微软雅黑" panose="020B0503020204020204" pitchFamily="34" charset="-122"/>
              </a:rPr>
              <a:t>近代科学为什么没有在中国诞生”的解答，就说明了这一点。</a:t>
            </a:r>
            <a:endParaRPr lang="en-US" altLang="zh-CN" sz="28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6" name="文本占位符 11"/>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14" name="文本占位符 9"/>
          <p:cNvSpPr>
            <a:spLocks noGrp="1"/>
          </p:cNvSpPr>
          <p:nvPr>
            <p:ph type="body" sz="quarter" idx="10"/>
          </p:nvPr>
        </p:nvSpPr>
        <p:spPr bwMode="auto">
          <a:noFill/>
          <a:ln>
            <a:miter lim="800000"/>
          </a:ln>
        </p:spPr>
        <p:txBody>
          <a:bodyPr vert="horz" wrap="square" lIns="91440" tIns="45720" rIns="91440" bIns="45720" numCol="1" anchor="t" anchorCtr="0" compatLnSpc="1"/>
          <a:lstStyle/>
          <a:p>
            <a:r>
              <a:rPr lang="zh-CN" altLang="en-US" b="1" dirty="0" smtClean="0">
                <a:latin typeface="楷体_GB2312" pitchFamily="49" charset="-122"/>
              </a:rPr>
              <a:t>二、</a:t>
            </a:r>
            <a:r>
              <a:rPr lang="zh-CN" altLang="zh-CN" b="1" dirty="0" smtClean="0">
                <a:latin typeface="楷体_GB2312" pitchFamily="49" charset="-122"/>
              </a:rPr>
              <a:t>科学技术运行的社会支撑</a:t>
            </a:r>
            <a:endParaRPr lang="zh-CN" altLang="en-US" b="1" dirty="0" smtClean="0">
              <a:latin typeface="楷体_GB2312" pitchFamily="49" charset="-122"/>
            </a:endParaRPr>
          </a:p>
        </p:txBody>
      </p:sp>
      <p:sp>
        <p:nvSpPr>
          <p:cNvPr id="7" name="Rectangle 2"/>
          <p:cNvSpPr txBox="1">
            <a:spLocks noChangeArrowheads="1"/>
          </p:cNvSpPr>
          <p:nvPr/>
        </p:nvSpPr>
        <p:spPr>
          <a:xfrm>
            <a:off x="695400" y="908720"/>
            <a:ext cx="6264696" cy="671736"/>
          </a:xfrm>
          <a:prstGeom prst="rect">
            <a:avLst/>
          </a:prstGeom>
          <a:noFill/>
        </p:spPr>
        <p:txBody>
          <a:bodyPr/>
          <a:lstStyle/>
          <a:p>
            <a:pPr marL="342900" marR="0" lvl="0" indent="15875" defTabSz="914400" eaLnBrk="0" latinLnBrk="0" hangingPunct="0">
              <a:lnSpc>
                <a:spcPct val="130000"/>
              </a:lnSpc>
              <a:buClrTx/>
              <a:buSzTx/>
              <a:buFontTx/>
              <a:buNone/>
              <a:defRPr/>
            </a:pPr>
            <a:r>
              <a:rPr lang="zh-CN" altLang="en-US" sz="3600" b="1" kern="0" dirty="0" smtClean="0">
                <a:latin typeface="+mj-lt"/>
                <a:ea typeface="华文新魏"/>
                <a:cs typeface="+mj-cs"/>
                <a:sym typeface="华文新魏" panose="02010800040101010101" pitchFamily="2" charset="-122"/>
              </a:rPr>
              <a:t>李约瑟难题的二段式表述</a:t>
            </a:r>
            <a:endParaRPr lang="en-US" altLang="zh-CN" sz="3600" b="1" kern="0" dirty="0" smtClean="0">
              <a:latin typeface="+mj-lt"/>
              <a:ea typeface="华文新魏"/>
              <a:cs typeface="+mj-cs"/>
              <a:sym typeface="华文新魏" panose="02010800040101010101" pitchFamily="2" charset="-122"/>
            </a:endParaRPr>
          </a:p>
        </p:txBody>
      </p:sp>
      <p:sp>
        <p:nvSpPr>
          <p:cNvPr id="8" name="Rectangle 3"/>
          <p:cNvSpPr txBox="1">
            <a:spLocks noChangeArrowheads="1"/>
          </p:cNvSpPr>
          <p:nvPr/>
        </p:nvSpPr>
        <p:spPr>
          <a:xfrm>
            <a:off x="0" y="1772816"/>
            <a:ext cx="8136904" cy="4392488"/>
          </a:xfrm>
          <a:prstGeom prst="rect">
            <a:avLst/>
          </a:prstGeom>
        </p:spPr>
        <p:txBody>
          <a:bodyPr rtlCol="0">
            <a:noAutofit/>
          </a:bodyPr>
          <a:lstStyle/>
          <a:p>
            <a:pPr marL="342900" marR="0" lvl="0" indent="646430" eaLnBrk="0" hangingPunct="0">
              <a:lnSpc>
                <a:spcPct val="150000"/>
              </a:lnSpc>
              <a:buClrTx/>
              <a:buSzTx/>
              <a:defRPr/>
            </a:pPr>
            <a:r>
              <a:rPr lang="zh-CN" altLang="en-US" sz="2300" kern="0" dirty="0" smtClean="0">
                <a:latin typeface="微软雅黑" panose="020B0503020204020204" pitchFamily="34" charset="-122"/>
                <a:ea typeface="微软雅黑" panose="020B0503020204020204" pitchFamily="34" charset="-122"/>
              </a:rPr>
              <a:t>第一段是：为什么在</a:t>
            </a:r>
            <a:r>
              <a:rPr lang="zh-CN" altLang="en-US" sz="2300" kern="0" dirty="0" smtClean="0">
                <a:solidFill>
                  <a:srgbClr val="0000FF"/>
                </a:solidFill>
                <a:latin typeface="微软雅黑" panose="020B0503020204020204" pitchFamily="34" charset="-122"/>
                <a:ea typeface="微软雅黑" panose="020B0503020204020204" pitchFamily="34" charset="-122"/>
              </a:rPr>
              <a:t>公元前</a:t>
            </a:r>
            <a:r>
              <a:rPr lang="en-US" altLang="zh-CN" sz="2300" kern="0" dirty="0" smtClean="0">
                <a:solidFill>
                  <a:srgbClr val="0000FF"/>
                </a:solidFill>
                <a:latin typeface="微软雅黑" panose="020B0503020204020204" pitchFamily="34" charset="-122"/>
                <a:ea typeface="微软雅黑" panose="020B0503020204020204" pitchFamily="34" charset="-122"/>
              </a:rPr>
              <a:t>1</a:t>
            </a:r>
            <a:r>
              <a:rPr lang="zh-CN" altLang="en-US" sz="2300" kern="0" dirty="0" smtClean="0">
                <a:solidFill>
                  <a:srgbClr val="0000FF"/>
                </a:solidFill>
                <a:latin typeface="微软雅黑" panose="020B0503020204020204" pitchFamily="34" charset="-122"/>
                <a:ea typeface="微软雅黑" panose="020B0503020204020204" pitchFamily="34" charset="-122"/>
              </a:rPr>
              <a:t>世纪到公元</a:t>
            </a:r>
            <a:r>
              <a:rPr lang="en-US" altLang="zh-CN" sz="2300" kern="0" dirty="0" smtClean="0">
                <a:solidFill>
                  <a:srgbClr val="0000FF"/>
                </a:solidFill>
                <a:latin typeface="微软雅黑" panose="020B0503020204020204" pitchFamily="34" charset="-122"/>
                <a:ea typeface="微软雅黑" panose="020B0503020204020204" pitchFamily="34" charset="-122"/>
              </a:rPr>
              <a:t>16</a:t>
            </a:r>
            <a:r>
              <a:rPr lang="zh-CN" altLang="en-US" sz="2300" kern="0" dirty="0" smtClean="0">
                <a:solidFill>
                  <a:srgbClr val="0000FF"/>
                </a:solidFill>
                <a:latin typeface="微软雅黑" panose="020B0503020204020204" pitchFamily="34" charset="-122"/>
                <a:ea typeface="微软雅黑" panose="020B0503020204020204" pitchFamily="34" charset="-122"/>
              </a:rPr>
              <a:t>世纪</a:t>
            </a:r>
            <a:r>
              <a:rPr lang="zh-CN" altLang="en-US" sz="2300" kern="0" dirty="0" smtClean="0">
                <a:latin typeface="微软雅黑" panose="020B0503020204020204" pitchFamily="34" charset="-122"/>
                <a:ea typeface="微软雅黑" panose="020B0503020204020204" pitchFamily="34" charset="-122"/>
              </a:rPr>
              <a:t>之间，古代中国人在科学和技术方面的发达程度远远超过同时期的欧洲</a:t>
            </a:r>
            <a:r>
              <a:rPr lang="en-US" altLang="zh-CN" sz="2300" kern="0" dirty="0" smtClean="0">
                <a:latin typeface="微软雅黑" panose="020B0503020204020204" pitchFamily="34" charset="-122"/>
                <a:ea typeface="微软雅黑" panose="020B0503020204020204" pitchFamily="34" charset="-122"/>
              </a:rPr>
              <a:t>?</a:t>
            </a:r>
            <a:r>
              <a:rPr lang="zh-CN" altLang="en-US" sz="2300" kern="0" dirty="0" smtClean="0">
                <a:latin typeface="微软雅黑" panose="020B0503020204020204" pitchFamily="34" charset="-122"/>
                <a:ea typeface="微软雅黑" panose="020B0503020204020204" pitchFamily="34" charset="-122"/>
              </a:rPr>
              <a:t>中国的政教分离现象、文官选拔制度、私塾教育和诸子百家流派为何没有在同期的欧洲产生？</a:t>
            </a:r>
            <a:endParaRPr lang="zh-CN" altLang="en-US" sz="23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2300" kern="0" dirty="0" smtClean="0">
                <a:latin typeface="微软雅黑" panose="020B0503020204020204" pitchFamily="34" charset="-122"/>
                <a:ea typeface="微软雅黑" panose="020B0503020204020204" pitchFamily="34" charset="-122"/>
              </a:rPr>
              <a:t>第二段是：为什么</a:t>
            </a:r>
            <a:r>
              <a:rPr lang="zh-CN" altLang="en-US" sz="2300" kern="0" dirty="0" smtClean="0">
                <a:solidFill>
                  <a:srgbClr val="0000FF"/>
                </a:solidFill>
                <a:latin typeface="微软雅黑" panose="020B0503020204020204" pitchFamily="34" charset="-122"/>
                <a:ea typeface="微软雅黑" panose="020B0503020204020204" pitchFamily="34" charset="-122"/>
              </a:rPr>
              <a:t>近代科学没有产生在中国</a:t>
            </a:r>
            <a:r>
              <a:rPr lang="zh-CN" altLang="en-US" sz="2300" kern="0" dirty="0" smtClean="0">
                <a:latin typeface="微软雅黑" panose="020B0503020204020204" pitchFamily="34" charset="-122"/>
                <a:ea typeface="微软雅黑" panose="020B0503020204020204" pitchFamily="34" charset="-122"/>
              </a:rPr>
              <a:t>，而是在</a:t>
            </a:r>
            <a:r>
              <a:rPr lang="en-US" altLang="zh-CN" sz="2300" kern="0" dirty="0" smtClean="0">
                <a:latin typeface="微软雅黑" panose="020B0503020204020204" pitchFamily="34" charset="-122"/>
                <a:ea typeface="微软雅黑" panose="020B0503020204020204" pitchFamily="34" charset="-122"/>
              </a:rPr>
              <a:t>17</a:t>
            </a:r>
            <a:r>
              <a:rPr lang="zh-CN" altLang="en-US" sz="2300" kern="0" dirty="0" smtClean="0">
                <a:latin typeface="微软雅黑" panose="020B0503020204020204" pitchFamily="34" charset="-122"/>
                <a:ea typeface="微软雅黑" panose="020B0503020204020204" pitchFamily="34" charset="-122"/>
              </a:rPr>
              <a:t>世纪的西方，特别是文艺复兴之后的欧洲？</a:t>
            </a:r>
            <a:endParaRPr lang="en-US" altLang="zh-CN" sz="23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2300" kern="0" dirty="0" smtClean="0">
                <a:solidFill>
                  <a:srgbClr val="0000FF"/>
                </a:solidFill>
                <a:latin typeface="微软雅黑" panose="020B0503020204020204" pitchFamily="34" charset="-122"/>
                <a:ea typeface="微软雅黑" panose="020B0503020204020204" pitchFamily="34" charset="-122"/>
              </a:rPr>
              <a:t>李约瑟难题的实质</a:t>
            </a:r>
            <a:r>
              <a:rPr lang="zh-CN" altLang="en-US" sz="2300" kern="0" dirty="0" smtClean="0">
                <a:latin typeface="微软雅黑" panose="020B0503020204020204" pitchFamily="34" charset="-122"/>
                <a:ea typeface="微软雅黑" panose="020B0503020204020204" pitchFamily="34" charset="-122"/>
              </a:rPr>
              <a:t>在于中国古代的</a:t>
            </a:r>
            <a:r>
              <a:rPr lang="zh-CN" altLang="en-US" sz="2300" kern="0" dirty="0" smtClean="0">
                <a:solidFill>
                  <a:srgbClr val="0000FF"/>
                </a:solidFill>
                <a:latin typeface="微软雅黑" panose="020B0503020204020204" pitchFamily="34" charset="-122"/>
                <a:ea typeface="微软雅黑" panose="020B0503020204020204" pitchFamily="34" charset="-122"/>
              </a:rPr>
              <a:t>经验科学</a:t>
            </a:r>
            <a:r>
              <a:rPr lang="zh-CN" altLang="en-US" sz="2300" kern="0" dirty="0" smtClean="0">
                <a:latin typeface="微软雅黑" panose="020B0503020204020204" pitchFamily="34" charset="-122"/>
                <a:ea typeface="微软雅黑" panose="020B0503020204020204" pitchFamily="34" charset="-122"/>
              </a:rPr>
              <a:t>领先世界一千年，但为何中国没有产生近代</a:t>
            </a:r>
            <a:r>
              <a:rPr lang="zh-CN" altLang="en-US" sz="2300" kern="0" dirty="0" smtClean="0">
                <a:solidFill>
                  <a:srgbClr val="0000FF"/>
                </a:solidFill>
                <a:latin typeface="微软雅黑" panose="020B0503020204020204" pitchFamily="34" charset="-122"/>
                <a:ea typeface="微软雅黑" panose="020B0503020204020204" pitchFamily="34" charset="-122"/>
              </a:rPr>
              <a:t>实验科学</a:t>
            </a:r>
            <a:r>
              <a:rPr lang="zh-CN" altLang="en-US" sz="2300" kern="0" dirty="0" smtClean="0">
                <a:latin typeface="微软雅黑" panose="020B0503020204020204" pitchFamily="34" charset="-122"/>
                <a:ea typeface="微软雅黑" panose="020B0503020204020204" pitchFamily="34" charset="-122"/>
              </a:rPr>
              <a:t>？</a:t>
            </a:r>
            <a:endParaRPr lang="zh-CN" altLang="en-US" sz="2300" kern="0" dirty="0" smtClean="0">
              <a:latin typeface="微软雅黑" panose="020B0503020204020204" pitchFamily="34" charset="-122"/>
              <a:ea typeface="微软雅黑" panose="020B0503020204020204" pitchFamily="34" charset="-122"/>
            </a:endParaRPr>
          </a:p>
        </p:txBody>
      </p:sp>
      <p:pic>
        <p:nvPicPr>
          <p:cNvPr id="9" name="Picture 5" descr="李约瑟"/>
          <p:cNvPicPr>
            <a:picLocks noChangeAspect="1" noChangeArrowheads="1"/>
          </p:cNvPicPr>
          <p:nvPr/>
        </p:nvPicPr>
        <p:blipFill>
          <a:blip r:embed="rId1" cstate="print"/>
          <a:srcRect/>
          <a:stretch>
            <a:fillRect/>
          </a:stretch>
        </p:blipFill>
        <p:spPr bwMode="auto">
          <a:xfrm>
            <a:off x="8256240" y="1916832"/>
            <a:ext cx="3418395" cy="403244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p:txBody>
          <a:bodyPr/>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grpSp>
        <p:nvGrpSpPr>
          <p:cNvPr id="2" name="组合 5"/>
          <p:cNvGrpSpPr/>
          <p:nvPr/>
        </p:nvGrpSpPr>
        <p:grpSpPr>
          <a:xfrm>
            <a:off x="2639616" y="980728"/>
            <a:ext cx="6584913" cy="5100810"/>
            <a:chOff x="2946401" y="1219201"/>
            <a:chExt cx="5549900" cy="5100810"/>
          </a:xfrm>
        </p:grpSpPr>
        <p:pic>
          <p:nvPicPr>
            <p:cNvPr id="7" name="Picture 8"/>
            <p:cNvPicPr>
              <a:picLocks noChangeAspect="1" noChangeArrowheads="1"/>
            </p:cNvPicPr>
            <p:nvPr/>
          </p:nvPicPr>
          <p:blipFill>
            <a:blip r:embed="rId1" cstate="print"/>
            <a:srcRect/>
            <a:stretch>
              <a:fillRect/>
            </a:stretch>
          </p:blipFill>
          <p:spPr bwMode="auto">
            <a:xfrm>
              <a:off x="2946401" y="1219201"/>
              <a:ext cx="5549900" cy="3171825"/>
            </a:xfrm>
            <a:prstGeom prst="rect">
              <a:avLst/>
            </a:prstGeom>
            <a:noFill/>
            <a:ln w="9525">
              <a:noFill/>
              <a:miter lim="800000"/>
              <a:headEnd/>
              <a:tailEnd/>
            </a:ln>
          </p:spPr>
        </p:pic>
        <p:grpSp>
          <p:nvGrpSpPr>
            <p:cNvPr id="3" name="组合 12"/>
            <p:cNvGrpSpPr/>
            <p:nvPr/>
          </p:nvGrpSpPr>
          <p:grpSpPr>
            <a:xfrm>
              <a:off x="2946402" y="4653136"/>
              <a:ext cx="5493326" cy="1666875"/>
              <a:chOff x="1457922" y="4572001"/>
              <a:chExt cx="5493326" cy="1666875"/>
            </a:xfrm>
          </p:grpSpPr>
          <p:sp>
            <p:nvSpPr>
              <p:cNvPr id="9" name="Text Box 5"/>
              <p:cNvSpPr txBox="1">
                <a:spLocks noChangeArrowheads="1"/>
              </p:cNvSpPr>
              <p:nvPr/>
            </p:nvSpPr>
            <p:spPr bwMode="auto">
              <a:xfrm>
                <a:off x="1457922" y="4572001"/>
                <a:ext cx="2504479" cy="400110"/>
              </a:xfrm>
              <a:prstGeom prst="rect">
                <a:avLst/>
              </a:prstGeom>
              <a:noFill/>
              <a:ln w="12700" cap="sq">
                <a:noFill/>
                <a:miter lim="800000"/>
                <a:headEnd type="none" w="sm" len="sm"/>
                <a:tailEnd type="none" w="sm" len="sm"/>
              </a:ln>
            </p:spPr>
            <p:txBody>
              <a:bodyPr wrap="square">
                <a:spAutoFit/>
              </a:bodyPr>
              <a:lstStyle/>
              <a:p>
                <a:pPr>
                  <a:spcBef>
                    <a:spcPct val="50000"/>
                  </a:spcBef>
                </a:pPr>
                <a:r>
                  <a:rPr kumimoji="1" lang="en-US" altLang="zh-CN" sz="2000" b="1" dirty="0" smtClean="0">
                    <a:latin typeface="Times New Roman" panose="02020603050405020304" pitchFamily="18" charset="0"/>
                  </a:rPr>
                  <a:t>20</a:t>
                </a:r>
                <a:r>
                  <a:rPr kumimoji="1" lang="zh-CN" altLang="en-US" sz="2000" b="1" dirty="0" smtClean="0">
                    <a:latin typeface="Times New Roman" panose="02020603050405020304" pitchFamily="18" charset="0"/>
                  </a:rPr>
                  <a:t>世纪前后发</a:t>
                </a:r>
                <a:r>
                  <a:rPr kumimoji="1" lang="zh-CN" altLang="en-US" sz="2000" b="1" dirty="0">
                    <a:latin typeface="Times New Roman" panose="02020603050405020304" pitchFamily="18" charset="0"/>
                  </a:rPr>
                  <a:t>展的换位：</a:t>
                </a:r>
                <a:endParaRPr kumimoji="1" lang="zh-CN" altLang="en-US" sz="2000" b="1" dirty="0">
                  <a:latin typeface="Times New Roman" panose="02020603050405020304" pitchFamily="18" charset="0"/>
                </a:endParaRPr>
              </a:p>
            </p:txBody>
          </p:sp>
          <p:sp>
            <p:nvSpPr>
              <p:cNvPr id="10" name="Rectangle 6"/>
              <p:cNvSpPr>
                <a:spLocks noChangeArrowheads="1"/>
              </p:cNvSpPr>
              <p:nvPr/>
            </p:nvSpPr>
            <p:spPr bwMode="auto">
              <a:xfrm>
                <a:off x="4078818" y="4724400"/>
                <a:ext cx="2785533" cy="433388"/>
              </a:xfrm>
              <a:prstGeom prst="rect">
                <a:avLst/>
              </a:prstGeom>
              <a:gradFill rotWithShape="1">
                <a:gsLst>
                  <a:gs pos="0">
                    <a:srgbClr val="FDA5FF"/>
                  </a:gs>
                  <a:gs pos="100000">
                    <a:srgbClr val="FFFFFF"/>
                  </a:gs>
                </a:gsLst>
                <a:lin ang="5400000" scaled="1"/>
              </a:gradFill>
              <a:ln w="12700" cap="sq">
                <a:solidFill>
                  <a:schemeClr val="tx1"/>
                </a:solidFill>
                <a:miter lim="800000"/>
                <a:headEnd type="none" w="sm" len="sm"/>
                <a:tailEnd type="none" w="sm" len="sm"/>
              </a:ln>
            </p:spPr>
            <p:txBody>
              <a:bodyPr wrap="none" anchor="ctr"/>
              <a:lstStyle/>
              <a:p>
                <a:endParaRPr lang="zh-CN" altLang="en-US"/>
              </a:p>
            </p:txBody>
          </p:sp>
          <p:sp>
            <p:nvSpPr>
              <p:cNvPr id="11" name="AutoShape 7"/>
              <p:cNvSpPr>
                <a:spLocks noChangeArrowheads="1"/>
              </p:cNvSpPr>
              <p:nvPr/>
            </p:nvSpPr>
            <p:spPr bwMode="auto">
              <a:xfrm>
                <a:off x="5327651" y="5157788"/>
                <a:ext cx="480483" cy="647700"/>
              </a:xfrm>
              <a:prstGeom prst="downArrow">
                <a:avLst>
                  <a:gd name="adj1" fmla="val 50000"/>
                  <a:gd name="adj2" fmla="val 44934"/>
                </a:avLst>
              </a:prstGeom>
              <a:gradFill rotWithShape="1">
                <a:gsLst>
                  <a:gs pos="0">
                    <a:srgbClr val="FDA5FF"/>
                  </a:gs>
                  <a:gs pos="100000">
                    <a:srgbClr val="FFFFFF"/>
                  </a:gs>
                </a:gsLst>
                <a:lin ang="2700000" scaled="1"/>
              </a:gradFill>
              <a:ln w="12700" cap="sq">
                <a:solidFill>
                  <a:schemeClr val="tx1"/>
                </a:solidFill>
                <a:miter lim="800000"/>
                <a:headEnd type="none" w="sm" len="sm"/>
                <a:tailEnd type="none" w="sm" len="sm"/>
              </a:ln>
            </p:spPr>
            <p:txBody>
              <a:bodyPr wrap="none" anchor="ctr"/>
              <a:lstStyle/>
              <a:p>
                <a:endParaRPr lang="zh-CN" altLang="en-US"/>
              </a:p>
            </p:txBody>
          </p:sp>
          <p:sp>
            <p:nvSpPr>
              <p:cNvPr id="12" name="Rectangle 10"/>
              <p:cNvSpPr>
                <a:spLocks noChangeArrowheads="1"/>
              </p:cNvSpPr>
              <p:nvPr/>
            </p:nvSpPr>
            <p:spPr bwMode="auto">
              <a:xfrm>
                <a:off x="4078818" y="5805489"/>
                <a:ext cx="2785533" cy="433387"/>
              </a:xfrm>
              <a:prstGeom prst="rect">
                <a:avLst/>
              </a:prstGeom>
              <a:gradFill rotWithShape="1">
                <a:gsLst>
                  <a:gs pos="0">
                    <a:srgbClr val="FDA5FF"/>
                  </a:gs>
                  <a:gs pos="100000">
                    <a:srgbClr val="FFFFFF"/>
                  </a:gs>
                </a:gsLst>
                <a:lin ang="5400000" scaled="1"/>
              </a:gradFill>
              <a:ln w="12700" cap="sq">
                <a:solidFill>
                  <a:schemeClr val="tx1"/>
                </a:solidFill>
                <a:miter lim="800000"/>
                <a:headEnd type="none" w="sm" len="sm"/>
                <a:tailEnd type="none" w="sm" len="sm"/>
              </a:ln>
            </p:spPr>
            <p:txBody>
              <a:bodyPr wrap="none" anchor="ctr"/>
              <a:lstStyle/>
              <a:p>
                <a:endParaRPr lang="zh-CN" altLang="en-US"/>
              </a:p>
            </p:txBody>
          </p:sp>
          <p:sp>
            <p:nvSpPr>
              <p:cNvPr id="13" name="Text Box 11"/>
              <p:cNvSpPr txBox="1">
                <a:spLocks noChangeArrowheads="1"/>
              </p:cNvSpPr>
              <p:nvPr/>
            </p:nvSpPr>
            <p:spPr bwMode="auto">
              <a:xfrm>
                <a:off x="4400044" y="4785069"/>
                <a:ext cx="2551204" cy="336550"/>
              </a:xfrm>
              <a:prstGeom prst="rect">
                <a:avLst/>
              </a:prstGeom>
              <a:noFill/>
              <a:ln w="12700" cap="sq">
                <a:noFill/>
                <a:miter lim="800000"/>
                <a:headEnd type="none" w="sm" len="sm"/>
                <a:tailEnd type="none" w="sm" len="sm"/>
              </a:ln>
            </p:spPr>
            <p:txBody>
              <a:bodyPr wrap="square">
                <a:spAutoFit/>
              </a:bodyPr>
              <a:lstStyle/>
              <a:p>
                <a:pPr>
                  <a:spcBef>
                    <a:spcPct val="50000"/>
                  </a:spcBef>
                </a:pPr>
                <a:r>
                  <a:rPr kumimoji="1" lang="zh-CN" altLang="en-US" sz="1600" b="1" dirty="0">
                    <a:latin typeface="Times New Roman" panose="02020603050405020304" pitchFamily="18" charset="0"/>
                  </a:rPr>
                  <a:t>生</a:t>
                </a:r>
                <a:r>
                  <a:rPr kumimoji="1" lang="zh-CN" altLang="en-US" sz="1600" b="1" dirty="0" smtClean="0">
                    <a:latin typeface="Times New Roman" panose="02020603050405020304" pitchFamily="18" charset="0"/>
                  </a:rPr>
                  <a:t>产</a:t>
                </a:r>
                <a:r>
                  <a:rPr kumimoji="1" lang="en-US" altLang="zh-CN" sz="1600" b="1" dirty="0" smtClean="0">
                    <a:latin typeface="Times New Roman" panose="02020603050405020304" pitchFamily="18" charset="0"/>
                  </a:rPr>
                  <a:t>—</a:t>
                </a:r>
                <a:r>
                  <a:rPr kumimoji="1" lang="zh-CN" altLang="en-US" sz="1600" b="1" dirty="0" smtClean="0">
                    <a:latin typeface="Times New Roman" panose="02020603050405020304" pitchFamily="18" charset="0"/>
                  </a:rPr>
                  <a:t>技</a:t>
                </a:r>
                <a:r>
                  <a:rPr kumimoji="1" lang="zh-CN" altLang="en-US" sz="1600" b="1" dirty="0">
                    <a:latin typeface="Times New Roman" panose="02020603050405020304" pitchFamily="18" charset="0"/>
                  </a:rPr>
                  <a:t>术</a:t>
                </a:r>
                <a:r>
                  <a:rPr kumimoji="1" lang="en-US" altLang="zh-CN" sz="1600" b="1" dirty="0">
                    <a:latin typeface="Times New Roman" panose="02020603050405020304" pitchFamily="18" charset="0"/>
                  </a:rPr>
                  <a:t>—</a:t>
                </a:r>
                <a:r>
                  <a:rPr kumimoji="1" lang="zh-CN" altLang="en-US" sz="1600" b="1" dirty="0">
                    <a:latin typeface="Times New Roman" panose="02020603050405020304" pitchFamily="18" charset="0"/>
                  </a:rPr>
                  <a:t>科学</a:t>
                </a:r>
                <a:endParaRPr kumimoji="1" lang="zh-CN" altLang="en-US" sz="1600" b="1" dirty="0">
                  <a:latin typeface="Times New Roman" panose="02020603050405020304" pitchFamily="18" charset="0"/>
                </a:endParaRPr>
              </a:p>
            </p:txBody>
          </p:sp>
          <p:sp>
            <p:nvSpPr>
              <p:cNvPr id="14" name="Text Box 12"/>
              <p:cNvSpPr txBox="1">
                <a:spLocks noChangeArrowheads="1"/>
              </p:cNvSpPr>
              <p:nvPr/>
            </p:nvSpPr>
            <p:spPr bwMode="auto">
              <a:xfrm>
                <a:off x="4414186" y="5840134"/>
                <a:ext cx="2466502" cy="336550"/>
              </a:xfrm>
              <a:prstGeom prst="rect">
                <a:avLst/>
              </a:prstGeom>
              <a:noFill/>
              <a:ln w="12700" cap="sq">
                <a:noFill/>
                <a:miter lim="800000"/>
                <a:headEnd type="none" w="sm" len="sm"/>
                <a:tailEnd type="none" w="sm" len="sm"/>
              </a:ln>
            </p:spPr>
            <p:txBody>
              <a:bodyPr wrap="square">
                <a:spAutoFit/>
              </a:bodyPr>
              <a:lstStyle/>
              <a:p>
                <a:pPr>
                  <a:spcBef>
                    <a:spcPct val="50000"/>
                  </a:spcBef>
                </a:pPr>
                <a:r>
                  <a:rPr kumimoji="1" lang="zh-CN" altLang="en-US" sz="1600" b="1" dirty="0">
                    <a:latin typeface="Times New Roman" panose="02020603050405020304" pitchFamily="18" charset="0"/>
                  </a:rPr>
                  <a:t>科学</a:t>
                </a:r>
                <a:r>
                  <a:rPr kumimoji="1" lang="en-US" altLang="zh-CN" sz="1600" b="1" dirty="0">
                    <a:latin typeface="Times New Roman" panose="02020603050405020304" pitchFamily="18" charset="0"/>
                  </a:rPr>
                  <a:t>—</a:t>
                </a:r>
                <a:r>
                  <a:rPr kumimoji="1" lang="zh-CN" altLang="en-US" sz="1600" b="1" dirty="0">
                    <a:latin typeface="Times New Roman" panose="02020603050405020304" pitchFamily="18" charset="0"/>
                  </a:rPr>
                  <a:t>技术</a:t>
                </a:r>
                <a:r>
                  <a:rPr kumimoji="1" lang="en-US" altLang="zh-CN" sz="1600" b="1" dirty="0">
                    <a:latin typeface="Times New Roman" panose="02020603050405020304" pitchFamily="18" charset="0"/>
                  </a:rPr>
                  <a:t>—</a:t>
                </a:r>
                <a:r>
                  <a:rPr kumimoji="1" lang="zh-CN" altLang="en-US" sz="1600" b="1" dirty="0">
                    <a:latin typeface="Times New Roman" panose="02020603050405020304" pitchFamily="18" charset="0"/>
                  </a:rPr>
                  <a:t>生产</a:t>
                </a:r>
                <a:endParaRPr kumimoji="1" lang="zh-CN" altLang="en-US" sz="1600" b="1" dirty="0">
                  <a:latin typeface="Times New Roman" panose="02020603050405020304" pitchFamily="18" charset="0"/>
                </a:endParaRPr>
              </a:p>
            </p:txBody>
          </p:sp>
        </p:grpSp>
      </p:grpSp>
      <p:sp>
        <p:nvSpPr>
          <p:cNvPr id="16" name="文本占位符 9"/>
          <p:cNvSpPr>
            <a:spLocks noGrp="1"/>
          </p:cNvSpPr>
          <p:nvPr>
            <p:ph type="body" sz="quarter" idx="10"/>
          </p:nvPr>
        </p:nvSpPr>
        <p:spPr bwMode="auto">
          <a:xfrm>
            <a:off x="536040" y="-2348"/>
            <a:ext cx="9880440" cy="667366"/>
          </a:xfrm>
          <a:noFill/>
          <a:ln>
            <a:miter lim="800000"/>
          </a:ln>
        </p:spPr>
        <p:txBody>
          <a:bodyPr vert="horz" wrap="square" lIns="91440" tIns="45720" rIns="91440" bIns="45720" numCol="1" anchor="t" anchorCtr="0" compatLnSpc="1"/>
          <a:lstStyle/>
          <a:p>
            <a:r>
              <a:rPr lang="zh-CN" altLang="en-US" b="1" dirty="0" smtClean="0">
                <a:latin typeface="楷体_GB2312" pitchFamily="49" charset="-122"/>
              </a:rPr>
              <a:t>二、</a:t>
            </a:r>
            <a:r>
              <a:rPr lang="zh-CN" altLang="zh-CN" b="1" dirty="0" smtClean="0">
                <a:latin typeface="楷体_GB2312" pitchFamily="49" charset="-122"/>
              </a:rPr>
              <a:t>科学技术运行的社会支撑</a:t>
            </a:r>
            <a:endParaRPr lang="zh-CN" altLang="en-US" b="1" dirty="0" smtClean="0">
              <a:latin typeface="楷体_GB2312" pitchFamily="49"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1"/>
          <p:cNvSpPr>
            <a:spLocks noGrp="1"/>
          </p:cNvSpPr>
          <p:nvPr>
            <p:ph type="body" sz="quarter" idx="10"/>
          </p:nvPr>
        </p:nvSpPr>
        <p:spPr bwMode="auto">
          <a:xfrm>
            <a:off x="536575" y="-1588"/>
            <a:ext cx="6135688" cy="666751"/>
          </a:xfrm>
          <a:noFill/>
          <a:ln>
            <a:miter lim="800000"/>
          </a:ln>
        </p:spPr>
        <p:txBody>
          <a:bodyPr vert="horz" wrap="square" lIns="91440" tIns="45720" rIns="91440" bIns="45720" numCol="1" anchor="t" anchorCtr="0" compatLnSpc="1"/>
          <a:lstStyle/>
          <a:p>
            <a:r>
              <a:rPr lang="zh-CN" altLang="en-US" b="1" dirty="0" smtClean="0">
                <a:latin typeface="宋体" panose="02010600030101010101" pitchFamily="2" charset="-122"/>
                <a:ea typeface="Microsoft YaHei UI" panose="020B0503020204020204" pitchFamily="34" charset="-122"/>
                <a:cs typeface="Microsoft YaHei UI" panose="020B0503020204020204" pitchFamily="34" charset="-122"/>
              </a:rPr>
              <a:t>第一节  </a:t>
            </a:r>
            <a:r>
              <a:rPr lang="zh-CN" altLang="zh-CN" b="1" dirty="0" smtClean="0">
                <a:latin typeface="宋体" panose="02010600030101010101" pitchFamily="2" charset="-122"/>
                <a:ea typeface="Microsoft YaHei UI" panose="020B0503020204020204" pitchFamily="34" charset="-122"/>
                <a:cs typeface="Microsoft YaHei UI" panose="020B0503020204020204" pitchFamily="34" charset="-122"/>
              </a:rPr>
              <a:t>科学技术的社会功能</a:t>
            </a:r>
            <a:endParaRPr lang="zh-CN" altLang="en-US" b="1" dirty="0" smtClean="0">
              <a:latin typeface="宋体" panose="02010600030101010101" pitchFamily="2" charset="-122"/>
              <a:ea typeface="Microsoft YaHei UI" panose="020B0503020204020204" pitchFamily="34" charset="-122"/>
              <a:cs typeface="Microsoft YaHei UI" panose="020B0503020204020204" pitchFamily="34" charset="-122"/>
            </a:endParaRPr>
          </a:p>
        </p:txBody>
      </p:sp>
      <p:sp>
        <p:nvSpPr>
          <p:cNvPr id="3" name="文本占位符 2"/>
          <p:cNvSpPr>
            <a:spLocks noGrp="1"/>
          </p:cNvSpPr>
          <p:nvPr>
            <p:ph type="body" sz="quarter" idx="11"/>
          </p:nvPr>
        </p:nvSpPr>
        <p:spPr>
          <a:xfrm>
            <a:off x="463550" y="2565400"/>
            <a:ext cx="6591300" cy="1570038"/>
          </a:xfrm>
        </p:spPr>
        <p:txBody>
          <a:bodyPr/>
          <a:lstStyle/>
          <a:p>
            <a:pPr>
              <a:defRPr/>
            </a:pPr>
            <a:endParaRPr b="1" smtClean="0">
              <a:solidFill>
                <a:schemeClr val="tx1"/>
              </a:solidFill>
              <a:latin typeface="宋体" panose="02010600030101010101" pitchFamily="2" charset="-122"/>
            </a:endParaRPr>
          </a:p>
          <a:p>
            <a:pPr>
              <a:defRPr/>
            </a:pPr>
          </a:p>
        </p:txBody>
      </p:sp>
      <p:sp>
        <p:nvSpPr>
          <p:cNvPr id="23556" name="矩形 3"/>
          <p:cNvSpPr>
            <a:spLocks noChangeArrowheads="1"/>
          </p:cNvSpPr>
          <p:nvPr/>
        </p:nvSpPr>
        <p:spPr bwMode="auto">
          <a:xfrm>
            <a:off x="1127448" y="1412776"/>
            <a:ext cx="6429375" cy="4031873"/>
          </a:xfrm>
          <a:prstGeom prst="rect">
            <a:avLst/>
          </a:prstGeom>
          <a:noFill/>
          <a:ln w="9525">
            <a:noFill/>
            <a:miter lim="800000"/>
          </a:ln>
        </p:spPr>
        <p:txBody>
          <a:bodyPr>
            <a:spAutoFit/>
          </a:bodyPr>
          <a:lstStyle/>
          <a:p>
            <a:pPr eaLnBrk="0" hangingPunct="0">
              <a:lnSpc>
                <a:spcPct val="200000"/>
              </a:lnSpc>
              <a:defRPr/>
            </a:pPr>
            <a:r>
              <a:rPr lang="zh-CN" altLang="zh-CN" sz="3200" b="1" dirty="0" smtClean="0">
                <a:solidFill>
                  <a:srgbClr val="C00000"/>
                </a:solidFill>
                <a:latin typeface="微软雅黑" panose="020B0503020204020204" pitchFamily="34" charset="-122"/>
                <a:ea typeface="微软雅黑" panose="020B0503020204020204" pitchFamily="34" charset="-122"/>
                <a:cs typeface="+mn-ea"/>
                <a:sym typeface="+mn-lt"/>
              </a:rPr>
              <a:t>一、科学技术与经济转型</a:t>
            </a:r>
            <a:r>
              <a:rPr lang="en-US" altLang="zh-CN" sz="3200" b="1" dirty="0" smtClean="0">
                <a:solidFill>
                  <a:srgbClr val="C00000"/>
                </a:solidFill>
                <a:latin typeface="微软雅黑" panose="020B0503020204020204" pitchFamily="34" charset="-122"/>
                <a:ea typeface="微软雅黑" panose="020B0503020204020204" pitchFamily="34" charset="-122"/>
                <a:cs typeface="+mn-ea"/>
                <a:sym typeface="+mn-lt"/>
              </a:rPr>
              <a:t>	</a:t>
            </a:r>
            <a:endParaRPr lang="zh-CN" altLang="zh-CN" sz="3200" b="1" dirty="0" smtClean="0">
              <a:solidFill>
                <a:srgbClr val="C00000"/>
              </a:solidFill>
              <a:latin typeface="微软雅黑" panose="020B0503020204020204" pitchFamily="34" charset="-122"/>
              <a:ea typeface="微软雅黑" panose="020B0503020204020204" pitchFamily="34" charset="-122"/>
              <a:cs typeface="+mn-ea"/>
              <a:sym typeface="+mn-lt"/>
            </a:endParaRPr>
          </a:p>
          <a:p>
            <a:pPr eaLnBrk="0" hangingPunct="0">
              <a:lnSpc>
                <a:spcPct val="200000"/>
              </a:lnSpc>
              <a:defRPr/>
            </a:pPr>
            <a:r>
              <a:rPr lang="zh-CN" altLang="zh-CN" sz="3200" b="1" dirty="0" smtClean="0">
                <a:solidFill>
                  <a:srgbClr val="C00000"/>
                </a:solidFill>
                <a:latin typeface="微软雅黑" panose="020B0503020204020204" pitchFamily="34" charset="-122"/>
                <a:ea typeface="微软雅黑" panose="020B0503020204020204" pitchFamily="34" charset="-122"/>
                <a:cs typeface="+mn-ea"/>
                <a:sym typeface="+mn-lt"/>
              </a:rPr>
              <a:t>二、科学技术与社会变迁</a:t>
            </a:r>
            <a:endParaRPr lang="zh-CN" altLang="zh-CN" sz="3200" b="1" dirty="0" smtClean="0">
              <a:solidFill>
                <a:srgbClr val="C00000"/>
              </a:solidFill>
              <a:latin typeface="微软雅黑" panose="020B0503020204020204" pitchFamily="34" charset="-122"/>
              <a:ea typeface="微软雅黑" panose="020B0503020204020204" pitchFamily="34" charset="-122"/>
              <a:cs typeface="+mn-ea"/>
              <a:sym typeface="+mn-lt"/>
            </a:endParaRPr>
          </a:p>
          <a:p>
            <a:pPr eaLnBrk="0" hangingPunct="0">
              <a:lnSpc>
                <a:spcPct val="200000"/>
              </a:lnSpc>
              <a:defRPr/>
            </a:pPr>
            <a:r>
              <a:rPr lang="zh-CN" altLang="zh-CN" sz="3200" b="1" dirty="0" smtClean="0">
                <a:solidFill>
                  <a:srgbClr val="C00000"/>
                </a:solidFill>
                <a:latin typeface="微软雅黑" panose="020B0503020204020204" pitchFamily="34" charset="-122"/>
                <a:ea typeface="微软雅黑" panose="020B0503020204020204" pitchFamily="34" charset="-122"/>
                <a:cs typeface="+mn-ea"/>
                <a:sym typeface="+mn-lt"/>
              </a:rPr>
              <a:t>三、科学技术与人类解放</a:t>
            </a:r>
            <a:endParaRPr lang="zh-CN" altLang="zh-CN" sz="3200" b="1" dirty="0" smtClean="0">
              <a:solidFill>
                <a:srgbClr val="C00000"/>
              </a:solidFill>
              <a:latin typeface="微软雅黑" panose="020B0503020204020204" pitchFamily="34" charset="-122"/>
              <a:ea typeface="微软雅黑" panose="020B0503020204020204" pitchFamily="34" charset="-122"/>
              <a:cs typeface="+mn-ea"/>
              <a:sym typeface="+mn-lt"/>
            </a:endParaRPr>
          </a:p>
          <a:p>
            <a:pPr eaLnBrk="0" hangingPunct="0">
              <a:lnSpc>
                <a:spcPct val="200000"/>
              </a:lnSpc>
              <a:defRPr/>
            </a:pPr>
            <a:r>
              <a:rPr lang="zh-CN" altLang="zh-CN" sz="3200" b="1" dirty="0" smtClean="0">
                <a:solidFill>
                  <a:srgbClr val="C00000"/>
                </a:solidFill>
                <a:latin typeface="微软雅黑" panose="020B0503020204020204" pitchFamily="34" charset="-122"/>
                <a:ea typeface="微软雅黑" panose="020B0503020204020204" pitchFamily="34" charset="-122"/>
                <a:cs typeface="+mn-ea"/>
                <a:sym typeface="+mn-lt"/>
              </a:rPr>
              <a:t>四、科学技术的异化及其反思</a:t>
            </a:r>
            <a:endParaRPr lang="zh-CN" altLang="en-US" sz="3200" b="1" dirty="0">
              <a:solidFill>
                <a:srgbClr val="C00000"/>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6" name="文本占位符 11"/>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14" name="文本占位符 9"/>
          <p:cNvSpPr>
            <a:spLocks noGrp="1"/>
          </p:cNvSpPr>
          <p:nvPr>
            <p:ph type="body" sz="quarter" idx="10"/>
          </p:nvPr>
        </p:nvSpPr>
        <p:spPr bwMode="auto">
          <a:noFill/>
          <a:ln>
            <a:miter lim="800000"/>
          </a:ln>
        </p:spPr>
        <p:txBody>
          <a:bodyPr vert="horz" wrap="square" lIns="91440" tIns="45720" rIns="91440" bIns="45720" numCol="1" anchor="t" anchorCtr="0" compatLnSpc="1"/>
          <a:lstStyle/>
          <a:p>
            <a:r>
              <a:rPr lang="zh-CN" altLang="en-US" b="1" dirty="0" smtClean="0">
                <a:latin typeface="楷体_GB2312" pitchFamily="49" charset="-122"/>
              </a:rPr>
              <a:t>二、</a:t>
            </a:r>
            <a:r>
              <a:rPr lang="zh-CN" altLang="zh-CN" b="1" dirty="0" smtClean="0">
                <a:latin typeface="楷体_GB2312" pitchFamily="49" charset="-122"/>
              </a:rPr>
              <a:t>科学技术运行的社会支撑</a:t>
            </a:r>
            <a:endParaRPr lang="zh-CN" altLang="en-US" b="1" dirty="0" smtClean="0">
              <a:latin typeface="楷体_GB2312" pitchFamily="49" charset="-122"/>
            </a:endParaRPr>
          </a:p>
        </p:txBody>
      </p:sp>
      <p:sp>
        <p:nvSpPr>
          <p:cNvPr id="6" name="Rectangle 4"/>
          <p:cNvSpPr txBox="1">
            <a:spLocks noChangeArrowheads="1"/>
          </p:cNvSpPr>
          <p:nvPr/>
        </p:nvSpPr>
        <p:spPr bwMode="auto">
          <a:xfrm>
            <a:off x="1343472" y="1412776"/>
            <a:ext cx="7734684" cy="642922"/>
          </a:xfrm>
          <a:prstGeom prst="rect">
            <a:avLst/>
          </a:prstGeom>
          <a:noFill/>
          <a:ln>
            <a:miter lim="800000"/>
          </a:ln>
        </p:spPr>
        <p:txBody>
          <a:bodyPr/>
          <a:lstStyle/>
          <a:p>
            <a:pPr>
              <a:defRPr/>
            </a:pPr>
            <a:r>
              <a:rPr lang="zh-CN" altLang="en-US" sz="3200" b="1" dirty="0" smtClean="0">
                <a:solidFill>
                  <a:srgbClr val="AA454B"/>
                </a:solidFill>
                <a:latin typeface="微软雅黑" panose="020B0503020204020204" pitchFamily="34" charset="-122"/>
                <a:ea typeface="微软雅黑" panose="020B0503020204020204" pitchFamily="34" charset="-122"/>
              </a:rPr>
              <a:t>（四）教育对科学技术发展的影响</a:t>
            </a:r>
            <a:endParaRPr lang="zh-CN" altLang="en-US" sz="3200" b="1" dirty="0">
              <a:solidFill>
                <a:srgbClr val="AA454B"/>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1487488" y="2492896"/>
            <a:ext cx="8928992" cy="2880320"/>
          </a:xfrm>
          <a:prstGeom prst="rect">
            <a:avLst/>
          </a:prstGeom>
        </p:spPr>
        <p:txBody>
          <a:bodyPr/>
          <a:lstStyle/>
          <a:p>
            <a:pPr marL="342900" marR="0" lvl="0" indent="646430" eaLnBrk="0" hangingPunct="0">
              <a:lnSpc>
                <a:spcPct val="150000"/>
              </a:lnSpc>
              <a:buClrTx/>
              <a:buSzTx/>
              <a:defRPr/>
            </a:pPr>
            <a:r>
              <a:rPr lang="zh-CN" altLang="en-US" sz="3200" kern="0" dirty="0" smtClean="0">
                <a:latin typeface="微软雅黑" panose="020B0503020204020204" pitchFamily="34" charset="-122"/>
                <a:ea typeface="微软雅黑" panose="020B0503020204020204" pitchFamily="34" charset="-122"/>
              </a:rPr>
              <a:t>教育发展的状况决定着科学技术发展的状况；教育的普及程度决定着科学技术成果在社会中传播、消化、吸收和应用的速度和程度。</a:t>
            </a:r>
            <a:endParaRPr lang="en-US" altLang="zh-CN" sz="32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6" name="文本占位符 11"/>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14" name="文本占位符 9"/>
          <p:cNvSpPr>
            <a:spLocks noGrp="1"/>
          </p:cNvSpPr>
          <p:nvPr>
            <p:ph type="body" sz="quarter" idx="10"/>
          </p:nvPr>
        </p:nvSpPr>
        <p:spPr bwMode="auto">
          <a:noFill/>
          <a:ln>
            <a:miter lim="800000"/>
          </a:ln>
        </p:spPr>
        <p:txBody>
          <a:bodyPr vert="horz" wrap="square" lIns="91440" tIns="45720" rIns="91440" bIns="45720" numCol="1" anchor="t" anchorCtr="0" compatLnSpc="1"/>
          <a:lstStyle/>
          <a:p>
            <a:r>
              <a:rPr lang="zh-CN" altLang="en-US" b="1" dirty="0" smtClean="0">
                <a:latin typeface="楷体_GB2312" pitchFamily="49" charset="-122"/>
              </a:rPr>
              <a:t>二、</a:t>
            </a:r>
            <a:r>
              <a:rPr lang="zh-CN" altLang="zh-CN" b="1" dirty="0" smtClean="0">
                <a:latin typeface="楷体_GB2312" pitchFamily="49" charset="-122"/>
              </a:rPr>
              <a:t>科学技术运行的社会支撑</a:t>
            </a:r>
            <a:endParaRPr lang="zh-CN" altLang="en-US" b="1" dirty="0" smtClean="0">
              <a:latin typeface="楷体_GB2312" pitchFamily="49" charset="-122"/>
            </a:endParaRPr>
          </a:p>
        </p:txBody>
      </p:sp>
      <p:sp>
        <p:nvSpPr>
          <p:cNvPr id="6" name="Rectangle 4"/>
          <p:cNvSpPr txBox="1">
            <a:spLocks noChangeArrowheads="1"/>
          </p:cNvSpPr>
          <p:nvPr/>
        </p:nvSpPr>
        <p:spPr bwMode="auto">
          <a:xfrm>
            <a:off x="1055440" y="1268760"/>
            <a:ext cx="7734684" cy="642922"/>
          </a:xfrm>
          <a:prstGeom prst="rect">
            <a:avLst/>
          </a:prstGeom>
          <a:noFill/>
          <a:ln>
            <a:miter lim="800000"/>
          </a:ln>
        </p:spPr>
        <p:txBody>
          <a:bodyPr/>
          <a:lstStyle/>
          <a:p>
            <a:pPr>
              <a:defRPr/>
            </a:pPr>
            <a:r>
              <a:rPr lang="zh-CN" altLang="en-US" sz="3200" b="1" dirty="0" smtClean="0">
                <a:solidFill>
                  <a:srgbClr val="AA454B"/>
                </a:solidFill>
                <a:latin typeface="微软雅黑" panose="020B0503020204020204" pitchFamily="34" charset="-122"/>
                <a:ea typeface="微软雅黑" panose="020B0503020204020204" pitchFamily="34" charset="-122"/>
              </a:rPr>
              <a:t>（五）哲学对科学技术发展的影响</a:t>
            </a:r>
            <a:endParaRPr lang="zh-CN" altLang="en-US" sz="3200" b="1" dirty="0">
              <a:solidFill>
                <a:srgbClr val="AA454B"/>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695400" y="2132856"/>
            <a:ext cx="10657184" cy="3456384"/>
          </a:xfrm>
          <a:prstGeom prst="rect">
            <a:avLst/>
          </a:prstGeom>
        </p:spPr>
        <p:txBody>
          <a:bodyPr/>
          <a:lstStyle/>
          <a:p>
            <a:pPr marL="342900" marR="0" lvl="0" indent="64643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rPr>
              <a:t>任何科学研究活动都必须运用理论思维。科学愈是向前发展，</a:t>
            </a:r>
            <a:r>
              <a:rPr lang="zh-CN" altLang="en-US" sz="2800" kern="0" dirty="0" smtClean="0">
                <a:solidFill>
                  <a:srgbClr val="0000FF"/>
                </a:solidFill>
                <a:latin typeface="微软雅黑" panose="020B0503020204020204" pitchFamily="34" charset="-122"/>
                <a:ea typeface="微软雅黑" panose="020B0503020204020204" pitchFamily="34" charset="-122"/>
              </a:rPr>
              <a:t>理论思维</a:t>
            </a:r>
            <a:r>
              <a:rPr lang="zh-CN" altLang="en-US" sz="2800" kern="0" dirty="0" smtClean="0">
                <a:latin typeface="微软雅黑" panose="020B0503020204020204" pitchFamily="34" charset="-122"/>
                <a:ea typeface="微软雅黑" panose="020B0503020204020204" pitchFamily="34" charset="-122"/>
              </a:rPr>
              <a:t>也愈益重要。一切理论思维过程</a:t>
            </a:r>
            <a:r>
              <a:rPr lang="en-US" altLang="zh-CN" sz="2800" kern="0" dirty="0" smtClean="0">
                <a:latin typeface="微软雅黑" panose="020B0503020204020204" pitchFamily="34" charset="-122"/>
                <a:ea typeface="微软雅黑" panose="020B0503020204020204" pitchFamily="34" charset="-122"/>
              </a:rPr>
              <a:t>——</a:t>
            </a:r>
            <a:r>
              <a:rPr lang="zh-CN" altLang="en-US" sz="2800" kern="0" dirty="0" smtClean="0">
                <a:latin typeface="微软雅黑" panose="020B0503020204020204" pitchFamily="34" charset="-122"/>
                <a:ea typeface="微软雅黑" panose="020B0503020204020204" pitchFamily="34" charset="-122"/>
              </a:rPr>
              <a:t>不管从事理论思维的科学家们愿意与否、承认与否、自觉与否</a:t>
            </a:r>
            <a:r>
              <a:rPr lang="en-US" altLang="zh-CN" sz="2800" kern="0" dirty="0" smtClean="0">
                <a:latin typeface="微软雅黑" panose="020B0503020204020204" pitchFamily="34" charset="-122"/>
                <a:ea typeface="微软雅黑" panose="020B0503020204020204" pitchFamily="34" charset="-122"/>
              </a:rPr>
              <a:t>——</a:t>
            </a:r>
            <a:r>
              <a:rPr lang="zh-CN" altLang="en-US" sz="2800" kern="0" dirty="0" smtClean="0">
                <a:latin typeface="微软雅黑" panose="020B0503020204020204" pitchFamily="34" charset="-122"/>
                <a:ea typeface="微软雅黑" panose="020B0503020204020204" pitchFamily="34" charset="-122"/>
              </a:rPr>
              <a:t>都要受到他们的世界观、认识论和方法论的影响。</a:t>
            </a:r>
            <a:endParaRPr lang="zh-CN" altLang="en-US" sz="28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rPr>
              <a:t>马克思主义哲学是正确的世界观、认识论和方法论，对科学技术活动有指导作用。</a:t>
            </a:r>
            <a:endParaRPr lang="zh-CN" altLang="en-US" sz="28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8" name="文本占位符 7"/>
          <p:cNvSpPr>
            <a:spLocks noGrp="1"/>
          </p:cNvSpPr>
          <p:nvPr>
            <p:ph type="body" sz="quarter" idx="10"/>
          </p:nvPr>
        </p:nvSpPr>
        <p:spPr/>
        <p:txBody>
          <a:bodyPr/>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sp>
        <p:nvSpPr>
          <p:cNvPr id="9" name="Rectangle 4"/>
          <p:cNvSpPr txBox="1">
            <a:spLocks noChangeArrowheads="1"/>
          </p:cNvSpPr>
          <p:nvPr/>
        </p:nvSpPr>
        <p:spPr bwMode="auto">
          <a:xfrm>
            <a:off x="738150" y="857232"/>
            <a:ext cx="9894354" cy="642939"/>
          </a:xfrm>
          <a:prstGeom prst="rect">
            <a:avLst/>
          </a:prstGeom>
          <a:noFill/>
          <a:ln>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rgbClr val="AA454B"/>
                </a:solidFill>
                <a:effectLst/>
                <a:uLnTx/>
                <a:uFillTx/>
                <a:latin typeface="微软雅黑" panose="020B0503020204020204" pitchFamily="34" charset="-122"/>
                <a:ea typeface="微软雅黑" panose="020B0503020204020204" pitchFamily="34" charset="-122"/>
                <a:cs typeface="+mn-cs"/>
              </a:rPr>
              <a:t>（一）科学共同体的行为规范和研究伦理</a:t>
            </a:r>
            <a:endParaRPr kumimoji="0" lang="zh-CN" altLang="en-US" sz="3200" b="1" i="0" u="none" strike="noStrike" kern="1200" cap="none" spc="0" normalizeH="0" baseline="0" noProof="0" dirty="0" smtClean="0">
              <a:ln>
                <a:noFill/>
              </a:ln>
              <a:solidFill>
                <a:srgbClr val="AA454B"/>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551384" y="1556792"/>
            <a:ext cx="10585176" cy="4293483"/>
          </a:xfrm>
          <a:prstGeom prst="rect">
            <a:avLst/>
          </a:prstGeom>
        </p:spPr>
        <p:txBody>
          <a:bodyPr wrap="square">
            <a:spAutoFit/>
          </a:bodyPr>
          <a:lstStyle/>
          <a:p>
            <a:pPr marL="342900" indent="646430" eaLnBrk="0" hangingPunct="0">
              <a:lnSpc>
                <a:spcPct val="150000"/>
              </a:lnSpc>
              <a:defRPr/>
            </a:pPr>
            <a:r>
              <a:rPr lang="zh-CN" altLang="en-US" sz="2600" kern="0" dirty="0" smtClean="0">
                <a:latin typeface="微软雅黑" panose="020B0503020204020204" pitchFamily="34" charset="-122"/>
                <a:ea typeface="微软雅黑" panose="020B0503020204020204" pitchFamily="34" charset="-122"/>
              </a:rPr>
              <a:t>科学工作者进行科学研究和医学实践，尤其是进行人体实验和动物实验，应该遵循社会伦理、生命伦理、动物伦理等。</a:t>
            </a:r>
            <a:endParaRPr lang="en-US" altLang="zh-CN" sz="2600" kern="0" dirty="0" smtClean="0">
              <a:latin typeface="微软雅黑" panose="020B0503020204020204" pitchFamily="34" charset="-122"/>
              <a:ea typeface="微软雅黑" panose="020B0503020204020204" pitchFamily="34" charset="-122"/>
            </a:endParaRPr>
          </a:p>
          <a:p>
            <a:pPr marL="342900" indent="646430" eaLnBrk="0" hangingPunct="0">
              <a:lnSpc>
                <a:spcPct val="150000"/>
              </a:lnSpc>
              <a:defRPr/>
            </a:pPr>
            <a:r>
              <a:rPr lang="zh-CN" altLang="en-US" sz="2600" kern="0" dirty="0" smtClean="0">
                <a:latin typeface="微软雅黑" panose="020B0503020204020204" pitchFamily="34" charset="-122"/>
                <a:ea typeface="微软雅黑" panose="020B0503020204020204" pitchFamily="34" charset="-122"/>
              </a:rPr>
              <a:t>默顿提出了</a:t>
            </a:r>
            <a:r>
              <a:rPr lang="zh-CN" altLang="en-US" sz="2600" kern="0" dirty="0" smtClean="0">
                <a:solidFill>
                  <a:srgbClr val="0000FF"/>
                </a:solidFill>
                <a:latin typeface="微软雅黑" panose="020B0503020204020204" pitchFamily="34" charset="-122"/>
                <a:ea typeface="微软雅黑" panose="020B0503020204020204" pitchFamily="34" charset="-122"/>
              </a:rPr>
              <a:t>科学家精神气质</a:t>
            </a:r>
            <a:r>
              <a:rPr lang="zh-CN" altLang="en-US" sz="2600" kern="0" dirty="0" smtClean="0">
                <a:latin typeface="微软雅黑" panose="020B0503020204020204" pitchFamily="34" charset="-122"/>
                <a:ea typeface="微软雅黑" panose="020B0503020204020204" pitchFamily="34" charset="-122"/>
              </a:rPr>
              <a:t>的四条原则</a:t>
            </a:r>
            <a:r>
              <a:rPr lang="en-US" altLang="zh-CN" sz="2600" kern="0" dirty="0" smtClean="0">
                <a:latin typeface="微软雅黑" panose="020B0503020204020204" pitchFamily="34" charset="-122"/>
                <a:ea typeface="微软雅黑" panose="020B0503020204020204" pitchFamily="34" charset="-122"/>
              </a:rPr>
              <a:t>——</a:t>
            </a:r>
            <a:r>
              <a:rPr lang="zh-CN" altLang="en-US" sz="2600" kern="0" dirty="0" smtClean="0">
                <a:latin typeface="微软雅黑" panose="020B0503020204020204" pitchFamily="34" charset="-122"/>
                <a:ea typeface="微软雅黑" panose="020B0503020204020204" pitchFamily="34" charset="-122"/>
              </a:rPr>
              <a:t>普遍主义、公有主义、无私利性、有条理的怀疑主义。</a:t>
            </a:r>
            <a:endParaRPr lang="zh-CN" altLang="en-US" sz="2600" kern="0" dirty="0" smtClean="0">
              <a:latin typeface="微软雅黑" panose="020B0503020204020204" pitchFamily="34" charset="-122"/>
              <a:ea typeface="微软雅黑" panose="020B0503020204020204" pitchFamily="34" charset="-122"/>
            </a:endParaRPr>
          </a:p>
          <a:p>
            <a:pPr marL="342900" indent="646430" eaLnBrk="0" hangingPunct="0">
              <a:lnSpc>
                <a:spcPct val="150000"/>
              </a:lnSpc>
              <a:defRPr/>
            </a:pPr>
            <a:r>
              <a:rPr lang="en-US" altLang="zh-CN" sz="2600" kern="0" dirty="0" smtClean="0">
                <a:latin typeface="微软雅黑" panose="020B0503020204020204" pitchFamily="34" charset="-122"/>
                <a:ea typeface="微软雅黑" panose="020B0503020204020204" pitchFamily="34" charset="-122"/>
              </a:rPr>
              <a:t>1999</a:t>
            </a:r>
            <a:r>
              <a:rPr lang="zh-CN" altLang="en-US" sz="2600" kern="0" dirty="0" smtClean="0">
                <a:latin typeface="微软雅黑" panose="020B0503020204020204" pitchFamily="34" charset="-122"/>
                <a:ea typeface="微软雅黑" panose="020B0503020204020204" pitchFamily="34" charset="-122"/>
              </a:rPr>
              <a:t>年</a:t>
            </a:r>
            <a:r>
              <a:rPr lang="en-US" altLang="zh-CN" sz="2600" kern="0" dirty="0" smtClean="0">
                <a:latin typeface="微软雅黑" panose="020B0503020204020204" pitchFamily="34" charset="-122"/>
                <a:ea typeface="微软雅黑" panose="020B0503020204020204" pitchFamily="34" charset="-122"/>
              </a:rPr>
              <a:t>7</a:t>
            </a:r>
            <a:r>
              <a:rPr lang="zh-CN" altLang="en-US" sz="2600" kern="0" dirty="0" smtClean="0">
                <a:latin typeface="微软雅黑" panose="020B0503020204020204" pitchFamily="34" charset="-122"/>
                <a:ea typeface="微软雅黑" panose="020B0503020204020204" pitchFamily="34" charset="-122"/>
              </a:rPr>
              <a:t>月</a:t>
            </a:r>
            <a:r>
              <a:rPr lang="en-US" altLang="zh-CN" sz="2600" kern="0" dirty="0" smtClean="0">
                <a:latin typeface="微软雅黑" panose="020B0503020204020204" pitchFamily="34" charset="-122"/>
                <a:ea typeface="微软雅黑" panose="020B0503020204020204" pitchFamily="34" charset="-122"/>
              </a:rPr>
              <a:t>1</a:t>
            </a:r>
            <a:r>
              <a:rPr lang="zh-CN" altLang="en-US" sz="2600" kern="0" dirty="0" smtClean="0">
                <a:latin typeface="微软雅黑" panose="020B0503020204020204" pitchFamily="34" charset="-122"/>
                <a:ea typeface="微软雅黑" panose="020B0503020204020204" pitchFamily="34" charset="-122"/>
              </a:rPr>
              <a:t>日布达佩斯世界科学大会通过并颁布的</a:t>
            </a:r>
            <a:r>
              <a:rPr lang="en-US" altLang="zh-CN" sz="2600" kern="0" dirty="0" smtClean="0">
                <a:latin typeface="微软雅黑" panose="020B0503020204020204" pitchFamily="34" charset="-122"/>
                <a:ea typeface="微软雅黑" panose="020B0503020204020204" pitchFamily="34" charset="-122"/>
              </a:rPr>
              <a:t>《</a:t>
            </a:r>
            <a:r>
              <a:rPr lang="zh-CN" altLang="en-US" sz="2600" kern="0" dirty="0" smtClean="0">
                <a:latin typeface="微软雅黑" panose="020B0503020204020204" pitchFamily="34" charset="-122"/>
                <a:ea typeface="微软雅黑" panose="020B0503020204020204" pitchFamily="34" charset="-122"/>
              </a:rPr>
              <a:t>科学和利用科学知识宣言</a:t>
            </a:r>
            <a:r>
              <a:rPr lang="en-US" altLang="zh-CN" sz="2600" kern="0" dirty="0" smtClean="0">
                <a:latin typeface="微软雅黑" panose="020B0503020204020204" pitchFamily="34" charset="-122"/>
                <a:ea typeface="微软雅黑" panose="020B0503020204020204" pitchFamily="34" charset="-122"/>
              </a:rPr>
              <a:t>》</a:t>
            </a:r>
            <a:r>
              <a:rPr lang="zh-CN" altLang="en-US" sz="2600" kern="0" dirty="0" smtClean="0">
                <a:latin typeface="微软雅黑" panose="020B0503020204020204" pitchFamily="34" charset="-122"/>
                <a:ea typeface="微软雅黑" panose="020B0503020204020204" pitchFamily="34" charset="-122"/>
              </a:rPr>
              <a:t>声明：科学促知识，知识促进步；科学促和平；科学促发展；科学扎根于社会，科学服务于社会。</a:t>
            </a:r>
            <a:endParaRPr lang="zh-CN" altLang="en-US" sz="24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8" name="文本占位符 7"/>
          <p:cNvSpPr>
            <a:spLocks noGrp="1"/>
          </p:cNvSpPr>
          <p:nvPr>
            <p:ph type="body" sz="quarter" idx="10"/>
          </p:nvPr>
        </p:nvSpPr>
        <p:spPr/>
        <p:txBody>
          <a:bodyPr/>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sp>
        <p:nvSpPr>
          <p:cNvPr id="4" name="Text Box 3"/>
          <p:cNvSpPr txBox="1">
            <a:spLocks noChangeArrowheads="1"/>
          </p:cNvSpPr>
          <p:nvPr/>
        </p:nvSpPr>
        <p:spPr bwMode="auto">
          <a:xfrm>
            <a:off x="551384" y="908720"/>
            <a:ext cx="11017224" cy="5400600"/>
          </a:xfrm>
          <a:prstGeom prst="rect">
            <a:avLst/>
          </a:prstGeom>
          <a:noFill/>
          <a:ln w="9525">
            <a:noFill/>
            <a:miter lim="800000"/>
          </a:ln>
          <a:effectLst/>
        </p:spPr>
        <p:txBody>
          <a:bodyPr lIns="0" tIns="10800" rIns="0" bIns="10800"/>
          <a:lstStyle/>
          <a:p>
            <a:pPr marL="342900" indent="15875" eaLnBrk="0" hangingPunct="0">
              <a:lnSpc>
                <a:spcPct val="140000"/>
              </a:lnSpc>
              <a:defRPr/>
            </a:pPr>
            <a:r>
              <a:rPr lang="zh-CN" altLang="en-US" sz="3600" b="1" kern="0" dirty="0" smtClean="0">
                <a:latin typeface="+mj-lt"/>
                <a:ea typeface="华文新魏"/>
                <a:cs typeface="+mj-cs"/>
                <a:sym typeface="华文新魏" panose="02010800040101010101" pitchFamily="2" charset="-122"/>
              </a:rPr>
              <a:t>科</a:t>
            </a:r>
            <a:r>
              <a:rPr lang="zh-CN" altLang="en-US" sz="3600" b="1" kern="0" dirty="0">
                <a:latin typeface="+mj-lt"/>
                <a:ea typeface="华文新魏"/>
                <a:cs typeface="+mj-cs"/>
                <a:sym typeface="华文新魏" panose="02010800040101010101" pitchFamily="2" charset="-122"/>
              </a:rPr>
              <a:t>学共同</a:t>
            </a:r>
            <a:r>
              <a:rPr lang="zh-CN" altLang="en-US" sz="3600" b="1" kern="0" dirty="0" smtClean="0">
                <a:latin typeface="+mj-lt"/>
                <a:ea typeface="华文新魏"/>
                <a:cs typeface="+mj-cs"/>
                <a:sym typeface="华文新魏" panose="02010800040101010101" pitchFamily="2" charset="-122"/>
              </a:rPr>
              <a:t>体</a:t>
            </a:r>
            <a:endParaRPr lang="zh-CN" altLang="en-US" sz="3600" b="1" kern="0" dirty="0">
              <a:latin typeface="+mj-lt"/>
              <a:ea typeface="华文新魏"/>
              <a:cs typeface="+mj-cs"/>
              <a:sym typeface="华文新魏" panose="02010800040101010101" pitchFamily="2" charset="-122"/>
            </a:endParaRPr>
          </a:p>
          <a:p>
            <a:pPr marL="342900" lvl="1" indent="646430" eaLnBrk="0" hangingPunct="0">
              <a:lnSpc>
                <a:spcPct val="140000"/>
              </a:lnSpc>
              <a:buClr>
                <a:srgbClr val="FF3300"/>
              </a:buClr>
              <a:defRPr/>
            </a:pPr>
            <a:r>
              <a:rPr lang="en-US" altLang="zh-CN" sz="2500" kern="0" dirty="0" smtClean="0">
                <a:latin typeface="微软雅黑" panose="020B0503020204020204" pitchFamily="34" charset="-122"/>
                <a:ea typeface="微软雅黑" panose="020B0503020204020204" pitchFamily="34" charset="-122"/>
              </a:rPr>
              <a:t>20</a:t>
            </a:r>
            <a:r>
              <a:rPr lang="zh-CN" altLang="en-US" sz="2500" kern="0" dirty="0">
                <a:latin typeface="微软雅黑" panose="020B0503020204020204" pitchFamily="34" charset="-122"/>
                <a:ea typeface="微软雅黑" panose="020B0503020204020204" pitchFamily="34" charset="-122"/>
              </a:rPr>
              <a:t>世纪</a:t>
            </a:r>
            <a:r>
              <a:rPr lang="en-US" altLang="zh-CN" sz="2500" kern="0" dirty="0">
                <a:latin typeface="微软雅黑" panose="020B0503020204020204" pitchFamily="34" charset="-122"/>
                <a:ea typeface="微软雅黑" panose="020B0503020204020204" pitchFamily="34" charset="-122"/>
              </a:rPr>
              <a:t>40</a:t>
            </a:r>
            <a:r>
              <a:rPr lang="zh-CN" altLang="en-US" sz="2500" kern="0" dirty="0">
                <a:latin typeface="微软雅黑" panose="020B0503020204020204" pitchFamily="34" charset="-122"/>
                <a:ea typeface="微软雅黑" panose="020B0503020204020204" pitchFamily="34" charset="-122"/>
              </a:rPr>
              <a:t>年代，英国科学家</a:t>
            </a:r>
            <a:r>
              <a:rPr lang="zh-CN" altLang="en-US" sz="2500" kern="0" dirty="0">
                <a:solidFill>
                  <a:srgbClr val="0000FF"/>
                </a:solidFill>
                <a:latin typeface="微软雅黑" panose="020B0503020204020204" pitchFamily="34" charset="-122"/>
                <a:ea typeface="微软雅黑" panose="020B0503020204020204" pitchFamily="34" charset="-122"/>
              </a:rPr>
              <a:t>波朗依</a:t>
            </a:r>
            <a:r>
              <a:rPr lang="zh-CN" altLang="en-US" sz="2500" kern="0" dirty="0">
                <a:latin typeface="微软雅黑" panose="020B0503020204020204" pitchFamily="34" charset="-122"/>
                <a:ea typeface="微软雅黑" panose="020B0503020204020204" pitchFamily="34" charset="-122"/>
              </a:rPr>
              <a:t>提出了科学共同体概念：“今天的科学家不能孤立地实践他的使命。每一个人都属于专门化了的科学家的一个特定集团。科学家的这些不同的集团共同形成了科学共同体</a:t>
            </a:r>
            <a:r>
              <a:rPr lang="zh-CN" altLang="en-US" sz="2500" kern="0" dirty="0" smtClean="0">
                <a:latin typeface="微软雅黑" panose="020B0503020204020204" pitchFamily="34" charset="-122"/>
                <a:ea typeface="微软雅黑" panose="020B0503020204020204" pitchFamily="34" charset="-122"/>
              </a:rPr>
              <a:t>。”</a:t>
            </a:r>
            <a:endParaRPr lang="zh-CN" altLang="en-US" sz="2500" kern="0" dirty="0">
              <a:latin typeface="微软雅黑" panose="020B0503020204020204" pitchFamily="34" charset="-122"/>
              <a:ea typeface="微软雅黑" panose="020B0503020204020204" pitchFamily="34" charset="-122"/>
            </a:endParaRPr>
          </a:p>
          <a:p>
            <a:pPr marL="342900" lvl="1" indent="646430" eaLnBrk="0" hangingPunct="0">
              <a:lnSpc>
                <a:spcPct val="140000"/>
              </a:lnSpc>
              <a:buClr>
                <a:srgbClr val="FF3300"/>
              </a:buClr>
              <a:defRPr/>
            </a:pPr>
            <a:r>
              <a:rPr lang="en-US" altLang="zh-CN" sz="2500" kern="0" dirty="0" smtClean="0">
                <a:latin typeface="微软雅黑" panose="020B0503020204020204" pitchFamily="34" charset="-122"/>
                <a:ea typeface="微软雅黑" panose="020B0503020204020204" pitchFamily="34" charset="-122"/>
              </a:rPr>
              <a:t>20</a:t>
            </a:r>
            <a:r>
              <a:rPr lang="zh-CN" altLang="en-US" sz="2500" kern="0" dirty="0">
                <a:latin typeface="微软雅黑" panose="020B0503020204020204" pitchFamily="34" charset="-122"/>
                <a:ea typeface="微软雅黑" panose="020B0503020204020204" pitchFamily="34" charset="-122"/>
              </a:rPr>
              <a:t>世纪</a:t>
            </a:r>
            <a:r>
              <a:rPr lang="en-US" altLang="zh-CN" sz="2500" kern="0" dirty="0">
                <a:latin typeface="微软雅黑" panose="020B0503020204020204" pitchFamily="34" charset="-122"/>
                <a:ea typeface="微软雅黑" panose="020B0503020204020204" pitchFamily="34" charset="-122"/>
              </a:rPr>
              <a:t>50</a:t>
            </a:r>
            <a:r>
              <a:rPr lang="zh-CN" altLang="en-US" sz="2500" kern="0" dirty="0">
                <a:latin typeface="微软雅黑" panose="020B0503020204020204" pitchFamily="34" charset="-122"/>
                <a:ea typeface="微软雅黑" panose="020B0503020204020204" pitchFamily="34" charset="-122"/>
              </a:rPr>
              <a:t>年代，社会学家</a:t>
            </a:r>
            <a:r>
              <a:rPr lang="zh-CN" altLang="en-US" sz="2500" kern="0" dirty="0">
                <a:solidFill>
                  <a:srgbClr val="0000FF"/>
                </a:solidFill>
                <a:latin typeface="微软雅黑" panose="020B0503020204020204" pitchFamily="34" charset="-122"/>
                <a:ea typeface="微软雅黑" panose="020B0503020204020204" pitchFamily="34" charset="-122"/>
              </a:rPr>
              <a:t>希尔斯</a:t>
            </a:r>
            <a:r>
              <a:rPr lang="zh-CN" altLang="en-US" sz="2500" kern="0" dirty="0">
                <a:latin typeface="微软雅黑" panose="020B0503020204020204" pitchFamily="34" charset="-122"/>
                <a:ea typeface="微软雅黑" panose="020B0503020204020204" pitchFamily="34" charset="-122"/>
              </a:rPr>
              <a:t>：“科学共同体有自己的组织机构、规则和权威，这些权威通过自己的成就按照普遍承认与接受的标准而发生作用，并不需要强迫。”</a:t>
            </a:r>
            <a:endParaRPr lang="zh-CN" altLang="en-US" sz="2500" kern="0" dirty="0">
              <a:latin typeface="微软雅黑" panose="020B0503020204020204" pitchFamily="34" charset="-122"/>
              <a:ea typeface="微软雅黑" panose="020B0503020204020204" pitchFamily="34" charset="-122"/>
            </a:endParaRPr>
          </a:p>
          <a:p>
            <a:pPr marL="342900" lvl="1" indent="646430" eaLnBrk="0" hangingPunct="0">
              <a:lnSpc>
                <a:spcPct val="140000"/>
              </a:lnSpc>
              <a:buClr>
                <a:srgbClr val="FF3300"/>
              </a:buClr>
              <a:defRPr/>
            </a:pPr>
            <a:r>
              <a:rPr lang="en-US" altLang="zh-CN" sz="2500" kern="0" dirty="0" smtClean="0">
                <a:latin typeface="微软雅黑" panose="020B0503020204020204" pitchFamily="34" charset="-122"/>
                <a:ea typeface="微软雅黑" panose="020B0503020204020204" pitchFamily="34" charset="-122"/>
              </a:rPr>
              <a:t>20</a:t>
            </a:r>
            <a:r>
              <a:rPr lang="zh-CN" altLang="en-US" sz="2500" kern="0" dirty="0">
                <a:latin typeface="微软雅黑" panose="020B0503020204020204" pitchFamily="34" charset="-122"/>
                <a:ea typeface="微软雅黑" panose="020B0503020204020204" pitchFamily="34" charset="-122"/>
              </a:rPr>
              <a:t>世纪</a:t>
            </a:r>
            <a:r>
              <a:rPr lang="en-US" altLang="zh-CN" sz="2500" kern="0" dirty="0">
                <a:latin typeface="微软雅黑" panose="020B0503020204020204" pitchFamily="34" charset="-122"/>
                <a:ea typeface="微软雅黑" panose="020B0503020204020204" pitchFamily="34" charset="-122"/>
              </a:rPr>
              <a:t>60</a:t>
            </a:r>
            <a:r>
              <a:rPr lang="zh-CN" altLang="en-US" sz="2500" kern="0" dirty="0">
                <a:latin typeface="微软雅黑" panose="020B0503020204020204" pitchFamily="34" charset="-122"/>
                <a:ea typeface="微软雅黑" panose="020B0503020204020204" pitchFamily="34" charset="-122"/>
              </a:rPr>
              <a:t>年代，库恩在</a:t>
            </a:r>
            <a:r>
              <a:rPr lang="en-US" altLang="zh-CN" sz="2500" kern="0" dirty="0">
                <a:latin typeface="微软雅黑" panose="020B0503020204020204" pitchFamily="34" charset="-122"/>
                <a:ea typeface="微软雅黑" panose="020B0503020204020204" pitchFamily="34" charset="-122"/>
              </a:rPr>
              <a:t>《</a:t>
            </a:r>
            <a:r>
              <a:rPr lang="zh-CN" altLang="en-US" sz="2500" kern="0" dirty="0">
                <a:latin typeface="微软雅黑" panose="020B0503020204020204" pitchFamily="34" charset="-122"/>
                <a:ea typeface="微软雅黑" panose="020B0503020204020204" pitchFamily="34" charset="-122"/>
              </a:rPr>
              <a:t>科学革命的结构</a:t>
            </a:r>
            <a:r>
              <a:rPr lang="en-US" altLang="zh-CN" sz="2500" kern="0" dirty="0">
                <a:latin typeface="微软雅黑" panose="020B0503020204020204" pitchFamily="34" charset="-122"/>
                <a:ea typeface="微软雅黑" panose="020B0503020204020204" pitchFamily="34" charset="-122"/>
              </a:rPr>
              <a:t>》</a:t>
            </a:r>
            <a:r>
              <a:rPr lang="zh-CN" altLang="en-US" sz="2500" kern="0" dirty="0">
                <a:latin typeface="微软雅黑" panose="020B0503020204020204" pitchFamily="34" charset="-122"/>
                <a:ea typeface="微软雅黑" panose="020B0503020204020204" pitchFamily="34" charset="-122"/>
              </a:rPr>
              <a:t>中将“科学共同体”与“范式”概念联系起</a:t>
            </a:r>
            <a:r>
              <a:rPr lang="zh-CN" altLang="en-US" sz="2500" kern="0" dirty="0" smtClean="0">
                <a:latin typeface="微软雅黑" panose="020B0503020204020204" pitchFamily="34" charset="-122"/>
                <a:ea typeface="微软雅黑" panose="020B0503020204020204" pitchFamily="34" charset="-122"/>
              </a:rPr>
              <a:t>来，“</a:t>
            </a:r>
            <a:r>
              <a:rPr lang="zh-CN" altLang="en-US" sz="2500" kern="0" dirty="0">
                <a:latin typeface="微软雅黑" panose="020B0503020204020204" pitchFamily="34" charset="-122"/>
                <a:ea typeface="微软雅黑" panose="020B0503020204020204" pitchFamily="34" charset="-122"/>
              </a:rPr>
              <a:t>科学共同体是由一些学有专长的实际工作者组成。”</a:t>
            </a:r>
            <a:endParaRPr lang="zh-CN" altLang="en-US" sz="25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8" name="文本占位符 7"/>
          <p:cNvSpPr>
            <a:spLocks noGrp="1"/>
          </p:cNvSpPr>
          <p:nvPr>
            <p:ph type="body" sz="quarter" idx="10"/>
          </p:nvPr>
        </p:nvSpPr>
        <p:spPr/>
        <p:txBody>
          <a:bodyPr/>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sp>
        <p:nvSpPr>
          <p:cNvPr id="6" name="Text Box 3"/>
          <p:cNvSpPr txBox="1">
            <a:spLocks noChangeArrowheads="1"/>
          </p:cNvSpPr>
          <p:nvPr/>
        </p:nvSpPr>
        <p:spPr bwMode="auto">
          <a:xfrm>
            <a:off x="695400" y="980728"/>
            <a:ext cx="10513168" cy="4896544"/>
          </a:xfrm>
          <a:prstGeom prst="rect">
            <a:avLst/>
          </a:prstGeom>
          <a:noFill/>
          <a:ln w="9525">
            <a:noFill/>
            <a:miter lim="800000"/>
          </a:ln>
          <a:effectLst/>
        </p:spPr>
        <p:txBody>
          <a:bodyPr lIns="0" tIns="10800" rIns="0" bIns="10800"/>
          <a:lstStyle/>
          <a:p>
            <a:pPr marL="342900" indent="15875" eaLnBrk="0" hangingPunct="0">
              <a:lnSpc>
                <a:spcPct val="150000"/>
              </a:lnSpc>
              <a:defRPr/>
            </a:pPr>
            <a:r>
              <a:rPr lang="zh-CN" altLang="en-US" sz="3600" b="1" kern="0" dirty="0" smtClean="0">
                <a:latin typeface="+mj-lt"/>
                <a:ea typeface="华文新魏"/>
                <a:cs typeface="+mj-cs"/>
                <a:sym typeface="华文新魏" panose="02010800040101010101" pitchFamily="2" charset="-122"/>
              </a:rPr>
              <a:t>科</a:t>
            </a:r>
            <a:r>
              <a:rPr lang="zh-CN" altLang="en-US" sz="3600" b="1" kern="0" dirty="0">
                <a:latin typeface="+mj-lt"/>
                <a:ea typeface="华文新魏"/>
                <a:cs typeface="+mj-cs"/>
                <a:sym typeface="华文新魏" panose="02010800040101010101" pitchFamily="2" charset="-122"/>
              </a:rPr>
              <a:t>学共同体的表现形式</a:t>
            </a:r>
            <a:endParaRPr lang="zh-CN" altLang="en-US" sz="3600" b="1" kern="0" dirty="0">
              <a:latin typeface="+mj-lt"/>
              <a:ea typeface="华文新魏"/>
              <a:cs typeface="+mj-cs"/>
              <a:sym typeface="华文新魏" panose="02010800040101010101" pitchFamily="2" charset="-122"/>
            </a:endParaRPr>
          </a:p>
          <a:p>
            <a:pPr marL="342900" lvl="1" indent="646430" eaLnBrk="0" hangingPunct="0">
              <a:lnSpc>
                <a:spcPct val="150000"/>
              </a:lnSpc>
              <a:buClr>
                <a:srgbClr val="FF3300"/>
              </a:buClr>
              <a:defRPr/>
            </a:pPr>
            <a:r>
              <a:rPr lang="zh-CN" altLang="en-US" sz="2900" kern="0" dirty="0" smtClean="0">
                <a:solidFill>
                  <a:srgbClr val="0000FF"/>
                </a:solidFill>
                <a:latin typeface="微软雅黑" panose="020B0503020204020204" pitchFamily="34" charset="-122"/>
                <a:ea typeface="微软雅黑" panose="020B0503020204020204" pitchFamily="34" charset="-122"/>
              </a:rPr>
              <a:t>正</a:t>
            </a:r>
            <a:r>
              <a:rPr lang="zh-CN" altLang="en-US" sz="2900" kern="0" dirty="0">
                <a:solidFill>
                  <a:srgbClr val="0000FF"/>
                </a:solidFill>
                <a:latin typeface="微软雅黑" panose="020B0503020204020204" pitchFamily="34" charset="-122"/>
                <a:ea typeface="微软雅黑" panose="020B0503020204020204" pitchFamily="34" charset="-122"/>
              </a:rPr>
              <a:t>式组</a:t>
            </a:r>
            <a:r>
              <a:rPr lang="zh-CN" altLang="en-US" sz="2900" kern="0" dirty="0" smtClean="0">
                <a:solidFill>
                  <a:srgbClr val="0000FF"/>
                </a:solidFill>
                <a:latin typeface="微软雅黑" panose="020B0503020204020204" pitchFamily="34" charset="-122"/>
                <a:ea typeface="微软雅黑" panose="020B0503020204020204" pitchFamily="34" charset="-122"/>
              </a:rPr>
              <a:t>织</a:t>
            </a:r>
            <a:r>
              <a:rPr lang="zh-CN" altLang="en-US" sz="2900" kern="0" dirty="0" smtClean="0">
                <a:latin typeface="微软雅黑" panose="020B0503020204020204" pitchFamily="34" charset="-122"/>
                <a:ea typeface="微软雅黑" panose="020B0503020204020204" pitchFamily="34" charset="-122"/>
              </a:rPr>
              <a:t>：</a:t>
            </a:r>
            <a:r>
              <a:rPr lang="zh-CN" altLang="en-US" sz="2900" kern="0" dirty="0">
                <a:latin typeface="微软雅黑" panose="020B0503020204020204" pitchFamily="34" charset="-122"/>
                <a:ea typeface="微软雅黑" panose="020B0503020204020204" pitchFamily="34" charset="-122"/>
              </a:rPr>
              <a:t>是指那些有明确目标、任务、结构、职能的机构，并且由此形成了成员间的责权关系，对个人具有某种程度的强制</a:t>
            </a:r>
            <a:r>
              <a:rPr lang="zh-CN" altLang="en-US" sz="2900" kern="0" dirty="0" smtClean="0">
                <a:latin typeface="微软雅黑" panose="020B0503020204020204" pitchFamily="34" charset="-122"/>
                <a:ea typeface="微软雅黑" panose="020B0503020204020204" pitchFamily="34" charset="-122"/>
              </a:rPr>
              <a:t>性，如</a:t>
            </a:r>
            <a:r>
              <a:rPr lang="zh-CN" altLang="en-US" sz="2900" kern="0" dirty="0">
                <a:latin typeface="微软雅黑" panose="020B0503020204020204" pitchFamily="34" charset="-122"/>
                <a:ea typeface="微软雅黑" panose="020B0503020204020204" pitchFamily="34" charset="-122"/>
              </a:rPr>
              <a:t>科学技术研究所、科技学会或协会等。</a:t>
            </a:r>
            <a:endParaRPr lang="zh-CN" altLang="en-US" sz="2900" kern="0" dirty="0">
              <a:latin typeface="微软雅黑" panose="020B0503020204020204" pitchFamily="34" charset="-122"/>
              <a:ea typeface="微软雅黑" panose="020B0503020204020204" pitchFamily="34" charset="-122"/>
            </a:endParaRPr>
          </a:p>
          <a:p>
            <a:pPr marL="342900" lvl="1" indent="646430" eaLnBrk="0" hangingPunct="0">
              <a:lnSpc>
                <a:spcPct val="150000"/>
              </a:lnSpc>
              <a:buClr>
                <a:srgbClr val="FF3300"/>
              </a:buClr>
              <a:defRPr/>
            </a:pPr>
            <a:r>
              <a:rPr lang="zh-CN" altLang="en-US" sz="2900" kern="0" dirty="0" smtClean="0">
                <a:solidFill>
                  <a:srgbClr val="0000FF"/>
                </a:solidFill>
                <a:latin typeface="微软雅黑" panose="020B0503020204020204" pitchFamily="34" charset="-122"/>
                <a:ea typeface="微软雅黑" panose="020B0503020204020204" pitchFamily="34" charset="-122"/>
              </a:rPr>
              <a:t>非</a:t>
            </a:r>
            <a:r>
              <a:rPr lang="zh-CN" altLang="en-US" sz="2900" kern="0" dirty="0">
                <a:solidFill>
                  <a:srgbClr val="0000FF"/>
                </a:solidFill>
                <a:latin typeface="微软雅黑" panose="020B0503020204020204" pitchFamily="34" charset="-122"/>
                <a:ea typeface="微软雅黑" panose="020B0503020204020204" pitchFamily="34" charset="-122"/>
              </a:rPr>
              <a:t>正式组</a:t>
            </a:r>
            <a:r>
              <a:rPr lang="zh-CN" altLang="en-US" sz="2900" kern="0" dirty="0" smtClean="0">
                <a:solidFill>
                  <a:srgbClr val="0000FF"/>
                </a:solidFill>
                <a:latin typeface="微软雅黑" panose="020B0503020204020204" pitchFamily="34" charset="-122"/>
                <a:ea typeface="微软雅黑" panose="020B0503020204020204" pitchFamily="34" charset="-122"/>
              </a:rPr>
              <a:t>织</a:t>
            </a:r>
            <a:r>
              <a:rPr lang="zh-CN" altLang="en-US" sz="2900" kern="0" dirty="0" smtClean="0">
                <a:latin typeface="微软雅黑" panose="020B0503020204020204" pitchFamily="34" charset="-122"/>
                <a:ea typeface="微软雅黑" panose="020B0503020204020204" pitchFamily="34" charset="-122"/>
              </a:rPr>
              <a:t>：</a:t>
            </a:r>
            <a:r>
              <a:rPr lang="zh-CN" altLang="en-US" sz="2900" kern="0" dirty="0">
                <a:latin typeface="微软雅黑" panose="020B0503020204020204" pitchFamily="34" charset="-122"/>
                <a:ea typeface="微软雅黑" panose="020B0503020204020204" pitchFamily="34" charset="-122"/>
              </a:rPr>
              <a:t>是在组织成员之间感情相投的基础上，由于观点、爱好、兴趣、习惯、志向等一致而自发形成</a:t>
            </a:r>
            <a:r>
              <a:rPr lang="zh-CN" altLang="en-US" sz="2900" kern="0" dirty="0" smtClean="0">
                <a:latin typeface="微软雅黑" panose="020B0503020204020204" pitchFamily="34" charset="-122"/>
                <a:ea typeface="微软雅黑" panose="020B0503020204020204" pitchFamily="34" charset="-122"/>
              </a:rPr>
              <a:t>的群体交流关系，如</a:t>
            </a:r>
            <a:r>
              <a:rPr lang="zh-CN" altLang="en-US" sz="2900" kern="0" dirty="0">
                <a:latin typeface="微软雅黑" panose="020B0503020204020204" pitchFamily="34" charset="-122"/>
                <a:ea typeface="微软雅黑" panose="020B0503020204020204" pitchFamily="34" charset="-122"/>
              </a:rPr>
              <a:t>学派、无形学院。</a:t>
            </a:r>
            <a:endParaRPr lang="zh-CN" altLang="en-US" sz="29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8" name="文本占位符 7"/>
          <p:cNvSpPr>
            <a:spLocks noGrp="1"/>
          </p:cNvSpPr>
          <p:nvPr>
            <p:ph type="body" sz="quarter" idx="10"/>
          </p:nvPr>
        </p:nvSpPr>
        <p:spPr/>
        <p:txBody>
          <a:bodyPr/>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sp>
        <p:nvSpPr>
          <p:cNvPr id="5" name="Text Box 3"/>
          <p:cNvSpPr txBox="1">
            <a:spLocks noChangeArrowheads="1"/>
          </p:cNvSpPr>
          <p:nvPr/>
        </p:nvSpPr>
        <p:spPr bwMode="auto">
          <a:xfrm>
            <a:off x="767408" y="764704"/>
            <a:ext cx="10513168" cy="5343872"/>
          </a:xfrm>
          <a:prstGeom prst="rect">
            <a:avLst/>
          </a:prstGeom>
          <a:noFill/>
          <a:ln w="9525">
            <a:noFill/>
            <a:miter lim="800000"/>
          </a:ln>
          <a:effectLst/>
        </p:spPr>
        <p:txBody>
          <a:bodyPr lIns="0" tIns="10800" rIns="0" bIns="10800"/>
          <a:lstStyle/>
          <a:p>
            <a:pPr marL="342900" lvl="1" indent="15875" eaLnBrk="0" hangingPunct="0">
              <a:lnSpc>
                <a:spcPct val="130000"/>
              </a:lnSpc>
              <a:buClr>
                <a:srgbClr val="FF3300"/>
              </a:buClr>
              <a:defRPr/>
            </a:pPr>
            <a:r>
              <a:rPr lang="zh-CN" altLang="en-US" sz="3600" b="1" kern="0" dirty="0" smtClean="0">
                <a:latin typeface="+mj-lt"/>
                <a:ea typeface="华文新魏"/>
                <a:cs typeface="+mj-cs"/>
                <a:sym typeface="华文新魏" panose="02010800040101010101" pitchFamily="2" charset="-122"/>
              </a:rPr>
              <a:t>正</a:t>
            </a:r>
            <a:r>
              <a:rPr lang="zh-CN" altLang="en-US" sz="3600" b="1" kern="0" dirty="0">
                <a:latin typeface="+mj-lt"/>
                <a:ea typeface="华文新魏"/>
                <a:cs typeface="+mj-cs"/>
                <a:sym typeface="华文新魏" panose="02010800040101010101" pitchFamily="2" charset="-122"/>
              </a:rPr>
              <a:t>式组</a:t>
            </a:r>
            <a:r>
              <a:rPr lang="zh-CN" altLang="en-US" sz="3600" b="1" kern="0" dirty="0" smtClean="0">
                <a:latin typeface="+mj-lt"/>
                <a:ea typeface="华文新魏"/>
                <a:cs typeface="+mj-cs"/>
                <a:sym typeface="华文新魏" panose="02010800040101010101" pitchFamily="2" charset="-122"/>
              </a:rPr>
              <a:t>织</a:t>
            </a:r>
            <a:endParaRPr lang="zh-CN" altLang="en-US" sz="3600" b="1" kern="0" dirty="0">
              <a:latin typeface="+mj-lt"/>
              <a:ea typeface="华文新魏"/>
              <a:cs typeface="+mj-cs"/>
              <a:sym typeface="华文新魏" panose="02010800040101010101" pitchFamily="2" charset="-122"/>
            </a:endParaRPr>
          </a:p>
          <a:p>
            <a:pPr marL="342900" lvl="1" indent="732155" eaLnBrk="0" hangingPunct="0">
              <a:lnSpc>
                <a:spcPct val="130000"/>
              </a:lnSpc>
              <a:buFont typeface="Wingdings" panose="05000000000000000000" pitchFamily="2" charset="2"/>
              <a:buChar char="Ø"/>
              <a:defRPr/>
            </a:pPr>
            <a:r>
              <a:rPr lang="zh-CN" altLang="en-US" sz="2600" kern="0" dirty="0" smtClean="0">
                <a:latin typeface="微软雅黑" panose="020B0503020204020204" pitchFamily="34" charset="-122"/>
                <a:ea typeface="微软雅黑" panose="020B0503020204020204" pitchFamily="34" charset="-122"/>
              </a:rPr>
              <a:t>“</a:t>
            </a:r>
            <a:r>
              <a:rPr lang="zh-CN" altLang="en-US" sz="2600" kern="0" dirty="0">
                <a:solidFill>
                  <a:srgbClr val="0000FF"/>
                </a:solidFill>
                <a:latin typeface="微软雅黑" panose="020B0503020204020204" pitchFamily="34" charset="-122"/>
                <a:ea typeface="微软雅黑" panose="020B0503020204020204" pitchFamily="34" charset="-122"/>
              </a:rPr>
              <a:t>科学技术研究所</a:t>
            </a:r>
            <a:r>
              <a:rPr lang="zh-CN" altLang="en-US" sz="2600" kern="0" dirty="0">
                <a:latin typeface="微软雅黑" panose="020B0503020204020204" pitchFamily="34" charset="-122"/>
                <a:ea typeface="微软雅黑" panose="020B0503020204020204" pitchFamily="34" charset="-122"/>
              </a:rPr>
              <a:t>”：以创新科学技术为根本任务的知识生产组织</a:t>
            </a:r>
            <a:r>
              <a:rPr lang="zh-CN" altLang="en-US" sz="2600" kern="0" dirty="0" smtClean="0">
                <a:latin typeface="微软雅黑" panose="020B0503020204020204" pitchFamily="34" charset="-122"/>
                <a:ea typeface="微软雅黑" panose="020B0503020204020204" pitchFamily="34" charset="-122"/>
              </a:rPr>
              <a:t>。它直</a:t>
            </a:r>
            <a:r>
              <a:rPr lang="zh-CN" altLang="en-US" sz="2600" kern="0" dirty="0">
                <a:latin typeface="微软雅黑" panose="020B0503020204020204" pitchFamily="34" charset="-122"/>
                <a:ea typeface="微软雅黑" panose="020B0503020204020204" pitchFamily="34" charset="-122"/>
              </a:rPr>
              <a:t>接或间接受国家的指导和控制</a:t>
            </a:r>
            <a:r>
              <a:rPr lang="zh-CN" altLang="en-US" sz="2600" kern="0" dirty="0" smtClean="0">
                <a:latin typeface="微软雅黑" panose="020B0503020204020204" pitchFamily="34" charset="-122"/>
                <a:ea typeface="微软雅黑" panose="020B0503020204020204" pitchFamily="34" charset="-122"/>
              </a:rPr>
              <a:t>。科</a:t>
            </a:r>
            <a:r>
              <a:rPr lang="zh-CN" altLang="en-US" sz="2600" kern="0" dirty="0">
                <a:latin typeface="微软雅黑" panose="020B0503020204020204" pitchFamily="34" charset="-122"/>
                <a:ea typeface="微软雅黑" panose="020B0503020204020204" pitchFamily="34" charset="-122"/>
              </a:rPr>
              <a:t>研院所作为现代科学研究的基本单位，广泛分布于大学、企业</a:t>
            </a:r>
            <a:r>
              <a:rPr lang="zh-CN" altLang="en-US" sz="2600" kern="0" dirty="0" smtClean="0">
                <a:latin typeface="微软雅黑" panose="020B0503020204020204" pitchFamily="34" charset="-122"/>
                <a:ea typeface="微软雅黑" panose="020B0503020204020204" pitchFamily="34" charset="-122"/>
              </a:rPr>
              <a:t>、各</a:t>
            </a:r>
            <a:r>
              <a:rPr lang="zh-CN" altLang="en-US" sz="2600" kern="0" dirty="0">
                <a:latin typeface="微软雅黑" panose="020B0503020204020204" pitchFamily="34" charset="-122"/>
                <a:ea typeface="微软雅黑" panose="020B0503020204020204" pitchFamily="34" charset="-122"/>
              </a:rPr>
              <a:t>级科学</a:t>
            </a:r>
            <a:r>
              <a:rPr lang="zh-CN" altLang="en-US" sz="2600" kern="0" dirty="0" smtClean="0">
                <a:latin typeface="微软雅黑" panose="020B0503020204020204" pitchFamily="34" charset="-122"/>
                <a:ea typeface="微软雅黑" panose="020B0503020204020204" pitchFamily="34" charset="-122"/>
              </a:rPr>
              <a:t>院、政</a:t>
            </a:r>
            <a:r>
              <a:rPr lang="zh-CN" altLang="en-US" sz="2600" kern="0" dirty="0">
                <a:latin typeface="微软雅黑" panose="020B0503020204020204" pitchFamily="34" charset="-122"/>
                <a:ea typeface="微软雅黑" panose="020B0503020204020204" pitchFamily="34" charset="-122"/>
              </a:rPr>
              <a:t>府部门所属的机构中。</a:t>
            </a:r>
            <a:endParaRPr lang="zh-CN" altLang="en-US" sz="2600" kern="0" dirty="0">
              <a:latin typeface="微软雅黑" panose="020B0503020204020204" pitchFamily="34" charset="-122"/>
              <a:ea typeface="微软雅黑" panose="020B0503020204020204" pitchFamily="34" charset="-122"/>
            </a:endParaRPr>
          </a:p>
          <a:p>
            <a:pPr marL="342900" lvl="1" indent="732155" eaLnBrk="0" hangingPunct="0">
              <a:lnSpc>
                <a:spcPct val="130000"/>
              </a:lnSpc>
              <a:buClr>
                <a:srgbClr val="FF3300"/>
              </a:buClr>
              <a:defRPr/>
            </a:pPr>
            <a:r>
              <a:rPr lang="zh-CN" altLang="en-US" sz="2600" kern="0" dirty="0">
                <a:latin typeface="微软雅黑" panose="020B0503020204020204" pitchFamily="34" charset="-122"/>
                <a:ea typeface="微软雅黑" panose="020B0503020204020204" pitchFamily="34" charset="-122"/>
              </a:rPr>
              <a:t>世界上第一</a:t>
            </a:r>
            <a:r>
              <a:rPr lang="zh-CN" altLang="en-US" sz="2600" kern="0" dirty="0" smtClean="0">
                <a:latin typeface="微软雅黑" panose="020B0503020204020204" pitchFamily="34" charset="-122"/>
                <a:ea typeface="微软雅黑" panose="020B0503020204020204" pitchFamily="34" charset="-122"/>
              </a:rPr>
              <a:t>个社会化和专业化科</a:t>
            </a:r>
            <a:r>
              <a:rPr lang="zh-CN" altLang="en-US" sz="2600" kern="0" dirty="0">
                <a:latin typeface="微软雅黑" panose="020B0503020204020204" pitchFamily="34" charset="-122"/>
                <a:ea typeface="微软雅黑" panose="020B0503020204020204" pitchFamily="34" charset="-122"/>
              </a:rPr>
              <a:t>研所：卡文迪许实验室（</a:t>
            </a:r>
            <a:r>
              <a:rPr lang="en-US" altLang="zh-CN" sz="2600" kern="0" dirty="0">
                <a:latin typeface="微软雅黑" panose="020B0503020204020204" pitchFamily="34" charset="-122"/>
                <a:ea typeface="微软雅黑" panose="020B0503020204020204" pitchFamily="34" charset="-122"/>
              </a:rPr>
              <a:t>1871</a:t>
            </a:r>
            <a:r>
              <a:rPr lang="zh-CN" altLang="en-US" sz="2600" kern="0" dirty="0" smtClean="0">
                <a:latin typeface="微软雅黑" panose="020B0503020204020204" pitchFamily="34" charset="-122"/>
                <a:ea typeface="微软雅黑" panose="020B0503020204020204" pitchFamily="34" charset="-122"/>
              </a:rPr>
              <a:t>）</a:t>
            </a:r>
            <a:endParaRPr lang="en-US" altLang="zh-CN" sz="2600" kern="0" dirty="0" smtClean="0">
              <a:latin typeface="微软雅黑" panose="020B0503020204020204" pitchFamily="34" charset="-122"/>
              <a:ea typeface="微软雅黑" panose="020B0503020204020204" pitchFamily="34" charset="-122"/>
            </a:endParaRPr>
          </a:p>
          <a:p>
            <a:pPr marL="342900" lvl="1" indent="732155" eaLnBrk="0" hangingPunct="0">
              <a:lnSpc>
                <a:spcPct val="130000"/>
              </a:lnSpc>
              <a:buFont typeface="Wingdings" panose="05000000000000000000" pitchFamily="2" charset="2"/>
              <a:buChar char="Ø"/>
              <a:defRPr/>
            </a:pPr>
            <a:r>
              <a:rPr lang="zh-CN" altLang="en-US" sz="2600" kern="0" dirty="0" smtClean="0">
                <a:latin typeface="微软雅黑" panose="020B0503020204020204" pitchFamily="34" charset="-122"/>
                <a:ea typeface="微软雅黑" panose="020B0503020204020204" pitchFamily="34" charset="-122"/>
              </a:rPr>
              <a:t>“</a:t>
            </a:r>
            <a:r>
              <a:rPr lang="zh-CN" altLang="en-US" sz="2600" kern="0" dirty="0">
                <a:solidFill>
                  <a:srgbClr val="0000FF"/>
                </a:solidFill>
                <a:latin typeface="微软雅黑" panose="020B0503020204020204" pitchFamily="34" charset="-122"/>
                <a:ea typeface="微软雅黑" panose="020B0503020204020204" pitchFamily="34" charset="-122"/>
              </a:rPr>
              <a:t>科技学会或协会</a:t>
            </a:r>
            <a:r>
              <a:rPr lang="zh-CN" altLang="en-US" sz="2600" kern="0" dirty="0">
                <a:latin typeface="微软雅黑" panose="020B0503020204020204" pitchFamily="34" charset="-122"/>
                <a:ea typeface="微软雅黑" panose="020B0503020204020204" pitchFamily="34" charset="-122"/>
              </a:rPr>
              <a:t>”：是科技工作者的群众组织</a:t>
            </a:r>
            <a:r>
              <a:rPr lang="zh-CN" altLang="en-US" sz="2600" kern="0" dirty="0" smtClean="0">
                <a:latin typeface="微软雅黑" panose="020B0503020204020204" pitchFamily="34" charset="-122"/>
                <a:ea typeface="微软雅黑" panose="020B0503020204020204" pitchFamily="34" charset="-122"/>
              </a:rPr>
              <a:t>。主</a:t>
            </a:r>
            <a:r>
              <a:rPr lang="zh-CN" altLang="en-US" sz="2600" kern="0" dirty="0">
                <a:latin typeface="微软雅黑" panose="020B0503020204020204" pitchFamily="34" charset="-122"/>
                <a:ea typeface="微软雅黑" panose="020B0503020204020204" pitchFamily="34" charset="-122"/>
              </a:rPr>
              <a:t>要任务是学术交流，如出版学术刊物，召开学术年会和研讨会，组织国际会议、国际间学术互访等，为科学的发展和普及起到了推动作用。</a:t>
            </a:r>
            <a:endParaRPr lang="zh-CN" altLang="en-US" sz="2600" kern="0" dirty="0">
              <a:latin typeface="微软雅黑" panose="020B0503020204020204" pitchFamily="34" charset="-122"/>
              <a:ea typeface="微软雅黑" panose="020B0503020204020204" pitchFamily="34" charset="-122"/>
            </a:endParaRPr>
          </a:p>
          <a:p>
            <a:pPr marL="342900" lvl="1" indent="732155" eaLnBrk="0" hangingPunct="0">
              <a:lnSpc>
                <a:spcPct val="130000"/>
              </a:lnSpc>
              <a:buClr>
                <a:srgbClr val="FF3300"/>
              </a:buClr>
              <a:defRPr/>
            </a:pPr>
            <a:r>
              <a:rPr lang="zh-CN" altLang="en-US" sz="2600" kern="0" dirty="0">
                <a:latin typeface="微软雅黑" panose="020B0503020204020204" pitchFamily="34" charset="-122"/>
                <a:ea typeface="微软雅黑" panose="020B0503020204020204" pitchFamily="34" charset="-122"/>
              </a:rPr>
              <a:t>世界上第一</a:t>
            </a:r>
            <a:r>
              <a:rPr lang="zh-CN" altLang="en-US" sz="2600" kern="0" dirty="0" smtClean="0">
                <a:latin typeface="微软雅黑" panose="020B0503020204020204" pitchFamily="34" charset="-122"/>
                <a:ea typeface="微软雅黑" panose="020B0503020204020204" pitchFamily="34" charset="-122"/>
              </a:rPr>
              <a:t>个国家层面的科技学会</a:t>
            </a:r>
            <a:r>
              <a:rPr lang="zh-CN" altLang="en-US" sz="2600" kern="0" dirty="0">
                <a:latin typeface="微软雅黑" panose="020B0503020204020204" pitchFamily="34" charset="-122"/>
                <a:ea typeface="微软雅黑" panose="020B0503020204020204" pitchFamily="34" charset="-122"/>
              </a:rPr>
              <a:t>：英国皇家学会（</a:t>
            </a:r>
            <a:r>
              <a:rPr lang="en-US" altLang="zh-CN" sz="2600" kern="0" dirty="0" smtClean="0">
                <a:latin typeface="微软雅黑" panose="020B0503020204020204" pitchFamily="34" charset="-122"/>
                <a:ea typeface="微软雅黑" panose="020B0503020204020204" pitchFamily="34" charset="-122"/>
              </a:rPr>
              <a:t>1660</a:t>
            </a:r>
            <a:r>
              <a:rPr lang="zh-CN" altLang="en-US" sz="2600" kern="0" dirty="0" smtClean="0">
                <a:latin typeface="微软雅黑" panose="020B0503020204020204" pitchFamily="34" charset="-122"/>
                <a:ea typeface="微软雅黑" panose="020B0503020204020204" pitchFamily="34" charset="-122"/>
              </a:rPr>
              <a:t>）</a:t>
            </a:r>
            <a:endParaRPr lang="zh-CN" altLang="en-US" sz="26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8" name="文本占位符 7"/>
          <p:cNvSpPr>
            <a:spLocks noGrp="1"/>
          </p:cNvSpPr>
          <p:nvPr>
            <p:ph type="body" sz="quarter" idx="10"/>
          </p:nvPr>
        </p:nvSpPr>
        <p:spPr/>
        <p:txBody>
          <a:bodyPr/>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sp>
        <p:nvSpPr>
          <p:cNvPr id="4" name="Text Box 2"/>
          <p:cNvSpPr txBox="1">
            <a:spLocks noChangeArrowheads="1"/>
          </p:cNvSpPr>
          <p:nvPr/>
        </p:nvSpPr>
        <p:spPr bwMode="auto">
          <a:xfrm>
            <a:off x="1127448" y="908720"/>
            <a:ext cx="10273455" cy="5328592"/>
          </a:xfrm>
          <a:prstGeom prst="rect">
            <a:avLst/>
          </a:prstGeom>
          <a:noFill/>
          <a:ln w="9525">
            <a:noFill/>
            <a:miter lim="800000"/>
          </a:ln>
          <a:effectLst/>
        </p:spPr>
        <p:txBody>
          <a:bodyPr lIns="0" tIns="10800" rIns="0" bIns="10800"/>
          <a:lstStyle/>
          <a:p>
            <a:pPr marL="342900" lvl="1" indent="15875" eaLnBrk="0" hangingPunct="0">
              <a:lnSpc>
                <a:spcPct val="130000"/>
              </a:lnSpc>
              <a:buClr>
                <a:srgbClr val="FF3300"/>
              </a:buClr>
              <a:defRPr/>
            </a:pPr>
            <a:r>
              <a:rPr lang="zh-CN" altLang="en-US" sz="3600" b="1" kern="0" dirty="0" smtClean="0">
                <a:latin typeface="+mj-lt"/>
                <a:ea typeface="华文新魏"/>
                <a:cs typeface="+mj-cs"/>
                <a:sym typeface="华文新魏" panose="02010800040101010101" pitchFamily="2" charset="-122"/>
              </a:rPr>
              <a:t>非</a:t>
            </a:r>
            <a:r>
              <a:rPr lang="zh-CN" altLang="en-US" sz="3600" b="1" kern="0" dirty="0">
                <a:latin typeface="+mj-lt"/>
                <a:ea typeface="华文新魏"/>
                <a:cs typeface="+mj-cs"/>
                <a:sym typeface="华文新魏" panose="02010800040101010101" pitchFamily="2" charset="-122"/>
              </a:rPr>
              <a:t>正式组织</a:t>
            </a:r>
            <a:endParaRPr lang="zh-CN" altLang="en-US" sz="3600" b="1" kern="0" dirty="0">
              <a:latin typeface="+mj-lt"/>
              <a:ea typeface="华文新魏"/>
              <a:cs typeface="+mj-cs"/>
              <a:sym typeface="华文新魏" panose="02010800040101010101" pitchFamily="2" charset="-122"/>
            </a:endParaRPr>
          </a:p>
          <a:p>
            <a:pPr marL="342900" lvl="1" indent="732155" eaLnBrk="0" hangingPunct="0">
              <a:lnSpc>
                <a:spcPct val="130000"/>
              </a:lnSpc>
              <a:buClr>
                <a:srgbClr val="FF3300"/>
              </a:buClr>
              <a:defRPr/>
            </a:pPr>
            <a:r>
              <a:rPr lang="zh-CN" altLang="en-US" sz="2600" kern="0" dirty="0" smtClean="0">
                <a:latin typeface="微软雅黑" panose="020B0503020204020204" pitchFamily="34" charset="-122"/>
                <a:ea typeface="微软雅黑" panose="020B0503020204020204" pitchFamily="34" charset="-122"/>
              </a:rPr>
              <a:t>“</a:t>
            </a:r>
            <a:r>
              <a:rPr lang="zh-CN" altLang="en-US" sz="2600" kern="0" dirty="0">
                <a:solidFill>
                  <a:srgbClr val="0000FF"/>
                </a:solidFill>
                <a:latin typeface="微软雅黑" panose="020B0503020204020204" pitchFamily="34" charset="-122"/>
                <a:ea typeface="微软雅黑" panose="020B0503020204020204" pitchFamily="34" charset="-122"/>
              </a:rPr>
              <a:t>无形学院</a:t>
            </a:r>
            <a:r>
              <a:rPr lang="zh-CN" altLang="en-US" sz="2600" kern="0" dirty="0">
                <a:latin typeface="微软雅黑" panose="020B0503020204020204" pitchFamily="34" charset="-122"/>
                <a:ea typeface="微软雅黑" panose="020B0503020204020204" pitchFamily="34" charset="-122"/>
              </a:rPr>
              <a:t>”：是地理上分散的科学家集簇，他们虽然分属不同的实体机构，但通过灵活多样的非正式交流与合作，而形成了高度互动</a:t>
            </a:r>
            <a:r>
              <a:rPr lang="zh-CN" altLang="en-US" sz="2600" kern="0" dirty="0" smtClean="0">
                <a:latin typeface="微软雅黑" panose="020B0503020204020204" pitchFamily="34" charset="-122"/>
                <a:ea typeface="微软雅黑" panose="020B0503020204020204" pitchFamily="34" charset="-122"/>
              </a:rPr>
              <a:t>。无</a:t>
            </a:r>
            <a:r>
              <a:rPr lang="zh-CN" altLang="en-US" sz="2600" kern="0" dirty="0">
                <a:latin typeface="微软雅黑" panose="020B0503020204020204" pitchFamily="34" charset="-122"/>
                <a:ea typeface="微软雅黑" panose="020B0503020204020204" pitchFamily="34" charset="-122"/>
              </a:rPr>
              <a:t>形学院中的成员往往是本学科的核心科学家，交流的是前沿进展和新知识。</a:t>
            </a:r>
            <a:endParaRPr lang="zh-CN" altLang="en-US" sz="2600" kern="0" dirty="0">
              <a:latin typeface="微软雅黑" panose="020B0503020204020204" pitchFamily="34" charset="-122"/>
              <a:ea typeface="微软雅黑" panose="020B0503020204020204" pitchFamily="34" charset="-122"/>
            </a:endParaRPr>
          </a:p>
          <a:p>
            <a:pPr marL="342900" lvl="1" indent="732155" eaLnBrk="0" hangingPunct="0">
              <a:lnSpc>
                <a:spcPct val="130000"/>
              </a:lnSpc>
              <a:buClr>
                <a:srgbClr val="FF3300"/>
              </a:buClr>
              <a:defRPr/>
            </a:pPr>
            <a:r>
              <a:rPr lang="zh-CN" altLang="en-US" sz="2600" kern="0" dirty="0" smtClean="0">
                <a:latin typeface="微软雅黑" panose="020B0503020204020204" pitchFamily="34" charset="-122"/>
                <a:ea typeface="微软雅黑" panose="020B0503020204020204" pitchFamily="34" charset="-122"/>
              </a:rPr>
              <a:t>交</a:t>
            </a:r>
            <a:r>
              <a:rPr lang="zh-CN" altLang="en-US" sz="2600" kern="0" dirty="0">
                <a:latin typeface="微软雅黑" panose="020B0503020204020204" pitchFamily="34" charset="-122"/>
                <a:ea typeface="微软雅黑" panose="020B0503020204020204" pitchFamily="34" charset="-122"/>
              </a:rPr>
              <a:t>流形式：非正规，通过科学家的面谈、信件</a:t>
            </a:r>
            <a:r>
              <a:rPr lang="zh-CN" altLang="en-US" sz="2600" kern="0" dirty="0" smtClean="0">
                <a:latin typeface="微软雅黑" panose="020B0503020204020204" pitchFamily="34" charset="-122"/>
                <a:ea typeface="微软雅黑" panose="020B0503020204020204" pitchFamily="34" charset="-122"/>
              </a:rPr>
              <a:t>或聚会进</a:t>
            </a:r>
            <a:r>
              <a:rPr lang="zh-CN" altLang="en-US" sz="2600" kern="0" dirty="0">
                <a:latin typeface="微软雅黑" panose="020B0503020204020204" pitchFamily="34" charset="-122"/>
                <a:ea typeface="微软雅黑" panose="020B0503020204020204" pitchFamily="34" charset="-122"/>
              </a:rPr>
              <a:t>行</a:t>
            </a:r>
            <a:r>
              <a:rPr lang="zh-CN" altLang="en-US" sz="2600" kern="0" dirty="0" smtClean="0">
                <a:latin typeface="微软雅黑" panose="020B0503020204020204" pitchFamily="34" charset="-122"/>
                <a:ea typeface="微软雅黑" panose="020B0503020204020204" pitchFamily="34" charset="-122"/>
              </a:rPr>
              <a:t>，如科</a:t>
            </a:r>
            <a:r>
              <a:rPr lang="zh-CN" altLang="en-US" sz="2600" kern="0" dirty="0">
                <a:latin typeface="微软雅黑" panose="020B0503020204020204" pitchFamily="34" charset="-122"/>
                <a:ea typeface="微软雅黑" panose="020B0503020204020204" pitchFamily="34" charset="-122"/>
              </a:rPr>
              <a:t>学沙龙、学</a:t>
            </a:r>
            <a:r>
              <a:rPr lang="zh-CN" altLang="en-US" sz="2600" kern="0" dirty="0" smtClean="0">
                <a:latin typeface="微软雅黑" panose="020B0503020204020204" pitchFamily="34" charset="-122"/>
                <a:ea typeface="微软雅黑" panose="020B0503020204020204" pitchFamily="34" charset="-122"/>
              </a:rPr>
              <a:t>术茶</a:t>
            </a:r>
            <a:r>
              <a:rPr lang="zh-CN" altLang="en-US" sz="2600" kern="0" dirty="0">
                <a:latin typeface="微软雅黑" panose="020B0503020204020204" pitchFamily="34" charset="-122"/>
                <a:ea typeface="微软雅黑" panose="020B0503020204020204" pitchFamily="34" charset="-122"/>
              </a:rPr>
              <a:t>话会</a:t>
            </a:r>
            <a:r>
              <a:rPr lang="zh-CN" altLang="en-US" sz="2600" kern="0" dirty="0" smtClean="0">
                <a:latin typeface="微软雅黑" panose="020B0503020204020204" pitchFamily="34" charset="-122"/>
                <a:ea typeface="微软雅黑" panose="020B0503020204020204" pitchFamily="34" charset="-122"/>
              </a:rPr>
              <a:t>等。如：</a:t>
            </a:r>
            <a:endParaRPr lang="zh-CN" altLang="en-US" sz="2600" kern="0" dirty="0">
              <a:latin typeface="微软雅黑" panose="020B0503020204020204" pitchFamily="34" charset="-122"/>
              <a:ea typeface="微软雅黑" panose="020B0503020204020204" pitchFamily="34" charset="-122"/>
            </a:endParaRPr>
          </a:p>
          <a:p>
            <a:pPr marL="342900" lvl="1" indent="732155" eaLnBrk="0" hangingPunct="0">
              <a:lnSpc>
                <a:spcPct val="130000"/>
              </a:lnSpc>
              <a:buFont typeface="Wingdings" panose="05000000000000000000" pitchFamily="2" charset="2"/>
              <a:buChar char="Ø"/>
              <a:defRPr/>
            </a:pPr>
            <a:r>
              <a:rPr lang="zh-CN" altLang="en-US" sz="2600" kern="0" dirty="0" smtClean="0">
                <a:latin typeface="微软雅黑" panose="020B0503020204020204" pitchFamily="34" charset="-122"/>
                <a:ea typeface="微软雅黑" panose="020B0503020204020204" pitchFamily="34" charset="-122"/>
              </a:rPr>
              <a:t>意</a:t>
            </a:r>
            <a:r>
              <a:rPr lang="zh-CN" altLang="en-US" sz="2600" kern="0" dirty="0">
                <a:latin typeface="微软雅黑" panose="020B0503020204020204" pitchFamily="34" charset="-122"/>
                <a:ea typeface="微软雅黑" panose="020B0503020204020204" pitchFamily="34" charset="-122"/>
              </a:rPr>
              <a:t>大利“山猫学会”</a:t>
            </a:r>
            <a:r>
              <a:rPr lang="en-US" altLang="zh-CN" sz="2600" kern="0" dirty="0">
                <a:latin typeface="微软雅黑" panose="020B0503020204020204" pitchFamily="34" charset="-122"/>
                <a:ea typeface="微软雅黑" panose="020B0503020204020204" pitchFamily="34" charset="-122"/>
              </a:rPr>
              <a:t>(</a:t>
            </a:r>
            <a:r>
              <a:rPr lang="zh-CN" altLang="en-US" sz="2600" kern="0" dirty="0">
                <a:latin typeface="微软雅黑" panose="020B0503020204020204" pitchFamily="34" charset="-122"/>
                <a:ea typeface="微软雅黑" panose="020B0503020204020204" pitchFamily="34" charset="-122"/>
              </a:rPr>
              <a:t>伽利略首创</a:t>
            </a:r>
            <a:r>
              <a:rPr lang="en-US" altLang="zh-CN" sz="2600" kern="0" dirty="0">
                <a:latin typeface="微软雅黑" panose="020B0503020204020204" pitchFamily="34" charset="-122"/>
                <a:ea typeface="微软雅黑" panose="020B0503020204020204" pitchFamily="34" charset="-122"/>
              </a:rPr>
              <a:t>)</a:t>
            </a:r>
            <a:endParaRPr lang="en-US" altLang="zh-CN" sz="2600" kern="0" dirty="0">
              <a:latin typeface="微软雅黑" panose="020B0503020204020204" pitchFamily="34" charset="-122"/>
              <a:ea typeface="微软雅黑" panose="020B0503020204020204" pitchFamily="34" charset="-122"/>
            </a:endParaRPr>
          </a:p>
          <a:p>
            <a:pPr marL="342900" lvl="1" indent="732155" eaLnBrk="0" hangingPunct="0">
              <a:lnSpc>
                <a:spcPct val="130000"/>
              </a:lnSpc>
              <a:buFont typeface="Wingdings" panose="05000000000000000000" pitchFamily="2" charset="2"/>
              <a:buChar char="Ø"/>
              <a:defRPr/>
            </a:pPr>
            <a:r>
              <a:rPr lang="zh-CN" altLang="en-US" sz="2600" kern="0" dirty="0">
                <a:latin typeface="微软雅黑" panose="020B0503020204020204" pitchFamily="34" charset="-122"/>
                <a:ea typeface="微软雅黑" panose="020B0503020204020204" pitchFamily="34" charset="-122"/>
              </a:rPr>
              <a:t>爱因斯坦等人的“奥林匹亚科学院”</a:t>
            </a:r>
            <a:endParaRPr lang="zh-CN" altLang="en-US" sz="2600" kern="0" dirty="0">
              <a:latin typeface="微软雅黑" panose="020B0503020204020204" pitchFamily="34" charset="-122"/>
              <a:ea typeface="微软雅黑" panose="020B0503020204020204" pitchFamily="34" charset="-122"/>
            </a:endParaRPr>
          </a:p>
          <a:p>
            <a:pPr marL="342900" lvl="1" indent="732155" eaLnBrk="0" hangingPunct="0">
              <a:lnSpc>
                <a:spcPct val="130000"/>
              </a:lnSpc>
              <a:buFont typeface="Wingdings" panose="05000000000000000000" pitchFamily="2" charset="2"/>
              <a:buChar char="Ø"/>
              <a:defRPr/>
            </a:pPr>
            <a:r>
              <a:rPr lang="zh-CN" altLang="en-US" sz="2600" kern="0" dirty="0">
                <a:latin typeface="微软雅黑" panose="020B0503020204020204" pitchFamily="34" charset="-122"/>
                <a:ea typeface="微软雅黑" panose="020B0503020204020204" pitchFamily="34" charset="-122"/>
              </a:rPr>
              <a:t>英国剑桥的“三一中心”</a:t>
            </a:r>
            <a:endParaRPr lang="zh-CN" altLang="en-US" sz="26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8" name="文本占位符 7"/>
          <p:cNvSpPr>
            <a:spLocks noGrp="1"/>
          </p:cNvSpPr>
          <p:nvPr>
            <p:ph type="body" sz="quarter" idx="10"/>
          </p:nvPr>
        </p:nvSpPr>
        <p:spPr/>
        <p:txBody>
          <a:bodyPr/>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sp>
        <p:nvSpPr>
          <p:cNvPr id="4" name="Text Box 2"/>
          <p:cNvSpPr txBox="1">
            <a:spLocks noChangeArrowheads="1"/>
          </p:cNvSpPr>
          <p:nvPr/>
        </p:nvSpPr>
        <p:spPr bwMode="auto">
          <a:xfrm>
            <a:off x="407368" y="836712"/>
            <a:ext cx="11161240" cy="5400600"/>
          </a:xfrm>
          <a:prstGeom prst="rect">
            <a:avLst/>
          </a:prstGeom>
          <a:noFill/>
          <a:ln w="9525">
            <a:noFill/>
            <a:miter lim="800000"/>
          </a:ln>
          <a:effectLst/>
        </p:spPr>
        <p:txBody>
          <a:bodyPr lIns="0" tIns="10800" rIns="0" bIns="10800"/>
          <a:lstStyle/>
          <a:p>
            <a:pPr marL="342900" lvl="1" indent="732155" eaLnBrk="0" hangingPunct="0">
              <a:lnSpc>
                <a:spcPct val="130000"/>
              </a:lnSpc>
              <a:buClr>
                <a:srgbClr val="FF3300"/>
              </a:buClr>
              <a:defRPr/>
            </a:pP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solidFill>
                  <a:srgbClr val="0000FF"/>
                </a:solidFill>
                <a:latin typeface="微软雅黑" panose="020B0503020204020204" pitchFamily="34" charset="-122"/>
                <a:ea typeface="微软雅黑" panose="020B0503020204020204" pitchFamily="34" charset="-122"/>
              </a:rPr>
              <a:t>学派</a:t>
            </a:r>
            <a:r>
              <a:rPr lang="zh-CN" altLang="en-US" sz="2200" kern="0" dirty="0" smtClean="0">
                <a:latin typeface="微软雅黑" panose="020B0503020204020204" pitchFamily="34" charset="-122"/>
                <a:ea typeface="微软雅黑" panose="020B0503020204020204" pitchFamily="34" charset="-122"/>
              </a:rPr>
              <a:t>”：是由具有共同学术思想的人们组成的科学家集团，该集团围绕共同的学术思想形成公认的学术权威。学派具有广泛的国际性。如</a:t>
            </a:r>
            <a:r>
              <a:rPr lang="zh-CN" altLang="en-US" sz="2200" kern="0" dirty="0" smtClean="0">
                <a:solidFill>
                  <a:srgbClr val="0000FF"/>
                </a:solidFill>
                <a:latin typeface="微软雅黑" panose="020B0503020204020204" pitchFamily="34" charset="-122"/>
                <a:ea typeface="微软雅黑" panose="020B0503020204020204" pitchFamily="34" charset="-122"/>
              </a:rPr>
              <a:t>哥本哈根学派</a:t>
            </a:r>
            <a:r>
              <a:rPr lang="zh-CN" altLang="en-US" sz="2200" kern="0" dirty="0" smtClean="0">
                <a:latin typeface="微软雅黑" panose="020B0503020204020204" pitchFamily="34" charset="-122"/>
                <a:ea typeface="微软雅黑" panose="020B0503020204020204" pitchFamily="34" charset="-122"/>
              </a:rPr>
              <a:t>，以玻尔为核心，聚焦了海森堡、泡利等一大批青年物理学家，对量子力学和基本粒子理论的发展起到了重要作用。</a:t>
            </a:r>
            <a:endParaRPr lang="en-US" altLang="zh-CN" sz="2200" kern="0" dirty="0" smtClean="0">
              <a:latin typeface="微软雅黑" panose="020B0503020204020204" pitchFamily="34" charset="-122"/>
              <a:ea typeface="微软雅黑" panose="020B0503020204020204" pitchFamily="34" charset="-122"/>
            </a:endParaRPr>
          </a:p>
          <a:p>
            <a:pPr marL="342900" lvl="1" indent="732155" eaLnBrk="0" hangingPunct="0">
              <a:lnSpc>
                <a:spcPct val="130000"/>
              </a:lnSpc>
              <a:buClr>
                <a:srgbClr val="FF3300"/>
              </a:buClr>
              <a:defRPr/>
            </a:pPr>
            <a:r>
              <a:rPr lang="zh-CN" altLang="en-US" sz="2200" kern="0" dirty="0" smtClean="0">
                <a:latin typeface="微软雅黑" panose="020B0503020204020204" pitchFamily="34" charset="-122"/>
                <a:ea typeface="微软雅黑" panose="020B0503020204020204" pitchFamily="34" charset="-122"/>
              </a:rPr>
              <a:t>学派的特点</a:t>
            </a:r>
            <a:r>
              <a:rPr lang="en-US" altLang="zh-CN" sz="2200" kern="0" dirty="0" smtClean="0">
                <a:latin typeface="微软雅黑" panose="020B0503020204020204" pitchFamily="34" charset="-122"/>
                <a:ea typeface="微软雅黑" panose="020B0503020204020204" pitchFamily="34" charset="-122"/>
              </a:rPr>
              <a:t>:</a:t>
            </a:r>
            <a:endParaRPr lang="en-US" altLang="zh-CN" sz="2200" kern="0" dirty="0" smtClean="0">
              <a:latin typeface="微软雅黑" panose="020B0503020204020204" pitchFamily="34" charset="-122"/>
              <a:ea typeface="微软雅黑" panose="020B0503020204020204" pitchFamily="34" charset="-122"/>
            </a:endParaRPr>
          </a:p>
          <a:p>
            <a:pPr marL="342900" lvl="1" indent="732155" eaLnBrk="0" hangingPunct="0">
              <a:lnSpc>
                <a:spcPct val="130000"/>
              </a:lnSpc>
              <a:buFont typeface="Wingdings" panose="05000000000000000000" pitchFamily="2" charset="2"/>
              <a:buChar char="Ø"/>
              <a:defRPr/>
            </a:pPr>
            <a:r>
              <a:rPr lang="zh-CN" altLang="en-US" sz="2200" kern="0" dirty="0" smtClean="0">
                <a:solidFill>
                  <a:srgbClr val="0000FF"/>
                </a:solidFill>
                <a:latin typeface="微软雅黑" panose="020B0503020204020204" pitchFamily="34" charset="-122"/>
                <a:ea typeface="微软雅黑" panose="020B0503020204020204" pitchFamily="34" charset="-122"/>
              </a:rPr>
              <a:t>内聚性</a:t>
            </a:r>
            <a:r>
              <a:rPr lang="zh-CN" altLang="en-US" sz="2200" kern="0" dirty="0" smtClean="0">
                <a:latin typeface="微软雅黑" panose="020B0503020204020204" pitchFamily="34" charset="-122"/>
                <a:ea typeface="微软雅黑" panose="020B0503020204020204" pitchFamily="34" charset="-122"/>
              </a:rPr>
              <a:t>：遵循共同的学术思想，并以学术权威为核心，使成员联系更紧密。</a:t>
            </a:r>
            <a:endParaRPr lang="zh-CN" altLang="en-US" sz="2200" kern="0" dirty="0" smtClean="0">
              <a:latin typeface="微软雅黑" panose="020B0503020204020204" pitchFamily="34" charset="-122"/>
              <a:ea typeface="微软雅黑" panose="020B0503020204020204" pitchFamily="34" charset="-122"/>
            </a:endParaRPr>
          </a:p>
          <a:p>
            <a:pPr marL="342900" lvl="1" indent="732155" eaLnBrk="0" hangingPunct="0">
              <a:lnSpc>
                <a:spcPct val="130000"/>
              </a:lnSpc>
              <a:buFont typeface="Wingdings" panose="05000000000000000000" pitchFamily="2" charset="2"/>
              <a:buChar char="Ø"/>
              <a:defRPr/>
            </a:pPr>
            <a:r>
              <a:rPr lang="zh-CN" altLang="en-US" sz="2200" kern="0" dirty="0" smtClean="0">
                <a:solidFill>
                  <a:srgbClr val="0000FF"/>
                </a:solidFill>
                <a:latin typeface="微软雅黑" panose="020B0503020204020204" pitchFamily="34" charset="-122"/>
                <a:ea typeface="微软雅黑" panose="020B0503020204020204" pitchFamily="34" charset="-122"/>
              </a:rPr>
              <a:t>整体性</a:t>
            </a:r>
            <a:r>
              <a:rPr lang="zh-CN" altLang="en-US" sz="2200" kern="0" dirty="0" smtClean="0">
                <a:latin typeface="微软雅黑" panose="020B0503020204020204" pitchFamily="34" charset="-122"/>
                <a:ea typeface="微软雅黑" panose="020B0503020204020204" pitchFamily="34" charset="-122"/>
              </a:rPr>
              <a:t>：由于学派中科学家的思想观点一致，且有着共同追求，学派往往是一个有竞争力的集体。</a:t>
            </a:r>
            <a:endParaRPr lang="zh-CN" altLang="en-US" sz="2200" kern="0" dirty="0" smtClean="0">
              <a:latin typeface="微软雅黑" panose="020B0503020204020204" pitchFamily="34" charset="-122"/>
              <a:ea typeface="微软雅黑" panose="020B0503020204020204" pitchFamily="34" charset="-122"/>
            </a:endParaRPr>
          </a:p>
          <a:p>
            <a:pPr marL="342900" lvl="1" indent="732155" eaLnBrk="0" hangingPunct="0">
              <a:lnSpc>
                <a:spcPct val="130000"/>
              </a:lnSpc>
              <a:buFont typeface="Wingdings" panose="05000000000000000000" pitchFamily="2" charset="2"/>
              <a:buChar char="Ø"/>
              <a:defRPr/>
            </a:pPr>
            <a:r>
              <a:rPr lang="zh-CN" altLang="en-US" sz="2200" kern="0" dirty="0" smtClean="0">
                <a:solidFill>
                  <a:srgbClr val="0000FF"/>
                </a:solidFill>
                <a:latin typeface="微软雅黑" panose="020B0503020204020204" pitchFamily="34" charset="-122"/>
                <a:ea typeface="微软雅黑" panose="020B0503020204020204" pitchFamily="34" charset="-122"/>
              </a:rPr>
              <a:t>传承性</a:t>
            </a:r>
            <a:r>
              <a:rPr lang="zh-CN" altLang="en-US" sz="2200" kern="0" dirty="0" smtClean="0">
                <a:latin typeface="微软雅黑" panose="020B0503020204020204" pitchFamily="34" charset="-122"/>
                <a:ea typeface="微软雅黑" panose="020B0503020204020204" pitchFamily="34" charset="-122"/>
              </a:rPr>
              <a:t>：有竞争力的学派往往有发展潜力，会吸引新一代学者，而产生世代相继的师承关系。</a:t>
            </a:r>
            <a:endParaRPr lang="zh-CN" altLang="en-US" sz="2200" kern="0" dirty="0" smtClean="0">
              <a:latin typeface="微软雅黑" panose="020B0503020204020204" pitchFamily="34" charset="-122"/>
              <a:ea typeface="微软雅黑" panose="020B0503020204020204" pitchFamily="34" charset="-122"/>
            </a:endParaRPr>
          </a:p>
          <a:p>
            <a:pPr marL="342900" lvl="1" indent="732155" eaLnBrk="0" hangingPunct="0">
              <a:lnSpc>
                <a:spcPct val="130000"/>
              </a:lnSpc>
              <a:buFont typeface="Wingdings" panose="05000000000000000000" pitchFamily="2" charset="2"/>
              <a:buChar char="Ø"/>
              <a:defRPr/>
            </a:pPr>
            <a:r>
              <a:rPr lang="zh-CN" altLang="en-US" sz="2200" kern="0" dirty="0" smtClean="0">
                <a:solidFill>
                  <a:srgbClr val="0000FF"/>
                </a:solidFill>
                <a:latin typeface="微软雅黑" panose="020B0503020204020204" pitchFamily="34" charset="-122"/>
                <a:ea typeface="微软雅黑" panose="020B0503020204020204" pitchFamily="34" charset="-122"/>
              </a:rPr>
              <a:t>排他性</a:t>
            </a:r>
            <a:r>
              <a:rPr lang="zh-CN" altLang="en-US" sz="2200" kern="0" dirty="0" smtClean="0">
                <a:latin typeface="微软雅黑" panose="020B0503020204020204" pitchFamily="34" charset="-122"/>
                <a:ea typeface="微软雅黑" panose="020B0503020204020204" pitchFamily="34" charset="-122"/>
              </a:rPr>
              <a:t>：学派之所以形成，原因在于其思想未成为整个研究领域的共识，而存在着与之竞争的观点。但学派若过分排他，形成门户偏见，会成为新思想发展的阻力。</a:t>
            </a:r>
            <a:endParaRPr lang="zh-CN" altLang="en-US" sz="22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8" name="文本占位符 7"/>
          <p:cNvSpPr>
            <a:spLocks noGrp="1"/>
          </p:cNvSpPr>
          <p:nvPr>
            <p:ph type="body" sz="quarter" idx="10"/>
          </p:nvPr>
        </p:nvSpPr>
        <p:spPr/>
        <p:txBody>
          <a:bodyPr/>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sp>
        <p:nvSpPr>
          <p:cNvPr id="4" name="Rectangle 2"/>
          <p:cNvSpPr txBox="1">
            <a:spLocks noChangeArrowheads="1"/>
          </p:cNvSpPr>
          <p:nvPr/>
        </p:nvSpPr>
        <p:spPr>
          <a:xfrm>
            <a:off x="695400" y="908720"/>
            <a:ext cx="10363200" cy="5256584"/>
          </a:xfrm>
          <a:prstGeom prst="rect">
            <a:avLst/>
          </a:prstGeom>
        </p:spPr>
        <p:txBody>
          <a:bodyPr/>
          <a:lstStyle/>
          <a:p>
            <a:pPr marL="342900" marR="0" lvl="0" indent="646430" eaLnBrk="0" hangingPunct="0">
              <a:lnSpc>
                <a:spcPct val="150000"/>
              </a:lnSpc>
              <a:buClrTx/>
              <a:buSzTx/>
              <a:defRPr/>
            </a:pPr>
            <a:r>
              <a:rPr lang="zh-CN" altLang="en-US" sz="3600" b="1" kern="0" dirty="0" smtClean="0">
                <a:latin typeface="+mj-lt"/>
                <a:ea typeface="华文新魏"/>
                <a:cs typeface="+mj-cs"/>
                <a:sym typeface="华文新魏" panose="02010800040101010101" pitchFamily="2" charset="-122"/>
              </a:rPr>
              <a:t>科学家的行为规范（默顿规范）</a:t>
            </a:r>
            <a:endParaRPr lang="en-US" altLang="zh-CN" sz="3600" b="1" kern="0" dirty="0" smtClean="0">
              <a:latin typeface="+mj-lt"/>
              <a:ea typeface="华文新魏"/>
              <a:cs typeface="+mj-cs"/>
              <a:sym typeface="华文新魏" panose="02010800040101010101" pitchFamily="2" charset="-122"/>
            </a:endParaRPr>
          </a:p>
          <a:p>
            <a:pPr marL="342900" marR="0" lvl="0" indent="732155" eaLnBrk="0" hangingPunct="0">
              <a:lnSpc>
                <a:spcPct val="150000"/>
              </a:lnSpc>
              <a:buClrTx/>
              <a:buSzTx/>
              <a:defRPr/>
            </a:pPr>
            <a:r>
              <a:rPr lang="zh-CN" altLang="en-US" sz="2600" kern="0" dirty="0" smtClean="0">
                <a:solidFill>
                  <a:srgbClr val="0000FF"/>
                </a:solidFill>
                <a:latin typeface="微软雅黑" panose="020B0503020204020204" pitchFamily="34" charset="-122"/>
                <a:ea typeface="微软雅黑" panose="020B0503020204020204" pitchFamily="34" charset="-122"/>
              </a:rPr>
              <a:t>普遍主义</a:t>
            </a:r>
            <a:r>
              <a:rPr lang="zh-CN" altLang="en-US" sz="2600" kern="0" dirty="0" smtClean="0">
                <a:latin typeface="微软雅黑" panose="020B0503020204020204" pitchFamily="34" charset="-122"/>
                <a:ea typeface="微软雅黑" panose="020B0503020204020204" pitchFamily="34" charset="-122"/>
              </a:rPr>
              <a:t>（</a:t>
            </a:r>
            <a:r>
              <a:rPr lang="en-US" altLang="zh-CN" sz="2600" kern="0" dirty="0" smtClean="0">
                <a:latin typeface="微软雅黑" panose="020B0503020204020204" pitchFamily="34" charset="-122"/>
                <a:ea typeface="微软雅黑" panose="020B0503020204020204" pitchFamily="34" charset="-122"/>
              </a:rPr>
              <a:t>Universalism</a:t>
            </a:r>
            <a:r>
              <a:rPr lang="zh-CN" altLang="en-US" sz="2600" kern="0" dirty="0" smtClean="0">
                <a:latin typeface="微软雅黑" panose="020B0503020204020204" pitchFamily="34" charset="-122"/>
                <a:ea typeface="微软雅黑" panose="020B0503020204020204" pitchFamily="34" charset="-122"/>
              </a:rPr>
              <a:t>）</a:t>
            </a:r>
            <a:endParaRPr lang="zh-CN" altLang="en-US" sz="2600" kern="0" dirty="0" smtClean="0">
              <a:latin typeface="微软雅黑" panose="020B0503020204020204" pitchFamily="34" charset="-122"/>
              <a:ea typeface="微软雅黑" panose="020B0503020204020204" pitchFamily="34" charset="-122"/>
            </a:endParaRPr>
          </a:p>
          <a:p>
            <a:pPr marL="342900" marR="0" lvl="1" indent="732155" eaLnBrk="0" hangingPunct="0">
              <a:lnSpc>
                <a:spcPct val="150000"/>
              </a:lnSpc>
              <a:buClr>
                <a:srgbClr val="FF3300"/>
              </a:buClr>
              <a:buSzTx/>
              <a:defRPr/>
            </a:pPr>
            <a:r>
              <a:rPr lang="zh-CN" altLang="en-US" sz="2600" kern="0" dirty="0" smtClean="0">
                <a:latin typeface="微软雅黑" panose="020B0503020204020204" pitchFamily="34" charset="-122"/>
                <a:ea typeface="微软雅黑" panose="020B0503020204020204" pitchFamily="34" charset="-122"/>
              </a:rPr>
              <a:t>一种学说，不管其来源如何，都要按照客观的非个人的标准来衡量，而与提出这一学说的人的个人或社会属性，如他的种族、国籍、宗教、阶级和个人品质等无关。</a:t>
            </a:r>
            <a:endParaRPr lang="en-US" altLang="zh-CN" sz="2600" kern="0" dirty="0" smtClean="0">
              <a:latin typeface="微软雅黑" panose="020B0503020204020204" pitchFamily="34" charset="-122"/>
              <a:ea typeface="微软雅黑" panose="020B0503020204020204" pitchFamily="34" charset="-122"/>
            </a:endParaRPr>
          </a:p>
          <a:p>
            <a:pPr marL="342900" marR="0" lvl="0" indent="732155" eaLnBrk="0" hangingPunct="0">
              <a:lnSpc>
                <a:spcPct val="150000"/>
              </a:lnSpc>
              <a:buClrTx/>
              <a:buSzTx/>
              <a:defRPr/>
            </a:pPr>
            <a:r>
              <a:rPr lang="zh-CN" altLang="en-US" sz="2600" kern="0" dirty="0" smtClean="0">
                <a:solidFill>
                  <a:srgbClr val="0000FF"/>
                </a:solidFill>
                <a:latin typeface="微软雅黑" panose="020B0503020204020204" pitchFamily="34" charset="-122"/>
                <a:ea typeface="微软雅黑" panose="020B0503020204020204" pitchFamily="34" charset="-122"/>
              </a:rPr>
              <a:t>公有主义</a:t>
            </a:r>
            <a:r>
              <a:rPr lang="zh-CN" altLang="en-US" sz="2600" kern="0" dirty="0" smtClean="0">
                <a:latin typeface="微软雅黑" panose="020B0503020204020204" pitchFamily="34" charset="-122"/>
                <a:ea typeface="微软雅黑" panose="020B0503020204020204" pitchFamily="34" charset="-122"/>
              </a:rPr>
              <a:t>（</a:t>
            </a:r>
            <a:r>
              <a:rPr lang="en-US" altLang="zh-CN" sz="2600" kern="0" dirty="0" smtClean="0">
                <a:latin typeface="微软雅黑" panose="020B0503020204020204" pitchFamily="34" charset="-122"/>
                <a:ea typeface="微软雅黑" panose="020B0503020204020204" pitchFamily="34" charset="-122"/>
              </a:rPr>
              <a:t>Communism</a:t>
            </a:r>
            <a:r>
              <a:rPr lang="zh-CN" altLang="en-US" sz="2600" kern="0" dirty="0" smtClean="0">
                <a:latin typeface="微软雅黑" panose="020B0503020204020204" pitchFamily="34" charset="-122"/>
                <a:ea typeface="微软雅黑" panose="020B0503020204020204" pitchFamily="34" charset="-122"/>
              </a:rPr>
              <a:t>）</a:t>
            </a:r>
            <a:endParaRPr lang="zh-CN" altLang="en-US" sz="2600" kern="0" dirty="0" smtClean="0">
              <a:latin typeface="微软雅黑" panose="020B0503020204020204" pitchFamily="34" charset="-122"/>
              <a:ea typeface="微软雅黑" panose="020B0503020204020204" pitchFamily="34" charset="-122"/>
            </a:endParaRPr>
          </a:p>
          <a:p>
            <a:pPr marL="342900" marR="0" lvl="0" indent="732155"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是指科学知识和成果为全人类所共有；通过公有成果以获得知识的公开审查，来保证知识的可靠性。</a:t>
            </a:r>
            <a:endParaRPr lang="zh-CN" altLang="en-US" sz="2600" kern="0" dirty="0" smtClean="0">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20000"/>
              </a:lnSpc>
              <a:spcBef>
                <a:spcPct val="0"/>
              </a:spcBef>
              <a:spcAft>
                <a:spcPct val="0"/>
              </a:spcAft>
              <a:buClr>
                <a:srgbClr val="FF3300"/>
              </a:buClr>
              <a:buSzTx/>
              <a:buFont typeface="Arial" panose="020B0604020202020204" pitchFamily="34" charset="0"/>
              <a:buNone/>
              <a:defRPr/>
            </a:pPr>
            <a:endParaRPr kumimoji="0" lang="en-US" altLang="zh-CN" sz="2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endParaRPr>
          </a:p>
          <a:p>
            <a:pPr marL="742950" marR="0" lvl="1" indent="-285750" algn="l" defTabSz="914400" rtl="0" eaLnBrk="0" fontAlgn="base" latinLnBrk="0" hangingPunct="0">
              <a:lnSpc>
                <a:spcPct val="120000"/>
              </a:lnSpc>
              <a:spcBef>
                <a:spcPct val="0"/>
              </a:spcBef>
              <a:spcAft>
                <a:spcPct val="0"/>
              </a:spcAft>
              <a:buClr>
                <a:srgbClr val="FF3300"/>
              </a:buClr>
              <a:buSzTx/>
              <a:buFont typeface="Arial" panose="020B0604020202020204" pitchFamily="34" charset="0"/>
              <a:buNone/>
              <a:defRPr/>
            </a:pPr>
            <a:endPar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仿宋_GB2312" pitchFamily="49" charset="-122"/>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8" name="文本占位符 7"/>
          <p:cNvSpPr>
            <a:spLocks noGrp="1"/>
          </p:cNvSpPr>
          <p:nvPr>
            <p:ph type="body" sz="quarter" idx="10"/>
          </p:nvPr>
        </p:nvSpPr>
        <p:spPr/>
        <p:txBody>
          <a:bodyPr/>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sp>
        <p:nvSpPr>
          <p:cNvPr id="4" name="Rectangle 2"/>
          <p:cNvSpPr txBox="1">
            <a:spLocks noChangeArrowheads="1"/>
          </p:cNvSpPr>
          <p:nvPr/>
        </p:nvSpPr>
        <p:spPr>
          <a:xfrm>
            <a:off x="839416" y="1340768"/>
            <a:ext cx="10363200" cy="3843808"/>
          </a:xfrm>
          <a:prstGeom prst="rect">
            <a:avLst/>
          </a:prstGeom>
        </p:spPr>
        <p:txBody>
          <a:bodyPr/>
          <a:lstStyle/>
          <a:p>
            <a:pPr marL="342900" marR="0" lvl="0" indent="732155" eaLnBrk="0" hangingPunct="0">
              <a:lnSpc>
                <a:spcPct val="150000"/>
              </a:lnSpc>
              <a:buClrTx/>
              <a:buSzTx/>
              <a:defRPr/>
            </a:pPr>
            <a:r>
              <a:rPr lang="zh-CN" altLang="en-US" sz="2600" kern="0" dirty="0" smtClean="0">
                <a:solidFill>
                  <a:srgbClr val="0000FF"/>
                </a:solidFill>
                <a:latin typeface="微软雅黑" panose="020B0503020204020204" pitchFamily="34" charset="-122"/>
                <a:ea typeface="微软雅黑" panose="020B0503020204020204" pitchFamily="34" charset="-122"/>
              </a:rPr>
              <a:t>无私利性</a:t>
            </a:r>
            <a:r>
              <a:rPr lang="zh-CN" altLang="en-US" sz="2600" kern="0" dirty="0" smtClean="0">
                <a:latin typeface="微软雅黑" panose="020B0503020204020204" pitchFamily="34" charset="-122"/>
                <a:ea typeface="微软雅黑" panose="020B0503020204020204" pitchFamily="34" charset="-122"/>
              </a:rPr>
              <a:t>（</a:t>
            </a:r>
            <a:r>
              <a:rPr lang="en-US" altLang="zh-CN" sz="2600" kern="0" dirty="0" smtClean="0">
                <a:latin typeface="微软雅黑" panose="020B0503020204020204" pitchFamily="34" charset="-122"/>
                <a:ea typeface="微软雅黑" panose="020B0503020204020204" pitchFamily="34" charset="-122"/>
              </a:rPr>
              <a:t>Disinterestedness</a:t>
            </a:r>
            <a:r>
              <a:rPr lang="zh-CN" altLang="en-US" sz="2600" kern="0" dirty="0" smtClean="0">
                <a:latin typeface="微软雅黑" panose="020B0503020204020204" pitchFamily="34" charset="-122"/>
                <a:ea typeface="微软雅黑" panose="020B0503020204020204" pitchFamily="34" charset="-122"/>
              </a:rPr>
              <a:t>）</a:t>
            </a:r>
            <a:endParaRPr lang="zh-CN" altLang="en-US" sz="2600" kern="0" dirty="0" smtClean="0">
              <a:latin typeface="微软雅黑" panose="020B0503020204020204" pitchFamily="34" charset="-122"/>
              <a:ea typeface="微软雅黑" panose="020B0503020204020204" pitchFamily="34" charset="-122"/>
            </a:endParaRPr>
          </a:p>
          <a:p>
            <a:pPr marL="342900" marR="0" lvl="0" indent="732155"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从事科学活动、创造科学知识的人不应以科学谋取私利；科学主要是对真理的追求</a:t>
            </a:r>
            <a:r>
              <a:rPr lang="en-US" altLang="zh-CN" sz="2600" kern="0" dirty="0" smtClean="0">
                <a:latin typeface="微软雅黑" panose="020B0503020204020204" pitchFamily="34" charset="-122"/>
                <a:ea typeface="微软雅黑" panose="020B0503020204020204" pitchFamily="34" charset="-122"/>
              </a:rPr>
              <a:t>,</a:t>
            </a:r>
            <a:r>
              <a:rPr lang="zh-CN" altLang="en-US" sz="2600" kern="0" dirty="0" smtClean="0">
                <a:latin typeface="微软雅黑" panose="020B0503020204020204" pitchFamily="34" charset="-122"/>
                <a:ea typeface="微软雅黑" panose="020B0503020204020204" pitchFamily="34" charset="-122"/>
              </a:rPr>
              <a:t>仅仅在次要的意义上才是谋生的手段。</a:t>
            </a:r>
            <a:endParaRPr lang="zh-CN" altLang="en-US" sz="2600" kern="0" dirty="0" smtClean="0">
              <a:latin typeface="微软雅黑" panose="020B0503020204020204" pitchFamily="34" charset="-122"/>
              <a:ea typeface="微软雅黑" panose="020B0503020204020204" pitchFamily="34" charset="-122"/>
            </a:endParaRPr>
          </a:p>
          <a:p>
            <a:pPr marL="342900" marR="0" lvl="0" indent="732155" eaLnBrk="0" hangingPunct="0">
              <a:lnSpc>
                <a:spcPct val="150000"/>
              </a:lnSpc>
              <a:buClrTx/>
              <a:buSzTx/>
              <a:defRPr/>
            </a:pPr>
            <a:r>
              <a:rPr lang="zh-CN" altLang="en-US" sz="2600" kern="0" dirty="0" smtClean="0">
                <a:solidFill>
                  <a:srgbClr val="0000FF"/>
                </a:solidFill>
                <a:latin typeface="微软雅黑" panose="020B0503020204020204" pitchFamily="34" charset="-122"/>
                <a:ea typeface="微软雅黑" panose="020B0503020204020204" pitchFamily="34" charset="-122"/>
              </a:rPr>
              <a:t>有条理的怀疑主义</a:t>
            </a:r>
            <a:r>
              <a:rPr lang="en-US" altLang="zh-CN" sz="2600" kern="0" dirty="0" smtClean="0">
                <a:latin typeface="微软雅黑" panose="020B0503020204020204" pitchFamily="34" charset="-122"/>
                <a:ea typeface="微软雅黑" panose="020B0503020204020204" pitchFamily="34" charset="-122"/>
              </a:rPr>
              <a:t>(organized skepticism)</a:t>
            </a:r>
            <a:endParaRPr lang="en-US" altLang="zh-CN" sz="2600" kern="0" dirty="0" smtClean="0">
              <a:latin typeface="微软雅黑" panose="020B0503020204020204" pitchFamily="34" charset="-122"/>
              <a:ea typeface="微软雅黑" panose="020B0503020204020204" pitchFamily="34" charset="-122"/>
            </a:endParaRPr>
          </a:p>
          <a:p>
            <a:pPr marL="342900" marR="0" lvl="0" indent="732155"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所有的科学知识都可以被怀疑，此怀疑应以科学事实为根据；决不未加分析批判而盲目接受一切，有责任评价其他科学家的成果，也要容许别人对自己成果的怀疑。</a:t>
            </a:r>
            <a:endParaRPr lang="zh-CN" altLang="en-US" sz="26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占位符 4"/>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kern="1200" dirty="0" smtClean="0">
                <a:sym typeface="华文新魏" panose="02010800040101010101" pitchFamily="2" charset="-122"/>
              </a:rPr>
              <a:t>一</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科学技术的社会功能</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7" name="文本占位符 6"/>
          <p:cNvSpPr>
            <a:spLocks noGrp="1"/>
          </p:cNvSpPr>
          <p:nvPr>
            <p:ph type="body" sz="quarter" idx="10"/>
          </p:nvPr>
        </p:nvSpPr>
        <p:spPr/>
        <p:txBody>
          <a:bodyPr/>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一、</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科学技术与经济转型</a:t>
            </a:r>
            <a:endParaRPr lang="zh-CN" altLang="en-US" b="1" dirty="0" smtClean="0">
              <a:latin typeface="楷体_GB2312" pitchFamily="49" charset="-122"/>
              <a:ea typeface="Microsoft YaHei UI" panose="020B0503020204020204" pitchFamily="34" charset="-122"/>
              <a:cs typeface="Microsoft YaHei UI" panose="020B0503020204020204" pitchFamily="34" charset="-122"/>
            </a:endParaRPr>
          </a:p>
        </p:txBody>
      </p:sp>
      <p:sp>
        <p:nvSpPr>
          <p:cNvPr id="4" name="Rectangle 2"/>
          <p:cNvSpPr txBox="1">
            <a:spLocks noChangeArrowheads="1"/>
          </p:cNvSpPr>
          <p:nvPr/>
        </p:nvSpPr>
        <p:spPr>
          <a:xfrm>
            <a:off x="767408" y="764704"/>
            <a:ext cx="9025467" cy="792162"/>
          </a:xfrm>
          <a:prstGeom prst="rect">
            <a:avLst/>
          </a:prstGeom>
        </p:spPr>
        <p:txBody>
          <a:bodyPr/>
          <a:lstStyle/>
          <a:p>
            <a:pPr marL="342900" marR="0" indent="-342900" defTabSz="914400" eaLnBrk="0" latinLnBrk="0" hangingPunct="0">
              <a:lnSpc>
                <a:spcPct val="12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（一）引发技术创新模式的改变</a:t>
            </a:r>
            <a:endParaRPr lang="zh-CN" altLang="en-US" sz="3200" kern="0" dirty="0" smtClean="0">
              <a:latin typeface="+mn-lt"/>
              <a:ea typeface="微软雅黑" panose="020B0503020204020204" pitchFamily="34" charset="-122"/>
            </a:endParaRPr>
          </a:p>
        </p:txBody>
      </p:sp>
      <p:sp>
        <p:nvSpPr>
          <p:cNvPr id="5" name="Rectangle 3"/>
          <p:cNvSpPr txBox="1">
            <a:spLocks noChangeArrowheads="1"/>
          </p:cNvSpPr>
          <p:nvPr/>
        </p:nvSpPr>
        <p:spPr>
          <a:xfrm>
            <a:off x="911424" y="1412776"/>
            <a:ext cx="9887272" cy="4525963"/>
          </a:xfrm>
          <a:prstGeom prst="rect">
            <a:avLst/>
          </a:prstGeom>
        </p:spPr>
        <p:txBody>
          <a:bodyPr/>
          <a:lstStyle/>
          <a:p>
            <a:pPr marL="342900" marR="0" lvl="0" indent="646430" eaLnBrk="0" hangingPunct="0">
              <a:lnSpc>
                <a:spcPct val="140000"/>
              </a:lnSpc>
              <a:buClrTx/>
              <a:buSzTx/>
              <a:defRPr/>
            </a:pPr>
            <a:r>
              <a:rPr lang="zh-CN" altLang="en-US" sz="2400" kern="0" dirty="0" smtClean="0">
                <a:latin typeface="微软雅黑" panose="020B0503020204020204" pitchFamily="34" charset="-122"/>
                <a:ea typeface="微软雅黑" panose="020B0503020204020204" pitchFamily="34" charset="-122"/>
              </a:rPr>
              <a:t>技术创新包括</a:t>
            </a:r>
            <a:r>
              <a:rPr lang="zh-CN" altLang="en-US" sz="2400" kern="0" dirty="0" smtClean="0">
                <a:solidFill>
                  <a:srgbClr val="0000FF"/>
                </a:solidFill>
                <a:latin typeface="微软雅黑" panose="020B0503020204020204" pitchFamily="34" charset="-122"/>
                <a:ea typeface="微软雅黑" panose="020B0503020204020204" pitchFamily="34" charset="-122"/>
              </a:rPr>
              <a:t>原始创新、集成创新和引进消化吸收的再创新</a:t>
            </a:r>
            <a:r>
              <a:rPr lang="zh-CN" altLang="en-US" sz="2400" kern="0" dirty="0" smtClean="0">
                <a:latin typeface="微软雅黑" panose="020B0503020204020204" pitchFamily="34" charset="-122"/>
                <a:ea typeface="微软雅黑" panose="020B0503020204020204" pitchFamily="34" charset="-122"/>
              </a:rPr>
              <a:t>三种模式；从具体创新方式上可划分为</a:t>
            </a:r>
            <a:r>
              <a:rPr lang="zh-CN" altLang="en-US" sz="2400" kern="0" dirty="0" smtClean="0">
                <a:solidFill>
                  <a:srgbClr val="0000FF"/>
                </a:solidFill>
                <a:latin typeface="微软雅黑" panose="020B0503020204020204" pitchFamily="34" charset="-122"/>
                <a:ea typeface="微软雅黑" panose="020B0503020204020204" pitchFamily="34" charset="-122"/>
              </a:rPr>
              <a:t>经验探索和对已有技术的延伸、科学理论的引导</a:t>
            </a:r>
            <a:r>
              <a:rPr lang="zh-CN" altLang="en-US" sz="2400" kern="0" dirty="0" smtClean="0">
                <a:latin typeface="微软雅黑" panose="020B0503020204020204" pitchFamily="34" charset="-122"/>
                <a:ea typeface="微软雅黑" panose="020B0503020204020204" pitchFamily="34" charset="-122"/>
              </a:rPr>
              <a:t>两种。</a:t>
            </a:r>
            <a:endParaRPr lang="en-US" altLang="zh-CN" sz="2400" kern="0" dirty="0" smtClean="0">
              <a:latin typeface="微软雅黑" panose="020B0503020204020204" pitchFamily="34" charset="-122"/>
              <a:ea typeface="微软雅黑" panose="020B0503020204020204" pitchFamily="34" charset="-122"/>
            </a:endParaRPr>
          </a:p>
          <a:p>
            <a:pPr marL="342900" indent="646430" eaLnBrk="0" hangingPunct="0">
              <a:lnSpc>
                <a:spcPct val="140000"/>
              </a:lnSpc>
              <a:buFont typeface="Wingdings" panose="05000000000000000000" pitchFamily="2" charset="2"/>
              <a:buChar char="Ø"/>
              <a:defRPr/>
            </a:pPr>
            <a:r>
              <a:rPr lang="zh-CN" altLang="en-US" sz="2400" kern="0" dirty="0" smtClean="0">
                <a:latin typeface="微软雅黑" panose="020B0503020204020204" pitchFamily="34" charset="-122"/>
                <a:ea typeface="微软雅黑" panose="020B0503020204020204" pitchFamily="34" charset="-122"/>
              </a:rPr>
              <a:t>原始创新是指前所未有的重大科学发现、技术发明、原理性主导技术等创新成果。</a:t>
            </a:r>
            <a:endParaRPr lang="zh-CN" altLang="en-US" sz="2400" kern="0" dirty="0" smtClean="0">
              <a:latin typeface="微软雅黑" panose="020B0503020204020204" pitchFamily="34" charset="-122"/>
              <a:ea typeface="微软雅黑" panose="020B0503020204020204" pitchFamily="34" charset="-122"/>
            </a:endParaRPr>
          </a:p>
          <a:p>
            <a:pPr marL="342900" indent="646430" eaLnBrk="0" hangingPunct="0">
              <a:lnSpc>
                <a:spcPct val="140000"/>
              </a:lnSpc>
              <a:buFont typeface="Wingdings" panose="05000000000000000000" pitchFamily="2" charset="2"/>
              <a:buChar char="Ø"/>
              <a:defRPr/>
            </a:pPr>
            <a:r>
              <a:rPr lang="zh-CN" altLang="en-US" sz="2400" kern="0" dirty="0" smtClean="0">
                <a:latin typeface="微软雅黑" panose="020B0503020204020204" pitchFamily="34" charset="-122"/>
                <a:ea typeface="微软雅黑" panose="020B0503020204020204" pitchFamily="34" charset="-122"/>
              </a:rPr>
              <a:t>集成创新是指通过对各种现有技术的有效集成，形成有市场竞争力的产品或者新兴产业。</a:t>
            </a:r>
            <a:endParaRPr lang="zh-CN" altLang="en-US" sz="2400" kern="0" dirty="0" smtClean="0">
              <a:latin typeface="微软雅黑" panose="020B0503020204020204" pitchFamily="34" charset="-122"/>
              <a:ea typeface="微软雅黑" panose="020B0503020204020204" pitchFamily="34" charset="-122"/>
            </a:endParaRPr>
          </a:p>
          <a:p>
            <a:pPr marL="342900" indent="646430" eaLnBrk="0" hangingPunct="0">
              <a:lnSpc>
                <a:spcPct val="140000"/>
              </a:lnSpc>
              <a:buFont typeface="Wingdings" panose="05000000000000000000" pitchFamily="2" charset="2"/>
              <a:buChar char="Ø"/>
              <a:defRPr/>
            </a:pPr>
            <a:r>
              <a:rPr lang="zh-CN" altLang="en-US" sz="2400" kern="0" dirty="0" smtClean="0">
                <a:latin typeface="微软雅黑" panose="020B0503020204020204" pitchFamily="34" charset="-122"/>
                <a:ea typeface="微软雅黑" panose="020B0503020204020204" pitchFamily="34" charset="-122"/>
              </a:rPr>
              <a:t>引进消化吸收再创新是指在引进国内外先进技术的基础上，学习、分析、借鉴，进行再创新，形成具有自主知识产权的新技术。</a:t>
            </a:r>
            <a:endParaRPr lang="zh-CN" altLang="en-US" sz="2400" kern="0" dirty="0" smtClean="0">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endParaRPr kumimoji="0" lang="zh-CN" altLang="en-US" sz="3200" b="0" i="0" u="none" strike="noStrike" kern="0" cap="none" spc="0" normalizeH="0" baseline="0" noProof="0" dirty="0" smtClean="0">
              <a:ln>
                <a:noFill/>
              </a:ln>
              <a:solidFill>
                <a:schemeClr val="tx1"/>
              </a:solidFill>
              <a:effectLst/>
              <a:uLnTx/>
              <a:uFillTx/>
              <a:latin typeface="仿宋_GB2312"/>
              <a:ea typeface="仿宋_GB2312"/>
              <a:cs typeface="仿宋_GB2312"/>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8" name="文本占位符 7"/>
          <p:cNvSpPr>
            <a:spLocks noGrp="1"/>
          </p:cNvSpPr>
          <p:nvPr>
            <p:ph type="body" sz="quarter" idx="10"/>
          </p:nvPr>
        </p:nvSpPr>
        <p:spPr/>
        <p:txBody>
          <a:bodyPr/>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sp>
        <p:nvSpPr>
          <p:cNvPr id="4" name="Rectangle 3"/>
          <p:cNvSpPr txBox="1"/>
          <p:nvPr/>
        </p:nvSpPr>
        <p:spPr>
          <a:xfrm>
            <a:off x="767408" y="1412776"/>
            <a:ext cx="10321643" cy="3816001"/>
          </a:xfrm>
          <a:prstGeom prst="rect">
            <a:avLst/>
          </a:prstGeom>
        </p:spPr>
        <p:txBody>
          <a:bodyPr/>
          <a:lstStyle/>
          <a:p>
            <a:pPr marL="342900" marR="0" lvl="0" indent="732155"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rPr>
              <a:t>默顿把科学家的共同精神气质和行为规范归纳为普遍主义、公有主义、无私利性、有条理的怀疑主义。后来又有人增加了</a:t>
            </a:r>
            <a:r>
              <a:rPr lang="zh-CN" altLang="en-US" sz="2800" kern="0" dirty="0" smtClean="0">
                <a:solidFill>
                  <a:srgbClr val="0000FF"/>
                </a:solidFill>
                <a:latin typeface="微软雅黑" panose="020B0503020204020204" pitchFamily="34" charset="-122"/>
                <a:ea typeface="微软雅黑" panose="020B0503020204020204" pitchFamily="34" charset="-122"/>
              </a:rPr>
              <a:t>谦虚、理性精神、感情中立、尊重事实、不弄虚作假、尊重他人的知识产权</a:t>
            </a:r>
            <a:r>
              <a:rPr lang="zh-CN" altLang="en-US" sz="2800" kern="0" dirty="0" smtClean="0">
                <a:latin typeface="微软雅黑" panose="020B0503020204020204" pitchFamily="34" charset="-122"/>
                <a:ea typeface="微软雅黑" panose="020B0503020204020204" pitchFamily="34" charset="-122"/>
              </a:rPr>
              <a:t>等。科学家的研究工作本身还应遵守人道主义原则以及动物保护、生态保护原则。有责任去思考、预测、评估他们所生产的科学知识的可能的社会后果。</a:t>
            </a:r>
            <a:endParaRPr lang="zh-CN" altLang="en-US" sz="28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6"/>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5" name="文本占位符 7"/>
          <p:cNvSpPr>
            <a:spLocks noGrp="1"/>
          </p:cNvSpPr>
          <p:nvPr>
            <p:ph type="body" sz="quarter" idx="10"/>
          </p:nvPr>
        </p:nvSpPr>
        <p:spPr>
          <a:xfrm>
            <a:off x="536040" y="-2348"/>
            <a:ext cx="9880440" cy="667366"/>
          </a:xfrm>
        </p:spPr>
        <p:txBody>
          <a:bodyPr/>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sp>
        <p:nvSpPr>
          <p:cNvPr id="4" name="Rectangle 3"/>
          <p:cNvSpPr txBox="1">
            <a:spLocks noChangeArrowheads="1"/>
          </p:cNvSpPr>
          <p:nvPr/>
        </p:nvSpPr>
        <p:spPr>
          <a:xfrm>
            <a:off x="407368" y="908720"/>
            <a:ext cx="11343217" cy="5400600"/>
          </a:xfrm>
          <a:prstGeom prst="rect">
            <a:avLst/>
          </a:prstGeom>
        </p:spPr>
        <p:txBody>
          <a:bodyPr/>
          <a:lstStyle/>
          <a:p>
            <a:pPr marL="342900" marR="0" lvl="0" indent="646430" algn="l" defTabSz="914400" rtl="0" eaLnBrk="1" fontAlgn="base" latinLnBrk="0" hangingPunct="1">
              <a:lnSpc>
                <a:spcPct val="130000"/>
              </a:lnSpc>
              <a:spcBef>
                <a:spcPct val="0"/>
              </a:spcBef>
              <a:spcAft>
                <a:spcPct val="0"/>
              </a:spcAft>
              <a:buClrTx/>
              <a:buSzTx/>
              <a:buFont typeface="Wingdings" panose="05000000000000000000" pitchFamily="2" charset="2"/>
              <a:buNone/>
              <a:defRPr/>
            </a:pPr>
            <a:r>
              <a:rPr lang="zh-CN" altLang="en-US" sz="2400" kern="0" dirty="0" smtClean="0">
                <a:solidFill>
                  <a:srgbClr val="0000FF"/>
                </a:solidFill>
                <a:latin typeface="微软雅黑" panose="020B0503020204020204" pitchFamily="34" charset="-122"/>
                <a:ea typeface="微软雅黑" panose="020B0503020204020204" pitchFamily="34" charset="-122"/>
              </a:rPr>
              <a:t>爱因斯坦</a:t>
            </a:r>
            <a:r>
              <a:rPr lang="zh-CN" altLang="en-US" sz="2400" kern="0" dirty="0" smtClean="0">
                <a:latin typeface="微软雅黑" panose="020B0503020204020204" pitchFamily="34" charset="-122"/>
                <a:ea typeface="微软雅黑" panose="020B0503020204020204" pitchFamily="34" charset="-122"/>
              </a:rPr>
              <a:t>指出：在科学的庙堂里主要有三种人，第一种人把科学活动当作特殊的娱乐，以便在其中寻求</a:t>
            </a:r>
            <a:r>
              <a:rPr lang="zh-CN" altLang="en-US" sz="2400" kern="0" dirty="0" smtClean="0">
                <a:solidFill>
                  <a:srgbClr val="0000FF"/>
                </a:solidFill>
                <a:latin typeface="微软雅黑" panose="020B0503020204020204" pitchFamily="34" charset="-122"/>
                <a:ea typeface="微软雅黑" panose="020B0503020204020204" pitchFamily="34" charset="-122"/>
              </a:rPr>
              <a:t>智力的快感</a:t>
            </a:r>
            <a:r>
              <a:rPr lang="zh-CN" altLang="en-US" sz="2400" kern="0" dirty="0" smtClean="0">
                <a:latin typeface="微软雅黑" panose="020B0503020204020204" pitchFamily="34" charset="-122"/>
                <a:ea typeface="微软雅黑" panose="020B0503020204020204" pitchFamily="34" charset="-122"/>
              </a:rPr>
              <a:t>；一种人为的是纯粹</a:t>
            </a:r>
            <a:r>
              <a:rPr lang="zh-CN" altLang="en-US" sz="2400" kern="0" dirty="0" smtClean="0">
                <a:solidFill>
                  <a:srgbClr val="0000FF"/>
                </a:solidFill>
                <a:latin typeface="微软雅黑" panose="020B0503020204020204" pitchFamily="34" charset="-122"/>
                <a:ea typeface="微软雅黑" panose="020B0503020204020204" pitchFamily="34" charset="-122"/>
              </a:rPr>
              <a:t>功利的目的</a:t>
            </a:r>
            <a:r>
              <a:rPr lang="zh-CN" altLang="en-US" sz="2400" kern="0" dirty="0" smtClean="0">
                <a:latin typeface="微软雅黑" panose="020B0503020204020204" pitchFamily="34" charset="-122"/>
                <a:ea typeface="微软雅黑" panose="020B0503020204020204" pitchFamily="34" charset="-122"/>
              </a:rPr>
              <a:t>，把自己的脑力产物奉献到祭坛上。这两种人虽然对建设科学庙堂也作过很大贡献，但如果没有第三种人，这座庙堂也不会存在。第三种人“总想以最适当的方式来画出一幅</a:t>
            </a:r>
            <a:r>
              <a:rPr lang="zh-CN" altLang="en-US" sz="2400" kern="0" dirty="0" smtClean="0">
                <a:solidFill>
                  <a:srgbClr val="0000FF"/>
                </a:solidFill>
                <a:latin typeface="微软雅黑" panose="020B0503020204020204" pitchFamily="34" charset="-122"/>
                <a:ea typeface="微软雅黑" panose="020B0503020204020204" pitchFamily="34" charset="-122"/>
              </a:rPr>
              <a:t>简化的和易领悟的世界图像</a:t>
            </a:r>
            <a:r>
              <a:rPr lang="zh-CN" altLang="en-US" sz="2400" kern="0" dirty="0" smtClean="0">
                <a:latin typeface="微软雅黑" panose="020B0503020204020204" pitchFamily="34" charset="-122"/>
                <a:ea typeface="微软雅黑" panose="020B0503020204020204" pitchFamily="34" charset="-122"/>
              </a:rPr>
              <a:t>”，“试图用他的这种世界体系来代替经验的世界，并来征服它”，他“把体系及其构成作为他的感情生活的支点，以便由此找到他在个人经验的狭小范围里所不能找到的安定。”这种人有一个信念：真的追求将达到善的境界</a:t>
            </a:r>
            <a:r>
              <a:rPr lang="en-US" altLang="en-US"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一种预定的和谐和内心的宁静。爱因斯坦将其称为“宇宙的宗教情感”，这是一种精神自由的境界，是科学理性的最高目标。这种精神自由在于思想不受权威和社会偏见的束缚，也不受一般违背哲理的常规和旧习惯的束缚，是内心的完全解放。</a:t>
            </a:r>
            <a:endParaRPr lang="zh-CN" altLang="en-US" sz="24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8" name="文本占位符 7"/>
          <p:cNvSpPr>
            <a:spLocks noGrp="1"/>
          </p:cNvSpPr>
          <p:nvPr>
            <p:ph type="body" sz="quarter" idx="10"/>
          </p:nvPr>
        </p:nvSpPr>
        <p:spPr/>
        <p:txBody>
          <a:bodyPr/>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pic>
        <p:nvPicPr>
          <p:cNvPr id="5" name="Picture 4" descr="韩国科学家造假4"/>
          <p:cNvPicPr>
            <a:picLocks noChangeAspect="1" noChangeArrowheads="1"/>
          </p:cNvPicPr>
          <p:nvPr/>
        </p:nvPicPr>
        <p:blipFill>
          <a:blip r:embed="rId1" cstate="print"/>
          <a:srcRect/>
          <a:stretch>
            <a:fillRect/>
          </a:stretch>
        </p:blipFill>
        <p:spPr>
          <a:xfrm>
            <a:off x="1127448" y="764704"/>
            <a:ext cx="10009111" cy="554461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8" name="文本占位符 7"/>
          <p:cNvSpPr>
            <a:spLocks noGrp="1"/>
          </p:cNvSpPr>
          <p:nvPr>
            <p:ph type="body" sz="quarter" idx="10"/>
          </p:nvPr>
        </p:nvSpPr>
        <p:spPr/>
        <p:txBody>
          <a:bodyPr/>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pic>
        <p:nvPicPr>
          <p:cNvPr id="4" name="Picture 10" descr="韩国科学家造假3"/>
          <p:cNvPicPr>
            <a:picLocks noChangeAspect="1" noChangeArrowheads="1"/>
          </p:cNvPicPr>
          <p:nvPr/>
        </p:nvPicPr>
        <p:blipFill>
          <a:blip r:embed="rId1" cstate="print"/>
          <a:srcRect/>
          <a:stretch>
            <a:fillRect/>
          </a:stretch>
        </p:blipFill>
        <p:spPr>
          <a:xfrm>
            <a:off x="263352" y="1052736"/>
            <a:ext cx="11632516" cy="5033367"/>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8" name="文本占位符 7"/>
          <p:cNvSpPr>
            <a:spLocks noGrp="1"/>
          </p:cNvSpPr>
          <p:nvPr>
            <p:ph type="body" sz="quarter" idx="10"/>
          </p:nvPr>
        </p:nvSpPr>
        <p:spPr/>
        <p:txBody>
          <a:bodyPr/>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sp>
        <p:nvSpPr>
          <p:cNvPr id="9" name="Rectangle 4"/>
          <p:cNvSpPr txBox="1">
            <a:spLocks noChangeArrowheads="1"/>
          </p:cNvSpPr>
          <p:nvPr/>
        </p:nvSpPr>
        <p:spPr bwMode="auto">
          <a:xfrm>
            <a:off x="983432" y="908720"/>
            <a:ext cx="9030258" cy="642939"/>
          </a:xfrm>
          <a:prstGeom prst="rect">
            <a:avLst/>
          </a:prstGeom>
          <a:noFill/>
          <a:ln>
            <a:miter lim="800000"/>
          </a:ln>
        </p:spPr>
        <p:txBody>
          <a:bodyPr/>
          <a:lstStyle/>
          <a:p>
            <a:pPr lvl="0" eaLnBrk="0" hangingPunct="0">
              <a:defRPr/>
            </a:pPr>
            <a:r>
              <a:rPr kumimoji="0" lang="zh-CN" altLang="en-US" sz="3200" b="1" i="0" u="none" strike="noStrike" kern="1200" cap="none" spc="0" normalizeH="0" baseline="0" noProof="0" dirty="0" smtClean="0">
                <a:ln>
                  <a:noFill/>
                </a:ln>
                <a:solidFill>
                  <a:srgbClr val="AA454B"/>
                </a:solidFill>
                <a:effectLst/>
                <a:uLnTx/>
                <a:uFillTx/>
                <a:latin typeface="微软雅黑" panose="020B0503020204020204" pitchFamily="34" charset="-122"/>
                <a:ea typeface="微软雅黑" panose="020B0503020204020204" pitchFamily="34" charset="-122"/>
                <a:cs typeface="+mn-cs"/>
              </a:rPr>
              <a:t>（</a:t>
            </a:r>
            <a:r>
              <a:rPr lang="zh-CN" altLang="en-US" sz="3200" b="1" dirty="0" smtClean="0">
                <a:solidFill>
                  <a:srgbClr val="AA454B"/>
                </a:solidFill>
                <a:latin typeface="微软雅黑" panose="020B0503020204020204" pitchFamily="34" charset="-122"/>
                <a:ea typeface="微软雅黑" panose="020B0503020204020204" pitchFamily="34" charset="-122"/>
              </a:rPr>
              <a:t>二）技术共同体的伦理规范和责任</a:t>
            </a:r>
            <a:endParaRPr lang="zh-CN" altLang="en-US" sz="3200" b="1" dirty="0" smtClean="0">
              <a:solidFill>
                <a:srgbClr val="AA454B"/>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839416" y="1700808"/>
            <a:ext cx="10297144" cy="4464496"/>
          </a:xfrm>
          <a:prstGeom prst="rect">
            <a:avLst/>
          </a:prstGeom>
        </p:spPr>
        <p:txBody>
          <a:bodyPr/>
          <a:lstStyle/>
          <a:p>
            <a:pPr marL="342900" marR="0" lvl="0" indent="732155" eaLnBrk="0" hangingPunct="0">
              <a:lnSpc>
                <a:spcPct val="150000"/>
              </a:lnSpc>
              <a:buClrTx/>
              <a:buSzTx/>
              <a:defRPr/>
            </a:pPr>
            <a:r>
              <a:rPr lang="zh-CN" altLang="en-US" sz="2700" kern="0" dirty="0" smtClean="0">
                <a:latin typeface="微软雅黑" panose="020B0503020204020204" pitchFamily="34" charset="-122"/>
                <a:ea typeface="微软雅黑" panose="020B0503020204020204" pitchFamily="34" charset="-122"/>
              </a:rPr>
              <a:t>技术工作者，尤其是工程师，在工程技术活动中，应该遵循一定的职业伦理和社会伦理准则，应该承担对社会、专业、雇主和同事的责任，应该对工程的环境影响负有特别的责任，规范自己的行为，为人类福祉和环境保护服务。</a:t>
            </a:r>
            <a:endParaRPr lang="en-US" altLang="zh-CN" sz="2700" kern="0" dirty="0" smtClean="0">
              <a:latin typeface="微软雅黑" panose="020B0503020204020204" pitchFamily="34" charset="-122"/>
              <a:ea typeface="微软雅黑" panose="020B0503020204020204" pitchFamily="34" charset="-122"/>
            </a:endParaRPr>
          </a:p>
          <a:p>
            <a:pPr marL="342900" lvl="0" indent="732155" eaLnBrk="0" hangingPunct="0">
              <a:lnSpc>
                <a:spcPct val="150000"/>
              </a:lnSpc>
              <a:defRPr/>
            </a:pPr>
            <a:r>
              <a:rPr lang="zh-CN" altLang="en-US" sz="2700" kern="0" dirty="0" smtClean="0">
                <a:latin typeface="微软雅黑" panose="020B0503020204020204" pitchFamily="34" charset="-122"/>
                <a:ea typeface="微软雅黑" panose="020B0503020204020204" pitchFamily="34" charset="-122"/>
              </a:rPr>
              <a:t>工程技术活动要遵守</a:t>
            </a:r>
            <a:r>
              <a:rPr lang="zh-CN" altLang="en-US" sz="2700" kern="0" dirty="0" smtClean="0">
                <a:solidFill>
                  <a:srgbClr val="0000FF"/>
                </a:solidFill>
                <a:latin typeface="微软雅黑" panose="020B0503020204020204" pitchFamily="34" charset="-122"/>
                <a:ea typeface="微软雅黑" panose="020B0503020204020204" pitchFamily="34" charset="-122"/>
              </a:rPr>
              <a:t>四个基本的伦理原则</a:t>
            </a:r>
            <a:r>
              <a:rPr lang="zh-CN" altLang="en-US" sz="2700" kern="0" dirty="0" smtClean="0">
                <a:latin typeface="微软雅黑" panose="020B0503020204020204" pitchFamily="34" charset="-122"/>
                <a:ea typeface="微软雅黑" panose="020B0503020204020204" pitchFamily="34" charset="-122"/>
              </a:rPr>
              <a:t>：一切为了公众安全、健康和福祉；尊重环境，友善地对待环境和其他生命；诚实公平；维护和增强职业的荣誉、正直和尊严。</a:t>
            </a:r>
            <a:endParaRPr lang="zh-CN" altLang="en-US" sz="27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8" name="文本占位符 7"/>
          <p:cNvSpPr>
            <a:spLocks noGrp="1"/>
          </p:cNvSpPr>
          <p:nvPr>
            <p:ph type="body" sz="quarter" idx="10"/>
          </p:nvPr>
        </p:nvSpPr>
        <p:spPr/>
        <p:txBody>
          <a:bodyPr/>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sp>
        <p:nvSpPr>
          <p:cNvPr id="9" name="Rectangle 4"/>
          <p:cNvSpPr txBox="1">
            <a:spLocks noChangeArrowheads="1"/>
          </p:cNvSpPr>
          <p:nvPr/>
        </p:nvSpPr>
        <p:spPr bwMode="auto">
          <a:xfrm>
            <a:off x="767408" y="1124744"/>
            <a:ext cx="9534314" cy="642939"/>
          </a:xfrm>
          <a:prstGeom prst="rect">
            <a:avLst/>
          </a:prstGeom>
          <a:noFill/>
          <a:ln>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rgbClr val="AA454B"/>
                </a:solidFill>
                <a:effectLst/>
                <a:uLnTx/>
                <a:uFillTx/>
                <a:latin typeface="微软雅黑" panose="020B0503020204020204" pitchFamily="34" charset="-122"/>
                <a:ea typeface="微软雅黑" panose="020B0503020204020204" pitchFamily="34" charset="-122"/>
                <a:cs typeface="+mn-cs"/>
              </a:rPr>
              <a:t>（三）新兴科学技术的伦理冲击及其应对</a:t>
            </a:r>
            <a:endParaRPr kumimoji="0" lang="zh-CN" altLang="en-US" sz="3200" b="1" i="0" u="none" strike="noStrike" kern="1200" cap="none" spc="0" normalizeH="0" baseline="0" noProof="0" dirty="0" smtClean="0">
              <a:ln>
                <a:noFill/>
              </a:ln>
              <a:solidFill>
                <a:srgbClr val="AA454B"/>
              </a:solidFill>
              <a:effectLst/>
              <a:uLnTx/>
              <a:uFillTx/>
              <a:latin typeface="微软雅黑" panose="020B0503020204020204" pitchFamily="34" charset="-122"/>
              <a:ea typeface="微软雅黑" panose="020B0503020204020204" pitchFamily="34" charset="-122"/>
              <a:cs typeface="+mn-cs"/>
            </a:endParaRPr>
          </a:p>
        </p:txBody>
      </p:sp>
      <p:sp>
        <p:nvSpPr>
          <p:cNvPr id="5" name="Rectangle 3"/>
          <p:cNvSpPr txBox="1">
            <a:spLocks noChangeArrowheads="1"/>
          </p:cNvSpPr>
          <p:nvPr/>
        </p:nvSpPr>
        <p:spPr>
          <a:xfrm>
            <a:off x="551384" y="1916832"/>
            <a:ext cx="10972800" cy="4176464"/>
          </a:xfrm>
          <a:prstGeom prst="rect">
            <a:avLst/>
          </a:prstGeom>
        </p:spPr>
        <p:txBody>
          <a:bodyPr/>
          <a:lstStyle/>
          <a:p>
            <a:pPr marL="342900" marR="0" lvl="0" indent="732155" eaLnBrk="0" hangingPunct="0">
              <a:lnSpc>
                <a:spcPct val="150000"/>
              </a:lnSpc>
              <a:buClrTx/>
              <a:buSzTx/>
              <a:defRPr/>
            </a:pPr>
            <a:r>
              <a:rPr lang="zh-CN" altLang="en-US" sz="2900" kern="0" dirty="0" smtClean="0">
                <a:latin typeface="微软雅黑" panose="020B0503020204020204" pitchFamily="34" charset="-122"/>
                <a:ea typeface="微软雅黑" panose="020B0503020204020204" pitchFamily="34" charset="-122"/>
              </a:rPr>
              <a:t>随着一些</a:t>
            </a:r>
            <a:r>
              <a:rPr lang="zh-CN" altLang="en-US" sz="2900" kern="0" dirty="0" smtClean="0">
                <a:solidFill>
                  <a:srgbClr val="0000FF"/>
                </a:solidFill>
                <a:latin typeface="微软雅黑" panose="020B0503020204020204" pitchFamily="34" charset="-122"/>
                <a:ea typeface="微软雅黑" panose="020B0503020204020204" pitchFamily="34" charset="-122"/>
              </a:rPr>
              <a:t>新兴科学技术</a:t>
            </a:r>
            <a:r>
              <a:rPr lang="zh-CN" altLang="en-US" sz="2900" kern="0" dirty="0" smtClean="0">
                <a:latin typeface="微软雅黑" panose="020B0503020204020204" pitchFamily="34" charset="-122"/>
                <a:ea typeface="微软雅黑" panose="020B0503020204020204" pitchFamily="34" charset="-122"/>
              </a:rPr>
              <a:t>，如生命科学技术、材料科学技术、信息科学技术、能源科学技术等的发展和应用，引发了一系列的伦理难题，如克隆人的伦理问题、基因治疗和增强的伦理问题、网络伦理问题、核伦理问题等，需要我们运用伦理学的基本原则，结合科学技术发展应用的现状以及社会发展的需要，制定并实施切实可行的伦理规范，以更好地实现科学技术的社会价值。</a:t>
            </a:r>
            <a:endParaRPr lang="zh-CN" altLang="en-US" sz="29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8" name="文本占位符 7"/>
          <p:cNvSpPr>
            <a:spLocks noGrp="1"/>
          </p:cNvSpPr>
          <p:nvPr>
            <p:ph type="body" sz="quarter" idx="10"/>
          </p:nvPr>
        </p:nvSpPr>
        <p:spPr/>
        <p:txBody>
          <a:bodyPr/>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sp>
        <p:nvSpPr>
          <p:cNvPr id="4" name="Rectangle 2"/>
          <p:cNvSpPr txBox="1">
            <a:spLocks noChangeArrowheads="1"/>
          </p:cNvSpPr>
          <p:nvPr/>
        </p:nvSpPr>
        <p:spPr>
          <a:xfrm>
            <a:off x="1127448" y="1124744"/>
            <a:ext cx="8724197" cy="720080"/>
          </a:xfrm>
          <a:prstGeom prst="rect">
            <a:avLst/>
          </a:prstGeom>
          <a:noFill/>
        </p:spPr>
        <p:txBody>
          <a:bodyPr/>
          <a:lstStyle/>
          <a:p>
            <a:pPr marR="0" lvl="0" indent="88900" defTabSz="914400" eaLnBrk="0" latinLnBrk="0" hangingPunct="0">
              <a:lnSpc>
                <a:spcPct val="130000"/>
              </a:lnSpc>
              <a:buClrTx/>
              <a:buSzTx/>
              <a:buFontTx/>
              <a:buNone/>
              <a:defRPr/>
            </a:pPr>
            <a:r>
              <a:rPr lang="zh-CN" altLang="en-US" sz="3600" b="1" kern="0" dirty="0" smtClean="0">
                <a:latin typeface="+mj-lt"/>
                <a:ea typeface="华文新魏"/>
                <a:cs typeface="+mj-cs"/>
                <a:sym typeface="华文新魏" panose="02010800040101010101" pitchFamily="2" charset="-122"/>
              </a:rPr>
              <a:t>高技术与传统伦理的相互冲突</a:t>
            </a:r>
            <a:endParaRPr lang="zh-CN" altLang="en-US" sz="3600" b="1" kern="0" dirty="0" smtClean="0">
              <a:latin typeface="+mj-lt"/>
              <a:ea typeface="华文新魏"/>
              <a:cs typeface="+mj-cs"/>
              <a:sym typeface="华文新魏" panose="02010800040101010101" pitchFamily="2" charset="-122"/>
            </a:endParaRPr>
          </a:p>
        </p:txBody>
      </p:sp>
      <p:sp>
        <p:nvSpPr>
          <p:cNvPr id="5" name="Rectangle 3"/>
          <p:cNvSpPr txBox="1">
            <a:spLocks noChangeArrowheads="1"/>
          </p:cNvSpPr>
          <p:nvPr/>
        </p:nvSpPr>
        <p:spPr>
          <a:xfrm>
            <a:off x="911424" y="2060848"/>
            <a:ext cx="10363200" cy="3888432"/>
          </a:xfrm>
          <a:prstGeom prst="rect">
            <a:avLst/>
          </a:prstGeom>
          <a:noFill/>
        </p:spPr>
        <p:txBody>
          <a:bodyPr/>
          <a:lstStyle/>
          <a:p>
            <a:pPr marL="342900" marR="0" lvl="0" indent="732155" eaLnBrk="0" hangingPunct="0">
              <a:lnSpc>
                <a:spcPct val="150000"/>
              </a:lnSpc>
              <a:buClrTx/>
              <a:buSzTx/>
              <a:defRPr/>
            </a:pPr>
            <a:r>
              <a:rPr lang="zh-CN" altLang="en-US" sz="2700" kern="0" dirty="0" smtClean="0">
                <a:latin typeface="微软雅黑" panose="020B0503020204020204" pitchFamily="34" charset="-122"/>
                <a:ea typeface="微软雅黑" panose="020B0503020204020204" pitchFamily="34" charset="-122"/>
              </a:rPr>
              <a:t>人工授精、体外受精、代理母亲、器官移植、安乐死、脑死亡与呼吸死、克隆人、网络隐私、空间伦理、核伦理，等等。</a:t>
            </a:r>
            <a:endParaRPr lang="zh-CN" altLang="en-US" sz="2700" kern="0" dirty="0" smtClean="0">
              <a:latin typeface="微软雅黑" panose="020B0503020204020204" pitchFamily="34" charset="-122"/>
              <a:ea typeface="微软雅黑" panose="020B0503020204020204" pitchFamily="34" charset="-122"/>
            </a:endParaRPr>
          </a:p>
          <a:p>
            <a:pPr marL="342900" marR="0" lvl="0" indent="732155" eaLnBrk="0" hangingPunct="0">
              <a:lnSpc>
                <a:spcPct val="150000"/>
              </a:lnSpc>
              <a:buClrTx/>
              <a:buSzTx/>
              <a:defRPr/>
            </a:pPr>
            <a:r>
              <a:rPr lang="zh-CN" altLang="en-US" sz="2700" kern="0" dirty="0" smtClean="0">
                <a:latin typeface="微软雅黑" panose="020B0503020204020204" pitchFamily="34" charset="-122"/>
                <a:ea typeface="微软雅黑" panose="020B0503020204020204" pitchFamily="34" charset="-122"/>
              </a:rPr>
              <a:t>爱因斯坦：“你们只懂得应用科学本身是不够的。关心人的本身，应当始终成为一切技术上奋斗的主要目标。关心怎样组织人的劳动和产品分配这样一些尚未解决的重大问题，用以保证我们科学思想的成果会造福于人类，而不致成祸害。”</a:t>
            </a:r>
            <a:endParaRPr lang="zh-CN" altLang="en-US" sz="27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8" name="文本占位符 7"/>
          <p:cNvSpPr>
            <a:spLocks noGrp="1"/>
          </p:cNvSpPr>
          <p:nvPr>
            <p:ph type="body" sz="quarter" idx="10"/>
          </p:nvPr>
        </p:nvSpPr>
        <p:spPr/>
        <p:txBody>
          <a:bodyPr/>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sp>
        <p:nvSpPr>
          <p:cNvPr id="4" name="Rectangle 2"/>
          <p:cNvSpPr txBox="1"/>
          <p:nvPr/>
        </p:nvSpPr>
        <p:spPr>
          <a:xfrm>
            <a:off x="407368" y="692696"/>
            <a:ext cx="11188824" cy="5616624"/>
          </a:xfrm>
          <a:prstGeom prst="rect">
            <a:avLst/>
          </a:prstGeom>
        </p:spPr>
        <p:txBody>
          <a:bodyPr/>
          <a:lstStyle/>
          <a:p>
            <a:pPr marL="342900" indent="15875" eaLnBrk="0" hangingPunct="0">
              <a:lnSpc>
                <a:spcPct val="150000"/>
              </a:lnSpc>
              <a:defRPr/>
            </a:pPr>
            <a:r>
              <a:rPr lang="en-US" altLang="zh-CN" sz="3600" b="1" kern="0" dirty="0" smtClean="0">
                <a:latin typeface="+mj-lt"/>
                <a:ea typeface="华文新魏"/>
                <a:cs typeface="+mj-cs"/>
                <a:sym typeface="华文新魏" panose="02010800040101010101" pitchFamily="2" charset="-122"/>
              </a:rPr>
              <a:t>21</a:t>
            </a:r>
            <a:r>
              <a:rPr lang="zh-CN" altLang="en-US" sz="3600" b="1" kern="0" dirty="0" smtClean="0">
                <a:latin typeface="+mj-lt"/>
                <a:ea typeface="华文新魏"/>
                <a:cs typeface="+mj-cs"/>
                <a:sym typeface="华文新魏" panose="02010800040101010101" pitchFamily="2" charset="-122"/>
              </a:rPr>
              <a:t>世纪技术发展中的伦理问题</a:t>
            </a:r>
            <a:endParaRPr lang="en-US" altLang="zh-CN" sz="3600" b="1" kern="0" dirty="0" smtClean="0">
              <a:latin typeface="+mj-lt"/>
              <a:ea typeface="华文新魏"/>
              <a:cs typeface="+mj-cs"/>
              <a:sym typeface="华文新魏" panose="02010800040101010101" pitchFamily="2" charset="-122"/>
            </a:endParaRPr>
          </a:p>
          <a:p>
            <a:pPr marL="342900" marR="0" lvl="0" indent="732155" eaLnBrk="0" hangingPunct="0">
              <a:lnSpc>
                <a:spcPct val="150000"/>
              </a:lnSpc>
              <a:buClrTx/>
              <a:buSzTx/>
              <a:defRPr/>
            </a:pPr>
            <a:r>
              <a:rPr lang="zh-CN" altLang="en-US" sz="2600" kern="0" dirty="0" smtClean="0">
                <a:solidFill>
                  <a:srgbClr val="0000FF"/>
                </a:solidFill>
                <a:latin typeface="微软雅黑" panose="020B0503020204020204" pitchFamily="34" charset="-122"/>
                <a:ea typeface="微软雅黑" panose="020B0503020204020204" pitchFamily="34" charset="-122"/>
              </a:rPr>
              <a:t>性别鉴定技术</a:t>
            </a:r>
            <a:r>
              <a:rPr lang="en-US" altLang="zh-CN" sz="2600" kern="0" dirty="0" smtClean="0">
                <a:latin typeface="微软雅黑" panose="020B0503020204020204" pitchFamily="34" charset="-122"/>
                <a:ea typeface="微软雅黑" panose="020B0503020204020204" pitchFamily="34" charset="-122"/>
              </a:rPr>
              <a:t>:</a:t>
            </a:r>
            <a:r>
              <a:rPr lang="zh-CN" altLang="en-US" sz="2600" kern="0" dirty="0" smtClean="0">
                <a:latin typeface="微软雅黑" panose="020B0503020204020204" pitchFamily="34" charset="-122"/>
                <a:ea typeface="微软雅黑" panose="020B0503020204020204" pitchFamily="34" charset="-122"/>
              </a:rPr>
              <a:t>虽然可以通过及时终止妊娠，减少某些连锁性遗传病患儿的出生。但是，它可能成为重男轻女者保留男婴、摈弃女婴的手段，致使社会男女比例失调，影响人类种族的持续健康延续。</a:t>
            </a:r>
            <a:endParaRPr lang="zh-CN" altLang="en-US" sz="2600" kern="0" dirty="0" smtClean="0">
              <a:latin typeface="微软雅黑" panose="020B0503020204020204" pitchFamily="34" charset="-122"/>
              <a:ea typeface="微软雅黑" panose="020B0503020204020204" pitchFamily="34" charset="-122"/>
            </a:endParaRPr>
          </a:p>
          <a:p>
            <a:pPr marL="342900" marR="0" lvl="0" indent="732155" eaLnBrk="0" hangingPunct="0">
              <a:lnSpc>
                <a:spcPct val="150000"/>
              </a:lnSpc>
              <a:buClrTx/>
              <a:buSzTx/>
              <a:defRPr/>
            </a:pPr>
            <a:r>
              <a:rPr lang="zh-CN" altLang="en-US" sz="2600" kern="0" dirty="0" smtClean="0">
                <a:solidFill>
                  <a:srgbClr val="0000FF"/>
                </a:solidFill>
                <a:latin typeface="微软雅黑" panose="020B0503020204020204" pitchFamily="34" charset="-122"/>
                <a:ea typeface="微软雅黑" panose="020B0503020204020204" pitchFamily="34" charset="-122"/>
              </a:rPr>
              <a:t>人工流产技术</a:t>
            </a:r>
            <a:r>
              <a:rPr lang="en-US" altLang="zh-CN" sz="2600" kern="0" dirty="0" smtClean="0">
                <a:latin typeface="微软雅黑" panose="020B0503020204020204" pitchFamily="34" charset="-122"/>
                <a:ea typeface="微软雅黑" panose="020B0503020204020204" pitchFamily="34" charset="-122"/>
              </a:rPr>
              <a:t>:</a:t>
            </a:r>
            <a:r>
              <a:rPr lang="zh-CN" altLang="en-US" sz="2600" kern="0" dirty="0" smtClean="0">
                <a:latin typeface="微软雅黑" panose="020B0503020204020204" pitchFamily="34" charset="-122"/>
                <a:ea typeface="微软雅黑" panose="020B0503020204020204" pitchFamily="34" charset="-122"/>
              </a:rPr>
              <a:t>使胎儿流产失去生命，将会引发关于胎儿是否是人的伦理争论，甚至人权方面的争论。</a:t>
            </a:r>
            <a:endParaRPr lang="zh-CN" altLang="en-US" sz="2600" kern="0" dirty="0" smtClean="0">
              <a:latin typeface="微软雅黑" panose="020B0503020204020204" pitchFamily="34" charset="-122"/>
              <a:ea typeface="微软雅黑" panose="020B0503020204020204" pitchFamily="34" charset="-122"/>
            </a:endParaRPr>
          </a:p>
          <a:p>
            <a:pPr marL="342900" marR="0" lvl="0" indent="732155" eaLnBrk="0" hangingPunct="0">
              <a:lnSpc>
                <a:spcPct val="150000"/>
              </a:lnSpc>
              <a:buClrTx/>
              <a:buSzTx/>
              <a:defRPr/>
            </a:pPr>
            <a:r>
              <a:rPr lang="zh-CN" altLang="en-US" sz="2600" kern="0" dirty="0" smtClean="0">
                <a:solidFill>
                  <a:srgbClr val="0000FF"/>
                </a:solidFill>
                <a:latin typeface="微软雅黑" panose="020B0503020204020204" pitchFamily="34" charset="-122"/>
                <a:ea typeface="微软雅黑" panose="020B0503020204020204" pitchFamily="34" charset="-122"/>
              </a:rPr>
              <a:t>人体器官移植技术</a:t>
            </a:r>
            <a:r>
              <a:rPr lang="en-US" altLang="zh-CN" sz="2600" kern="0" dirty="0" smtClean="0">
                <a:latin typeface="微软雅黑" panose="020B0503020204020204" pitchFamily="34" charset="-122"/>
                <a:ea typeface="微软雅黑" panose="020B0503020204020204" pitchFamily="34" charset="-122"/>
              </a:rPr>
              <a:t>:</a:t>
            </a:r>
            <a:r>
              <a:rPr lang="zh-CN" altLang="en-US" sz="2600" kern="0" dirty="0" smtClean="0">
                <a:latin typeface="微软雅黑" panose="020B0503020204020204" pitchFamily="34" charset="-122"/>
                <a:ea typeface="微软雅黑" panose="020B0503020204020204" pitchFamily="34" charset="-122"/>
              </a:rPr>
              <a:t>冲击“天地之性人为贵”的儒家伦理和关于死亡的传统伦理观（即脑死亡与呼吸死、心脏死之间的争论），降低人的价值与尊严。</a:t>
            </a:r>
            <a:endParaRPr lang="en-US" altLang="zh-CN" sz="2600" kern="0" dirty="0" smtClean="0">
              <a:latin typeface="微软雅黑" panose="020B0503020204020204" pitchFamily="34" charset="-122"/>
              <a:ea typeface="微软雅黑" panose="020B0503020204020204" pitchFamily="34" charset="-122"/>
            </a:endParaRPr>
          </a:p>
          <a:p>
            <a:pPr marL="342900" marR="0" lvl="0" indent="732155" eaLnBrk="0" hangingPunct="0">
              <a:lnSpc>
                <a:spcPct val="130000"/>
              </a:lnSpc>
              <a:buClrTx/>
              <a:buSzTx/>
              <a:defRPr/>
            </a:pPr>
            <a:endParaRPr lang="zh-CN" altLang="en-US" sz="24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8" name="文本占位符 7"/>
          <p:cNvSpPr>
            <a:spLocks noGrp="1"/>
          </p:cNvSpPr>
          <p:nvPr>
            <p:ph type="body" sz="quarter" idx="10"/>
          </p:nvPr>
        </p:nvSpPr>
        <p:spPr/>
        <p:txBody>
          <a:bodyPr/>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sp>
        <p:nvSpPr>
          <p:cNvPr id="4" name="Rectangle 2"/>
          <p:cNvSpPr txBox="1"/>
          <p:nvPr/>
        </p:nvSpPr>
        <p:spPr>
          <a:xfrm>
            <a:off x="479376" y="980728"/>
            <a:ext cx="10972800" cy="5040560"/>
          </a:xfrm>
          <a:prstGeom prst="rect">
            <a:avLst/>
          </a:prstGeom>
        </p:spPr>
        <p:txBody>
          <a:bodyPr/>
          <a:lstStyle/>
          <a:p>
            <a:pPr marL="342900" indent="646430" eaLnBrk="0" hangingPunct="0">
              <a:lnSpc>
                <a:spcPct val="150000"/>
              </a:lnSpc>
              <a:defRPr/>
            </a:pPr>
            <a:r>
              <a:rPr lang="zh-CN" altLang="en-US" sz="2600" kern="0" dirty="0" smtClean="0">
                <a:solidFill>
                  <a:srgbClr val="0000FF"/>
                </a:solidFill>
                <a:latin typeface="微软雅黑" panose="020B0503020204020204" pitchFamily="34" charset="-122"/>
                <a:ea typeface="微软雅黑" panose="020B0503020204020204" pitchFamily="34" charset="-122"/>
              </a:rPr>
              <a:t>安乐死技术</a:t>
            </a:r>
            <a:r>
              <a:rPr lang="en-US" altLang="zh-CN" sz="2600" kern="0" dirty="0" smtClean="0">
                <a:latin typeface="微软雅黑" panose="020B0503020204020204" pitchFamily="34" charset="-122"/>
                <a:ea typeface="微软雅黑" panose="020B0503020204020204" pitchFamily="34" charset="-122"/>
              </a:rPr>
              <a:t>:</a:t>
            </a:r>
            <a:r>
              <a:rPr lang="zh-CN" altLang="en-US" sz="2600" kern="0" dirty="0" smtClean="0">
                <a:latin typeface="微软雅黑" panose="020B0503020204020204" pitchFamily="34" charset="-122"/>
                <a:ea typeface="微软雅黑" panose="020B0503020204020204" pitchFamily="34" charset="-122"/>
              </a:rPr>
              <a:t>冲击“敬畏生命”、“生命无价”的传统生命伦理观。</a:t>
            </a:r>
            <a:endParaRPr lang="en-US" altLang="zh-CN" sz="2600" kern="0" dirty="0" smtClean="0">
              <a:latin typeface="微软雅黑" panose="020B0503020204020204" pitchFamily="34" charset="-122"/>
              <a:ea typeface="微软雅黑" panose="020B0503020204020204" pitchFamily="34" charset="-122"/>
            </a:endParaRPr>
          </a:p>
          <a:p>
            <a:pPr marL="342900" indent="646430" eaLnBrk="0" hangingPunct="0">
              <a:lnSpc>
                <a:spcPct val="150000"/>
              </a:lnSpc>
              <a:defRPr/>
            </a:pPr>
            <a:r>
              <a:rPr lang="zh-CN" altLang="en-US" sz="2600" kern="0" dirty="0" smtClean="0">
                <a:solidFill>
                  <a:srgbClr val="0000FF"/>
                </a:solidFill>
                <a:latin typeface="微软雅黑" panose="020B0503020204020204" pitchFamily="34" charset="-122"/>
                <a:ea typeface="微软雅黑" panose="020B0503020204020204" pitchFamily="34" charset="-122"/>
              </a:rPr>
              <a:t>克隆技术</a:t>
            </a:r>
            <a:r>
              <a:rPr lang="en-US" altLang="zh-CN" sz="2600" kern="0" dirty="0" smtClean="0">
                <a:latin typeface="微软雅黑" panose="020B0503020204020204" pitchFamily="34" charset="-122"/>
                <a:ea typeface="微软雅黑" panose="020B0503020204020204" pitchFamily="34" charset="-122"/>
              </a:rPr>
              <a:t>:</a:t>
            </a:r>
            <a:r>
              <a:rPr lang="zh-CN" altLang="en-US" sz="2600" kern="0" dirty="0" smtClean="0">
                <a:latin typeface="微软雅黑" panose="020B0503020204020204" pitchFamily="34" charset="-122"/>
                <a:ea typeface="微软雅黑" panose="020B0503020204020204" pitchFamily="34" charset="-122"/>
              </a:rPr>
              <a:t>将会引发诸如“人的基因能否当作商品进行交易”等一系列伦理道德问题。</a:t>
            </a:r>
            <a:endParaRPr lang="zh-CN" altLang="en-US" sz="2600" kern="0" dirty="0" smtClean="0">
              <a:latin typeface="微软雅黑" panose="020B0503020204020204" pitchFamily="34" charset="-122"/>
              <a:ea typeface="微软雅黑" panose="020B0503020204020204" pitchFamily="34" charset="-122"/>
            </a:endParaRPr>
          </a:p>
          <a:p>
            <a:pPr marL="342900" indent="646430" eaLnBrk="0" hangingPunct="0">
              <a:lnSpc>
                <a:spcPct val="150000"/>
              </a:lnSpc>
              <a:defRPr/>
            </a:pPr>
            <a:r>
              <a:rPr lang="zh-CN" altLang="en-US" sz="2600" kern="0" dirty="0" smtClean="0">
                <a:solidFill>
                  <a:srgbClr val="0000FF"/>
                </a:solidFill>
                <a:latin typeface="微软雅黑" panose="020B0503020204020204" pitchFamily="34" charset="-122"/>
                <a:ea typeface="微软雅黑" panose="020B0503020204020204" pitchFamily="34" charset="-122"/>
              </a:rPr>
              <a:t>网络技术</a:t>
            </a:r>
            <a:r>
              <a:rPr lang="en-US" altLang="zh-CN" sz="2600" kern="0" dirty="0" smtClean="0">
                <a:latin typeface="微软雅黑" panose="020B0503020204020204" pitchFamily="34" charset="-122"/>
                <a:ea typeface="微软雅黑" panose="020B0503020204020204" pitchFamily="34" charset="-122"/>
              </a:rPr>
              <a:t>:</a:t>
            </a:r>
            <a:r>
              <a:rPr lang="zh-CN" altLang="en-US" sz="2600" kern="0" dirty="0" smtClean="0">
                <a:latin typeface="微软雅黑" panose="020B0503020204020204" pitchFamily="34" charset="-122"/>
                <a:ea typeface="微软雅黑" panose="020B0503020204020204" pitchFamily="34" charset="-122"/>
              </a:rPr>
              <a:t>导致虚无主义和自由无政府主义伦理观盛行，使得不道德行为难以监督和控制，个人隐私被侵犯，信任与责任出现危机，信息资源的安全得不到有力保障。</a:t>
            </a:r>
            <a:endParaRPr lang="en-US" altLang="zh-CN" sz="2600" kern="0" dirty="0" smtClean="0">
              <a:latin typeface="微软雅黑" panose="020B0503020204020204" pitchFamily="34" charset="-122"/>
              <a:ea typeface="微软雅黑" panose="020B0503020204020204" pitchFamily="34" charset="-122"/>
            </a:endParaRPr>
          </a:p>
          <a:p>
            <a:pPr marL="342900" indent="646430" eaLnBrk="0" hangingPunct="0">
              <a:lnSpc>
                <a:spcPct val="150000"/>
              </a:lnSpc>
              <a:defRPr/>
            </a:pPr>
            <a:r>
              <a:rPr lang="zh-CN" altLang="en-US" sz="2600" kern="0" dirty="0" smtClean="0">
                <a:solidFill>
                  <a:srgbClr val="0000FF"/>
                </a:solidFill>
                <a:latin typeface="微软雅黑" panose="020B0503020204020204" pitchFamily="34" charset="-122"/>
                <a:ea typeface="微软雅黑" panose="020B0503020204020204" pitchFamily="34" charset="-122"/>
              </a:rPr>
              <a:t>“租借子宫”、“替代母亲”、“试管婴儿”</a:t>
            </a:r>
            <a:r>
              <a:rPr lang="zh-CN" altLang="en-US" sz="2600" kern="0" dirty="0" smtClean="0">
                <a:latin typeface="微软雅黑" panose="020B0503020204020204" pitchFamily="34" charset="-122"/>
                <a:ea typeface="微软雅黑" panose="020B0503020204020204" pitchFamily="34" charset="-122"/>
              </a:rPr>
              <a:t>等技术</a:t>
            </a:r>
            <a:r>
              <a:rPr lang="en-US" altLang="zh-CN" sz="2600" kern="0" dirty="0" smtClean="0">
                <a:latin typeface="微软雅黑" panose="020B0503020204020204" pitchFamily="34" charset="-122"/>
                <a:ea typeface="微软雅黑" panose="020B0503020204020204" pitchFamily="34" charset="-122"/>
              </a:rPr>
              <a:t>:</a:t>
            </a:r>
            <a:r>
              <a:rPr lang="zh-CN" altLang="en-US" sz="2600" kern="0" dirty="0" smtClean="0">
                <a:latin typeface="微软雅黑" panose="020B0503020204020204" pitchFamily="34" charset="-122"/>
                <a:ea typeface="微软雅黑" panose="020B0503020204020204" pitchFamily="34" charset="-122"/>
              </a:rPr>
              <a:t>打乱了传统的人伦道德关系。</a:t>
            </a:r>
            <a:r>
              <a:rPr lang="zh-CN" altLang="en-US" sz="2600" kern="0" dirty="0" smtClean="0">
                <a:solidFill>
                  <a:srgbClr val="0000FF"/>
                </a:solidFill>
                <a:latin typeface="微软雅黑" panose="020B0503020204020204" pitchFamily="34" charset="-122"/>
                <a:ea typeface="微软雅黑" panose="020B0503020204020204" pitchFamily="34" charset="-122"/>
              </a:rPr>
              <a:t>首例艾滋病免疫婴儿事件</a:t>
            </a:r>
            <a:r>
              <a:rPr lang="zh-CN" altLang="en-US" sz="2600" kern="0" dirty="0" smtClean="0">
                <a:latin typeface="微软雅黑" panose="020B0503020204020204" pitchFamily="34" charset="-122"/>
                <a:ea typeface="微软雅黑" panose="020B0503020204020204" pitchFamily="34" charset="-122"/>
              </a:rPr>
              <a:t>世界首例艾滋病基因编辑婴儿</a:t>
            </a:r>
            <a:endParaRPr lang="zh-CN" altLang="en-US" sz="26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en-US" b="1" dirty="0" smtClean="0">
                <a:latin typeface="楷体_GB2312" pitchFamily="49" charset="-122"/>
              </a:rPr>
              <a:t>三、</a:t>
            </a:r>
            <a:r>
              <a:rPr lang="zh-CN" altLang="zh-CN" b="1" dirty="0" smtClean="0">
                <a:latin typeface="楷体_GB2312" pitchFamily="49" charset="-122"/>
              </a:rPr>
              <a:t>科学技术的社会规范</a:t>
            </a:r>
            <a:endParaRPr lang="zh-CN" altLang="en-US" b="1" dirty="0">
              <a:latin typeface="楷体_GB2312" pitchFamily="49" charset="-122"/>
            </a:endParaRPr>
          </a:p>
        </p:txBody>
      </p:sp>
      <p:sp>
        <p:nvSpPr>
          <p:cNvPr id="239619"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二节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科学技术的社会运行</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4" name="Rectangle 2"/>
          <p:cNvSpPr txBox="1">
            <a:spLocks noChangeArrowheads="1"/>
          </p:cNvSpPr>
          <p:nvPr/>
        </p:nvSpPr>
        <p:spPr>
          <a:xfrm>
            <a:off x="983432" y="1124744"/>
            <a:ext cx="7488832" cy="850900"/>
          </a:xfrm>
          <a:prstGeom prst="rect">
            <a:avLst/>
          </a:prstGeom>
          <a:noFill/>
        </p:spPr>
        <p:txBody>
          <a:bodyPr/>
          <a:lstStyle/>
          <a:p>
            <a:pPr marL="0" marR="0" lvl="0" indent="0" defTabSz="914400" rtl="0" eaLnBrk="1" fontAlgn="base" latinLnBrk="0" hangingPunct="1">
              <a:lnSpc>
                <a:spcPct val="100000"/>
              </a:lnSpc>
              <a:spcBef>
                <a:spcPct val="0"/>
              </a:spcBef>
              <a:spcAft>
                <a:spcPct val="0"/>
              </a:spcAft>
              <a:buClrTx/>
              <a:buSzTx/>
              <a:buFontTx/>
              <a:buNone/>
              <a:defRPr/>
            </a:pPr>
            <a:endParaRPr lang="zh-CN" altLang="en-US" sz="2600" kern="0" dirty="0" smtClean="0">
              <a:solidFill>
                <a:srgbClr val="0000FF"/>
              </a:solidFill>
              <a:latin typeface="微软雅黑" panose="020B0503020204020204" pitchFamily="34" charset="-122"/>
              <a:ea typeface="微软雅黑" panose="020B0503020204020204" pitchFamily="34" charset="-122"/>
              <a:sym typeface="华文新魏" panose="02010800040101010101" pitchFamily="2" charset="-122"/>
            </a:endParaRPr>
          </a:p>
        </p:txBody>
      </p:sp>
      <p:sp>
        <p:nvSpPr>
          <p:cNvPr id="5" name="Rectangle 3"/>
          <p:cNvSpPr txBox="1">
            <a:spLocks noChangeArrowheads="1"/>
          </p:cNvSpPr>
          <p:nvPr/>
        </p:nvSpPr>
        <p:spPr>
          <a:xfrm>
            <a:off x="767408" y="1340768"/>
            <a:ext cx="10585176" cy="4032448"/>
          </a:xfrm>
          <a:prstGeom prst="rect">
            <a:avLst/>
          </a:prstGeom>
        </p:spPr>
        <p:txBody>
          <a:bodyPr/>
          <a:lstStyle/>
          <a:p>
            <a:pPr marL="342900" marR="0" lvl="0" indent="732155" eaLnBrk="0" hangingPunct="0">
              <a:lnSpc>
                <a:spcPct val="150000"/>
              </a:lnSpc>
              <a:buClrTx/>
              <a:buSzTx/>
              <a:defRPr/>
            </a:pPr>
            <a:r>
              <a:rPr lang="zh-CN" altLang="en-US" sz="2800" kern="0" dirty="0" smtClean="0">
                <a:solidFill>
                  <a:srgbClr val="0000FF"/>
                </a:solidFill>
                <a:latin typeface="微软雅黑" panose="020B0503020204020204" pitchFamily="34" charset="-122"/>
                <a:ea typeface="微软雅黑" panose="020B0503020204020204" pitchFamily="34" charset="-122"/>
                <a:sym typeface="华文新魏" panose="02010800040101010101" pitchFamily="2" charset="-122"/>
              </a:rPr>
              <a:t>转基因生物：</a:t>
            </a:r>
            <a:r>
              <a:rPr lang="zh-CN" altLang="en-US" sz="2700" kern="0" dirty="0" smtClean="0">
                <a:latin typeface="微软雅黑" panose="020B0503020204020204" pitchFamily="34" charset="-122"/>
                <a:ea typeface="微软雅黑" panose="020B0503020204020204" pitchFamily="34" charset="-122"/>
              </a:rPr>
              <a:t>对于转基因生物的环境风险，有很多领域的研究被遗漏，还缺乏足够的资料对转基因生物生态环境风险进行准确评价，有些潜在的影响还无法预测；</a:t>
            </a:r>
            <a:endParaRPr lang="zh-CN" altLang="en-US" sz="2700" kern="0" dirty="0" smtClean="0">
              <a:latin typeface="微软雅黑" panose="020B0503020204020204" pitchFamily="34" charset="-122"/>
              <a:ea typeface="微软雅黑" panose="020B0503020204020204" pitchFamily="34" charset="-122"/>
            </a:endParaRPr>
          </a:p>
          <a:p>
            <a:pPr marL="342900" marR="0" lvl="0" indent="732155" eaLnBrk="0" hangingPunct="0">
              <a:lnSpc>
                <a:spcPct val="150000"/>
              </a:lnSpc>
              <a:buClrTx/>
              <a:buSzTx/>
              <a:defRPr/>
            </a:pPr>
            <a:r>
              <a:rPr lang="zh-CN" altLang="en-US" sz="2700" kern="0" dirty="0" smtClean="0">
                <a:latin typeface="微软雅黑" panose="020B0503020204020204" pitchFamily="34" charset="-122"/>
                <a:ea typeface="微软雅黑" panose="020B0503020204020204" pitchFamily="34" charset="-122"/>
              </a:rPr>
              <a:t>转基因生物环境风险既不是直接可感知的风险，也不是能够被科学完全认识到的风险，而是科学不知道的或科学不能完全知道的，从而在很大程度上不能确定和达成一致认识的风险。</a:t>
            </a:r>
            <a:endParaRPr lang="zh-CN" altLang="en-US" sz="2700" kern="0" dirty="0" smtClean="0">
              <a:latin typeface="微软雅黑" panose="020B0503020204020204" pitchFamily="34" charset="-122"/>
              <a:ea typeface="微软雅黑" panose="020B0503020204020204" pitchFamily="34" charset="-122"/>
            </a:endParaRPr>
          </a:p>
          <a:p>
            <a:pPr marL="342900" marR="0" lvl="0" indent="732155" eaLnBrk="0" hangingPunct="0">
              <a:lnSpc>
                <a:spcPct val="150000"/>
              </a:lnSpc>
              <a:buClrTx/>
              <a:buSzTx/>
              <a:defRPr/>
            </a:pPr>
            <a:r>
              <a:rPr lang="zh-CN" altLang="en-US" sz="2700" kern="0" dirty="0" smtClean="0">
                <a:latin typeface="微软雅黑" panose="020B0503020204020204" pitchFamily="34" charset="-122"/>
                <a:ea typeface="微软雅黑" panose="020B0503020204020204" pitchFamily="34" charset="-122"/>
              </a:rPr>
              <a:t>一句话，科学在认识转基因生物环境风险上具有不确定性。</a:t>
            </a:r>
            <a:endParaRPr lang="zh-CN" altLang="en-US" sz="27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占位符 4"/>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kern="1200" dirty="0" smtClean="0">
                <a:sym typeface="华文新魏" panose="02010800040101010101" pitchFamily="2" charset="-122"/>
              </a:rPr>
              <a:t>一</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科学技术的社会功能</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7" name="文本占位符 6"/>
          <p:cNvSpPr>
            <a:spLocks noGrp="1"/>
          </p:cNvSpPr>
          <p:nvPr>
            <p:ph type="body" sz="quarter" idx="10"/>
          </p:nvPr>
        </p:nvSpPr>
        <p:spPr/>
        <p:txBody>
          <a:bodyPr/>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一、</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科学技术与经济转型</a:t>
            </a:r>
            <a:endParaRPr lang="zh-CN" altLang="en-US" b="1" dirty="0" smtClean="0">
              <a:latin typeface="楷体_GB2312" pitchFamily="49" charset="-122"/>
              <a:ea typeface="Microsoft YaHei UI" panose="020B0503020204020204" pitchFamily="34" charset="-122"/>
              <a:cs typeface="Microsoft YaHei UI" panose="020B0503020204020204" pitchFamily="34" charset="-122"/>
            </a:endParaRPr>
          </a:p>
        </p:txBody>
      </p:sp>
      <p:sp>
        <p:nvSpPr>
          <p:cNvPr id="4" name="Rectangle 2"/>
          <p:cNvSpPr txBox="1">
            <a:spLocks noChangeArrowheads="1"/>
          </p:cNvSpPr>
          <p:nvPr/>
        </p:nvSpPr>
        <p:spPr>
          <a:xfrm>
            <a:off x="695400" y="908720"/>
            <a:ext cx="9025467" cy="792162"/>
          </a:xfrm>
          <a:prstGeom prst="rect">
            <a:avLst/>
          </a:prstGeom>
        </p:spPr>
        <p:txBody>
          <a:bodyPr/>
          <a:lstStyle/>
          <a:p>
            <a:pPr marL="342900" marR="0" indent="-342900" defTabSz="914400" eaLnBrk="0" latinLnBrk="0" hangingPunct="0">
              <a:lnSpc>
                <a:spcPct val="120000"/>
              </a:lnSpc>
              <a:buClrTx/>
              <a:buSzTx/>
              <a:defRPr/>
            </a:pPr>
            <a:r>
              <a:rPr lang="zh-CN" altLang="en-US" sz="3200" b="1" dirty="0" smtClean="0">
                <a:solidFill>
                  <a:srgbClr val="AA454B"/>
                </a:solidFill>
                <a:latin typeface="微软雅黑" panose="020B0503020204020204" pitchFamily="34" charset="-122"/>
                <a:ea typeface="微软雅黑" panose="020B0503020204020204" pitchFamily="34" charset="-122"/>
              </a:rPr>
              <a:t>（二）推动生产力要素的变革</a:t>
            </a:r>
            <a:endParaRPr lang="zh-CN" altLang="en-US" sz="3200" kern="0" dirty="0" smtClean="0">
              <a:latin typeface="+mn-lt"/>
              <a:ea typeface="微软雅黑" panose="020B0503020204020204" pitchFamily="34" charset="-122"/>
            </a:endParaRPr>
          </a:p>
        </p:txBody>
      </p:sp>
      <p:sp>
        <p:nvSpPr>
          <p:cNvPr id="5" name="Rectangle 3"/>
          <p:cNvSpPr txBox="1">
            <a:spLocks noChangeArrowheads="1"/>
          </p:cNvSpPr>
          <p:nvPr/>
        </p:nvSpPr>
        <p:spPr>
          <a:xfrm>
            <a:off x="695400" y="1700808"/>
            <a:ext cx="11017224" cy="4608512"/>
          </a:xfrm>
          <a:prstGeom prst="rect">
            <a:avLst/>
          </a:prstGeom>
        </p:spPr>
        <p:txBody>
          <a:bodyPr/>
          <a:lstStyle/>
          <a:p>
            <a:pPr marL="342900" marR="0" lvl="0" indent="646430" eaLnBrk="0" hangingPunct="0">
              <a:lnSpc>
                <a:spcPct val="140000"/>
              </a:lnSpc>
              <a:buClrTx/>
              <a:buSzTx/>
              <a:defRPr/>
            </a:pPr>
            <a:r>
              <a:rPr lang="zh-CN" altLang="en-US" sz="2500" kern="0" dirty="0" smtClean="0">
                <a:latin typeface="微软雅黑" panose="020B0503020204020204" pitchFamily="34" charset="-122"/>
                <a:ea typeface="微软雅黑" panose="020B0503020204020204" pitchFamily="34" charset="-122"/>
              </a:rPr>
              <a:t>科学技术作为第一生产力，是通过</a:t>
            </a:r>
            <a:r>
              <a:rPr lang="zh-CN" altLang="en-US" sz="2500" kern="0" dirty="0" smtClean="0">
                <a:solidFill>
                  <a:srgbClr val="0000FF"/>
                </a:solidFill>
                <a:latin typeface="微软雅黑" panose="020B0503020204020204" pitchFamily="34" charset="-122"/>
                <a:ea typeface="微软雅黑" panose="020B0503020204020204" pitchFamily="34" charset="-122"/>
              </a:rPr>
              <a:t>劳动者素质</a:t>
            </a:r>
            <a:r>
              <a:rPr lang="zh-CN" altLang="en-US" sz="2500" kern="0" dirty="0" smtClean="0">
                <a:latin typeface="微软雅黑" panose="020B0503020204020204" pitchFamily="34" charset="-122"/>
                <a:ea typeface="微软雅黑" panose="020B0503020204020204" pitchFamily="34" charset="-122"/>
              </a:rPr>
              <a:t>的提高、</a:t>
            </a:r>
            <a:r>
              <a:rPr lang="zh-CN" altLang="en-US" sz="2500" kern="0" dirty="0" smtClean="0">
                <a:solidFill>
                  <a:srgbClr val="0000FF"/>
                </a:solidFill>
                <a:latin typeface="微软雅黑" panose="020B0503020204020204" pitchFamily="34" charset="-122"/>
                <a:ea typeface="微软雅黑" panose="020B0503020204020204" pitchFamily="34" charset="-122"/>
              </a:rPr>
              <a:t>劳动手段</a:t>
            </a:r>
            <a:r>
              <a:rPr lang="zh-CN" altLang="en-US" sz="2500" kern="0" dirty="0" smtClean="0">
                <a:latin typeface="微软雅黑" panose="020B0503020204020204" pitchFamily="34" charset="-122"/>
                <a:ea typeface="微软雅黑" panose="020B0503020204020204" pitchFamily="34" charset="-122"/>
              </a:rPr>
              <a:t>的强化和</a:t>
            </a:r>
            <a:r>
              <a:rPr lang="zh-CN" altLang="en-US" sz="2500" kern="0" dirty="0" smtClean="0">
                <a:solidFill>
                  <a:srgbClr val="0000FF"/>
                </a:solidFill>
                <a:latin typeface="微软雅黑" panose="020B0503020204020204" pitchFamily="34" charset="-122"/>
                <a:ea typeface="微软雅黑" panose="020B0503020204020204" pitchFamily="34" charset="-122"/>
              </a:rPr>
              <a:t>劳动对象范围</a:t>
            </a:r>
            <a:r>
              <a:rPr lang="zh-CN" altLang="en-US" sz="2500" kern="0" dirty="0" smtClean="0">
                <a:latin typeface="微软雅黑" panose="020B0503020204020204" pitchFamily="34" charset="-122"/>
                <a:ea typeface="微软雅黑" panose="020B0503020204020204" pitchFamily="34" charset="-122"/>
              </a:rPr>
              <a:t>的扩大实现的。</a:t>
            </a:r>
            <a:endParaRPr lang="zh-CN" altLang="en-US" sz="2500" kern="0" dirty="0" smtClean="0">
              <a:latin typeface="微软雅黑" panose="020B0503020204020204" pitchFamily="34" charset="-122"/>
              <a:ea typeface="微软雅黑" panose="020B0503020204020204" pitchFamily="34" charset="-122"/>
            </a:endParaRPr>
          </a:p>
          <a:p>
            <a:pPr marL="342900" lvl="0" indent="646430" eaLnBrk="0" hangingPunct="0">
              <a:lnSpc>
                <a:spcPct val="140000"/>
              </a:lnSpc>
              <a:defRPr/>
            </a:pPr>
            <a:r>
              <a:rPr lang="zh-CN" altLang="en-US" sz="2500" kern="0" dirty="0" smtClean="0">
                <a:latin typeface="微软雅黑" panose="020B0503020204020204" pitchFamily="34" charset="-122"/>
                <a:ea typeface="微软雅黑" panose="020B0503020204020204" pitchFamily="34" charset="-122"/>
              </a:rPr>
              <a:t>随着社会生产力的发展和现代化，原本不是生产力系统中独立因素的科学、技术，变成了</a:t>
            </a:r>
            <a:r>
              <a:rPr lang="zh-CN" altLang="en-US" sz="2500" kern="0" dirty="0" smtClean="0">
                <a:solidFill>
                  <a:srgbClr val="0000FF"/>
                </a:solidFill>
                <a:latin typeface="微软雅黑" panose="020B0503020204020204" pitchFamily="34" charset="-122"/>
                <a:ea typeface="微软雅黑" panose="020B0503020204020204" pitchFamily="34" charset="-122"/>
              </a:rPr>
              <a:t>相对独立的因素</a:t>
            </a:r>
            <a:r>
              <a:rPr lang="zh-CN" altLang="en-US" sz="2500" kern="0" dirty="0" smtClean="0">
                <a:latin typeface="微软雅黑" panose="020B0503020204020204" pitchFamily="34" charset="-122"/>
                <a:ea typeface="微软雅黑" panose="020B0503020204020204" pitchFamily="34" charset="-122"/>
              </a:rPr>
              <a:t>，他们作为生产力系统中的中间层次的因素，依附于生产力的实体要素之中，规定着实体性因素的素质、能力和水平。实体性要素决定社会生产力的水平，规定着生产力的质量。生产力系统中最高层次的因素是生产管理。依靠科学技术和生产管理，可以更加合理有效地组织生产力系统中的实体因素，使生产力系统的整体功能得以充分发挥。</a:t>
            </a:r>
            <a:endParaRPr lang="zh-CN" altLang="en-US" sz="25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文本占位符 1"/>
          <p:cNvSpPr>
            <a:spLocks noGrp="1"/>
          </p:cNvSpPr>
          <p:nvPr>
            <p:ph type="body" sz="quarter" idx="10"/>
          </p:nvPr>
        </p:nvSpPr>
        <p:spPr bwMode="auto">
          <a:xfrm>
            <a:off x="536575" y="-1588"/>
            <a:ext cx="6135688" cy="666751"/>
          </a:xfrm>
          <a:noFill/>
          <a:ln>
            <a:miter lim="800000"/>
          </a:ln>
        </p:spPr>
        <p:txBody>
          <a:bodyPr vert="horz" wrap="square" lIns="91440" tIns="45720" rIns="91440" bIns="45720" numCol="1" anchor="ctr" anchorCtr="0" compatLnSpc="1"/>
          <a:lstStyle/>
          <a:p>
            <a:r>
              <a:rPr lang="zh-CN" altLang="en-US" sz="2750" b="1" dirty="0" smtClean="0">
                <a:latin typeface="宋体" panose="02010600030101010101" pitchFamily="2" charset="-122"/>
                <a:ea typeface="Microsoft YaHei UI" panose="020B0503020204020204" pitchFamily="34" charset="-122"/>
                <a:cs typeface="Microsoft YaHei UI" panose="020B0503020204020204" pitchFamily="34" charset="-122"/>
              </a:rPr>
              <a:t>第三节  </a:t>
            </a:r>
            <a:r>
              <a:rPr lang="zh-CN" altLang="zh-CN" sz="2750" b="1" dirty="0" smtClean="0">
                <a:latin typeface="宋体" panose="02010600030101010101" pitchFamily="2" charset="-122"/>
                <a:ea typeface="Microsoft YaHei UI" panose="020B0503020204020204" pitchFamily="34" charset="-122"/>
                <a:cs typeface="Microsoft YaHei UI" panose="020B0503020204020204" pitchFamily="34" charset="-122"/>
              </a:rPr>
              <a:t>科学技术的社会治理</a:t>
            </a:r>
            <a:endParaRPr lang="zh-CN" altLang="en-US" sz="2750" b="1" dirty="0" smtClean="0">
              <a:latin typeface="宋体" panose="02010600030101010101" pitchFamily="2" charset="-122"/>
              <a:ea typeface="Microsoft YaHei UI" panose="020B0503020204020204" pitchFamily="34" charset="-122"/>
              <a:cs typeface="Microsoft YaHei UI" panose="020B0503020204020204" pitchFamily="34" charset="-122"/>
            </a:endParaRPr>
          </a:p>
        </p:txBody>
      </p:sp>
      <p:sp>
        <p:nvSpPr>
          <p:cNvPr id="3" name="文本占位符 2"/>
          <p:cNvSpPr>
            <a:spLocks noGrp="1"/>
          </p:cNvSpPr>
          <p:nvPr>
            <p:ph type="body" sz="quarter" idx="11"/>
          </p:nvPr>
        </p:nvSpPr>
        <p:spPr>
          <a:xfrm>
            <a:off x="407368" y="1700808"/>
            <a:ext cx="7488832" cy="4031873"/>
          </a:xfrm>
        </p:spPr>
        <p:txBody>
          <a:bodyPr/>
          <a:lstStyle/>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lt"/>
              </a:rPr>
              <a:t>一、大力发展有关国计民生的科学技术</a:t>
            </a:r>
            <a:endParaRPr lang="zh-CN" altLang="zh-CN" sz="3200" b="1" dirty="0" smtClean="0">
              <a:latin typeface="微软雅黑" panose="020B0503020204020204" pitchFamily="34" charset="-122"/>
              <a:ea typeface="微软雅黑" panose="020B0503020204020204" pitchFamily="34" charset="-122"/>
              <a:cs typeface="+mn-ea"/>
              <a:sym typeface="+mn-lt"/>
            </a:endParaRPr>
          </a:p>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lt"/>
              </a:rPr>
              <a:t>二、以人文文化引导科学技术文化</a:t>
            </a:r>
            <a:endParaRPr lang="zh-CN" altLang="zh-CN" sz="3200" b="1" dirty="0" smtClean="0">
              <a:latin typeface="微软雅黑" panose="020B0503020204020204" pitchFamily="34" charset="-122"/>
              <a:ea typeface="微软雅黑" panose="020B0503020204020204" pitchFamily="34" charset="-122"/>
              <a:cs typeface="+mn-ea"/>
              <a:sym typeface="+mn-lt"/>
            </a:endParaRPr>
          </a:p>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lt"/>
              </a:rPr>
              <a:t>三、构建有利于环境保护的科学技术</a:t>
            </a:r>
            <a:endParaRPr lang="zh-CN" altLang="zh-CN" sz="3200" b="1" dirty="0" smtClean="0">
              <a:latin typeface="微软雅黑" panose="020B0503020204020204" pitchFamily="34" charset="-122"/>
              <a:ea typeface="微软雅黑" panose="020B0503020204020204" pitchFamily="34" charset="-122"/>
              <a:cs typeface="+mn-ea"/>
              <a:sym typeface="+mn-lt"/>
            </a:endParaRPr>
          </a:p>
          <a:p>
            <a:pPr>
              <a:lnSpc>
                <a:spcPct val="200000"/>
              </a:lnSpc>
              <a:defRPr/>
            </a:pPr>
            <a:r>
              <a:rPr lang="zh-CN" altLang="zh-CN" sz="3200" b="1" dirty="0" smtClean="0">
                <a:latin typeface="微软雅黑" panose="020B0503020204020204" pitchFamily="34" charset="-122"/>
                <a:ea typeface="微软雅黑" panose="020B0503020204020204" pitchFamily="34" charset="-122"/>
                <a:cs typeface="+mn-ea"/>
                <a:sym typeface="+mn-lt"/>
              </a:rPr>
              <a:t>四、科学技术的风险评价与决策</a:t>
            </a:r>
            <a:endParaRPr lang="zh-CN" altLang="en-US" sz="3200" b="1" dirty="0" smtClean="0">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文本占位符 3"/>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en-US" b="1" dirty="0" smtClean="0">
                <a:latin typeface="楷体_GB2312" pitchFamily="49" charset="-122"/>
              </a:rPr>
              <a:t>一、</a:t>
            </a:r>
            <a:r>
              <a:rPr lang="zh-CN" altLang="zh-CN" b="1" dirty="0" smtClean="0">
                <a:latin typeface="楷体_GB2312" pitchFamily="49" charset="-122"/>
              </a:rPr>
              <a:t>大力发展有关国计民生的科学技术</a:t>
            </a:r>
            <a:endParaRPr lang="zh-CN" altLang="en-US" b="1" dirty="0" smtClean="0">
              <a:latin typeface="楷体_GB2312" pitchFamily="49" charset="-122"/>
            </a:endParaRPr>
          </a:p>
        </p:txBody>
      </p:sp>
      <p:sp>
        <p:nvSpPr>
          <p:cNvPr id="222213" name="文本占位符 4"/>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4" name="Rectangle 3"/>
          <p:cNvSpPr txBox="1">
            <a:spLocks noChangeArrowheads="1"/>
          </p:cNvSpPr>
          <p:nvPr/>
        </p:nvSpPr>
        <p:spPr>
          <a:xfrm>
            <a:off x="911424" y="1268760"/>
            <a:ext cx="9865096" cy="4525963"/>
          </a:xfrm>
          <a:prstGeom prst="rect">
            <a:avLst/>
          </a:prstGeom>
        </p:spPr>
        <p:txBody>
          <a:bodyPr/>
          <a:lstStyle/>
          <a:p>
            <a:pPr marL="342900" indent="646430" defTabSz="914400" eaLnBrk="0" latin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rPr>
              <a:t>科学技术的发展和应用要以人为本，促进民生，推动社会的公平、公正，为</a:t>
            </a:r>
            <a:r>
              <a:rPr lang="zh-CN" altLang="en-US" sz="2800" kern="0" dirty="0" smtClean="0">
                <a:solidFill>
                  <a:srgbClr val="0000FF"/>
                </a:solidFill>
                <a:latin typeface="微软雅黑" panose="020B0503020204020204" pitchFamily="34" charset="-122"/>
                <a:ea typeface="微软雅黑" panose="020B0503020204020204" pitchFamily="34" charset="-122"/>
              </a:rPr>
              <a:t>全面建成小康社会</a:t>
            </a:r>
            <a:r>
              <a:rPr lang="zh-CN" altLang="en-US" sz="2800" kern="0" dirty="0" smtClean="0">
                <a:latin typeface="微软雅黑" panose="020B0503020204020204" pitchFamily="34" charset="-122"/>
                <a:ea typeface="微软雅黑" panose="020B0503020204020204" pitchFamily="34" charset="-122"/>
              </a:rPr>
              <a:t>服务。这包括：大力发展最贴近百姓生活，直接服务于人的科学技术</a:t>
            </a:r>
            <a:r>
              <a:rPr lang="en-US" altLang="zh-CN" sz="2800" kern="0" dirty="0" smtClean="0">
                <a:latin typeface="微软雅黑" panose="020B0503020204020204" pitchFamily="34" charset="-122"/>
                <a:ea typeface="微软雅黑" panose="020B0503020204020204" pitchFamily="34" charset="-122"/>
              </a:rPr>
              <a:t>——</a:t>
            </a:r>
            <a:r>
              <a:rPr lang="zh-CN" altLang="en-US" sz="2800" kern="0" dirty="0" smtClean="0">
                <a:latin typeface="微软雅黑" panose="020B0503020204020204" pitchFamily="34" charset="-122"/>
                <a:ea typeface="微软雅黑" panose="020B0503020204020204" pitchFamily="34" charset="-122"/>
              </a:rPr>
              <a:t>民生科学技术；化解科学技术与就业之间的矛盾；发挥科学技术在缩小贫富差距、关注弱势群体中的作用等。</a:t>
            </a:r>
            <a:endParaRPr lang="zh-CN" altLang="en-US" sz="2800" kern="0" dirty="0" smtClean="0">
              <a:latin typeface="微软雅黑" panose="020B0503020204020204" pitchFamily="34" charset="-122"/>
              <a:ea typeface="微软雅黑" panose="020B0503020204020204" pitchFamily="34" charset="-122"/>
            </a:endParaRPr>
          </a:p>
          <a:p>
            <a:pPr marL="342900" indent="646430" defTabSz="914400" eaLnBrk="0" latinLnBrk="0" hangingPunct="0">
              <a:lnSpc>
                <a:spcPct val="150000"/>
              </a:lnSpc>
              <a:defRPr/>
            </a:pPr>
            <a:r>
              <a:rPr lang="zh-CN" altLang="en-US" sz="2800" kern="0" dirty="0" smtClean="0">
                <a:latin typeface="微软雅黑" panose="020B0503020204020204" pitchFamily="34" charset="-122"/>
                <a:ea typeface="微软雅黑" panose="020B0503020204020204" pitchFamily="34" charset="-122"/>
              </a:rPr>
              <a:t>这既符合马克思主义“</a:t>
            </a:r>
            <a:r>
              <a:rPr lang="zh-CN" altLang="en-US" sz="2800" kern="0" dirty="0" smtClean="0">
                <a:solidFill>
                  <a:srgbClr val="0000FF"/>
                </a:solidFill>
                <a:latin typeface="微软雅黑" panose="020B0503020204020204" pitchFamily="34" charset="-122"/>
                <a:ea typeface="微软雅黑" panose="020B0503020204020204" pitchFamily="34" charset="-122"/>
              </a:rPr>
              <a:t>以人为本</a:t>
            </a:r>
            <a:r>
              <a:rPr lang="zh-CN" altLang="en-US" sz="2800" kern="0" dirty="0" smtClean="0">
                <a:latin typeface="微软雅黑" panose="020B0503020204020204" pitchFamily="34" charset="-122"/>
                <a:ea typeface="微软雅黑" panose="020B0503020204020204" pitchFamily="34" charset="-122"/>
              </a:rPr>
              <a:t>”的价值取向，也契合当前我国落实</a:t>
            </a:r>
            <a:r>
              <a:rPr lang="zh-CN" altLang="en-US" sz="2800" kern="0" dirty="0" smtClean="0">
                <a:solidFill>
                  <a:srgbClr val="0000FF"/>
                </a:solidFill>
                <a:latin typeface="微软雅黑" panose="020B0503020204020204" pitchFamily="34" charset="-122"/>
                <a:ea typeface="微软雅黑" panose="020B0503020204020204" pitchFamily="34" charset="-122"/>
              </a:rPr>
              <a:t>新发展理念</a:t>
            </a:r>
            <a:r>
              <a:rPr lang="zh-CN" altLang="en-US" sz="2800" kern="0" dirty="0" smtClean="0">
                <a:latin typeface="微软雅黑" panose="020B0503020204020204" pitchFamily="34" charset="-122"/>
                <a:ea typeface="微软雅黑" panose="020B0503020204020204" pitchFamily="34" charset="-122"/>
              </a:rPr>
              <a:t>的实践取向。</a:t>
            </a:r>
            <a:endParaRPr lang="zh-CN" altLang="en-US" sz="28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3"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en-US" b="1" dirty="0" smtClean="0">
                <a:latin typeface="楷体_GB2312" pitchFamily="49" charset="-122"/>
              </a:rPr>
              <a:t>二、</a:t>
            </a:r>
            <a:r>
              <a:rPr lang="zh-CN" altLang="zh-CN" b="1" dirty="0" smtClean="0">
                <a:latin typeface="楷体_GB2312" pitchFamily="49" charset="-122"/>
              </a:rPr>
              <a:t>以人文文化引导科学技术文化</a:t>
            </a:r>
            <a:endParaRPr lang="zh-CN" altLang="en-US" b="1" dirty="0" smtClean="0">
              <a:latin typeface="楷体_GB2312" pitchFamily="49" charset="-122"/>
            </a:endParaRPr>
          </a:p>
        </p:txBody>
      </p:sp>
      <p:sp>
        <p:nvSpPr>
          <p:cNvPr id="237574"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7" name="矩形 6"/>
          <p:cNvSpPr/>
          <p:nvPr/>
        </p:nvSpPr>
        <p:spPr>
          <a:xfrm>
            <a:off x="695400" y="980728"/>
            <a:ext cx="9937104" cy="596253"/>
          </a:xfrm>
          <a:prstGeom prst="rect">
            <a:avLst/>
          </a:prstGeom>
        </p:spPr>
        <p:txBody>
          <a:bodyPr wrap="square">
            <a:spAutoFit/>
          </a:bodyPr>
          <a:lstStyle/>
          <a:p>
            <a:pPr lvl="0">
              <a:lnSpc>
                <a:spcPct val="11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rPr>
              <a:t>（一）科学技术文化与人文文化的冲突与协调</a:t>
            </a:r>
            <a:endParaRPr lang="zh-CN" altLang="en-US" sz="3200" b="1" dirty="0" smtClean="0">
              <a:solidFill>
                <a:srgbClr val="AA454B"/>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551384" y="1772816"/>
            <a:ext cx="10972800" cy="4320480"/>
          </a:xfrm>
          <a:prstGeom prst="rect">
            <a:avLst/>
          </a:prstGeom>
        </p:spPr>
        <p:txBody>
          <a:bodyPr/>
          <a:lstStyle/>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第一，要防止科学在生活世界、自然世界对人文的僭越所造成的科学文化与人文文化之间的冲突，深刻理解科学的限度，用正确的人文理念指导我们的生活。</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第二，必须以社会先进文化来引领科学技术文化，使科学技术发展和应用为经济社会健康全面发展服务。得到广泛提倡的环境科学技术就是为了协调人与自然之间的关系所做的努力，是科学技术文化与人文文化</a:t>
            </a:r>
            <a:r>
              <a:rPr lang="en-US" altLang="zh-CN" sz="2600" kern="0" dirty="0" smtClean="0">
                <a:latin typeface="微软雅黑" panose="020B0503020204020204" pitchFamily="34" charset="-122"/>
                <a:ea typeface="微软雅黑" panose="020B0503020204020204" pitchFamily="34" charset="-122"/>
              </a:rPr>
              <a:t>——</a:t>
            </a:r>
            <a:r>
              <a:rPr lang="zh-CN" altLang="en-US" sz="2600" kern="0" dirty="0" smtClean="0">
                <a:latin typeface="微软雅黑" panose="020B0503020204020204" pitchFamily="34" charset="-122"/>
                <a:ea typeface="微软雅黑" panose="020B0503020204020204" pitchFamily="34" charset="-122"/>
              </a:rPr>
              <a:t>绿色文化的良性互动产物。</a:t>
            </a:r>
            <a:endParaRPr lang="zh-CN" altLang="en-US" sz="26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3"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en-US" b="1" dirty="0" smtClean="0">
                <a:latin typeface="楷体_GB2312" pitchFamily="49" charset="-122"/>
              </a:rPr>
              <a:t>二、</a:t>
            </a:r>
            <a:r>
              <a:rPr lang="zh-CN" altLang="zh-CN" b="1" dirty="0" smtClean="0">
                <a:latin typeface="楷体_GB2312" pitchFamily="49" charset="-122"/>
              </a:rPr>
              <a:t>以人文文化引导科学技术文化</a:t>
            </a:r>
            <a:endParaRPr lang="zh-CN" altLang="en-US" b="1" dirty="0" smtClean="0">
              <a:latin typeface="楷体_GB2312" pitchFamily="49" charset="-122"/>
            </a:endParaRPr>
          </a:p>
        </p:txBody>
      </p:sp>
      <p:sp>
        <p:nvSpPr>
          <p:cNvPr id="237574"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7" name="矩形 6"/>
          <p:cNvSpPr/>
          <p:nvPr/>
        </p:nvSpPr>
        <p:spPr>
          <a:xfrm>
            <a:off x="623392" y="1340768"/>
            <a:ext cx="8640960" cy="634020"/>
          </a:xfrm>
          <a:prstGeom prst="rect">
            <a:avLst/>
          </a:prstGeom>
        </p:spPr>
        <p:txBody>
          <a:bodyPr wrap="square">
            <a:spAutoFit/>
          </a:bodyPr>
          <a:lstStyle/>
          <a:p>
            <a:pPr lvl="0" algn="just">
              <a:lnSpc>
                <a:spcPct val="11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rPr>
              <a:t>（二）女性主义、后殖民主义科学技术论</a:t>
            </a:r>
            <a:endParaRPr lang="zh-CN" altLang="en-US" sz="3200" b="1" dirty="0" smtClean="0">
              <a:solidFill>
                <a:srgbClr val="AA454B"/>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479376" y="2276872"/>
            <a:ext cx="10871200" cy="3600400"/>
          </a:xfrm>
          <a:prstGeom prst="rect">
            <a:avLst/>
          </a:prstGeom>
        </p:spPr>
        <p:txBody>
          <a:bodyPr/>
          <a:lstStyle/>
          <a:p>
            <a:pPr marL="342900" marR="0" lvl="0" indent="732155"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rPr>
              <a:t>自</a:t>
            </a:r>
            <a:r>
              <a:rPr lang="en-US" altLang="zh-CN" sz="2800" kern="0" dirty="0" smtClean="0">
                <a:latin typeface="微软雅黑" panose="020B0503020204020204" pitchFamily="34" charset="-122"/>
                <a:ea typeface="微软雅黑" panose="020B0503020204020204" pitchFamily="34" charset="-122"/>
              </a:rPr>
              <a:t>20</a:t>
            </a:r>
            <a:r>
              <a:rPr lang="zh-CN" altLang="en-US" sz="2800" kern="0" dirty="0" smtClean="0">
                <a:latin typeface="微软雅黑" panose="020B0503020204020204" pitchFamily="34" charset="-122"/>
                <a:ea typeface="微软雅黑" panose="020B0503020204020204" pitchFamily="34" charset="-122"/>
              </a:rPr>
              <a:t>世纪</a:t>
            </a:r>
            <a:r>
              <a:rPr lang="en-US" altLang="zh-CN" sz="2800" kern="0" dirty="0" smtClean="0">
                <a:latin typeface="微软雅黑" panose="020B0503020204020204" pitchFamily="34" charset="-122"/>
                <a:ea typeface="微软雅黑" panose="020B0503020204020204" pitchFamily="34" charset="-122"/>
              </a:rPr>
              <a:t>60</a:t>
            </a:r>
            <a:r>
              <a:rPr lang="zh-CN" altLang="en-US" sz="2800" kern="0" dirty="0" smtClean="0">
                <a:latin typeface="微软雅黑" panose="020B0503020204020204" pitchFamily="34" charset="-122"/>
                <a:ea typeface="微软雅黑" panose="020B0503020204020204" pitchFamily="34" charset="-122"/>
              </a:rPr>
              <a:t>年代，女性主义探讨科学技术史、科学哲学和科学社会学的相关问题，形成</a:t>
            </a:r>
            <a:r>
              <a:rPr lang="zh-CN" altLang="en-US" sz="2800" kern="0" dirty="0" smtClean="0">
                <a:solidFill>
                  <a:srgbClr val="0000FF"/>
                </a:solidFill>
                <a:latin typeface="微软雅黑" panose="020B0503020204020204" pitchFamily="34" charset="-122"/>
                <a:ea typeface="微软雅黑" panose="020B0503020204020204" pitchFamily="34" charset="-122"/>
              </a:rPr>
              <a:t>女性主义科学技术研究</a:t>
            </a:r>
            <a:r>
              <a:rPr lang="zh-CN" altLang="en-US" sz="2800" kern="0" dirty="0" smtClean="0">
                <a:latin typeface="微软雅黑" panose="020B0503020204020204" pitchFamily="34" charset="-122"/>
                <a:ea typeface="微软雅黑" panose="020B0503020204020204" pitchFamily="34" charset="-122"/>
              </a:rPr>
              <a:t>。它对科学技术领域的性别分层原因、科学技术的性别化特征以及性别建构等作了深入阐述，给出了许多有价值的思想。从女性主义的经验主义到立场理论，从差异女性主义到反本质主义，给我们启发。</a:t>
            </a:r>
            <a:endParaRPr lang="zh-CN" altLang="en-US" sz="28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3"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en-US" b="1" dirty="0" smtClean="0">
                <a:latin typeface="楷体_GB2312" pitchFamily="49" charset="-122"/>
              </a:rPr>
              <a:t>二、</a:t>
            </a:r>
            <a:r>
              <a:rPr lang="zh-CN" altLang="zh-CN" b="1" dirty="0" smtClean="0">
                <a:latin typeface="楷体_GB2312" pitchFamily="49" charset="-122"/>
              </a:rPr>
              <a:t>以人文文化引导科学技术文化</a:t>
            </a:r>
            <a:endParaRPr lang="zh-CN" altLang="en-US" b="1" dirty="0" smtClean="0">
              <a:latin typeface="楷体_GB2312" pitchFamily="49" charset="-122"/>
            </a:endParaRPr>
          </a:p>
        </p:txBody>
      </p:sp>
      <p:sp>
        <p:nvSpPr>
          <p:cNvPr id="237574"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6" name="Rectangle 3"/>
          <p:cNvSpPr txBox="1">
            <a:spLocks noChangeArrowheads="1"/>
          </p:cNvSpPr>
          <p:nvPr/>
        </p:nvSpPr>
        <p:spPr>
          <a:xfrm>
            <a:off x="407368" y="908720"/>
            <a:ext cx="10972800" cy="5112568"/>
          </a:xfrm>
          <a:prstGeom prst="rect">
            <a:avLst/>
          </a:prstGeom>
        </p:spPr>
        <p:txBody>
          <a:bodyPr/>
          <a:lstStyle/>
          <a:p>
            <a:pPr marL="342900" marR="0" lvl="0" indent="732155" eaLnBrk="0" hangingPunct="0">
              <a:lnSpc>
                <a:spcPct val="150000"/>
              </a:lnSpc>
              <a:buClrTx/>
              <a:buSzTx/>
              <a:defRPr/>
            </a:pPr>
            <a:r>
              <a:rPr lang="zh-CN" altLang="en-US" sz="2700" kern="0" dirty="0" smtClean="0">
                <a:solidFill>
                  <a:srgbClr val="0000FF"/>
                </a:solidFill>
                <a:latin typeface="微软雅黑" panose="020B0503020204020204" pitchFamily="34" charset="-122"/>
                <a:ea typeface="微软雅黑" panose="020B0503020204020204" pitchFamily="34" charset="-122"/>
              </a:rPr>
              <a:t>后殖民主义</a:t>
            </a:r>
            <a:r>
              <a:rPr lang="zh-CN" altLang="en-US" sz="2700" kern="0" dirty="0" smtClean="0">
                <a:latin typeface="微软雅黑" panose="020B0503020204020204" pitchFamily="34" charset="-122"/>
                <a:ea typeface="微软雅黑" panose="020B0503020204020204" pitchFamily="34" charset="-122"/>
              </a:rPr>
              <a:t>的“科学研究”对“科学的多元文化起源”与“欧洲中心论”进行了反思，指出，地方性知识具有一定的合理性，西方科学并非惟一的科学知识，还有民族科学；西方科学的普遍性与客观性是欧洲中心主义与男性至上主义的社会建构，成为剥削殖民地国家的手段；从西方发达国家输入科学思想和技术制品会导致虚弱的依附性，会导致科学技术的殖民主义。</a:t>
            </a:r>
            <a:endParaRPr lang="zh-CN" altLang="en-US" sz="2700" kern="0" dirty="0" smtClean="0">
              <a:latin typeface="微软雅黑" panose="020B0503020204020204" pitchFamily="34" charset="-122"/>
              <a:ea typeface="微软雅黑" panose="020B0503020204020204" pitchFamily="34" charset="-122"/>
            </a:endParaRPr>
          </a:p>
          <a:p>
            <a:pPr marL="342900" marR="0" lvl="0" indent="732155" eaLnBrk="0" hangingPunct="0">
              <a:lnSpc>
                <a:spcPct val="150000"/>
              </a:lnSpc>
              <a:buClrTx/>
              <a:buSzTx/>
              <a:defRPr/>
            </a:pPr>
            <a:r>
              <a:rPr lang="zh-CN" altLang="en-US" sz="2700" kern="0" dirty="0" smtClean="0">
                <a:latin typeface="微软雅黑" panose="020B0503020204020204" pitchFamily="34" charset="-122"/>
                <a:ea typeface="微软雅黑" panose="020B0503020204020204" pitchFamily="34" charset="-122"/>
              </a:rPr>
              <a:t>反思扬弃这些思想，有助于深刻理解欠发达国家科学与西方科学，正确处理消化引进与自主创新之间的关系。</a:t>
            </a:r>
            <a:endParaRPr lang="en-US" altLang="zh-CN" sz="27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3"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en-US" b="1" dirty="0" smtClean="0">
                <a:latin typeface="楷体_GB2312" pitchFamily="49" charset="-122"/>
              </a:rPr>
              <a:t>二、</a:t>
            </a:r>
            <a:r>
              <a:rPr lang="zh-CN" altLang="zh-CN" b="1" dirty="0" smtClean="0">
                <a:latin typeface="楷体_GB2312" pitchFamily="49" charset="-122"/>
              </a:rPr>
              <a:t>以人文文化引导科学技术文化</a:t>
            </a:r>
            <a:endParaRPr lang="zh-CN" altLang="en-US" b="1" dirty="0" smtClean="0">
              <a:latin typeface="楷体_GB2312" pitchFamily="49" charset="-122"/>
            </a:endParaRPr>
          </a:p>
        </p:txBody>
      </p:sp>
      <p:sp>
        <p:nvSpPr>
          <p:cNvPr id="237574"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7" name="矩形 6"/>
          <p:cNvSpPr/>
          <p:nvPr/>
        </p:nvSpPr>
        <p:spPr>
          <a:xfrm>
            <a:off x="983432" y="980728"/>
            <a:ext cx="6242088" cy="634020"/>
          </a:xfrm>
          <a:prstGeom prst="rect">
            <a:avLst/>
          </a:prstGeom>
        </p:spPr>
        <p:txBody>
          <a:bodyPr wrap="square">
            <a:spAutoFit/>
          </a:bodyPr>
          <a:lstStyle/>
          <a:p>
            <a:pPr lvl="0" algn="just">
              <a:lnSpc>
                <a:spcPct val="110000"/>
              </a:lnSpc>
              <a:defRPr/>
            </a:pPr>
            <a:r>
              <a:rPr lang="zh-CN" altLang="en-US" sz="3200" b="1" dirty="0" smtClean="0">
                <a:solidFill>
                  <a:srgbClr val="AA454B"/>
                </a:solidFill>
                <a:latin typeface="微软雅黑" panose="020B0503020204020204" pitchFamily="34" charset="-122"/>
                <a:ea typeface="微软雅黑" panose="020B0503020204020204" pitchFamily="34" charset="-122"/>
              </a:rPr>
              <a:t>（三）反科学主义但不反科学</a:t>
            </a:r>
            <a:endParaRPr lang="zh-CN" altLang="en-US" sz="3200" b="1" dirty="0" smtClean="0">
              <a:solidFill>
                <a:srgbClr val="AA454B"/>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695400" y="1772816"/>
            <a:ext cx="10513168" cy="4176464"/>
          </a:xfrm>
          <a:prstGeom prst="rect">
            <a:avLst/>
          </a:prstGeom>
        </p:spPr>
        <p:txBody>
          <a:bodyPr/>
          <a:lstStyle/>
          <a:p>
            <a:pPr marL="342900" marR="0" lvl="0" indent="732155"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rPr>
              <a:t>科学主义试图用科学的标准来衡量裁决人类的认识和生活，把一切与科学不相符合的人类认识与价值信仰看作是没有多少价值的或是错误的，把科学技术看成是解决人类一切问题的工具。这是</a:t>
            </a:r>
            <a:r>
              <a:rPr lang="zh-CN" altLang="en-US" sz="2800" kern="0" dirty="0" smtClean="0">
                <a:solidFill>
                  <a:srgbClr val="0000FF"/>
                </a:solidFill>
                <a:latin typeface="微软雅黑" panose="020B0503020204020204" pitchFamily="34" charset="-122"/>
                <a:ea typeface="微软雅黑" panose="020B0503020204020204" pitchFamily="34" charset="-122"/>
              </a:rPr>
              <a:t>科技乐观论</a:t>
            </a:r>
            <a:r>
              <a:rPr lang="zh-CN" altLang="en-US" sz="2800" kern="0" dirty="0" smtClean="0">
                <a:latin typeface="微软雅黑" panose="020B0503020204020204" pitchFamily="34" charset="-122"/>
                <a:ea typeface="微软雅黑" panose="020B0503020204020204" pitchFamily="34" charset="-122"/>
              </a:rPr>
              <a:t>和</a:t>
            </a:r>
            <a:r>
              <a:rPr lang="zh-CN" altLang="en-US" sz="2800" kern="0" dirty="0" smtClean="0">
                <a:solidFill>
                  <a:srgbClr val="0000FF"/>
                </a:solidFill>
                <a:latin typeface="微软雅黑" panose="020B0503020204020204" pitchFamily="34" charset="-122"/>
                <a:ea typeface="微软雅黑" panose="020B0503020204020204" pitchFamily="34" charset="-122"/>
              </a:rPr>
              <a:t>科技万能论</a:t>
            </a:r>
            <a:r>
              <a:rPr lang="zh-CN" altLang="en-US" sz="2800" kern="0" dirty="0" smtClean="0">
                <a:latin typeface="微软雅黑" panose="020B0503020204020204" pitchFamily="34" charset="-122"/>
                <a:ea typeface="微软雅黑" panose="020B0503020204020204" pitchFamily="34" charset="-122"/>
              </a:rPr>
              <a:t>的集中体现，应该反思批判。</a:t>
            </a:r>
            <a:endParaRPr lang="zh-CN" altLang="en-US" sz="2800" kern="0" dirty="0" smtClean="0">
              <a:latin typeface="微软雅黑" panose="020B0503020204020204" pitchFamily="34" charset="-122"/>
              <a:ea typeface="微软雅黑" panose="020B0503020204020204" pitchFamily="34" charset="-122"/>
            </a:endParaRPr>
          </a:p>
          <a:p>
            <a:pPr marL="342900" marR="0" lvl="0" indent="732155"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rPr>
              <a:t>反科学主义不能走向极端，否则会走向“反科学”，这不利于科学技术的发展。</a:t>
            </a:r>
            <a:endParaRPr lang="zh-CN" altLang="en-US" sz="28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3"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en-US" b="1" dirty="0" smtClean="0">
                <a:latin typeface="楷体_GB2312" pitchFamily="49" charset="-122"/>
              </a:rPr>
              <a:t>二、</a:t>
            </a:r>
            <a:r>
              <a:rPr lang="zh-CN" altLang="zh-CN" b="1" dirty="0" smtClean="0">
                <a:latin typeface="楷体_GB2312" pitchFamily="49" charset="-122"/>
              </a:rPr>
              <a:t>以人文文化引导科学技术文化</a:t>
            </a:r>
            <a:endParaRPr lang="zh-CN" altLang="en-US" b="1" dirty="0" smtClean="0">
              <a:latin typeface="楷体_GB2312" pitchFamily="49" charset="-122"/>
            </a:endParaRPr>
          </a:p>
        </p:txBody>
      </p:sp>
      <p:sp>
        <p:nvSpPr>
          <p:cNvPr id="237574"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6" name="Rectangle 3"/>
          <p:cNvSpPr txBox="1">
            <a:spLocks noChangeArrowheads="1"/>
          </p:cNvSpPr>
          <p:nvPr/>
        </p:nvSpPr>
        <p:spPr>
          <a:xfrm>
            <a:off x="695400" y="1268760"/>
            <a:ext cx="10416480" cy="4536504"/>
          </a:xfrm>
          <a:prstGeom prst="rect">
            <a:avLst/>
          </a:prstGeom>
        </p:spPr>
        <p:txBody>
          <a:bodyPr/>
          <a:lstStyle/>
          <a:p>
            <a:pPr marL="342900" marR="0" lvl="0" indent="732155" eaLnBrk="0" hangingPunct="0">
              <a:lnSpc>
                <a:spcPct val="150000"/>
              </a:lnSpc>
              <a:buClrTx/>
              <a:buSzTx/>
              <a:defRPr/>
            </a:pPr>
            <a:r>
              <a:rPr lang="en-US" altLang="zh-CN" sz="2800" kern="0" dirty="0" smtClean="0">
                <a:latin typeface="微软雅黑" panose="020B0503020204020204" pitchFamily="34" charset="-122"/>
                <a:ea typeface="微软雅黑" panose="020B0503020204020204" pitchFamily="34" charset="-122"/>
              </a:rPr>
              <a:t>20</a:t>
            </a:r>
            <a:r>
              <a:rPr lang="zh-CN" altLang="en-US" sz="2800" kern="0" dirty="0" smtClean="0">
                <a:latin typeface="微软雅黑" panose="020B0503020204020204" pitchFamily="34" charset="-122"/>
                <a:ea typeface="微软雅黑" panose="020B0503020204020204" pitchFamily="34" charset="-122"/>
              </a:rPr>
              <a:t>世纪下半叶出现在西方学术界的“反科学思潮”，具体表现在激进的后现代主义、“强纲领”科学知识社会学、极端的环境主义者等的论述中。它表明科学事业是非常复杂的，对科学研究纲领、技术设计，以及与此相关的社会过程的选择，是一个困难而复杂的问题，应该引起公众和决策层的注意。</a:t>
            </a:r>
            <a:endParaRPr lang="zh-CN" altLang="en-US" sz="2800" kern="0" dirty="0" smtClean="0">
              <a:latin typeface="微软雅黑" panose="020B0503020204020204" pitchFamily="34" charset="-122"/>
              <a:ea typeface="微软雅黑" panose="020B0503020204020204" pitchFamily="34" charset="-122"/>
            </a:endParaRPr>
          </a:p>
          <a:p>
            <a:pPr marL="342900" marR="0" lvl="0" indent="732155" eaLnBrk="0" hangingPunct="0">
              <a:lnSpc>
                <a:spcPct val="150000"/>
              </a:lnSpc>
              <a:buClrTx/>
              <a:buSzTx/>
              <a:defRPr/>
            </a:pPr>
            <a:r>
              <a:rPr lang="zh-CN" altLang="en-US" sz="2800" kern="0" dirty="0" smtClean="0">
                <a:latin typeface="微软雅黑" panose="020B0503020204020204" pitchFamily="34" charset="-122"/>
                <a:ea typeface="微软雅黑" panose="020B0503020204020204" pitchFamily="34" charset="-122"/>
              </a:rPr>
              <a:t>但是，如果不加批判地接受，会走向</a:t>
            </a:r>
            <a:r>
              <a:rPr lang="zh-CN" altLang="en-US" sz="2800" kern="0" dirty="0" smtClean="0">
                <a:solidFill>
                  <a:srgbClr val="0000FF"/>
                </a:solidFill>
                <a:latin typeface="微软雅黑" panose="020B0503020204020204" pitchFamily="34" charset="-122"/>
                <a:ea typeface="微软雅黑" panose="020B0503020204020204" pitchFamily="34" charset="-122"/>
              </a:rPr>
              <a:t>科学技术悲观论</a:t>
            </a:r>
            <a:r>
              <a:rPr lang="zh-CN" altLang="en-US" sz="2800" kern="0" dirty="0" smtClean="0">
                <a:latin typeface="微软雅黑" panose="020B0503020204020204" pitchFamily="34" charset="-122"/>
                <a:ea typeface="微软雅黑" panose="020B0503020204020204" pitchFamily="34" charset="-122"/>
              </a:rPr>
              <a:t>甚至“</a:t>
            </a:r>
            <a:r>
              <a:rPr lang="zh-CN" altLang="en-US" sz="2800" kern="0" dirty="0" smtClean="0">
                <a:solidFill>
                  <a:srgbClr val="0000FF"/>
                </a:solidFill>
                <a:latin typeface="微软雅黑" panose="020B0503020204020204" pitchFamily="34" charset="-122"/>
                <a:ea typeface="微软雅黑" panose="020B0503020204020204" pitchFamily="34" charset="-122"/>
              </a:rPr>
              <a:t>反科学</a:t>
            </a:r>
            <a:r>
              <a:rPr lang="zh-CN" altLang="en-US" sz="2800" kern="0" dirty="0" smtClean="0">
                <a:latin typeface="微软雅黑" panose="020B0503020204020204" pitchFamily="34" charset="-122"/>
                <a:ea typeface="微软雅黑" panose="020B0503020204020204" pitchFamily="34" charset="-122"/>
              </a:rPr>
              <a:t>”，不利于科学技术的发展和应用。</a:t>
            </a:r>
            <a:endParaRPr lang="en-US" altLang="zh-CN" sz="28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zh-CN" b="1" dirty="0" smtClean="0">
                <a:latin typeface="楷体_GB2312" pitchFamily="49" charset="-122"/>
              </a:rPr>
              <a:t>三、构建有利于环境保护的科学技术</a:t>
            </a:r>
            <a:endParaRPr lang="zh-CN" altLang="en-US" b="1" dirty="0" smtClean="0">
              <a:latin typeface="楷体_GB2312" pitchFamily="49" charset="-122"/>
            </a:endParaRPr>
          </a:p>
        </p:txBody>
      </p:sp>
      <p:sp>
        <p:nvSpPr>
          <p:cNvPr id="238595"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238596" name="Rectangle 2"/>
          <p:cNvSpPr>
            <a:spLocks noGrp="1" noChangeArrowheads="1"/>
          </p:cNvSpPr>
          <p:nvPr>
            <p:ph type="title" idx="4294967295"/>
          </p:nvPr>
        </p:nvSpPr>
        <p:spPr bwMode="auto">
          <a:xfrm>
            <a:off x="911424" y="908720"/>
            <a:ext cx="8162948" cy="648072"/>
          </a:xfrm>
          <a:prstGeom prst="rect">
            <a:avLst/>
          </a:prstGeom>
          <a:noFill/>
          <a:ln>
            <a:miter lim="800000"/>
          </a:ln>
        </p:spPr>
        <p:txBody>
          <a:bodyPr/>
          <a:lstStyle/>
          <a:p>
            <a:pPr algn="l" eaLnBrk="1" hangingPunct="1"/>
            <a:r>
              <a:rPr lang="zh-CN" altLang="en-US" b="1" dirty="0" smtClean="0">
                <a:solidFill>
                  <a:srgbClr val="AA454B"/>
                </a:solidFill>
                <a:latin typeface="微软雅黑" panose="020B0503020204020204" pitchFamily="34" charset="-122"/>
                <a:ea typeface="微软雅黑" panose="020B0503020204020204" pitchFamily="34" charset="-122"/>
              </a:rPr>
              <a:t>（一）科学技术是造成环境问题的重要原因</a:t>
            </a:r>
            <a:endParaRPr lang="en-US" altLang="zh-CN" dirty="0" smtClean="0"/>
          </a:p>
        </p:txBody>
      </p:sp>
      <p:sp>
        <p:nvSpPr>
          <p:cNvPr id="5" name="矩形 4"/>
          <p:cNvSpPr/>
          <p:nvPr/>
        </p:nvSpPr>
        <p:spPr>
          <a:xfrm>
            <a:off x="551384" y="1556792"/>
            <a:ext cx="10729192" cy="4689874"/>
          </a:xfrm>
          <a:prstGeom prst="rect">
            <a:avLst/>
          </a:prstGeom>
        </p:spPr>
        <p:txBody>
          <a:bodyPr wrap="square">
            <a:spAutoFit/>
          </a:bodyPr>
          <a:lstStyle/>
          <a:p>
            <a:pPr marL="342900" indent="732155" eaLnBrk="0" hangingPunct="0">
              <a:lnSpc>
                <a:spcPct val="140000"/>
              </a:lnSpc>
              <a:defRPr/>
            </a:pPr>
            <a:r>
              <a:rPr lang="zh-CN" altLang="en-US" sz="2400" kern="0" dirty="0" smtClean="0">
                <a:latin typeface="微软雅黑" panose="020B0503020204020204" pitchFamily="34" charset="-122"/>
                <a:ea typeface="微软雅黑" panose="020B0503020204020204" pitchFamily="34" charset="-122"/>
              </a:rPr>
              <a:t>科技</a:t>
            </a:r>
            <a:r>
              <a:rPr lang="zh-CN" altLang="zh-CN" sz="2400" kern="0" dirty="0" smtClean="0">
                <a:latin typeface="微软雅黑" panose="020B0503020204020204" pitchFamily="34" charset="-122"/>
                <a:ea typeface="微软雅黑" panose="020B0503020204020204" pitchFamily="34" charset="-122"/>
              </a:rPr>
              <a:t>的快速发展在为人类创造巨大物质财富的同时，也给人类带来了一系列</a:t>
            </a:r>
            <a:r>
              <a:rPr lang="zh-CN" altLang="en-US" sz="2400" kern="0" dirty="0" smtClean="0">
                <a:latin typeface="微软雅黑" panose="020B0503020204020204" pitchFamily="34" charset="-122"/>
                <a:ea typeface="微软雅黑" panose="020B0503020204020204" pitchFamily="34" charset="-122"/>
              </a:rPr>
              <a:t>环境</a:t>
            </a:r>
            <a:r>
              <a:rPr lang="zh-CN" altLang="zh-CN" sz="2400" kern="0" dirty="0" smtClean="0">
                <a:latin typeface="微软雅黑" panose="020B0503020204020204" pitchFamily="34" charset="-122"/>
                <a:ea typeface="微软雅黑" panose="020B0503020204020204" pitchFamily="34" charset="-122"/>
              </a:rPr>
              <a:t>问题</a:t>
            </a:r>
            <a:r>
              <a:rPr lang="zh-CN" altLang="en-US" sz="2400" kern="0" dirty="0" smtClean="0">
                <a:latin typeface="微软雅黑" panose="020B0503020204020204" pitchFamily="34" charset="-122"/>
                <a:ea typeface="微软雅黑" panose="020B0503020204020204" pitchFamily="34" charset="-122"/>
              </a:rPr>
              <a:t>：</a:t>
            </a:r>
            <a:endParaRPr lang="en-US" altLang="zh-CN" sz="2400" kern="0" dirty="0" smtClean="0">
              <a:latin typeface="微软雅黑" panose="020B0503020204020204" pitchFamily="34" charset="-122"/>
              <a:ea typeface="微软雅黑" panose="020B0503020204020204" pitchFamily="34" charset="-122"/>
            </a:endParaRPr>
          </a:p>
          <a:p>
            <a:pPr marL="342900" indent="732155" eaLnBrk="0" hangingPunct="0">
              <a:lnSpc>
                <a:spcPct val="140000"/>
              </a:lnSpc>
              <a:defRPr/>
            </a:pPr>
            <a:r>
              <a:rPr lang="zh-CN" altLang="zh-CN" sz="2400" kern="0" dirty="0" smtClean="0">
                <a:latin typeface="微软雅黑" panose="020B0503020204020204" pitchFamily="34" charset="-122"/>
                <a:ea typeface="微软雅黑" panose="020B0503020204020204" pitchFamily="34" charset="-122"/>
              </a:rPr>
              <a:t>一是</a:t>
            </a:r>
            <a:r>
              <a:rPr lang="zh-CN" altLang="en-US" sz="2400" kern="0" dirty="0" smtClean="0">
                <a:latin typeface="微软雅黑" panose="020B0503020204020204" pitchFamily="34" charset="-122"/>
                <a:ea typeface="微软雅黑" panose="020B0503020204020204" pitchFamily="34" charset="-122"/>
              </a:rPr>
              <a:t>科技</a:t>
            </a:r>
            <a:r>
              <a:rPr lang="zh-CN" altLang="zh-CN" sz="2400" kern="0" dirty="0" smtClean="0">
                <a:latin typeface="微软雅黑" panose="020B0503020204020204" pitchFamily="34" charset="-122"/>
                <a:ea typeface="微软雅黑" panose="020B0503020204020204" pitchFamily="34" charset="-122"/>
              </a:rPr>
              <a:t>的不恰当运用使人类的</a:t>
            </a:r>
            <a:r>
              <a:rPr lang="zh-CN" altLang="zh-CN" sz="2400" kern="0" dirty="0" smtClean="0">
                <a:solidFill>
                  <a:srgbClr val="0000FF"/>
                </a:solidFill>
                <a:latin typeface="微软雅黑" panose="020B0503020204020204" pitchFamily="34" charset="-122"/>
                <a:ea typeface="微软雅黑" panose="020B0503020204020204" pitchFamily="34" charset="-122"/>
              </a:rPr>
              <a:t>生态资源与生存环境</a:t>
            </a:r>
            <a:r>
              <a:rPr lang="zh-CN" altLang="zh-CN" sz="2400" kern="0" dirty="0" smtClean="0">
                <a:latin typeface="微软雅黑" panose="020B0503020204020204" pitchFamily="34" charset="-122"/>
                <a:ea typeface="微软雅黑" panose="020B0503020204020204" pitchFamily="34" charset="-122"/>
              </a:rPr>
              <a:t>面临严重威胁，人类陷入生态危机、环境污染等全球化问题中；</a:t>
            </a:r>
            <a:endParaRPr lang="en-US" altLang="zh-CN" sz="2400" kern="0" dirty="0" smtClean="0">
              <a:latin typeface="微软雅黑" panose="020B0503020204020204" pitchFamily="34" charset="-122"/>
              <a:ea typeface="微软雅黑" panose="020B0503020204020204" pitchFamily="34" charset="-122"/>
            </a:endParaRPr>
          </a:p>
          <a:p>
            <a:pPr marL="342900" indent="732155" eaLnBrk="0" hangingPunct="0">
              <a:lnSpc>
                <a:spcPct val="140000"/>
              </a:lnSpc>
              <a:defRPr/>
            </a:pPr>
            <a:r>
              <a:rPr lang="zh-CN" altLang="zh-CN" sz="2400" kern="0" dirty="0" smtClean="0">
                <a:latin typeface="微软雅黑" panose="020B0503020204020204" pitchFamily="34" charset="-122"/>
                <a:ea typeface="微软雅黑" panose="020B0503020204020204" pitchFamily="34" charset="-122"/>
              </a:rPr>
              <a:t>二是</a:t>
            </a:r>
            <a:r>
              <a:rPr lang="zh-CN" altLang="en-US" sz="2400" kern="0" dirty="0" smtClean="0">
                <a:solidFill>
                  <a:srgbClr val="0000FF"/>
                </a:solidFill>
                <a:latin typeface="微软雅黑" panose="020B0503020204020204" pitchFamily="34" charset="-122"/>
                <a:ea typeface="微软雅黑" panose="020B0503020204020204" pitchFamily="34" charset="-122"/>
              </a:rPr>
              <a:t>科技</a:t>
            </a:r>
            <a:r>
              <a:rPr lang="zh-CN" altLang="zh-CN" sz="2400" kern="0" dirty="0" smtClean="0">
                <a:solidFill>
                  <a:srgbClr val="0000FF"/>
                </a:solidFill>
                <a:latin typeface="微软雅黑" panose="020B0503020204020204" pitchFamily="34" charset="-122"/>
                <a:ea typeface="微软雅黑" panose="020B0503020204020204" pitchFamily="34" charset="-122"/>
              </a:rPr>
              <a:t>理性</a:t>
            </a:r>
            <a:r>
              <a:rPr lang="zh-CN" altLang="zh-CN" sz="2400" kern="0" dirty="0" smtClean="0">
                <a:latin typeface="微软雅黑" panose="020B0503020204020204" pitchFamily="34" charset="-122"/>
                <a:ea typeface="微软雅黑" panose="020B0503020204020204" pitchFamily="34" charset="-122"/>
              </a:rPr>
              <a:t>的片面发展导致价值理性的丧失和人的严重异化</a:t>
            </a:r>
            <a:r>
              <a:rPr lang="zh-CN" altLang="en-US" sz="2400" kern="0" dirty="0" smtClean="0">
                <a:latin typeface="微软雅黑" panose="020B0503020204020204" pitchFamily="34" charset="-122"/>
                <a:ea typeface="微软雅黑" panose="020B0503020204020204" pitchFamily="34" charset="-122"/>
              </a:rPr>
              <a:t>，这使人们不注重环境保护</a:t>
            </a:r>
            <a:r>
              <a:rPr lang="zh-CN" altLang="zh-CN" sz="2400" kern="0" dirty="0" smtClean="0">
                <a:latin typeface="微软雅黑" panose="020B0503020204020204" pitchFamily="34" charset="-122"/>
                <a:ea typeface="微软雅黑" panose="020B0503020204020204" pitchFamily="34" charset="-122"/>
              </a:rPr>
              <a:t>；</a:t>
            </a:r>
            <a:endParaRPr lang="en-US" altLang="zh-CN" sz="2400" kern="0" dirty="0" smtClean="0">
              <a:latin typeface="微软雅黑" panose="020B0503020204020204" pitchFamily="34" charset="-122"/>
              <a:ea typeface="微软雅黑" panose="020B0503020204020204" pitchFamily="34" charset="-122"/>
            </a:endParaRPr>
          </a:p>
          <a:p>
            <a:pPr marL="342900" indent="732155" eaLnBrk="0" hangingPunct="0">
              <a:lnSpc>
                <a:spcPct val="140000"/>
              </a:lnSpc>
              <a:defRPr/>
            </a:pPr>
            <a:r>
              <a:rPr lang="zh-CN" altLang="zh-CN" sz="2400" kern="0" dirty="0" smtClean="0">
                <a:latin typeface="微软雅黑" panose="020B0503020204020204" pitchFamily="34" charset="-122"/>
                <a:ea typeface="微软雅黑" panose="020B0503020204020204" pitchFamily="34" charset="-122"/>
              </a:rPr>
              <a:t>三是</a:t>
            </a:r>
            <a:r>
              <a:rPr lang="zh-CN" altLang="en-US" sz="2400" kern="0" dirty="0" smtClean="0">
                <a:latin typeface="微软雅黑" panose="020B0503020204020204" pitchFamily="34" charset="-122"/>
                <a:ea typeface="微软雅黑" panose="020B0503020204020204" pitchFamily="34" charset="-122"/>
              </a:rPr>
              <a:t>科技</a:t>
            </a:r>
            <a:r>
              <a:rPr lang="zh-CN" altLang="zh-CN" sz="2400" kern="0" dirty="0" smtClean="0">
                <a:latin typeface="微软雅黑" panose="020B0503020204020204" pitchFamily="34" charset="-122"/>
                <a:ea typeface="微软雅黑" panose="020B0503020204020204" pitchFamily="34" charset="-122"/>
              </a:rPr>
              <a:t>日益增长的力量被</a:t>
            </a:r>
            <a:r>
              <a:rPr lang="zh-CN" altLang="zh-CN" sz="2400" kern="0" dirty="0" smtClean="0">
                <a:solidFill>
                  <a:srgbClr val="0000FF"/>
                </a:solidFill>
                <a:latin typeface="微软雅黑" panose="020B0503020204020204" pitchFamily="34" charset="-122"/>
                <a:ea typeface="微软雅黑" panose="020B0503020204020204" pitchFamily="34" charset="-122"/>
              </a:rPr>
              <a:t>滥用</a:t>
            </a:r>
            <a:r>
              <a:rPr lang="zh-CN" altLang="zh-CN" sz="2400" kern="0" dirty="0" smtClean="0">
                <a:latin typeface="微软雅黑" panose="020B0503020204020204" pitchFamily="34" charset="-122"/>
                <a:ea typeface="微软雅黑" panose="020B0503020204020204" pitchFamily="34" charset="-122"/>
              </a:rPr>
              <a:t>后产生的巨大破坏作用，如原子弹的使用、高科技武器的发展和军备竞赛等，已成为威胁世界甚至毁灭人类</a:t>
            </a:r>
            <a:r>
              <a:rPr lang="zh-CN" altLang="en-US" sz="2400" kern="0" dirty="0" smtClean="0">
                <a:latin typeface="微软雅黑" panose="020B0503020204020204" pitchFamily="34" charset="-122"/>
                <a:ea typeface="微软雅黑" panose="020B0503020204020204" pitchFamily="34" charset="-122"/>
              </a:rPr>
              <a:t>生存环境</a:t>
            </a:r>
            <a:r>
              <a:rPr lang="zh-CN" altLang="zh-CN" sz="2400" kern="0" dirty="0" smtClean="0">
                <a:latin typeface="微软雅黑" panose="020B0503020204020204" pitchFamily="34" charset="-122"/>
                <a:ea typeface="微软雅黑" panose="020B0503020204020204" pitchFamily="34" charset="-122"/>
              </a:rPr>
              <a:t>的可怕力量。</a:t>
            </a:r>
            <a:endParaRPr lang="zh-CN" altLang="en-US" sz="24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4"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4" name="Rectangle 2"/>
          <p:cNvSpPr txBox="1">
            <a:spLocks noChangeArrowheads="1"/>
          </p:cNvSpPr>
          <p:nvPr/>
        </p:nvSpPr>
        <p:spPr>
          <a:xfrm>
            <a:off x="623392" y="620688"/>
            <a:ext cx="10972800" cy="648072"/>
          </a:xfrm>
          <a:prstGeom prst="rect">
            <a:avLst/>
          </a:prstGeom>
        </p:spPr>
        <p:txBody>
          <a:bodyPr/>
          <a:lstStyle/>
          <a:p>
            <a:pPr marL="342900" marR="0" lvl="0" indent="15875" algn="ctr" defTabSz="914400" eaLnBrk="0" latinLnBrk="0" hangingPunct="0">
              <a:lnSpc>
                <a:spcPct val="130000"/>
              </a:lnSpc>
              <a:buClrTx/>
              <a:buSzTx/>
              <a:buFontTx/>
              <a:buNone/>
              <a:defRPr/>
            </a:pPr>
            <a:r>
              <a:rPr lang="zh-CN" altLang="en-US" sz="3600" b="1" kern="0" dirty="0" smtClean="0">
                <a:latin typeface="+mj-lt"/>
                <a:ea typeface="华文新魏"/>
                <a:cs typeface="+mj-cs"/>
                <a:sym typeface="华文新魏" panose="02010800040101010101" pitchFamily="2" charset="-122"/>
              </a:rPr>
              <a:t>蕾切尔</a:t>
            </a:r>
            <a:r>
              <a:rPr lang="en-US" altLang="zh-CN" sz="3600" b="1" kern="0" dirty="0" smtClean="0">
                <a:latin typeface="+mj-lt"/>
                <a:ea typeface="华文新魏"/>
                <a:cs typeface="+mj-cs"/>
                <a:sym typeface="华文新魏" panose="02010800040101010101" pitchFamily="2" charset="-122"/>
              </a:rPr>
              <a:t>·</a:t>
            </a:r>
            <a:r>
              <a:rPr lang="zh-CN" altLang="en-US" sz="3600" b="1" kern="0" dirty="0" smtClean="0">
                <a:latin typeface="+mj-lt"/>
                <a:ea typeface="华文新魏"/>
                <a:cs typeface="+mj-cs"/>
                <a:sym typeface="华文新魏" panose="02010800040101010101" pitchFamily="2" charset="-122"/>
              </a:rPr>
              <a:t>卡逊</a:t>
            </a:r>
            <a:r>
              <a:rPr lang="en-US" altLang="zh-CN" sz="3600" b="1" kern="0" dirty="0" smtClean="0">
                <a:latin typeface="+mj-lt"/>
                <a:ea typeface="华文新魏"/>
                <a:cs typeface="+mj-cs"/>
                <a:sym typeface="华文新魏" panose="02010800040101010101" pitchFamily="2" charset="-122"/>
              </a:rPr>
              <a:t>《</a:t>
            </a:r>
            <a:r>
              <a:rPr lang="zh-CN" altLang="en-US" sz="3600" b="1" kern="0" dirty="0" smtClean="0">
                <a:latin typeface="+mj-lt"/>
                <a:ea typeface="华文新魏"/>
                <a:cs typeface="+mj-cs"/>
                <a:sym typeface="华文新魏" panose="02010800040101010101" pitchFamily="2" charset="-122"/>
              </a:rPr>
              <a:t>寂静的春天</a:t>
            </a:r>
            <a:r>
              <a:rPr lang="en-US" altLang="zh-CN" sz="3600" b="1" kern="0" dirty="0" smtClean="0">
                <a:latin typeface="+mj-lt"/>
                <a:ea typeface="华文新魏"/>
                <a:cs typeface="+mj-cs"/>
                <a:sym typeface="华文新魏" panose="02010800040101010101" pitchFamily="2" charset="-122"/>
              </a:rPr>
              <a:t>》</a:t>
            </a:r>
            <a:endParaRPr lang="zh-CN" altLang="en-US" sz="3600" b="1" kern="0" dirty="0">
              <a:latin typeface="+mj-lt"/>
              <a:ea typeface="华文新魏"/>
              <a:cs typeface="+mj-cs"/>
              <a:sym typeface="华文新魏" panose="02010800040101010101" pitchFamily="2" charset="-122"/>
            </a:endParaRPr>
          </a:p>
        </p:txBody>
      </p:sp>
      <p:sp>
        <p:nvSpPr>
          <p:cNvPr id="5" name="Rectangle 3"/>
          <p:cNvSpPr txBox="1">
            <a:spLocks noChangeArrowheads="1"/>
          </p:cNvSpPr>
          <p:nvPr/>
        </p:nvSpPr>
        <p:spPr>
          <a:xfrm>
            <a:off x="335360" y="1268760"/>
            <a:ext cx="11260832" cy="4968552"/>
          </a:xfrm>
          <a:prstGeom prst="rect">
            <a:avLst/>
          </a:prstGeom>
        </p:spPr>
        <p:txBody>
          <a:bodyPr/>
          <a:lstStyle/>
          <a:p>
            <a:pPr marL="342900" marR="0" lvl="0" indent="732155"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lang="zh-CN" altLang="en-US" sz="2800" kern="0" dirty="0" smtClean="0">
                <a:latin typeface="微软雅黑" panose="020B0503020204020204" pitchFamily="34" charset="-122"/>
                <a:ea typeface="微软雅黑" panose="020B0503020204020204" pitchFamily="34" charset="-122"/>
              </a:rPr>
              <a:t>“从前，在美国中部有一个城镇，这里的一切生物看来与其周围环境生活得很和谐。</a:t>
            </a:r>
            <a:r>
              <a:rPr lang="en-US" altLang="zh-CN" sz="2800" kern="0" dirty="0" smtClean="0">
                <a:latin typeface="微软雅黑" panose="020B0503020204020204" pitchFamily="34" charset="-122"/>
                <a:ea typeface="微软雅黑" panose="020B0503020204020204" pitchFamily="34" charset="-122"/>
              </a:rPr>
              <a:t>……</a:t>
            </a:r>
            <a:r>
              <a:rPr lang="zh-CN" altLang="en-US" sz="2800" kern="0" dirty="0" smtClean="0">
                <a:latin typeface="微软雅黑" panose="020B0503020204020204" pitchFamily="34" charset="-122"/>
                <a:ea typeface="微软雅黑" panose="020B0503020204020204" pitchFamily="34" charset="-122"/>
              </a:rPr>
              <a:t>即使在冬天，道路两旁也是美丽的，那儿有无数的小鸟飞来，洁净而又清凉的小溪从山中流出，形成了绿荫掩映的生活着鳟鱼的池塘。”然而现在，“鸟儿都到哪儿去了？许多人谈论着它们，感到迷惑和不安。园后鸟儿寻食的地方冷落了，在一些地方仅能见到的几只鸟儿也气息奄奄，它们战栗得很厉害，飞不起来。这是一个没有声息的春天。这儿的清晨曾经荡漾着乌鸦、鹣鸟、鸽子、鹪鹩的合唱以及其它鸟鸣的音浪；而现在一切声音都没有了，只有一片寂静覆盖着田野、树木和沼地。”</a:t>
            </a:r>
            <a:endParaRPr lang="zh-CN" altLang="en-US" sz="2800" kern="0" dirty="0" smtClean="0">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90000"/>
              </a:lnSpc>
              <a:spcBef>
                <a:spcPct val="0"/>
              </a:spcBef>
              <a:spcAft>
                <a:spcPct val="0"/>
              </a:spcAft>
              <a:buClrTx/>
              <a:buSzTx/>
              <a:buFont typeface="Arial" panose="020B0604020202020204" pitchFamily="34" charset="0"/>
              <a:buChar char="•"/>
              <a:defRPr/>
            </a:pP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0"/>
              </a:spcBef>
              <a:spcAft>
                <a:spcPct val="0"/>
              </a:spcAft>
              <a:buClrTx/>
              <a:buSzTx/>
              <a:buFont typeface="Arial" panose="020B0604020202020204" pitchFamily="34" charset="0"/>
              <a:buChar char="•"/>
              <a:defRPr/>
            </a:pP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7"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zh-CN" b="1" dirty="0" smtClean="0">
                <a:latin typeface="楷体_GB2312" pitchFamily="49" charset="-122"/>
              </a:rPr>
              <a:t>三、构建有利于环境保护的科学技术</a:t>
            </a:r>
            <a:endParaRPr lang="zh-CN" altLang="en-US" b="1" dirty="0" smtClean="0">
              <a:latin typeface="楷体_GB2312" pitchFamily="49" charset="-122"/>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4"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4" name="Rectangle 3"/>
          <p:cNvSpPr txBox="1">
            <a:spLocks noChangeArrowheads="1"/>
          </p:cNvSpPr>
          <p:nvPr/>
        </p:nvSpPr>
        <p:spPr>
          <a:xfrm>
            <a:off x="479376" y="1268760"/>
            <a:ext cx="11150600" cy="4535909"/>
          </a:xfrm>
          <a:prstGeom prst="rect">
            <a:avLst/>
          </a:prstGeom>
        </p:spPr>
        <p:txBody>
          <a:bodyPr/>
          <a:lstStyle/>
          <a:p>
            <a:pPr marL="342900" marR="0" lvl="0" indent="81915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lang="zh-CN" altLang="en-US" sz="3200" kern="0" dirty="0" smtClean="0">
                <a:solidFill>
                  <a:srgbClr val="0000FF"/>
                </a:solidFill>
                <a:latin typeface="微软雅黑" panose="020B0503020204020204" pitchFamily="34" charset="-122"/>
                <a:ea typeface="微软雅黑" panose="020B0503020204020204" pitchFamily="34" charset="-122"/>
              </a:rPr>
              <a:t>有机氯农药</a:t>
            </a:r>
            <a:r>
              <a:rPr lang="zh-CN" altLang="en-US" sz="3200" kern="0" dirty="0" smtClean="0">
                <a:latin typeface="微软雅黑" panose="020B0503020204020204" pitchFamily="34" charset="-122"/>
                <a:ea typeface="微软雅黑" panose="020B0503020204020204" pitchFamily="34" charset="-122"/>
              </a:rPr>
              <a:t>不仅危及了许多生物的生存，而且正在危害人类自己。“现在一个人从胎儿未出生直到死亡，都注定要和危险的化学品接触。这个现象在世界历史上还是第一次”。因此，她指出：“控制自然这个词是一个妄自尊大的产物，是当时生物学和哲学还处于低级幼稚阶段时的产物，当时人们设想中的‘控制自然’就是要大自然为人们的方便有利而存在。</a:t>
            </a:r>
            <a:endParaRPr lang="zh-CN" altLang="en-US" sz="3200" kern="0" dirty="0" smtClean="0">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6"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zh-CN" b="1" dirty="0" smtClean="0">
                <a:latin typeface="楷体_GB2312" pitchFamily="49" charset="-122"/>
              </a:rPr>
              <a:t>三、构建有利于环境保护的科学技术</a:t>
            </a:r>
            <a:endParaRPr lang="zh-CN" altLang="en-US" b="1" dirty="0" smtClean="0">
              <a:latin typeface="楷体_GB2312" pitchFamily="49"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占位符 4"/>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kern="1200" dirty="0" smtClean="0">
                <a:sym typeface="华文新魏" panose="02010800040101010101" pitchFamily="2" charset="-122"/>
              </a:rPr>
              <a:t>一</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科学技术的社会功能</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7" name="文本占位符 6"/>
          <p:cNvSpPr>
            <a:spLocks noGrp="1"/>
          </p:cNvSpPr>
          <p:nvPr>
            <p:ph type="body" sz="quarter" idx="10"/>
          </p:nvPr>
        </p:nvSpPr>
        <p:spPr/>
        <p:txBody>
          <a:bodyPr/>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一、</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科学技术与经济转型</a:t>
            </a:r>
            <a:endParaRPr lang="zh-CN" altLang="en-US" b="1" dirty="0" smtClean="0">
              <a:latin typeface="楷体_GB2312" pitchFamily="49" charset="-122"/>
              <a:ea typeface="Microsoft YaHei UI" panose="020B0503020204020204" pitchFamily="34" charset="-122"/>
              <a:cs typeface="Microsoft YaHei UI" panose="020B0503020204020204" pitchFamily="34" charset="-122"/>
            </a:endParaRPr>
          </a:p>
        </p:txBody>
      </p:sp>
      <p:sp>
        <p:nvSpPr>
          <p:cNvPr id="4" name="Rectangle 2"/>
          <p:cNvSpPr txBox="1">
            <a:spLocks noChangeArrowheads="1"/>
          </p:cNvSpPr>
          <p:nvPr/>
        </p:nvSpPr>
        <p:spPr>
          <a:xfrm>
            <a:off x="551384" y="1052736"/>
            <a:ext cx="10873208" cy="4896544"/>
          </a:xfrm>
          <a:prstGeom prst="rect">
            <a:avLst/>
          </a:prstGeom>
        </p:spPr>
        <p:txBody>
          <a:bodyPr/>
          <a:lstStyle/>
          <a:p>
            <a:pPr marL="342900" marR="0" lvl="0" indent="646430" eaLnBrk="0" hangingPunct="0">
              <a:lnSpc>
                <a:spcPct val="150000"/>
              </a:lnSpc>
              <a:buClrTx/>
              <a:buSzTx/>
              <a:defRPr/>
            </a:pPr>
            <a:r>
              <a:rPr lang="en-US" altLang="zh-CN" sz="2600" kern="0" dirty="0" smtClean="0">
                <a:solidFill>
                  <a:srgbClr val="0000FF"/>
                </a:solidFill>
                <a:latin typeface="微软雅黑" panose="020B0503020204020204" pitchFamily="34" charset="-122"/>
                <a:ea typeface="微软雅黑" panose="020B0503020204020204" pitchFamily="34" charset="-122"/>
              </a:rPr>
              <a:t>20</a:t>
            </a:r>
            <a:r>
              <a:rPr lang="zh-CN" altLang="en-US" sz="2600" kern="0" dirty="0" smtClean="0">
                <a:solidFill>
                  <a:srgbClr val="0000FF"/>
                </a:solidFill>
                <a:latin typeface="微软雅黑" panose="020B0503020204020204" pitchFamily="34" charset="-122"/>
                <a:ea typeface="微软雅黑" panose="020B0503020204020204" pitchFamily="34" charset="-122"/>
              </a:rPr>
              <a:t>世纪以前</a:t>
            </a:r>
            <a:r>
              <a:rPr lang="zh-CN" altLang="en-US" sz="2600" kern="0" dirty="0" smtClean="0">
                <a:latin typeface="微软雅黑" panose="020B0503020204020204" pitchFamily="34" charset="-122"/>
                <a:ea typeface="微软雅黑" panose="020B0503020204020204" pitchFamily="34" charset="-122"/>
              </a:rPr>
              <a:t>，科学、技术、生产三者相互作用关系是：</a:t>
            </a:r>
            <a:r>
              <a:rPr lang="zh-CN" altLang="en-US" sz="2600" kern="0" dirty="0" smtClean="0">
                <a:solidFill>
                  <a:srgbClr val="0000FF"/>
                </a:solidFill>
                <a:latin typeface="微软雅黑" panose="020B0503020204020204" pitchFamily="34" charset="-122"/>
                <a:ea typeface="微软雅黑" panose="020B0503020204020204" pitchFamily="34" charset="-122"/>
              </a:rPr>
              <a:t>生产</a:t>
            </a:r>
            <a:r>
              <a:rPr lang="en-US" altLang="zh-CN" sz="2600" kern="0" dirty="0" smtClean="0">
                <a:solidFill>
                  <a:srgbClr val="0000FF"/>
                </a:solidFill>
                <a:latin typeface="微软雅黑" panose="020B0503020204020204" pitchFamily="34" charset="-122"/>
                <a:ea typeface="微软雅黑" panose="020B0503020204020204" pitchFamily="34" charset="-122"/>
              </a:rPr>
              <a:t>—</a:t>
            </a:r>
            <a:r>
              <a:rPr lang="zh-CN" altLang="en-US" sz="2600" kern="0" dirty="0" smtClean="0">
                <a:solidFill>
                  <a:srgbClr val="0000FF"/>
                </a:solidFill>
                <a:latin typeface="微软雅黑" panose="020B0503020204020204" pitchFamily="34" charset="-122"/>
                <a:ea typeface="微软雅黑" panose="020B0503020204020204" pitchFamily="34" charset="-122"/>
              </a:rPr>
              <a:t>技术</a:t>
            </a:r>
            <a:r>
              <a:rPr lang="en-US" altLang="zh-CN" sz="2600" kern="0" dirty="0" smtClean="0">
                <a:solidFill>
                  <a:srgbClr val="0000FF"/>
                </a:solidFill>
                <a:latin typeface="微软雅黑" panose="020B0503020204020204" pitchFamily="34" charset="-122"/>
                <a:ea typeface="微软雅黑" panose="020B0503020204020204" pitchFamily="34" charset="-122"/>
              </a:rPr>
              <a:t>—</a:t>
            </a:r>
            <a:r>
              <a:rPr lang="zh-CN" altLang="en-US" sz="2600" kern="0" dirty="0" smtClean="0">
                <a:solidFill>
                  <a:srgbClr val="0000FF"/>
                </a:solidFill>
                <a:latin typeface="微软雅黑" panose="020B0503020204020204" pitchFamily="34" charset="-122"/>
                <a:ea typeface="微软雅黑" panose="020B0503020204020204" pitchFamily="34" charset="-122"/>
              </a:rPr>
              <a:t>科学</a:t>
            </a:r>
            <a:r>
              <a:rPr lang="zh-CN" altLang="en-US" sz="2600" kern="0" dirty="0" smtClean="0">
                <a:latin typeface="微软雅黑" panose="020B0503020204020204" pitchFamily="34" charset="-122"/>
                <a:ea typeface="微软雅黑" panose="020B0503020204020204" pitchFamily="34" charset="-122"/>
              </a:rPr>
              <a:t>；</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en-US" altLang="zh-CN" sz="2600" kern="0" dirty="0" smtClean="0">
                <a:solidFill>
                  <a:srgbClr val="0000FF"/>
                </a:solidFill>
                <a:latin typeface="微软雅黑" panose="020B0503020204020204" pitchFamily="34" charset="-122"/>
                <a:ea typeface="微软雅黑" panose="020B0503020204020204" pitchFamily="34" charset="-122"/>
              </a:rPr>
              <a:t>20</a:t>
            </a:r>
            <a:r>
              <a:rPr lang="zh-CN" altLang="en-US" sz="2600" kern="0" dirty="0" smtClean="0">
                <a:solidFill>
                  <a:srgbClr val="0000FF"/>
                </a:solidFill>
                <a:latin typeface="微软雅黑" panose="020B0503020204020204" pitchFamily="34" charset="-122"/>
                <a:ea typeface="微软雅黑" panose="020B0503020204020204" pitchFamily="34" charset="-122"/>
              </a:rPr>
              <a:t>世纪以后</a:t>
            </a:r>
            <a:r>
              <a:rPr lang="zh-CN" altLang="en-US" sz="2600" kern="0" dirty="0" smtClean="0">
                <a:latin typeface="微软雅黑" panose="020B0503020204020204" pitchFamily="34" charset="-122"/>
                <a:ea typeface="微软雅黑" panose="020B0503020204020204" pitchFamily="34" charset="-122"/>
              </a:rPr>
              <a:t>，三者的作用机制完全逆转过来，</a:t>
            </a:r>
            <a:r>
              <a:rPr lang="zh-CN" altLang="en-US" sz="2600" kern="0" dirty="0" smtClean="0">
                <a:solidFill>
                  <a:srgbClr val="0000FF"/>
                </a:solidFill>
                <a:latin typeface="微软雅黑" panose="020B0503020204020204" pitchFamily="34" charset="-122"/>
                <a:ea typeface="微软雅黑" panose="020B0503020204020204" pitchFamily="34" charset="-122"/>
              </a:rPr>
              <a:t>科学</a:t>
            </a:r>
            <a:r>
              <a:rPr lang="en-US" altLang="zh-CN" sz="2600" kern="0" dirty="0" smtClean="0">
                <a:solidFill>
                  <a:srgbClr val="0000FF"/>
                </a:solidFill>
                <a:latin typeface="微软雅黑" panose="020B0503020204020204" pitchFamily="34" charset="-122"/>
                <a:ea typeface="微软雅黑" panose="020B0503020204020204" pitchFamily="34" charset="-122"/>
              </a:rPr>
              <a:t>—</a:t>
            </a:r>
            <a:r>
              <a:rPr lang="zh-CN" altLang="en-US" sz="2600" kern="0" dirty="0" smtClean="0">
                <a:solidFill>
                  <a:srgbClr val="0000FF"/>
                </a:solidFill>
                <a:latin typeface="微软雅黑" panose="020B0503020204020204" pitchFamily="34" charset="-122"/>
                <a:ea typeface="微软雅黑" panose="020B0503020204020204" pitchFamily="34" charset="-122"/>
              </a:rPr>
              <a:t>技术</a:t>
            </a:r>
            <a:r>
              <a:rPr lang="en-US" altLang="zh-CN" sz="2600" kern="0" dirty="0" smtClean="0">
                <a:solidFill>
                  <a:srgbClr val="0000FF"/>
                </a:solidFill>
                <a:latin typeface="微软雅黑" panose="020B0503020204020204" pitchFamily="34" charset="-122"/>
                <a:ea typeface="微软雅黑" panose="020B0503020204020204" pitchFamily="34" charset="-122"/>
              </a:rPr>
              <a:t>—</a:t>
            </a:r>
            <a:r>
              <a:rPr lang="zh-CN" altLang="en-US" sz="2600" kern="0" dirty="0" smtClean="0">
                <a:solidFill>
                  <a:srgbClr val="0000FF"/>
                </a:solidFill>
                <a:latin typeface="微软雅黑" panose="020B0503020204020204" pitchFamily="34" charset="-122"/>
                <a:ea typeface="微软雅黑" panose="020B0503020204020204" pitchFamily="34" charset="-122"/>
              </a:rPr>
              <a:t>生产</a:t>
            </a:r>
            <a:r>
              <a:rPr lang="zh-CN" altLang="en-US" sz="2600" kern="0" dirty="0" smtClean="0">
                <a:latin typeface="微软雅黑" panose="020B0503020204020204" pitchFamily="34" charset="-122"/>
                <a:ea typeface="微软雅黑" panose="020B0503020204020204" pitchFamily="34" charset="-122"/>
              </a:rPr>
              <a:t>，科学走在技术和生产的前面；</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运用相对论、原子核裂变原理形成和发展了核技术，促进了原子能在军事、航运、发电等方面的应用；</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光量子理论创造了</a:t>
            </a:r>
            <a:r>
              <a:rPr lang="zh-CN" altLang="en-US" sz="2600" kern="0" dirty="0" smtClean="0">
                <a:solidFill>
                  <a:srgbClr val="0000FF"/>
                </a:solidFill>
                <a:latin typeface="微软雅黑" panose="020B0503020204020204" pitchFamily="34" charset="-122"/>
                <a:ea typeface="微软雅黑" panose="020B0503020204020204" pitchFamily="34" charset="-122"/>
              </a:rPr>
              <a:t>激光技术</a:t>
            </a:r>
            <a:r>
              <a:rPr lang="zh-CN" altLang="en-US" sz="2600" kern="0" dirty="0" smtClean="0">
                <a:latin typeface="微软雅黑" panose="020B0503020204020204" pitchFamily="34" charset="-122"/>
                <a:ea typeface="微软雅黑" panose="020B0503020204020204" pitchFamily="34" charset="-122"/>
              </a:rPr>
              <a:t>，建立了激光产业；</a:t>
            </a:r>
            <a:endParaRPr lang="zh-CN" altLang="en-US" sz="26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50000"/>
              </a:lnSpc>
              <a:buClrTx/>
              <a:buSzTx/>
              <a:defRPr/>
            </a:pPr>
            <a:r>
              <a:rPr lang="zh-CN" altLang="en-US" sz="2600" kern="0" dirty="0" smtClean="0">
                <a:latin typeface="微软雅黑" panose="020B0503020204020204" pitchFamily="34" charset="-122"/>
                <a:ea typeface="微软雅黑" panose="020B0503020204020204" pitchFamily="34" charset="-122"/>
              </a:rPr>
              <a:t>分子生物学、生物化学、微生物学和遗传学等，发展起</a:t>
            </a:r>
            <a:r>
              <a:rPr lang="zh-CN" altLang="en-US" sz="2600" kern="0" dirty="0" smtClean="0">
                <a:solidFill>
                  <a:srgbClr val="0000FF"/>
                </a:solidFill>
                <a:latin typeface="微软雅黑" panose="020B0503020204020204" pitchFamily="34" charset="-122"/>
                <a:ea typeface="微软雅黑" panose="020B0503020204020204" pitchFamily="34" charset="-122"/>
              </a:rPr>
              <a:t>生物技术</a:t>
            </a:r>
            <a:r>
              <a:rPr lang="zh-CN" altLang="en-US" sz="2600" kern="0" dirty="0" smtClean="0">
                <a:latin typeface="微软雅黑" panose="020B0503020204020204" pitchFamily="34" charset="-122"/>
                <a:ea typeface="微软雅黑" panose="020B0503020204020204" pitchFamily="34" charset="-122"/>
              </a:rPr>
              <a:t>。</a:t>
            </a:r>
            <a:endParaRPr lang="zh-CN" altLang="en-US" sz="26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4"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4" name="Rectangle 3"/>
          <p:cNvSpPr txBox="1">
            <a:spLocks noChangeArrowheads="1"/>
          </p:cNvSpPr>
          <p:nvPr/>
        </p:nvSpPr>
        <p:spPr>
          <a:xfrm>
            <a:off x="551384" y="1268760"/>
            <a:ext cx="10972800" cy="4680520"/>
          </a:xfrm>
          <a:prstGeom prst="rect">
            <a:avLst/>
          </a:prstGeom>
        </p:spPr>
        <p:txBody>
          <a:bodyPr/>
          <a:lstStyle/>
          <a:p>
            <a:pPr marL="342900" marR="0" lvl="0" indent="81915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lang="zh-CN" altLang="en-US" sz="3200" kern="0" dirty="0" smtClean="0">
                <a:latin typeface="微软雅黑" panose="020B0503020204020204" pitchFamily="34" charset="-122"/>
                <a:ea typeface="微软雅黑" panose="020B0503020204020204" pitchFamily="34" charset="-122"/>
              </a:rPr>
              <a:t>“应用昆虫学上的这些概念和作法在很大程度上应归咎于科学上的蒙昧，这样一门如此原始的科学却已经被现代化，被最可怕的化学武器武装起来了。这些武器在被用来对付昆虫之余，已转过来威胁着我们的整个大地了。这真是我们的巨大不幸。”</a:t>
            </a:r>
            <a:endParaRPr lang="zh-CN" altLang="en-US" sz="3200" kern="0" dirty="0" smtClean="0">
              <a:latin typeface="微软雅黑" panose="020B0503020204020204" pitchFamily="34" charset="-122"/>
              <a:ea typeface="微软雅黑" panose="020B0503020204020204" pitchFamily="34" charset="-122"/>
            </a:endParaRPr>
          </a:p>
          <a:p>
            <a:pPr marL="342900" marR="0" lvl="0" indent="81915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lang="zh-CN" altLang="en-US" sz="3200" kern="0" dirty="0" smtClean="0">
                <a:latin typeface="微软雅黑" panose="020B0503020204020204" pitchFamily="34" charset="-122"/>
                <a:ea typeface="微软雅黑" panose="020B0503020204020204" pitchFamily="34" charset="-122"/>
              </a:rPr>
              <a:t>最后，她得出了一个极为重要的结论：“我们必须与其他生物</a:t>
            </a:r>
            <a:r>
              <a:rPr lang="zh-CN" altLang="en-US" sz="3200" kern="0" dirty="0" smtClean="0">
                <a:solidFill>
                  <a:srgbClr val="0000FF"/>
                </a:solidFill>
                <a:latin typeface="微软雅黑" panose="020B0503020204020204" pitchFamily="34" charset="-122"/>
                <a:ea typeface="微软雅黑" panose="020B0503020204020204" pitchFamily="34" charset="-122"/>
              </a:rPr>
              <a:t>共同分享</a:t>
            </a:r>
            <a:r>
              <a:rPr lang="zh-CN" altLang="en-US" sz="3200" kern="0" dirty="0" smtClean="0">
                <a:latin typeface="微软雅黑" panose="020B0503020204020204" pitchFamily="34" charset="-122"/>
                <a:ea typeface="微软雅黑" panose="020B0503020204020204" pitchFamily="34" charset="-122"/>
              </a:rPr>
              <a:t>我们的地球。”</a:t>
            </a:r>
            <a:endParaRPr lang="zh-CN" altLang="en-US" sz="3200" kern="0" dirty="0">
              <a:latin typeface="微软雅黑" panose="020B0503020204020204" pitchFamily="34" charset="-122"/>
              <a:ea typeface="微软雅黑" panose="020B0503020204020204" pitchFamily="34" charset="-122"/>
            </a:endParaRPr>
          </a:p>
        </p:txBody>
      </p:sp>
      <p:sp>
        <p:nvSpPr>
          <p:cNvPr id="6"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zh-CN" b="1" dirty="0" smtClean="0">
                <a:latin typeface="楷体_GB2312" pitchFamily="49" charset="-122"/>
              </a:rPr>
              <a:t>三、构建有利于环境保护的科学技术</a:t>
            </a:r>
            <a:endParaRPr lang="zh-CN" altLang="en-US" b="1" dirty="0" smtClean="0">
              <a:latin typeface="楷体_GB2312" pitchFamily="49" charset="-122"/>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4"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4" name="Rectangle 2"/>
          <p:cNvSpPr txBox="1">
            <a:spLocks noChangeArrowheads="1"/>
          </p:cNvSpPr>
          <p:nvPr/>
        </p:nvSpPr>
        <p:spPr>
          <a:xfrm>
            <a:off x="623392" y="836712"/>
            <a:ext cx="10972800" cy="792088"/>
          </a:xfrm>
          <a:prstGeom prst="rect">
            <a:avLst/>
          </a:prstGeom>
        </p:spPr>
        <p:txBody>
          <a:bodyPr/>
          <a:lstStyle/>
          <a:p>
            <a:pPr marL="271780" marR="0" lvl="0" indent="87630" algn="ctr" defTabSz="914400" eaLnBrk="0" latinLnBrk="0" hangingPunct="0">
              <a:lnSpc>
                <a:spcPct val="130000"/>
              </a:lnSpc>
              <a:buClrTx/>
              <a:buSzTx/>
              <a:buFontTx/>
              <a:buNone/>
              <a:defRPr/>
            </a:pPr>
            <a:r>
              <a:rPr lang="en-US" altLang="zh-CN" sz="3600" b="1" kern="0" dirty="0" smtClean="0">
                <a:latin typeface="+mj-lt"/>
                <a:ea typeface="华文新魏"/>
                <a:cs typeface="+mj-cs"/>
                <a:sym typeface="华文新魏" panose="02010800040101010101" pitchFamily="2" charset="-122"/>
              </a:rPr>
              <a:t>《</a:t>
            </a:r>
            <a:r>
              <a:rPr lang="zh-CN" altLang="en-US" sz="3600" b="1" kern="0" dirty="0" smtClean="0">
                <a:latin typeface="+mj-lt"/>
                <a:ea typeface="华文新魏"/>
                <a:cs typeface="+mj-cs"/>
                <a:sym typeface="华文新魏" panose="02010800040101010101" pitchFamily="2" charset="-122"/>
              </a:rPr>
              <a:t>增长的极限</a:t>
            </a:r>
            <a:r>
              <a:rPr lang="en-US" altLang="zh-CN" sz="3600" b="1" kern="0" dirty="0" smtClean="0">
                <a:latin typeface="+mj-lt"/>
                <a:ea typeface="华文新魏"/>
                <a:cs typeface="+mj-cs"/>
                <a:sym typeface="华文新魏" panose="02010800040101010101" pitchFamily="2" charset="-122"/>
              </a:rPr>
              <a:t>》</a:t>
            </a:r>
            <a:endParaRPr lang="zh-CN" altLang="en-US" sz="3600" b="1" kern="0" dirty="0">
              <a:latin typeface="+mj-lt"/>
              <a:ea typeface="华文新魏"/>
              <a:cs typeface="+mj-cs"/>
              <a:sym typeface="华文新魏" panose="02010800040101010101" pitchFamily="2" charset="-122"/>
            </a:endParaRPr>
          </a:p>
        </p:txBody>
      </p:sp>
      <p:sp>
        <p:nvSpPr>
          <p:cNvPr id="5" name="Rectangle 3"/>
          <p:cNvSpPr txBox="1">
            <a:spLocks noChangeArrowheads="1"/>
          </p:cNvSpPr>
          <p:nvPr/>
        </p:nvSpPr>
        <p:spPr>
          <a:xfrm>
            <a:off x="479376" y="1556792"/>
            <a:ext cx="10972800" cy="4680520"/>
          </a:xfrm>
          <a:prstGeom prst="rect">
            <a:avLst/>
          </a:prstGeom>
        </p:spPr>
        <p:txBody>
          <a:bodyPr/>
          <a:lstStyle/>
          <a:p>
            <a:pPr marL="342900" marR="0" lvl="0" indent="819150" algn="l" defTabSz="914400" rtl="0" eaLnBrk="0" fontAlgn="base" latinLnBrk="0" hangingPunct="0">
              <a:lnSpc>
                <a:spcPct val="130000"/>
              </a:lnSpc>
              <a:spcBef>
                <a:spcPct val="0"/>
              </a:spcBef>
              <a:spcAft>
                <a:spcPct val="0"/>
              </a:spcAft>
              <a:buClrTx/>
              <a:buSzTx/>
              <a:buFont typeface="Arial" panose="020B0604020202020204" pitchFamily="34" charset="0"/>
              <a:buNone/>
              <a:defRPr/>
            </a:pPr>
            <a:r>
              <a:rPr lang="en-US" altLang="zh-CN" sz="3200" kern="0" dirty="0" smtClean="0">
                <a:latin typeface="微软雅黑" panose="020B0503020204020204" pitchFamily="34" charset="-122"/>
                <a:ea typeface="微软雅黑" panose="020B0503020204020204" pitchFamily="34" charset="-122"/>
              </a:rPr>
              <a:t>《</a:t>
            </a:r>
            <a:r>
              <a:rPr lang="zh-CN" altLang="en-US" sz="3200" kern="0" dirty="0" smtClean="0">
                <a:solidFill>
                  <a:srgbClr val="0000FF"/>
                </a:solidFill>
                <a:latin typeface="微软雅黑" panose="020B0503020204020204" pitchFamily="34" charset="-122"/>
                <a:ea typeface="微软雅黑" panose="020B0503020204020204" pitchFamily="34" charset="-122"/>
              </a:rPr>
              <a:t>增长的极限</a:t>
            </a:r>
            <a:r>
              <a:rPr lang="en-US" altLang="zh-CN" sz="3200" kern="0" dirty="0" smtClean="0">
                <a:latin typeface="微软雅黑" panose="020B0503020204020204" pitchFamily="34" charset="-122"/>
                <a:ea typeface="微软雅黑" panose="020B0503020204020204" pitchFamily="34" charset="-122"/>
              </a:rPr>
              <a:t>》</a:t>
            </a:r>
            <a:r>
              <a:rPr lang="zh-CN" altLang="en-US" sz="3200" kern="0" dirty="0" smtClean="0">
                <a:latin typeface="微软雅黑" panose="020B0503020204020204" pitchFamily="34" charset="-122"/>
                <a:ea typeface="微软雅黑" panose="020B0503020204020204" pitchFamily="34" charset="-122"/>
              </a:rPr>
              <a:t>明确地将环境问题及相关的社会经济问题提高到“全球性问题”的高度来加以认识，这也是它最重要的意义所在。作者认为：“人口、粮食生产、工业化、污染和不可再生资源的消耗还在继续增长。每年它们以数学家称为指数增长的模型增长着。现在几乎所有人类活动，从化肥的施用到城市的扩大，都可以用指数增长曲线来表示。”</a:t>
            </a:r>
            <a:endParaRPr lang="zh-CN" altLang="en-US" sz="3200" kern="0" dirty="0" smtClean="0">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90000"/>
              </a:lnSpc>
              <a:spcBef>
                <a:spcPct val="0"/>
              </a:spcBef>
              <a:spcAft>
                <a:spcPct val="0"/>
              </a:spcAft>
              <a:buClrTx/>
              <a:buSzTx/>
              <a:buFont typeface="Arial" panose="020B0604020202020204" pitchFamily="34" charset="0"/>
              <a:buChar char="•"/>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7"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zh-CN" b="1" dirty="0" smtClean="0">
                <a:latin typeface="楷体_GB2312" pitchFamily="49" charset="-122"/>
              </a:rPr>
              <a:t>三、构建有利于环境保护的科学技术</a:t>
            </a:r>
            <a:endParaRPr lang="zh-CN" altLang="en-US" b="1" dirty="0" smtClean="0">
              <a:latin typeface="楷体_GB2312" pitchFamily="49" charset="-122"/>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4"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4" name="Rectangle 3"/>
          <p:cNvSpPr txBox="1">
            <a:spLocks noChangeArrowheads="1"/>
          </p:cNvSpPr>
          <p:nvPr/>
        </p:nvSpPr>
        <p:spPr>
          <a:xfrm>
            <a:off x="695400" y="1196752"/>
            <a:ext cx="10972800" cy="4465041"/>
          </a:xfrm>
          <a:prstGeom prst="rect">
            <a:avLst/>
          </a:prstGeom>
        </p:spPr>
        <p:txBody>
          <a:bodyPr/>
          <a:lstStyle/>
          <a:p>
            <a:pPr marL="342900" lvl="0" indent="819150" eaLnBrk="0" hangingPunct="0">
              <a:lnSpc>
                <a:spcPct val="130000"/>
              </a:lnSpc>
            </a:pPr>
            <a:r>
              <a:rPr lang="zh-CN" altLang="en-US" sz="3200" kern="0" dirty="0" smtClean="0">
                <a:latin typeface="微软雅黑" panose="020B0503020204020204" pitchFamily="34" charset="-122"/>
                <a:ea typeface="微软雅黑" panose="020B0503020204020204" pitchFamily="34" charset="-122"/>
              </a:rPr>
              <a:t>在今天看来，这本书中所陈述的观点是</a:t>
            </a:r>
            <a:r>
              <a:rPr lang="zh-CN" altLang="en-US" sz="3200" kern="0" dirty="0" smtClean="0">
                <a:solidFill>
                  <a:srgbClr val="0000FF"/>
                </a:solidFill>
                <a:latin typeface="微软雅黑" panose="020B0503020204020204" pitchFamily="34" charset="-122"/>
                <a:ea typeface="微软雅黑" panose="020B0503020204020204" pitchFamily="34" charset="-122"/>
              </a:rPr>
              <a:t>值得商榷</a:t>
            </a:r>
            <a:r>
              <a:rPr lang="zh-CN" altLang="en-US" sz="3200" kern="0" dirty="0" smtClean="0">
                <a:latin typeface="微软雅黑" panose="020B0503020204020204" pitchFamily="34" charset="-122"/>
                <a:ea typeface="微软雅黑" panose="020B0503020204020204" pitchFamily="34" charset="-122"/>
              </a:rPr>
              <a:t>的，事实上，</a:t>
            </a:r>
            <a:r>
              <a:rPr lang="zh-CN" altLang="en-US" sz="3200" kern="0" dirty="0" smtClean="0">
                <a:solidFill>
                  <a:srgbClr val="0000FF"/>
                </a:solidFill>
                <a:latin typeface="微软雅黑" panose="020B0503020204020204" pitchFamily="34" charset="-122"/>
                <a:ea typeface="微软雅黑" panose="020B0503020204020204" pitchFamily="34" charset="-122"/>
              </a:rPr>
              <a:t>罗马俱乐部</a:t>
            </a:r>
            <a:r>
              <a:rPr lang="zh-CN" altLang="en-US" sz="3200" kern="0" dirty="0" smtClean="0">
                <a:latin typeface="微软雅黑" panose="020B0503020204020204" pitchFamily="34" charset="-122"/>
                <a:ea typeface="微软雅黑" panose="020B0503020204020204" pitchFamily="34" charset="-122"/>
              </a:rPr>
              <a:t>在以后的一份报告</a:t>
            </a:r>
            <a:r>
              <a:rPr lang="en-US" altLang="zh-CN" sz="3200" kern="0" dirty="0" smtClean="0">
                <a:solidFill>
                  <a:srgbClr val="0000FF"/>
                </a:solidFill>
                <a:latin typeface="微软雅黑" panose="020B0503020204020204" pitchFamily="34" charset="-122"/>
                <a:ea typeface="微软雅黑" panose="020B0503020204020204" pitchFamily="34" charset="-122"/>
              </a:rPr>
              <a:t>《</a:t>
            </a:r>
            <a:r>
              <a:rPr lang="zh-CN" altLang="en-US" sz="3200" kern="0" dirty="0" smtClean="0">
                <a:solidFill>
                  <a:srgbClr val="0000FF"/>
                </a:solidFill>
                <a:latin typeface="微软雅黑" panose="020B0503020204020204" pitchFamily="34" charset="-122"/>
                <a:ea typeface="微软雅黑" panose="020B0503020204020204" pitchFamily="34" charset="-122"/>
              </a:rPr>
              <a:t>极限之外</a:t>
            </a:r>
            <a:r>
              <a:rPr lang="en-US" altLang="zh-CN" sz="3200" kern="0" dirty="0" smtClean="0">
                <a:solidFill>
                  <a:srgbClr val="0000FF"/>
                </a:solidFill>
                <a:latin typeface="微软雅黑" panose="020B0503020204020204" pitchFamily="34" charset="-122"/>
                <a:ea typeface="微软雅黑" panose="020B0503020204020204" pitchFamily="34" charset="-122"/>
              </a:rPr>
              <a:t>》</a:t>
            </a:r>
            <a:r>
              <a:rPr lang="zh-CN" altLang="en-US" sz="3200" kern="0" dirty="0" smtClean="0">
                <a:latin typeface="微软雅黑" panose="020B0503020204020204" pitchFamily="34" charset="-122"/>
                <a:ea typeface="微软雅黑" panose="020B0503020204020204" pitchFamily="34" charset="-122"/>
              </a:rPr>
              <a:t>中，已经修正了部分原来的观点。但</a:t>
            </a:r>
            <a:r>
              <a:rPr lang="en-US" altLang="zh-CN" sz="3200" kern="0" dirty="0" smtClean="0">
                <a:latin typeface="微软雅黑" panose="020B0503020204020204" pitchFamily="34" charset="-122"/>
                <a:ea typeface="微软雅黑" panose="020B0503020204020204" pitchFamily="34" charset="-122"/>
              </a:rPr>
              <a:t>《</a:t>
            </a:r>
            <a:r>
              <a:rPr lang="zh-CN" altLang="en-US" sz="3200" kern="0" dirty="0" smtClean="0">
                <a:latin typeface="微软雅黑" panose="020B0503020204020204" pitchFamily="34" charset="-122"/>
                <a:ea typeface="微软雅黑" panose="020B0503020204020204" pitchFamily="34" charset="-122"/>
              </a:rPr>
              <a:t>增长的极限</a:t>
            </a:r>
            <a:r>
              <a:rPr lang="en-US" altLang="zh-CN" sz="3200" kern="0" dirty="0" smtClean="0">
                <a:latin typeface="微软雅黑" panose="020B0503020204020204" pitchFamily="34" charset="-122"/>
                <a:ea typeface="微软雅黑" panose="020B0503020204020204" pitchFamily="34" charset="-122"/>
              </a:rPr>
              <a:t>》</a:t>
            </a:r>
            <a:r>
              <a:rPr lang="zh-CN" altLang="en-US" sz="3200" kern="0" dirty="0" smtClean="0">
                <a:latin typeface="微软雅黑" panose="020B0503020204020204" pitchFamily="34" charset="-122"/>
                <a:ea typeface="微软雅黑" panose="020B0503020204020204" pitchFamily="34" charset="-122"/>
              </a:rPr>
              <a:t>这部书当时在社会上产生的巨大震荡却是有目共睹的，许多国家的学术界围绕这部书中的一些观点展开了热烈的讨论，这表明，这部书已经成为“一个</a:t>
            </a:r>
            <a:r>
              <a:rPr lang="zh-CN" altLang="en-US" sz="3200" kern="0" dirty="0" smtClean="0">
                <a:solidFill>
                  <a:srgbClr val="0000FF"/>
                </a:solidFill>
                <a:latin typeface="微软雅黑" panose="020B0503020204020204" pitchFamily="34" charset="-122"/>
                <a:ea typeface="微软雅黑" panose="020B0503020204020204" pitchFamily="34" charset="-122"/>
              </a:rPr>
              <a:t>里程碑</a:t>
            </a:r>
            <a:r>
              <a:rPr lang="zh-CN" altLang="en-US" sz="3200" kern="0" dirty="0" smtClean="0">
                <a:latin typeface="微软雅黑" panose="020B0503020204020204" pitchFamily="34" charset="-122"/>
                <a:ea typeface="微软雅黑" panose="020B0503020204020204" pitchFamily="34" charset="-122"/>
              </a:rPr>
              <a:t>，世界的注意力已经在认真考虑这个报告提出的基本论点了”。</a:t>
            </a:r>
            <a:endParaRPr lang="zh-CN" altLang="en-US" sz="3200" kern="0" dirty="0" smtClean="0">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6"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zh-CN" b="1" dirty="0" smtClean="0">
                <a:latin typeface="楷体_GB2312" pitchFamily="49" charset="-122"/>
              </a:rPr>
              <a:t>三、构建有利于环境保护的科学技术</a:t>
            </a:r>
            <a:endParaRPr lang="zh-CN" altLang="en-US" b="1" dirty="0" smtClean="0">
              <a:latin typeface="楷体_GB2312" pitchFamily="49" charset="-122"/>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zh-CN" b="1" dirty="0" smtClean="0">
                <a:latin typeface="楷体_GB2312" pitchFamily="49" charset="-122"/>
              </a:rPr>
              <a:t>三、构建有利于环境保护的科学技术</a:t>
            </a:r>
            <a:endParaRPr lang="zh-CN" altLang="en-US" b="1" dirty="0" smtClean="0">
              <a:latin typeface="楷体_GB2312" pitchFamily="49" charset="-122"/>
            </a:endParaRPr>
          </a:p>
        </p:txBody>
      </p:sp>
      <p:sp>
        <p:nvSpPr>
          <p:cNvPr id="238595"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238596" name="Rectangle 2"/>
          <p:cNvSpPr>
            <a:spLocks noGrp="1" noChangeArrowheads="1"/>
          </p:cNvSpPr>
          <p:nvPr>
            <p:ph type="title" idx="4294967295"/>
          </p:nvPr>
        </p:nvSpPr>
        <p:spPr bwMode="auto">
          <a:xfrm>
            <a:off x="983432" y="1124744"/>
            <a:ext cx="9721080" cy="648072"/>
          </a:xfrm>
          <a:prstGeom prst="rect">
            <a:avLst/>
          </a:prstGeom>
          <a:noFill/>
          <a:ln>
            <a:miter lim="800000"/>
          </a:ln>
        </p:spPr>
        <p:txBody>
          <a:bodyPr/>
          <a:lstStyle/>
          <a:p>
            <a:pPr algn="l" eaLnBrk="1" hangingPunct="1"/>
            <a:r>
              <a:rPr lang="zh-CN" altLang="en-US" b="1" dirty="0" smtClean="0">
                <a:solidFill>
                  <a:srgbClr val="AA454B"/>
                </a:solidFill>
                <a:latin typeface="微软雅黑" panose="020B0503020204020204" pitchFamily="34" charset="-122"/>
                <a:ea typeface="微软雅黑" panose="020B0503020204020204" pitchFamily="34" charset="-122"/>
              </a:rPr>
              <a:t>（二）进行新的科学技术革命以解决环境问题</a:t>
            </a:r>
            <a:endParaRPr lang="en-US" altLang="zh-CN" dirty="0" smtClean="0"/>
          </a:p>
        </p:txBody>
      </p:sp>
      <p:sp>
        <p:nvSpPr>
          <p:cNvPr id="5" name="矩形 4"/>
          <p:cNvSpPr/>
          <p:nvPr/>
        </p:nvSpPr>
        <p:spPr>
          <a:xfrm>
            <a:off x="839416" y="1988840"/>
            <a:ext cx="10081120" cy="3758401"/>
          </a:xfrm>
          <a:prstGeom prst="rect">
            <a:avLst/>
          </a:prstGeom>
        </p:spPr>
        <p:txBody>
          <a:bodyPr wrap="square">
            <a:spAutoFit/>
          </a:bodyPr>
          <a:lstStyle/>
          <a:p>
            <a:pPr marL="342900" indent="15875" eaLnBrk="0" hangingPunct="0">
              <a:lnSpc>
                <a:spcPct val="150000"/>
              </a:lnSpc>
              <a:defRPr/>
            </a:pPr>
            <a:r>
              <a:rPr lang="zh-CN" altLang="en-US" sz="2700" kern="0" dirty="0" smtClean="0">
                <a:latin typeface="微软雅黑" panose="020B0503020204020204" pitchFamily="34" charset="-122"/>
                <a:ea typeface="微软雅黑" panose="020B0503020204020204" pitchFamily="34" charset="-122"/>
              </a:rPr>
              <a:t>要大力发展</a:t>
            </a:r>
            <a:r>
              <a:rPr lang="zh-CN" altLang="zh-CN" sz="2700" kern="0" dirty="0" smtClean="0">
                <a:solidFill>
                  <a:srgbClr val="0000FF"/>
                </a:solidFill>
                <a:latin typeface="微软雅黑" panose="020B0503020204020204" pitchFamily="34" charset="-122"/>
                <a:ea typeface="微软雅黑" panose="020B0503020204020204" pitchFamily="34" charset="-122"/>
              </a:rPr>
              <a:t>绿色技术</a:t>
            </a:r>
            <a:r>
              <a:rPr lang="zh-CN" altLang="en-US" sz="2700" kern="0" dirty="0" smtClean="0">
                <a:latin typeface="微软雅黑" panose="020B0503020204020204" pitchFamily="34" charset="-122"/>
                <a:ea typeface="微软雅黑" panose="020B0503020204020204" pitchFamily="34" charset="-122"/>
              </a:rPr>
              <a:t>来解决环境问题，</a:t>
            </a:r>
            <a:r>
              <a:rPr lang="zh-CN" altLang="zh-CN" sz="2700" kern="0" dirty="0" smtClean="0">
                <a:latin typeface="微软雅黑" panose="020B0503020204020204" pitchFamily="34" charset="-122"/>
                <a:ea typeface="微软雅黑" panose="020B0503020204020204" pitchFamily="34" charset="-122"/>
              </a:rPr>
              <a:t>绿色技术的特点有：</a:t>
            </a:r>
            <a:endParaRPr lang="en-US" altLang="zh-CN" sz="2700" kern="0" dirty="0" smtClean="0">
              <a:latin typeface="微软雅黑" panose="020B0503020204020204" pitchFamily="34" charset="-122"/>
              <a:ea typeface="微软雅黑" panose="020B0503020204020204" pitchFamily="34" charset="-122"/>
            </a:endParaRPr>
          </a:p>
          <a:p>
            <a:pPr marL="342900" indent="732155" eaLnBrk="0" hangingPunct="0">
              <a:lnSpc>
                <a:spcPct val="150000"/>
              </a:lnSpc>
              <a:buFont typeface="Wingdings" panose="05000000000000000000" pitchFamily="2" charset="2"/>
              <a:buChar char="Ø"/>
              <a:defRPr/>
            </a:pPr>
            <a:r>
              <a:rPr lang="zh-CN" altLang="zh-CN" sz="2700" kern="0" dirty="0" smtClean="0">
                <a:latin typeface="微软雅黑" panose="020B0503020204020204" pitchFamily="34" charset="-122"/>
                <a:ea typeface="微软雅黑" panose="020B0503020204020204" pitchFamily="34" charset="-122"/>
              </a:rPr>
              <a:t>一是绿色技术是</a:t>
            </a:r>
            <a:r>
              <a:rPr lang="zh-CN" altLang="zh-CN" sz="2700" kern="0" dirty="0" smtClean="0">
                <a:solidFill>
                  <a:srgbClr val="0000FF"/>
                </a:solidFill>
                <a:latin typeface="微软雅黑" panose="020B0503020204020204" pitchFamily="34" charset="-122"/>
                <a:ea typeface="微软雅黑" panose="020B0503020204020204" pitchFamily="34" charset="-122"/>
              </a:rPr>
              <a:t>节约型技术</a:t>
            </a:r>
            <a:r>
              <a:rPr lang="zh-CN" altLang="zh-CN" sz="2700" kern="0" dirty="0" smtClean="0">
                <a:latin typeface="微软雅黑" panose="020B0503020204020204" pitchFamily="34" charset="-122"/>
                <a:ea typeface="微软雅黑" panose="020B0503020204020204" pitchFamily="34" charset="-122"/>
              </a:rPr>
              <a:t>，对物质、能量和信息的利用率高；</a:t>
            </a:r>
            <a:endParaRPr lang="en-US" altLang="zh-CN" sz="2700" kern="0" dirty="0" smtClean="0">
              <a:latin typeface="微软雅黑" panose="020B0503020204020204" pitchFamily="34" charset="-122"/>
              <a:ea typeface="微软雅黑" panose="020B0503020204020204" pitchFamily="34" charset="-122"/>
            </a:endParaRPr>
          </a:p>
          <a:p>
            <a:pPr marL="342900" indent="732155" eaLnBrk="0" hangingPunct="0">
              <a:lnSpc>
                <a:spcPct val="150000"/>
              </a:lnSpc>
              <a:buFont typeface="Wingdings" panose="05000000000000000000" pitchFamily="2" charset="2"/>
              <a:buChar char="Ø"/>
              <a:defRPr/>
            </a:pPr>
            <a:r>
              <a:rPr lang="zh-CN" altLang="zh-CN" sz="2700" kern="0" dirty="0" smtClean="0">
                <a:latin typeface="微软雅黑" panose="020B0503020204020204" pitchFamily="34" charset="-122"/>
                <a:ea typeface="微软雅黑" panose="020B0503020204020204" pitchFamily="34" charset="-122"/>
              </a:rPr>
              <a:t>二是绿色技术强调对环境的</a:t>
            </a:r>
            <a:r>
              <a:rPr lang="zh-CN" altLang="zh-CN" sz="2700" kern="0" dirty="0" smtClean="0">
                <a:solidFill>
                  <a:srgbClr val="0000FF"/>
                </a:solidFill>
                <a:latin typeface="微软雅黑" panose="020B0503020204020204" pitchFamily="34" charset="-122"/>
                <a:ea typeface="微软雅黑" panose="020B0503020204020204" pitchFamily="34" charset="-122"/>
              </a:rPr>
              <a:t>无害无毒化</a:t>
            </a:r>
            <a:r>
              <a:rPr lang="zh-CN" altLang="zh-CN" sz="2700" kern="0" dirty="0" smtClean="0">
                <a:latin typeface="微软雅黑" panose="020B0503020204020204" pitchFamily="34" charset="-122"/>
                <a:ea typeface="微软雅黑" panose="020B0503020204020204" pitchFamily="34" charset="-122"/>
              </a:rPr>
              <a:t>，能有效防止资源枯竭、环境污染和生态恶化；</a:t>
            </a:r>
            <a:endParaRPr lang="en-US" altLang="zh-CN" sz="2700" kern="0" dirty="0" smtClean="0">
              <a:latin typeface="微软雅黑" panose="020B0503020204020204" pitchFamily="34" charset="-122"/>
              <a:ea typeface="微软雅黑" panose="020B0503020204020204" pitchFamily="34" charset="-122"/>
            </a:endParaRPr>
          </a:p>
          <a:p>
            <a:pPr marL="342900" indent="732155" eaLnBrk="0" hangingPunct="0">
              <a:lnSpc>
                <a:spcPct val="150000"/>
              </a:lnSpc>
              <a:buFont typeface="Wingdings" panose="05000000000000000000" pitchFamily="2" charset="2"/>
              <a:buChar char="Ø"/>
              <a:defRPr/>
            </a:pPr>
            <a:r>
              <a:rPr lang="zh-CN" altLang="zh-CN" sz="2700" kern="0" dirty="0" smtClean="0">
                <a:latin typeface="微软雅黑" panose="020B0503020204020204" pitchFamily="34" charset="-122"/>
                <a:ea typeface="微软雅黑" panose="020B0503020204020204" pitchFamily="34" charset="-122"/>
              </a:rPr>
              <a:t>三是绿色技术群的使用，能有效实现资源的</a:t>
            </a:r>
            <a:r>
              <a:rPr lang="zh-CN" altLang="zh-CN" sz="2700" kern="0" dirty="0" smtClean="0">
                <a:solidFill>
                  <a:srgbClr val="0000FF"/>
                </a:solidFill>
                <a:latin typeface="微软雅黑" panose="020B0503020204020204" pitchFamily="34" charset="-122"/>
                <a:ea typeface="微软雅黑" panose="020B0503020204020204" pitchFamily="34" charset="-122"/>
              </a:rPr>
              <a:t>循环利用</a:t>
            </a:r>
            <a:r>
              <a:rPr lang="zh-CN" altLang="zh-CN" sz="2700" kern="0" dirty="0" smtClean="0">
                <a:latin typeface="微软雅黑" panose="020B0503020204020204" pitchFamily="34" charset="-122"/>
                <a:ea typeface="微软雅黑" panose="020B0503020204020204" pitchFamily="34" charset="-122"/>
              </a:rPr>
              <a:t>。</a:t>
            </a:r>
            <a:endParaRPr lang="zh-CN" altLang="en-US" sz="27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zh-CN" b="1" dirty="0" smtClean="0">
                <a:latin typeface="楷体_GB2312" pitchFamily="49" charset="-122"/>
              </a:rPr>
              <a:t>三、构建有利于环境保护的科学技术</a:t>
            </a:r>
            <a:endParaRPr lang="zh-CN" altLang="en-US" b="1" dirty="0" smtClean="0">
              <a:latin typeface="楷体_GB2312" pitchFamily="49" charset="-122"/>
            </a:endParaRPr>
          </a:p>
        </p:txBody>
      </p:sp>
      <p:sp>
        <p:nvSpPr>
          <p:cNvPr id="238595"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238596" name="Rectangle 2"/>
          <p:cNvSpPr>
            <a:spLocks noGrp="1" noChangeArrowheads="1"/>
          </p:cNvSpPr>
          <p:nvPr>
            <p:ph type="title" idx="4294967295"/>
          </p:nvPr>
        </p:nvSpPr>
        <p:spPr bwMode="auto">
          <a:xfrm>
            <a:off x="551384" y="908720"/>
            <a:ext cx="8162948" cy="648072"/>
          </a:xfrm>
          <a:prstGeom prst="rect">
            <a:avLst/>
          </a:prstGeom>
          <a:noFill/>
          <a:ln>
            <a:miter lim="800000"/>
          </a:ln>
        </p:spPr>
        <p:txBody>
          <a:bodyPr/>
          <a:lstStyle/>
          <a:p>
            <a:pPr algn="l" eaLnBrk="1" hangingPunct="1"/>
            <a:r>
              <a:rPr lang="zh-CN" altLang="en-US" b="1" dirty="0" smtClean="0">
                <a:solidFill>
                  <a:srgbClr val="AA454B"/>
                </a:solidFill>
                <a:latin typeface="微软雅黑" panose="020B0503020204020204" pitchFamily="34" charset="-122"/>
                <a:ea typeface="微软雅黑" panose="020B0503020204020204" pitchFamily="34" charset="-122"/>
              </a:rPr>
              <a:t>（三）环境问题的解决需要变革社会</a:t>
            </a:r>
            <a:endParaRPr lang="en-US" altLang="zh-CN" dirty="0" smtClean="0"/>
          </a:p>
        </p:txBody>
      </p:sp>
      <p:sp>
        <p:nvSpPr>
          <p:cNvPr id="5" name="矩形 4"/>
          <p:cNvSpPr/>
          <p:nvPr/>
        </p:nvSpPr>
        <p:spPr>
          <a:xfrm>
            <a:off x="407368" y="1628800"/>
            <a:ext cx="11496600" cy="4593565"/>
          </a:xfrm>
          <a:prstGeom prst="rect">
            <a:avLst/>
          </a:prstGeom>
        </p:spPr>
        <p:txBody>
          <a:bodyPr wrap="square">
            <a:spAutoFit/>
          </a:bodyPr>
          <a:lstStyle/>
          <a:p>
            <a:pPr marL="342900" indent="732155" eaLnBrk="0" hangingPunct="0">
              <a:lnSpc>
                <a:spcPct val="130000"/>
              </a:lnSpc>
              <a:defRPr/>
            </a:pPr>
            <a:r>
              <a:rPr lang="zh-CN" altLang="zh-CN" sz="2500" kern="0" dirty="0" smtClean="0">
                <a:latin typeface="微软雅黑" panose="020B0503020204020204" pitchFamily="34" charset="-122"/>
                <a:ea typeface="微软雅黑" panose="020B0503020204020204" pitchFamily="34" charset="-122"/>
              </a:rPr>
              <a:t>在</a:t>
            </a:r>
            <a:r>
              <a:rPr lang="zh-CN" altLang="zh-CN" sz="2500" kern="0" dirty="0" smtClean="0">
                <a:solidFill>
                  <a:srgbClr val="0000FF"/>
                </a:solidFill>
                <a:latin typeface="微软雅黑" panose="020B0503020204020204" pitchFamily="34" charset="-122"/>
                <a:ea typeface="微软雅黑" panose="020B0503020204020204" pitchFamily="34" charset="-122"/>
              </a:rPr>
              <a:t>资本主义私有制</a:t>
            </a:r>
            <a:r>
              <a:rPr lang="zh-CN" altLang="zh-CN" sz="2500" kern="0" dirty="0" smtClean="0">
                <a:latin typeface="微软雅黑" panose="020B0503020204020204" pitchFamily="34" charset="-122"/>
                <a:ea typeface="微软雅黑" panose="020B0503020204020204" pitchFamily="34" charset="-122"/>
              </a:rPr>
              <a:t>条件下，不仅科学的价值发生了严重异化，人与人之间的关系也被严重扭曲，科学的发展及其应用不但不能给人带来自由，反而使完整的人格愈来愈被机器所肢解，使人愈来愈成为不完全的、支离破碎的人。</a:t>
            </a:r>
            <a:endParaRPr lang="en-US" altLang="zh-CN" sz="2500" kern="0" dirty="0" smtClean="0">
              <a:latin typeface="微软雅黑" panose="020B0503020204020204" pitchFamily="34" charset="-122"/>
              <a:ea typeface="微软雅黑" panose="020B0503020204020204" pitchFamily="34" charset="-122"/>
            </a:endParaRPr>
          </a:p>
          <a:p>
            <a:pPr marL="342900" indent="732155" eaLnBrk="0" hangingPunct="0">
              <a:lnSpc>
                <a:spcPct val="130000"/>
              </a:lnSpc>
              <a:defRPr/>
            </a:pPr>
            <a:r>
              <a:rPr lang="zh-CN" altLang="zh-CN" sz="2500" kern="0" dirty="0" smtClean="0">
                <a:latin typeface="微软雅黑" panose="020B0503020204020204" pitchFamily="34" charset="-122"/>
                <a:ea typeface="微软雅黑" panose="020B0503020204020204" pitchFamily="34" charset="-122"/>
              </a:rPr>
              <a:t>只有进入共产主义社会，才能扬弃</a:t>
            </a:r>
            <a:r>
              <a:rPr lang="zh-CN" altLang="en-US" sz="2500" kern="0" dirty="0" smtClean="0">
                <a:latin typeface="微软雅黑" panose="020B0503020204020204" pitchFamily="34" charset="-122"/>
                <a:ea typeface="微软雅黑" panose="020B0503020204020204" pitchFamily="34" charset="-122"/>
              </a:rPr>
              <a:t>科技</a:t>
            </a:r>
            <a:r>
              <a:rPr lang="zh-CN" altLang="zh-CN" sz="2500" kern="0" dirty="0" smtClean="0">
                <a:latin typeface="微软雅黑" panose="020B0503020204020204" pitchFamily="34" charset="-122"/>
                <a:ea typeface="微软雅黑" panose="020B0503020204020204" pitchFamily="34" charset="-122"/>
              </a:rPr>
              <a:t>的异化。</a:t>
            </a:r>
            <a:r>
              <a:rPr lang="zh-CN" altLang="en-US" sz="2500" kern="0" dirty="0" smtClean="0">
                <a:solidFill>
                  <a:srgbClr val="0000FF"/>
                </a:solidFill>
                <a:latin typeface="微软雅黑" panose="020B0503020204020204" pitchFamily="34" charset="-122"/>
                <a:ea typeface="微软雅黑" panose="020B0503020204020204" pitchFamily="34" charset="-122"/>
              </a:rPr>
              <a:t>马克思恩格斯</a:t>
            </a:r>
            <a:r>
              <a:rPr lang="zh-CN" altLang="en-US" sz="2500" kern="0" dirty="0" smtClean="0">
                <a:latin typeface="微软雅黑" panose="020B0503020204020204" pitchFamily="34" charset="-122"/>
                <a:ea typeface="微软雅黑" panose="020B0503020204020204" pitchFamily="34" charset="-122"/>
              </a:rPr>
              <a:t>指出，</a:t>
            </a:r>
            <a:r>
              <a:rPr lang="zh-CN" altLang="zh-CN" sz="2500" kern="0" dirty="0" smtClean="0">
                <a:latin typeface="微软雅黑" panose="020B0503020204020204" pitchFamily="34" charset="-122"/>
                <a:ea typeface="微软雅黑" panose="020B0503020204020204" pitchFamily="34" charset="-122"/>
              </a:rPr>
              <a:t>在共产主义社会，“社会化的人，联合起来的生产者，将合理地调节他们和自然之间的物质变换，把它置于他们的共同控制之下，而不让它作为盲目的力量来统治自己；靠消耗最小的力量，在最无愧于和最适合于他们的人类本性的条件下来进行这种物质变换”</a:t>
            </a:r>
            <a:r>
              <a:rPr lang="zh-CN" altLang="en-US" sz="2500" kern="0" dirty="0" smtClean="0">
                <a:latin typeface="微软雅黑" panose="020B0503020204020204" pitchFamily="34" charset="-122"/>
                <a:ea typeface="微软雅黑" panose="020B0503020204020204" pitchFamily="34" charset="-122"/>
              </a:rPr>
              <a:t>，</a:t>
            </a:r>
            <a:r>
              <a:rPr lang="zh-CN" altLang="zh-CN" sz="2500" kern="0" dirty="0" smtClean="0">
                <a:latin typeface="微软雅黑" panose="020B0503020204020204" pitchFamily="34" charset="-122"/>
                <a:ea typeface="微软雅黑" panose="020B0503020204020204" pitchFamily="34" charset="-122"/>
              </a:rPr>
              <a:t>于是，“人终于成为自己的社会结合的主人，从而也就成为自然界的主人，成为自己本身的主人——自由的人</a:t>
            </a:r>
            <a:r>
              <a:rPr lang="zh-CN" altLang="en-US" sz="2500" kern="0" dirty="0" smtClean="0">
                <a:latin typeface="微软雅黑" panose="020B0503020204020204" pitchFamily="34" charset="-122"/>
                <a:ea typeface="微软雅黑" panose="020B0503020204020204" pitchFamily="34" charset="-122"/>
              </a:rPr>
              <a:t>”。</a:t>
            </a:r>
            <a:endParaRPr lang="zh-CN" altLang="zh-CN" sz="25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zh-CN" b="1" dirty="0" smtClean="0">
                <a:latin typeface="楷体_GB2312" pitchFamily="49" charset="-122"/>
              </a:rPr>
              <a:t>四、科学技术的风险评价与决策</a:t>
            </a:r>
            <a:endParaRPr lang="zh-CN" altLang="en-US" b="1" dirty="0" smtClean="0">
              <a:latin typeface="楷体_GB2312" pitchFamily="49" charset="-122"/>
            </a:endParaRPr>
          </a:p>
        </p:txBody>
      </p:sp>
      <p:sp>
        <p:nvSpPr>
          <p:cNvPr id="239619"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7" name="Rectangle 2"/>
          <p:cNvSpPr txBox="1">
            <a:spLocks noChangeArrowheads="1"/>
          </p:cNvSpPr>
          <p:nvPr/>
        </p:nvSpPr>
        <p:spPr bwMode="auto">
          <a:xfrm>
            <a:off x="983432" y="980728"/>
            <a:ext cx="9937104" cy="648072"/>
          </a:xfrm>
          <a:prstGeom prst="rect">
            <a:avLst/>
          </a:prstGeom>
          <a:noFill/>
          <a:ln>
            <a:miter lim="800000"/>
          </a:ln>
        </p:spPr>
        <p:txBody>
          <a:bodyPr/>
          <a:lstStyle/>
          <a:p>
            <a:pPr lvl="0"/>
            <a:r>
              <a:rPr kumimoji="0" lang="zh-CN" altLang="en-US" sz="3200" b="1" i="0" u="none" strike="noStrike" kern="0" cap="none" spc="0" normalizeH="0" baseline="0" noProof="0" dirty="0" smtClean="0">
                <a:ln>
                  <a:noFill/>
                </a:ln>
                <a:solidFill>
                  <a:srgbClr val="AA454B"/>
                </a:solidFill>
                <a:effectLst/>
                <a:uLnTx/>
                <a:uFillTx/>
                <a:latin typeface="微软雅黑" panose="020B0503020204020204" pitchFamily="34" charset="-122"/>
                <a:ea typeface="微软雅黑" panose="020B0503020204020204" pitchFamily="34" charset="-122"/>
                <a:cs typeface="+mj-cs"/>
              </a:rPr>
              <a:t>（一）加强</a:t>
            </a:r>
            <a:r>
              <a:rPr lang="zh-CN" altLang="zh-CN" sz="3200" b="1" kern="0" dirty="0" smtClean="0">
                <a:solidFill>
                  <a:srgbClr val="AA454B"/>
                </a:solidFill>
                <a:latin typeface="微软雅黑" panose="020B0503020204020204" pitchFamily="34" charset="-122"/>
                <a:ea typeface="微软雅黑" panose="020B0503020204020204" pitchFamily="34" charset="-122"/>
                <a:cs typeface="+mj-cs"/>
              </a:rPr>
              <a:t>科学技术风险评价与决策</a:t>
            </a:r>
            <a:r>
              <a:rPr lang="zh-CN" altLang="en-US" sz="3200" b="1" kern="0" dirty="0" smtClean="0">
                <a:solidFill>
                  <a:srgbClr val="AA454B"/>
                </a:solidFill>
                <a:latin typeface="微软雅黑" panose="020B0503020204020204" pitchFamily="34" charset="-122"/>
                <a:ea typeface="微软雅黑" panose="020B0503020204020204" pitchFamily="34" charset="-122"/>
                <a:cs typeface="+mj-cs"/>
              </a:rPr>
              <a:t>是时代需要</a:t>
            </a:r>
            <a:endParaRPr lang="en-US" altLang="zh-CN" sz="3200" b="1" kern="0" dirty="0" smtClean="0">
              <a:solidFill>
                <a:srgbClr val="AA454B"/>
              </a:solidFill>
              <a:latin typeface="微软雅黑" panose="020B0503020204020204" pitchFamily="34" charset="-122"/>
              <a:ea typeface="微软雅黑" panose="020B0503020204020204" pitchFamily="34" charset="-122"/>
              <a:cs typeface="+mj-cs"/>
            </a:endParaRPr>
          </a:p>
        </p:txBody>
      </p:sp>
      <p:sp>
        <p:nvSpPr>
          <p:cNvPr id="5" name="Rectangle 3"/>
          <p:cNvSpPr txBox="1">
            <a:spLocks noChangeArrowheads="1"/>
          </p:cNvSpPr>
          <p:nvPr/>
        </p:nvSpPr>
        <p:spPr>
          <a:xfrm>
            <a:off x="767408" y="1700808"/>
            <a:ext cx="10632504" cy="4464496"/>
          </a:xfrm>
          <a:prstGeom prst="rect">
            <a:avLst/>
          </a:prstGeom>
        </p:spPr>
        <p:txBody>
          <a:bodyPr/>
          <a:lstStyle/>
          <a:p>
            <a:pPr marL="342900" marR="0" lvl="0" indent="732155" eaLnBrk="0" hangingPunct="0">
              <a:lnSpc>
                <a:spcPct val="150000"/>
              </a:lnSpc>
              <a:buClrTx/>
              <a:buSzTx/>
              <a:defRPr/>
            </a:pPr>
            <a:r>
              <a:rPr lang="zh-CN" altLang="en-US" sz="2700" kern="0" dirty="0" smtClean="0">
                <a:latin typeface="微软雅黑" panose="020B0503020204020204" pitchFamily="34" charset="-122"/>
                <a:ea typeface="微软雅黑" panose="020B0503020204020204" pitchFamily="34" charset="-122"/>
              </a:rPr>
              <a:t>科学技术是一把</a:t>
            </a:r>
            <a:r>
              <a:rPr lang="zh-CN" altLang="en-US" sz="2700" kern="0" dirty="0" smtClean="0">
                <a:solidFill>
                  <a:srgbClr val="0000FF"/>
                </a:solidFill>
                <a:latin typeface="微软雅黑" panose="020B0503020204020204" pitchFamily="34" charset="-122"/>
                <a:ea typeface="微软雅黑" panose="020B0503020204020204" pitchFamily="34" charset="-122"/>
              </a:rPr>
              <a:t>双刃剑</a:t>
            </a:r>
            <a:r>
              <a:rPr lang="zh-CN" altLang="en-US" sz="2700" kern="0" dirty="0" smtClean="0">
                <a:latin typeface="微软雅黑" panose="020B0503020204020204" pitchFamily="34" charset="-122"/>
                <a:ea typeface="微软雅黑" panose="020B0503020204020204" pitchFamily="34" charset="-122"/>
              </a:rPr>
              <a:t>。科学技术的运行在给人类带来巨大正面作用的同时，也带来了一系列的负面影响，产生了各种各样的风险，如克隆人的伦理风险、水坝和核电站的环境风险、转基因食品的健康风险等，引发了一系列争论。必须以马克思主义分析方法为理论框架，运用科学哲学、科学知识社会学、利益群体理论等的相关知识，对科学技术风险进行全面深刻的评价，进行正确的公共决策，实施科学技术风险的社会治理。</a:t>
            </a:r>
            <a:endParaRPr lang="zh-CN" altLang="en-US" sz="27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zh-CN" b="1" dirty="0" smtClean="0">
                <a:latin typeface="楷体_GB2312" pitchFamily="49" charset="-122"/>
              </a:rPr>
              <a:t>四、科学技术的风险评价与决策</a:t>
            </a:r>
            <a:endParaRPr lang="zh-CN" altLang="en-US" b="1" dirty="0" smtClean="0">
              <a:latin typeface="楷体_GB2312" pitchFamily="49" charset="-122"/>
            </a:endParaRPr>
          </a:p>
        </p:txBody>
      </p:sp>
      <p:sp>
        <p:nvSpPr>
          <p:cNvPr id="239619"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4" name="Rectangle 2"/>
          <p:cNvSpPr txBox="1">
            <a:spLocks noChangeArrowheads="1"/>
          </p:cNvSpPr>
          <p:nvPr/>
        </p:nvSpPr>
        <p:spPr>
          <a:xfrm>
            <a:off x="479376" y="764704"/>
            <a:ext cx="11343217" cy="5400600"/>
          </a:xfrm>
          <a:prstGeom prst="rect">
            <a:avLst/>
          </a:prstGeom>
        </p:spPr>
        <p:txBody>
          <a:bodyPr/>
          <a:lstStyle/>
          <a:p>
            <a:pPr marL="342900" marR="0" lvl="0" indent="15875"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lang="zh-CN" altLang="en-US" sz="3600" b="1" kern="0" dirty="0" smtClean="0">
                <a:latin typeface="微软雅黑" panose="020B0503020204020204" pitchFamily="34" charset="-122"/>
                <a:ea typeface="华文新魏"/>
              </a:rPr>
              <a:t>科技工作者的责任</a:t>
            </a:r>
            <a:endParaRPr lang="zh-CN" altLang="en-US" sz="3600" b="1" kern="0" dirty="0" smtClean="0">
              <a:latin typeface="微软雅黑" panose="020B0503020204020204" pitchFamily="34" charset="-122"/>
              <a:ea typeface="华文新魏"/>
            </a:endParaRPr>
          </a:p>
          <a:p>
            <a:pPr marL="342900" marR="0" lvl="0" indent="732155" algn="l" defTabSz="914400" rtl="0" eaLnBrk="0" fontAlgn="base" latinLnBrk="0" hangingPunct="0">
              <a:lnSpc>
                <a:spcPct val="120000"/>
              </a:lnSpc>
              <a:spcBef>
                <a:spcPct val="0"/>
              </a:spcBef>
              <a:spcAft>
                <a:spcPct val="0"/>
              </a:spcAft>
              <a:buClrTx/>
              <a:buSzTx/>
              <a:buFont typeface="Wingdings" panose="05000000000000000000" pitchFamily="2" charset="2"/>
              <a:buNone/>
              <a:defRPr/>
            </a:pPr>
            <a:r>
              <a:rPr lang="zh-CN" altLang="en-US" sz="2800" kern="0" dirty="0" smtClean="0">
                <a:solidFill>
                  <a:srgbClr val="0000FF"/>
                </a:solidFill>
                <a:latin typeface="微软雅黑" panose="020B0503020204020204" pitchFamily="34" charset="-122"/>
                <a:ea typeface="微软雅黑" panose="020B0503020204020204" pitchFamily="34" charset="-122"/>
              </a:rPr>
              <a:t>爱因斯坦</a:t>
            </a:r>
            <a:r>
              <a:rPr lang="zh-CN" altLang="en-US" sz="2800" kern="0" dirty="0" smtClean="0">
                <a:latin typeface="微软雅黑" panose="020B0503020204020204" pitchFamily="34" charset="-122"/>
                <a:ea typeface="微软雅黑" panose="020B0503020204020204" pitchFamily="34" charset="-122"/>
              </a:rPr>
              <a:t>说：“</a:t>
            </a:r>
            <a:r>
              <a:rPr lang="zh-CN" altLang="en-US" sz="2800" kern="0" dirty="0" smtClean="0">
                <a:solidFill>
                  <a:srgbClr val="0000FF"/>
                </a:solidFill>
                <a:latin typeface="微软雅黑" panose="020B0503020204020204" pitchFamily="34" charset="-122"/>
                <a:ea typeface="微软雅黑" panose="020B0503020204020204" pitchFamily="34" charset="-122"/>
              </a:rPr>
              <a:t>关心人本身</a:t>
            </a:r>
            <a:r>
              <a:rPr lang="zh-CN" altLang="en-US" sz="2800" kern="0" dirty="0" smtClean="0">
                <a:latin typeface="微软雅黑" panose="020B0503020204020204" pitchFamily="34" charset="-122"/>
                <a:ea typeface="微软雅黑" panose="020B0503020204020204" pitchFamily="34" charset="-122"/>
              </a:rPr>
              <a:t>，应该始终成为一切技术上奋斗的主要目标”。对于科技工作者来说，由于其专业的权威性，他不仅是知识正确与否的立法者，也是判断技术是否适用的法官，因此，他不能对科技成果的运用及其后果漠不关心。科技工作者应该始终明确自己研究的目的和意义，对自己成果负责，他有责任思考、预测、评估自己成果可能带来的社会后果，主动承担起向社会公众批露科技事实真相的责任，并寻求某些措施限制或者制止自己的研究成果被用于大规模杀戮，或者用于操纵人、限制人的自由、侵害人的个性发展的一切非人道目的。</a:t>
            </a:r>
            <a:endParaRPr lang="zh-CN" altLang="en-US" sz="28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zh-CN" b="1" dirty="0" smtClean="0">
                <a:latin typeface="楷体_GB2312" pitchFamily="49" charset="-122"/>
              </a:rPr>
              <a:t>四、科学技术的风险评价与决策</a:t>
            </a:r>
            <a:endParaRPr lang="zh-CN" altLang="en-US" b="1" dirty="0" smtClean="0">
              <a:latin typeface="楷体_GB2312" pitchFamily="49" charset="-122"/>
            </a:endParaRPr>
          </a:p>
        </p:txBody>
      </p:sp>
      <p:sp>
        <p:nvSpPr>
          <p:cNvPr id="239619"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4" name="Rectangle 2"/>
          <p:cNvSpPr txBox="1">
            <a:spLocks noChangeArrowheads="1"/>
          </p:cNvSpPr>
          <p:nvPr/>
        </p:nvSpPr>
        <p:spPr>
          <a:xfrm>
            <a:off x="335360" y="980728"/>
            <a:ext cx="11247967" cy="4968552"/>
          </a:xfrm>
          <a:prstGeom prst="rect">
            <a:avLst/>
          </a:prstGeom>
        </p:spPr>
        <p:txBody>
          <a:bodyPr/>
          <a:lstStyle/>
          <a:p>
            <a:pPr marL="342900" marR="0" lvl="0" indent="819150" algn="l" defTabSz="914400" rtl="0" eaLnBrk="0" fontAlgn="base" latinLnBrk="0" hangingPunct="0">
              <a:lnSpc>
                <a:spcPct val="130000"/>
              </a:lnSpc>
              <a:spcBef>
                <a:spcPct val="0"/>
              </a:spcBef>
              <a:spcAft>
                <a:spcPct val="0"/>
              </a:spcAft>
              <a:buClrTx/>
              <a:buSzTx/>
              <a:buFont typeface="Wingdings" panose="05000000000000000000" pitchFamily="2" charset="2"/>
              <a:buNone/>
              <a:defRPr/>
            </a:pPr>
            <a:r>
              <a:rPr lang="en-US" altLang="zh-CN" sz="3200" kern="0" dirty="0" smtClean="0">
                <a:latin typeface="微软雅黑" panose="020B0503020204020204" pitchFamily="34" charset="-122"/>
                <a:ea typeface="微软雅黑" panose="020B0503020204020204" pitchFamily="34" charset="-122"/>
              </a:rPr>
              <a:t>20</a:t>
            </a:r>
            <a:r>
              <a:rPr lang="zh-CN" altLang="en-US" sz="3200" kern="0" dirty="0" smtClean="0">
                <a:latin typeface="微软雅黑" panose="020B0503020204020204" pitchFamily="34" charset="-122"/>
                <a:ea typeface="微软雅黑" panose="020B0503020204020204" pitchFamily="34" charset="-122"/>
              </a:rPr>
              <a:t>世纪</a:t>
            </a:r>
            <a:r>
              <a:rPr lang="en-US" altLang="zh-CN" sz="3200" kern="0" dirty="0" smtClean="0">
                <a:latin typeface="微软雅黑" panose="020B0503020204020204" pitchFamily="34" charset="-122"/>
                <a:ea typeface="微软雅黑" panose="020B0503020204020204" pitchFamily="34" charset="-122"/>
              </a:rPr>
              <a:t>20-30</a:t>
            </a:r>
            <a:r>
              <a:rPr lang="zh-CN" altLang="en-US" sz="3200" kern="0" dirty="0" smtClean="0">
                <a:latin typeface="微软雅黑" panose="020B0503020204020204" pitchFamily="34" charset="-122"/>
                <a:ea typeface="微软雅黑" panose="020B0503020204020204" pitchFamily="34" charset="-122"/>
              </a:rPr>
              <a:t>年代，欧洲战云密布，很多有良心的科学家敏锐地意识到核物理学的发展很可能用于战争。匈牙利核物理学家</a:t>
            </a:r>
            <a:r>
              <a:rPr lang="zh-CN" altLang="en-US" sz="3200" kern="0" dirty="0" smtClean="0">
                <a:solidFill>
                  <a:srgbClr val="0000FF"/>
                </a:solidFill>
                <a:latin typeface="微软雅黑" panose="020B0503020204020204" pitchFamily="34" charset="-122"/>
                <a:ea typeface="微软雅黑" panose="020B0503020204020204" pitchFamily="34" charset="-122"/>
              </a:rPr>
              <a:t>西拉德</a:t>
            </a:r>
            <a:r>
              <a:rPr lang="zh-CN" altLang="en-US" sz="3200" kern="0" dirty="0" smtClean="0">
                <a:latin typeface="微软雅黑" panose="020B0503020204020204" pitchFamily="34" charset="-122"/>
                <a:ea typeface="微软雅黑" panose="020B0503020204020204" pitchFamily="34" charset="-122"/>
              </a:rPr>
              <a:t>当时发起一个“</a:t>
            </a:r>
            <a:r>
              <a:rPr lang="zh-CN" altLang="en-US" sz="3200" kern="0" dirty="0" smtClean="0">
                <a:solidFill>
                  <a:srgbClr val="0000FF"/>
                </a:solidFill>
                <a:latin typeface="微软雅黑" panose="020B0503020204020204" pitchFamily="34" charset="-122"/>
                <a:ea typeface="微软雅黑" panose="020B0503020204020204" pitchFamily="34" charset="-122"/>
              </a:rPr>
              <a:t>科学家自我出版检查制度</a:t>
            </a:r>
            <a:r>
              <a:rPr lang="zh-CN" altLang="en-US" sz="3200" kern="0" dirty="0" smtClean="0">
                <a:latin typeface="微软雅黑" panose="020B0503020204020204" pitchFamily="34" charset="-122"/>
                <a:ea typeface="微软雅黑" panose="020B0503020204020204" pitchFamily="34" charset="-122"/>
              </a:rPr>
              <a:t>”的运动，希望当时各国的核物理学家暂缓发表他们的研究成果。自由发表研究成果本是近代科学得以良性发展的一个基本原则，任何人不可破坏，但由于担心核能的开发带来不良后果，科学家们被迫破坏这一规则，这需要何等的道德勇气。而没有这种勇气，科学为全人类造福就成了一句空话。</a:t>
            </a:r>
            <a:endParaRPr lang="zh-CN" altLang="en-US" sz="32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zh-CN" b="1" dirty="0" smtClean="0">
                <a:latin typeface="楷体_GB2312" pitchFamily="49" charset="-122"/>
              </a:rPr>
              <a:t>四、科学技术的风险评价与决策</a:t>
            </a:r>
            <a:endParaRPr lang="zh-CN" altLang="en-US" b="1" dirty="0" smtClean="0">
              <a:latin typeface="楷体_GB2312" pitchFamily="49" charset="-122"/>
            </a:endParaRPr>
          </a:p>
        </p:txBody>
      </p:sp>
      <p:sp>
        <p:nvSpPr>
          <p:cNvPr id="239619"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7" name="Rectangle 2"/>
          <p:cNvSpPr txBox="1">
            <a:spLocks noChangeArrowheads="1"/>
          </p:cNvSpPr>
          <p:nvPr/>
        </p:nvSpPr>
        <p:spPr bwMode="auto">
          <a:xfrm>
            <a:off x="767408" y="908720"/>
            <a:ext cx="8162948" cy="648072"/>
          </a:xfrm>
          <a:prstGeom prst="rect">
            <a:avLst/>
          </a:prstGeom>
          <a:noFill/>
          <a:ln>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AA454B"/>
                </a:solidFill>
                <a:effectLst/>
                <a:uLnTx/>
                <a:uFillTx/>
                <a:latin typeface="微软雅黑" panose="020B0503020204020204" pitchFamily="34" charset="-122"/>
                <a:ea typeface="微软雅黑" panose="020B0503020204020204" pitchFamily="34" charset="-122"/>
                <a:cs typeface="+mj-cs"/>
              </a:rPr>
              <a:t>（二）科学技术专家知识和决策的局限性</a:t>
            </a:r>
            <a:endParaRPr kumimoji="0" lang="en-US" altLang="zh-CN" sz="3200" b="0" i="0" u="none" strike="noStrike" kern="0" cap="none" spc="0" normalizeH="0" baseline="0" noProof="0" dirty="0" smtClean="0">
              <a:ln>
                <a:noFill/>
              </a:ln>
              <a:solidFill>
                <a:schemeClr val="tx1"/>
              </a:solidFill>
              <a:effectLst/>
              <a:uLnTx/>
              <a:uFillTx/>
              <a:latin typeface="+mj-lt"/>
              <a:ea typeface="+mj-ea"/>
              <a:cs typeface="+mj-cs"/>
            </a:endParaRPr>
          </a:p>
        </p:txBody>
      </p:sp>
      <p:sp>
        <p:nvSpPr>
          <p:cNvPr id="5" name="矩形 4"/>
          <p:cNvSpPr/>
          <p:nvPr/>
        </p:nvSpPr>
        <p:spPr>
          <a:xfrm>
            <a:off x="551384" y="1484784"/>
            <a:ext cx="10873208" cy="4773614"/>
          </a:xfrm>
          <a:prstGeom prst="rect">
            <a:avLst/>
          </a:prstGeom>
        </p:spPr>
        <p:txBody>
          <a:bodyPr wrap="square">
            <a:spAutoFit/>
          </a:bodyPr>
          <a:lstStyle/>
          <a:p>
            <a:pPr marL="342900" indent="732155" eaLnBrk="0" hangingPunct="0">
              <a:lnSpc>
                <a:spcPct val="130000"/>
              </a:lnSpc>
              <a:defRPr/>
            </a:pPr>
            <a:r>
              <a:rPr lang="zh-CN" altLang="en-US" sz="2600" kern="0" dirty="0" smtClean="0">
                <a:latin typeface="微软雅黑" panose="020B0503020204020204" pitchFamily="34" charset="-122"/>
                <a:ea typeface="微软雅黑" panose="020B0503020204020204" pitchFamily="34" charset="-122"/>
              </a:rPr>
              <a:t>在科学技术评价和决策中，不像</a:t>
            </a:r>
            <a:r>
              <a:rPr lang="zh-CN" altLang="en-US" sz="2600" kern="0" dirty="0" smtClean="0">
                <a:solidFill>
                  <a:srgbClr val="0000FF"/>
                </a:solidFill>
                <a:latin typeface="微软雅黑" panose="020B0503020204020204" pitchFamily="34" charset="-122"/>
                <a:ea typeface="微软雅黑" panose="020B0503020204020204" pitchFamily="34" charset="-122"/>
              </a:rPr>
              <a:t>知识论的科学例外论</a:t>
            </a:r>
            <a:r>
              <a:rPr lang="zh-CN" altLang="en-US" sz="2600" kern="0" dirty="0" smtClean="0">
                <a:latin typeface="微软雅黑" panose="020B0503020204020204" pitchFamily="34" charset="-122"/>
                <a:ea typeface="微软雅黑" panose="020B0503020204020204" pitchFamily="34" charset="-122"/>
              </a:rPr>
              <a:t>所认为的科技专家是真理的代言人，实际上他们也可能存在知识性失灵的情况，未必能进行完全正确的评价。</a:t>
            </a:r>
            <a:endParaRPr lang="en-US" altLang="zh-CN" sz="2600" kern="0" dirty="0" smtClean="0">
              <a:latin typeface="微软雅黑" panose="020B0503020204020204" pitchFamily="34" charset="-122"/>
              <a:ea typeface="微软雅黑" panose="020B0503020204020204" pitchFamily="34" charset="-122"/>
            </a:endParaRPr>
          </a:p>
          <a:p>
            <a:pPr marL="342900" indent="732155" eaLnBrk="0" hangingPunct="0">
              <a:lnSpc>
                <a:spcPct val="130000"/>
              </a:lnSpc>
              <a:defRPr/>
            </a:pPr>
            <a:r>
              <a:rPr lang="zh-CN" altLang="en-US" sz="2600" kern="0" dirty="0" smtClean="0">
                <a:latin typeface="微软雅黑" panose="020B0503020204020204" pitchFamily="34" charset="-122"/>
                <a:ea typeface="微软雅黑" panose="020B0503020204020204" pitchFamily="34" charset="-122"/>
              </a:rPr>
              <a:t>也不像</a:t>
            </a:r>
            <a:r>
              <a:rPr lang="zh-CN" altLang="en-US" sz="2600" kern="0" dirty="0" smtClean="0">
                <a:solidFill>
                  <a:srgbClr val="0000FF"/>
                </a:solidFill>
                <a:latin typeface="微软雅黑" panose="020B0503020204020204" pitchFamily="34" charset="-122"/>
                <a:ea typeface="微软雅黑" panose="020B0503020204020204" pitchFamily="34" charset="-122"/>
              </a:rPr>
              <a:t>社会学的科学例外论</a:t>
            </a:r>
            <a:r>
              <a:rPr lang="zh-CN" altLang="en-US" sz="2600" kern="0" dirty="0" smtClean="0">
                <a:latin typeface="微软雅黑" panose="020B0503020204020204" pitchFamily="34" charset="-122"/>
                <a:ea typeface="微软雅黑" panose="020B0503020204020204" pitchFamily="34" charset="-122"/>
              </a:rPr>
              <a:t>所认为的科技专家是道德的楷模，而现实中他们存在着道德性失灵，并不能进行绝对客观的评价。</a:t>
            </a:r>
            <a:endParaRPr lang="en-US" altLang="zh-CN" sz="2600" kern="0" dirty="0" smtClean="0">
              <a:latin typeface="微软雅黑" panose="020B0503020204020204" pitchFamily="34" charset="-122"/>
              <a:ea typeface="微软雅黑" panose="020B0503020204020204" pitchFamily="34" charset="-122"/>
            </a:endParaRPr>
          </a:p>
          <a:p>
            <a:pPr marL="342900" indent="732155" eaLnBrk="0" hangingPunct="0">
              <a:lnSpc>
                <a:spcPct val="130000"/>
              </a:lnSpc>
              <a:defRPr/>
            </a:pPr>
            <a:r>
              <a:rPr lang="zh-CN" altLang="en-US" sz="2600" kern="0" dirty="0" smtClean="0">
                <a:latin typeface="微软雅黑" panose="020B0503020204020204" pitchFamily="34" charset="-122"/>
                <a:ea typeface="微软雅黑" panose="020B0503020204020204" pitchFamily="34" charset="-122"/>
              </a:rPr>
              <a:t>也并非像</a:t>
            </a:r>
            <a:r>
              <a:rPr lang="zh-CN" altLang="en-US" sz="2600" kern="0" dirty="0" smtClean="0">
                <a:solidFill>
                  <a:srgbClr val="0000FF"/>
                </a:solidFill>
                <a:latin typeface="微软雅黑" panose="020B0503020204020204" pitchFamily="34" charset="-122"/>
                <a:ea typeface="微软雅黑" panose="020B0503020204020204" pitchFamily="34" charset="-122"/>
              </a:rPr>
              <a:t>柏拉图式的科学例外论</a:t>
            </a:r>
            <a:r>
              <a:rPr lang="zh-CN" altLang="en-US" sz="2600" kern="0" dirty="0" smtClean="0">
                <a:latin typeface="微软雅黑" panose="020B0503020204020204" pitchFamily="34" charset="-122"/>
                <a:ea typeface="微软雅黑" panose="020B0503020204020204" pitchFamily="34" charset="-122"/>
              </a:rPr>
              <a:t>所认为的公众没能力且没必要参与评价，而实际上公众所拥有的实践性知识、社会文化感知对于应对复杂技术评价具有重要价值。</a:t>
            </a:r>
            <a:endParaRPr lang="en-US" altLang="zh-CN" sz="2600" kern="0" dirty="0" smtClean="0">
              <a:latin typeface="微软雅黑" panose="020B0503020204020204" pitchFamily="34" charset="-122"/>
              <a:ea typeface="微软雅黑" panose="020B0503020204020204" pitchFamily="34" charset="-122"/>
            </a:endParaRPr>
          </a:p>
          <a:p>
            <a:pPr marL="342900" indent="732155" eaLnBrk="0" hangingPunct="0">
              <a:lnSpc>
                <a:spcPct val="130000"/>
              </a:lnSpc>
              <a:defRPr/>
            </a:pPr>
            <a:r>
              <a:rPr lang="zh-CN" altLang="en-US" sz="2600" kern="0" dirty="0" smtClean="0">
                <a:latin typeface="微软雅黑" panose="020B0503020204020204" pitchFamily="34" charset="-122"/>
                <a:ea typeface="微软雅黑" panose="020B0503020204020204" pitchFamily="34" charset="-122"/>
              </a:rPr>
              <a:t>因此，在各种技术评价中，不应该坚持科学例外论。</a:t>
            </a:r>
            <a:endParaRPr lang="zh-CN" altLang="en-US" sz="26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zh-CN" b="1" dirty="0" smtClean="0">
                <a:latin typeface="楷体_GB2312" pitchFamily="49" charset="-122"/>
              </a:rPr>
              <a:t>四、科学技术的风险评价与决策</a:t>
            </a:r>
            <a:endParaRPr lang="zh-CN" altLang="en-US" b="1" dirty="0" smtClean="0">
              <a:latin typeface="楷体_GB2312" pitchFamily="49" charset="-122"/>
            </a:endParaRPr>
          </a:p>
        </p:txBody>
      </p:sp>
      <p:sp>
        <p:nvSpPr>
          <p:cNvPr id="239619"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7" name="Rectangle 2"/>
          <p:cNvSpPr txBox="1">
            <a:spLocks noChangeArrowheads="1"/>
          </p:cNvSpPr>
          <p:nvPr/>
        </p:nvSpPr>
        <p:spPr bwMode="auto">
          <a:xfrm>
            <a:off x="1343472" y="1124744"/>
            <a:ext cx="8162948" cy="648072"/>
          </a:xfrm>
          <a:prstGeom prst="rect">
            <a:avLst/>
          </a:prstGeom>
          <a:noFill/>
          <a:ln>
            <a:miter lim="800000"/>
          </a:ln>
        </p:spPr>
        <p:txBody>
          <a:bodyPr/>
          <a:lstStyle/>
          <a:p>
            <a:pPr lvl="0"/>
            <a:r>
              <a:rPr kumimoji="0" lang="zh-CN" altLang="en-US" sz="3200" b="1" i="0" u="none" strike="noStrike" kern="0" cap="none" spc="0" normalizeH="0" baseline="0" noProof="0" dirty="0" smtClean="0">
                <a:ln>
                  <a:noFill/>
                </a:ln>
                <a:solidFill>
                  <a:srgbClr val="AA454B"/>
                </a:solidFill>
                <a:effectLst/>
                <a:uLnTx/>
                <a:uFillTx/>
                <a:latin typeface="微软雅黑" panose="020B0503020204020204" pitchFamily="34" charset="-122"/>
                <a:ea typeface="微软雅黑" panose="020B0503020204020204" pitchFamily="34" charset="-122"/>
                <a:cs typeface="+mj-cs"/>
              </a:rPr>
              <a:t>（三）公众参与</a:t>
            </a:r>
            <a:r>
              <a:rPr lang="zh-CN" altLang="zh-CN" sz="3200" b="1" kern="0" dirty="0" smtClean="0">
                <a:solidFill>
                  <a:srgbClr val="AA454B"/>
                </a:solidFill>
                <a:latin typeface="微软雅黑" panose="020B0503020204020204" pitchFamily="34" charset="-122"/>
                <a:ea typeface="微软雅黑" panose="020B0503020204020204" pitchFamily="34" charset="-122"/>
              </a:rPr>
              <a:t>评价与决策</a:t>
            </a:r>
            <a:r>
              <a:rPr kumimoji="0" lang="zh-CN" altLang="en-US" sz="3200" b="1" i="0" u="none" strike="noStrike" kern="0" cap="none" spc="0" normalizeH="0" baseline="0" noProof="0" dirty="0" smtClean="0">
                <a:ln>
                  <a:noFill/>
                </a:ln>
                <a:solidFill>
                  <a:srgbClr val="AA454B"/>
                </a:solidFill>
                <a:effectLst/>
                <a:uLnTx/>
                <a:uFillTx/>
                <a:latin typeface="微软雅黑" panose="020B0503020204020204" pitchFamily="34" charset="-122"/>
                <a:ea typeface="微软雅黑" panose="020B0503020204020204" pitchFamily="34" charset="-122"/>
                <a:cs typeface="+mj-cs"/>
              </a:rPr>
              <a:t>的必要性</a:t>
            </a:r>
            <a:endParaRPr kumimoji="0" lang="en-US" altLang="zh-CN" sz="3200" b="0" i="0" u="none" strike="noStrike" kern="0" cap="none" spc="0" normalizeH="0" baseline="0" noProof="0" dirty="0" smtClean="0">
              <a:ln>
                <a:noFill/>
              </a:ln>
              <a:solidFill>
                <a:schemeClr val="tx1"/>
              </a:solidFill>
              <a:effectLst/>
              <a:uLnTx/>
              <a:uFillTx/>
              <a:latin typeface="+mj-lt"/>
              <a:ea typeface="+mj-ea"/>
              <a:cs typeface="+mj-cs"/>
            </a:endParaRPr>
          </a:p>
        </p:txBody>
      </p:sp>
      <p:sp>
        <p:nvSpPr>
          <p:cNvPr id="5" name="矩形 4"/>
          <p:cNvSpPr/>
          <p:nvPr/>
        </p:nvSpPr>
        <p:spPr>
          <a:xfrm>
            <a:off x="1127448" y="1988840"/>
            <a:ext cx="10081120" cy="4101187"/>
          </a:xfrm>
          <a:prstGeom prst="rect">
            <a:avLst/>
          </a:prstGeom>
        </p:spPr>
        <p:txBody>
          <a:bodyPr wrap="square">
            <a:spAutoFit/>
          </a:bodyPr>
          <a:lstStyle/>
          <a:p>
            <a:pPr marL="342900" indent="732155" eaLnBrk="0" hangingPunct="0">
              <a:lnSpc>
                <a:spcPct val="140000"/>
              </a:lnSpc>
              <a:defRPr/>
            </a:pPr>
            <a:r>
              <a:rPr lang="zh-CN" altLang="zh-CN" sz="2700" kern="0" dirty="0" smtClean="0">
                <a:latin typeface="微软雅黑" panose="020B0503020204020204" pitchFamily="34" charset="-122"/>
                <a:ea typeface="微软雅黑" panose="020B0503020204020204" pitchFamily="34" charset="-122"/>
              </a:rPr>
              <a:t>随着</a:t>
            </a:r>
            <a:r>
              <a:rPr lang="zh-CN" altLang="en-US" sz="2700" kern="0" dirty="0" smtClean="0">
                <a:latin typeface="微软雅黑" panose="020B0503020204020204" pitchFamily="34" charset="-122"/>
                <a:ea typeface="微软雅黑" panose="020B0503020204020204" pitchFamily="34" charset="-122"/>
              </a:rPr>
              <a:t>科技</a:t>
            </a:r>
            <a:r>
              <a:rPr lang="zh-CN" altLang="zh-CN" sz="2700" kern="0" dirty="0" smtClean="0">
                <a:latin typeface="微软雅黑" panose="020B0503020204020204" pitchFamily="34" charset="-122"/>
                <a:ea typeface="微软雅黑" panose="020B0503020204020204" pitchFamily="34" charset="-122"/>
              </a:rPr>
              <a:t>的发展，报纸、电视、广播、网络等大众传播媒介，对促进政治决策的民主化起到了积极作用。</a:t>
            </a:r>
            <a:r>
              <a:rPr lang="zh-CN" altLang="en-US" sz="2700" kern="0" dirty="0" smtClean="0">
                <a:latin typeface="微软雅黑" panose="020B0503020204020204" pitchFamily="34" charset="-122"/>
                <a:ea typeface="微软雅黑" panose="020B0503020204020204" pitchFamily="34" charset="-122"/>
              </a:rPr>
              <a:t>科技</a:t>
            </a:r>
            <a:r>
              <a:rPr lang="zh-CN" altLang="zh-CN" sz="2700" kern="0" dirty="0" smtClean="0">
                <a:latin typeface="微软雅黑" panose="020B0503020204020204" pitchFamily="34" charset="-122"/>
                <a:ea typeface="微软雅黑" panose="020B0503020204020204" pitchFamily="34" charset="-122"/>
              </a:rPr>
              <a:t>所提供的有效的、便捷的</a:t>
            </a:r>
            <a:r>
              <a:rPr lang="zh-CN" altLang="zh-CN" sz="2700" kern="0" dirty="0" smtClean="0">
                <a:solidFill>
                  <a:srgbClr val="0000FF"/>
                </a:solidFill>
                <a:latin typeface="微软雅黑" panose="020B0503020204020204" pitchFamily="34" charset="-122"/>
                <a:ea typeface="微软雅黑" panose="020B0503020204020204" pitchFamily="34" charset="-122"/>
              </a:rPr>
              <a:t>物质</a:t>
            </a:r>
            <a:r>
              <a:rPr lang="zh-CN" altLang="en-US" sz="2700" kern="0" dirty="0" smtClean="0">
                <a:solidFill>
                  <a:srgbClr val="0000FF"/>
                </a:solidFill>
                <a:latin typeface="微软雅黑" panose="020B0503020204020204" pitchFamily="34" charset="-122"/>
                <a:ea typeface="微软雅黑" panose="020B0503020204020204" pitchFamily="34" charset="-122"/>
              </a:rPr>
              <a:t>和信息</a:t>
            </a:r>
            <a:r>
              <a:rPr lang="zh-CN" altLang="zh-CN" sz="2700" kern="0" dirty="0" smtClean="0">
                <a:latin typeface="微软雅黑" panose="020B0503020204020204" pitchFamily="34" charset="-122"/>
                <a:ea typeface="微软雅黑" panose="020B0503020204020204" pitchFamily="34" charset="-122"/>
              </a:rPr>
              <a:t>手段，使公众民主参与的广泛性与及时性大大提高。</a:t>
            </a:r>
            <a:r>
              <a:rPr lang="zh-CN" altLang="en-US" sz="2700" kern="0" dirty="0" smtClean="0">
                <a:latin typeface="微软雅黑" panose="020B0503020204020204" pitchFamily="34" charset="-122"/>
                <a:ea typeface="微软雅黑" panose="020B0503020204020204" pitchFamily="34" charset="-122"/>
              </a:rPr>
              <a:t>政府和科技人员有义务</a:t>
            </a:r>
            <a:r>
              <a:rPr lang="zh-CN" altLang="zh-CN" sz="2700" kern="0" dirty="0" smtClean="0">
                <a:latin typeface="微软雅黑" panose="020B0503020204020204" pitchFamily="34" charset="-122"/>
                <a:ea typeface="微软雅黑" panose="020B0503020204020204" pitchFamily="34" charset="-122"/>
              </a:rPr>
              <a:t>利用各种手段（如大众传媒等）向公众普及</a:t>
            </a:r>
            <a:r>
              <a:rPr lang="zh-CN" altLang="en-US" sz="2700" kern="0" dirty="0" smtClean="0">
                <a:latin typeface="微软雅黑" panose="020B0503020204020204" pitchFamily="34" charset="-122"/>
                <a:ea typeface="微软雅黑" panose="020B0503020204020204" pitchFamily="34" charset="-122"/>
              </a:rPr>
              <a:t>科技</a:t>
            </a:r>
            <a:r>
              <a:rPr lang="zh-CN" altLang="zh-CN" sz="2700" kern="0" dirty="0" smtClean="0">
                <a:latin typeface="微软雅黑" panose="020B0503020204020204" pitchFamily="34" charset="-122"/>
                <a:ea typeface="微软雅黑" panose="020B0503020204020204" pitchFamily="34" charset="-122"/>
              </a:rPr>
              <a:t>知识、倡导科学方法、传播科学思想、弘扬科学精神。通过</a:t>
            </a:r>
            <a:r>
              <a:rPr lang="zh-CN" altLang="en-US" sz="2700" kern="0" dirty="0" smtClean="0">
                <a:latin typeface="微软雅黑" panose="020B0503020204020204" pitchFamily="34" charset="-122"/>
                <a:ea typeface="微软雅黑" panose="020B0503020204020204" pitchFamily="34" charset="-122"/>
              </a:rPr>
              <a:t>这些方式</a:t>
            </a:r>
            <a:r>
              <a:rPr lang="zh-CN" altLang="zh-CN" sz="2700" kern="0" dirty="0" smtClean="0">
                <a:latin typeface="微软雅黑" panose="020B0503020204020204" pitchFamily="34" charset="-122"/>
                <a:ea typeface="微软雅黑" panose="020B0503020204020204" pitchFamily="34" charset="-122"/>
              </a:rPr>
              <a:t>，能</a:t>
            </a:r>
            <a:r>
              <a:rPr lang="zh-CN" altLang="en-US" sz="2700" kern="0" dirty="0" smtClean="0">
                <a:latin typeface="微软雅黑" panose="020B0503020204020204" pitchFamily="34" charset="-122"/>
                <a:ea typeface="微软雅黑" panose="020B0503020204020204" pitchFamily="34" charset="-122"/>
              </a:rPr>
              <a:t>有效提高</a:t>
            </a:r>
            <a:r>
              <a:rPr lang="zh-CN" altLang="zh-CN" sz="2700" kern="0" dirty="0" smtClean="0">
                <a:latin typeface="微软雅黑" panose="020B0503020204020204" pitchFamily="34" charset="-122"/>
                <a:ea typeface="微软雅黑" panose="020B0503020204020204" pitchFamily="34" charset="-122"/>
              </a:rPr>
              <a:t>公民</a:t>
            </a:r>
            <a:r>
              <a:rPr lang="zh-CN" altLang="en-US" sz="2700" kern="0" dirty="0" smtClean="0">
                <a:latin typeface="微软雅黑" panose="020B0503020204020204" pitchFamily="34" charset="-122"/>
                <a:ea typeface="微软雅黑" panose="020B0503020204020204" pitchFamily="34" charset="-122"/>
              </a:rPr>
              <a:t>的科技</a:t>
            </a:r>
            <a:r>
              <a:rPr lang="zh-CN" altLang="zh-CN" sz="2700" kern="0" dirty="0" smtClean="0">
                <a:latin typeface="微软雅黑" panose="020B0503020204020204" pitchFamily="34" charset="-122"/>
                <a:ea typeface="微软雅黑" panose="020B0503020204020204" pitchFamily="34" charset="-122"/>
              </a:rPr>
              <a:t>素养</a:t>
            </a:r>
            <a:r>
              <a:rPr lang="zh-CN" altLang="en-US" sz="2700" kern="0" dirty="0" smtClean="0">
                <a:latin typeface="微软雅黑" panose="020B0503020204020204" pitchFamily="34" charset="-122"/>
                <a:ea typeface="微软雅黑" panose="020B0503020204020204" pitchFamily="34" charset="-122"/>
              </a:rPr>
              <a:t>，提升其参与科技</a:t>
            </a:r>
            <a:r>
              <a:rPr lang="zh-CN" altLang="zh-CN" sz="2700" kern="0" dirty="0" smtClean="0">
                <a:latin typeface="微软雅黑" panose="020B0503020204020204" pitchFamily="34" charset="-122"/>
                <a:ea typeface="微软雅黑" panose="020B0503020204020204" pitchFamily="34" charset="-122"/>
              </a:rPr>
              <a:t>评价与决策</a:t>
            </a:r>
            <a:r>
              <a:rPr lang="zh-CN" altLang="en-US" sz="2700" kern="0" dirty="0" smtClean="0">
                <a:latin typeface="微软雅黑" panose="020B0503020204020204" pitchFamily="34" charset="-122"/>
                <a:ea typeface="微软雅黑" panose="020B0503020204020204" pitchFamily="34" charset="-122"/>
              </a:rPr>
              <a:t>的水平和能力</a:t>
            </a:r>
            <a:r>
              <a:rPr lang="zh-CN" altLang="zh-CN" sz="2700" kern="0" dirty="0" smtClean="0">
                <a:latin typeface="微软雅黑" panose="020B0503020204020204" pitchFamily="34" charset="-122"/>
                <a:ea typeface="微软雅黑" panose="020B0503020204020204" pitchFamily="34" charset="-122"/>
              </a:rPr>
              <a:t>。</a:t>
            </a:r>
            <a:endParaRPr lang="zh-CN" altLang="en-US" sz="27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占位符 4"/>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宋体" panose="02010600030101010101" pitchFamily="2" charset="-122"/>
                <a:ea typeface="Microsoft YaHei UI" panose="020B0503020204020204" pitchFamily="34" charset="-122"/>
                <a:cs typeface="Microsoft YaHei UI" panose="020B0503020204020204" pitchFamily="34" charset="-122"/>
              </a:rPr>
              <a:t>第</a:t>
            </a:r>
            <a:r>
              <a:rPr lang="zh-CN" altLang="en-US" kern="1200" dirty="0" smtClean="0">
                <a:sym typeface="华文新魏" panose="02010800040101010101" pitchFamily="2" charset="-122"/>
              </a:rPr>
              <a:t>一</a:t>
            </a:r>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rPr>
              <a:t>科学技术的社会功能</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sym typeface="华文新魏" panose="02010800040101010101" pitchFamily="2" charset="-122"/>
            </a:endParaRPr>
          </a:p>
        </p:txBody>
      </p:sp>
      <p:sp>
        <p:nvSpPr>
          <p:cNvPr id="7" name="文本占位符 6"/>
          <p:cNvSpPr>
            <a:spLocks noGrp="1"/>
          </p:cNvSpPr>
          <p:nvPr>
            <p:ph type="body" sz="quarter" idx="10"/>
          </p:nvPr>
        </p:nvSpPr>
        <p:spPr/>
        <p:txBody>
          <a:bodyPr/>
          <a:lstStyle/>
          <a:p>
            <a:r>
              <a:rPr lang="zh-CN" altLang="en-US" b="1" dirty="0" smtClean="0">
                <a:latin typeface="楷体_GB2312" pitchFamily="49" charset="-122"/>
                <a:ea typeface="Microsoft YaHei UI" panose="020B0503020204020204" pitchFamily="34" charset="-122"/>
                <a:cs typeface="Microsoft YaHei UI" panose="020B0503020204020204" pitchFamily="34" charset="-122"/>
              </a:rPr>
              <a:t>一、</a:t>
            </a:r>
            <a:r>
              <a:rPr lang="zh-CN" altLang="zh-CN" b="1" dirty="0" smtClean="0">
                <a:latin typeface="楷体_GB2312" pitchFamily="49" charset="-122"/>
                <a:ea typeface="Microsoft YaHei UI" panose="020B0503020204020204" pitchFamily="34" charset="-122"/>
                <a:cs typeface="Microsoft YaHei UI" panose="020B0503020204020204" pitchFamily="34" charset="-122"/>
              </a:rPr>
              <a:t>科学技术与经济转型</a:t>
            </a:r>
            <a:endParaRPr lang="zh-CN" altLang="en-US" b="1" dirty="0" smtClean="0">
              <a:latin typeface="楷体_GB2312" pitchFamily="49" charset="-122"/>
              <a:ea typeface="Microsoft YaHei UI" panose="020B0503020204020204" pitchFamily="34" charset="-122"/>
              <a:cs typeface="Microsoft YaHei UI" panose="020B0503020204020204" pitchFamily="34" charset="-122"/>
            </a:endParaRPr>
          </a:p>
        </p:txBody>
      </p:sp>
      <p:sp>
        <p:nvSpPr>
          <p:cNvPr id="6" name="Rectangle 2"/>
          <p:cNvSpPr txBox="1">
            <a:spLocks noChangeArrowheads="1"/>
          </p:cNvSpPr>
          <p:nvPr/>
        </p:nvSpPr>
        <p:spPr>
          <a:xfrm>
            <a:off x="695400" y="1052736"/>
            <a:ext cx="10585175" cy="4968527"/>
          </a:xfrm>
          <a:prstGeom prst="rect">
            <a:avLst/>
          </a:prstGeom>
        </p:spPr>
        <p:txBody>
          <a:bodyPr/>
          <a:lstStyle/>
          <a:p>
            <a:pPr marL="342900" marR="0" lvl="0" indent="101600" eaLnBrk="0" hangingPunct="0">
              <a:lnSpc>
                <a:spcPct val="130000"/>
              </a:lnSpc>
              <a:buClrTx/>
              <a:buSzTx/>
              <a:defRPr/>
            </a:pPr>
            <a:r>
              <a:rPr lang="zh-CN" altLang="en-US" sz="3600" b="1" kern="0" dirty="0" smtClean="0">
                <a:latin typeface="+mj-lt"/>
                <a:ea typeface="华文新魏"/>
                <a:cs typeface="+mj-cs"/>
                <a:sym typeface="华文新魏" panose="02010800040101010101" pitchFamily="2" charset="-122"/>
              </a:rPr>
              <a:t>科学技术驱动现代经济发展的主要表现</a:t>
            </a:r>
            <a:endParaRPr lang="zh-CN" altLang="en-US" sz="3600" b="1" kern="0" dirty="0" smtClean="0">
              <a:latin typeface="+mj-lt"/>
              <a:ea typeface="华文新魏"/>
              <a:cs typeface="+mj-cs"/>
              <a:sym typeface="华文新魏" panose="02010800040101010101" pitchFamily="2" charset="-122"/>
            </a:endParaRPr>
          </a:p>
          <a:p>
            <a:pPr marL="342900" marR="0" lvl="0" indent="646430" eaLnBrk="0" hangingPunct="0">
              <a:lnSpc>
                <a:spcPct val="130000"/>
              </a:lnSpc>
              <a:buClrTx/>
              <a:buSzTx/>
              <a:buFont typeface="Wingdings" panose="05000000000000000000" pitchFamily="2" charset="2"/>
              <a:buChar char="Ø"/>
              <a:defRPr/>
            </a:pPr>
            <a:r>
              <a:rPr lang="zh-CN" altLang="en-US" sz="2500" kern="0" dirty="0" smtClean="0">
                <a:solidFill>
                  <a:srgbClr val="0000FF"/>
                </a:solidFill>
                <a:latin typeface="微软雅黑" panose="020B0503020204020204" pitchFamily="34" charset="-122"/>
                <a:ea typeface="微软雅黑" panose="020B0503020204020204" pitchFamily="34" charset="-122"/>
              </a:rPr>
              <a:t>产业高次化：</a:t>
            </a:r>
            <a:r>
              <a:rPr lang="zh-CN" altLang="en-US" sz="2500" kern="0" dirty="0" smtClean="0">
                <a:latin typeface="微软雅黑" panose="020B0503020204020204" pitchFamily="34" charset="-122"/>
                <a:ea typeface="微软雅黑" panose="020B0503020204020204" pitchFamily="34" charset="-122"/>
              </a:rPr>
              <a:t>三次产业比重变化，以及新兴产业的出现</a:t>
            </a:r>
            <a:endParaRPr lang="zh-CN" altLang="en-US" sz="25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30000"/>
              </a:lnSpc>
              <a:buClrTx/>
              <a:buSzTx/>
              <a:buFont typeface="Wingdings" panose="05000000000000000000" pitchFamily="2" charset="2"/>
              <a:buChar char="Ø"/>
              <a:defRPr/>
            </a:pPr>
            <a:r>
              <a:rPr lang="zh-CN" altLang="en-US" sz="2500" kern="0" dirty="0" smtClean="0">
                <a:solidFill>
                  <a:srgbClr val="0000FF"/>
                </a:solidFill>
                <a:latin typeface="微软雅黑" panose="020B0503020204020204" pitchFamily="34" charset="-122"/>
                <a:ea typeface="微软雅黑" panose="020B0503020204020204" pitchFamily="34" charset="-122"/>
              </a:rPr>
              <a:t>产品科技含量高密化</a:t>
            </a:r>
            <a:r>
              <a:rPr lang="zh-CN" altLang="en-US" sz="2500" kern="0" dirty="0" smtClean="0">
                <a:latin typeface="微软雅黑" panose="020B0503020204020204" pitchFamily="34" charset="-122"/>
                <a:ea typeface="微软雅黑" panose="020B0503020204020204" pitchFamily="34" charset="-122"/>
              </a:rPr>
              <a:t>：</a:t>
            </a:r>
            <a:r>
              <a:rPr lang="en-US" altLang="zh-CN" sz="2500" kern="0" dirty="0" smtClean="0">
                <a:latin typeface="微软雅黑" panose="020B0503020204020204" pitchFamily="34" charset="-122"/>
                <a:ea typeface="微软雅黑" panose="020B0503020204020204" pitchFamily="34" charset="-122"/>
              </a:rPr>
              <a:t>50</a:t>
            </a:r>
            <a:r>
              <a:rPr lang="zh-CN" altLang="en-US" sz="2500" kern="0" dirty="0" smtClean="0">
                <a:latin typeface="微软雅黑" panose="020B0503020204020204" pitchFamily="34" charset="-122"/>
                <a:ea typeface="微软雅黑" panose="020B0503020204020204" pitchFamily="34" charset="-122"/>
              </a:rPr>
              <a:t>年代，代表性产品是钢材；</a:t>
            </a:r>
            <a:r>
              <a:rPr lang="en-US" altLang="zh-CN" sz="2500" kern="0" dirty="0" smtClean="0">
                <a:latin typeface="微软雅黑" panose="020B0503020204020204" pitchFamily="34" charset="-122"/>
                <a:ea typeface="微软雅黑" panose="020B0503020204020204" pitchFamily="34" charset="-122"/>
              </a:rPr>
              <a:t>60</a:t>
            </a:r>
            <a:r>
              <a:rPr lang="zh-CN" altLang="en-US" sz="2500" kern="0" dirty="0" smtClean="0">
                <a:latin typeface="微软雅黑" panose="020B0503020204020204" pitchFamily="34" charset="-122"/>
                <a:ea typeface="微软雅黑" panose="020B0503020204020204" pitchFamily="34" charset="-122"/>
              </a:rPr>
              <a:t>年代</a:t>
            </a:r>
            <a:r>
              <a:rPr lang="en-US" altLang="zh-CN" sz="2500" kern="0" dirty="0" smtClean="0">
                <a:latin typeface="微软雅黑" panose="020B0503020204020204" pitchFamily="34" charset="-122"/>
                <a:ea typeface="微软雅黑" panose="020B0503020204020204" pitchFamily="34" charset="-122"/>
              </a:rPr>
              <a:t>——</a:t>
            </a:r>
            <a:r>
              <a:rPr lang="zh-CN" altLang="en-US" sz="2500" kern="0" dirty="0" smtClean="0">
                <a:latin typeface="微软雅黑" panose="020B0503020204020204" pitchFamily="34" charset="-122"/>
                <a:ea typeface="微软雅黑" panose="020B0503020204020204" pitchFamily="34" charset="-122"/>
              </a:rPr>
              <a:t>汽车、洗衣机、电冰箱；</a:t>
            </a:r>
            <a:r>
              <a:rPr lang="en-US" altLang="zh-CN" sz="2500" kern="0" dirty="0" smtClean="0">
                <a:latin typeface="微软雅黑" panose="020B0503020204020204" pitchFamily="34" charset="-122"/>
                <a:ea typeface="微软雅黑" panose="020B0503020204020204" pitchFamily="34" charset="-122"/>
              </a:rPr>
              <a:t>70</a:t>
            </a:r>
            <a:r>
              <a:rPr lang="zh-CN" altLang="en-US" sz="2500" kern="0" dirty="0" smtClean="0">
                <a:latin typeface="微软雅黑" panose="020B0503020204020204" pitchFamily="34" charset="-122"/>
                <a:ea typeface="微软雅黑" panose="020B0503020204020204" pitchFamily="34" charset="-122"/>
              </a:rPr>
              <a:t>年代</a:t>
            </a:r>
            <a:r>
              <a:rPr lang="en-US" altLang="zh-CN" sz="2500" kern="0" dirty="0" smtClean="0">
                <a:latin typeface="微软雅黑" panose="020B0503020204020204" pitchFamily="34" charset="-122"/>
                <a:ea typeface="微软雅黑" panose="020B0503020204020204" pitchFamily="34" charset="-122"/>
              </a:rPr>
              <a:t>——</a:t>
            </a:r>
            <a:r>
              <a:rPr lang="zh-CN" altLang="en-US" sz="2500" kern="0" dirty="0" smtClean="0">
                <a:latin typeface="微软雅黑" panose="020B0503020204020204" pitchFamily="34" charset="-122"/>
                <a:ea typeface="微软雅黑" panose="020B0503020204020204" pitchFamily="34" charset="-122"/>
              </a:rPr>
              <a:t>计算机；</a:t>
            </a:r>
            <a:r>
              <a:rPr lang="en-US" altLang="zh-CN" sz="2500" kern="0" dirty="0" smtClean="0">
                <a:latin typeface="微软雅黑" panose="020B0503020204020204" pitchFamily="34" charset="-122"/>
                <a:ea typeface="微软雅黑" panose="020B0503020204020204" pitchFamily="34" charset="-122"/>
              </a:rPr>
              <a:t>80</a:t>
            </a:r>
            <a:r>
              <a:rPr lang="zh-CN" altLang="en-US" sz="2500" kern="0" dirty="0" smtClean="0">
                <a:latin typeface="微软雅黑" panose="020B0503020204020204" pitchFamily="34" charset="-122"/>
                <a:ea typeface="微软雅黑" panose="020B0503020204020204" pitchFamily="34" charset="-122"/>
              </a:rPr>
              <a:t>年代</a:t>
            </a:r>
            <a:r>
              <a:rPr lang="en-US" altLang="zh-CN" sz="2500" kern="0" dirty="0" smtClean="0">
                <a:latin typeface="微软雅黑" panose="020B0503020204020204" pitchFamily="34" charset="-122"/>
                <a:ea typeface="微软雅黑" panose="020B0503020204020204" pitchFamily="34" charset="-122"/>
              </a:rPr>
              <a:t>——</a:t>
            </a:r>
            <a:r>
              <a:rPr lang="zh-CN" altLang="en-US" sz="2500" kern="0" dirty="0" smtClean="0">
                <a:latin typeface="微软雅黑" panose="020B0503020204020204" pitchFamily="34" charset="-122"/>
                <a:ea typeface="微软雅黑" panose="020B0503020204020204" pitchFamily="34" charset="-122"/>
              </a:rPr>
              <a:t>软件；</a:t>
            </a:r>
            <a:r>
              <a:rPr lang="en-US" altLang="zh-CN" sz="2500" kern="0" dirty="0" smtClean="0">
                <a:latin typeface="微软雅黑" panose="020B0503020204020204" pitchFamily="34" charset="-122"/>
                <a:ea typeface="微软雅黑" panose="020B0503020204020204" pitchFamily="34" charset="-122"/>
              </a:rPr>
              <a:t>90</a:t>
            </a:r>
            <a:r>
              <a:rPr lang="zh-CN" altLang="en-US" sz="2500" kern="0" dirty="0" smtClean="0">
                <a:latin typeface="微软雅黑" panose="020B0503020204020204" pitchFamily="34" charset="-122"/>
                <a:ea typeface="微软雅黑" panose="020B0503020204020204" pitchFamily="34" charset="-122"/>
              </a:rPr>
              <a:t>年代 </a:t>
            </a:r>
            <a:r>
              <a:rPr lang="en-US" altLang="zh-CN" sz="2500" kern="0" dirty="0" smtClean="0">
                <a:latin typeface="微软雅黑" panose="020B0503020204020204" pitchFamily="34" charset="-122"/>
                <a:ea typeface="微软雅黑" panose="020B0503020204020204" pitchFamily="34" charset="-122"/>
              </a:rPr>
              <a:t>——</a:t>
            </a:r>
            <a:r>
              <a:rPr lang="zh-CN" altLang="en-US" sz="2500" kern="0" dirty="0" smtClean="0">
                <a:latin typeface="微软雅黑" panose="020B0503020204020204" pitchFamily="34" charset="-122"/>
                <a:ea typeface="微软雅黑" panose="020B0503020204020204" pitchFamily="34" charset="-122"/>
              </a:rPr>
              <a:t>互联网；</a:t>
            </a:r>
            <a:r>
              <a:rPr lang="en-US" altLang="zh-CN" sz="2500" kern="0" dirty="0" smtClean="0">
                <a:latin typeface="微软雅黑" panose="020B0503020204020204" pitchFamily="34" charset="-122"/>
                <a:ea typeface="微软雅黑" panose="020B0503020204020204" pitchFamily="34" charset="-122"/>
              </a:rPr>
              <a:t>21</a:t>
            </a:r>
            <a:r>
              <a:rPr lang="zh-CN" altLang="en-US" sz="2500" kern="0" dirty="0" smtClean="0">
                <a:latin typeface="微软雅黑" panose="020B0503020204020204" pitchFamily="34" charset="-122"/>
                <a:ea typeface="微软雅黑" panose="020B0503020204020204" pitchFamily="34" charset="-122"/>
              </a:rPr>
              <a:t>世纪</a:t>
            </a:r>
            <a:r>
              <a:rPr lang="en-US" altLang="zh-CN" sz="2500" kern="0" dirty="0" smtClean="0">
                <a:latin typeface="微软雅黑" panose="020B0503020204020204" pitchFamily="34" charset="-122"/>
                <a:ea typeface="微软雅黑" panose="020B0503020204020204" pitchFamily="34" charset="-122"/>
              </a:rPr>
              <a:t>——</a:t>
            </a:r>
            <a:r>
              <a:rPr lang="zh-CN" altLang="en-US" sz="2500" kern="0" dirty="0" smtClean="0">
                <a:latin typeface="微软雅黑" panose="020B0503020204020204" pitchFamily="34" charset="-122"/>
                <a:ea typeface="微软雅黑" panose="020B0503020204020204" pitchFamily="34" charset="-122"/>
              </a:rPr>
              <a:t>人工智能。科技含量逐次增加。</a:t>
            </a:r>
            <a:endParaRPr lang="zh-CN" altLang="en-US" sz="2500" kern="0" dirty="0" smtClean="0">
              <a:latin typeface="微软雅黑" panose="020B0503020204020204" pitchFamily="34" charset="-122"/>
              <a:ea typeface="微软雅黑" panose="020B0503020204020204" pitchFamily="34" charset="-122"/>
            </a:endParaRPr>
          </a:p>
          <a:p>
            <a:pPr marL="342900" marR="0" lvl="0" indent="646430" eaLnBrk="0" hangingPunct="0">
              <a:lnSpc>
                <a:spcPct val="130000"/>
              </a:lnSpc>
              <a:buClrTx/>
              <a:buSzTx/>
              <a:buFont typeface="Wingdings" panose="05000000000000000000" pitchFamily="2" charset="2"/>
              <a:buChar char="Ø"/>
              <a:defRPr/>
            </a:pPr>
            <a:r>
              <a:rPr lang="zh-CN" altLang="en-US" sz="2500" kern="0" dirty="0" smtClean="0">
                <a:solidFill>
                  <a:srgbClr val="0000FF"/>
                </a:solidFill>
                <a:latin typeface="微软雅黑" panose="020B0503020204020204" pitchFamily="34" charset="-122"/>
                <a:ea typeface="微软雅黑" panose="020B0503020204020204" pitchFamily="34" charset="-122"/>
              </a:rPr>
              <a:t>科技应用于生产的周期大为缩短：</a:t>
            </a:r>
            <a:r>
              <a:rPr lang="zh-CN" altLang="en-US" sz="2500" kern="0" dirty="0" smtClean="0">
                <a:latin typeface="微软雅黑" panose="020B0503020204020204" pitchFamily="34" charset="-122"/>
                <a:ea typeface="微软雅黑" panose="020B0503020204020204" pitchFamily="34" charset="-122"/>
              </a:rPr>
              <a:t>电动机从发明到应用花了</a:t>
            </a:r>
            <a:r>
              <a:rPr lang="en-US" altLang="zh-CN" sz="2500" kern="0" dirty="0" smtClean="0">
                <a:latin typeface="微软雅黑" panose="020B0503020204020204" pitchFamily="34" charset="-122"/>
                <a:ea typeface="微软雅黑" panose="020B0503020204020204" pitchFamily="34" charset="-122"/>
              </a:rPr>
              <a:t>65</a:t>
            </a:r>
            <a:r>
              <a:rPr lang="zh-CN" altLang="en-US" sz="2500" kern="0" dirty="0" smtClean="0">
                <a:latin typeface="微软雅黑" panose="020B0503020204020204" pitchFamily="34" charset="-122"/>
                <a:ea typeface="微软雅黑" panose="020B0503020204020204" pitchFamily="34" charset="-122"/>
              </a:rPr>
              <a:t>年；电话花了</a:t>
            </a:r>
            <a:r>
              <a:rPr lang="en-US" altLang="zh-CN" sz="2500" kern="0" dirty="0" smtClean="0">
                <a:latin typeface="微软雅黑" panose="020B0503020204020204" pitchFamily="34" charset="-122"/>
                <a:ea typeface="微软雅黑" panose="020B0503020204020204" pitchFamily="34" charset="-122"/>
              </a:rPr>
              <a:t>56</a:t>
            </a:r>
            <a:r>
              <a:rPr lang="zh-CN" altLang="en-US" sz="2500" kern="0" dirty="0" smtClean="0">
                <a:latin typeface="微软雅黑" panose="020B0503020204020204" pitchFamily="34" charset="-122"/>
                <a:ea typeface="微软雅黑" panose="020B0503020204020204" pitchFamily="34" charset="-122"/>
              </a:rPr>
              <a:t>年；无线电通讯花了</a:t>
            </a:r>
            <a:r>
              <a:rPr lang="en-US" altLang="zh-CN" sz="2500" kern="0" dirty="0" smtClean="0">
                <a:latin typeface="微软雅黑" panose="020B0503020204020204" pitchFamily="34" charset="-122"/>
                <a:ea typeface="微软雅黑" panose="020B0503020204020204" pitchFamily="34" charset="-122"/>
              </a:rPr>
              <a:t>35</a:t>
            </a:r>
            <a:r>
              <a:rPr lang="zh-CN" altLang="en-US" sz="2500" kern="0" dirty="0" smtClean="0">
                <a:latin typeface="微软雅黑" panose="020B0503020204020204" pitchFamily="34" charset="-122"/>
                <a:ea typeface="微软雅黑" panose="020B0503020204020204" pitchFamily="34" charset="-122"/>
              </a:rPr>
              <a:t>年；真空管花了</a:t>
            </a:r>
            <a:r>
              <a:rPr lang="en-US" altLang="zh-CN" sz="2500" kern="0" dirty="0" smtClean="0">
                <a:latin typeface="微软雅黑" panose="020B0503020204020204" pitchFamily="34" charset="-122"/>
                <a:ea typeface="微软雅黑" panose="020B0503020204020204" pitchFamily="34" charset="-122"/>
              </a:rPr>
              <a:t>31</a:t>
            </a:r>
            <a:r>
              <a:rPr lang="zh-CN" altLang="en-US" sz="2500" kern="0" dirty="0" smtClean="0">
                <a:latin typeface="微软雅黑" panose="020B0503020204020204" pitchFamily="34" charset="-122"/>
                <a:ea typeface="微软雅黑" panose="020B0503020204020204" pitchFamily="34" charset="-122"/>
              </a:rPr>
              <a:t>年；雷达从发明到应用花了</a:t>
            </a:r>
            <a:r>
              <a:rPr lang="en-US" altLang="zh-CN" sz="2500" kern="0" dirty="0" smtClean="0">
                <a:latin typeface="微软雅黑" panose="020B0503020204020204" pitchFamily="34" charset="-122"/>
                <a:ea typeface="微软雅黑" panose="020B0503020204020204" pitchFamily="34" charset="-122"/>
              </a:rPr>
              <a:t>15</a:t>
            </a:r>
            <a:r>
              <a:rPr lang="zh-CN" altLang="en-US" sz="2500" kern="0" dirty="0" smtClean="0">
                <a:latin typeface="微软雅黑" panose="020B0503020204020204" pitchFamily="34" charset="-122"/>
                <a:ea typeface="微软雅黑" panose="020B0503020204020204" pitchFamily="34" charset="-122"/>
              </a:rPr>
              <a:t>年；喷气发动机花了</a:t>
            </a:r>
            <a:r>
              <a:rPr lang="en-US" altLang="zh-CN" sz="2500" kern="0" dirty="0" smtClean="0">
                <a:latin typeface="微软雅黑" panose="020B0503020204020204" pitchFamily="34" charset="-122"/>
                <a:ea typeface="微软雅黑" panose="020B0503020204020204" pitchFamily="34" charset="-122"/>
              </a:rPr>
              <a:t>14</a:t>
            </a:r>
            <a:r>
              <a:rPr lang="zh-CN" altLang="en-US" sz="2500" kern="0" dirty="0" smtClean="0">
                <a:latin typeface="微软雅黑" panose="020B0503020204020204" pitchFamily="34" charset="-122"/>
                <a:ea typeface="微软雅黑" panose="020B0503020204020204" pitchFamily="34" charset="-122"/>
              </a:rPr>
              <a:t>年；电视花了</a:t>
            </a:r>
            <a:r>
              <a:rPr lang="en-US" altLang="zh-CN" sz="2500" kern="0" dirty="0" smtClean="0">
                <a:latin typeface="微软雅黑" panose="020B0503020204020204" pitchFamily="34" charset="-122"/>
                <a:ea typeface="微软雅黑" panose="020B0503020204020204" pitchFamily="34" charset="-122"/>
              </a:rPr>
              <a:t>12</a:t>
            </a:r>
            <a:r>
              <a:rPr lang="zh-CN" altLang="en-US" sz="2500" kern="0" dirty="0" smtClean="0">
                <a:latin typeface="微软雅黑" panose="020B0503020204020204" pitchFamily="34" charset="-122"/>
                <a:ea typeface="微软雅黑" panose="020B0503020204020204" pitchFamily="34" charset="-122"/>
              </a:rPr>
              <a:t>年；尼龙花了</a:t>
            </a:r>
            <a:r>
              <a:rPr lang="en-US" altLang="zh-CN" sz="2500" kern="0" dirty="0" smtClean="0">
                <a:latin typeface="微软雅黑" panose="020B0503020204020204" pitchFamily="34" charset="-122"/>
                <a:ea typeface="微软雅黑" panose="020B0503020204020204" pitchFamily="34" charset="-122"/>
              </a:rPr>
              <a:t>11</a:t>
            </a:r>
            <a:r>
              <a:rPr lang="zh-CN" altLang="en-US" sz="2500" kern="0" dirty="0" smtClean="0">
                <a:latin typeface="微软雅黑" panose="020B0503020204020204" pitchFamily="34" charset="-122"/>
                <a:ea typeface="微软雅黑" panose="020B0503020204020204" pitchFamily="34" charset="-122"/>
              </a:rPr>
              <a:t>年；集成电路花了</a:t>
            </a:r>
            <a:r>
              <a:rPr lang="en-US" altLang="zh-CN" sz="2500" kern="0" dirty="0" smtClean="0">
                <a:latin typeface="微软雅黑" panose="020B0503020204020204" pitchFamily="34" charset="-122"/>
                <a:ea typeface="微软雅黑" panose="020B0503020204020204" pitchFamily="34" charset="-122"/>
              </a:rPr>
              <a:t>2</a:t>
            </a:r>
            <a:r>
              <a:rPr lang="zh-CN" altLang="en-US" sz="2500" kern="0" dirty="0" smtClean="0">
                <a:latin typeface="微软雅黑" panose="020B0503020204020204" pitchFamily="34" charset="-122"/>
                <a:ea typeface="微软雅黑" panose="020B0503020204020204" pitchFamily="34" charset="-122"/>
              </a:rPr>
              <a:t>年；激光器仅花了</a:t>
            </a:r>
            <a:r>
              <a:rPr lang="en-US" altLang="zh-CN" sz="2500" kern="0" dirty="0" smtClean="0">
                <a:latin typeface="微软雅黑" panose="020B0503020204020204" pitchFamily="34" charset="-122"/>
                <a:ea typeface="微软雅黑" panose="020B0503020204020204" pitchFamily="34" charset="-122"/>
              </a:rPr>
              <a:t>1</a:t>
            </a:r>
            <a:r>
              <a:rPr lang="zh-CN" altLang="en-US" sz="2500" kern="0" dirty="0" smtClean="0">
                <a:latin typeface="微软雅黑" panose="020B0503020204020204" pitchFamily="34" charset="-122"/>
                <a:ea typeface="微软雅黑" panose="020B0503020204020204" pitchFamily="34" charset="-122"/>
              </a:rPr>
              <a:t>年的时间。</a:t>
            </a:r>
            <a:endParaRPr lang="zh-CN" altLang="en-US" sz="25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zh-CN" b="1" dirty="0" smtClean="0">
                <a:latin typeface="楷体_GB2312" pitchFamily="49" charset="-122"/>
              </a:rPr>
              <a:t>四、科学技术的风险评价与决策</a:t>
            </a:r>
            <a:endParaRPr lang="zh-CN" altLang="en-US" b="1" dirty="0" smtClean="0">
              <a:latin typeface="楷体_GB2312" pitchFamily="49" charset="-122"/>
            </a:endParaRPr>
          </a:p>
        </p:txBody>
      </p:sp>
      <p:sp>
        <p:nvSpPr>
          <p:cNvPr id="239619"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4" name="Rectangle 2"/>
          <p:cNvSpPr txBox="1">
            <a:spLocks noChangeArrowheads="1"/>
          </p:cNvSpPr>
          <p:nvPr/>
        </p:nvSpPr>
        <p:spPr>
          <a:xfrm>
            <a:off x="551384" y="980728"/>
            <a:ext cx="10972800" cy="5112989"/>
          </a:xfrm>
          <a:prstGeom prst="rect">
            <a:avLst/>
          </a:prstGeom>
        </p:spPr>
        <p:txBody>
          <a:bodyPr/>
          <a:lstStyle/>
          <a:p>
            <a:pPr marL="342900" marR="0" lvl="0" indent="15875" defTabSz="914400" eaLnBrk="0" latinLnBrk="0" hangingPunct="0">
              <a:lnSpc>
                <a:spcPct val="130000"/>
              </a:lnSpc>
              <a:buClrTx/>
              <a:buSzTx/>
              <a:buFont typeface="Wingdings" panose="05000000000000000000" pitchFamily="2" charset="2"/>
              <a:buNone/>
              <a:defRPr/>
            </a:pPr>
            <a:r>
              <a:rPr lang="zh-CN" altLang="en-US" sz="3600" b="1" kern="0" dirty="0" smtClean="0">
                <a:latin typeface="+mj-lt"/>
                <a:ea typeface="华文新魏"/>
                <a:cs typeface="+mj-cs"/>
                <a:sym typeface="华文新魏" panose="02010800040101010101" pitchFamily="2" charset="-122"/>
              </a:rPr>
              <a:t>公众的社会责任</a:t>
            </a:r>
            <a:endParaRPr lang="zh-CN" altLang="en-US" sz="3600" b="1" kern="0" dirty="0" smtClean="0">
              <a:latin typeface="+mj-lt"/>
              <a:ea typeface="华文新魏"/>
              <a:cs typeface="+mj-cs"/>
              <a:sym typeface="华文新魏" panose="02010800040101010101" pitchFamily="2" charset="-122"/>
            </a:endParaRPr>
          </a:p>
          <a:p>
            <a:pPr marL="342900" marR="0" lvl="0" indent="819150" algn="l" defTabSz="914400" rtl="0" eaLnBrk="0" fontAlgn="base" latinLnBrk="0" hangingPunct="0">
              <a:lnSpc>
                <a:spcPct val="130000"/>
              </a:lnSpc>
              <a:spcBef>
                <a:spcPct val="0"/>
              </a:spcBef>
              <a:spcAft>
                <a:spcPct val="0"/>
              </a:spcAft>
              <a:buClrTx/>
              <a:buSzTx/>
              <a:buFont typeface="Wingdings" panose="05000000000000000000" pitchFamily="2" charset="2"/>
              <a:buNone/>
              <a:defRPr/>
            </a:pPr>
            <a:r>
              <a:rPr lang="zh-CN" altLang="en-US" sz="3200" kern="0" dirty="0" smtClean="0">
                <a:latin typeface="微软雅黑" panose="020B0503020204020204" pitchFamily="34" charset="-122"/>
                <a:ea typeface="微软雅黑" panose="020B0503020204020204" pitchFamily="34" charset="-122"/>
              </a:rPr>
              <a:t>科技活动是大众的事业，科技成果归根结底要服务于社会，而且科技发展耗用的大量社会资源，这些都是由公众来承担的。因此公众不仅</a:t>
            </a:r>
            <a:r>
              <a:rPr lang="zh-CN" altLang="en-US" sz="3200" kern="0" dirty="0" smtClean="0">
                <a:solidFill>
                  <a:srgbClr val="0000FF"/>
                </a:solidFill>
                <a:latin typeface="微软雅黑" panose="020B0503020204020204" pitchFamily="34" charset="-122"/>
                <a:ea typeface="微软雅黑" panose="020B0503020204020204" pitchFamily="34" charset="-122"/>
              </a:rPr>
              <a:t>有权利</a:t>
            </a:r>
            <a:r>
              <a:rPr lang="zh-CN" altLang="en-US" sz="3200" kern="0" dirty="0" smtClean="0">
                <a:latin typeface="微软雅黑" panose="020B0503020204020204" pitchFamily="34" charset="-122"/>
                <a:ea typeface="微软雅黑" panose="020B0503020204020204" pitchFamily="34" charset="-122"/>
              </a:rPr>
              <a:t>，也</a:t>
            </a:r>
            <a:r>
              <a:rPr lang="zh-CN" altLang="en-US" sz="3200" kern="0" dirty="0" smtClean="0">
                <a:solidFill>
                  <a:srgbClr val="0000FF"/>
                </a:solidFill>
                <a:latin typeface="微软雅黑" panose="020B0503020204020204" pitchFamily="34" charset="-122"/>
                <a:ea typeface="微软雅黑" panose="020B0503020204020204" pitchFamily="34" charset="-122"/>
              </a:rPr>
              <a:t>有责任</a:t>
            </a:r>
            <a:r>
              <a:rPr lang="zh-CN" altLang="en-US" sz="3200" kern="0" dirty="0" smtClean="0">
                <a:latin typeface="微软雅黑" panose="020B0503020204020204" pitchFamily="34" charset="-122"/>
                <a:ea typeface="微软雅黑" panose="020B0503020204020204" pitchFamily="34" charset="-122"/>
              </a:rPr>
              <a:t>参与有关科技话题的讨论、参与科技政策的制定，有责任和权利对科技共同体及其科技活动进行广泛的监督和审查，也有责任权利和责任评价科技的正面作用和负面影响，并且决定自己需要什么样的科技，决定科技朝向哪个方向发展。</a:t>
            </a:r>
            <a:endParaRPr lang="zh-CN" altLang="en-US" sz="32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zh-CN" b="1" dirty="0" smtClean="0">
                <a:latin typeface="楷体_GB2312" pitchFamily="49" charset="-122"/>
              </a:rPr>
              <a:t>四、科学技术的风险评价与决策</a:t>
            </a:r>
            <a:endParaRPr lang="zh-CN" altLang="en-US" b="1" dirty="0" smtClean="0">
              <a:latin typeface="楷体_GB2312" pitchFamily="49" charset="-122"/>
            </a:endParaRPr>
          </a:p>
        </p:txBody>
      </p:sp>
      <p:sp>
        <p:nvSpPr>
          <p:cNvPr id="239619"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4" name="Rectangle 2"/>
          <p:cNvSpPr txBox="1">
            <a:spLocks noChangeArrowheads="1"/>
          </p:cNvSpPr>
          <p:nvPr/>
        </p:nvSpPr>
        <p:spPr>
          <a:xfrm>
            <a:off x="479376" y="908720"/>
            <a:ext cx="10972800" cy="5256584"/>
          </a:xfrm>
          <a:prstGeom prst="rect">
            <a:avLst/>
          </a:prstGeom>
        </p:spPr>
        <p:txBody>
          <a:bodyPr/>
          <a:lstStyle/>
          <a:p>
            <a:pPr marL="342900" marR="0" lvl="0" indent="732155" algn="l" defTabSz="914400" rtl="0" eaLnBrk="0" fontAlgn="base" latinLnBrk="0" hangingPunct="0">
              <a:lnSpc>
                <a:spcPct val="140000"/>
              </a:lnSpc>
              <a:spcBef>
                <a:spcPct val="0"/>
              </a:spcBef>
              <a:spcAft>
                <a:spcPct val="0"/>
              </a:spcAft>
              <a:buClrTx/>
              <a:buSzTx/>
              <a:buFont typeface="Wingdings" panose="05000000000000000000" pitchFamily="2" charset="2"/>
              <a:buNone/>
              <a:defRPr/>
            </a:pPr>
            <a:r>
              <a:rPr lang="zh-CN" altLang="en-US" sz="2700" kern="0" dirty="0" smtClean="0">
                <a:latin typeface="微软雅黑" panose="020B0503020204020204" pitchFamily="34" charset="-122"/>
                <a:ea typeface="微软雅黑" panose="020B0503020204020204" pitchFamily="34" charset="-122"/>
              </a:rPr>
              <a:t>公众的广泛参与不能仅靠权利和义务，从根本上讲还有赖于</a:t>
            </a:r>
            <a:r>
              <a:rPr lang="zh-CN" altLang="en-US" sz="2700" kern="0" dirty="0" smtClean="0">
                <a:solidFill>
                  <a:srgbClr val="0000FF"/>
                </a:solidFill>
                <a:latin typeface="微软雅黑" panose="020B0503020204020204" pitchFamily="34" charset="-122"/>
                <a:ea typeface="微软雅黑" panose="020B0503020204020204" pitchFamily="34" charset="-122"/>
              </a:rPr>
              <a:t>科技素质</a:t>
            </a:r>
            <a:r>
              <a:rPr lang="zh-CN" altLang="en-US" sz="2700" kern="0" dirty="0" smtClean="0">
                <a:latin typeface="微软雅黑" panose="020B0503020204020204" pitchFamily="34" charset="-122"/>
                <a:ea typeface="微软雅黑" panose="020B0503020204020204" pitchFamily="34" charset="-122"/>
              </a:rPr>
              <a:t>的提高，这就需要普及和传播科学知识，让公众了解科学知识，接受科学知识，这是公众参与科学技术，承担其社会责任的先决条件。还要向公众传播科学思想、科学方法和科学精神，使公众能以科学的精神、理性的眼光、求实的态度对待科学技术。</a:t>
            </a:r>
            <a:endParaRPr lang="zh-CN" altLang="en-US" sz="2700" kern="0" dirty="0" smtClean="0">
              <a:latin typeface="微软雅黑" panose="020B0503020204020204" pitchFamily="34" charset="-122"/>
              <a:ea typeface="微软雅黑" panose="020B0503020204020204" pitchFamily="34" charset="-122"/>
            </a:endParaRPr>
          </a:p>
          <a:p>
            <a:pPr marL="342900" marR="0" lvl="0" indent="732155" algn="l" defTabSz="914400" rtl="0" eaLnBrk="0" fontAlgn="base" latinLnBrk="0" hangingPunct="0">
              <a:lnSpc>
                <a:spcPct val="140000"/>
              </a:lnSpc>
              <a:spcBef>
                <a:spcPct val="0"/>
              </a:spcBef>
              <a:spcAft>
                <a:spcPct val="0"/>
              </a:spcAft>
              <a:buClrTx/>
              <a:buSzTx/>
              <a:buFont typeface="Wingdings" panose="05000000000000000000" pitchFamily="2" charset="2"/>
              <a:buNone/>
              <a:defRPr/>
            </a:pPr>
            <a:r>
              <a:rPr lang="zh-CN" altLang="en-US" sz="2700" kern="0" dirty="0" smtClean="0">
                <a:solidFill>
                  <a:srgbClr val="0000FF"/>
                </a:solidFill>
                <a:latin typeface="微软雅黑" panose="020B0503020204020204" pitchFamily="34" charset="-122"/>
                <a:ea typeface="微软雅黑" panose="020B0503020204020204" pitchFamily="34" charset="-122"/>
              </a:rPr>
              <a:t>史蒂芬</a:t>
            </a:r>
            <a:r>
              <a:rPr lang="en-US" altLang="zh-CN" sz="2700" kern="0" dirty="0" smtClean="0">
                <a:solidFill>
                  <a:srgbClr val="0000FF"/>
                </a:solidFill>
                <a:latin typeface="微软雅黑" panose="020B0503020204020204" pitchFamily="34" charset="-122"/>
                <a:ea typeface="微软雅黑" panose="020B0503020204020204" pitchFamily="34" charset="-122"/>
              </a:rPr>
              <a:t>·</a:t>
            </a:r>
            <a:r>
              <a:rPr lang="zh-CN" altLang="en-US" sz="2700" kern="0" dirty="0" smtClean="0">
                <a:solidFill>
                  <a:srgbClr val="0000FF"/>
                </a:solidFill>
                <a:latin typeface="微软雅黑" panose="020B0503020204020204" pitchFamily="34" charset="-122"/>
                <a:ea typeface="微软雅黑" panose="020B0503020204020204" pitchFamily="34" charset="-122"/>
              </a:rPr>
              <a:t>霍金</a:t>
            </a:r>
            <a:r>
              <a:rPr lang="zh-CN" altLang="en-US" sz="2700" kern="0" dirty="0" smtClean="0">
                <a:latin typeface="微软雅黑" panose="020B0503020204020204" pitchFamily="34" charset="-122"/>
                <a:ea typeface="微软雅黑" panose="020B0503020204020204" pitchFamily="34" charset="-122"/>
              </a:rPr>
              <a:t>指出：“如果我们都同意说，无法阻止科学技术去改变我们的世界，至少要尽量保证它们在正确方向上的变化。在一个民主社会中这意味着公众需要对科学有基本的理解，这样做的决定才能是消息灵通，而不会只受少数专家的操纵。”</a:t>
            </a:r>
            <a:endParaRPr lang="zh-CN" altLang="en-US" sz="2700" kern="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zh-CN" b="1" dirty="0" smtClean="0">
                <a:latin typeface="楷体_GB2312" pitchFamily="49" charset="-122"/>
              </a:rPr>
              <a:t>四、科学技术的风险评价与决策</a:t>
            </a:r>
            <a:endParaRPr lang="zh-CN" altLang="en-US" b="1" dirty="0" smtClean="0">
              <a:latin typeface="楷体_GB2312" pitchFamily="49" charset="-122"/>
            </a:endParaRPr>
          </a:p>
        </p:txBody>
      </p:sp>
      <p:sp>
        <p:nvSpPr>
          <p:cNvPr id="239619"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7" name="Rectangle 2"/>
          <p:cNvSpPr txBox="1">
            <a:spLocks noChangeArrowheads="1"/>
          </p:cNvSpPr>
          <p:nvPr/>
        </p:nvSpPr>
        <p:spPr bwMode="auto">
          <a:xfrm>
            <a:off x="983432" y="1196752"/>
            <a:ext cx="9433048" cy="648072"/>
          </a:xfrm>
          <a:prstGeom prst="rect">
            <a:avLst/>
          </a:prstGeom>
          <a:noFill/>
          <a:ln>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AA454B"/>
                </a:solidFill>
                <a:effectLst/>
                <a:uLnTx/>
                <a:uFillTx/>
                <a:latin typeface="微软雅黑" panose="020B0503020204020204" pitchFamily="34" charset="-122"/>
                <a:ea typeface="微软雅黑" panose="020B0503020204020204" pitchFamily="34" charset="-122"/>
                <a:cs typeface="+mj-cs"/>
              </a:rPr>
              <a:t>（四）政府主导制定恰当的科学技术公共政策</a:t>
            </a:r>
            <a:endParaRPr kumimoji="0" lang="en-US" altLang="zh-CN" sz="3200" b="0" i="0" u="none" strike="noStrike" kern="0" cap="none" spc="0" normalizeH="0" baseline="0" noProof="0" dirty="0" smtClean="0">
              <a:ln>
                <a:noFill/>
              </a:ln>
              <a:solidFill>
                <a:schemeClr val="tx1"/>
              </a:solidFill>
              <a:effectLst/>
              <a:uLnTx/>
              <a:uFillTx/>
              <a:latin typeface="+mj-lt"/>
              <a:ea typeface="+mj-ea"/>
              <a:cs typeface="+mj-cs"/>
            </a:endParaRPr>
          </a:p>
        </p:txBody>
      </p:sp>
      <p:sp>
        <p:nvSpPr>
          <p:cNvPr id="5" name="Rectangle 3"/>
          <p:cNvSpPr txBox="1">
            <a:spLocks noChangeArrowheads="1"/>
          </p:cNvSpPr>
          <p:nvPr/>
        </p:nvSpPr>
        <p:spPr>
          <a:xfrm>
            <a:off x="767408" y="1988840"/>
            <a:ext cx="10632504" cy="4248472"/>
          </a:xfrm>
          <a:prstGeom prst="rect">
            <a:avLst/>
          </a:prstGeom>
        </p:spPr>
        <p:txBody>
          <a:bodyPr/>
          <a:lstStyle/>
          <a:p>
            <a:pPr marL="342900" marR="0" lvl="0" indent="732155" eaLnBrk="0" hangingPunct="0">
              <a:lnSpc>
                <a:spcPct val="140000"/>
              </a:lnSpc>
              <a:buClrTx/>
              <a:buSzTx/>
              <a:defRPr/>
            </a:pPr>
            <a:r>
              <a:rPr lang="zh-CN" altLang="en-US" sz="2800" kern="0" dirty="0" smtClean="0">
                <a:latin typeface="微软雅黑" panose="020B0503020204020204" pitchFamily="34" charset="-122"/>
                <a:ea typeface="微软雅黑" panose="020B0503020204020204" pitchFamily="34" charset="-122"/>
              </a:rPr>
              <a:t>科学技术运行的根本目的在于推动经济社会发展，符合国家利益，服务于民生，为提高人民的福祉做出贡献。</a:t>
            </a:r>
            <a:endParaRPr lang="zh-CN" altLang="en-US" sz="2800" kern="0" dirty="0" smtClean="0">
              <a:latin typeface="微软雅黑" panose="020B0503020204020204" pitchFamily="34" charset="-122"/>
              <a:ea typeface="微软雅黑" panose="020B0503020204020204" pitchFamily="34" charset="-122"/>
            </a:endParaRPr>
          </a:p>
          <a:p>
            <a:pPr marL="342900" marR="0" lvl="0" indent="732155" eaLnBrk="0" hangingPunct="0">
              <a:lnSpc>
                <a:spcPct val="140000"/>
              </a:lnSpc>
              <a:buClrTx/>
              <a:buSzTx/>
              <a:defRPr/>
            </a:pPr>
            <a:r>
              <a:rPr lang="zh-CN" altLang="en-US" sz="2800" kern="0" dirty="0" smtClean="0">
                <a:latin typeface="微软雅黑" panose="020B0503020204020204" pitchFamily="34" charset="-122"/>
                <a:ea typeface="微软雅黑" panose="020B0503020204020204" pitchFamily="34" charset="-122"/>
              </a:rPr>
              <a:t>科学技术的发展和应用要为国家的经济社会发展、长治久安以及可持续发展服务。这方面</a:t>
            </a:r>
            <a:r>
              <a:rPr lang="zh-CN" altLang="en-US" sz="2800" kern="0" dirty="0" smtClean="0">
                <a:solidFill>
                  <a:srgbClr val="0000FF"/>
                </a:solidFill>
                <a:latin typeface="微软雅黑" panose="020B0503020204020204" pitchFamily="34" charset="-122"/>
                <a:ea typeface="微软雅黑" panose="020B0503020204020204" pitchFamily="34" charset="-122"/>
              </a:rPr>
              <a:t>包括</a:t>
            </a:r>
            <a:r>
              <a:rPr lang="zh-CN" altLang="en-US" sz="2800" kern="0" dirty="0" smtClean="0">
                <a:latin typeface="微软雅黑" panose="020B0503020204020204" pitchFamily="34" charset="-122"/>
                <a:ea typeface="微软雅黑" panose="020B0503020204020204" pitchFamily="34" charset="-122"/>
              </a:rPr>
              <a:t>：工业化、信息化、城市化的科学技术发展战略；粮食安全、能源安全、国防安全等涉及国家安全的科学技术发展战略；资源节约、环境保护的科学技术发展战略等。</a:t>
            </a:r>
            <a:endParaRPr lang="zh-CN" altLang="en-US" sz="28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文本占位符 4"/>
          <p:cNvSpPr>
            <a:spLocks noGrp="1"/>
          </p:cNvSpPr>
          <p:nvPr>
            <p:ph type="body" sz="quarter" idx="10"/>
          </p:nvPr>
        </p:nvSpPr>
        <p:spPr bwMode="auto">
          <a:xfrm>
            <a:off x="536575" y="-1588"/>
            <a:ext cx="9880600" cy="666751"/>
          </a:xfrm>
          <a:noFill/>
          <a:ln>
            <a:miter lim="800000"/>
          </a:ln>
        </p:spPr>
        <p:txBody>
          <a:bodyPr vert="horz" wrap="square" lIns="91440" tIns="45720" rIns="91440" bIns="45720" numCol="1" anchor="t" anchorCtr="0" compatLnSpc="1"/>
          <a:lstStyle/>
          <a:p>
            <a:r>
              <a:rPr lang="zh-CN" altLang="zh-CN" b="1" dirty="0" smtClean="0">
                <a:latin typeface="楷体_GB2312" pitchFamily="49" charset="-122"/>
              </a:rPr>
              <a:t>四、科学技术的风险评价与决策</a:t>
            </a:r>
            <a:endParaRPr lang="zh-CN" altLang="en-US" b="1" dirty="0" smtClean="0">
              <a:latin typeface="楷体_GB2312" pitchFamily="49" charset="-122"/>
            </a:endParaRPr>
          </a:p>
        </p:txBody>
      </p:sp>
      <p:sp>
        <p:nvSpPr>
          <p:cNvPr id="239619" name="文本占位符 5"/>
          <p:cNvSpPr>
            <a:spLocks noGrp="1"/>
          </p:cNvSpPr>
          <p:nvPr>
            <p:ph type="body" sz="quarter" idx="11"/>
          </p:nvPr>
        </p:nvSpPr>
        <p:spPr bwMode="auto">
          <a:xfrm>
            <a:off x="2351088" y="6308725"/>
            <a:ext cx="9880600" cy="668338"/>
          </a:xfrm>
          <a:noFill/>
          <a:ln>
            <a:miter lim="800000"/>
          </a:ln>
        </p:spPr>
        <p:txBody>
          <a:bodyPr vert="horz" wrap="square" lIns="91440" tIns="45720" rIns="91440" bIns="45720" numCol="1" anchor="t" anchorCtr="0" compatLnSpc="1"/>
          <a:lstStyle/>
          <a:p>
            <a:r>
              <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rPr>
              <a:t>第三节  </a:t>
            </a:r>
            <a:r>
              <a:rPr lang="zh-CN" altLang="zh-CN" dirty="0" smtClean="0">
                <a:latin typeface="Microsoft YaHei UI" panose="020B0503020204020204" pitchFamily="34" charset="-122"/>
                <a:ea typeface="Microsoft YaHei UI" panose="020B0503020204020204" pitchFamily="34" charset="-122"/>
                <a:cs typeface="Microsoft YaHei UI" panose="020B0503020204020204" pitchFamily="34" charset="-122"/>
              </a:rPr>
              <a:t>科学技术的社会治理</a:t>
            </a:r>
            <a:endParaRPr lang="zh-CN" altLang="en-US" dirty="0" smtClean="0">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4" name="Rectangle 3"/>
          <p:cNvSpPr txBox="1">
            <a:spLocks noChangeArrowheads="1"/>
          </p:cNvSpPr>
          <p:nvPr/>
        </p:nvSpPr>
        <p:spPr>
          <a:xfrm>
            <a:off x="623392" y="1196752"/>
            <a:ext cx="10972800" cy="4896544"/>
          </a:xfrm>
          <a:prstGeom prst="rect">
            <a:avLst/>
          </a:prstGeom>
        </p:spPr>
        <p:txBody>
          <a:bodyPr/>
          <a:lstStyle/>
          <a:p>
            <a:pPr marL="342900" marR="0" lvl="0" indent="732155" eaLnBrk="0" hangingPunct="0">
              <a:lnSpc>
                <a:spcPct val="140000"/>
              </a:lnSpc>
              <a:buClrTx/>
              <a:buSzTx/>
              <a:defRPr/>
            </a:pPr>
            <a:r>
              <a:rPr lang="zh-CN" altLang="en-US" sz="2800" kern="0" dirty="0" smtClean="0">
                <a:latin typeface="微软雅黑" panose="020B0503020204020204" pitchFamily="34" charset="-122"/>
                <a:ea typeface="微软雅黑" panose="020B0503020204020204" pitchFamily="34" charset="-122"/>
              </a:rPr>
              <a:t>为了保证科学技术的顺利开展，必须制定相关的</a:t>
            </a:r>
            <a:r>
              <a:rPr lang="zh-CN" altLang="en-US" sz="2800" kern="0" dirty="0" smtClean="0">
                <a:solidFill>
                  <a:srgbClr val="0000FF"/>
                </a:solidFill>
                <a:latin typeface="微软雅黑" panose="020B0503020204020204" pitchFamily="34" charset="-122"/>
                <a:ea typeface="微软雅黑" panose="020B0503020204020204" pitchFamily="34" charset="-122"/>
              </a:rPr>
              <a:t>科学技术公共政策</a:t>
            </a:r>
            <a:r>
              <a:rPr lang="zh-CN" altLang="en-US" sz="2800" kern="0" dirty="0" smtClean="0">
                <a:latin typeface="微软雅黑" panose="020B0503020204020204" pitchFamily="34" charset="-122"/>
                <a:ea typeface="微软雅黑" panose="020B0503020204020204" pitchFamily="34" charset="-122"/>
              </a:rPr>
              <a:t>，构建完善的社会保障体系，如充满活力的科学技术运行机制，良好的社会政治环境，恰当的科学技术法律体系与奖励模式，充足且结构合理的科研经费投入，高素质的科学技术人才培养教育体系等。</a:t>
            </a:r>
            <a:endParaRPr lang="zh-CN" altLang="en-US" sz="2800" kern="0" dirty="0" smtClean="0">
              <a:latin typeface="微软雅黑" panose="020B0503020204020204" pitchFamily="34" charset="-122"/>
              <a:ea typeface="微软雅黑" panose="020B0503020204020204" pitchFamily="34" charset="-122"/>
            </a:endParaRPr>
          </a:p>
          <a:p>
            <a:pPr marL="342900" marR="0" lvl="0" indent="732155" eaLnBrk="0" hangingPunct="0">
              <a:lnSpc>
                <a:spcPct val="140000"/>
              </a:lnSpc>
              <a:buClrTx/>
              <a:buSzTx/>
              <a:defRPr/>
            </a:pPr>
            <a:r>
              <a:rPr lang="zh-CN" altLang="en-US" sz="2800" kern="0" dirty="0" smtClean="0">
                <a:latin typeface="微软雅黑" panose="020B0503020204020204" pitchFamily="34" charset="-122"/>
                <a:ea typeface="微软雅黑" panose="020B0503020204020204" pitchFamily="34" charset="-122"/>
              </a:rPr>
              <a:t>必须</a:t>
            </a:r>
            <a:r>
              <a:rPr lang="zh-CN" altLang="en-US" sz="2800" kern="0" dirty="0" smtClean="0">
                <a:solidFill>
                  <a:srgbClr val="0000FF"/>
                </a:solidFill>
                <a:latin typeface="微软雅黑" panose="020B0503020204020204" pitchFamily="34" charset="-122"/>
                <a:ea typeface="微软雅黑" panose="020B0503020204020204" pitchFamily="34" charset="-122"/>
              </a:rPr>
              <a:t>处理好</a:t>
            </a:r>
            <a:r>
              <a:rPr lang="zh-CN" altLang="en-US" sz="2800" kern="0" dirty="0" smtClean="0">
                <a:latin typeface="微软雅黑" panose="020B0503020204020204" pitchFamily="34" charset="-122"/>
                <a:ea typeface="微软雅黑" panose="020B0503020204020204" pitchFamily="34" charset="-122"/>
              </a:rPr>
              <a:t>政府规划与自由探索，自主创新与消化引进，基础研究、应用研究与技术开发，战略性研究与非战略性研究之间的关系。</a:t>
            </a:r>
            <a:endParaRPr lang="zh-CN" altLang="en-US" sz="2800" kern="0" dirty="0" smtClean="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2"/>
          <p:cNvSpPr>
            <a:spLocks noGrp="1"/>
          </p:cNvSpPr>
          <p:nvPr>
            <p:ph type="title" idx="4294967295"/>
          </p:nvPr>
        </p:nvSpPr>
        <p:spPr>
          <a:xfrm>
            <a:off x="2063750" y="642938"/>
            <a:ext cx="8147050" cy="850900"/>
          </a:xfrm>
        </p:spPr>
        <p:txBody>
          <a:bodyPr vert="horz" wrap="square" lIns="91440" tIns="45720" rIns="91440" bIns="45720" anchor="ctr"/>
          <a:p>
            <a:r>
              <a:rPr lang="zh-CN" altLang="en-US" b="1" dirty="0"/>
              <a:t>思考题</a:t>
            </a:r>
            <a:endParaRPr lang="zh-CN" altLang="en-US" b="1" dirty="0"/>
          </a:p>
        </p:txBody>
      </p:sp>
      <p:sp>
        <p:nvSpPr>
          <p:cNvPr id="119810" name="Rectangle 3"/>
          <p:cNvSpPr>
            <a:spLocks noGrp="1"/>
          </p:cNvSpPr>
          <p:nvPr>
            <p:ph type="body" idx="4294967295"/>
          </p:nvPr>
        </p:nvSpPr>
        <p:spPr>
          <a:xfrm>
            <a:off x="1239838" y="1831975"/>
            <a:ext cx="9858375" cy="4191000"/>
          </a:xfrm>
        </p:spPr>
        <p:txBody>
          <a:bodyPr vert="horz" wrap="square" lIns="91440" tIns="45720" rIns="91440" bIns="45720" anchor="t"/>
          <a:p>
            <a:pPr>
              <a:lnSpc>
                <a:spcPct val="90000"/>
              </a:lnSpc>
            </a:pPr>
            <a:r>
              <a:rPr lang="zh-CN" altLang="en-US" sz="2800" b="1" dirty="0">
                <a:latin typeface="宋体" panose="02010600030101010101" pitchFamily="2" charset="-122"/>
              </a:rPr>
              <a:t>1．为什么说“科学是一种在历史上起推动作用的、革命的力量”？</a:t>
            </a:r>
            <a:endParaRPr lang="zh-CN" altLang="en-US" sz="2800" b="1" dirty="0">
              <a:latin typeface="宋体" panose="02010600030101010101" pitchFamily="2" charset="-122"/>
            </a:endParaRPr>
          </a:p>
          <a:p>
            <a:pPr>
              <a:lnSpc>
                <a:spcPct val="90000"/>
              </a:lnSpc>
            </a:pPr>
            <a:r>
              <a:rPr lang="zh-CN" altLang="en-US" sz="2800" b="1" dirty="0">
                <a:latin typeface="宋体" panose="02010600030101010101" pitchFamily="2" charset="-122"/>
              </a:rPr>
              <a:t>2．如何看待科学技术对人的异化和对自然的异化？</a:t>
            </a:r>
            <a:endParaRPr lang="zh-CN" altLang="en-US" sz="2800" b="1" dirty="0">
              <a:latin typeface="宋体" panose="02010600030101010101" pitchFamily="2" charset="-122"/>
            </a:endParaRPr>
          </a:p>
          <a:p>
            <a:pPr>
              <a:lnSpc>
                <a:spcPct val="90000"/>
              </a:lnSpc>
            </a:pPr>
            <a:r>
              <a:rPr lang="zh-CN" altLang="en-US" sz="2800" b="1" dirty="0">
                <a:latin typeface="宋体" panose="02010600030101010101" pitchFamily="2" charset="-122"/>
              </a:rPr>
              <a:t>3．科学技术的社会体制和组织机构对科学技术的发展有何意义？</a:t>
            </a:r>
            <a:endParaRPr lang="zh-CN" altLang="en-US" sz="2800" b="1" dirty="0">
              <a:latin typeface="宋体" panose="02010600030101010101" pitchFamily="2" charset="-122"/>
            </a:endParaRPr>
          </a:p>
          <a:p>
            <a:pPr>
              <a:lnSpc>
                <a:spcPct val="90000"/>
              </a:lnSpc>
            </a:pPr>
            <a:r>
              <a:rPr lang="zh-CN" altLang="en-US" sz="2800" b="1" dirty="0">
                <a:latin typeface="宋体" panose="02010600030101010101" pitchFamily="2" charset="-122"/>
              </a:rPr>
              <a:t>4．新兴科学技术有什么样的伦理冲击？应该如何应对？</a:t>
            </a:r>
            <a:endParaRPr lang="zh-CN" altLang="en-US" sz="2800" b="1" dirty="0">
              <a:latin typeface="宋体" panose="02010600030101010101" pitchFamily="2" charset="-122"/>
            </a:endParaRPr>
          </a:p>
          <a:p>
            <a:pPr>
              <a:lnSpc>
                <a:spcPct val="90000"/>
              </a:lnSpc>
            </a:pPr>
            <a:r>
              <a:rPr lang="zh-CN" altLang="en-US" sz="2800" b="1" dirty="0">
                <a:latin typeface="宋体" panose="02010600030101010101" pitchFamily="2" charset="-122"/>
              </a:rPr>
              <a:t>5．如何理解科学技术文化与人文文化之间的冲突与协调？</a:t>
            </a:r>
            <a:endParaRPr lang="zh-CN" altLang="en-US" sz="2800" b="1" dirty="0">
              <a:latin typeface="宋体" panose="02010600030101010101" pitchFamily="2" charset="-122"/>
            </a:endParaRPr>
          </a:p>
          <a:p>
            <a:pPr>
              <a:lnSpc>
                <a:spcPct val="90000"/>
              </a:lnSpc>
            </a:pPr>
            <a:r>
              <a:rPr lang="zh-CN" altLang="en-US" sz="2800" b="1" dirty="0">
                <a:latin typeface="宋体" panose="02010600030101010101" pitchFamily="2" charset="-122"/>
              </a:rPr>
              <a:t>6．如何恰当地进行科学技术风险评价与决策？</a:t>
            </a:r>
            <a:endParaRPr lang="zh-CN" altLang="en-US" sz="2800" b="1" dirty="0">
              <a:latin typeface="宋体" panose="02010600030101010101" pitchFamily="2" charset="-122"/>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ctrTitle"/>
          </p:nvPr>
        </p:nvSpPr>
        <p:spPr/>
        <p:txBody>
          <a:bodyPr anchor="ctr"/>
          <a:p>
            <a:pPr defTabSz="914400">
              <a:buSzTx/>
            </a:pPr>
            <a:r>
              <a:rPr lang="en-US" altLang="zh-CN" sz="5400" kern="1200" baseline="0">
                <a:latin typeface="Arial" panose="020B0604020202020204" pitchFamily="34" charset="0"/>
                <a:ea typeface="宋体" panose="02010600030101010101" pitchFamily="2" charset="-122"/>
              </a:rPr>
              <a:t>The End</a:t>
            </a:r>
            <a:endParaRPr lang="en-US" altLang="zh-CN" sz="5400" kern="1200" baseline="0">
              <a:latin typeface="Arial" panose="020B0604020202020204" pitchFamily="34" charset="0"/>
              <a:ea typeface="宋体" panose="02010600030101010101" pitchFamily="2" charset="-122"/>
            </a:endParaRPr>
          </a:p>
        </p:txBody>
      </p:sp>
      <p:sp>
        <p:nvSpPr>
          <p:cNvPr id="25603" name="副标题 25602"/>
          <p:cNvSpPr>
            <a:spLocks noGrp="1"/>
          </p:cNvSpPr>
          <p:nvPr>
            <p:ph type="subTitle" idx="1"/>
          </p:nvPr>
        </p:nvSpPr>
        <p:spPr/>
        <p:txBody>
          <a:bodyPr anchor="b"/>
          <a:p>
            <a:pPr defTabSz="914400">
              <a:buSzPct val="75000"/>
            </a:pPr>
            <a:r>
              <a:rPr lang="zh-CN" altLang="en-US" sz="7200" kern="1200" baseline="0" dirty="0">
                <a:latin typeface="Arial" panose="020B0604020202020204" pitchFamily="34" charset="0"/>
                <a:ea typeface="宋体" panose="02010600030101010101" pitchFamily="2" charset="-122"/>
              </a:rPr>
              <a:t>谢谢！</a:t>
            </a:r>
            <a:endParaRPr lang="zh-CN" altLang="en-US" sz="7200" kern="1200" baseline="0" dirty="0">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2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华文新魏"/>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apsules">
  <a:themeElements>
    <a:clrScheme name="">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5B75B"/>
      </a:accent6>
      <a:hlink>
        <a:srgbClr val="0033CC"/>
      </a:hlink>
      <a:folHlink>
        <a:srgbClr val="CC0066"/>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3366"/>
        </a:dk1>
        <a:lt1>
          <a:srgbClr val="FFFFFF"/>
        </a:lt1>
        <a:dk2>
          <a:srgbClr val="006666"/>
        </a:dk2>
        <a:lt2>
          <a:srgbClr val="666699"/>
        </a:lt2>
        <a:accent1>
          <a:srgbClr val="33CCCC"/>
        </a:accent1>
        <a:accent2>
          <a:srgbClr val="99CC99"/>
        </a:accent2>
        <a:accent3>
          <a:srgbClr val="FFFFFF"/>
        </a:accent3>
        <a:accent4>
          <a:srgbClr val="002A57"/>
        </a:accent4>
        <a:accent5>
          <a:srgbClr val="ADE2E2"/>
        </a:accent5>
        <a:accent6>
          <a:srgbClr val="89B789"/>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9B7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6699FF"/>
        </a:lt1>
        <a:dk2>
          <a:srgbClr val="FFFFFF"/>
        </a:dk2>
        <a:lt2>
          <a:srgbClr val="006699"/>
        </a:lt2>
        <a:accent1>
          <a:srgbClr val="33CCCC"/>
        </a:accent1>
        <a:accent2>
          <a:srgbClr val="006699"/>
        </a:accent2>
        <a:accent3>
          <a:srgbClr val="B9CAFF"/>
        </a:accent3>
        <a:accent4>
          <a:srgbClr val="DCDCDC"/>
        </a:accent4>
        <a:accent5>
          <a:srgbClr val="ADE2E2"/>
        </a:accent5>
        <a:accent6>
          <a:srgbClr val="005B89"/>
        </a:accent6>
        <a:hlink>
          <a:srgbClr val="99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5B75B"/>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
        <a:dk1>
          <a:srgbClr val="FFFFFF"/>
        </a:dk1>
        <a:lt1>
          <a:srgbClr val="336699"/>
        </a:lt1>
        <a:dk2>
          <a:srgbClr val="FFFFEB"/>
        </a:dk2>
        <a:lt2>
          <a:srgbClr val="000066"/>
        </a:lt2>
        <a:accent1>
          <a:srgbClr val="99CCFF"/>
        </a:accent1>
        <a:accent2>
          <a:srgbClr val="9999FF"/>
        </a:accent2>
        <a:accent3>
          <a:srgbClr val="ADB9CA"/>
        </a:accent3>
        <a:accent4>
          <a:srgbClr val="DCDCDC"/>
        </a:accent4>
        <a:accent5>
          <a:srgbClr val="CAE2FF"/>
        </a:accent5>
        <a:accent6>
          <a:srgbClr val="8989E5"/>
        </a:accent6>
        <a:hlink>
          <a:srgbClr val="CCCCFF"/>
        </a:hlink>
        <a:folHlink>
          <a:srgbClr val="C68DFF"/>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808000"/>
        </a:lt2>
        <a:accent1>
          <a:srgbClr val="FFCC66"/>
        </a:accent1>
        <a:accent2>
          <a:srgbClr val="00ACA8"/>
        </a:accent2>
        <a:accent3>
          <a:srgbClr val="AAB9B9"/>
        </a:accent3>
        <a:accent4>
          <a:srgbClr val="DCDCDC"/>
        </a:accent4>
        <a:accent5>
          <a:srgbClr val="FFE2B9"/>
        </a:accent5>
        <a:accent6>
          <a:srgbClr val="009A96"/>
        </a:accent6>
        <a:hlink>
          <a:srgbClr val="CCCC00"/>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660033"/>
        </a:lt1>
        <a:dk2>
          <a:srgbClr val="FFFFFF"/>
        </a:dk2>
        <a:lt2>
          <a:srgbClr val="FFFFCC"/>
        </a:lt2>
        <a:accent1>
          <a:srgbClr val="FF9900"/>
        </a:accent1>
        <a:accent2>
          <a:srgbClr val="CC3300"/>
        </a:accent2>
        <a:accent3>
          <a:srgbClr val="B9AAAD"/>
        </a:accent3>
        <a:accent4>
          <a:srgbClr val="DCDCDC"/>
        </a:accent4>
        <a:accent5>
          <a:srgbClr val="FFCAAA"/>
        </a:accent5>
        <a:accent6>
          <a:srgbClr val="B72D00"/>
        </a:accent6>
        <a:hlink>
          <a:srgbClr val="FFCC00"/>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FF0000"/>
        </a:lt2>
        <a:accent1>
          <a:srgbClr val="FFCC00"/>
        </a:accent1>
        <a:accent2>
          <a:srgbClr val="CC3300"/>
        </a:accent2>
        <a:accent3>
          <a:srgbClr val="AAAAAA"/>
        </a:accent3>
        <a:accent4>
          <a:srgbClr val="DCDCDC"/>
        </a:accent4>
        <a:accent5>
          <a:srgbClr val="FFE2AA"/>
        </a:accent5>
        <a:accent6>
          <a:srgbClr val="B72D00"/>
        </a:accent6>
        <a:hlink>
          <a:srgbClr val="FF6600"/>
        </a:hlink>
        <a:folHlink>
          <a:srgbClr val="FF7C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18161</Words>
  <Application>WPS 演示</Application>
  <PresentationFormat>自定义</PresentationFormat>
  <Paragraphs>958</Paragraphs>
  <Slides>95</Slides>
  <Notes>0</Notes>
  <HiddenSlides>0</HiddenSlides>
  <MMClips>0</MMClips>
  <ScaleCrop>false</ScaleCrop>
  <HeadingPairs>
    <vt:vector size="6" baseType="variant">
      <vt:variant>
        <vt:lpstr>已用的字体</vt:lpstr>
      </vt:variant>
      <vt:variant>
        <vt:i4>24</vt:i4>
      </vt:variant>
      <vt:variant>
        <vt:lpstr>主题</vt:lpstr>
      </vt:variant>
      <vt:variant>
        <vt:i4>4</vt:i4>
      </vt:variant>
      <vt:variant>
        <vt:lpstr>幻灯片标题</vt:lpstr>
      </vt:variant>
      <vt:variant>
        <vt:i4>95</vt:i4>
      </vt:variant>
    </vt:vector>
  </HeadingPairs>
  <TitlesOfParts>
    <vt:vector size="123" baseType="lpstr">
      <vt:lpstr>Arial</vt:lpstr>
      <vt:lpstr>宋体</vt:lpstr>
      <vt:lpstr>Wingdings</vt:lpstr>
      <vt:lpstr>Calibri</vt:lpstr>
      <vt:lpstr>Microsoft YaHei UI</vt:lpstr>
      <vt:lpstr>Arial Black</vt:lpstr>
      <vt:lpstr>华康俪金黑W8</vt:lpstr>
      <vt:lpstr>黑体</vt:lpstr>
      <vt:lpstr>Verdana</vt:lpstr>
      <vt:lpstr>Times New Roman</vt:lpstr>
      <vt:lpstr>微软雅黑</vt:lpstr>
      <vt:lpstr>华文新魏</vt:lpstr>
      <vt:lpstr>楷体_GB2312</vt:lpstr>
      <vt:lpstr>仿宋_GB2312</vt:lpstr>
      <vt:lpstr>华文新魏</vt:lpstr>
      <vt:lpstr>Monotype Sorts</vt:lpstr>
      <vt:lpstr>Arial Unicode MS</vt:lpstr>
      <vt:lpstr>新宋体</vt:lpstr>
      <vt:lpstr>华文楷体</vt:lpstr>
      <vt:lpstr>楷体</vt:lpstr>
      <vt:lpstr>仿宋_GB2312</vt:lpstr>
      <vt:lpstr>Segoe Print</vt:lpstr>
      <vt:lpstr>仿宋</vt:lpstr>
      <vt:lpstr>Wingdings</vt:lpstr>
      <vt:lpstr>2_Office 主题</vt:lpstr>
      <vt:lpstr>Profile</vt:lpstr>
      <vt:lpstr>1_Profile</vt:lpstr>
      <vt:lpstr>Capsules</vt:lpstr>
      <vt:lpstr>研究生政治理论课 科学-人文素质教育课 文理通识课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（一）科学技术是造成环境问题的重要原因</vt:lpstr>
      <vt:lpstr>PowerPoint 演示文稿</vt:lpstr>
      <vt:lpstr>PowerPoint 演示文稿</vt:lpstr>
      <vt:lpstr>PowerPoint 演示文稿</vt:lpstr>
      <vt:lpstr>PowerPoint 演示文稿</vt:lpstr>
      <vt:lpstr>PowerPoint 演示文稿</vt:lpstr>
      <vt:lpstr>（二）进行新的科学技术革命以解决环境问题</vt:lpstr>
      <vt:lpstr>（三）环境问题的解决需要变革社会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The End</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walkinnet</dc:creator>
  <cp:keywords>online presentation communicate exchange information on-screen projector whiteboard nouveau abstract</cp:keywords>
  <dc:description>Use this template to create presentations with an abstract yet sophisticated look.</dc:description>
  <cp:category>Nouveau</cp:category>
  <cp:lastModifiedBy>曹望华</cp:lastModifiedBy>
  <cp:revision>476</cp:revision>
  <dcterms:created xsi:type="dcterms:W3CDTF">2008-08-25T05:59:00Z</dcterms:created>
  <dcterms:modified xsi:type="dcterms:W3CDTF">2020-10-11T02:05:10Z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t:lpwstr>Paper Sprockets</vt:lpwstr>
  </property>
  <property fmtid="{D5CDD505-2E9C-101B-9397-08002B2CF9AE}" pid="3" name="Style">
    <vt:lpwstr>S</vt:lpwstr>
  </property>
  <property fmtid="{D5CDD505-2E9C-101B-9397-08002B2CF9AE}" pid="4" name="Folder">
    <vt:lpwstr>Nouveau</vt:lpwstr>
  </property>
  <property fmtid="{D5CDD505-2E9C-101B-9397-08002B2CF9AE}" pid="5" name="Attribution">
    <vt:lpwstr>Copyright © 2007 KMT Software, Inc. All Rights Reserved.</vt:lpwstr>
  </property>
  <property fmtid="{D5CDD505-2E9C-101B-9397-08002B2CF9AE}" pid="6" name="Themes">
    <vt:lpwstr>0</vt:lpwstr>
  </property>
  <property fmtid="{D5CDD505-2E9C-101B-9397-08002B2CF9AE}" pid="7" name="KSOProductBuildVer">
    <vt:lpwstr>2052-11.1.0.9999</vt:lpwstr>
  </property>
</Properties>
</file>