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1" r:id="rId4"/>
    <p:sldMasterId id="2147483695" r:id="rId5"/>
  </p:sldMasterIdLst>
  <p:notesMasterIdLst>
    <p:notesMasterId r:id="rId124"/>
  </p:notesMasterIdLst>
  <p:sldIdLst>
    <p:sldId id="2331" r:id="rId6"/>
    <p:sldId id="2095" r:id="rId7"/>
    <p:sldId id="1947" r:id="rId8"/>
    <p:sldId id="260" r:id="rId9"/>
    <p:sldId id="261" r:id="rId10"/>
    <p:sldId id="495" r:id="rId11"/>
    <p:sldId id="1732" r:id="rId12"/>
    <p:sldId id="1984" r:id="rId13"/>
    <p:sldId id="1980" r:id="rId14"/>
    <p:sldId id="1979" r:id="rId15"/>
    <p:sldId id="306" r:id="rId16"/>
    <p:sldId id="1949" r:id="rId17"/>
    <p:sldId id="1948" r:id="rId18"/>
    <p:sldId id="1245" r:id="rId19"/>
    <p:sldId id="1950" r:id="rId20"/>
    <p:sldId id="1951" r:id="rId21"/>
    <p:sldId id="1952" r:id="rId22"/>
    <p:sldId id="1985" r:id="rId23"/>
    <p:sldId id="1953" r:id="rId24"/>
    <p:sldId id="1954" r:id="rId25"/>
    <p:sldId id="1955" r:id="rId26"/>
    <p:sldId id="1956" r:id="rId27"/>
    <p:sldId id="1685" r:id="rId28"/>
    <p:sldId id="1958" r:id="rId29"/>
    <p:sldId id="1957" r:id="rId30"/>
    <p:sldId id="1285" r:id="rId31"/>
    <p:sldId id="1959" r:id="rId32"/>
    <p:sldId id="1960" r:id="rId33"/>
    <p:sldId id="1961" r:id="rId34"/>
    <p:sldId id="1962" r:id="rId35"/>
    <p:sldId id="1963" r:id="rId36"/>
    <p:sldId id="1964" r:id="rId37"/>
    <p:sldId id="1965" r:id="rId38"/>
    <p:sldId id="380" r:id="rId39"/>
    <p:sldId id="1287" r:id="rId40"/>
    <p:sldId id="1773" r:id="rId41"/>
    <p:sldId id="1966" r:id="rId42"/>
    <p:sldId id="1967" r:id="rId43"/>
    <p:sldId id="1968" r:id="rId44"/>
    <p:sldId id="1776" r:id="rId45"/>
    <p:sldId id="1295" r:id="rId46"/>
    <p:sldId id="1970" r:id="rId47"/>
    <p:sldId id="1969" r:id="rId48"/>
    <p:sldId id="1971" r:id="rId49"/>
    <p:sldId id="1972" r:id="rId50"/>
    <p:sldId id="1973" r:id="rId51"/>
    <p:sldId id="1974" r:id="rId52"/>
    <p:sldId id="1701" r:id="rId53"/>
    <p:sldId id="1940" r:id="rId54"/>
    <p:sldId id="1941" r:id="rId55"/>
    <p:sldId id="1942" r:id="rId56"/>
    <p:sldId id="1943" r:id="rId57"/>
    <p:sldId id="1944" r:id="rId58"/>
    <p:sldId id="1945" r:id="rId59"/>
    <p:sldId id="1946" r:id="rId60"/>
    <p:sldId id="1319" r:id="rId61"/>
    <p:sldId id="1800" r:id="rId62"/>
    <p:sldId id="1325" r:id="rId63"/>
    <p:sldId id="1939" r:id="rId64"/>
    <p:sldId id="1938" r:id="rId65"/>
    <p:sldId id="1500" r:id="rId66"/>
    <p:sldId id="1702" r:id="rId67"/>
    <p:sldId id="1934" r:id="rId68"/>
    <p:sldId id="1933" r:id="rId69"/>
    <p:sldId id="1935" r:id="rId70"/>
    <p:sldId id="1936" r:id="rId71"/>
    <p:sldId id="1937" r:id="rId72"/>
    <p:sldId id="1718" r:id="rId73"/>
    <p:sldId id="1927" r:id="rId74"/>
    <p:sldId id="1926" r:id="rId75"/>
    <p:sldId id="1928" r:id="rId76"/>
    <p:sldId id="1929" r:id="rId77"/>
    <p:sldId id="1930" r:id="rId78"/>
    <p:sldId id="1931" r:id="rId79"/>
    <p:sldId id="1932" r:id="rId80"/>
    <p:sldId id="1719" r:id="rId81"/>
    <p:sldId id="1921" r:id="rId82"/>
    <p:sldId id="1920" r:id="rId83"/>
    <p:sldId id="1922" r:id="rId84"/>
    <p:sldId id="1923" r:id="rId85"/>
    <p:sldId id="1924" r:id="rId86"/>
    <p:sldId id="1925" r:id="rId87"/>
    <p:sldId id="1638" r:id="rId88"/>
    <p:sldId id="1729" r:id="rId89"/>
    <p:sldId id="1730" r:id="rId90"/>
    <p:sldId id="1902" r:id="rId91"/>
    <p:sldId id="1903" r:id="rId92"/>
    <p:sldId id="1904" r:id="rId93"/>
    <p:sldId id="1905" r:id="rId94"/>
    <p:sldId id="1906" r:id="rId95"/>
    <p:sldId id="1986" r:id="rId96"/>
    <p:sldId id="1907" r:id="rId97"/>
    <p:sldId id="1908" r:id="rId98"/>
    <p:sldId id="1909" r:id="rId99"/>
    <p:sldId id="1910" r:id="rId100"/>
    <p:sldId id="1911" r:id="rId101"/>
    <p:sldId id="1912" r:id="rId102"/>
    <p:sldId id="1913" r:id="rId103"/>
    <p:sldId id="1914" r:id="rId104"/>
    <p:sldId id="1915" r:id="rId105"/>
    <p:sldId id="1916" r:id="rId106"/>
    <p:sldId id="1917" r:id="rId107"/>
    <p:sldId id="1918" r:id="rId108"/>
    <p:sldId id="1919" r:id="rId109"/>
    <p:sldId id="1731" r:id="rId110"/>
    <p:sldId id="1891" r:id="rId111"/>
    <p:sldId id="1892" r:id="rId112"/>
    <p:sldId id="1893" r:id="rId113"/>
    <p:sldId id="1894" r:id="rId114"/>
    <p:sldId id="1895" r:id="rId115"/>
    <p:sldId id="1896" r:id="rId116"/>
    <p:sldId id="1897" r:id="rId117"/>
    <p:sldId id="1898" r:id="rId118"/>
    <p:sldId id="1899" r:id="rId119"/>
    <p:sldId id="1900" r:id="rId120"/>
    <p:sldId id="1901" r:id="rId121"/>
    <p:sldId id="2328" r:id="rId122"/>
    <p:sldId id="2330" r:id="rId123"/>
  </p:sldIdLst>
  <p:sldSz cx="12192000" cy="6858000"/>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446D71"/>
    <a:srgbClr val="AA454B"/>
    <a:srgbClr val="FF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749" autoAdjust="0"/>
    <p:restoredTop sz="94622"/>
  </p:normalViewPr>
  <p:slideViewPr>
    <p:cSldViewPr showGuides="1">
      <p:cViewPr varScale="1">
        <p:scale>
          <a:sx n="77" d="100"/>
          <a:sy n="77" d="100"/>
        </p:scale>
        <p:origin x="-84" y="-156"/>
      </p:cViewPr>
      <p:guideLst>
        <p:guide orient="horz" pos="2367"/>
        <p:guide pos="3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04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notesMaster" Target="notesMasters/notesMaster1.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fontAlgn="base">
              <a:defRPr/>
            </a:pPr>
            <a:endParaRPr lang="zh-CN" altLang="en-US" strike="noStrike" noProof="1"/>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fontAlgn="base">
              <a:defRPr/>
            </a:pPr>
            <a:fld id="{A3244440-E83A-47E7-B590-80F976301C55}"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17412" name="幻灯片图像占位符 3"/>
          <p:cNvSpPr>
            <a:spLocks noGrp="1" noRot="1" noChangeAspect="1"/>
          </p:cNvSpPr>
          <p:nvPr>
            <p:ph type="sldImg"/>
          </p:nvPr>
        </p:nvSpPr>
        <p:spPr>
          <a:xfrm>
            <a:off x="381000" y="685800"/>
            <a:ext cx="6096000" cy="3429000"/>
          </a:xfrm>
          <a:prstGeom prst="rect">
            <a:avLst/>
          </a:prstGeom>
          <a:noFill/>
          <a:ln w="12700" cap="flat" cmpd="sng">
            <a:solidFill>
              <a:srgbClr val="000000"/>
            </a:solidFill>
            <a:prstDash val="solid"/>
            <a:round/>
            <a:headEnd type="none" w="med" len="med"/>
            <a:tailEnd type="none" w="med" len="med"/>
          </a:ln>
        </p:spPr>
      </p:sp>
      <p:sp>
        <p:nvSpPr>
          <p:cNvPr id="17413" name="备注占位符 4"/>
          <p:cNvSpPr>
            <a:spLocks noGrp="1"/>
          </p:cNvSpPr>
          <p:nvPr>
            <p:ph type="body" sz="quarter"/>
          </p:nvPr>
        </p:nvSpPr>
        <p:spPr>
          <a:xfrm>
            <a:off x="685800" y="4343400"/>
            <a:ext cx="5486400" cy="411480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fontAlgn="base">
              <a:defRPr/>
            </a:pPr>
            <a:endParaRPr lang="zh-CN" altLang="en-US" strike="noStrike" noProof="1"/>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fontAlgn="base"/>
            <a:fld id="{454A25DD-A48B-480D-8AA6-80C2A65715F8}" type="slidenum">
              <a:rPr lang="zh-CN" altLang="en-US" strike="noStrike" noProof="1">
                <a:latin typeface="Arial" panose="020B0604020202020204" pitchFamily="34" charset="0"/>
                <a:ea typeface="宋体" panose="02010600030101010101" pitchFamily="2" charset="-122"/>
                <a:cs typeface="+mn-cs"/>
              </a:rPr>
            </a:fld>
            <a:endParaRPr lang="en-US" altLang="zh-CN"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
    <p:bg>
      <p:bgPr>
        <a:solidFill>
          <a:schemeClr val="bg1"/>
        </a:solidFill>
        <a:effectLst/>
      </p:bgPr>
    </p:bg>
    <p:spTree>
      <p:nvGrpSpPr>
        <p:cNvPr id="1" name=""/>
        <p:cNvGrpSpPr/>
        <p:nvPr/>
      </p:nvGrpSpPr>
      <p:grpSpPr>
        <a:xfrm>
          <a:off x="0" y="0"/>
          <a:ext cx="0" cy="0"/>
          <a:chOff x="0" y="0"/>
          <a:chExt cx="0" cy="0"/>
        </a:xfrm>
      </p:grpSpPr>
      <p:cxnSp>
        <p:nvCxnSpPr>
          <p:cNvPr id="14" name="直接连接符 13"/>
          <p:cNvCxnSpPr/>
          <p:nvPr userDrawn="1"/>
        </p:nvCxnSpPr>
        <p:spPr>
          <a:xfrm>
            <a:off x="2800350" y="5480050"/>
            <a:ext cx="6591300" cy="0"/>
          </a:xfrm>
          <a:prstGeom prst="line">
            <a:avLst/>
          </a:prstGeom>
          <a:ln w="9525">
            <a:solidFill>
              <a:srgbClr val="AA454B"/>
            </a:solidFill>
          </a:ln>
        </p:spPr>
        <p:style>
          <a:lnRef idx="1">
            <a:schemeClr val="accent1"/>
          </a:lnRef>
          <a:fillRef idx="0">
            <a:schemeClr val="accent1"/>
          </a:fillRef>
          <a:effectRef idx="0">
            <a:schemeClr val="accent1"/>
          </a:effectRef>
          <a:fontRef idx="minor">
            <a:schemeClr val="tx1"/>
          </a:fontRef>
        </p:style>
      </p:cxnSp>
      <p:sp>
        <p:nvSpPr>
          <p:cNvPr id="15" name="七角星 14"/>
          <p:cNvSpPr/>
          <p:nvPr userDrawn="1"/>
        </p:nvSpPr>
        <p:spPr>
          <a:xfrm>
            <a:off x="3863975" y="5370513"/>
            <a:ext cx="217488"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七角星 15"/>
          <p:cNvSpPr/>
          <p:nvPr userDrawn="1"/>
        </p:nvSpPr>
        <p:spPr>
          <a:xfrm>
            <a:off x="5267325" y="5370513"/>
            <a:ext cx="217488"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七角星 16"/>
          <p:cNvSpPr/>
          <p:nvPr userDrawn="1"/>
        </p:nvSpPr>
        <p:spPr>
          <a:xfrm>
            <a:off x="6670675" y="5370513"/>
            <a:ext cx="219075"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七角星 17"/>
          <p:cNvSpPr/>
          <p:nvPr userDrawn="1"/>
        </p:nvSpPr>
        <p:spPr>
          <a:xfrm>
            <a:off x="8074025" y="5370513"/>
            <a:ext cx="219075"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文本占位符 21"/>
          <p:cNvSpPr>
            <a:spLocks noGrp="1"/>
          </p:cNvSpPr>
          <p:nvPr>
            <p:ph type="body" sz="quarter" idx="10" hasCustomPrompt="1"/>
          </p:nvPr>
        </p:nvSpPr>
        <p:spPr>
          <a:xfrm>
            <a:off x="-16198" y="4293096"/>
            <a:ext cx="12224396" cy="904863"/>
          </a:xfrm>
          <a:prstGeom prst="rect">
            <a:avLst/>
          </a:prstGeom>
          <a:noFill/>
        </p:spPr>
        <p:txBody>
          <a:bodyPr wrap="square" rtlCol="0" anchor="ctr" anchorCtr="1">
            <a:spAutoFit/>
          </a:bodyPr>
          <a:lstStyle>
            <a:lvl1pPr marL="0" indent="0" algn="ctr">
              <a:buNone/>
              <a:defRPr lang="zh-CN" altLang="en-US" sz="4400" b="1"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fontAlgn="base"/>
            <a:r>
              <a:rPr lang="zh-CN" altLang="en-US" strike="noStrike" noProof="1" smtClean="0"/>
              <a:t>点此输入课程名称</a:t>
            </a:r>
            <a:endParaRPr lang="zh-CN" altLang="en-US" strike="noStrike" noProof="1"/>
          </a:p>
        </p:txBody>
      </p:sp>
      <p:sp>
        <p:nvSpPr>
          <p:cNvPr id="23" name="文本占位符 21"/>
          <p:cNvSpPr>
            <a:spLocks noGrp="1"/>
          </p:cNvSpPr>
          <p:nvPr>
            <p:ph type="body" sz="quarter" idx="11" hasCustomPrompt="1"/>
          </p:nvPr>
        </p:nvSpPr>
        <p:spPr>
          <a:xfrm>
            <a:off x="-16198" y="5805264"/>
            <a:ext cx="12224396" cy="535531"/>
          </a:xfrm>
          <a:prstGeom prst="rect">
            <a:avLst/>
          </a:prstGeom>
          <a:noFill/>
        </p:spPr>
        <p:txBody>
          <a:bodyPr wrap="square" rtlCol="0" anchor="ctr" anchorCtr="1">
            <a:spAutoFit/>
          </a:bodyPr>
          <a:lstStyle>
            <a:lvl1pPr marL="0" indent="0" algn="ctr">
              <a:buNone/>
              <a:defRPr lang="zh-CN" altLang="en-US" sz="2400" b="0"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fontAlgn="base"/>
            <a:r>
              <a:rPr lang="zh-CN" altLang="en-US" strike="noStrike" noProof="1" smtClean="0"/>
              <a:t>点此输入课程组名称或主讲教师名称</a:t>
            </a: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500"/>
                                        <p:tgtEl>
                                          <p:spTgt spid="1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50"/>
                                        <p:tgtEl>
                                          <p:spTgt spid="15"/>
                                        </p:tgtEl>
                                      </p:cBhvr>
                                    </p:animEffect>
                                  </p:childTnLst>
                                </p:cTn>
                              </p:par>
                              <p:par>
                                <p:cTn id="11" presetID="26" presetClass="emph" presetSubtype="0" fill="hold" grpId="1" nodeType="withEffect">
                                  <p:stCondLst>
                                    <p:cond delay="500"/>
                                  </p:stCondLst>
                                  <p:childTnLst>
                                    <p:animEffect transition="out" filter="fade">
                                      <p:cBhvr>
                                        <p:cTn id="12" dur="250" tmFilter="0, 0; .2, .5; .8, .5; 1, 0"/>
                                        <p:tgtEl>
                                          <p:spTgt spid="15"/>
                                        </p:tgtEl>
                                      </p:cBhvr>
                                    </p:animEffect>
                                    <p:animScale>
                                      <p:cBhvr>
                                        <p:cTn id="13" dur="125" autoRev="1" fill="hold"/>
                                        <p:tgtEl>
                                          <p:spTgt spid="15"/>
                                        </p:tgtEl>
                                      </p:cBhvr>
                                      <p:by x="105000" y="105000"/>
                                    </p:animScale>
                                  </p:childTnLst>
                                </p:cTn>
                              </p:par>
                              <p:par>
                                <p:cTn id="14" presetID="10" presetClass="entr" presetSubtype="0" fill="hold" grpId="0" nodeType="withEffect">
                                  <p:stCondLst>
                                    <p:cond delay="10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26" presetClass="emph" presetSubtype="0" fill="hold" grpId="1" nodeType="withEffect">
                                  <p:stCondLst>
                                    <p:cond delay="1000"/>
                                  </p:stCondLst>
                                  <p:childTnLst>
                                    <p:animEffect transition="out" filter="fade">
                                      <p:cBhvr>
                                        <p:cTn id="18" dur="250" tmFilter="0, 0; .2, .5; .8, .5; 1, 0"/>
                                        <p:tgtEl>
                                          <p:spTgt spid="16"/>
                                        </p:tgtEl>
                                      </p:cBhvr>
                                    </p:animEffect>
                                    <p:animScale>
                                      <p:cBhvr>
                                        <p:cTn id="19" dur="125" autoRev="1" fill="hold"/>
                                        <p:tgtEl>
                                          <p:spTgt spid="16"/>
                                        </p:tgtEl>
                                      </p:cBhvr>
                                      <p:by x="105000" y="105000"/>
                                    </p:animScale>
                                  </p:childTnLst>
                                </p:cTn>
                              </p:par>
                              <p:par>
                                <p:cTn id="20" presetID="10" presetClass="entr" presetSubtype="0" fill="hold" grpId="0" nodeType="withEffect">
                                  <p:stCondLst>
                                    <p:cond delay="1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par>
                                <p:cTn id="23" presetID="26" presetClass="emph" presetSubtype="0" fill="hold" grpId="1" nodeType="withEffect">
                                  <p:stCondLst>
                                    <p:cond delay="1500"/>
                                  </p:stCondLst>
                                  <p:childTnLst>
                                    <p:animEffect transition="out" filter="fade">
                                      <p:cBhvr>
                                        <p:cTn id="24" dur="250" tmFilter="0, 0; .2, .5; .8, .5; 1, 0"/>
                                        <p:tgtEl>
                                          <p:spTgt spid="17"/>
                                        </p:tgtEl>
                                      </p:cBhvr>
                                    </p:animEffect>
                                    <p:animScale>
                                      <p:cBhvr>
                                        <p:cTn id="25" dur="125" autoRev="1" fill="hold"/>
                                        <p:tgtEl>
                                          <p:spTgt spid="17"/>
                                        </p:tgtEl>
                                      </p:cBhvr>
                                      <p:by x="105000" y="105000"/>
                                    </p:animScale>
                                  </p:childTnLst>
                                </p:cTn>
                              </p:par>
                              <p:par>
                                <p:cTn id="26" presetID="10" presetClass="entr" presetSubtype="0" fill="hold" grpId="0" nodeType="withEffect">
                                  <p:stCondLst>
                                    <p:cond delay="20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250"/>
                                        <p:tgtEl>
                                          <p:spTgt spid="18"/>
                                        </p:tgtEl>
                                      </p:cBhvr>
                                    </p:animEffect>
                                  </p:childTnLst>
                                </p:cTn>
                              </p:par>
                              <p:par>
                                <p:cTn id="29" presetID="26" presetClass="emph" presetSubtype="0" fill="hold" grpId="1" nodeType="withEffect">
                                  <p:stCondLst>
                                    <p:cond delay="2000"/>
                                  </p:stCondLst>
                                  <p:childTnLst>
                                    <p:animEffect transition="out" filter="fade">
                                      <p:cBhvr>
                                        <p:cTn id="30" dur="250" tmFilter="0, 0; .2, .5; .8, .5; 1, 0"/>
                                        <p:tgtEl>
                                          <p:spTgt spid="18"/>
                                        </p:tgtEl>
                                      </p:cBhvr>
                                    </p:animEffect>
                                    <p:animScale>
                                      <p:cBhvr>
                                        <p:cTn id="31" dur="125"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内容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125413" y="0"/>
            <a:ext cx="125413"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4"/>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userDrawn="1"/>
        </p:nvSpPr>
        <p:spPr>
          <a:xfrm flipH="1">
            <a:off x="39688" y="-1587"/>
            <a:ext cx="46038"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11271" name="图片 33"/>
          <p:cNvPicPr>
            <a:picLocks noChangeAspect="1"/>
          </p:cNvPicPr>
          <p:nvPr userDrawn="1"/>
        </p:nvPicPr>
        <p:blipFill>
          <a:blip r:embed="rId2" cstate="print"/>
          <a:srcRect t="31738" b="31763"/>
          <a:stretch>
            <a:fillRect/>
          </a:stretch>
        </p:blipFill>
        <p:spPr>
          <a:xfrm>
            <a:off x="-36512" y="4941888"/>
            <a:ext cx="12265025" cy="1655762"/>
          </a:xfrm>
          <a:prstGeom prst="rect">
            <a:avLst/>
          </a:prstGeom>
          <a:noFill/>
          <a:ln w="9525">
            <a:noFill/>
          </a:ln>
        </p:spPr>
      </p:pic>
      <p:sp>
        <p:nvSpPr>
          <p:cNvPr id="11272" name="矩形 34"/>
          <p:cNvSpPr/>
          <p:nvPr userDrawn="1"/>
        </p:nvSpPr>
        <p:spPr>
          <a:xfrm>
            <a:off x="-36512" y="711200"/>
            <a:ext cx="12265025" cy="6146800"/>
          </a:xfrm>
          <a:prstGeom prst="rect">
            <a:avLst/>
          </a:prstGeom>
          <a:gradFill rotWithShape="1">
            <a:gsLst>
              <a:gs pos="0">
                <a:srgbClr val="F6F9FC"/>
              </a:gs>
              <a:gs pos="100000">
                <a:srgbClr val="CAD9EB">
                  <a:alpha val="29999"/>
                </a:srgbClr>
              </a:gs>
            </a:gsLst>
            <a:lin ang="5400000" scaled="1"/>
            <a:tileRect/>
          </a:gradFill>
          <a:ln w="9525">
            <a:noFill/>
          </a:ln>
        </p:spPr>
        <p:txBody>
          <a:bodyPr wrap="square" lIns="91440" tIns="45720" rIns="91440" bIns="45720" anchor="t"/>
          <a:lstStyle/>
          <a:p>
            <a:pPr lvl="0" indent="0" defTabSz="914400"/>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162"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bg1"/>
              </a:solidFill>
            </a:endParaRPr>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defTabSz="914400" fontAlgn="base">
              <a:buNone/>
            </a:pPr>
            <a:r>
              <a:rPr lang="zh-CN" altLang="en-US" b="1" strike="noStrike" kern="1200" noProof="1">
                <a:latin typeface="微软雅黑" panose="020B0503020204020204" pitchFamily="34" charset="-122"/>
                <a:ea typeface="微软雅黑" panose="020B0503020204020204" pitchFamily="34" charset="-122"/>
                <a:sym typeface="+mn-ea"/>
              </a:rPr>
              <a:t>二、生产力与生产关系矛盾运动的规律</a:t>
            </a:r>
            <a:endParaRPr lang="zh-CN" altLang="en-US" strike="noStrike" noProof="1"/>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b="1" strike="noStrike" kern="1200" noProof="1">
                <a:solidFill>
                  <a:schemeClr val="accent2"/>
                </a:solidFill>
                <a:latin typeface="宋体" panose="02010600030101010101" pitchFamily="2" charset="-122"/>
                <a:sym typeface="+mn-ea"/>
              </a:rPr>
              <a:t>第一节  社会基本矛盾及其运动规律</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版式">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灯片编号占位符 5"/>
          <p:cNvSpPr>
            <a:spLocks noGrp="1"/>
          </p:cNvSpPr>
          <p:nvPr>
            <p:ph type="sldNum" sz="quarter" idx="10"/>
          </p:nvPr>
        </p:nvSpPr>
        <p:spPr>
          <a:xfrm>
            <a:off x="8878888" y="6308725"/>
            <a:ext cx="2844800" cy="365125"/>
          </a:xfrm>
          <a:prstGeom prst="rect">
            <a:avLst/>
          </a:prstGeom>
        </p:spPr>
        <p:txBody>
          <a:bodyPr/>
          <a:lstStyle>
            <a:lvl1pPr>
              <a:defRPr/>
            </a:lvl1pPr>
          </a:lstStyle>
          <a:p>
            <a:pPr fontAlgn="base"/>
            <a:fld id="{731907D8-2C99-4185-83AC-11375A996650}" type="slidenum">
              <a:rPr lang="zh-CN" altLang="en-US" strike="noStrike" noProof="1">
                <a:latin typeface="Arial" panose="020B0604020202020204" pitchFamily="34" charset="0"/>
                <a:ea typeface="宋体" panose="02010600030101010101" pitchFamily="2" charset="-122"/>
                <a:cs typeface="+mn-cs"/>
              </a:rPr>
            </a:fld>
            <a:endParaRPr lang="en-US" altLang="zh-CN" strike="noStrike" noProof="1"/>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defRPr/>
            </a:lvl1pPr>
          </a:lstStyle>
          <a:p>
            <a:pPr fontAlgn="base">
              <a:defRPr/>
            </a:pPr>
            <a:r>
              <a:rPr lang="zh-CN" altLang="en-US" strike="noStrike" noProof="1">
                <a:latin typeface="Arial" panose="020B0604020202020204" pitchFamily="34" charset="0"/>
                <a:ea typeface="宋体" panose="02010600030101010101" pitchFamily="2" charset="-122"/>
                <a:cs typeface="+mn-cs"/>
              </a:rPr>
              <a:t>第一章</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981075"/>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2420939"/>
            <a:ext cx="10972800" cy="37052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4917" y="981075"/>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2420939"/>
            <a:ext cx="5384800" cy="37052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2420939"/>
            <a:ext cx="5384800" cy="37052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5"/>
          <p:cNvSpPr>
            <a:spLocks noGrp="1"/>
          </p:cNvSpPr>
          <p:nvPr>
            <p:ph type="sldNum" sz="quarter" idx="10"/>
          </p:nvPr>
        </p:nvSpPr>
        <p:spPr>
          <a:xfrm>
            <a:off x="8878888" y="6308725"/>
            <a:ext cx="2844800" cy="365125"/>
          </a:xfrm>
          <a:prstGeom prst="rect">
            <a:avLst/>
          </a:prstGeom>
        </p:spPr>
        <p:txBody>
          <a:bodyPr/>
          <a:lstStyle>
            <a:lvl1pPr>
              <a:defRPr/>
            </a:lvl1pPr>
          </a:lstStyle>
          <a:p>
            <a:pPr fontAlgn="base"/>
            <a:fld id="{6D74BCA5-0297-4B7E-957F-A7EB0B80F8D9}" type="slidenum">
              <a:rPr lang="zh-CN" altLang="en-US" strike="noStrike" noProof="1">
                <a:latin typeface="Arial" panose="020B0604020202020204" pitchFamily="34" charset="0"/>
                <a:ea typeface="宋体" panose="02010600030101010101" pitchFamily="2" charset="-122"/>
                <a:cs typeface="+mn-cs"/>
              </a:rPr>
            </a:fld>
            <a:endParaRPr lang="en-US" altLang="zh-CN" strike="noStrike" noProof="1"/>
          </a:p>
        </p:txBody>
      </p:sp>
      <p:sp>
        <p:nvSpPr>
          <p:cNvPr id="6" name="页脚占位符 4"/>
          <p:cNvSpPr>
            <a:spLocks noGrp="1"/>
          </p:cNvSpPr>
          <p:nvPr>
            <p:ph type="ftr" sz="quarter" idx="11"/>
          </p:nvPr>
        </p:nvSpPr>
        <p:spPr>
          <a:xfrm>
            <a:off x="4165600" y="6356350"/>
            <a:ext cx="3860800" cy="365125"/>
          </a:xfrm>
          <a:prstGeom prst="rect">
            <a:avLst/>
          </a:prstGeom>
        </p:spPr>
        <p:txBody>
          <a:bodyPr/>
          <a:lstStyle>
            <a:lvl1pPr>
              <a:defRPr/>
            </a:lvl1pPr>
          </a:lstStyle>
          <a:p>
            <a:pPr fontAlgn="base">
              <a:defRPr/>
            </a:pPr>
            <a:r>
              <a:rPr lang="zh-CN" altLang="en-US" strike="noStrike" noProof="1">
                <a:latin typeface="Arial" panose="020B0604020202020204" pitchFamily="34" charset="0"/>
                <a:ea typeface="宋体" panose="02010600030101010101" pitchFamily="2" charset="-122"/>
                <a:cs typeface="+mn-cs"/>
              </a:rPr>
              <a:t>第一章</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8"/>
            <a:ext cx="109728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09600" y="6245225"/>
            <a:ext cx="2844800" cy="476250"/>
          </a:xfrm>
        </p:spPr>
        <p:txBody>
          <a:bodyPr/>
          <a:lstStyle/>
          <a:p>
            <a:pPr lvl="0" fontAlgn="base"/>
            <a:endParaRPr lang="zh-CN" altLang="en-US" strike="noStrike" noProof="1"/>
          </a:p>
        </p:txBody>
      </p:sp>
      <p:sp>
        <p:nvSpPr>
          <p:cNvPr id="4" name="页脚占位符 3"/>
          <p:cNvSpPr>
            <a:spLocks noGrp="1"/>
          </p:cNvSpPr>
          <p:nvPr>
            <p:ph type="ftr" sz="quarter" idx="11"/>
          </p:nvPr>
        </p:nvSpPr>
        <p:spPr>
          <a:xfrm>
            <a:off x="4165600" y="6245225"/>
            <a:ext cx="3860800" cy="476250"/>
          </a:xfrm>
        </p:spPr>
        <p:txBody>
          <a:bodyPr/>
          <a:lstStyle/>
          <a:p>
            <a:pPr lvl="0" fontAlgn="base"/>
            <a:endParaRPr lang="zh-CN" strike="noStrike" noProof="1"/>
          </a:p>
        </p:txBody>
      </p:sp>
      <p:sp>
        <p:nvSpPr>
          <p:cNvPr id="5" name="灯片编号占位符 4"/>
          <p:cNvSpPr>
            <a:spLocks noGrp="1"/>
          </p:cNvSpPr>
          <p:nvPr>
            <p:ph type="sldNum" sz="quarter" idx="12"/>
          </p:nvPr>
        </p:nvSpPr>
        <p:spPr>
          <a:xfrm>
            <a:off x="8737600" y="6245225"/>
            <a:ext cx="2844800" cy="476250"/>
          </a:xfrm>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zh-CN" strike="noStrike" noProof="1"/>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5225"/>
            <a:ext cx="2844800" cy="476250"/>
          </a:xfrm>
        </p:spPr>
        <p:txBody>
          <a:bodyPr/>
          <a:lstStyle/>
          <a:p>
            <a:pPr lvl="0" fontAlgn="base"/>
            <a:endParaRPr lang="zh-CN" altLang="en-US" strike="noStrike" noProof="1"/>
          </a:p>
        </p:txBody>
      </p:sp>
      <p:sp>
        <p:nvSpPr>
          <p:cNvPr id="6" name="页脚占位符 5"/>
          <p:cNvSpPr>
            <a:spLocks noGrp="1"/>
          </p:cNvSpPr>
          <p:nvPr>
            <p:ph type="ftr" sz="quarter" idx="11"/>
          </p:nvPr>
        </p:nvSpPr>
        <p:spPr>
          <a:xfrm>
            <a:off x="4165600" y="6245225"/>
            <a:ext cx="3860800" cy="476250"/>
          </a:xfrm>
        </p:spPr>
        <p:txBody>
          <a:bodyPr/>
          <a:lstStyle/>
          <a:p>
            <a:pPr lvl="0" fontAlgn="base"/>
            <a:endParaRPr lang="zh-CN" strike="noStrike" noProof="1"/>
          </a:p>
        </p:txBody>
      </p:sp>
      <p:sp>
        <p:nvSpPr>
          <p:cNvPr id="7" name="灯片编号占位符 6"/>
          <p:cNvSpPr>
            <a:spLocks noGrp="1"/>
          </p:cNvSpPr>
          <p:nvPr>
            <p:ph type="sldNum" sz="quarter" idx="12"/>
          </p:nvPr>
        </p:nvSpPr>
        <p:spPr>
          <a:xfrm>
            <a:off x="8737600" y="6245225"/>
            <a:ext cx="2844800" cy="476250"/>
          </a:xfrm>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zh-CN" strike="noStrike" noProof="1"/>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媒体占位符 3"/>
          <p:cNvSpPr>
            <a:spLocks noGrp="1"/>
          </p:cNvSpPr>
          <p:nvPr>
            <p:ph type="media" sz="half" idx="2"/>
          </p:nvPr>
        </p:nvSpPr>
        <p:spPr>
          <a:xfrm>
            <a:off x="6172200" y="1825625"/>
            <a:ext cx="5181600" cy="4351338"/>
          </a:xfrm>
        </p:spPr>
        <p:txBody>
          <a:bodyPr/>
          <a:lstStyle/>
          <a:p>
            <a:pPr fontAlgn="base"/>
            <a:endParaRPr lang="zh-CN" altLang="en-US" strike="noStrike" noProof="1"/>
          </a:p>
        </p:txBody>
      </p:sp>
      <p:sp>
        <p:nvSpPr>
          <p:cNvPr id="5" name="日期占位符 4"/>
          <p:cNvSpPr>
            <a:spLocks noGrp="1"/>
          </p:cNvSpPr>
          <p:nvPr>
            <p:ph type="dt" sz="half" idx="10"/>
          </p:nvPr>
        </p:nvSpPr>
        <p:spPr>
          <a:xfrm>
            <a:off x="609600" y="6245225"/>
            <a:ext cx="2844800" cy="476250"/>
          </a:xfrm>
        </p:spPr>
        <p:txBody>
          <a:bodyPr/>
          <a:lstStyle/>
          <a:p>
            <a:pPr lvl="0" fontAlgn="base"/>
            <a:endParaRPr lang="zh-CN" altLang="en-US" strike="noStrike" noProof="1"/>
          </a:p>
        </p:txBody>
      </p:sp>
      <p:sp>
        <p:nvSpPr>
          <p:cNvPr id="6" name="页脚占位符 5"/>
          <p:cNvSpPr>
            <a:spLocks noGrp="1"/>
          </p:cNvSpPr>
          <p:nvPr>
            <p:ph type="ftr" sz="quarter" idx="11"/>
          </p:nvPr>
        </p:nvSpPr>
        <p:spPr>
          <a:xfrm>
            <a:off x="4165600" y="6245225"/>
            <a:ext cx="3860800" cy="476250"/>
          </a:xfrm>
        </p:spPr>
        <p:txBody>
          <a:bodyPr/>
          <a:lstStyle/>
          <a:p>
            <a:pPr lvl="0" fontAlgn="base"/>
            <a:endParaRPr lang="zh-CN" strike="noStrike" noProof="1"/>
          </a:p>
        </p:txBody>
      </p:sp>
      <p:sp>
        <p:nvSpPr>
          <p:cNvPr id="7" name="灯片编号占位符 6"/>
          <p:cNvSpPr>
            <a:spLocks noGrp="1"/>
          </p:cNvSpPr>
          <p:nvPr>
            <p:ph type="sldNum" sz="quarter" idx="12"/>
          </p:nvPr>
        </p:nvSpPr>
        <p:spPr>
          <a:xfrm>
            <a:off x="8737600" y="6245225"/>
            <a:ext cx="2844800" cy="476250"/>
          </a:xfrm>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zh-CN" strike="noStrike" noProof="1"/>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3200"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914400" y="990600"/>
            <a:ext cx="10363200" cy="1371600"/>
          </a:xfrm>
        </p:spPr>
        <p:txBody>
          <a:bodyPr/>
          <a:lstStyle>
            <a:lvl1pPr>
              <a:defRPr sz="4000"/>
            </a:lvl1pPr>
          </a:lstStyle>
          <a:p>
            <a:pPr fontAlgn="base"/>
            <a:r>
              <a:rPr lang="zh-CN" strike="noStrike" noProof="1"/>
              <a:t>单击此处编辑母版标题样式</a:t>
            </a:r>
            <a:endParaRPr lang="zh-CN" strike="noStrike" noProof="1"/>
          </a:p>
        </p:txBody>
      </p:sp>
      <p:sp>
        <p:nvSpPr>
          <p:cNvPr id="2051"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pPr fontAlgn="base"/>
            <a:r>
              <a:rPr lang="zh-CN" strike="noStrike" noProof="1"/>
              <a:t>单击此处编辑母版副标题样式</a:t>
            </a:r>
            <a:endParaRPr lang="zh-CN" strike="noStrike" noProof="1"/>
          </a:p>
        </p:txBody>
      </p:sp>
      <p:sp>
        <p:nvSpPr>
          <p:cNvPr id="10"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介绍版式">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flipV="1">
            <a:off x="3359150" y="1104900"/>
            <a:ext cx="5322888" cy="6350"/>
          </a:xfrm>
          <a:prstGeom prst="line">
            <a:avLst/>
          </a:prstGeom>
          <a:ln w="9525">
            <a:solidFill>
              <a:srgbClr val="AA454B"/>
            </a:solidFill>
          </a:ln>
        </p:spPr>
        <p:style>
          <a:lnRef idx="1">
            <a:schemeClr val="accent1"/>
          </a:lnRef>
          <a:fillRef idx="0">
            <a:schemeClr val="accent1"/>
          </a:fillRef>
          <a:effectRef idx="0">
            <a:schemeClr val="accent1"/>
          </a:effectRef>
          <a:fontRef idx="minor">
            <a:schemeClr val="tx1"/>
          </a:fontRef>
        </p:style>
      </p:cxnSp>
      <p:sp>
        <p:nvSpPr>
          <p:cNvPr id="4" name="七角星 3"/>
          <p:cNvSpPr/>
          <p:nvPr userDrawn="1"/>
        </p:nvSpPr>
        <p:spPr>
          <a:xfrm>
            <a:off x="3848100" y="995363"/>
            <a:ext cx="219075"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七角星 4"/>
          <p:cNvSpPr/>
          <p:nvPr userDrawn="1"/>
        </p:nvSpPr>
        <p:spPr>
          <a:xfrm>
            <a:off x="5251450" y="995363"/>
            <a:ext cx="219075"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七角星 5"/>
          <p:cNvSpPr/>
          <p:nvPr userDrawn="1"/>
        </p:nvSpPr>
        <p:spPr>
          <a:xfrm>
            <a:off x="6656388" y="995363"/>
            <a:ext cx="217488"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七角星 6"/>
          <p:cNvSpPr/>
          <p:nvPr userDrawn="1"/>
        </p:nvSpPr>
        <p:spPr>
          <a:xfrm>
            <a:off x="8059738" y="995363"/>
            <a:ext cx="217488"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文本占位符 21"/>
          <p:cNvSpPr>
            <a:spLocks noGrp="1"/>
          </p:cNvSpPr>
          <p:nvPr>
            <p:ph type="body" sz="quarter" idx="10" hasCustomPrompt="1"/>
          </p:nvPr>
        </p:nvSpPr>
        <p:spPr>
          <a:xfrm>
            <a:off x="0" y="81713"/>
            <a:ext cx="12192000" cy="904863"/>
          </a:xfrm>
          <a:prstGeom prst="rect">
            <a:avLst/>
          </a:prstGeom>
          <a:noFill/>
        </p:spPr>
        <p:txBody>
          <a:bodyPr wrap="square" rtlCol="0" anchor="ctr" anchorCtr="0">
            <a:spAutoFit/>
          </a:bodyPr>
          <a:lstStyle>
            <a:lvl1pPr marL="0" indent="0" algn="ctr">
              <a:buNone/>
              <a:defRPr lang="zh-CN" altLang="en-US" sz="4400" b="1"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fontAlgn="base"/>
            <a:r>
              <a:rPr lang="zh-CN" altLang="en-US" strike="noStrike" noProof="1" smtClean="0"/>
              <a:t>点此输入课程介绍类别</a:t>
            </a:r>
            <a:endParaRPr lang="zh-CN" altLang="en-US" strike="noStrike" noProof="1"/>
          </a:p>
        </p:txBody>
      </p:sp>
      <p:sp>
        <p:nvSpPr>
          <p:cNvPr id="12" name="文本占位符 11"/>
          <p:cNvSpPr>
            <a:spLocks noGrp="1"/>
          </p:cNvSpPr>
          <p:nvPr>
            <p:ph type="body" sz="quarter" idx="11" hasCustomPrompt="1"/>
          </p:nvPr>
        </p:nvSpPr>
        <p:spPr>
          <a:xfrm>
            <a:off x="1163452" y="1700808"/>
            <a:ext cx="9865096" cy="914400"/>
          </a:xfrm>
          <a:prstGeom prst="rect">
            <a:avLst/>
          </a:prstGeom>
        </p:spPr>
        <p:txBody>
          <a:bodyPr/>
          <a:lstStyle>
            <a:lvl1pPr>
              <a:defRPr lang="zh-CN" altLang="en-US" sz="2800" kern="0" dirty="0" smtClean="0">
                <a:latin typeface="Microsoft YaHei UI" panose="020B0503020204020204" pitchFamily="34" charset="-122"/>
                <a:ea typeface="Microsoft YaHei UI" panose="020B0503020204020204" pitchFamily="34" charset="-122"/>
              </a:defRPr>
            </a:lvl1pPr>
          </a:lstStyle>
          <a:p>
            <a:pPr marL="535305" lvl="0" indent="-535305" fontAlgn="base">
              <a:buFont typeface="Wingdings" panose="05000000000000000000" pitchFamily="2" charset="2"/>
              <a:buChar char="Ø"/>
            </a:pPr>
            <a:r>
              <a:rPr lang="zh-CN" altLang="en-US" strike="noStrike" noProof="1" smtClean="0"/>
              <a:t>点此输入相关内容</a:t>
            </a:r>
            <a:endParaRPr lang="en-US" altLang="zh-CN" strike="noStrike" noProof="1" smtClean="0"/>
          </a:p>
          <a:p>
            <a:pPr marL="535305" lvl="0" indent="-535305" fontAlgn="base">
              <a:buFont typeface="Wingdings" panose="05000000000000000000" pitchFamily="2" charset="2"/>
              <a:buChar char="Ø"/>
            </a:pPr>
            <a:r>
              <a:rPr lang="zh-CN" altLang="en-US" strike="noStrike" noProof="1" smtClean="0"/>
              <a:t>点此输入相关内容</a:t>
            </a:r>
            <a:endParaRPr lang="zh-CN" altLang="en-US" strike="noStrike" noProof="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par>
                                <p:cTn id="11" presetID="26" presetClass="emph" presetSubtype="0" fill="hold" grpId="1" nodeType="withEffect">
                                  <p:stCondLst>
                                    <p:cond delay="0"/>
                                  </p:stCondLst>
                                  <p:childTnLst>
                                    <p:animEffect transition="out" filter="fade">
                                      <p:cBhvr>
                                        <p:cTn id="12" dur="450" tmFilter="0, 0; .2, .5; .8, .5; 1, 0"/>
                                        <p:tgtEl>
                                          <p:spTgt spid="4"/>
                                        </p:tgtEl>
                                      </p:cBhvr>
                                    </p:animEffect>
                                    <p:animScale>
                                      <p:cBhvr>
                                        <p:cTn id="13" dur="225" autoRev="1" fill="hold"/>
                                        <p:tgtEl>
                                          <p:spTgt spid="4"/>
                                        </p:tgtEl>
                                      </p:cBhvr>
                                      <p:by x="105000" y="105000"/>
                                    </p:animScale>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par>
                                <p:cTn id="17" presetID="26" presetClass="emph" presetSubtype="0" fill="hold" grpId="1" nodeType="withEffect">
                                  <p:stCondLst>
                                    <p:cond delay="500"/>
                                  </p:stCondLst>
                                  <p:childTnLst>
                                    <p:animEffect transition="out" filter="fade">
                                      <p:cBhvr>
                                        <p:cTn id="18" dur="100" tmFilter="0, 0; .2, .5; .8, .5; 1, 0"/>
                                        <p:tgtEl>
                                          <p:spTgt spid="5"/>
                                        </p:tgtEl>
                                      </p:cBhvr>
                                    </p:animEffect>
                                    <p:animScale>
                                      <p:cBhvr>
                                        <p:cTn id="19" dur="50" autoRev="1" fill="hold"/>
                                        <p:tgtEl>
                                          <p:spTgt spid="5"/>
                                        </p:tgtEl>
                                      </p:cBhvr>
                                      <p:by x="105000" y="105000"/>
                                    </p:animScale>
                                  </p:childTnLst>
                                </p:cTn>
                              </p:par>
                              <p:par>
                                <p:cTn id="20" presetID="10" presetClass="entr" presetSubtype="0" fill="hold" grpId="0"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
                                        <p:tgtEl>
                                          <p:spTgt spid="6"/>
                                        </p:tgtEl>
                                      </p:cBhvr>
                                    </p:animEffect>
                                  </p:childTnLst>
                                </p:cTn>
                              </p:par>
                              <p:par>
                                <p:cTn id="23" presetID="26" presetClass="emph" presetSubtype="0" fill="hold" grpId="1" nodeType="withEffect">
                                  <p:stCondLst>
                                    <p:cond delay="1000"/>
                                  </p:stCondLst>
                                  <p:childTnLst>
                                    <p:animEffect transition="out" filter="fade">
                                      <p:cBhvr>
                                        <p:cTn id="24" dur="250" tmFilter="0, 0; .2, .5; .8, .5; 1, 0"/>
                                        <p:tgtEl>
                                          <p:spTgt spid="6"/>
                                        </p:tgtEl>
                                      </p:cBhvr>
                                    </p:animEffect>
                                    <p:animScale>
                                      <p:cBhvr>
                                        <p:cTn id="25" dur="125" autoRev="1" fill="hold"/>
                                        <p:tgtEl>
                                          <p:spTgt spid="6"/>
                                        </p:tgtEl>
                                      </p:cBhvr>
                                      <p:by x="105000" y="105000"/>
                                    </p:animScale>
                                  </p:childTnLst>
                                </p:cTn>
                              </p:par>
                              <p:par>
                                <p:cTn id="26" presetID="10" presetClass="entr" presetSubtype="0" fill="hold" grpId="0" nodeType="withEffect">
                                  <p:stCondLst>
                                    <p:cond delay="15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50"/>
                                        <p:tgtEl>
                                          <p:spTgt spid="7"/>
                                        </p:tgtEl>
                                      </p:cBhvr>
                                    </p:animEffect>
                                  </p:childTnLst>
                                </p:cTn>
                              </p:par>
                              <p:par>
                                <p:cTn id="29" presetID="26" presetClass="emph" presetSubtype="0" fill="hold" grpId="1" nodeType="withEffect">
                                  <p:stCondLst>
                                    <p:cond delay="1500"/>
                                  </p:stCondLst>
                                  <p:childTnLst>
                                    <p:animEffect transition="out" filter="fade">
                                      <p:cBhvr>
                                        <p:cTn id="30" dur="250" tmFilter="0, 0; .2, .5; .8, .5; 1, 0"/>
                                        <p:tgtEl>
                                          <p:spTgt spid="7"/>
                                        </p:tgtEl>
                                      </p:cBhvr>
                                    </p:animEffect>
                                    <p:animScale>
                                      <p:cBhvr>
                                        <p:cTn id="31" dur="125"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7" y="304800"/>
            <a:ext cx="2669116"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55651" y="304800"/>
            <a:ext cx="7806267"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标题版式">
    <p:bg>
      <p:bgPr>
        <a:solidFill>
          <a:schemeClr val="bg1"/>
        </a:solidFill>
        <a:effectLst/>
      </p:bgPr>
    </p:bg>
    <p:spTree>
      <p:nvGrpSpPr>
        <p:cNvPr id="1" name=""/>
        <p:cNvGrpSpPr/>
        <p:nvPr/>
      </p:nvGrpSpPr>
      <p:grpSpPr>
        <a:xfrm>
          <a:off x="0" y="0"/>
          <a:ext cx="0" cy="0"/>
          <a:chOff x="0" y="0"/>
          <a:chExt cx="0" cy="0"/>
        </a:xfrm>
      </p:grpSpPr>
      <p:sp>
        <p:nvSpPr>
          <p:cNvPr id="17" name="文本占位符 16"/>
          <p:cNvSpPr>
            <a:spLocks noGrp="1"/>
          </p:cNvSpPr>
          <p:nvPr>
            <p:ph type="body" sz="quarter" idx="10" hasCustomPrompt="1"/>
          </p:nvPr>
        </p:nvSpPr>
        <p:spPr>
          <a:xfrm>
            <a:off x="2764776" y="2003145"/>
            <a:ext cx="6662449" cy="2086725"/>
          </a:xfrm>
          <a:prstGeom prst="rect">
            <a:avLst/>
          </a:prstGeom>
          <a:solidFill>
            <a:schemeClr val="bg1">
              <a:alpha val="31000"/>
            </a:schemeClr>
          </a:solidFill>
        </p:spPr>
        <p:txBody>
          <a:bodyPr wrap="square" rtlCol="0">
            <a:spAutoFit/>
          </a:bodyPr>
          <a:lstStyle>
            <a:lvl1pPr marL="0" indent="0" algn="ctr">
              <a:buNone/>
              <a:defRPr lang="zh-CN" altLang="en-US" sz="5400" b="1" kern="1200" dirty="0" smtClean="0">
                <a:solidFill>
                  <a:srgbClr val="C00000"/>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点此输入章节序号及标题</a:t>
            </a:r>
            <a:endParaRPr lang="zh-CN" altLang="en-US" strike="noStrike" noProof="1" smtClean="0"/>
          </a:p>
        </p:txBody>
      </p:sp>
      <p:sp>
        <p:nvSpPr>
          <p:cNvPr id="18" name="文本占位符 16"/>
          <p:cNvSpPr>
            <a:spLocks noGrp="1"/>
          </p:cNvSpPr>
          <p:nvPr>
            <p:ph type="body" sz="quarter" idx="11" hasCustomPrompt="1"/>
          </p:nvPr>
        </p:nvSpPr>
        <p:spPr>
          <a:xfrm>
            <a:off x="2764776" y="5258268"/>
            <a:ext cx="6662449" cy="757130"/>
          </a:xfrm>
          <a:prstGeom prst="rect">
            <a:avLst/>
          </a:prstGeom>
          <a:noFill/>
        </p:spPr>
        <p:txBody>
          <a:bodyPr wrap="square" rtlCol="0">
            <a:spAutoFit/>
          </a:bodyPr>
          <a:lstStyle>
            <a:lvl1pPr marL="0" indent="0" algn="ctr">
              <a:buNone/>
              <a:defRPr lang="zh-CN" altLang="en-US" sz="3600" b="1" kern="1200" dirty="0" smtClean="0">
                <a:solidFill>
                  <a:srgbClr val="446D7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点此输入主讲教师姓名及职称</a:t>
            </a:r>
            <a:endParaRPr lang="zh-CN" altLang="en-US" strike="noStrike" noProof="1" smtClean="0"/>
          </a:p>
        </p:txBody>
      </p:sp>
      <p:grpSp>
        <p:nvGrpSpPr>
          <p:cNvPr id="8" name="组合 7"/>
          <p:cNvGrpSpPr/>
          <p:nvPr userDrawn="1"/>
        </p:nvGrpSpPr>
        <p:grpSpPr>
          <a:xfrm>
            <a:off x="1224897" y="1465766"/>
            <a:ext cx="3281839" cy="2939885"/>
            <a:chOff x="2374153" y="1432075"/>
            <a:chExt cx="3281835" cy="2939885"/>
          </a:xfrm>
          <a:solidFill>
            <a:srgbClr val="446D71"/>
          </a:solidFill>
        </p:grpSpPr>
        <p:sp>
          <p:nvSpPr>
            <p:cNvPr id="9" name="任意多边形 8"/>
            <p:cNvSpPr/>
            <p:nvPr/>
          </p:nvSpPr>
          <p:spPr>
            <a:xfrm rot="2700000">
              <a:off x="2374152" y="1432076"/>
              <a:ext cx="2939885" cy="2939883"/>
            </a:xfrm>
            <a:custGeom>
              <a:avLst/>
              <a:gdLst>
                <a:gd name="connsiteX0" fmla="*/ 0 w 2939885"/>
                <a:gd name="connsiteY0" fmla="*/ 0 h 2939883"/>
                <a:gd name="connsiteX1" fmla="*/ 388174 w 2939885"/>
                <a:gd name="connsiteY1" fmla="*/ 0 h 2939883"/>
                <a:gd name="connsiteX2" fmla="*/ 388174 w 2939885"/>
                <a:gd name="connsiteY2" fmla="*/ 2551709 h 2939883"/>
                <a:gd name="connsiteX3" fmla="*/ 2939885 w 2939885"/>
                <a:gd name="connsiteY3" fmla="*/ 2551709 h 2939883"/>
                <a:gd name="connsiteX4" fmla="*/ 2939885 w 2939885"/>
                <a:gd name="connsiteY4" fmla="*/ 2939883 h 2939883"/>
                <a:gd name="connsiteX5" fmla="*/ 13130 w 2939885"/>
                <a:gd name="connsiteY5" fmla="*/ 2939883 h 2939883"/>
                <a:gd name="connsiteX6" fmla="*/ 13130 w 2939885"/>
                <a:gd name="connsiteY6" fmla="*/ 2926755 h 2939883"/>
                <a:gd name="connsiteX7" fmla="*/ 0 w 2939885"/>
                <a:gd name="connsiteY7" fmla="*/ 2926755 h 293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85" h="2939883">
                  <a:moveTo>
                    <a:pt x="0" y="0"/>
                  </a:moveTo>
                  <a:lnTo>
                    <a:pt x="388174" y="0"/>
                  </a:lnTo>
                  <a:lnTo>
                    <a:pt x="388174" y="2551709"/>
                  </a:lnTo>
                  <a:lnTo>
                    <a:pt x="2939885" y="2551709"/>
                  </a:lnTo>
                  <a:lnTo>
                    <a:pt x="2939885" y="2939883"/>
                  </a:lnTo>
                  <a:lnTo>
                    <a:pt x="13130" y="2939883"/>
                  </a:lnTo>
                  <a:lnTo>
                    <a:pt x="13130" y="2926755"/>
                  </a:lnTo>
                  <a:lnTo>
                    <a:pt x="0" y="292675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任意多边形 9"/>
            <p:cNvSpPr/>
            <p:nvPr/>
          </p:nvSpPr>
          <p:spPr>
            <a:xfrm rot="2700000">
              <a:off x="3296008" y="1642558"/>
              <a:ext cx="2366166" cy="2353795"/>
            </a:xfrm>
            <a:custGeom>
              <a:avLst/>
              <a:gdLst>
                <a:gd name="connsiteX0" fmla="*/ 0 w 2366166"/>
                <a:gd name="connsiteY0" fmla="*/ 0 h 2353795"/>
                <a:gd name="connsiteX1" fmla="*/ 276841 w 2366166"/>
                <a:gd name="connsiteY1" fmla="*/ 0 h 2353795"/>
                <a:gd name="connsiteX2" fmla="*/ 276841 w 2366166"/>
                <a:gd name="connsiteY2" fmla="*/ 2069431 h 2353795"/>
                <a:gd name="connsiteX3" fmla="*/ 2366166 w 2366166"/>
                <a:gd name="connsiteY3" fmla="*/ 2069431 h 2353795"/>
                <a:gd name="connsiteX4" fmla="*/ 2366166 w 2366166"/>
                <a:gd name="connsiteY4" fmla="*/ 2346272 h 2353795"/>
                <a:gd name="connsiteX5" fmla="*/ 276841 w 2366166"/>
                <a:gd name="connsiteY5" fmla="*/ 2346272 h 2353795"/>
                <a:gd name="connsiteX6" fmla="*/ 276841 w 2366166"/>
                <a:gd name="connsiteY6" fmla="*/ 2353795 h 2353795"/>
                <a:gd name="connsiteX7" fmla="*/ 0 w 2366166"/>
                <a:gd name="connsiteY7" fmla="*/ 2353795 h 235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6166" h="2353795">
                  <a:moveTo>
                    <a:pt x="0" y="0"/>
                  </a:moveTo>
                  <a:lnTo>
                    <a:pt x="276841" y="0"/>
                  </a:lnTo>
                  <a:lnTo>
                    <a:pt x="276841" y="2069431"/>
                  </a:lnTo>
                  <a:lnTo>
                    <a:pt x="2366166" y="2069431"/>
                  </a:lnTo>
                  <a:lnTo>
                    <a:pt x="2366166" y="2346272"/>
                  </a:lnTo>
                  <a:lnTo>
                    <a:pt x="276841" y="2346272"/>
                  </a:lnTo>
                  <a:lnTo>
                    <a:pt x="276841" y="2353795"/>
                  </a:lnTo>
                  <a:lnTo>
                    <a:pt x="0" y="235379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grpSp>
        <p:nvGrpSpPr>
          <p:cNvPr id="11" name="组合 10"/>
          <p:cNvGrpSpPr/>
          <p:nvPr userDrawn="1"/>
        </p:nvGrpSpPr>
        <p:grpSpPr>
          <a:xfrm flipH="1">
            <a:off x="7637114" y="1548329"/>
            <a:ext cx="3281835" cy="2939885"/>
            <a:chOff x="2374153" y="1432075"/>
            <a:chExt cx="3281835" cy="2939885"/>
          </a:xfrm>
          <a:solidFill>
            <a:srgbClr val="446D71"/>
          </a:solidFill>
        </p:grpSpPr>
        <p:sp>
          <p:nvSpPr>
            <p:cNvPr id="12" name="任意多边形 11"/>
            <p:cNvSpPr/>
            <p:nvPr/>
          </p:nvSpPr>
          <p:spPr>
            <a:xfrm rot="2700000">
              <a:off x="2374152" y="1432076"/>
              <a:ext cx="2939885" cy="2939883"/>
            </a:xfrm>
            <a:custGeom>
              <a:avLst/>
              <a:gdLst>
                <a:gd name="connsiteX0" fmla="*/ 0 w 2939885"/>
                <a:gd name="connsiteY0" fmla="*/ 0 h 2939883"/>
                <a:gd name="connsiteX1" fmla="*/ 388174 w 2939885"/>
                <a:gd name="connsiteY1" fmla="*/ 0 h 2939883"/>
                <a:gd name="connsiteX2" fmla="*/ 388174 w 2939885"/>
                <a:gd name="connsiteY2" fmla="*/ 2551709 h 2939883"/>
                <a:gd name="connsiteX3" fmla="*/ 2939885 w 2939885"/>
                <a:gd name="connsiteY3" fmla="*/ 2551709 h 2939883"/>
                <a:gd name="connsiteX4" fmla="*/ 2939885 w 2939885"/>
                <a:gd name="connsiteY4" fmla="*/ 2939883 h 2939883"/>
                <a:gd name="connsiteX5" fmla="*/ 13130 w 2939885"/>
                <a:gd name="connsiteY5" fmla="*/ 2939883 h 2939883"/>
                <a:gd name="connsiteX6" fmla="*/ 13130 w 2939885"/>
                <a:gd name="connsiteY6" fmla="*/ 2926755 h 2939883"/>
                <a:gd name="connsiteX7" fmla="*/ 0 w 2939885"/>
                <a:gd name="connsiteY7" fmla="*/ 2926755 h 293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85" h="2939883">
                  <a:moveTo>
                    <a:pt x="0" y="0"/>
                  </a:moveTo>
                  <a:lnTo>
                    <a:pt x="388174" y="0"/>
                  </a:lnTo>
                  <a:lnTo>
                    <a:pt x="388174" y="2551709"/>
                  </a:lnTo>
                  <a:lnTo>
                    <a:pt x="2939885" y="2551709"/>
                  </a:lnTo>
                  <a:lnTo>
                    <a:pt x="2939885" y="2939883"/>
                  </a:lnTo>
                  <a:lnTo>
                    <a:pt x="13130" y="2939883"/>
                  </a:lnTo>
                  <a:lnTo>
                    <a:pt x="13130" y="2926755"/>
                  </a:lnTo>
                  <a:lnTo>
                    <a:pt x="0" y="292675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任意多边形 12"/>
            <p:cNvSpPr/>
            <p:nvPr/>
          </p:nvSpPr>
          <p:spPr>
            <a:xfrm rot="2700000">
              <a:off x="3296008" y="1642558"/>
              <a:ext cx="2366166" cy="2353795"/>
            </a:xfrm>
            <a:custGeom>
              <a:avLst/>
              <a:gdLst>
                <a:gd name="connsiteX0" fmla="*/ 0 w 2366166"/>
                <a:gd name="connsiteY0" fmla="*/ 0 h 2353795"/>
                <a:gd name="connsiteX1" fmla="*/ 276841 w 2366166"/>
                <a:gd name="connsiteY1" fmla="*/ 0 h 2353795"/>
                <a:gd name="connsiteX2" fmla="*/ 276841 w 2366166"/>
                <a:gd name="connsiteY2" fmla="*/ 2069431 h 2353795"/>
                <a:gd name="connsiteX3" fmla="*/ 2366166 w 2366166"/>
                <a:gd name="connsiteY3" fmla="*/ 2069431 h 2353795"/>
                <a:gd name="connsiteX4" fmla="*/ 2366166 w 2366166"/>
                <a:gd name="connsiteY4" fmla="*/ 2346272 h 2353795"/>
                <a:gd name="connsiteX5" fmla="*/ 276841 w 2366166"/>
                <a:gd name="connsiteY5" fmla="*/ 2346272 h 2353795"/>
                <a:gd name="connsiteX6" fmla="*/ 276841 w 2366166"/>
                <a:gd name="connsiteY6" fmla="*/ 2353795 h 2353795"/>
                <a:gd name="connsiteX7" fmla="*/ 0 w 2366166"/>
                <a:gd name="connsiteY7" fmla="*/ 2353795 h 235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6166" h="2353795">
                  <a:moveTo>
                    <a:pt x="0" y="0"/>
                  </a:moveTo>
                  <a:lnTo>
                    <a:pt x="276841" y="0"/>
                  </a:lnTo>
                  <a:lnTo>
                    <a:pt x="276841" y="2069431"/>
                  </a:lnTo>
                  <a:lnTo>
                    <a:pt x="2366166" y="2069431"/>
                  </a:lnTo>
                  <a:lnTo>
                    <a:pt x="2366166" y="2346272"/>
                  </a:lnTo>
                  <a:lnTo>
                    <a:pt x="276841" y="2346272"/>
                  </a:lnTo>
                  <a:lnTo>
                    <a:pt x="276841" y="2353795"/>
                  </a:lnTo>
                  <a:lnTo>
                    <a:pt x="0" y="235379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19" name="矩形 18"/>
          <p:cNvSpPr/>
          <p:nvPr userDrawn="1"/>
        </p:nvSpPr>
        <p:spPr>
          <a:xfrm rot="2700000">
            <a:off x="-94457" y="-726281"/>
            <a:ext cx="952501" cy="2033588"/>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rot="18900000">
            <a:off x="808038" y="3497263"/>
            <a:ext cx="952500" cy="4545012"/>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userDrawn="1"/>
        </p:nvSpPr>
        <p:spPr>
          <a:xfrm rot="18900000">
            <a:off x="11352213" y="-696913"/>
            <a:ext cx="954087" cy="2032001"/>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userDrawn="1"/>
        </p:nvSpPr>
        <p:spPr>
          <a:xfrm rot="2700000">
            <a:off x="10450513" y="3481387"/>
            <a:ext cx="952500" cy="4543425"/>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1216025"/>
          </a:xfrm>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a:xfrm>
            <a:off x="755651" y="1752600"/>
            <a:ext cx="1066800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a:xfrm>
            <a:off x="812800" y="6245225"/>
            <a:ext cx="2641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C3E181-78B1-4576-AF8B-ACF49737DA9B}" type="datetimeFigureOut">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a:off x="8737600" y="6245225"/>
            <a:ext cx="2641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4788"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914490" y="990600"/>
            <a:ext cx="10364220" cy="1371600"/>
          </a:xfrm>
        </p:spPr>
        <p:txBody>
          <a:bodyPr/>
          <a:lstStyle>
            <a:lvl1pPr>
              <a:defRPr sz="4000"/>
            </a:lvl1pPr>
          </a:lstStyle>
          <a:p>
            <a:pPr fontAlgn="base"/>
            <a:r>
              <a:rPr lang="zh-CN" strike="noStrike" noProof="1"/>
              <a:t>单击此处编辑母版标题样式</a:t>
            </a:r>
            <a:endParaRPr lang="zh-CN" strike="noStrike" noProof="1"/>
          </a:p>
        </p:txBody>
      </p:sp>
      <p:sp>
        <p:nvSpPr>
          <p:cNvPr id="2051"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pPr fontAlgn="base"/>
            <a:r>
              <a:rPr lang="zh-CN" strike="noStrike" noProof="1"/>
              <a:t>单击此处编辑母版副标题样式</a:t>
            </a:r>
            <a:endParaRPr lang="zh-CN" strike="noStrike" noProof="1"/>
          </a:p>
        </p:txBody>
      </p:sp>
      <p:sp>
        <p:nvSpPr>
          <p:cNvPr id="10"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9188" y="6248400"/>
            <a:ext cx="25400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目录版式">
    <p:bg>
      <p:bgPr>
        <a:solidFill>
          <a:schemeClr val="bg1"/>
        </a:solidFill>
        <a:effectLst/>
      </p:bgPr>
    </p:bg>
    <p:spTree>
      <p:nvGrpSpPr>
        <p:cNvPr id="1" name=""/>
        <p:cNvGrpSpPr/>
        <p:nvPr/>
      </p:nvGrpSpPr>
      <p:grpSpPr>
        <a:xfrm>
          <a:off x="0" y="0"/>
          <a:ext cx="0" cy="0"/>
          <a:chOff x="0" y="0"/>
          <a:chExt cx="0" cy="0"/>
        </a:xfrm>
      </p:grpSpPr>
      <p:grpSp>
        <p:nvGrpSpPr>
          <p:cNvPr id="41" name="组合 40"/>
          <p:cNvGrpSpPr/>
          <p:nvPr userDrawn="1"/>
        </p:nvGrpSpPr>
        <p:grpSpPr>
          <a:xfrm>
            <a:off x="5127691" y="3209578"/>
            <a:ext cx="2200796" cy="522288"/>
            <a:chOff x="5897878" y="712716"/>
            <a:chExt cx="2201594" cy="523220"/>
          </a:xfrm>
        </p:grpSpPr>
        <p:sp>
          <p:nvSpPr>
            <p:cNvPr id="45" name="椭圆 44"/>
            <p:cNvSpPr/>
            <p:nvPr/>
          </p:nvSpPr>
          <p:spPr>
            <a:xfrm>
              <a:off x="5897878" y="936388"/>
              <a:ext cx="143022" cy="143022"/>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rgbClr val="446D71"/>
                </a:solidFill>
                <a:latin typeface="Microsoft YaHei UI" panose="020B0503020204020204" pitchFamily="34" charset="-122"/>
                <a:ea typeface="Microsoft YaHei UI" panose="020B0503020204020204" pitchFamily="34" charset="-122"/>
              </a:endParaRPr>
            </a:p>
          </p:txBody>
        </p:sp>
        <p:sp>
          <p:nvSpPr>
            <p:cNvPr id="5144" name="文本框 42"/>
            <p:cNvSpPr txBox="1"/>
            <p:nvPr/>
          </p:nvSpPr>
          <p:spPr>
            <a:xfrm>
              <a:off x="6193301" y="712716"/>
              <a:ext cx="1906171" cy="523220"/>
            </a:xfrm>
            <a:prstGeom prst="rect">
              <a:avLst/>
            </a:prstGeom>
            <a:noFill/>
            <a:ln w="9525">
              <a:noFill/>
            </a:ln>
          </p:spPr>
          <p:txBody>
            <a:bodyPr wrap="square" anchor="t">
              <a:spAutoFit/>
            </a:bodyPr>
            <a:lstStyle/>
            <a:p>
              <a:pPr lvl="0" indent="0"/>
              <a:r>
                <a:rPr lang="zh-CN" altLang="en-US" sz="2800" dirty="0">
                  <a:solidFill>
                    <a:srgbClr val="446D71"/>
                  </a:solidFill>
                  <a:latin typeface="Microsoft YaHei UI" panose="020B0503020204020204" pitchFamily="34" charset="-122"/>
                  <a:ea typeface="Microsoft YaHei UI" panose="020B0503020204020204" pitchFamily="34" charset="-122"/>
                </a:rPr>
                <a:t>第三节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grpSp>
        <p:nvGrpSpPr>
          <p:cNvPr id="35" name="组合 34"/>
          <p:cNvGrpSpPr/>
          <p:nvPr userDrawn="1"/>
        </p:nvGrpSpPr>
        <p:grpSpPr>
          <a:xfrm>
            <a:off x="5090261" y="1915864"/>
            <a:ext cx="2202326" cy="523875"/>
            <a:chOff x="5897878" y="712716"/>
            <a:chExt cx="2201594" cy="523220"/>
          </a:xfrm>
        </p:grpSpPr>
        <p:sp>
          <p:nvSpPr>
            <p:cNvPr id="39" name="椭圆 38"/>
            <p:cNvSpPr/>
            <p:nvPr userDrawn="1"/>
          </p:nvSpPr>
          <p:spPr>
            <a:xfrm>
              <a:off x="5897878" y="936388"/>
              <a:ext cx="143021" cy="143022"/>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rgbClr val="446D71"/>
                </a:solidFill>
                <a:latin typeface="Microsoft YaHei UI" panose="020B0503020204020204" pitchFamily="34" charset="-122"/>
                <a:ea typeface="Microsoft YaHei UI" panose="020B0503020204020204" pitchFamily="34" charset="-122"/>
              </a:endParaRPr>
            </a:p>
          </p:txBody>
        </p:sp>
        <p:sp>
          <p:nvSpPr>
            <p:cNvPr id="5139" name="文本框 36"/>
            <p:cNvSpPr txBox="1"/>
            <p:nvPr/>
          </p:nvSpPr>
          <p:spPr>
            <a:xfrm>
              <a:off x="6193301" y="712716"/>
              <a:ext cx="1906171" cy="523220"/>
            </a:xfrm>
            <a:prstGeom prst="rect">
              <a:avLst/>
            </a:prstGeom>
            <a:noFill/>
            <a:ln w="9525">
              <a:noFill/>
            </a:ln>
          </p:spPr>
          <p:txBody>
            <a:bodyPr wrap="square" anchor="t">
              <a:spAutoFit/>
            </a:bodyPr>
            <a:lstStyle/>
            <a:p>
              <a:pPr lvl="0" indent="0"/>
              <a:r>
                <a:rPr lang="zh-CN" altLang="en-US" sz="2800" dirty="0">
                  <a:solidFill>
                    <a:srgbClr val="446D71"/>
                  </a:solidFill>
                  <a:latin typeface="Microsoft YaHei UI" panose="020B0503020204020204" pitchFamily="34" charset="-122"/>
                  <a:ea typeface="Microsoft YaHei UI" panose="020B0503020204020204" pitchFamily="34" charset="-122"/>
                </a:rPr>
                <a:t>第二节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grpSp>
        <p:nvGrpSpPr>
          <p:cNvPr id="12" name="组合 11"/>
          <p:cNvGrpSpPr/>
          <p:nvPr/>
        </p:nvGrpSpPr>
        <p:grpSpPr>
          <a:xfrm>
            <a:off x="5097967" y="620688"/>
            <a:ext cx="2202326" cy="523875"/>
            <a:chOff x="5897878" y="712716"/>
            <a:chExt cx="2201594" cy="523220"/>
          </a:xfrm>
        </p:grpSpPr>
        <p:sp>
          <p:nvSpPr>
            <p:cNvPr id="29" name="椭圆 28"/>
            <p:cNvSpPr/>
            <p:nvPr/>
          </p:nvSpPr>
          <p:spPr>
            <a:xfrm>
              <a:off x="5897878" y="936388"/>
              <a:ext cx="143021" cy="143022"/>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rgbClr val="446D71"/>
                </a:solidFill>
                <a:latin typeface="Microsoft YaHei UI" panose="020B0503020204020204" pitchFamily="34" charset="-122"/>
                <a:ea typeface="Microsoft YaHei UI" panose="020B0503020204020204" pitchFamily="34" charset="-122"/>
              </a:endParaRPr>
            </a:p>
          </p:txBody>
        </p:sp>
        <p:sp>
          <p:nvSpPr>
            <p:cNvPr id="5134" name="文本框 26"/>
            <p:cNvSpPr txBox="1"/>
            <p:nvPr/>
          </p:nvSpPr>
          <p:spPr>
            <a:xfrm>
              <a:off x="6193301" y="712716"/>
              <a:ext cx="1906171" cy="523220"/>
            </a:xfrm>
            <a:prstGeom prst="rect">
              <a:avLst/>
            </a:prstGeom>
            <a:noFill/>
            <a:ln w="9525">
              <a:noFill/>
            </a:ln>
          </p:spPr>
          <p:txBody>
            <a:bodyPr wrap="square" anchor="t">
              <a:spAutoFit/>
            </a:bodyPr>
            <a:lstStyle/>
            <a:p>
              <a:pPr lvl="0" indent="0"/>
              <a:r>
                <a:rPr lang="zh-CN" altLang="en-US" sz="2800" dirty="0">
                  <a:solidFill>
                    <a:srgbClr val="446D71"/>
                  </a:solidFill>
                  <a:latin typeface="Microsoft YaHei UI" panose="020B0503020204020204" pitchFamily="34" charset="-122"/>
                  <a:ea typeface="Microsoft YaHei UI" panose="020B0503020204020204" pitchFamily="34" charset="-122"/>
                </a:rPr>
                <a:t>第一节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grpSp>
        <p:nvGrpSpPr>
          <p:cNvPr id="7" name="组合 6"/>
          <p:cNvGrpSpPr/>
          <p:nvPr userDrawn="1"/>
        </p:nvGrpSpPr>
        <p:grpSpPr>
          <a:xfrm>
            <a:off x="685800" y="2200275"/>
            <a:ext cx="3679825" cy="1746250"/>
            <a:chOff x="1329399" y="2218166"/>
            <a:chExt cx="3678702" cy="1746528"/>
          </a:xfrm>
        </p:grpSpPr>
        <p:sp>
          <p:nvSpPr>
            <p:cNvPr id="5123" name="文本框 7"/>
            <p:cNvSpPr txBox="1"/>
            <p:nvPr/>
          </p:nvSpPr>
          <p:spPr>
            <a:xfrm>
              <a:off x="2409095" y="2698400"/>
              <a:ext cx="2025747" cy="523303"/>
            </a:xfrm>
            <a:prstGeom prst="rect">
              <a:avLst/>
            </a:prstGeom>
            <a:solidFill>
              <a:srgbClr val="446D71"/>
            </a:solidFill>
            <a:ln w="9525">
              <a:noFill/>
            </a:ln>
          </p:spPr>
          <p:txBody>
            <a:bodyPr wrap="square" anchor="t">
              <a:spAutoFit/>
            </a:bodyPr>
            <a:lstStyle/>
            <a:p>
              <a:pPr lvl="0" indent="0"/>
              <a:r>
                <a:rPr lang="en-US" altLang="zh-CN" sz="2800" b="1" dirty="0">
                  <a:solidFill>
                    <a:schemeClr val="bg1"/>
                  </a:solidFill>
                </a:rPr>
                <a:t> </a:t>
              </a:r>
              <a:r>
                <a:rPr lang="en-US" altLang="zh-CN" sz="2800" b="1" dirty="0" smtClean="0">
                  <a:solidFill>
                    <a:schemeClr val="bg1"/>
                  </a:solidFill>
                </a:rPr>
                <a:t>there are</a:t>
              </a:r>
              <a:endParaRPr lang="zh-CN" altLang="en-US" sz="2800" b="1" dirty="0">
                <a:solidFill>
                  <a:schemeClr val="bg1"/>
                </a:solidFill>
              </a:endParaRPr>
            </a:p>
          </p:txBody>
        </p:sp>
        <p:sp>
          <p:nvSpPr>
            <p:cNvPr id="5124" name="文本框 8"/>
            <p:cNvSpPr txBox="1"/>
            <p:nvPr/>
          </p:nvSpPr>
          <p:spPr>
            <a:xfrm>
              <a:off x="1329399" y="3133697"/>
              <a:ext cx="3678702" cy="830997"/>
            </a:xfrm>
            <a:prstGeom prst="rect">
              <a:avLst/>
            </a:prstGeom>
            <a:noFill/>
            <a:ln w="9525">
              <a:noFill/>
            </a:ln>
          </p:spPr>
          <p:txBody>
            <a:bodyPr wrap="square" anchor="t">
              <a:spAutoFit/>
            </a:bodyPr>
            <a:lstStyle/>
            <a:p>
              <a:pPr lvl="0" indent="0"/>
              <a:r>
                <a:rPr lang="en-US" altLang="zh-CN" sz="4800" b="1" dirty="0">
                  <a:solidFill>
                    <a:srgbClr val="446D71"/>
                  </a:solidFill>
                </a:rPr>
                <a:t>CONTENTS</a:t>
              </a:r>
              <a:endParaRPr lang="zh-CN" altLang="en-US" sz="4400" b="1" dirty="0">
                <a:solidFill>
                  <a:srgbClr val="446D71"/>
                </a:solidFill>
              </a:endParaRPr>
            </a:p>
          </p:txBody>
        </p:sp>
        <p:pic>
          <p:nvPicPr>
            <p:cNvPr id="5125" name="图片 9"/>
            <p:cNvPicPr>
              <a:picLocks noChangeAspect="1"/>
            </p:cNvPicPr>
            <p:nvPr/>
          </p:nvPicPr>
          <p:blipFill>
            <a:blip r:embed="rId2" cstate="print"/>
            <a:stretch>
              <a:fillRect/>
            </a:stretch>
          </p:blipFill>
          <p:spPr>
            <a:xfrm>
              <a:off x="2367485" y="2218166"/>
              <a:ext cx="835836" cy="459710"/>
            </a:xfrm>
            <a:prstGeom prst="rect">
              <a:avLst/>
            </a:prstGeom>
            <a:noFill/>
            <a:ln w="9525">
              <a:noFill/>
            </a:ln>
          </p:spPr>
        </p:pic>
      </p:grpSp>
      <p:cxnSp>
        <p:nvCxnSpPr>
          <p:cNvPr id="3" name="直接连接符 2"/>
          <p:cNvCxnSpPr/>
          <p:nvPr userDrawn="1"/>
        </p:nvCxnSpPr>
        <p:spPr>
          <a:xfrm>
            <a:off x="339725" y="274638"/>
            <a:ext cx="1828800" cy="1695450"/>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a:off x="4391025" y="4179888"/>
            <a:ext cx="2863850" cy="2678113"/>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8128953" y="3016885"/>
            <a:ext cx="4025900" cy="3841750"/>
          </a:xfrm>
          <a:prstGeom prst="line">
            <a:avLst/>
          </a:prstGeom>
          <a:ln w="1905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9292590" y="-18415"/>
            <a:ext cx="2862263" cy="2678113"/>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sp>
        <p:nvSpPr>
          <p:cNvPr id="32" name="文本占位符 31"/>
          <p:cNvSpPr>
            <a:spLocks noGrp="1"/>
          </p:cNvSpPr>
          <p:nvPr>
            <p:ph type="body" sz="quarter" idx="10" hasCustomPrompt="1"/>
          </p:nvPr>
        </p:nvSpPr>
        <p:spPr>
          <a:xfrm>
            <a:off x="5347992" y="1120428"/>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点此输入第一节标题</a:t>
            </a:r>
            <a:endParaRPr lang="zh-CN" altLang="en-US" strike="noStrike" noProof="1"/>
          </a:p>
        </p:txBody>
      </p:sp>
      <p:sp>
        <p:nvSpPr>
          <p:cNvPr id="40" name="文本占位符 31"/>
          <p:cNvSpPr>
            <a:spLocks noGrp="1"/>
          </p:cNvSpPr>
          <p:nvPr>
            <p:ph type="body" sz="quarter" idx="11" hasCustomPrompt="1"/>
          </p:nvPr>
        </p:nvSpPr>
        <p:spPr>
          <a:xfrm>
            <a:off x="5363232" y="2506490"/>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点此输入第二节标题</a:t>
            </a:r>
            <a:endParaRPr lang="zh-CN" altLang="en-US" strike="noStrike" noProof="1"/>
          </a:p>
        </p:txBody>
      </p:sp>
      <p:sp>
        <p:nvSpPr>
          <p:cNvPr id="46" name="文本占位符 31"/>
          <p:cNvSpPr>
            <a:spLocks noGrp="1"/>
          </p:cNvSpPr>
          <p:nvPr>
            <p:ph type="body" sz="quarter" idx="12" hasCustomPrompt="1"/>
          </p:nvPr>
        </p:nvSpPr>
        <p:spPr>
          <a:xfrm>
            <a:off x="5375920" y="3645024"/>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点此输入第三节标题</a:t>
            </a:r>
            <a:endParaRPr lang="zh-CN" altLang="en-US" strike="noStrike" noProof="1"/>
          </a:p>
        </p:txBody>
      </p:sp>
      <p:sp>
        <p:nvSpPr>
          <p:cNvPr id="22" name="文本框 42"/>
          <p:cNvSpPr txBox="1"/>
          <p:nvPr userDrawn="1"/>
        </p:nvSpPr>
        <p:spPr>
          <a:xfrm>
            <a:off x="5447928" y="4365104"/>
            <a:ext cx="1905480" cy="522288"/>
          </a:xfrm>
          <a:prstGeom prst="rect">
            <a:avLst/>
          </a:prstGeom>
          <a:noFill/>
          <a:ln w="9525">
            <a:noFill/>
          </a:ln>
        </p:spPr>
        <p:txBody>
          <a:bodyPr wrap="square" anchor="t">
            <a:spAutoFit/>
          </a:bodyPr>
          <a:lstStyle/>
          <a:p>
            <a:pPr lvl="0" indent="0"/>
            <a:r>
              <a:rPr lang="zh-CN" altLang="en-US" sz="2800" dirty="0" smtClean="0">
                <a:solidFill>
                  <a:srgbClr val="446D71"/>
                </a:solidFill>
                <a:latin typeface="Microsoft YaHei UI" panose="020B0503020204020204" pitchFamily="34" charset="-122"/>
                <a:ea typeface="Microsoft YaHei UI" panose="020B0503020204020204" pitchFamily="34" charset="-122"/>
              </a:rPr>
              <a:t>第四节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sp>
        <p:nvSpPr>
          <p:cNvPr id="25" name="椭圆 24"/>
          <p:cNvSpPr/>
          <p:nvPr userDrawn="1"/>
        </p:nvSpPr>
        <p:spPr>
          <a:xfrm flipV="1">
            <a:off x="5159897" y="4581127"/>
            <a:ext cx="216023" cy="216017"/>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rgbClr val="446D71"/>
              </a:solidFill>
              <a:latin typeface="Microsoft YaHei UI" panose="020B0503020204020204" pitchFamily="34" charset="-122"/>
              <a:ea typeface="Microsoft YaHei UI" panose="020B0503020204020204" pitchFamily="34" charset="-122"/>
            </a:endParaRPr>
          </a:p>
        </p:txBody>
      </p:sp>
      <p:sp>
        <p:nvSpPr>
          <p:cNvPr id="26" name="文本占位符 31"/>
          <p:cNvSpPr>
            <a:spLocks noGrp="1"/>
          </p:cNvSpPr>
          <p:nvPr>
            <p:ph type="body" sz="quarter" idx="13" hasCustomPrompt="1"/>
          </p:nvPr>
        </p:nvSpPr>
        <p:spPr>
          <a:xfrm>
            <a:off x="5519936" y="4941168"/>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点此输入第四节标题</a:t>
            </a: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750"/>
                                        <p:tgtEl>
                                          <p:spTgt spid="4"/>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750"/>
                                        <p:tgtEl>
                                          <p:spTgt spid="5"/>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750"/>
                                        <p:tgtEl>
                                          <p:spTgt spid="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par>
                          <p:cTn id="32" fill="hold">
                            <p:stCondLst>
                              <p:cond delay="6000"/>
                            </p:stCondLst>
                            <p:childTnLst>
                              <p:par>
                                <p:cTn id="33" presetID="10" presetClass="entr" presetSubtype="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953" y="612775"/>
            <a:ext cx="731592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55725" y="304800"/>
            <a:ext cx="7807035"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a:xfrm>
            <a:off x="755725" y="1752600"/>
            <a:ext cx="1066905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60" y="1600200"/>
            <a:ext cx="1097388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a:xfrm>
            <a:off x="812800" y="6245225"/>
            <a:ext cx="2641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C3E181-78B1-4576-AF8B-ACF49737DA9B}" type="datetimeFigureOut">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a:off x="8739188" y="6245225"/>
            <a:ext cx="2641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9698" name="组合 29697"/>
          <p:cNvGrpSpPr/>
          <p:nvPr/>
        </p:nvGrpSpPr>
        <p:grpSpPr>
          <a:xfrm>
            <a:off x="0" y="0"/>
            <a:ext cx="7823200" cy="6858000"/>
            <a:chOff x="0" y="0"/>
            <a:chExt cx="3696" cy="4320"/>
          </a:xfrm>
        </p:grpSpPr>
        <p:sp>
          <p:nvSpPr>
            <p:cNvPr id="29699" name="矩形 29698"/>
            <p:cNvSpPr/>
            <p:nvPr/>
          </p:nvSpPr>
          <p:spPr>
            <a:xfrm>
              <a:off x="0" y="0"/>
              <a:ext cx="2880" cy="4320"/>
            </a:xfrm>
            <a:prstGeom prst="rect">
              <a:avLst/>
            </a:prstGeom>
            <a:solidFill>
              <a:schemeClr val="accent2"/>
            </a:solidFill>
            <a:ln w="9525">
              <a:noFill/>
            </a:ln>
          </p:spPr>
          <p:txBody>
            <a:bodyPr wrap="none" anchor="ctr"/>
            <a:p>
              <a:pPr lvl="0" algn="ctr"/>
              <a:endParaRPr lang="zh-CN" altLang="en-US" sz="2400" dirty="0">
                <a:latin typeface="Times New Roman" panose="02020603050405020304" pitchFamily="18" charset="0"/>
              </a:endParaRPr>
            </a:p>
          </p:txBody>
        </p:sp>
        <p:sp>
          <p:nvSpPr>
            <p:cNvPr id="29700" name="圆角矩形 29699"/>
            <p:cNvSpPr/>
            <p:nvPr/>
          </p:nvSpPr>
          <p:spPr>
            <a:xfrm>
              <a:off x="432" y="624"/>
              <a:ext cx="3264" cy="1200"/>
            </a:xfrm>
            <a:prstGeom prst="roundRect">
              <a:avLst>
                <a:gd name="adj" fmla="val 50000"/>
              </a:avLst>
            </a:prstGeom>
            <a:solidFill>
              <a:schemeClr val="bg1"/>
            </a:solidFill>
            <a:ln w="9525">
              <a:noFill/>
            </a:ln>
          </p:spPr>
          <p:txBody>
            <a:bodyPr wrap="none" anchor="ctr"/>
            <a:p>
              <a:pPr lvl="0" algn="ctr"/>
              <a:endParaRPr lang="zh-CN" altLang="en-US" sz="2400" dirty="0">
                <a:latin typeface="Times New Roman" panose="02020603050405020304" pitchFamily="18" charset="0"/>
              </a:endParaRPr>
            </a:p>
          </p:txBody>
        </p:sp>
      </p:grpSp>
      <p:grpSp>
        <p:nvGrpSpPr>
          <p:cNvPr id="29701" name="组合 29700"/>
          <p:cNvGrpSpPr/>
          <p:nvPr/>
        </p:nvGrpSpPr>
        <p:grpSpPr>
          <a:xfrm>
            <a:off x="4842933" y="4889500"/>
            <a:ext cx="6502400" cy="319088"/>
            <a:chOff x="2288" y="3080"/>
            <a:chExt cx="3072" cy="201"/>
          </a:xfrm>
        </p:grpSpPr>
        <p:sp>
          <p:nvSpPr>
            <p:cNvPr id="29702" name="圆角矩形 29701"/>
            <p:cNvSpPr/>
            <p:nvPr/>
          </p:nvSpPr>
          <p:spPr>
            <a:xfrm flipH="1">
              <a:off x="2288" y="3080"/>
              <a:ext cx="2914" cy="200"/>
            </a:xfrm>
            <a:prstGeom prst="roundRect">
              <a:avLst>
                <a:gd name="adj" fmla="val 0"/>
              </a:avLst>
            </a:prstGeom>
            <a:solidFill>
              <a:schemeClr val="hlink"/>
            </a:solidFill>
            <a:ln w="9525">
              <a:noFill/>
            </a:ln>
          </p:spPr>
          <p:txBody>
            <a:bodyPr/>
            <a:p>
              <a:endParaRPr lang="zh-CN" altLang="en-US"/>
            </a:p>
          </p:txBody>
        </p:sp>
        <p:sp>
          <p:nvSpPr>
            <p:cNvPr id="29703" name="流程图: 延期 29702"/>
            <p:cNvSpPr/>
            <p:nvPr/>
          </p:nvSpPr>
          <p:spPr>
            <a:xfrm>
              <a:off x="5196" y="3080"/>
              <a:ext cx="164" cy="201"/>
            </a:xfrm>
            <a:prstGeom prst="flowChartDelay">
              <a:avLst/>
            </a:prstGeom>
            <a:solidFill>
              <a:schemeClr val="hlink"/>
            </a:solidFill>
            <a:ln w="9525">
              <a:noFill/>
            </a:ln>
          </p:spPr>
          <p:txBody>
            <a:bodyPr/>
            <a:p>
              <a:endParaRPr lang="zh-CN" altLang="en-US"/>
            </a:p>
          </p:txBody>
        </p:sp>
      </p:grpSp>
      <p:sp>
        <p:nvSpPr>
          <p:cNvPr id="29704" name="副标题 29703"/>
          <p:cNvSpPr>
            <a:spLocks noGrp="1"/>
          </p:cNvSpPr>
          <p:nvPr>
            <p:ph type="subTitle" idx="1"/>
          </p:nvPr>
        </p:nvSpPr>
        <p:spPr>
          <a:xfrm>
            <a:off x="6231467" y="2927350"/>
            <a:ext cx="5350933" cy="1822450"/>
          </a:xfrm>
          <a:prstGeom prst="rect">
            <a:avLst/>
          </a:prstGeom>
          <a:noFill/>
          <a:ln w="9525">
            <a:noFill/>
          </a:ln>
        </p:spPr>
        <p:txBody>
          <a:bodyPr anchor="b"/>
          <a:lstStyle>
            <a:lvl1pPr marL="0" lvl="0" indent="0">
              <a:buClr>
                <a:schemeClr val="tx1"/>
              </a:buClr>
              <a:buSzPct val="75000"/>
              <a:buFont typeface="Wingdings" panose="05000000000000000000" pitchFamily="2" charset="2"/>
              <a:buNone/>
              <a:defRPr>
                <a:solidFill>
                  <a:schemeClr val="tx2"/>
                </a:solidFill>
              </a:defRPr>
            </a:lvl1pPr>
            <a:lvl2pPr marL="457200" lvl="1" indent="0" algn="ctr">
              <a:buClr>
                <a:schemeClr val="tx1"/>
              </a:buClr>
              <a:buSzPct val="75000"/>
              <a:buFontTx/>
              <a:buNone/>
              <a:defRPr>
                <a:solidFill>
                  <a:schemeClr val="tx2"/>
                </a:solidFill>
              </a:defRPr>
            </a:lvl2pPr>
            <a:lvl3pPr marL="914400" lvl="2" indent="0" algn="ctr">
              <a:buClr>
                <a:schemeClr val="tx1"/>
              </a:buClr>
              <a:buSzPct val="75000"/>
              <a:buFont typeface="Wingdings" panose="05000000000000000000" pitchFamily="2" charset="2"/>
              <a:buNone/>
              <a:defRPr>
                <a:solidFill>
                  <a:schemeClr val="tx2"/>
                </a:solidFill>
              </a:defRPr>
            </a:lvl3pPr>
            <a:lvl4pPr marL="1371600" lvl="3" indent="0" algn="ctr">
              <a:buClr>
                <a:schemeClr val="tx1"/>
              </a:buClr>
              <a:buSzPct val="80000"/>
              <a:buFontTx/>
              <a:buNone/>
              <a:defRPr>
                <a:solidFill>
                  <a:schemeClr val="tx2"/>
                </a:solidFill>
              </a:defRPr>
            </a:lvl4pPr>
            <a:lvl5pPr marL="1828800" lvl="4" indent="0" algn="ctr">
              <a:buClr>
                <a:schemeClr val="tx1"/>
              </a:buClr>
              <a:buSzPct val="65000"/>
              <a:buFont typeface="Wingdings" panose="05000000000000000000" pitchFamily="2" charset="2"/>
              <a:buNone/>
              <a:defRPr>
                <a:solidFill>
                  <a:schemeClr val="tx2"/>
                </a:solidFill>
              </a:defRPr>
            </a:lvl5pPr>
          </a:lstStyle>
          <a:p>
            <a:pPr lvl="0"/>
            <a:r>
              <a:rPr lang="zh-CN" altLang="en-US" dirty="0"/>
              <a:t>单击此处编辑母版副标题样式</a:t>
            </a:r>
            <a:endParaRPr lang="zh-CN" altLang="en-US" dirty="0"/>
          </a:p>
        </p:txBody>
      </p:sp>
      <p:sp>
        <p:nvSpPr>
          <p:cNvPr id="29705" name="日期占位符 29704"/>
          <p:cNvSpPr>
            <a:spLocks noGrp="1"/>
          </p:cNvSpPr>
          <p:nvPr>
            <p:ph type="dt" sz="quarter" idx="2"/>
          </p:nvPr>
        </p:nvSpPr>
        <p:spPr>
          <a:xfrm>
            <a:off x="3251200" y="6248400"/>
            <a:ext cx="2840567" cy="474663"/>
          </a:xfrm>
          <a:prstGeom prst="rect">
            <a:avLst/>
          </a:prstGeom>
          <a:noFill/>
          <a:ln w="9525">
            <a:noFill/>
          </a:ln>
        </p:spPr>
        <p:txBody>
          <a:bodyPr anchor="b"/>
          <a:lstStyle>
            <a:lvl1pPr algn="r">
              <a:defRPr sz="1400">
                <a:solidFill>
                  <a:schemeClr val="bg1"/>
                </a:solidFill>
                <a:latin typeface="Arial" panose="020B0604020202020204" pitchFamily="34" charset="0"/>
              </a:defRPr>
            </a:lvl1pPr>
          </a:lstStyle>
          <a:p>
            <a:fld id="{BB962C8B-B14F-4D97-AF65-F5344CB8AC3E}" type="datetime1">
              <a:rPr lang="zh-CN" altLang="en-US" dirty="0"/>
            </a:fld>
            <a:endParaRPr lang="zh-CN" altLang="en-US" dirty="0">
              <a:latin typeface="Times New Roman" panose="02020603050405020304" pitchFamily="18" charset="0"/>
            </a:endParaRPr>
          </a:p>
        </p:txBody>
      </p:sp>
      <p:sp>
        <p:nvSpPr>
          <p:cNvPr id="29706" name="页脚占位符 29705"/>
          <p:cNvSpPr>
            <a:spLocks noGrp="1"/>
          </p:cNvSpPr>
          <p:nvPr>
            <p:ph type="ftr" sz="quarter" idx="3"/>
          </p:nvPr>
        </p:nvSpPr>
        <p:spPr>
          <a:xfrm>
            <a:off x="7721600" y="6248400"/>
            <a:ext cx="3862917" cy="474663"/>
          </a:xfrm>
          <a:prstGeom prst="rect">
            <a:avLst/>
          </a:prstGeom>
          <a:noFill/>
          <a:ln w="9525">
            <a:noFill/>
          </a:ln>
        </p:spPr>
        <p:txBody>
          <a:bodyPr anchor="b"/>
          <a:lstStyle>
            <a:lvl1pPr algn="r">
              <a:defRPr sz="1400">
                <a:latin typeface="Arial" panose="020B0604020202020204" pitchFamily="34" charset="0"/>
              </a:defRPr>
            </a:lvl1pPr>
          </a:lstStyle>
          <a:p>
            <a:endParaRPr lang="zh-CN" altLang="en-US" dirty="0"/>
          </a:p>
        </p:txBody>
      </p:sp>
      <p:sp>
        <p:nvSpPr>
          <p:cNvPr id="29707" name="灯片编号占位符 29706"/>
          <p:cNvSpPr>
            <a:spLocks noGrp="1"/>
          </p:cNvSpPr>
          <p:nvPr>
            <p:ph type="sldNum" sz="quarter" idx="4"/>
          </p:nvPr>
        </p:nvSpPr>
        <p:spPr>
          <a:xfrm>
            <a:off x="101600" y="6248400"/>
            <a:ext cx="783167" cy="488950"/>
          </a:xfrm>
          <a:prstGeom prst="rect">
            <a:avLst/>
          </a:prstGeom>
          <a:noFill/>
          <a:ln w="9525">
            <a:noFill/>
          </a:ln>
        </p:spPr>
        <p:txBody>
          <a:bodyPr anchor="b"/>
          <a:lstStyle>
            <a:lvl1pPr>
              <a:defRPr sz="2600" b="1">
                <a:solidFill>
                  <a:schemeClr val="bg1"/>
                </a:solidFill>
                <a:latin typeface="Arial" panose="020B06040202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29708" name="标题 29707"/>
          <p:cNvSpPr>
            <a:spLocks noGrp="1"/>
          </p:cNvSpPr>
          <p:nvPr>
            <p:ph type="ctrTitle" sz="quarter"/>
          </p:nvPr>
        </p:nvSpPr>
        <p:spPr>
          <a:xfrm>
            <a:off x="914400" y="990600"/>
            <a:ext cx="10972800" cy="1905000"/>
          </a:xfrm>
          <a:prstGeom prst="roundRect">
            <a:avLst>
              <a:gd name="adj" fmla="val 50000"/>
            </a:avLst>
          </a:prstGeom>
          <a:noFill/>
          <a:ln w="9525">
            <a:noFill/>
          </a:ln>
        </p:spPr>
        <p:txBody>
          <a:bodyPr anchor="ctr"/>
          <a:lstStyle>
            <a:lvl1pPr lvl="0" algn="ctr">
              <a:buClrTx/>
              <a:buSzTx/>
              <a:buFontTx/>
              <a:defRPr>
                <a:solidFill>
                  <a:schemeClr val="tx1"/>
                </a:solidFill>
              </a:defRPr>
            </a:lvl1pPr>
          </a:lstStyle>
          <a:p>
            <a:pPr lvl="0"/>
            <a:r>
              <a:rPr lang="zh-CN" altLang="en-US" dirty="0"/>
              <a:t>单击此处编辑母版标题样式</a:t>
            </a:r>
            <a:endParaRPr lang="zh-CN" altLang="en-US" dirty="0"/>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17600" y="2362200"/>
            <a:ext cx="5026109"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48857" y="2362200"/>
            <a:ext cx="5026109"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版式">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125413" y="0"/>
            <a:ext cx="125413"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4"/>
          <p:cNvSpPr/>
          <p:nvPr/>
        </p:nvSpPr>
        <p:spPr>
          <a:xfrm flipH="1">
            <a:off x="268288" y="0"/>
            <a:ext cx="44450"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463550" y="0"/>
            <a:ext cx="6208713"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flipH="1">
            <a:off x="39688" y="-1587"/>
            <a:ext cx="46038"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椭圆 8"/>
          <p:cNvSpPr/>
          <p:nvPr userDrawn="1"/>
        </p:nvSpPr>
        <p:spPr>
          <a:xfrm>
            <a:off x="9777413" y="3740150"/>
            <a:ext cx="1543050" cy="1543050"/>
          </a:xfrm>
          <a:prstGeom prst="ellipse">
            <a:avLst/>
          </a:prstGeom>
          <a:solidFill>
            <a:srgbClr val="2787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椭圆 9"/>
          <p:cNvSpPr/>
          <p:nvPr userDrawn="1"/>
        </p:nvSpPr>
        <p:spPr>
          <a:xfrm>
            <a:off x="9799638" y="5022850"/>
            <a:ext cx="1023938" cy="1022350"/>
          </a:xfrm>
          <a:prstGeom prst="ellipse">
            <a:avLst/>
          </a:prstGeom>
          <a:solidFill>
            <a:srgbClr val="E6A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 name="椭圆 10"/>
          <p:cNvSpPr/>
          <p:nvPr userDrawn="1"/>
        </p:nvSpPr>
        <p:spPr>
          <a:xfrm>
            <a:off x="10875963" y="3689350"/>
            <a:ext cx="471488" cy="46990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椭圆 11"/>
          <p:cNvSpPr/>
          <p:nvPr userDrawn="1"/>
        </p:nvSpPr>
        <p:spPr>
          <a:xfrm>
            <a:off x="9261475" y="4348163"/>
            <a:ext cx="714375" cy="714375"/>
          </a:xfrm>
          <a:prstGeom prst="ellipse">
            <a:avLst/>
          </a:prstGeom>
          <a:solidFill>
            <a:srgbClr val="093F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椭圆 12"/>
          <p:cNvSpPr/>
          <p:nvPr userDrawn="1"/>
        </p:nvSpPr>
        <p:spPr>
          <a:xfrm>
            <a:off x="8421688" y="6346825"/>
            <a:ext cx="1296988" cy="1296988"/>
          </a:xfrm>
          <a:prstGeom prst="ellipse">
            <a:avLst/>
          </a:prstGeom>
          <a:solidFill>
            <a:srgbClr val="2787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椭圆 13"/>
          <p:cNvSpPr/>
          <p:nvPr userDrawn="1"/>
        </p:nvSpPr>
        <p:spPr>
          <a:xfrm>
            <a:off x="9423400" y="6357938"/>
            <a:ext cx="552450" cy="550863"/>
          </a:xfrm>
          <a:prstGeom prst="ellipse">
            <a:avLst/>
          </a:prstGeom>
          <a:solidFill>
            <a:srgbClr val="AA454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椭圆 14"/>
          <p:cNvSpPr/>
          <p:nvPr userDrawn="1"/>
        </p:nvSpPr>
        <p:spPr>
          <a:xfrm>
            <a:off x="7448550" y="379413"/>
            <a:ext cx="427038" cy="42545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椭圆 15"/>
          <p:cNvSpPr/>
          <p:nvPr userDrawn="1"/>
        </p:nvSpPr>
        <p:spPr>
          <a:xfrm>
            <a:off x="7327900" y="1127125"/>
            <a:ext cx="1320800" cy="1322388"/>
          </a:xfrm>
          <a:prstGeom prst="ellipse">
            <a:avLst/>
          </a:prstGeom>
          <a:solidFill>
            <a:srgbClr val="AA454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椭圆 16"/>
          <p:cNvSpPr/>
          <p:nvPr userDrawn="1"/>
        </p:nvSpPr>
        <p:spPr>
          <a:xfrm>
            <a:off x="7516813" y="2214563"/>
            <a:ext cx="471488" cy="46990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椭圆 17"/>
          <p:cNvSpPr/>
          <p:nvPr userDrawn="1"/>
        </p:nvSpPr>
        <p:spPr>
          <a:xfrm rot="811888">
            <a:off x="7678738" y="1722438"/>
            <a:ext cx="3044825" cy="296545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椭圆 18"/>
          <p:cNvSpPr/>
          <p:nvPr userDrawn="1"/>
        </p:nvSpPr>
        <p:spPr>
          <a:xfrm>
            <a:off x="7159625" y="658813"/>
            <a:ext cx="715963" cy="714375"/>
          </a:xfrm>
          <a:prstGeom prst="ellipse">
            <a:avLst/>
          </a:prstGeom>
          <a:solidFill>
            <a:srgbClr val="E6A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椭圆 19"/>
          <p:cNvSpPr/>
          <p:nvPr userDrawn="1"/>
        </p:nvSpPr>
        <p:spPr>
          <a:xfrm>
            <a:off x="7934325" y="-347662"/>
            <a:ext cx="885825" cy="809625"/>
          </a:xfrm>
          <a:prstGeom prst="ellipse">
            <a:avLst/>
          </a:prstGeom>
          <a:solidFill>
            <a:srgbClr val="093F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椭圆 20"/>
          <p:cNvSpPr/>
          <p:nvPr userDrawn="1"/>
        </p:nvSpPr>
        <p:spPr>
          <a:xfrm>
            <a:off x="7189788" y="-160337"/>
            <a:ext cx="327025" cy="327025"/>
          </a:xfrm>
          <a:prstGeom prst="ellipse">
            <a:avLst/>
          </a:prstGeom>
          <a:solidFill>
            <a:srgbClr val="AA454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文本占位符 24"/>
          <p:cNvSpPr>
            <a:spLocks noGrp="1"/>
          </p:cNvSpPr>
          <p:nvPr userDrawn="1">
            <p:ph type="body" sz="quarter" idx="10" hasCustomPrompt="1"/>
          </p:nvPr>
        </p:nvSpPr>
        <p:spPr>
          <a:xfrm>
            <a:off x="536040" y="-2348"/>
            <a:ext cx="6136024"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输入章序号及章标题</a:t>
            </a:r>
            <a:endParaRPr lang="zh-CN" altLang="en-US" strike="noStrike" noProof="1"/>
          </a:p>
        </p:txBody>
      </p:sp>
      <p:sp>
        <p:nvSpPr>
          <p:cNvPr id="26" name="文本占位符 24"/>
          <p:cNvSpPr>
            <a:spLocks noGrp="1"/>
          </p:cNvSpPr>
          <p:nvPr>
            <p:ph type="body" sz="quarter" idx="11" hasCustomPrompt="1"/>
          </p:nvPr>
        </p:nvSpPr>
        <p:spPr>
          <a:xfrm>
            <a:off x="463345" y="2564904"/>
            <a:ext cx="6590882" cy="1569660"/>
          </a:xfrm>
          <a:prstGeom prst="rect">
            <a:avLst/>
          </a:prstGeom>
          <a:noFill/>
        </p:spPr>
        <p:txBody>
          <a:bodyPr wrap="square" rtlCol="0">
            <a:spAutoFit/>
          </a:bodyPr>
          <a:lstStyle>
            <a:lvl1pPr marL="0" indent="0">
              <a:buNone/>
              <a:defRPr lang="zh-CN" altLang="en-US" sz="4000" kern="1200" dirty="0">
                <a:solidFill>
                  <a:srgbClr val="C00000"/>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第几节</a:t>
            </a:r>
            <a:endParaRPr lang="en-US" altLang="zh-CN" strike="noStrike" noProof="1" smtClean="0"/>
          </a:p>
          <a:p>
            <a:pPr lvl="0" fontAlgn="base"/>
            <a:r>
              <a:rPr lang="zh-CN" altLang="en-US" strike="noStrike" noProof="1" smtClean="0"/>
              <a:t>对应节标题</a:t>
            </a: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
                                        <p:tgtEl>
                                          <p:spTgt spid="5"/>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6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800"/>
                                        <p:tgtEl>
                                          <p:spTgt spid="10"/>
                                        </p:tgtEl>
                                      </p:cBhvr>
                                    </p:animEffect>
                                  </p:childTnLst>
                                </p:cTn>
                              </p:par>
                              <p:par>
                                <p:cTn id="23" presetID="10" presetClass="entr" presetSubtype="0" fill="hold" grpId="0" nodeType="withEffect">
                                  <p:stCondLst>
                                    <p:cond delay="19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25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300"/>
                                        <p:tgtEl>
                                          <p:spTgt spid="16"/>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6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800" y="762000"/>
            <a:ext cx="26416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16000" y="762000"/>
            <a:ext cx="7771664" cy="5324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a:endParaRPr lang="zh-CN" altLang="en-US" dirty="0"/>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125413" y="0"/>
            <a:ext cx="125413"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4"/>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userDrawn="1"/>
        </p:nvSpPr>
        <p:spPr>
          <a:xfrm flipH="1">
            <a:off x="39688" y="-1587"/>
            <a:ext cx="46038"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7175" name="图片 33"/>
          <p:cNvPicPr>
            <a:picLocks noChangeAspect="1"/>
          </p:cNvPicPr>
          <p:nvPr userDrawn="1"/>
        </p:nvPicPr>
        <p:blipFill>
          <a:blip r:embed="rId2" cstate="print"/>
          <a:srcRect t="31738" b="31763"/>
          <a:stretch>
            <a:fillRect/>
          </a:stretch>
        </p:blipFill>
        <p:spPr>
          <a:xfrm>
            <a:off x="-36512" y="4941888"/>
            <a:ext cx="12265025" cy="1655762"/>
          </a:xfrm>
          <a:prstGeom prst="rect">
            <a:avLst/>
          </a:prstGeom>
          <a:noFill/>
          <a:ln w="9525">
            <a:noFill/>
          </a:ln>
        </p:spPr>
      </p:pic>
      <p:sp>
        <p:nvSpPr>
          <p:cNvPr id="7176" name="矩形 34"/>
          <p:cNvSpPr/>
          <p:nvPr userDrawn="1"/>
        </p:nvSpPr>
        <p:spPr>
          <a:xfrm>
            <a:off x="-36512" y="711200"/>
            <a:ext cx="12265025" cy="6146800"/>
          </a:xfrm>
          <a:prstGeom prst="rect">
            <a:avLst/>
          </a:prstGeom>
          <a:gradFill rotWithShape="1">
            <a:gsLst>
              <a:gs pos="0">
                <a:srgbClr val="F6F9FC"/>
              </a:gs>
              <a:gs pos="70000">
                <a:srgbClr val="F6F9FC">
                  <a:alpha val="80000"/>
                </a:srgbClr>
              </a:gs>
              <a:gs pos="100000">
                <a:srgbClr val="CAD9EB">
                  <a:alpha val="29999"/>
                </a:srgbClr>
              </a:gs>
            </a:gsLst>
            <a:lin ang="5400000" scaled="1"/>
            <a:tileRect/>
          </a:gradFill>
          <a:ln w="9525">
            <a:noFill/>
          </a:ln>
        </p:spPr>
        <p:txBody>
          <a:bodyPr wrap="square" lIns="91440" tIns="45720" rIns="91440" bIns="45720" anchor="t"/>
          <a:lstStyle/>
          <a:p>
            <a:pPr lvl="0" indent="0" defTabSz="914400"/>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162"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bg1"/>
              </a:solidFill>
            </a:endParaRPr>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输入节序号及节标题</a:t>
            </a:r>
            <a:endParaRPr lang="zh-CN" altLang="en-US" strike="noStrike" noProof="1"/>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输入章序号及章标题</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125413" y="0"/>
            <a:ext cx="125413"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4"/>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userDrawn="1"/>
        </p:nvSpPr>
        <p:spPr>
          <a:xfrm flipH="1">
            <a:off x="39688" y="-1587"/>
            <a:ext cx="46038"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8199" name="图片 33"/>
          <p:cNvPicPr>
            <a:picLocks noChangeAspect="1"/>
          </p:cNvPicPr>
          <p:nvPr userDrawn="1"/>
        </p:nvPicPr>
        <p:blipFill>
          <a:blip r:embed="rId2" cstate="print"/>
          <a:srcRect t="31738" b="31763"/>
          <a:stretch>
            <a:fillRect/>
          </a:stretch>
        </p:blipFill>
        <p:spPr>
          <a:xfrm>
            <a:off x="-36512" y="4941888"/>
            <a:ext cx="12265025" cy="1655762"/>
          </a:xfrm>
          <a:prstGeom prst="rect">
            <a:avLst/>
          </a:prstGeom>
          <a:noFill/>
          <a:ln w="9525">
            <a:noFill/>
          </a:ln>
        </p:spPr>
      </p:pic>
      <p:sp>
        <p:nvSpPr>
          <p:cNvPr id="8200" name="矩形 34"/>
          <p:cNvSpPr/>
          <p:nvPr userDrawn="1"/>
        </p:nvSpPr>
        <p:spPr>
          <a:xfrm>
            <a:off x="-36512" y="711200"/>
            <a:ext cx="12265025" cy="6146800"/>
          </a:xfrm>
          <a:prstGeom prst="rect">
            <a:avLst/>
          </a:prstGeom>
          <a:gradFill rotWithShape="1">
            <a:gsLst>
              <a:gs pos="0">
                <a:srgbClr val="F6F9FC"/>
              </a:gs>
              <a:gs pos="100000">
                <a:srgbClr val="CAD9EB">
                  <a:alpha val="29999"/>
                </a:srgbClr>
              </a:gs>
            </a:gsLst>
            <a:lin ang="5400000" scaled="1"/>
            <a:tileRect/>
          </a:gradFill>
          <a:ln w="9525">
            <a:noFill/>
          </a:ln>
        </p:spPr>
        <p:txBody>
          <a:bodyPr wrap="square" lIns="91440" tIns="45720" rIns="91440" bIns="45720" anchor="t"/>
          <a:lstStyle/>
          <a:p>
            <a:pPr lvl="0" indent="0" defTabSz="914400"/>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162"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bg1"/>
              </a:solidFill>
            </a:endParaRPr>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输入主要内容的标题</a:t>
            </a:r>
            <a:endParaRPr lang="zh-CN" altLang="en-US" strike="noStrike" noProof="1"/>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输入节序号及节标题</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版式">
    <p:bg>
      <p:bgPr>
        <a:solidFill>
          <a:schemeClr val="bg1"/>
        </a:solidFill>
        <a:effectLst/>
      </p:bgPr>
    </p:bg>
    <p:spTree>
      <p:nvGrpSpPr>
        <p:cNvPr id="1" name=""/>
        <p:cNvGrpSpPr/>
        <p:nvPr/>
      </p:nvGrpSpPr>
      <p:grpSpPr>
        <a:xfrm>
          <a:off x="0" y="0"/>
          <a:ext cx="0" cy="0"/>
          <a:chOff x="0" y="0"/>
          <a:chExt cx="0" cy="0"/>
        </a:xfrm>
      </p:grpSpPr>
      <p:pic>
        <p:nvPicPr>
          <p:cNvPr id="9219" name="图片 12"/>
          <p:cNvPicPr>
            <a:picLocks noChangeAspect="1"/>
          </p:cNvPicPr>
          <p:nvPr userDrawn="1"/>
        </p:nvPicPr>
        <p:blipFill>
          <a:blip r:embed="rId2" cstate="print"/>
          <a:srcRect b="5659"/>
          <a:stretch>
            <a:fillRect/>
          </a:stretch>
        </p:blipFill>
        <p:spPr>
          <a:xfrm>
            <a:off x="15875" y="2281238"/>
            <a:ext cx="12187238" cy="4094162"/>
          </a:xfrm>
          <a:prstGeom prst="rect">
            <a:avLst/>
          </a:prstGeom>
          <a:noFill/>
          <a:ln w="9525">
            <a:noFill/>
          </a:ln>
        </p:spPr>
      </p:pic>
      <p:sp>
        <p:nvSpPr>
          <p:cNvPr id="9220" name="矩形 34"/>
          <p:cNvSpPr/>
          <p:nvPr userDrawn="1"/>
        </p:nvSpPr>
        <p:spPr>
          <a:xfrm>
            <a:off x="-36512" y="711200"/>
            <a:ext cx="12265025" cy="6146800"/>
          </a:xfrm>
          <a:prstGeom prst="rect">
            <a:avLst/>
          </a:prstGeom>
          <a:gradFill rotWithShape="1">
            <a:gsLst>
              <a:gs pos="0">
                <a:srgbClr val="F6F9FC"/>
              </a:gs>
              <a:gs pos="100000">
                <a:srgbClr val="CAD9EB">
                  <a:alpha val="29999"/>
                </a:srgbClr>
              </a:gs>
            </a:gsLst>
            <a:lin ang="5400000" scaled="1"/>
            <a:tileRect/>
          </a:gradFill>
          <a:ln w="9525">
            <a:noFill/>
          </a:ln>
        </p:spPr>
        <p:txBody>
          <a:bodyPr wrap="square" lIns="91440" tIns="45720" rIns="91440" bIns="45720" anchor="t"/>
          <a:lstStyle/>
          <a:p>
            <a:pPr lvl="0" indent="0" defTabSz="914400"/>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9221" name="矩形 13"/>
          <p:cNvSpPr/>
          <p:nvPr userDrawn="1"/>
        </p:nvSpPr>
        <p:spPr>
          <a:xfrm>
            <a:off x="-22225" y="720725"/>
            <a:ext cx="12263438" cy="5656263"/>
          </a:xfrm>
          <a:prstGeom prst="rect">
            <a:avLst/>
          </a:prstGeom>
          <a:solidFill>
            <a:schemeClr val="bg1">
              <a:alpha val="67000"/>
            </a:schemeClr>
          </a:solidFill>
          <a:ln w="9525">
            <a:noFill/>
          </a:ln>
        </p:spPr>
        <p:txBody>
          <a:bodyPr wrap="square" lIns="91440" tIns="45720" rIns="91440" bIns="45720" anchor="t"/>
          <a:lstStyle/>
          <a:p>
            <a:pPr lvl="0" indent="0" defTabSz="914400"/>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39" name="矩形 38"/>
          <p:cNvSpPr/>
          <p:nvPr userDrawn="1"/>
        </p:nvSpPr>
        <p:spPr>
          <a:xfrm>
            <a:off x="-30162"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bg1"/>
              </a:solidFill>
            </a:endParaRPr>
          </a:p>
        </p:txBody>
      </p:sp>
      <p:sp>
        <p:nvSpPr>
          <p:cNvPr id="3" name="矩形 2"/>
          <p:cNvSpPr/>
          <p:nvPr userDrawn="1"/>
        </p:nvSpPr>
        <p:spPr>
          <a:xfrm>
            <a:off x="125413" y="0"/>
            <a:ext cx="125413"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4"/>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userDrawn="1"/>
        </p:nvSpPr>
        <p:spPr>
          <a:xfrm flipH="1">
            <a:off x="39688" y="-1587"/>
            <a:ext cx="46038"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文本占位符 24"/>
          <p:cNvSpPr>
            <a:spLocks noGrp="1"/>
          </p:cNvSpPr>
          <p:nvPr>
            <p:ph type="body" sz="quarter" idx="10" hasCustomPrompt="1"/>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输入节序号及节标题</a:t>
            </a:r>
            <a:endParaRPr lang="zh-CN" altLang="en-US" strike="noStrike" noProof="1"/>
          </a:p>
        </p:txBody>
      </p:sp>
      <p:sp>
        <p:nvSpPr>
          <p:cNvPr id="38" name="文本占位符 24"/>
          <p:cNvSpPr>
            <a:spLocks noGrp="1"/>
          </p:cNvSpPr>
          <p:nvPr>
            <p:ph type="body" sz="quarter" idx="11" hasCustomPrompt="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fontAlgn="base"/>
            <a:r>
              <a:rPr lang="zh-CN" altLang="en-US" strike="noStrike" noProof="1" smtClean="0"/>
              <a:t>输入章序号及章标题</a:t>
            </a: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
                                        <p:tgtEl>
                                          <p:spTgt spid="4"/>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6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6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 grpId="0" animBg="1"/>
      <p:bldP spid="4" grpId="0" animBg="1"/>
      <p:bldP spid="5" grpId="0" animBg="1"/>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底版式">
    <p:bg>
      <p:bgPr>
        <a:solidFill>
          <a:schemeClr val="bg1"/>
        </a:solidFill>
        <a:effectLst/>
      </p:bgPr>
    </p:bg>
    <p:spTree>
      <p:nvGrpSpPr>
        <p:cNvPr id="1" name=""/>
        <p:cNvGrpSpPr/>
        <p:nvPr/>
      </p:nvGrpSpPr>
      <p:grpSpPr>
        <a:xfrm>
          <a:off x="0" y="0"/>
          <a:ext cx="0" cy="0"/>
          <a:chOff x="0" y="0"/>
          <a:chExt cx="0" cy="0"/>
        </a:xfrm>
      </p:grpSpPr>
      <p:sp>
        <p:nvSpPr>
          <p:cNvPr id="10242" name="文本框 2"/>
          <p:cNvSpPr txBox="1"/>
          <p:nvPr userDrawn="1"/>
        </p:nvSpPr>
        <p:spPr>
          <a:xfrm>
            <a:off x="1326833" y="2149158"/>
            <a:ext cx="9509125" cy="829945"/>
          </a:xfrm>
          <a:prstGeom prst="rect">
            <a:avLst/>
          </a:prstGeom>
          <a:noFill/>
          <a:ln w="9525">
            <a:noFill/>
          </a:ln>
        </p:spPr>
        <p:txBody>
          <a:bodyPr wrap="square" anchor="t">
            <a:spAutoFit/>
          </a:bodyPr>
          <a:lstStyle/>
          <a:p>
            <a:pPr algn="ctr"/>
            <a:r>
              <a:rPr lang="en-US" altLang="zh-CN" sz="4800" b="0" i="0" u="none" kern="1200" baseline="0" dirty="0" smtClean="0">
                <a:solidFill>
                  <a:srgbClr val="446D71"/>
                </a:solidFill>
                <a:latin typeface="Arial Black" panose="020B0A04020102020204" pitchFamily="34" charset="0"/>
                <a:ea typeface="华康俪金黑W8" panose="020B0809000000000000" pitchFamily="49" charset="-122"/>
              </a:rPr>
              <a:t>Thanks for your attention</a:t>
            </a:r>
            <a:r>
              <a:rPr lang="zh-CN" altLang="en-US" sz="4800" b="0" i="0" u="none" kern="1200" baseline="0" dirty="0" smtClean="0">
                <a:solidFill>
                  <a:srgbClr val="446D71"/>
                </a:solidFill>
                <a:latin typeface="Arial Black" panose="020B0A04020102020204" pitchFamily="34" charset="0"/>
                <a:ea typeface="华康俪金黑W8" panose="020B0809000000000000" pitchFamily="49" charset="-122"/>
              </a:rPr>
              <a:t>！</a:t>
            </a:r>
            <a:endParaRPr lang="zh-CN" altLang="en-US" sz="4800" dirty="0">
              <a:solidFill>
                <a:srgbClr val="446D71"/>
              </a:solidFill>
              <a:latin typeface="Arial Black" panose="020B0A04020102020204" pitchFamily="34" charset="0"/>
              <a:ea typeface="华康俪金黑W8" panose="020B0809000000000000" pitchFamily="49" charset="-122"/>
            </a:endParaRPr>
          </a:p>
        </p:txBody>
      </p:sp>
      <p:cxnSp>
        <p:nvCxnSpPr>
          <p:cNvPr id="4" name="直接连接符 3"/>
          <p:cNvCxnSpPr/>
          <p:nvPr userDrawn="1"/>
        </p:nvCxnSpPr>
        <p:spPr>
          <a:xfrm>
            <a:off x="1355725" y="5953125"/>
            <a:ext cx="9480550" cy="63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七角星 4"/>
          <p:cNvSpPr/>
          <p:nvPr userDrawn="1"/>
        </p:nvSpPr>
        <p:spPr>
          <a:xfrm>
            <a:off x="3544888"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七角星 5"/>
          <p:cNvSpPr/>
          <p:nvPr userDrawn="1"/>
        </p:nvSpPr>
        <p:spPr>
          <a:xfrm>
            <a:off x="5026025" y="5846763"/>
            <a:ext cx="217488"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七角星 6"/>
          <p:cNvSpPr/>
          <p:nvPr userDrawn="1"/>
        </p:nvSpPr>
        <p:spPr>
          <a:xfrm>
            <a:off x="6505575"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七角星 7"/>
          <p:cNvSpPr/>
          <p:nvPr userDrawn="1"/>
        </p:nvSpPr>
        <p:spPr>
          <a:xfrm>
            <a:off x="7986713"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七角星 8"/>
          <p:cNvSpPr/>
          <p:nvPr userDrawn="1"/>
        </p:nvSpPr>
        <p:spPr>
          <a:xfrm>
            <a:off x="2063750"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七角星 9"/>
          <p:cNvSpPr/>
          <p:nvPr userDrawn="1"/>
        </p:nvSpPr>
        <p:spPr>
          <a:xfrm>
            <a:off x="9467850" y="5846763"/>
            <a:ext cx="217488"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image" Target="../media/image5.png"/><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5" Type="http://schemas.openxmlformats.org/officeDocument/2006/relationships/theme" Target="../theme/theme3.xml"/><Relationship Id="rId14" Type="http://schemas.openxmlformats.org/officeDocument/2006/relationships/image" Target="../media/image5.png"/><Relationship Id="rId13" Type="http://schemas.openxmlformats.org/officeDocument/2006/relationships/slideLayout" Target="../slideLayouts/slideLayout44.xml"/><Relationship Id="rId12" Type="http://schemas.openxmlformats.org/officeDocument/2006/relationships/slideLayout" Target="../slideLayouts/slideLayout4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lnSpc>
          <a:spcPct val="120000"/>
        </a:lnSpc>
        <a:spcBef>
          <a:spcPct val="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lnSpc>
          <a:spcPct val="120000"/>
        </a:lnSpc>
        <a:spcBef>
          <a:spcPct val="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lnSpc>
          <a:spcPct val="120000"/>
        </a:lnSpc>
        <a:spcBef>
          <a:spcPct val="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1026" name="Rectangle 2"/>
          <p:cNvSpPr>
            <a:spLocks noGrp="1"/>
          </p:cNvSpPr>
          <p:nvPr>
            <p:ph type="title"/>
          </p:nvPr>
        </p:nvSpPr>
        <p:spPr>
          <a:xfrm>
            <a:off x="766233" y="304800"/>
            <a:ext cx="10668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755651" y="1752600"/>
            <a:ext cx="10668000"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AutoShape 4"/>
          <p:cNvSpPr>
            <a:spLocks noChangeArrowheads="1"/>
          </p:cNvSpPr>
          <p:nvPr/>
        </p:nvSpPr>
        <p:spPr bwMode="auto">
          <a:xfrm>
            <a:off x="812800" y="1566863"/>
            <a:ext cx="10610851" cy="109538"/>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6400" cy="0"/>
          </a:xfrm>
          <a:prstGeom prst="line">
            <a:avLst/>
          </a:prstGeom>
          <a:noFill/>
          <a:ln w="3175" cmpd="sng">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1026" name="Rectangle 2"/>
          <p:cNvSpPr>
            <a:spLocks noGrp="1"/>
          </p:cNvSpPr>
          <p:nvPr>
            <p:ph type="title"/>
          </p:nvPr>
        </p:nvSpPr>
        <p:spPr>
          <a:xfrm>
            <a:off x="766763" y="304800"/>
            <a:ext cx="10668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755650" y="1752600"/>
            <a:ext cx="10669588"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AutoShape 4"/>
          <p:cNvSpPr>
            <a:spLocks noChangeArrowheads="1"/>
          </p:cNvSpPr>
          <p:nvPr/>
        </p:nvSpPr>
        <p:spPr bwMode="auto">
          <a:xfrm>
            <a:off x="812800" y="1566863"/>
            <a:ext cx="10612438" cy="109538"/>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7988" cy="0"/>
          </a:xfrm>
          <a:prstGeom prst="line">
            <a:avLst/>
          </a:prstGeom>
          <a:noFill/>
          <a:ln w="3175" cmpd="sng">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8739188"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8674" name="组合 28673"/>
          <p:cNvGrpSpPr/>
          <p:nvPr/>
        </p:nvGrpSpPr>
        <p:grpSpPr>
          <a:xfrm>
            <a:off x="0" y="0"/>
            <a:ext cx="10160000" cy="6858000"/>
            <a:chOff x="0" y="0"/>
            <a:chExt cx="4800" cy="4320"/>
          </a:xfrm>
        </p:grpSpPr>
        <p:grpSp>
          <p:nvGrpSpPr>
            <p:cNvPr id="28675" name="组合 28674"/>
            <p:cNvGrpSpPr/>
            <p:nvPr userDrawn="1"/>
          </p:nvGrpSpPr>
          <p:grpSpPr>
            <a:xfrm>
              <a:off x="0" y="0"/>
              <a:ext cx="2016" cy="4320"/>
              <a:chOff x="0" y="0"/>
              <a:chExt cx="2016" cy="4320"/>
            </a:xfrm>
          </p:grpSpPr>
          <p:sp>
            <p:nvSpPr>
              <p:cNvPr id="28676" name="矩形 28675"/>
              <p:cNvSpPr/>
              <p:nvPr userDrawn="1"/>
            </p:nvSpPr>
            <p:spPr>
              <a:xfrm>
                <a:off x="0" y="0"/>
                <a:ext cx="480" cy="4320"/>
              </a:xfrm>
              <a:prstGeom prst="rect">
                <a:avLst/>
              </a:prstGeom>
              <a:solidFill>
                <a:schemeClr val="accent2"/>
              </a:solidFill>
              <a:ln w="9525">
                <a:noFill/>
              </a:ln>
            </p:spPr>
            <p:txBody>
              <a:bodyPr/>
              <a:p>
                <a:endParaRPr lang="zh-CN" altLang="en-US"/>
              </a:p>
            </p:txBody>
          </p:sp>
          <p:sp>
            <p:nvSpPr>
              <p:cNvPr id="28677" name="任意多边形 28676"/>
              <p:cNvSpPr/>
              <p:nvPr userDrawn="1"/>
            </p:nvSpPr>
            <p:spPr>
              <a:xfrm>
                <a:off x="288" y="0"/>
                <a:ext cx="1728" cy="735"/>
              </a:xfrm>
              <a:custGeom>
                <a:avLst/>
                <a:gdLst/>
                <a:ahLst/>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28678" name="组合 28677"/>
            <p:cNvGrpSpPr/>
            <p:nvPr/>
          </p:nvGrpSpPr>
          <p:grpSpPr>
            <a:xfrm>
              <a:off x="144" y="1248"/>
              <a:ext cx="4656" cy="201"/>
              <a:chOff x="144" y="1248"/>
              <a:chExt cx="4656" cy="201"/>
            </a:xfrm>
          </p:grpSpPr>
          <p:sp>
            <p:nvSpPr>
              <p:cNvPr id="28679" name="圆角矩形 28678"/>
              <p:cNvSpPr/>
              <p:nvPr/>
            </p:nvSpPr>
            <p:spPr>
              <a:xfrm>
                <a:off x="384" y="1248"/>
                <a:ext cx="4416" cy="200"/>
              </a:xfrm>
              <a:prstGeom prst="roundRect">
                <a:avLst>
                  <a:gd name="adj" fmla="val 0"/>
                </a:avLst>
              </a:prstGeom>
              <a:solidFill>
                <a:schemeClr val="hlink"/>
              </a:solidFill>
              <a:ln w="9525">
                <a:noFill/>
              </a:ln>
            </p:spPr>
            <p:txBody>
              <a:bodyPr/>
              <a:p>
                <a:endParaRPr lang="zh-CN" altLang="en-US"/>
              </a:p>
            </p:txBody>
          </p:sp>
          <p:sp>
            <p:nvSpPr>
              <p:cNvPr id="28680" name="流程图: 延期 28679"/>
              <p:cNvSpPr/>
              <p:nvPr/>
            </p:nvSpPr>
            <p:spPr>
              <a:xfrm flipH="1">
                <a:off x="144" y="1248"/>
                <a:ext cx="248" cy="201"/>
              </a:xfrm>
              <a:prstGeom prst="flowChartDelay">
                <a:avLst/>
              </a:prstGeom>
              <a:solidFill>
                <a:schemeClr val="hlink"/>
              </a:solidFill>
              <a:ln w="9525">
                <a:noFill/>
              </a:ln>
            </p:spPr>
            <p:txBody>
              <a:bodyPr/>
              <a:p>
                <a:endParaRPr lang="zh-CN" altLang="en-US"/>
              </a:p>
            </p:txBody>
          </p:sp>
        </p:grpSp>
      </p:grpSp>
      <p:sp>
        <p:nvSpPr>
          <p:cNvPr id="28681" name="标题 28680"/>
          <p:cNvSpPr>
            <a:spLocks noGrp="1"/>
          </p:cNvSpPr>
          <p:nvPr>
            <p:ph type="title"/>
          </p:nvPr>
        </p:nvSpPr>
        <p:spPr>
          <a:xfrm>
            <a:off x="1016000" y="762000"/>
            <a:ext cx="10566400" cy="1143000"/>
          </a:xfrm>
          <a:prstGeom prst="roundRect">
            <a:avLst>
              <a:gd name="adj" fmla="val 21667"/>
            </a:avLst>
          </a:prstGeom>
          <a:noFill/>
          <a:ln w="9525">
            <a:noFill/>
          </a:ln>
        </p:spPr>
        <p:txBody>
          <a:bodyPr anchor="b"/>
          <a:p>
            <a:pPr lvl="0"/>
            <a:r>
              <a:rPr lang="zh-CN" altLang="en-US" dirty="0"/>
              <a:t>单击此处编辑母版标题样式</a:t>
            </a:r>
            <a:endParaRPr lang="zh-CN" altLang="en-US" dirty="0"/>
          </a:p>
        </p:txBody>
      </p:sp>
      <p:sp>
        <p:nvSpPr>
          <p:cNvPr id="28682" name="文本占位符 28681"/>
          <p:cNvSpPr>
            <a:spLocks noGrp="1"/>
          </p:cNvSpPr>
          <p:nvPr>
            <p:ph type="body" idx="1"/>
          </p:nvPr>
        </p:nvSpPr>
        <p:spPr>
          <a:xfrm>
            <a:off x="1117600" y="2362200"/>
            <a:ext cx="10257367"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683" name="日期占位符 28682"/>
          <p:cNvSpPr>
            <a:spLocks noGrp="1"/>
          </p:cNvSpPr>
          <p:nvPr>
            <p:ph type="dt" sz="half" idx="2"/>
          </p:nvPr>
        </p:nvSpPr>
        <p:spPr>
          <a:xfrm>
            <a:off x="3251200" y="6248400"/>
            <a:ext cx="2840567" cy="474663"/>
          </a:xfrm>
          <a:prstGeom prst="rect">
            <a:avLst/>
          </a:prstGeom>
          <a:noFill/>
          <a:ln w="9525">
            <a:noFill/>
          </a:ln>
        </p:spPr>
        <p:txBody>
          <a:bodyPr anchor="b"/>
          <a:lstStyle>
            <a:lvl1pPr algn="r">
              <a:defRPr sz="1400">
                <a:latin typeface="Arial" panose="020B0604020202020204" pitchFamily="34" charset="0"/>
              </a:defRPr>
            </a:lvl1pPr>
          </a:lstStyle>
          <a:p>
            <a:pPr lvl="0"/>
            <a:endParaRPr lang="zh-CN" altLang="en-US" dirty="0">
              <a:latin typeface="Times New Roman" panose="02020603050405020304" pitchFamily="18" charset="0"/>
            </a:endParaRPr>
          </a:p>
        </p:txBody>
      </p:sp>
      <p:sp>
        <p:nvSpPr>
          <p:cNvPr id="28684" name="页脚占位符 28683"/>
          <p:cNvSpPr>
            <a:spLocks noGrp="1"/>
          </p:cNvSpPr>
          <p:nvPr>
            <p:ph type="ftr" sz="quarter" idx="3"/>
          </p:nvPr>
        </p:nvSpPr>
        <p:spPr>
          <a:xfrm>
            <a:off x="7721600" y="6248400"/>
            <a:ext cx="3862917" cy="474663"/>
          </a:xfrm>
          <a:prstGeom prst="rect">
            <a:avLst/>
          </a:prstGeom>
          <a:noFill/>
          <a:ln w="9525">
            <a:noFill/>
          </a:ln>
        </p:spPr>
        <p:txBody>
          <a:bodyPr anchor="b"/>
          <a:lstStyle>
            <a:lvl1pPr algn="ctr">
              <a:defRPr sz="1400">
                <a:latin typeface="Arial" panose="020B0604020202020204" pitchFamily="34" charset="0"/>
              </a:defRPr>
            </a:lvl1pPr>
          </a:lstStyle>
          <a:p>
            <a:pPr lvl="0"/>
            <a:endParaRPr lang="zh-CN" altLang="en-US" dirty="0"/>
          </a:p>
        </p:txBody>
      </p:sp>
      <p:sp>
        <p:nvSpPr>
          <p:cNvPr id="28685" name="灯片编号占位符 28684"/>
          <p:cNvSpPr>
            <a:spLocks noGrp="1"/>
          </p:cNvSpPr>
          <p:nvPr>
            <p:ph type="sldNum" sz="quarter" idx="4"/>
          </p:nvPr>
        </p:nvSpPr>
        <p:spPr>
          <a:xfrm>
            <a:off x="112184" y="6242050"/>
            <a:ext cx="783167" cy="488950"/>
          </a:xfrm>
          <a:prstGeom prst="rect">
            <a:avLst/>
          </a:prstGeom>
          <a:noFill/>
          <a:ln w="9525">
            <a:noFill/>
          </a:ln>
        </p:spPr>
        <p:txBody>
          <a:bodyPr anchor="b" anchorCtr="1"/>
          <a:lstStyle>
            <a:lvl1pPr>
              <a:defRPr sz="2600" b="1">
                <a:solidFill>
                  <a:schemeClr val="bg1"/>
                </a:solidFill>
                <a:latin typeface="Arial" panose="020B06040202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sldNum="0" hdr="0" ftr="0" dt="0"/>
  <p:txStyles>
    <p:titleStyle>
      <a:lvl1pPr marL="0" lvl="0" indent="0" algn="l" defTabSz="914400" rtl="0" eaLnBrk="1" fontAlgn="base" latinLnBrk="0" hangingPunct="1">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ctrTitle"/>
          </p:nvPr>
        </p:nvSpPr>
        <p:spPr>
          <a:xfrm>
            <a:off x="995363" y="739775"/>
            <a:ext cx="7772400" cy="1655763"/>
          </a:xfrm>
        </p:spPr>
        <p:txBody>
          <a:bodyPr vert="horz" wrap="square" lIns="91440" tIns="45720" rIns="91440" bIns="45720" anchor="b"/>
          <a:p>
            <a:pPr eaLnBrk="1" hangingPunct="1">
              <a:buClrTx/>
              <a:buSzTx/>
              <a:buFontTx/>
            </a:pPr>
            <a:r>
              <a:rPr lang="zh-CN" altLang="en-US" sz="3200" b="1" dirty="0">
                <a:solidFill>
                  <a:srgbClr val="FF0000"/>
                </a:solidFill>
                <a:latin typeface="+mj-lt"/>
                <a:ea typeface="微软雅黑" panose="020B0503020204020204" pitchFamily="34" charset="-122"/>
                <a:cs typeface="+mj-cs"/>
              </a:rPr>
              <a:t>研究生政治理论课</a:t>
            </a:r>
            <a:br>
              <a:rPr lang="zh-CN" altLang="en-US" sz="3200" b="1" dirty="0">
                <a:solidFill>
                  <a:srgbClr val="000000"/>
                </a:solidFill>
                <a:latin typeface="+mj-lt"/>
                <a:ea typeface="微软雅黑" panose="020B0503020204020204" pitchFamily="34" charset="-122"/>
                <a:cs typeface="+mj-cs"/>
              </a:rPr>
            </a:br>
            <a:r>
              <a:rPr lang="zh-CN" altLang="en-US" sz="3200" b="1" dirty="0">
                <a:solidFill>
                  <a:srgbClr val="000000"/>
                </a:solidFill>
                <a:latin typeface="+mj-lt"/>
                <a:ea typeface="微软雅黑" panose="020B0503020204020204" pitchFamily="34" charset="-122"/>
                <a:cs typeface="+mj-cs"/>
              </a:rPr>
              <a:t>科学-人文素质教育课</a:t>
            </a:r>
            <a:br>
              <a:rPr lang="zh-CN" altLang="en-US" sz="3200" b="1" dirty="0">
                <a:solidFill>
                  <a:srgbClr val="000000"/>
                </a:solidFill>
                <a:latin typeface="+mj-lt"/>
                <a:ea typeface="微软雅黑" panose="020B0503020204020204" pitchFamily="34" charset="-122"/>
                <a:cs typeface="+mj-cs"/>
              </a:rPr>
            </a:br>
            <a:r>
              <a:rPr lang="zh-CN" altLang="en-US" sz="3200" b="1" dirty="0">
                <a:solidFill>
                  <a:srgbClr val="000000"/>
                </a:solidFill>
                <a:latin typeface="+mj-lt"/>
                <a:ea typeface="微软雅黑" panose="020B0503020204020204" pitchFamily="34" charset="-122"/>
                <a:cs typeface="+mj-cs"/>
              </a:rPr>
              <a:t>文理通识课</a:t>
            </a:r>
            <a:endParaRPr lang="zh-CN" altLang="en-US" sz="3200" b="1" dirty="0">
              <a:solidFill>
                <a:srgbClr val="000000"/>
              </a:solidFill>
              <a:latin typeface="+mj-lt"/>
              <a:ea typeface="微软雅黑" panose="020B0503020204020204" pitchFamily="34" charset="-122"/>
              <a:cs typeface="+mj-cs"/>
            </a:endParaRPr>
          </a:p>
        </p:txBody>
      </p:sp>
      <p:sp>
        <p:nvSpPr>
          <p:cNvPr id="15362" name="Rectangle 3"/>
          <p:cNvSpPr>
            <a:spLocks noGrp="1"/>
          </p:cNvSpPr>
          <p:nvPr>
            <p:ph type="subTitle" idx="1"/>
          </p:nvPr>
        </p:nvSpPr>
        <p:spPr>
          <a:xfrm>
            <a:off x="2854325" y="3092450"/>
            <a:ext cx="6481763" cy="2376488"/>
          </a:xfrm>
        </p:spPr>
        <p:txBody>
          <a:bodyPr vert="horz" wrap="square" lIns="91440" tIns="45720" rIns="91440" bIns="45720" anchor="t"/>
          <a:p>
            <a:pPr algn="ctr" eaLnBrk="1" hangingPunct="1">
              <a:buSzTx/>
            </a:pPr>
            <a:r>
              <a:rPr lang="zh-CN" altLang="zh-CN" sz="3600" dirty="0">
                <a:solidFill>
                  <a:srgbClr val="000000"/>
                </a:solidFill>
                <a:latin typeface="+mn-lt"/>
                <a:ea typeface="黑体" panose="02010609060101010101" charset="-122"/>
                <a:cs typeface="+mn-cs"/>
              </a:rPr>
              <a:t>《</a:t>
            </a:r>
            <a:r>
              <a:rPr lang="zh-CN" altLang="en-US" sz="3600" dirty="0">
                <a:solidFill>
                  <a:srgbClr val="000000"/>
                </a:solidFill>
                <a:latin typeface="+mn-lt"/>
                <a:ea typeface="黑体" panose="02010609060101010101" charset="-122"/>
                <a:cs typeface="+mn-cs"/>
              </a:rPr>
              <a:t>自然辩证法概论</a:t>
            </a:r>
            <a:r>
              <a:rPr lang="zh-CN" altLang="zh-CN" sz="3600" dirty="0">
                <a:solidFill>
                  <a:srgbClr val="000000"/>
                </a:solidFill>
                <a:latin typeface="+mn-lt"/>
                <a:ea typeface="黑体" panose="02010609060101010101" charset="-122"/>
                <a:cs typeface="+mn-cs"/>
              </a:rPr>
              <a:t>》</a:t>
            </a:r>
            <a:endParaRPr lang="zh-CN" altLang="zh-CN" sz="3600" dirty="0">
              <a:solidFill>
                <a:srgbClr val="000000"/>
              </a:solidFill>
              <a:latin typeface="+mn-lt"/>
              <a:ea typeface="黑体" panose="02010609060101010101" charset="-122"/>
              <a:cs typeface="+mn-cs"/>
            </a:endParaRPr>
          </a:p>
          <a:p>
            <a:pPr algn="ctr" eaLnBrk="1" hangingPunct="1">
              <a:buSzTx/>
            </a:pPr>
            <a:endParaRPr lang="zh-CN" altLang="zh-CN" sz="3600" dirty="0">
              <a:solidFill>
                <a:srgbClr val="000000"/>
              </a:solidFill>
              <a:latin typeface="+mn-lt"/>
              <a:ea typeface="黑体" panose="02010609060101010101" charset="-122"/>
              <a:cs typeface="+mn-cs"/>
            </a:endParaRPr>
          </a:p>
          <a:p>
            <a:pPr algn="ctr" eaLnBrk="1" hangingPunct="1">
              <a:buSzTx/>
            </a:pPr>
            <a:r>
              <a:rPr lang="zh-CN" altLang="zh-CN" sz="3600" dirty="0">
                <a:solidFill>
                  <a:srgbClr val="000000"/>
                </a:solidFill>
                <a:latin typeface="+mn-lt"/>
                <a:ea typeface="黑体" panose="02010609060101010101" charset="-122"/>
                <a:cs typeface="+mn-cs"/>
              </a:rPr>
              <a:t>主讲：曹望华</a:t>
            </a:r>
            <a:endParaRPr lang="zh-CN" altLang="en-US" sz="3600" dirty="0">
              <a:solidFill>
                <a:srgbClr val="000000"/>
              </a:solidFill>
              <a:latin typeface="+mn-lt"/>
              <a:ea typeface="黑体" panose="02010609060101010101" charset="-122"/>
              <a:cs typeface="+mn-cs"/>
            </a:endParaRPr>
          </a:p>
          <a:p>
            <a:pPr algn="ctr" eaLnBrk="1" hangingPunct="1">
              <a:buSzTx/>
            </a:pPr>
            <a:endParaRPr lang="zh-CN" altLang="zh-CN" sz="3600" dirty="0">
              <a:solidFill>
                <a:srgbClr val="000000"/>
              </a:solidFill>
              <a:latin typeface="+mn-lt"/>
              <a:ea typeface="黑体" panose="02010609060101010101" charset="-122"/>
              <a:cs typeface="+mn-cs"/>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4"/>
          <p:cNvSpPr>
            <a:spLocks noGrp="1"/>
          </p:cNvSpPr>
          <p:nvPr>
            <p:ph type="body" sz="quarter" idx="11"/>
          </p:nvPr>
        </p:nvSpPr>
        <p:spPr>
          <a:xfrm>
            <a:off x="2351088" y="6308725"/>
            <a:ext cx="9880600" cy="668338"/>
          </a:xfrm>
          <a:noFill/>
          <a:ln>
            <a:noFill/>
          </a:ln>
        </p:spPr>
        <p:txBody>
          <a:bodyPr anchor="t"/>
          <a:lstStyle/>
          <a:p>
            <a:r>
              <a:rPr lang="zh-CN" altLang="en-US" dirty="0">
                <a:sym typeface="华文新魏" panose="02010800040101010101" pitchFamily="2" charset="-122"/>
              </a:rPr>
              <a:t>第一</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节</a:t>
            </a:r>
            <a:r>
              <a:rPr lang="zh-CN" altLang="en-US" kern="1200" dirty="0">
                <a:latin typeface="微软雅黑" panose="020B0503020204020204" pitchFamily="34" charset="-122"/>
                <a:ea typeface="微软雅黑" panose="020B0503020204020204" pitchFamily="34" charset="-122"/>
                <a:sym typeface="华文新魏" panose="02010800040101010101" pitchFamily="2" charset="-122"/>
              </a:rPr>
              <a:t> </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 </a:t>
            </a:r>
            <a:r>
              <a:rPr lang="zh-CN" altLang="zh-CN" kern="1200" dirty="0" smtClean="0">
                <a:latin typeface="微软雅黑" panose="020B0503020204020204" pitchFamily="34" charset="-122"/>
                <a:ea typeface="微软雅黑" panose="020B0503020204020204" pitchFamily="34" charset="-122"/>
                <a:sym typeface="华文新魏" panose="02010800040101010101" pitchFamily="2" charset="-122"/>
              </a:rPr>
              <a:t>科学技术研究</a:t>
            </a:r>
            <a:r>
              <a:rPr lang="zh-CN" altLang="zh-CN" kern="1200" dirty="0" smtClean="0">
                <a:latin typeface="宋体" panose="02010600030101010101" pitchFamily="2" charset="-122"/>
                <a:sym typeface="华文新魏" panose="02010800040101010101" pitchFamily="2" charset="-122"/>
              </a:rPr>
              <a:t>的辩证思维方法</a:t>
            </a:r>
            <a:endParaRPr lang="zh-CN" altLang="en-US" kern="1200" dirty="0">
              <a:latin typeface="宋体" panose="02010600030101010101" pitchFamily="2" charset="-122"/>
              <a:sym typeface="华文新魏" panose="02010800040101010101" pitchFamily="2" charset="-122"/>
            </a:endParaRPr>
          </a:p>
        </p:txBody>
      </p:sp>
      <p:sp>
        <p:nvSpPr>
          <p:cNvPr id="7" name="文本占位符 8193"/>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一、</a:t>
            </a:r>
            <a:r>
              <a:rPr lang="zh-CN" altLang="zh-CN" b="1" kern="1200" dirty="0" smtClean="0">
                <a:latin typeface="微软雅黑" panose="020B0503020204020204" pitchFamily="34" charset="-122"/>
                <a:ea typeface="微软雅黑" panose="020B0503020204020204" pitchFamily="34" charset="-122"/>
              </a:rPr>
              <a:t>问题意识与问题导向</a:t>
            </a:r>
            <a:endParaRPr lang="zh-CN" altLang="en-US" b="1" kern="1200" dirty="0" smtClean="0">
              <a:latin typeface="微软雅黑" panose="020B0503020204020204" pitchFamily="34" charset="-122"/>
              <a:ea typeface="微软雅黑" panose="020B0503020204020204" pitchFamily="34" charset="-122"/>
            </a:endParaRPr>
          </a:p>
        </p:txBody>
      </p:sp>
      <p:grpSp>
        <p:nvGrpSpPr>
          <p:cNvPr id="6" name="组合 5"/>
          <p:cNvGrpSpPr/>
          <p:nvPr/>
        </p:nvGrpSpPr>
        <p:grpSpPr>
          <a:xfrm>
            <a:off x="1703512" y="1268760"/>
            <a:ext cx="8545347" cy="4327153"/>
            <a:chOff x="1415480" y="1412776"/>
            <a:chExt cx="8545347" cy="4327153"/>
          </a:xfrm>
        </p:grpSpPr>
        <p:pic>
          <p:nvPicPr>
            <p:cNvPr id="8" name="Picture 3" descr="希尔伯特2"/>
            <p:cNvPicPr>
              <a:picLocks noChangeAspect="1" noChangeArrowheads="1"/>
            </p:cNvPicPr>
            <p:nvPr/>
          </p:nvPicPr>
          <p:blipFill>
            <a:blip r:embed="rId1" cstate="print"/>
            <a:srcRect/>
            <a:stretch>
              <a:fillRect/>
            </a:stretch>
          </p:blipFill>
          <p:spPr bwMode="auto">
            <a:xfrm>
              <a:off x="6168008" y="1628800"/>
              <a:ext cx="3256218" cy="3600400"/>
            </a:xfrm>
            <a:prstGeom prst="rect">
              <a:avLst/>
            </a:prstGeom>
            <a:noFill/>
            <a:ln w="9525">
              <a:noFill/>
              <a:miter lim="800000"/>
              <a:headEnd/>
              <a:tailEnd/>
            </a:ln>
          </p:spPr>
        </p:pic>
        <p:sp>
          <p:nvSpPr>
            <p:cNvPr id="9" name="Text Box 4"/>
            <p:cNvSpPr txBox="1">
              <a:spLocks noChangeArrowheads="1"/>
            </p:cNvSpPr>
            <p:nvPr/>
          </p:nvSpPr>
          <p:spPr bwMode="auto">
            <a:xfrm>
              <a:off x="5735960" y="5373216"/>
              <a:ext cx="4224867" cy="366713"/>
            </a:xfrm>
            <a:prstGeom prst="rect">
              <a:avLst/>
            </a:prstGeom>
            <a:noFill/>
            <a:ln w="9525">
              <a:noFill/>
              <a:miter lim="800000"/>
            </a:ln>
          </p:spPr>
          <p:txBody>
            <a:bodyPr>
              <a:spAutoFit/>
            </a:bodyPr>
            <a:lstStyle/>
            <a:p>
              <a:pPr algn="ctr" eaLnBrk="1" hangingPunct="1">
                <a:spcBef>
                  <a:spcPct val="50000"/>
                </a:spcBef>
              </a:pPr>
              <a:r>
                <a:rPr lang="zh-CN" altLang="en-US" sz="1800" b="1" dirty="0">
                  <a:solidFill>
                    <a:srgbClr val="0000FF"/>
                  </a:solidFill>
                </a:rPr>
                <a:t>希尔伯</a:t>
              </a:r>
              <a:r>
                <a:rPr lang="zh-CN" altLang="en-US" sz="1800" b="1" dirty="0" smtClean="0">
                  <a:solidFill>
                    <a:srgbClr val="0000FF"/>
                  </a:solidFill>
                </a:rPr>
                <a:t>特</a:t>
              </a:r>
              <a:r>
                <a:rPr lang="en-US" altLang="zh-CN" sz="1800" b="1" dirty="0" smtClean="0">
                  <a:solidFill>
                    <a:srgbClr val="0000FF"/>
                  </a:solidFill>
                </a:rPr>
                <a:t>(</a:t>
              </a:r>
              <a:r>
                <a:rPr lang="en-US" altLang="zh-CN" sz="1800" b="1" dirty="0">
                  <a:solidFill>
                    <a:srgbClr val="0000FF"/>
                  </a:solidFill>
                </a:rPr>
                <a:t>1862~1943</a:t>
              </a:r>
              <a:r>
                <a:rPr lang="en-US" altLang="zh-CN" sz="1800" b="1" dirty="0" smtClean="0">
                  <a:solidFill>
                    <a:srgbClr val="0000FF"/>
                  </a:solidFill>
                </a:rPr>
                <a:t>)</a:t>
              </a:r>
              <a:endParaRPr lang="zh-CN" altLang="en-US" sz="1800" b="1" dirty="0">
                <a:solidFill>
                  <a:srgbClr val="0000FF"/>
                </a:solidFill>
              </a:endParaRPr>
            </a:p>
          </p:txBody>
        </p:sp>
        <p:sp>
          <p:nvSpPr>
            <p:cNvPr id="10" name="Text Box 5"/>
            <p:cNvSpPr txBox="1">
              <a:spLocks noChangeArrowheads="1"/>
            </p:cNvSpPr>
            <p:nvPr/>
          </p:nvSpPr>
          <p:spPr bwMode="auto">
            <a:xfrm>
              <a:off x="1415480" y="1412776"/>
              <a:ext cx="4080189" cy="3785652"/>
            </a:xfrm>
            <a:prstGeom prst="rect">
              <a:avLst/>
            </a:prstGeom>
            <a:noFill/>
            <a:ln w="9525">
              <a:noFill/>
              <a:miter lim="800000"/>
            </a:ln>
          </p:spPr>
          <p:txBody>
            <a:bodyPr wrap="square">
              <a:spAutoFit/>
            </a:bodyPr>
            <a:lstStyle/>
            <a:p>
              <a:pPr indent="803275" eaLnBrk="1" hangingPunct="1">
                <a:lnSpc>
                  <a:spcPct val="150000"/>
                </a:lnSpc>
                <a:spcBef>
                  <a:spcPct val="50000"/>
                </a:spcBef>
              </a:pPr>
              <a:r>
                <a:rPr lang="en-US" altLang="zh-CN" sz="3200" dirty="0" smtClean="0">
                  <a:latin typeface="微软雅黑" panose="020B0503020204020204" pitchFamily="34" charset="-122"/>
                  <a:ea typeface="微软雅黑" panose="020B0503020204020204" pitchFamily="34" charset="-122"/>
                </a:rPr>
                <a:t>1900</a:t>
              </a:r>
              <a:r>
                <a:rPr lang="zh-CN" altLang="en-US" sz="3200" dirty="0">
                  <a:latin typeface="微软雅黑" panose="020B0503020204020204" pitchFamily="34" charset="-122"/>
                  <a:ea typeface="微软雅黑" panose="020B0503020204020204" pitchFamily="34" charset="-122"/>
                </a:rPr>
                <a:t>年希尔伯特在第二届国际数学家大会提出的</a:t>
              </a:r>
              <a:r>
                <a:rPr lang="en-US" altLang="zh-CN" sz="3200" dirty="0">
                  <a:latin typeface="微软雅黑" panose="020B0503020204020204" pitchFamily="34" charset="-122"/>
                  <a:ea typeface="微软雅黑" panose="020B0503020204020204" pitchFamily="34" charset="-122"/>
                </a:rPr>
                <a:t>23</a:t>
              </a:r>
              <a:r>
                <a:rPr lang="zh-CN" altLang="en-US" sz="3200" dirty="0">
                  <a:latin typeface="微软雅黑" panose="020B0503020204020204" pitchFamily="34" charset="-122"/>
                  <a:ea typeface="微软雅黑" panose="020B0503020204020204" pitchFamily="34" charset="-122"/>
                </a:rPr>
                <a:t>个数学难题，成为了</a:t>
              </a:r>
              <a:r>
                <a:rPr lang="en-US" altLang="zh-CN" sz="3200" dirty="0">
                  <a:latin typeface="微软雅黑" panose="020B0503020204020204" pitchFamily="34" charset="-122"/>
                  <a:ea typeface="微软雅黑" panose="020B0503020204020204" pitchFamily="34" charset="-122"/>
                </a:rPr>
                <a:t>20</a:t>
              </a:r>
              <a:r>
                <a:rPr lang="zh-CN" altLang="en-US" sz="3200" dirty="0">
                  <a:latin typeface="微软雅黑" panose="020B0503020204020204" pitchFamily="34" charset="-122"/>
                  <a:ea typeface="微软雅黑" panose="020B0503020204020204" pitchFamily="34" charset="-122"/>
                </a:rPr>
                <a:t>世纪数学发展的航海图</a:t>
              </a:r>
              <a:r>
                <a:rPr lang="zh-CN" altLang="en-US" sz="3200" dirty="0" smtClean="0">
                  <a:latin typeface="微软雅黑" panose="020B0503020204020204" pitchFamily="34" charset="-122"/>
                  <a:ea typeface="微软雅黑" panose="020B0503020204020204" pitchFamily="34" charset="-122"/>
                </a:rPr>
                <a:t>。</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pic>
        <p:nvPicPr>
          <p:cNvPr id="4" name="Picture 3" descr="鸭兔图"/>
          <p:cNvPicPr>
            <a:picLocks noChangeAspect="1" noChangeArrowheads="1"/>
          </p:cNvPicPr>
          <p:nvPr/>
        </p:nvPicPr>
        <p:blipFill>
          <a:blip r:embed="rId1" cstate="print"/>
          <a:srcRect/>
          <a:stretch>
            <a:fillRect/>
          </a:stretch>
        </p:blipFill>
        <p:spPr bwMode="auto">
          <a:xfrm>
            <a:off x="719667" y="908051"/>
            <a:ext cx="10513484" cy="4841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pic>
        <p:nvPicPr>
          <p:cNvPr id="4" name="Picture 2" descr="高脚杯"/>
          <p:cNvPicPr>
            <a:picLocks noChangeAspect="1" noChangeArrowheads="1"/>
          </p:cNvPicPr>
          <p:nvPr/>
        </p:nvPicPr>
        <p:blipFill>
          <a:blip r:embed="rId1" cstate="print"/>
          <a:srcRect/>
          <a:stretch>
            <a:fillRect/>
          </a:stretch>
        </p:blipFill>
        <p:spPr bwMode="auto">
          <a:xfrm>
            <a:off x="1343472" y="836712"/>
            <a:ext cx="9145016" cy="528437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836712"/>
            <a:ext cx="10972800" cy="5400600"/>
          </a:xfrm>
          <a:prstGeom prst="rect">
            <a:avLst/>
          </a:prstGeom>
        </p:spPr>
        <p:txBody>
          <a:bodyPr/>
          <a:lstStyle/>
          <a:p>
            <a:pPr marL="342900" marR="0" lvl="0" indent="15875" defTabSz="914400" rtl="0" eaLnBrk="1" latinLnBrk="0" hangingPunct="1">
              <a:lnSpc>
                <a:spcPct val="15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（五）科学仪器的作用</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科学仪器、工具和设备对于科学技术发展有重要的推动作用，在进行科学实验时，科研之成败决定于探测试验方法及仪器设备的研制。马克思把使用什么劳动资料进行生产称为划分经济时代的指示器，反映了马克思主义对于物质性工具的重视。科学仪器是科学技术发展的“倍增器”、“指示剂”和“先行官”。</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268760"/>
            <a:ext cx="10972800" cy="4320703"/>
          </a:xfrm>
          <a:prstGeom prst="rect">
            <a:avLst/>
          </a:prstGeom>
        </p:spPr>
        <p:txBody>
          <a:bodyPr/>
          <a:lstStyle/>
          <a:p>
            <a:pPr marL="342900" marR="0" lvl="0" indent="819150" defTabSz="914400" rtl="0" eaLnBrk="1" latinLnBrk="0" hangingPunct="1">
              <a:lnSpc>
                <a:spcPct val="15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马克思主义的实践唯物主义高度重视物质性的科学实践，其中科学仪器有突出的地位；近年来，西方科学哲学中开始出现了重视科学实践的倾向，推进了人们对于科学仪器在科学研究活动中的作用的认识，提升了科学仪器和工具在科学认识论上的地位。这些发展丰富了马克思主义科学技术观和方法论的实践观点。</a:t>
            </a:r>
            <a:endParaRPr lang="en-US" altLang="zh-CN"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1196752"/>
            <a:ext cx="10972800" cy="4465041"/>
          </a:xfrm>
          <a:prstGeom prst="rect">
            <a:avLst/>
          </a:prstGeom>
        </p:spPr>
        <p:txBody>
          <a:bodyPr/>
          <a:lstStyle/>
          <a:p>
            <a:pPr marL="342900" marR="0" lvl="0" indent="15875" defTabSz="914400" rtl="0" eaLnBrk="1" latinLnBrk="0" hangingPunct="1">
              <a:lnSpc>
                <a:spcPct val="13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（六）科学实验室和人工自然</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实验室不仅仅是科学家的研究空间。科学实验室的实践对科学研究有如下作用：</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建构特定的微观人工世界</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隔离和突出研究对象</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操纵和介入</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追踪微观世界</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1703512" y="206084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2"/>
          <p:cNvSpPr txBox="1">
            <a:spLocks noChangeArrowheads="1"/>
          </p:cNvSpPr>
          <p:nvPr/>
        </p:nvSpPr>
        <p:spPr>
          <a:xfrm>
            <a:off x="335360" y="2348880"/>
            <a:ext cx="7369496" cy="562074"/>
          </a:xfrm>
          <a:prstGeom prst="rect">
            <a:avLst/>
          </a:prstGeom>
        </p:spPr>
        <p:txBody>
          <a:bodyPr/>
          <a:lstStyle/>
          <a:p>
            <a:pPr marL="342900" marR="0" lvl="0" indent="200025" defTabSz="914400" rtl="0" eaLnBrk="1" latinLnBrk="0" hangingPunct="1">
              <a:lnSpc>
                <a:spcPct val="130000"/>
              </a:lnSpc>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（一）技术思维及其特点</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p:txBody>
      </p:sp>
      <p:sp>
        <p:nvSpPr>
          <p:cNvPr id="7" name="Rectangle 3"/>
          <p:cNvSpPr txBox="1">
            <a:spLocks noChangeArrowheads="1"/>
          </p:cNvSpPr>
          <p:nvPr/>
        </p:nvSpPr>
        <p:spPr>
          <a:xfrm>
            <a:off x="623392" y="3212976"/>
            <a:ext cx="10972800" cy="2807889"/>
          </a:xfrm>
          <a:prstGeom prst="rect">
            <a:avLst/>
          </a:prstGeom>
        </p:spPr>
        <p:txBody>
          <a:bodyPr/>
          <a:lstStyle/>
          <a:p>
            <a:pPr marL="342900" marR="0" lvl="0" indent="819150" defTabSz="914400" rtl="0" eaLnBrk="1" latinLnBrk="0" hangingPunct="1">
              <a:lnSpc>
                <a:spcPct val="13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技术思维是工程师进行技术活动的思维。</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与科学思维相比，技术思维的特点有：</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科学思维更关注普遍性，技术思维更关注</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可行性</a:t>
            </a:r>
            <a:r>
              <a:rPr lang="zh-CN" altLang="en-US" sz="3200" kern="0" dirty="0" smtClean="0">
                <a:latin typeface="微软雅黑" panose="020B0503020204020204" pitchFamily="34" charset="-122"/>
                <a:ea typeface="微软雅黑" panose="020B0503020204020204" pitchFamily="34" charset="-122"/>
                <a:cs typeface="+mn-cs"/>
              </a:rPr>
              <a:t>。</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科学思维更关注创造性，技术思维更关注</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价值性</a:t>
            </a:r>
            <a:r>
              <a:rPr lang="zh-CN" altLang="en-US" sz="3200" kern="0" dirty="0" smtClean="0">
                <a:latin typeface="微软雅黑" panose="020B0503020204020204" pitchFamily="34" charset="-122"/>
                <a:ea typeface="微软雅黑" panose="020B0503020204020204" pitchFamily="34" charset="-122"/>
                <a:cs typeface="+mn-cs"/>
              </a:rPr>
              <a:t>。</a:t>
            </a:r>
            <a:endParaRPr lang="zh-CN" altLang="en-US" sz="3200" kern="0" dirty="0" smtClean="0">
              <a:latin typeface="微软雅黑" panose="020B0503020204020204" pitchFamily="34" charset="-122"/>
              <a:ea typeface="微软雅黑" panose="020B0503020204020204" pitchFamily="34" charset="-122"/>
              <a:cs typeface="+mn-cs"/>
            </a:endParaRPr>
          </a:p>
        </p:txBody>
      </p:sp>
      <p:sp>
        <p:nvSpPr>
          <p:cNvPr id="8" name="矩形 7"/>
          <p:cNvSpPr/>
          <p:nvPr/>
        </p:nvSpPr>
        <p:spPr>
          <a:xfrm>
            <a:off x="695400" y="980728"/>
            <a:ext cx="9577064" cy="1372683"/>
          </a:xfrm>
          <a:prstGeom prst="rect">
            <a:avLst/>
          </a:prstGeom>
        </p:spPr>
        <p:txBody>
          <a:bodyPr wrap="square">
            <a:spAutoFit/>
          </a:bodyPr>
          <a:lstStyle/>
          <a:p>
            <a:pPr marL="342900" indent="819150" rtl="0">
              <a:lnSpc>
                <a:spcPct val="130000"/>
              </a:lnSpc>
            </a:pPr>
            <a:r>
              <a:rPr lang="zh-CN" altLang="en-US" sz="3200" kern="0" dirty="0" smtClean="0">
                <a:latin typeface="微软雅黑" panose="020B0503020204020204" pitchFamily="34" charset="-122"/>
                <a:ea typeface="微软雅黑" panose="020B0503020204020204" pitchFamily="34" charset="-122"/>
                <a:cs typeface="+mn-cs"/>
              </a:rPr>
              <a:t>所谓</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技术活动方法</a:t>
            </a:r>
            <a:r>
              <a:rPr lang="zh-CN" altLang="en-US" sz="3200" kern="0" dirty="0" smtClean="0">
                <a:latin typeface="微软雅黑" panose="020B0503020204020204" pitchFamily="34" charset="-122"/>
                <a:ea typeface="微软雅黑" panose="020B0503020204020204" pitchFamily="34" charset="-122"/>
                <a:cs typeface="+mn-cs"/>
              </a:rPr>
              <a:t>，是指人类在技术发明和应用等活动过程中所使用的各类方法的总和。</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txBox="1">
            <a:spLocks noChangeArrowheads="1"/>
          </p:cNvSpPr>
          <p:nvPr/>
        </p:nvSpPr>
        <p:spPr>
          <a:xfrm>
            <a:off x="623392" y="1052736"/>
            <a:ext cx="10972800" cy="4929188"/>
          </a:xfrm>
          <a:prstGeom prst="rect">
            <a:avLst/>
          </a:prstGeom>
        </p:spPr>
        <p:txBody>
          <a:bodyPr/>
          <a:lstStyle/>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科学思维没有限制，可以任凭思维跳跃发展，技术思维是</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限制性思维，</a:t>
            </a:r>
            <a:r>
              <a:rPr lang="zh-CN" altLang="en-US" sz="3200" kern="0" dirty="0" smtClean="0">
                <a:latin typeface="微软雅黑" panose="020B0503020204020204" pitchFamily="34" charset="-122"/>
                <a:ea typeface="微软雅黑" panose="020B0503020204020204" pitchFamily="34" charset="-122"/>
                <a:cs typeface="+mn-cs"/>
              </a:rPr>
              <a:t>是在已经有了原理的基础上思考如何通过现有条件或改造条件从而实现它。</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技术思维是</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联系性思维</a:t>
            </a:r>
            <a:r>
              <a:rPr lang="zh-CN" altLang="en-US" sz="3200" kern="0" dirty="0" smtClean="0">
                <a:latin typeface="微软雅黑" panose="020B0503020204020204" pitchFamily="34" charset="-122"/>
                <a:ea typeface="微软雅黑" panose="020B0503020204020204" pitchFamily="34" charset="-122"/>
                <a:cs typeface="+mn-cs"/>
              </a:rPr>
              <a:t>，它一方面要连通科学的理论，另一方面要联系技术的实际，是两极思维，技术思维要求“顶天立地”。</a:t>
            </a:r>
            <a:endParaRPr lang="en-US" altLang="zh-CN"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技术思维也是</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系统思维</a:t>
            </a:r>
            <a:r>
              <a:rPr lang="zh-CN" altLang="en-US" sz="3200" kern="0" dirty="0" smtClean="0">
                <a:latin typeface="微软雅黑" panose="020B0503020204020204" pitchFamily="34" charset="-122"/>
                <a:ea typeface="微软雅黑" panose="020B0503020204020204" pitchFamily="34" charset="-122"/>
                <a:cs typeface="+mn-cs"/>
              </a:rPr>
              <a:t>，需要考虑多方面的协同、整体要求。</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2"/>
          <p:cNvSpPr txBox="1">
            <a:spLocks noChangeArrowheads="1"/>
          </p:cNvSpPr>
          <p:nvPr/>
        </p:nvSpPr>
        <p:spPr>
          <a:xfrm>
            <a:off x="983432" y="1268760"/>
            <a:ext cx="9313531" cy="791741"/>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（二）技术活动的方法</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p:txBody>
      </p:sp>
      <p:sp>
        <p:nvSpPr>
          <p:cNvPr id="7" name="Rectangle 3"/>
          <p:cNvSpPr txBox="1">
            <a:spLocks noChangeArrowheads="1"/>
          </p:cNvSpPr>
          <p:nvPr/>
        </p:nvSpPr>
        <p:spPr>
          <a:xfrm>
            <a:off x="839416" y="2132856"/>
            <a:ext cx="10297144" cy="3705225"/>
          </a:xfrm>
          <a:prstGeom prst="rect">
            <a:avLst/>
          </a:prstGeom>
        </p:spPr>
        <p:txBody>
          <a:bodyPr/>
          <a:lstStyle/>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技术构思方法</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技术发明方法</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技术试验的方法</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技术预测的方法</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技术评估的方法</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263352" y="836712"/>
            <a:ext cx="11593288" cy="5000625"/>
          </a:xfrm>
          <a:prstGeom prst="rect">
            <a:avLst/>
          </a:prstGeom>
        </p:spPr>
        <p:txBody>
          <a:bodyPr rtlCol="0">
            <a:noAutofit/>
          </a:bodyPr>
          <a:lstStyle/>
          <a:p>
            <a:pPr indent="819150" eaLnBrk="1" hangingPunct="1">
              <a:lnSpc>
                <a:spcPct val="140000"/>
              </a:lnSpc>
              <a:buNone/>
              <a:defRPr/>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1</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．技术构思方法</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eaLnBrk="1" hangingPunct="1">
              <a:lnSpc>
                <a:spcPct val="140000"/>
              </a:lnSpc>
              <a:buNone/>
              <a:defRPr/>
            </a:pPr>
            <a:r>
              <a:rPr lang="zh-CN" altLang="en-US" sz="2800" dirty="0" smtClean="0">
                <a:latin typeface="微软雅黑" panose="020B0503020204020204" pitchFamily="34" charset="-122"/>
                <a:ea typeface="微软雅黑" panose="020B0503020204020204" pitchFamily="34" charset="-122"/>
              </a:rPr>
              <a:t>技术构思是指在技术研究与开发中，对思维中考虑的设计对象进行结构、功能和工艺的构思。</a:t>
            </a:r>
            <a:endParaRPr lang="zh-CN" altLang="en-US" sz="2800" dirty="0" smtClean="0">
              <a:latin typeface="微软雅黑" panose="020B0503020204020204" pitchFamily="34" charset="-122"/>
              <a:ea typeface="微软雅黑" panose="020B0503020204020204" pitchFamily="34" charset="-122"/>
            </a:endParaRPr>
          </a:p>
          <a:p>
            <a:pPr indent="819150" eaLnBrk="1" hangingPunct="1">
              <a:lnSpc>
                <a:spcPct val="140000"/>
              </a:lnSpc>
              <a:buNone/>
              <a:defRPr/>
            </a:pPr>
            <a:r>
              <a:rPr lang="zh-CN" altLang="en-US" sz="2800" dirty="0" smtClean="0">
                <a:latin typeface="微软雅黑" panose="020B0503020204020204" pitchFamily="34" charset="-122"/>
                <a:ea typeface="微软雅黑" panose="020B0503020204020204" pitchFamily="34" charset="-122"/>
              </a:rPr>
              <a:t>技术构思方法包括</a:t>
            </a:r>
            <a:r>
              <a:rPr lang="zh-CN" altLang="en-US" sz="2800" dirty="0" smtClean="0">
                <a:solidFill>
                  <a:srgbClr val="0000FF"/>
                </a:solidFill>
                <a:latin typeface="微软雅黑" panose="020B0503020204020204" pitchFamily="34" charset="-122"/>
                <a:ea typeface="微软雅黑" panose="020B0503020204020204" pitchFamily="34" charset="-122"/>
              </a:rPr>
              <a:t>经验方法和科学方法</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a:p>
            <a:pPr indent="819150" eaLnBrk="1" hangingPunct="1">
              <a:lnSpc>
                <a:spcPct val="140000"/>
              </a:lnSpc>
              <a:buNone/>
              <a:defRPr/>
            </a:pPr>
            <a:r>
              <a:rPr lang="zh-CN" altLang="en-US" sz="2800" dirty="0" smtClean="0">
                <a:latin typeface="微软雅黑" panose="020B0503020204020204" pitchFamily="34" charset="-122"/>
                <a:ea typeface="微软雅黑" panose="020B0503020204020204" pitchFamily="34" charset="-122"/>
              </a:rPr>
              <a:t>技术构思的</a:t>
            </a:r>
            <a:r>
              <a:rPr lang="zh-CN" altLang="en-US" sz="2800" dirty="0" smtClean="0">
                <a:solidFill>
                  <a:srgbClr val="0000FF"/>
                </a:solidFill>
                <a:latin typeface="微软雅黑" panose="020B0503020204020204" pitchFamily="34" charset="-122"/>
                <a:ea typeface="微软雅黑" panose="020B0503020204020204" pitchFamily="34" charset="-122"/>
              </a:rPr>
              <a:t>经验方法</a:t>
            </a:r>
            <a:r>
              <a:rPr lang="zh-CN" altLang="en-US" sz="2800" dirty="0" smtClean="0">
                <a:latin typeface="微软雅黑" panose="020B0503020204020204" pitchFamily="34" charset="-122"/>
                <a:ea typeface="微软雅黑" panose="020B0503020204020204" pitchFamily="34" charset="-122"/>
              </a:rPr>
              <a:t>是在劳动者的直接经验的基础上，以原有技术或产品为基础，渐进的改进技术的方法，包括模仿创新和技术改制两类。</a:t>
            </a:r>
            <a:endParaRPr lang="zh-CN" altLang="en-US" sz="2800" dirty="0" smtClean="0">
              <a:latin typeface="微软雅黑" panose="020B0503020204020204" pitchFamily="34" charset="-122"/>
              <a:ea typeface="微软雅黑" panose="020B0503020204020204" pitchFamily="34" charset="-122"/>
            </a:endParaRPr>
          </a:p>
          <a:p>
            <a:pPr indent="819150" eaLnBrk="1" hangingPunct="1">
              <a:lnSpc>
                <a:spcPct val="140000"/>
              </a:lnSpc>
              <a:buNone/>
              <a:defRPr/>
            </a:pPr>
            <a:r>
              <a:rPr lang="zh-CN" altLang="en-US" sz="2800" dirty="0" smtClean="0">
                <a:latin typeface="微软雅黑" panose="020B0503020204020204" pitchFamily="34" charset="-122"/>
                <a:ea typeface="微软雅黑" panose="020B0503020204020204" pitchFamily="34" charset="-122"/>
              </a:rPr>
              <a:t>技术构思的</a:t>
            </a:r>
            <a:r>
              <a:rPr lang="zh-CN" altLang="en-US" sz="2800" dirty="0" smtClean="0">
                <a:solidFill>
                  <a:srgbClr val="0000FF"/>
                </a:solidFill>
                <a:latin typeface="微软雅黑" panose="020B0503020204020204" pitchFamily="34" charset="-122"/>
                <a:ea typeface="微软雅黑" panose="020B0503020204020204" pitchFamily="34" charset="-122"/>
              </a:rPr>
              <a:t>科学方法</a:t>
            </a:r>
            <a:r>
              <a:rPr lang="zh-CN" altLang="en-US" sz="2800" dirty="0" smtClean="0">
                <a:latin typeface="微软雅黑" panose="020B0503020204020204" pitchFamily="34" charset="-122"/>
                <a:ea typeface="微软雅黑" panose="020B0503020204020204" pitchFamily="34" charset="-122"/>
              </a:rPr>
              <a:t>是以科学知识和实践的理论成果为基础，主要有原理推演法、科学实验提升法、模型模拟法、移植法、回采法等。</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479376" y="836712"/>
            <a:ext cx="10972800" cy="5000625"/>
          </a:xfrm>
          <a:prstGeom prst="rect">
            <a:avLst/>
          </a:prstGeom>
        </p:spPr>
        <p:txBody>
          <a:bodyPr/>
          <a:lstStyle/>
          <a:p>
            <a:pPr indent="819150" eaLnBrk="1" hangingPunct="1">
              <a:lnSpc>
                <a:spcPct val="150000"/>
              </a:lnSpc>
              <a:buNone/>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2</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．技术发明方法</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eaLnBrk="1" hangingPunct="1">
              <a:lnSpc>
                <a:spcPct val="150000"/>
              </a:lnSpc>
              <a:buNone/>
            </a:pPr>
            <a:r>
              <a:rPr lang="zh-CN" altLang="en-US" sz="2800" dirty="0" smtClean="0">
                <a:latin typeface="微软雅黑" panose="020B0503020204020204" pitchFamily="34" charset="-122"/>
                <a:ea typeface="微软雅黑" panose="020B0503020204020204" pitchFamily="34" charset="-122"/>
              </a:rPr>
              <a:t>技术发明是创造人工自然物的方法。技术的发明是人类在自然客体的基础上，利用自然物质、能量和信息，创造出来的原本自然没有的人工创造物。</a:t>
            </a:r>
            <a:endParaRPr lang="zh-CN" altLang="en-US" sz="2800" dirty="0" smtClean="0">
              <a:latin typeface="微软雅黑" panose="020B0503020204020204" pitchFamily="34" charset="-122"/>
              <a:ea typeface="微软雅黑" panose="020B0503020204020204" pitchFamily="34" charset="-122"/>
            </a:endParaRPr>
          </a:p>
          <a:p>
            <a:pPr indent="819150" eaLnBrk="1" hangingPunct="1">
              <a:lnSpc>
                <a:spcPct val="150000"/>
              </a:lnSpc>
              <a:buNone/>
            </a:pPr>
            <a:r>
              <a:rPr lang="zh-CN" altLang="en-US" sz="2800" dirty="0" smtClean="0">
                <a:latin typeface="微软雅黑" panose="020B0503020204020204" pitchFamily="34" charset="-122"/>
                <a:ea typeface="微软雅黑" panose="020B0503020204020204" pitchFamily="34" charset="-122"/>
              </a:rPr>
              <a:t>技术发明有许多种方法。目前比较流行的技术发明创造的方法主要有</a:t>
            </a:r>
            <a:r>
              <a:rPr lang="en-US" altLang="zh-CN" sz="2800" dirty="0" smtClean="0">
                <a:latin typeface="微软雅黑" panose="020B0503020204020204" pitchFamily="34" charset="-122"/>
                <a:ea typeface="微软雅黑" panose="020B0503020204020204" pitchFamily="34" charset="-122"/>
              </a:rPr>
              <a:t>TRIZ</a:t>
            </a:r>
            <a:r>
              <a:rPr lang="zh-CN" altLang="en-US" sz="2800" dirty="0" smtClean="0">
                <a:latin typeface="微软雅黑" panose="020B0503020204020204" pitchFamily="34" charset="-122"/>
                <a:ea typeface="微软雅黑" panose="020B0503020204020204" pitchFamily="34" charset="-122"/>
              </a:rPr>
              <a:t>方法。这是俄罗斯发明家阿里特舒列尔等人通过对</a:t>
            </a:r>
            <a:r>
              <a:rPr lang="en-US" altLang="zh-CN" sz="2800" dirty="0" smtClean="0">
                <a:latin typeface="微软雅黑" panose="020B0503020204020204" pitchFamily="34" charset="-122"/>
                <a:ea typeface="微软雅黑" panose="020B0503020204020204" pitchFamily="34" charset="-122"/>
              </a:rPr>
              <a:t>10</a:t>
            </a:r>
            <a:r>
              <a:rPr lang="zh-CN" altLang="en-US" sz="2800" dirty="0" smtClean="0">
                <a:latin typeface="微软雅黑" panose="020B0503020204020204" pitchFamily="34" charset="-122"/>
                <a:ea typeface="微软雅黑" panose="020B0503020204020204" pitchFamily="34" charset="-122"/>
              </a:rPr>
              <a:t>万份专利研究归纳总结出</a:t>
            </a:r>
            <a:r>
              <a:rPr lang="en-US" altLang="zh-CN" sz="2800" dirty="0" smtClean="0">
                <a:latin typeface="微软雅黑" panose="020B0503020204020204" pitchFamily="34" charset="-122"/>
                <a:ea typeface="微软雅黑" panose="020B0503020204020204" pitchFamily="34" charset="-122"/>
              </a:rPr>
              <a:t>1200</a:t>
            </a:r>
            <a:r>
              <a:rPr lang="zh-CN" altLang="en-US" sz="2800" dirty="0" smtClean="0">
                <a:latin typeface="微软雅黑" panose="020B0503020204020204" pitchFamily="34" charset="-122"/>
                <a:ea typeface="微软雅黑" panose="020B0503020204020204" pitchFamily="34" charset="-122"/>
              </a:rPr>
              <a:t>多种技术措施，并提炼出</a:t>
            </a:r>
            <a:r>
              <a:rPr lang="en-US" altLang="zh-CN" sz="2800" dirty="0" smtClean="0">
                <a:latin typeface="微软雅黑" panose="020B0503020204020204" pitchFamily="34" charset="-122"/>
                <a:ea typeface="微软雅黑" panose="020B0503020204020204" pitchFamily="34" charset="-122"/>
              </a:rPr>
              <a:t>40</a:t>
            </a:r>
            <a:r>
              <a:rPr lang="zh-CN" altLang="en-US" sz="2800" dirty="0" smtClean="0">
                <a:latin typeface="微软雅黑" panose="020B0503020204020204" pitchFamily="34" charset="-122"/>
                <a:ea typeface="微软雅黑" panose="020B0503020204020204" pitchFamily="34" charset="-122"/>
              </a:rPr>
              <a:t>种基本措施，和</a:t>
            </a:r>
            <a:r>
              <a:rPr lang="en-US" altLang="zh-CN" sz="2800" dirty="0" smtClean="0">
                <a:latin typeface="微软雅黑" panose="020B0503020204020204" pitchFamily="34" charset="-122"/>
                <a:ea typeface="微软雅黑" panose="020B0503020204020204" pitchFamily="34" charset="-122"/>
              </a:rPr>
              <a:t>53</a:t>
            </a:r>
            <a:r>
              <a:rPr lang="zh-CN" altLang="en-US" sz="2800" dirty="0" smtClean="0">
                <a:latin typeface="微软雅黑" panose="020B0503020204020204" pitchFamily="34" charset="-122"/>
                <a:ea typeface="微软雅黑" panose="020B0503020204020204" pitchFamily="34" charset="-122"/>
              </a:rPr>
              <a:t>种较有成效的成对措施和成组措施的方法。</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分析和综合</a:t>
            </a:r>
            <a:endParaRPr lang="zh-CN" altLang="en-US" b="1" kern="1200" dirty="0">
              <a:latin typeface="微软雅黑" panose="020B0503020204020204" pitchFamily="34" charset="-122"/>
              <a:ea typeface="微软雅黑" panose="020B0503020204020204" pitchFamily="34" charset="-122"/>
            </a:endParaRPr>
          </a:p>
        </p:txBody>
      </p:sp>
      <p:sp>
        <p:nvSpPr>
          <p:cNvPr id="3994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第一</a:t>
            </a:r>
            <a:r>
              <a:rPr lang="zh-CN" altLang="en-US"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7" name="Rectangle 3"/>
          <p:cNvSpPr txBox="1">
            <a:spLocks noChangeArrowheads="1"/>
          </p:cNvSpPr>
          <p:nvPr/>
        </p:nvSpPr>
        <p:spPr>
          <a:xfrm>
            <a:off x="335360" y="980728"/>
            <a:ext cx="11233248" cy="4824535"/>
          </a:xfrm>
          <a:prstGeom prst="rect">
            <a:avLst/>
          </a:prstGeom>
        </p:spPr>
        <p:txBody>
          <a:bodyPr/>
          <a:lstStyle/>
          <a:p>
            <a:pPr marL="342900" indent="732155" rtl="0" eaLnBrk="0" hangingPunct="0">
              <a:lnSpc>
                <a:spcPct val="13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（一）分析</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分析就是把研究对象分解成各个组成部分，然后对其分别加以研究，以达到对事物内部结构和本质的认识的一种思维方法。这种思维方式包括三个环节：</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en-US" altLang="zh-CN"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1.</a:t>
            </a:r>
            <a:r>
              <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把整体加以“</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Wingdings" panose="05000000000000000000" pitchFamily="2" charset="2"/>
              </a:rPr>
              <a:t>解剖</a:t>
            </a:r>
            <a:r>
              <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”，把它的各个部分从整体中“分割”开来或“分离”出来；</a:t>
            </a:r>
            <a:endPar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endParaRPr>
          </a:p>
          <a:p>
            <a:pPr marL="342900" indent="732155" rtl="0" eaLnBrk="0" hangingPunct="0">
              <a:lnSpc>
                <a:spcPct val="130000"/>
              </a:lnSpc>
              <a:defRPr/>
            </a:pPr>
            <a:r>
              <a:rPr lang="en-US" altLang="zh-CN"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2.</a:t>
            </a:r>
            <a:r>
              <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深入分析各个部分的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Wingdings" panose="05000000000000000000" pitchFamily="2" charset="2"/>
              </a:rPr>
              <a:t>特殊本质</a:t>
            </a:r>
            <a:r>
              <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，这是分析方法的重要环节；</a:t>
            </a:r>
            <a:endPar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endParaRPr>
          </a:p>
          <a:p>
            <a:pPr marL="342900" indent="732155" rtl="0" eaLnBrk="0" hangingPunct="0">
              <a:lnSpc>
                <a:spcPct val="130000"/>
              </a:lnSpc>
              <a:defRPr/>
            </a:pPr>
            <a:r>
              <a:rPr lang="en-US" altLang="zh-CN"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3.</a:t>
            </a:r>
            <a:r>
              <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进一步分析各个部分</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Wingdings" panose="05000000000000000000" pitchFamily="2" charset="2"/>
              </a:rPr>
              <a:t>相互联系、相互作用</a:t>
            </a:r>
            <a:r>
              <a:rPr lang="zh-CN" altLang="en-US" sz="2800" kern="0" dirty="0" smtClean="0">
                <a:latin typeface="微软雅黑" panose="020B0503020204020204" pitchFamily="34" charset="-122"/>
                <a:ea typeface="微软雅黑" panose="020B0503020204020204" pitchFamily="34" charset="-122"/>
                <a:cs typeface="+mn-cs"/>
                <a:sym typeface="Wingdings" panose="05000000000000000000" pitchFamily="2" charset="2"/>
              </a:rPr>
              <a:t>的情况，阐明它们各居何种地位，各起何种作用，各以何种方式与其他部分发生作用。</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407368" y="1268760"/>
            <a:ext cx="10972800" cy="4525963"/>
          </a:xfrm>
          <a:prstGeom prst="rect">
            <a:avLst/>
          </a:prstGeom>
        </p:spPr>
        <p:txBody>
          <a:bodyPr/>
          <a:lstStyle/>
          <a:p>
            <a:pPr indent="819150" eaLnBrk="1" hangingPunct="1">
              <a:lnSpc>
                <a:spcPct val="150000"/>
              </a:lnSpc>
              <a:buNone/>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3</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．技术试验的方法</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eaLnBrk="1" hangingPunct="1">
              <a:lnSpc>
                <a:spcPct val="150000"/>
              </a:lnSpc>
              <a:buNone/>
            </a:pPr>
            <a:r>
              <a:rPr lang="zh-CN" altLang="en-US" dirty="0" smtClean="0">
                <a:latin typeface="微软雅黑" panose="020B0503020204020204" pitchFamily="34" charset="-122"/>
                <a:ea typeface="微软雅黑" panose="020B0503020204020204" pitchFamily="34" charset="-122"/>
              </a:rPr>
              <a:t>技术试验是在应用研究或技术开发中，对技术思想、技术设计、技术成果进行探索、考察、检验的实践活动。</a:t>
            </a:r>
            <a:endParaRPr lang="zh-CN" altLang="en-US" dirty="0" smtClean="0">
              <a:latin typeface="微软雅黑" panose="020B0503020204020204" pitchFamily="34" charset="-122"/>
              <a:ea typeface="微软雅黑" panose="020B0503020204020204" pitchFamily="34" charset="-122"/>
            </a:endParaRPr>
          </a:p>
          <a:p>
            <a:pPr indent="819150" eaLnBrk="1" hangingPunct="1">
              <a:lnSpc>
                <a:spcPct val="150000"/>
              </a:lnSpc>
              <a:buNone/>
            </a:pPr>
            <a:r>
              <a:rPr lang="zh-CN" altLang="en-US" dirty="0" smtClean="0">
                <a:latin typeface="微软雅黑" panose="020B0503020204020204" pitchFamily="34" charset="-122"/>
                <a:ea typeface="微软雅黑" panose="020B0503020204020204" pitchFamily="34" charset="-122"/>
              </a:rPr>
              <a:t>技术试验与科学实验是科学技术领域中两个不同的实践活动。两者既有共性，又有区别。</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407368" y="908720"/>
            <a:ext cx="10972800" cy="4929188"/>
          </a:xfrm>
          <a:prstGeom prst="rect">
            <a:avLst/>
          </a:prstGeom>
        </p:spPr>
        <p:txBody>
          <a:bodyPr/>
          <a:lstStyle/>
          <a:p>
            <a:pPr indent="819150" eaLnBrk="1" hangingPunct="1">
              <a:lnSpc>
                <a:spcPct val="130000"/>
              </a:lnSpc>
              <a:buNone/>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4</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．技术预测的方法</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eaLnBrk="1" hangingPunct="1">
              <a:lnSpc>
                <a:spcPct val="130000"/>
              </a:lnSpc>
              <a:buNone/>
            </a:pPr>
            <a:r>
              <a:rPr lang="zh-CN" altLang="en-US" dirty="0" smtClean="0">
                <a:latin typeface="微软雅黑" panose="020B0503020204020204" pitchFamily="34" charset="-122"/>
                <a:ea typeface="微软雅黑" panose="020B0503020204020204" pitchFamily="34" charset="-122"/>
              </a:rPr>
              <a:t>技术预测指对未来的科学、技术、经济和社会发展进行系统的研究，包括利用已有的理论、方法和技术手段，根据要预测的技术的过去、现在状况，推测和判断该技术发展的趋势或未知状况，确定具有战略性的研究领域，选择对经济和社会利益具有较大贡献的技术群。</a:t>
            </a:r>
            <a:endParaRPr lang="zh-CN" altLang="en-US" dirty="0" smtClean="0">
              <a:latin typeface="微软雅黑" panose="020B0503020204020204" pitchFamily="34" charset="-122"/>
              <a:ea typeface="微软雅黑" panose="020B0503020204020204" pitchFamily="34" charset="-122"/>
            </a:endParaRPr>
          </a:p>
          <a:p>
            <a:pPr indent="819150" eaLnBrk="1" hangingPunct="1">
              <a:lnSpc>
                <a:spcPct val="130000"/>
              </a:lnSpc>
              <a:buNone/>
            </a:pPr>
            <a:r>
              <a:rPr lang="zh-CN" altLang="en-US" dirty="0" smtClean="0">
                <a:latin typeface="微软雅黑" panose="020B0503020204020204" pitchFamily="34" charset="-122"/>
                <a:ea typeface="微软雅黑" panose="020B0503020204020204" pitchFamily="34" charset="-122"/>
              </a:rPr>
              <a:t>技术预测的基本类型有类比性预测、归纳性预测和演绎性预测。</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407368" y="908720"/>
            <a:ext cx="10972800" cy="5073650"/>
          </a:xfrm>
          <a:prstGeom prst="rect">
            <a:avLst/>
          </a:prstGeom>
        </p:spPr>
        <p:txBody>
          <a:bodyPr/>
          <a:lstStyle/>
          <a:p>
            <a:pPr indent="819150" eaLnBrk="1" hangingPunct="1">
              <a:lnSpc>
                <a:spcPct val="150000"/>
              </a:lnSpc>
              <a:buNone/>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5</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．技术评估的方法</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eaLnBrk="1" hangingPunct="1">
              <a:lnSpc>
                <a:spcPct val="150000"/>
              </a:lnSpc>
              <a:buNone/>
            </a:pPr>
            <a:r>
              <a:rPr lang="zh-CN" altLang="en-US" dirty="0" smtClean="0">
                <a:latin typeface="微软雅黑" panose="020B0503020204020204" pitchFamily="34" charset="-122"/>
                <a:ea typeface="微软雅黑" panose="020B0503020204020204" pitchFamily="34" charset="-122"/>
              </a:rPr>
              <a:t>技术评估是对技术系统、技术活动、技术环境，包括技术计划、项目、机构、人员、政策等可能产生的作用、效果和影响进行测算与评价的行为，是从总体上把握利害得失，将被评估的系列技术活动的负面影响降至最低，使其活动的正面影响达到极大，从而引导技术活动朝着有利于自然、社会和技术的和谐发展的方向前进。</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第四节</a:t>
            </a:r>
            <a:r>
              <a:rPr lang="zh-CN" altLang="en-US" sz="2800" dirty="0" smtClean="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  </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科学技术活动的方法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内容占位符 2"/>
          <p:cNvSpPr txBox="1"/>
          <p:nvPr/>
        </p:nvSpPr>
        <p:spPr>
          <a:xfrm>
            <a:off x="407368" y="764704"/>
            <a:ext cx="11247040" cy="5487987"/>
          </a:xfrm>
          <a:prstGeom prst="rect">
            <a:avLst/>
          </a:prstGeom>
        </p:spPr>
        <p:txBody>
          <a:bodyPr/>
          <a:lstStyle/>
          <a:p>
            <a:pPr marL="342900" marR="0" lvl="0" indent="15875" defTabSz="914400" rtl="0" eaLnBrk="0" latinLnBrk="0" hangingPunct="0">
              <a:lnSpc>
                <a:spcPct val="130000"/>
              </a:lnSpc>
              <a:buClrTx/>
              <a:buSzTx/>
              <a:defRPr/>
            </a:pPr>
            <a:r>
              <a:rPr lang="zh-CN" altLang="zh-CN" sz="3600" b="1" kern="0" dirty="0" smtClean="0">
                <a:latin typeface="+mj-lt"/>
                <a:ea typeface="华文新魏"/>
                <a:cs typeface="+mj-cs"/>
                <a:sym typeface="华文新魏" panose="02010800040101010101" pitchFamily="2" charset="-122"/>
              </a:rPr>
              <a:t>较之科学研究的方法而言，技术方法有如下特点</a:t>
            </a:r>
            <a:endParaRPr lang="zh-CN" altLang="zh-CN" sz="3600" b="1" kern="0" dirty="0" smtClean="0">
              <a:latin typeface="+mj-lt"/>
              <a:ea typeface="华文新魏"/>
              <a:cs typeface="+mj-cs"/>
              <a:sym typeface="华文新魏" panose="02010800040101010101" pitchFamily="2" charset="-122"/>
            </a:endParaRPr>
          </a:p>
          <a:p>
            <a:pPr marL="342900" marR="0" lvl="0" indent="819150" defTabSz="914400" rtl="0" eaLnBrk="0" latinLnBrk="0" hangingPunct="0">
              <a:lnSpc>
                <a:spcPct val="130000"/>
              </a:lnSpc>
              <a:buClrTx/>
              <a:buSzTx/>
              <a:defRPr/>
            </a:pPr>
            <a:r>
              <a:rPr lang="zh-CN" altLang="zh-CN" sz="2000" kern="0" dirty="0" smtClean="0">
                <a:latin typeface="微软雅黑" panose="020B0503020204020204" pitchFamily="34" charset="-122"/>
                <a:ea typeface="微软雅黑" panose="020B0503020204020204" pitchFamily="34" charset="-122"/>
                <a:cs typeface="+mn-cs"/>
              </a:rPr>
              <a:t>第一，具有更强的</a:t>
            </a:r>
            <a:r>
              <a:rPr lang="zh-CN" altLang="zh-CN" sz="2000" kern="0" dirty="0" smtClean="0">
                <a:solidFill>
                  <a:srgbClr val="0000FF"/>
                </a:solidFill>
                <a:latin typeface="微软雅黑" panose="020B0503020204020204" pitchFamily="34" charset="-122"/>
                <a:ea typeface="微软雅黑" panose="020B0503020204020204" pitchFamily="34" charset="-122"/>
                <a:cs typeface="+mn-cs"/>
              </a:rPr>
              <a:t>实践性</a:t>
            </a:r>
            <a:r>
              <a:rPr lang="zh-CN" altLang="zh-CN" sz="2000" kern="0" dirty="0" smtClean="0">
                <a:latin typeface="微软雅黑" panose="020B0503020204020204" pitchFamily="34" charset="-122"/>
                <a:ea typeface="微软雅黑" panose="020B0503020204020204" pitchFamily="34" charset="-122"/>
                <a:cs typeface="+mn-cs"/>
              </a:rPr>
              <a:t>。科学方法中，有很多是为科学认识活动中进行科学抽象、逻辑推理的思维操作提供的规则或模式。而在技术方法中，更多的则是为技术实践活动提供的严格意义上的实践操作规则和模式。</a:t>
            </a:r>
            <a:endParaRPr lang="zh-CN" altLang="zh-CN" sz="20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defRPr/>
            </a:pPr>
            <a:r>
              <a:rPr lang="zh-CN" altLang="zh-CN" sz="2000" kern="0" dirty="0" smtClean="0">
                <a:latin typeface="微软雅黑" panose="020B0503020204020204" pitchFamily="34" charset="-122"/>
                <a:ea typeface="微软雅黑" panose="020B0503020204020204" pitchFamily="34" charset="-122"/>
                <a:cs typeface="+mn-cs"/>
              </a:rPr>
              <a:t>第二，更强的</a:t>
            </a:r>
            <a:r>
              <a:rPr lang="zh-CN" altLang="zh-CN" sz="2000" kern="0" dirty="0" smtClean="0">
                <a:solidFill>
                  <a:srgbClr val="0000FF"/>
                </a:solidFill>
                <a:latin typeface="微软雅黑" panose="020B0503020204020204" pitchFamily="34" charset="-122"/>
                <a:ea typeface="微软雅黑" panose="020B0503020204020204" pitchFamily="34" charset="-122"/>
                <a:cs typeface="+mn-cs"/>
              </a:rPr>
              <a:t>社会属性</a:t>
            </a:r>
            <a:r>
              <a:rPr lang="zh-CN" altLang="zh-CN" sz="2000" kern="0" dirty="0" smtClean="0">
                <a:latin typeface="微软雅黑" panose="020B0503020204020204" pitchFamily="34" charset="-122"/>
                <a:ea typeface="微软雅黑" panose="020B0503020204020204" pitchFamily="34" charset="-122"/>
                <a:cs typeface="+mn-cs"/>
              </a:rPr>
              <a:t>。技术本身就具有两重性，即它的自然属性和社会属性。技术方法作为实现技术目标、规范技术创造活动的手段，必须符合于技术本身的属性。所以在技术方法中，不仅包含着对自然规律的应用，而且包含着对社会规律的应用。对技术方法的选择不能不考虑到各种社会因素。</a:t>
            </a:r>
            <a:endParaRPr lang="zh-CN" altLang="zh-CN" sz="20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defRPr/>
            </a:pPr>
            <a:r>
              <a:rPr lang="zh-CN" altLang="zh-CN" sz="2000" kern="0" dirty="0" smtClean="0">
                <a:latin typeface="微软雅黑" panose="020B0503020204020204" pitchFamily="34" charset="-122"/>
                <a:ea typeface="微软雅黑" panose="020B0503020204020204" pitchFamily="34" charset="-122"/>
                <a:cs typeface="+mn-cs"/>
              </a:rPr>
              <a:t>第三，更强的</a:t>
            </a:r>
            <a:r>
              <a:rPr lang="zh-CN" altLang="zh-CN" sz="2000" kern="0" dirty="0" smtClean="0">
                <a:solidFill>
                  <a:srgbClr val="0000FF"/>
                </a:solidFill>
                <a:latin typeface="微软雅黑" panose="020B0503020204020204" pitchFamily="34" charset="-122"/>
                <a:ea typeface="微软雅黑" panose="020B0503020204020204" pitchFamily="34" charset="-122"/>
                <a:cs typeface="+mn-cs"/>
              </a:rPr>
              <a:t>综合性</a:t>
            </a:r>
            <a:r>
              <a:rPr lang="zh-CN" altLang="zh-CN" sz="2000" kern="0" dirty="0" smtClean="0">
                <a:latin typeface="微软雅黑" panose="020B0503020204020204" pitchFamily="34" charset="-122"/>
                <a:ea typeface="微软雅黑" panose="020B0503020204020204" pitchFamily="34" charset="-122"/>
                <a:cs typeface="+mn-cs"/>
              </a:rPr>
              <a:t>。自然科学的是在绝对纯化和理想化的条件下研究自然事物，绝对理想你给的模型是它的研究对象，而工程技术的研究对象则是特定的人工自然物，在技术研究中必须把那些原来在科学研究中被舍弃的因素和关系一一恢复起来，加以综合考虑。技术方法的综合性还有另一层含义，技术方法常常是</a:t>
            </a:r>
            <a:r>
              <a:rPr lang="zh-CN" altLang="zh-CN" sz="2000" kern="0" dirty="0" smtClean="0">
                <a:solidFill>
                  <a:srgbClr val="0000FF"/>
                </a:solidFill>
                <a:latin typeface="微软雅黑" panose="020B0503020204020204" pitchFamily="34" charset="-122"/>
                <a:ea typeface="微软雅黑" panose="020B0503020204020204" pitchFamily="34" charset="-122"/>
                <a:cs typeface="+mn-cs"/>
              </a:rPr>
              <a:t>多种自然科学原理的综合应用</a:t>
            </a:r>
            <a:r>
              <a:rPr lang="zh-CN" altLang="zh-CN" sz="2000" kern="0" dirty="0" smtClean="0">
                <a:latin typeface="微软雅黑" panose="020B0503020204020204" pitchFamily="34" charset="-122"/>
                <a:ea typeface="微软雅黑" panose="020B0503020204020204" pitchFamily="34" charset="-122"/>
                <a:cs typeface="+mn-cs"/>
              </a:rPr>
              <a:t>，并且还要综合运用社会科学的成果。</a:t>
            </a:r>
            <a:endParaRPr lang="zh-CN" altLang="en-US" sz="20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内容占位符 2"/>
          <p:cNvSpPr txBox="1"/>
          <p:nvPr/>
        </p:nvSpPr>
        <p:spPr>
          <a:xfrm>
            <a:off x="623392" y="836712"/>
            <a:ext cx="10972800" cy="5272087"/>
          </a:xfrm>
          <a:prstGeom prst="rect">
            <a:avLst/>
          </a:prstGeom>
        </p:spPr>
        <p:txBody>
          <a:bodyPr/>
          <a:lstStyle/>
          <a:p>
            <a:pPr marL="271780" rtl="0">
              <a:defRPr/>
            </a:pPr>
            <a:r>
              <a:rPr lang="zh-CN" altLang="zh-CN" sz="3600" b="1" kern="0" dirty="0" smtClean="0">
                <a:latin typeface="+mj-lt"/>
                <a:ea typeface="华文新魏"/>
                <a:cs typeface="+mj-cs"/>
                <a:sym typeface="华文新魏" panose="02010800040101010101" pitchFamily="2" charset="-122"/>
              </a:rPr>
              <a:t>技术研究与开发活动中应当坚持的方法论原则</a:t>
            </a:r>
            <a:endParaRPr lang="zh-CN" altLang="zh-CN" sz="3600" b="1" kern="0" dirty="0" smtClean="0">
              <a:latin typeface="+mj-lt"/>
              <a:ea typeface="华文新魏"/>
              <a:cs typeface="+mj-cs"/>
              <a:sym typeface="华文新魏" panose="02010800040101010101" pitchFamily="2" charset="-122"/>
            </a:endParaRPr>
          </a:p>
          <a:p>
            <a:pPr marL="342900" marR="0" lvl="0" indent="819150" defTabSz="914400" rtl="0" eaLnBrk="0" latinLnBrk="0" hangingPunct="0">
              <a:lnSpc>
                <a:spcPct val="130000"/>
              </a:lnSpc>
              <a:buClrTx/>
              <a:buSzTx/>
              <a:defRPr/>
            </a:pPr>
            <a:r>
              <a:rPr lang="zh-CN" altLang="zh-CN" sz="3200" kern="0" dirty="0" smtClean="0">
                <a:latin typeface="微软雅黑" panose="020B0503020204020204" pitchFamily="34" charset="-122"/>
                <a:ea typeface="微软雅黑" panose="020B0503020204020204" pitchFamily="34" charset="-122"/>
                <a:cs typeface="+mn-cs"/>
              </a:rPr>
              <a:t>第一，</a:t>
            </a:r>
            <a:r>
              <a:rPr lang="zh-CN" altLang="zh-CN" sz="3200" kern="0" dirty="0" smtClean="0">
                <a:solidFill>
                  <a:srgbClr val="0000FF"/>
                </a:solidFill>
                <a:latin typeface="微软雅黑" panose="020B0503020204020204" pitchFamily="34" charset="-122"/>
                <a:ea typeface="微软雅黑" panose="020B0503020204020204" pitchFamily="34" charset="-122"/>
                <a:cs typeface="+mn-cs"/>
              </a:rPr>
              <a:t>自然规律和社会规律相统一</a:t>
            </a:r>
            <a:r>
              <a:rPr lang="zh-CN" altLang="zh-CN" sz="3200" kern="0" dirty="0" smtClean="0">
                <a:latin typeface="微软雅黑" panose="020B0503020204020204" pitchFamily="34" charset="-122"/>
                <a:ea typeface="微软雅黑" panose="020B0503020204020204" pitchFamily="34" charset="-122"/>
                <a:cs typeface="+mn-cs"/>
              </a:rPr>
              <a:t>的原则。技术研究与开发活动一方面必须满足科学性原则，遵循正确的自然规律和技术规范，另一方面，必须满足社会要求、适应社会需要、符合社会经济规律以及与技术有关的法律和政策（如技术发展战略、能源政策、环境保护法、劳动安全法等）。这两方面的结合，决定了技术研究与开发的目标速与方向、速度与规模。</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内容占位符 2"/>
          <p:cNvSpPr txBox="1"/>
          <p:nvPr/>
        </p:nvSpPr>
        <p:spPr>
          <a:xfrm>
            <a:off x="623392" y="1052736"/>
            <a:ext cx="10972800" cy="5040560"/>
          </a:xfrm>
          <a:prstGeom prst="rect">
            <a:avLst/>
          </a:prstGeom>
        </p:spPr>
        <p:txBody>
          <a:bodyPr/>
          <a:lstStyle/>
          <a:p>
            <a:pPr marL="342900" marR="0" lvl="0" indent="819150" defTabSz="914400" rtl="0" eaLnBrk="0" latinLnBrk="0" hangingPunct="0">
              <a:lnSpc>
                <a:spcPct val="130000"/>
              </a:lnSpc>
              <a:buClrTx/>
              <a:buSzTx/>
              <a:defRPr/>
            </a:pPr>
            <a:r>
              <a:rPr lang="zh-CN" altLang="zh-CN" sz="3000" kern="0" dirty="0" smtClean="0">
                <a:latin typeface="微软雅黑" panose="020B0503020204020204" pitchFamily="34" charset="-122"/>
                <a:ea typeface="微软雅黑" panose="020B0503020204020204" pitchFamily="34" charset="-122"/>
                <a:cs typeface="+mn-cs"/>
              </a:rPr>
              <a:t>第二，</a:t>
            </a:r>
            <a:r>
              <a:rPr lang="zh-CN" altLang="zh-CN" sz="3000" kern="0" dirty="0" smtClean="0">
                <a:solidFill>
                  <a:srgbClr val="0000FF"/>
                </a:solidFill>
                <a:latin typeface="微软雅黑" panose="020B0503020204020204" pitchFamily="34" charset="-122"/>
                <a:ea typeface="微软雅黑" panose="020B0503020204020204" pitchFamily="34" charset="-122"/>
                <a:cs typeface="+mn-cs"/>
              </a:rPr>
              <a:t>需要性与可能性相统一</a:t>
            </a:r>
            <a:r>
              <a:rPr lang="zh-CN" altLang="zh-CN" sz="3000" kern="0" dirty="0" smtClean="0">
                <a:latin typeface="微软雅黑" panose="020B0503020204020204" pitchFamily="34" charset="-122"/>
                <a:ea typeface="微软雅黑" panose="020B0503020204020204" pitchFamily="34" charset="-122"/>
                <a:cs typeface="+mn-cs"/>
              </a:rPr>
              <a:t>的原则。任何一项成功的技术研究和开发活动都是需要性与可能性相统一的成果。任何技术研究与开发课题都必须有明确的技术目的性，而这种目的性是由直接、间接或潜在的社会需要所决定的。同时任何一个技术研究与开发项目又必须是在现有的条件下可行的。所以在进行技术研究与开发时，不仅要着眼于社会需要，而且要考虑实现技术目标的主客观条件（包括理论准备、技术能力、智力结构、资金及物质设备等）和后果，进行可行性分析。</a:t>
            </a:r>
            <a:endParaRPr lang="zh-CN" altLang="en-US" sz="30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技术活动的方法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技术活动的方法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内容占位符 2"/>
          <p:cNvSpPr txBox="1"/>
          <p:nvPr/>
        </p:nvSpPr>
        <p:spPr>
          <a:xfrm>
            <a:off x="191344" y="1196752"/>
            <a:ext cx="11521016" cy="4389438"/>
          </a:xfrm>
          <a:prstGeom prst="rect">
            <a:avLst/>
          </a:prstGeom>
        </p:spPr>
        <p:txBody>
          <a:bodyPr/>
          <a:lstStyle/>
          <a:p>
            <a:pPr marL="342900" marR="0" lvl="0" indent="819150" defTabSz="914400" rtl="0" eaLnBrk="0" latinLnBrk="0" hangingPunct="0">
              <a:lnSpc>
                <a:spcPct val="130000"/>
              </a:lnSpc>
              <a:buClrTx/>
              <a:buSzTx/>
              <a:defRPr/>
            </a:pPr>
            <a:r>
              <a:rPr lang="zh-CN" altLang="zh-CN" sz="2600" kern="0" dirty="0" smtClean="0">
                <a:latin typeface="微软雅黑" panose="020B0503020204020204" pitchFamily="34" charset="-122"/>
                <a:ea typeface="微软雅黑" panose="020B0503020204020204" pitchFamily="34" charset="-122"/>
                <a:cs typeface="+mn-cs"/>
              </a:rPr>
              <a:t>第三、</a:t>
            </a:r>
            <a:r>
              <a:rPr lang="zh-CN" altLang="zh-CN" sz="2600" kern="0" dirty="0" smtClean="0">
                <a:solidFill>
                  <a:srgbClr val="0000FF"/>
                </a:solidFill>
                <a:latin typeface="微软雅黑" panose="020B0503020204020204" pitchFamily="34" charset="-122"/>
                <a:ea typeface="微软雅黑" panose="020B0503020204020204" pitchFamily="34" charset="-122"/>
                <a:cs typeface="+mn-cs"/>
              </a:rPr>
              <a:t>经济性与适用性相统一</a:t>
            </a:r>
            <a:r>
              <a:rPr lang="zh-CN" altLang="zh-CN" sz="2600" kern="0" dirty="0" smtClean="0">
                <a:latin typeface="微软雅黑" panose="020B0503020204020204" pitchFamily="34" charset="-122"/>
                <a:ea typeface="微软雅黑" panose="020B0503020204020204" pitchFamily="34" charset="-122"/>
                <a:cs typeface="+mn-cs"/>
              </a:rPr>
              <a:t>的原则。技术的社会属性，决定了在技术研究与开发活动中要把经济性和适用性统一起来。做到既经济又适用。经济性要求考虑技术开发项目在整个生命周期中的成本，考虑大规模生产的前景及可能带来的经济效益；而适用性要求既不忽视技术开发可能带来的危及生态、环境方面的社会后果，又要考虑到整个民族、整个国家乃至不同地区的政治、经济、环境以及教育、就业状况等等方面。应当着眼于技术的实用价值和适宜程度，而不要盲目追求技术的先进性。</a:t>
            </a:r>
            <a:endParaRPr lang="zh-CN" altLang="zh-CN" sz="26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defRPr/>
            </a:pPr>
            <a:r>
              <a:rPr lang="zh-CN" altLang="zh-CN" sz="2600" kern="0" dirty="0" smtClean="0">
                <a:latin typeface="微软雅黑" panose="020B0503020204020204" pitchFamily="34" charset="-122"/>
                <a:ea typeface="微软雅黑" panose="020B0503020204020204" pitchFamily="34" charset="-122"/>
                <a:cs typeface="+mn-cs"/>
              </a:rPr>
              <a:t>以上这三个方面相互联系、相互制约。技术研究与开发中的预测、评估、发明、设计和试验等活动正是在这些方法论原则指导下逐步展开的。</a:t>
            </a:r>
            <a:endParaRPr lang="zh-CN" altLang="en-US" sz="26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idx="4294967295"/>
          </p:nvPr>
        </p:nvSpPr>
        <p:spPr>
          <a:xfrm>
            <a:off x="2063750" y="642938"/>
            <a:ext cx="8147050" cy="850900"/>
          </a:xfrm>
        </p:spPr>
        <p:txBody>
          <a:bodyPr vert="horz" wrap="square" lIns="91440" tIns="45720" rIns="91440" bIns="45720" anchor="ctr"/>
          <a:p>
            <a:r>
              <a:rPr lang="zh-CN" altLang="en-US" b="1" dirty="0"/>
              <a:t>思考题</a:t>
            </a:r>
            <a:endParaRPr lang="zh-CN" altLang="en-US" b="1" dirty="0"/>
          </a:p>
        </p:txBody>
      </p:sp>
      <p:sp>
        <p:nvSpPr>
          <p:cNvPr id="119810" name="Rectangle 3"/>
          <p:cNvSpPr>
            <a:spLocks noGrp="1"/>
          </p:cNvSpPr>
          <p:nvPr>
            <p:ph type="body" idx="4294967295"/>
          </p:nvPr>
        </p:nvSpPr>
        <p:spPr>
          <a:xfrm>
            <a:off x="807720" y="1813560"/>
            <a:ext cx="10798175" cy="4191000"/>
          </a:xfrm>
        </p:spPr>
        <p:txBody>
          <a:bodyPr vert="horz" wrap="square" lIns="91440" tIns="45720" rIns="91440" bIns="45720" anchor="t"/>
          <a:p>
            <a:pPr>
              <a:lnSpc>
                <a:spcPct val="90000"/>
              </a:lnSpc>
            </a:pPr>
            <a:r>
              <a:rPr lang="en-US" altLang="zh-CN" sz="2800" b="1" dirty="0">
                <a:latin typeface="宋体" panose="02010600030101010101" pitchFamily="2" charset="-122"/>
              </a:rPr>
              <a:t>1</a:t>
            </a:r>
            <a:r>
              <a:rPr lang="zh-CN" altLang="en-US" sz="2800" b="1" dirty="0">
                <a:latin typeface="宋体" panose="02010600030101010101" pitchFamily="2" charset="-122"/>
              </a:rPr>
              <a:t>．如何理解马克思主义科学技术方法论与科学研究中的具体方法的关系？</a:t>
            </a:r>
            <a:endParaRPr lang="zh-CN" altLang="en-US" sz="2800" b="1" dirty="0">
              <a:latin typeface="宋体" panose="02010600030101010101" pitchFamily="2" charset="-122"/>
            </a:endParaRPr>
          </a:p>
          <a:p>
            <a:pPr>
              <a:lnSpc>
                <a:spcPct val="90000"/>
              </a:lnSpc>
            </a:pPr>
            <a:r>
              <a:rPr lang="en-US" altLang="zh-CN" sz="2800" b="1" dirty="0">
                <a:latin typeface="宋体" panose="02010600030101010101" pitchFamily="2" charset="-122"/>
              </a:rPr>
              <a:t>2．如何理解辩证思维渗透在科学研究的全部过程中？</a:t>
            </a:r>
            <a:endParaRPr lang="en-US" altLang="zh-CN" sz="2800" b="1" dirty="0">
              <a:latin typeface="宋体" panose="02010600030101010101" pitchFamily="2" charset="-122"/>
            </a:endParaRPr>
          </a:p>
          <a:p>
            <a:pPr>
              <a:lnSpc>
                <a:spcPct val="90000"/>
              </a:lnSpc>
            </a:pPr>
            <a:r>
              <a:rPr lang="en-US" altLang="zh-CN" sz="2800" b="1" dirty="0">
                <a:latin typeface="宋体" panose="02010600030101010101" pitchFamily="2" charset="-122"/>
              </a:rPr>
              <a:t>3．如何把握创造性思维特性？</a:t>
            </a:r>
            <a:endParaRPr lang="en-US" altLang="zh-CN" sz="2800" b="1" dirty="0">
              <a:latin typeface="宋体" panose="02010600030101010101" pitchFamily="2" charset="-122"/>
            </a:endParaRPr>
          </a:p>
          <a:p>
            <a:pPr>
              <a:lnSpc>
                <a:spcPct val="90000"/>
              </a:lnSpc>
            </a:pPr>
            <a:r>
              <a:rPr lang="en-US" altLang="zh-CN" sz="2800" b="1" dirty="0">
                <a:latin typeface="宋体" panose="02010600030101010101" pitchFamily="2" charset="-122"/>
              </a:rPr>
              <a:t>4．注意多学科的交叉与融贯有何方法论意义？</a:t>
            </a:r>
            <a:endParaRPr lang="en-US" altLang="zh-CN" sz="2800" b="1" dirty="0">
              <a:latin typeface="宋体" panose="02010600030101010101" pitchFamily="2" charset="-122"/>
            </a:endParaRPr>
          </a:p>
          <a:p>
            <a:pPr>
              <a:lnSpc>
                <a:spcPct val="90000"/>
              </a:lnSpc>
            </a:pPr>
            <a:r>
              <a:rPr lang="en-US" altLang="zh-CN" sz="2800" b="1" dirty="0">
                <a:latin typeface="宋体" panose="02010600030101010101" pitchFamily="2" charset="-122"/>
              </a:rPr>
              <a:t>5. 战略性思维对于科学研究有何意义？</a:t>
            </a:r>
            <a:endParaRPr lang="en-US" altLang="zh-CN" sz="2800" b="1" dirty="0">
              <a:latin typeface="宋体" panose="02010600030101010101" pitchFamily="2" charset="-122"/>
            </a:endParaRPr>
          </a:p>
          <a:p>
            <a:pPr>
              <a:lnSpc>
                <a:spcPct val="90000"/>
              </a:lnSpc>
            </a:pPr>
            <a:r>
              <a:rPr lang="en-US" altLang="zh-CN" sz="2800" b="1" dirty="0">
                <a:latin typeface="宋体" panose="02010600030101010101" pitchFamily="2" charset="-122"/>
              </a:rPr>
              <a:t>6. </a:t>
            </a:r>
            <a:r>
              <a:rPr lang="zh-CN" altLang="en-US" sz="2800" b="1" dirty="0">
                <a:latin typeface="宋体" panose="02010600030101010101" pitchFamily="2" charset="-122"/>
              </a:rPr>
              <a:t>观察是否有信念渗入，如何在有信念渗入的境况下排除先见？</a:t>
            </a:r>
            <a:endParaRPr lang="zh-CN" altLang="en-US" sz="2800" b="1" dirty="0">
              <a:latin typeface="宋体" panose="02010600030101010101" pitchFamily="2" charset="-122"/>
            </a:endParaRPr>
          </a:p>
          <a:p>
            <a:pPr>
              <a:lnSpc>
                <a:spcPct val="90000"/>
              </a:lnSpc>
            </a:pPr>
            <a:r>
              <a:rPr lang="en-US" altLang="zh-CN" sz="2800" b="1" dirty="0">
                <a:latin typeface="宋体" panose="02010600030101010101" pitchFamily="2" charset="-122"/>
              </a:rPr>
              <a:t>7. 实验有自己独立的生命，是否不需要理论的指导？理论对实验如有指导，是否实验就没有自己独立的生命？</a:t>
            </a:r>
            <a:endParaRPr lang="en-US" altLang="zh-CN" sz="2800" b="1" dirty="0">
              <a:latin typeface="宋体" panose="02010600030101010101" pitchFamily="2" charset="-122"/>
            </a:endParaRPr>
          </a:p>
          <a:p>
            <a:pPr>
              <a:lnSpc>
                <a:spcPct val="90000"/>
              </a:lnSpc>
            </a:pPr>
            <a:endParaRPr lang="zh-CN" altLang="en-US" sz="2800" b="1" dirty="0">
              <a:latin typeface="宋体" panose="02010600030101010101" pitchFamily="2" charset="-122"/>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ctrTitle"/>
          </p:nvPr>
        </p:nvSpPr>
        <p:spPr/>
        <p:txBody>
          <a:bodyPr anchor="ctr"/>
          <a:p>
            <a:pPr defTabSz="914400">
              <a:buSzTx/>
            </a:pPr>
            <a:r>
              <a:rPr lang="en-US" altLang="zh-CN" sz="5400" kern="1200" baseline="0">
                <a:latin typeface="Arial" panose="020B0604020202020204" pitchFamily="34" charset="0"/>
                <a:ea typeface="宋体" panose="02010600030101010101" pitchFamily="2" charset="-122"/>
              </a:rPr>
              <a:t>The End</a:t>
            </a:r>
            <a:endParaRPr lang="en-US" altLang="zh-CN" sz="5400" kern="1200" baseline="0">
              <a:latin typeface="Arial" panose="020B0604020202020204" pitchFamily="34" charset="0"/>
              <a:ea typeface="宋体" panose="02010600030101010101" pitchFamily="2" charset="-122"/>
            </a:endParaRPr>
          </a:p>
        </p:txBody>
      </p:sp>
      <p:sp>
        <p:nvSpPr>
          <p:cNvPr id="25603" name="副标题 25602"/>
          <p:cNvSpPr>
            <a:spLocks noGrp="1"/>
          </p:cNvSpPr>
          <p:nvPr>
            <p:ph type="subTitle" idx="1"/>
          </p:nvPr>
        </p:nvSpPr>
        <p:spPr/>
        <p:txBody>
          <a:bodyPr anchor="b"/>
          <a:p>
            <a:pPr defTabSz="914400">
              <a:buSzPct val="75000"/>
            </a:pPr>
            <a:r>
              <a:rPr lang="zh-CN" altLang="en-US" sz="7200" kern="1200" baseline="0" dirty="0">
                <a:latin typeface="Arial" panose="020B0604020202020204" pitchFamily="34" charset="0"/>
                <a:ea typeface="宋体" panose="02010600030101010101" pitchFamily="2" charset="-122"/>
              </a:rPr>
              <a:t>谢谢！</a:t>
            </a:r>
            <a:endParaRPr lang="zh-CN" altLang="en-US" sz="7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分析和综合</a:t>
            </a:r>
            <a:endParaRPr lang="zh-CN" altLang="en-US" b="1" kern="1200" dirty="0">
              <a:latin typeface="微软雅黑" panose="020B0503020204020204" pitchFamily="34" charset="-122"/>
              <a:ea typeface="微软雅黑" panose="020B0503020204020204" pitchFamily="34" charset="-122"/>
            </a:endParaRPr>
          </a:p>
        </p:txBody>
      </p:sp>
      <p:sp>
        <p:nvSpPr>
          <p:cNvPr id="3994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第一</a:t>
            </a:r>
            <a:r>
              <a:rPr lang="zh-CN" altLang="en-US"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79376" y="1340768"/>
            <a:ext cx="10972800" cy="4320480"/>
          </a:xfrm>
          <a:prstGeom prst="rect">
            <a:avLst/>
          </a:prstGeom>
        </p:spPr>
        <p:txBody>
          <a:bodyPr/>
          <a:lstStyle/>
          <a:p>
            <a:pPr marL="342900" marR="0" lvl="0" indent="732155" rtl="0" eaLnBrk="0" hangingPunct="0">
              <a:lnSpc>
                <a:spcPct val="15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（二）综合</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综合就是把研究对象的各个部分、各个方面和各种因素联系起来加以研究，从而在整体上认识、把握事物的本质和规律的一种思维方法。</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特点：从组成事物的各部分及其属性，关系的真实联系和本来面目，来复现事物的整体，综合为</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多样性的统一整体</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分析和综合</a:t>
            </a:r>
            <a:endParaRPr lang="zh-CN" altLang="en-US" b="1" kern="1200" dirty="0">
              <a:latin typeface="微软雅黑" panose="020B0503020204020204" pitchFamily="34" charset="-122"/>
              <a:ea typeface="微软雅黑" panose="020B0503020204020204" pitchFamily="34" charset="-122"/>
            </a:endParaRPr>
          </a:p>
        </p:txBody>
      </p:sp>
      <p:sp>
        <p:nvSpPr>
          <p:cNvPr id="3994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第一</a:t>
            </a:r>
            <a:r>
              <a:rPr lang="zh-CN" altLang="en-US"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Rectangle 3"/>
          <p:cNvSpPr txBox="1">
            <a:spLocks noChangeArrowheads="1"/>
          </p:cNvSpPr>
          <p:nvPr/>
        </p:nvSpPr>
        <p:spPr>
          <a:xfrm>
            <a:off x="479376" y="764704"/>
            <a:ext cx="10972800" cy="5544616"/>
          </a:xfrm>
          <a:prstGeom prst="rect">
            <a:avLst/>
          </a:prstGeom>
        </p:spPr>
        <p:txBody>
          <a:bodyPr/>
          <a:lstStyle/>
          <a:p>
            <a:pPr marL="342900" marR="0" lvl="0" indent="732155" rtl="0" eaLnBrk="0" hangingPunct="0">
              <a:lnSpc>
                <a:spcPct val="14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（三）分析与综合</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marR="0" lvl="0" indent="732155" rtl="0" eaLnBrk="0" hangingPunct="0">
              <a:lnSpc>
                <a:spcPct val="14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分析与综合有机结合，形成分析与综合的辩证思维，并构成了认识事物部分与整体辩证关系的完整过程，是人们思考事物、对象的必要思维方法与阶段。</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4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在科学研究中，分析与综合是</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相互渗透</a:t>
            </a:r>
            <a:r>
              <a:rPr lang="zh-CN" altLang="en-US" sz="2800" kern="0" dirty="0" smtClean="0">
                <a:latin typeface="微软雅黑" panose="020B0503020204020204" pitchFamily="34" charset="-122"/>
                <a:ea typeface="微软雅黑" panose="020B0503020204020204" pitchFamily="34" charset="-122"/>
                <a:cs typeface="+mn-cs"/>
              </a:rPr>
              <a:t>和</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相互转化</a:t>
            </a:r>
            <a:r>
              <a:rPr lang="zh-CN" altLang="en-US" sz="2800" kern="0" dirty="0" smtClean="0">
                <a:latin typeface="微软雅黑" panose="020B0503020204020204" pitchFamily="34" charset="-122"/>
                <a:ea typeface="微软雅黑" panose="020B0503020204020204" pitchFamily="34" charset="-122"/>
                <a:cs typeface="+mn-cs"/>
              </a:rPr>
              <a:t>的。分析的目的，不仅是为了深入对象内部进行认识和实践，而且是为了在思维中综合认识对象，为在实践中变革对象打下基础；综合也需要以分析为基础，没有分析的综合不是深刻的综合。</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分析是研究</a:t>
            </a:r>
            <a:r>
              <a:rPr lang="zh-CN" altLang="en-US" sz="2800" kern="0" dirty="0" smtClean="0">
                <a:latin typeface="微软雅黑" panose="020B0503020204020204" pitchFamily="34" charset="-122"/>
                <a:ea typeface="微软雅黑" panose="020B0503020204020204" pitchFamily="34" charset="-122"/>
                <a:cs typeface="+mn-cs"/>
              </a:rPr>
              <a:t>，</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综合是创造</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484784"/>
            <a:ext cx="10972800" cy="4032448"/>
          </a:xfrm>
          <a:prstGeom prst="rect">
            <a:avLst/>
          </a:prstGeom>
        </p:spPr>
        <p:txBody>
          <a:bodyPr/>
          <a:lstStyle/>
          <a:p>
            <a:pPr marL="342900" marR="0" lvl="0" indent="732155" rtl="0" eaLnBrk="0" hangingPunct="0">
              <a:lnSpc>
                <a:spcPct val="15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（一）归纳</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归纳是由</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个别到一般</a:t>
            </a:r>
            <a:r>
              <a:rPr lang="zh-CN" altLang="en-US" sz="2800" kern="0" dirty="0" smtClean="0">
                <a:latin typeface="微软雅黑" panose="020B0503020204020204" pitchFamily="34" charset="-122"/>
                <a:ea typeface="微软雅黑" panose="020B0503020204020204" pitchFamily="34" charset="-122"/>
                <a:cs typeface="+mn-cs"/>
              </a:rPr>
              <a:t>，寻求事物</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普遍特征</a:t>
            </a:r>
            <a:r>
              <a:rPr lang="zh-CN" altLang="en-US" sz="2800" kern="0" dirty="0" smtClean="0">
                <a:latin typeface="微软雅黑" panose="020B0503020204020204" pitchFamily="34" charset="-122"/>
                <a:ea typeface="微软雅黑" panose="020B0503020204020204" pitchFamily="34" charset="-122"/>
                <a:cs typeface="+mn-cs"/>
              </a:rPr>
              <a:t>的认识方法。归纳推理不是必然性推理，其结论具有</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或然性</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在科学实践活动中，归纳是从其情境密切相关的特定研究中得到在此情境适用的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一般性结论</a:t>
            </a:r>
            <a:r>
              <a:rPr lang="zh-CN" altLang="en-US" sz="2800" kern="0" dirty="0" smtClean="0">
                <a:latin typeface="微软雅黑" panose="020B0503020204020204" pitchFamily="34" charset="-122"/>
                <a:ea typeface="微软雅黑" panose="020B0503020204020204" pitchFamily="34" charset="-122"/>
                <a:cs typeface="+mn-cs"/>
              </a:rPr>
              <a:t>。把归纳的结论推广到其他情境时需要注意其适用性。</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479376" y="764704"/>
            <a:ext cx="10972800" cy="5400600"/>
          </a:xfrm>
          <a:prstGeom prst="rect">
            <a:avLst/>
          </a:prstGeom>
        </p:spPr>
        <p:txBody>
          <a:bodyPr>
            <a:noAutofit/>
          </a:bodyPr>
          <a:lstStyle/>
          <a:p>
            <a:pPr marL="342900" marR="0" lvl="0" indent="732155" rtl="0" eaLnBrk="0" hangingPunct="0">
              <a:lnSpc>
                <a:spcPct val="150000"/>
              </a:lnSpc>
              <a:buClr>
                <a:schemeClr val="accent3"/>
              </a:buClr>
              <a:buSzTx/>
              <a:defRPr/>
            </a:pPr>
            <a:r>
              <a:rPr lang="zh-CN" altLang="en-US" sz="3600" b="1" kern="0" dirty="0" smtClean="0">
                <a:latin typeface="+mj-lt"/>
                <a:ea typeface="华文新魏"/>
                <a:cs typeface="+mj-cs"/>
                <a:sym typeface="华文新魏" panose="02010800040101010101" pitchFamily="2" charset="-122"/>
              </a:rPr>
              <a:t>归纳原理及其问题</a:t>
            </a:r>
            <a:endParaRPr lang="zh-CN" altLang="en-US" sz="3600" b="1" kern="0" dirty="0" smtClean="0">
              <a:latin typeface="+mj-lt"/>
              <a:ea typeface="华文新魏"/>
              <a:cs typeface="+mj-cs"/>
              <a:sym typeface="华文新魏" panose="02010800040101010101" pitchFamily="2" charset="-122"/>
            </a:endParaRPr>
          </a:p>
          <a:p>
            <a:pPr marL="342900" marR="0" lvl="0" indent="732155" rtl="0" eaLnBrk="0" hangingPunct="0">
              <a:lnSpc>
                <a:spcPct val="150000"/>
              </a:lnSpc>
              <a:buClr>
                <a:schemeClr val="accent3"/>
              </a:buClr>
              <a:buSzTx/>
              <a:defRPr/>
            </a:pPr>
            <a:r>
              <a:rPr lang="zh-CN" altLang="zh-CN" sz="2800" kern="0" dirty="0" smtClean="0">
                <a:latin typeface="微软雅黑" panose="020B0503020204020204" pitchFamily="34" charset="-122"/>
                <a:ea typeface="微软雅黑" panose="020B0503020204020204" pitchFamily="34" charset="-122"/>
                <a:cs typeface="+mn-cs"/>
              </a:rPr>
              <a:t>归纳方法的一般原理是：如果大量的</a:t>
            </a:r>
            <a:r>
              <a:rPr lang="en-US" altLang="zh-CN" sz="2800" kern="0" dirty="0" smtClean="0">
                <a:latin typeface="微软雅黑" panose="020B0503020204020204" pitchFamily="34" charset="-122"/>
                <a:ea typeface="微软雅黑" panose="020B0503020204020204" pitchFamily="34" charset="-122"/>
                <a:cs typeface="+mn-cs"/>
              </a:rPr>
              <a:t>A</a:t>
            </a:r>
            <a:r>
              <a:rPr lang="zh-CN" altLang="zh-CN" sz="2800" kern="0" dirty="0" smtClean="0">
                <a:latin typeface="微软雅黑" panose="020B0503020204020204" pitchFamily="34" charset="-122"/>
                <a:ea typeface="微软雅黑" panose="020B0503020204020204" pitchFamily="34" charset="-122"/>
                <a:cs typeface="+mn-cs"/>
              </a:rPr>
              <a:t>在各种各样的条件下被观察到，而且如果所有这些被观察到的</a:t>
            </a:r>
            <a:r>
              <a:rPr lang="en-US" altLang="zh-CN" sz="2800" kern="0" dirty="0" smtClean="0">
                <a:latin typeface="微软雅黑" panose="020B0503020204020204" pitchFamily="34" charset="-122"/>
                <a:ea typeface="微软雅黑" panose="020B0503020204020204" pitchFamily="34" charset="-122"/>
                <a:cs typeface="+mn-cs"/>
              </a:rPr>
              <a:t>A</a:t>
            </a:r>
            <a:r>
              <a:rPr lang="zh-CN" altLang="zh-CN" sz="2800" kern="0" dirty="0" smtClean="0">
                <a:latin typeface="微软雅黑" panose="020B0503020204020204" pitchFamily="34" charset="-122"/>
                <a:ea typeface="微软雅黑" panose="020B0503020204020204" pitchFamily="34" charset="-122"/>
                <a:cs typeface="+mn-cs"/>
              </a:rPr>
              <a:t>都无例外地具有</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性质</a:t>
            </a:r>
            <a:r>
              <a:rPr lang="en-US" altLang="zh-CN" sz="2800" kern="0" dirty="0" smtClean="0">
                <a:solidFill>
                  <a:srgbClr val="0000FF"/>
                </a:solidFill>
                <a:latin typeface="微软雅黑" panose="020B0503020204020204" pitchFamily="34" charset="-122"/>
                <a:ea typeface="微软雅黑" panose="020B0503020204020204" pitchFamily="34" charset="-122"/>
                <a:cs typeface="+mn-cs"/>
              </a:rPr>
              <a:t>B</a:t>
            </a:r>
            <a:r>
              <a:rPr lang="zh-CN" altLang="zh-CN" sz="2800" kern="0" dirty="0" smtClean="0">
                <a:latin typeface="微软雅黑" panose="020B0503020204020204" pitchFamily="34" charset="-122"/>
                <a:ea typeface="微软雅黑" panose="020B0503020204020204" pitchFamily="34" charset="-122"/>
                <a:cs typeface="+mn-cs"/>
              </a:rPr>
              <a:t>，那么就可以归纳出所有的</a:t>
            </a:r>
            <a:r>
              <a:rPr lang="en-US" altLang="zh-CN" sz="2800" kern="0" dirty="0" smtClean="0">
                <a:latin typeface="微软雅黑" panose="020B0503020204020204" pitchFamily="34" charset="-122"/>
                <a:ea typeface="微软雅黑" panose="020B0503020204020204" pitchFamily="34" charset="-122"/>
                <a:cs typeface="+mn-cs"/>
              </a:rPr>
              <a:t>A</a:t>
            </a:r>
            <a:r>
              <a:rPr lang="zh-CN" altLang="zh-CN" sz="2800" kern="0" dirty="0" smtClean="0">
                <a:latin typeface="微软雅黑" panose="020B0503020204020204" pitchFamily="34" charset="-122"/>
                <a:ea typeface="微软雅黑" panose="020B0503020204020204" pitchFamily="34" charset="-122"/>
                <a:cs typeface="+mn-cs"/>
              </a:rPr>
              <a:t>都有性质</a:t>
            </a:r>
            <a:r>
              <a:rPr lang="en-US" altLang="zh-CN" sz="2800" kern="0" dirty="0" smtClean="0">
                <a:latin typeface="微软雅黑" panose="020B0503020204020204" pitchFamily="34" charset="-122"/>
                <a:ea typeface="微软雅黑" panose="020B0503020204020204" pitchFamily="34" charset="-122"/>
                <a:cs typeface="+mn-cs"/>
              </a:rPr>
              <a:t>B</a:t>
            </a:r>
            <a:r>
              <a:rPr lang="zh-CN" altLang="zh-CN" sz="2800" kern="0" dirty="0" smtClean="0">
                <a:latin typeface="微软雅黑" panose="020B0503020204020204" pitchFamily="34" charset="-122"/>
                <a:ea typeface="微软雅黑" panose="020B0503020204020204" pitchFamily="34" charset="-122"/>
                <a:cs typeface="+mn-cs"/>
              </a:rPr>
              <a:t>。</a:t>
            </a:r>
            <a:endParaRPr lang="zh-CN" altLang="zh-CN"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
                <a:schemeClr val="accent3"/>
              </a:buClr>
              <a:buSzTx/>
              <a:defRPr/>
            </a:pPr>
            <a:r>
              <a:rPr lang="zh-CN" altLang="zh-CN" sz="2800" kern="0" dirty="0" smtClean="0">
                <a:latin typeface="微软雅黑" panose="020B0503020204020204" pitchFamily="34" charset="-122"/>
                <a:ea typeface="微软雅黑" panose="020B0503020204020204" pitchFamily="34" charset="-122"/>
                <a:cs typeface="+mn-cs"/>
              </a:rPr>
              <a:t>问题：</a:t>
            </a:r>
            <a:endParaRPr lang="zh-CN" altLang="zh-CN"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
                <a:schemeClr val="accent3"/>
              </a:buClr>
              <a:buSzTx/>
              <a:defRPr/>
            </a:pPr>
            <a:r>
              <a:rPr lang="zh-CN" altLang="zh-CN" sz="2800" kern="0" dirty="0" smtClean="0">
                <a:latin typeface="微软雅黑" panose="020B0503020204020204" pitchFamily="34" charset="-122"/>
                <a:ea typeface="微软雅黑" panose="020B0503020204020204" pitchFamily="34" charset="-122"/>
                <a:cs typeface="+mn-cs"/>
              </a:rPr>
              <a:t>大量的</a:t>
            </a:r>
            <a:r>
              <a:rPr lang="en-US" altLang="zh-CN" sz="2800" kern="0" dirty="0" smtClean="0">
                <a:latin typeface="微软雅黑" panose="020B0503020204020204" pitchFamily="34" charset="-122"/>
                <a:ea typeface="微软雅黑" panose="020B0503020204020204" pitchFamily="34" charset="-122"/>
                <a:cs typeface="+mn-cs"/>
              </a:rPr>
              <a:t>A</a:t>
            </a:r>
            <a:r>
              <a:rPr lang="zh-CN" altLang="zh-CN" sz="2800" kern="0" dirty="0" smtClean="0">
                <a:latin typeface="微软雅黑" panose="020B0503020204020204" pitchFamily="34" charset="-122"/>
                <a:ea typeface="微软雅黑" panose="020B0503020204020204" pitchFamily="34" charset="-122"/>
                <a:cs typeface="+mn-cs"/>
              </a:rPr>
              <a:t>，什么是“大量”？其具体数值是多少？</a:t>
            </a:r>
            <a:endParaRPr lang="zh-CN" altLang="zh-CN"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
                <a:schemeClr val="accent3"/>
              </a:buClr>
              <a:buSzTx/>
              <a:defRPr/>
            </a:pPr>
            <a:r>
              <a:rPr lang="zh-CN" altLang="zh-CN" sz="2800" kern="0" dirty="0" smtClean="0">
                <a:latin typeface="微软雅黑" panose="020B0503020204020204" pitchFamily="34" charset="-122"/>
                <a:ea typeface="微软雅黑" panose="020B0503020204020204" pitchFamily="34" charset="-122"/>
                <a:cs typeface="+mn-cs"/>
              </a:rPr>
              <a:t>各种各样的条件能否罗列齐全并全部实现？</a:t>
            </a:r>
            <a:endParaRPr lang="zh-CN" altLang="zh-CN"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
                <a:schemeClr val="accent3"/>
              </a:buClr>
              <a:buSzTx/>
              <a:defRPr/>
            </a:pPr>
            <a:r>
              <a:rPr lang="zh-CN" altLang="zh-CN" sz="2800" kern="0" dirty="0" smtClean="0">
                <a:latin typeface="微软雅黑" panose="020B0503020204020204" pitchFamily="34" charset="-122"/>
                <a:ea typeface="微软雅黑" panose="020B0503020204020204" pitchFamily="34" charset="-122"/>
                <a:cs typeface="+mn-cs"/>
              </a:rPr>
              <a:t>在科学观察中能不能真正实现完全的无例外？</a:t>
            </a:r>
            <a:r>
              <a:rPr lang="en-US" altLang="zh-CN" sz="2800" kern="0" dirty="0" smtClean="0">
                <a:latin typeface="微软雅黑" panose="020B0503020204020204" pitchFamily="34" charset="-122"/>
                <a:ea typeface="微软雅黑" panose="020B0503020204020204" pitchFamily="34" charset="-122"/>
                <a:cs typeface="+mn-cs"/>
              </a:rPr>
              <a:t>……</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第</a:t>
            </a:r>
            <a:r>
              <a:rPr lang="zh-CN" altLang="en-US" sz="2800" dirty="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科学技术研究的辩证思维方法</a:t>
            </a:r>
            <a:endParaRPr lang="zh-CN" altLang="en-US" sz="2800"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endParaRPr>
          </a:p>
        </p:txBody>
      </p:sp>
      <p:sp>
        <p:nvSpPr>
          <p:cNvPr id="4" name="Text Box 3"/>
          <p:cNvSpPr txBox="1">
            <a:spLocks noChangeArrowheads="1"/>
          </p:cNvSpPr>
          <p:nvPr/>
        </p:nvSpPr>
        <p:spPr bwMode="auto">
          <a:xfrm>
            <a:off x="1016000" y="1676400"/>
            <a:ext cx="7010400" cy="1284288"/>
          </a:xfrm>
          <a:prstGeom prst="rect">
            <a:avLst/>
          </a:prstGeom>
          <a:noFill/>
          <a:ln w="9525" algn="ctr">
            <a:noFill/>
            <a:miter lim="800000"/>
          </a:ln>
          <a:effectLst/>
        </p:spPr>
        <p:txBody>
          <a:bodyPr>
            <a:spAutoFit/>
          </a:bodyPr>
          <a:lstStyle/>
          <a:p>
            <a:pPr>
              <a:spcBef>
                <a:spcPct val="20000"/>
              </a:spcBef>
              <a:defRPr/>
            </a:pPr>
            <a:r>
              <a:rPr lang="zh-CN" altLang="en-US" sz="2300" dirty="0">
                <a:solidFill>
                  <a:srgbClr val="0000FF"/>
                </a:solidFill>
                <a:latin typeface="微软雅黑" panose="020B0503020204020204" pitchFamily="34" charset="-122"/>
                <a:ea typeface="微软雅黑" panose="020B0503020204020204" pitchFamily="34" charset="-122"/>
              </a:rPr>
              <a:t>盐酸</a:t>
            </a:r>
            <a:r>
              <a:rPr lang="zh-CN" altLang="en-US" sz="2300" dirty="0">
                <a:latin typeface="微软雅黑" panose="020B0503020204020204" pitchFamily="34" charset="-122"/>
                <a:ea typeface="微软雅黑" panose="020B0503020204020204" pitchFamily="34" charset="-122"/>
              </a:rPr>
              <a:t>是酸，它能使紫罗兰花瓣变红；</a:t>
            </a:r>
            <a:endParaRPr lang="zh-CN" altLang="en-US" sz="2300" dirty="0">
              <a:latin typeface="微软雅黑" panose="020B0503020204020204" pitchFamily="34" charset="-122"/>
              <a:ea typeface="微软雅黑" panose="020B0503020204020204" pitchFamily="34" charset="-122"/>
            </a:endParaRPr>
          </a:p>
          <a:p>
            <a:pPr>
              <a:spcBef>
                <a:spcPct val="20000"/>
              </a:spcBef>
              <a:defRPr/>
            </a:pPr>
            <a:r>
              <a:rPr lang="zh-CN" altLang="en-US" sz="2300" dirty="0">
                <a:solidFill>
                  <a:srgbClr val="0000FF"/>
                </a:solidFill>
                <a:latin typeface="微软雅黑" panose="020B0503020204020204" pitchFamily="34" charset="-122"/>
                <a:ea typeface="微软雅黑" panose="020B0503020204020204" pitchFamily="34" charset="-122"/>
              </a:rPr>
              <a:t>硫酸</a:t>
            </a:r>
            <a:r>
              <a:rPr lang="zh-CN" altLang="en-US" sz="2300" dirty="0">
                <a:latin typeface="微软雅黑" panose="020B0503020204020204" pitchFamily="34" charset="-122"/>
                <a:ea typeface="微软雅黑" panose="020B0503020204020204" pitchFamily="34" charset="-122"/>
              </a:rPr>
              <a:t>是酸；</a:t>
            </a:r>
            <a:endParaRPr lang="zh-CN" altLang="en-US" sz="2300" dirty="0">
              <a:latin typeface="微软雅黑" panose="020B0503020204020204" pitchFamily="34" charset="-122"/>
              <a:ea typeface="微软雅黑" panose="020B0503020204020204" pitchFamily="34" charset="-122"/>
            </a:endParaRPr>
          </a:p>
          <a:p>
            <a:pPr>
              <a:spcBef>
                <a:spcPct val="20000"/>
              </a:spcBef>
              <a:defRPr/>
            </a:pPr>
            <a:r>
              <a:rPr lang="zh-CN" altLang="en-US" sz="2300" dirty="0">
                <a:solidFill>
                  <a:srgbClr val="0000FF"/>
                </a:solidFill>
                <a:latin typeface="微软雅黑" panose="020B0503020204020204" pitchFamily="34" charset="-122"/>
                <a:ea typeface="微软雅黑" panose="020B0503020204020204" pitchFamily="34" charset="-122"/>
              </a:rPr>
              <a:t>硝酸</a:t>
            </a:r>
            <a:r>
              <a:rPr lang="zh-CN" altLang="en-US" sz="2300" dirty="0">
                <a:latin typeface="微软雅黑" panose="020B0503020204020204" pitchFamily="34" charset="-122"/>
                <a:ea typeface="微软雅黑" panose="020B0503020204020204" pitchFamily="34" charset="-122"/>
              </a:rPr>
              <a:t>是酸；</a:t>
            </a:r>
            <a:endParaRPr lang="zh-CN" altLang="en-US" sz="2300" dirty="0">
              <a:latin typeface="微软雅黑" panose="020B0503020204020204" pitchFamily="34" charset="-122"/>
              <a:ea typeface="微软雅黑" panose="020B0503020204020204" pitchFamily="34" charset="-122"/>
            </a:endParaRPr>
          </a:p>
        </p:txBody>
      </p:sp>
      <p:sp>
        <p:nvSpPr>
          <p:cNvPr id="5" name="Text Box 4"/>
          <p:cNvSpPr txBox="1">
            <a:spLocks noChangeArrowheads="1"/>
          </p:cNvSpPr>
          <p:nvPr/>
        </p:nvSpPr>
        <p:spPr bwMode="auto">
          <a:xfrm>
            <a:off x="695400" y="836712"/>
            <a:ext cx="7560840" cy="751809"/>
          </a:xfrm>
          <a:prstGeom prst="rect">
            <a:avLst/>
          </a:prstGeom>
          <a:noFill/>
          <a:ln w="9525" algn="ctr">
            <a:noFill/>
            <a:miter lim="800000"/>
          </a:ln>
          <a:effectLst/>
          <a:scene3d>
            <a:camera prst="orthographicFront"/>
            <a:lightRig rig="threePt" dir="t"/>
          </a:scene3d>
          <a:sp3d prstMaterial="matte"/>
        </p:spPr>
        <p:txBody>
          <a:bodyPr wrap="square">
            <a:spAutoFit/>
          </a:bodyPr>
          <a:lstStyle/>
          <a:p>
            <a:pPr marL="342900" indent="15875" rtl="0" eaLnBrk="0" hangingPunct="0">
              <a:lnSpc>
                <a:spcPct val="130000"/>
              </a:lnSpc>
              <a:buClr>
                <a:schemeClr val="accent3"/>
              </a:buClr>
              <a:defRPr/>
            </a:pPr>
            <a:r>
              <a:rPr lang="zh-CN" altLang="en-US" sz="3600" b="1" kern="0" dirty="0" smtClean="0">
                <a:latin typeface="+mj-lt"/>
                <a:ea typeface="华文新魏"/>
                <a:cs typeface="+mj-cs"/>
                <a:sym typeface="华文新魏" panose="02010800040101010101" pitchFamily="2" charset="-122"/>
              </a:rPr>
              <a:t>波</a:t>
            </a:r>
            <a:r>
              <a:rPr lang="zh-CN" altLang="en-US" sz="3600" b="1" kern="0" dirty="0">
                <a:latin typeface="+mj-lt"/>
                <a:ea typeface="华文新魏"/>
                <a:cs typeface="+mj-cs"/>
                <a:sym typeface="华文新魏" panose="02010800040101010101" pitchFamily="2" charset="-122"/>
              </a:rPr>
              <a:t>义耳发明酸碱指示</a:t>
            </a:r>
            <a:r>
              <a:rPr lang="zh-CN" altLang="en-US" sz="3600" b="1" kern="0" dirty="0" smtClean="0">
                <a:latin typeface="+mj-lt"/>
                <a:ea typeface="华文新魏"/>
                <a:cs typeface="+mj-cs"/>
                <a:sym typeface="华文新魏" panose="02010800040101010101" pitchFamily="2" charset="-122"/>
              </a:rPr>
              <a:t>剂</a:t>
            </a:r>
            <a:endParaRPr lang="zh-CN" altLang="en-US" sz="3600" b="1" kern="0" dirty="0">
              <a:latin typeface="+mj-lt"/>
              <a:ea typeface="华文新魏"/>
              <a:cs typeface="+mj-cs"/>
              <a:sym typeface="华文新魏" panose="02010800040101010101" pitchFamily="2" charset="-122"/>
            </a:endParaRPr>
          </a:p>
        </p:txBody>
      </p:sp>
      <p:sp>
        <p:nvSpPr>
          <p:cNvPr id="6" name="Text Box 5"/>
          <p:cNvSpPr txBox="1">
            <a:spLocks noChangeArrowheads="1"/>
          </p:cNvSpPr>
          <p:nvPr/>
        </p:nvSpPr>
        <p:spPr bwMode="auto">
          <a:xfrm>
            <a:off x="1016000" y="2895600"/>
            <a:ext cx="7213600" cy="863600"/>
          </a:xfrm>
          <a:prstGeom prst="rect">
            <a:avLst/>
          </a:prstGeom>
          <a:noFill/>
          <a:ln w="9525" algn="ctr">
            <a:noFill/>
            <a:miter lim="800000"/>
          </a:ln>
          <a:effectLst/>
        </p:spPr>
        <p:txBody>
          <a:bodyPr>
            <a:spAutoFit/>
          </a:bodyPr>
          <a:lstStyle/>
          <a:p>
            <a:pPr>
              <a:spcBef>
                <a:spcPct val="20000"/>
              </a:spcBef>
              <a:defRPr/>
            </a:pPr>
            <a:r>
              <a:rPr lang="zh-CN" altLang="en-US" sz="2300" dirty="0">
                <a:latin typeface="微软雅黑" panose="020B0503020204020204" pitchFamily="34" charset="-122"/>
                <a:ea typeface="微软雅黑" panose="020B0503020204020204" pitchFamily="34" charset="-122"/>
              </a:rPr>
              <a:t>所以，硫酸也能使紫罗兰花瓣变红；</a:t>
            </a:r>
            <a:endParaRPr lang="zh-CN" altLang="en-US" sz="2300" dirty="0">
              <a:latin typeface="微软雅黑" panose="020B0503020204020204" pitchFamily="34" charset="-122"/>
              <a:ea typeface="微软雅黑" panose="020B0503020204020204" pitchFamily="34" charset="-122"/>
            </a:endParaRPr>
          </a:p>
          <a:p>
            <a:pPr>
              <a:spcBef>
                <a:spcPct val="20000"/>
              </a:spcBef>
              <a:defRPr/>
            </a:pPr>
            <a:r>
              <a:rPr lang="zh-CN" altLang="en-US" sz="2300" dirty="0" smtClean="0">
                <a:latin typeface="微软雅黑" panose="020B0503020204020204" pitchFamily="34" charset="-122"/>
                <a:ea typeface="微软雅黑" panose="020B0503020204020204" pitchFamily="34" charset="-122"/>
              </a:rPr>
              <a:t>硝</a:t>
            </a:r>
            <a:r>
              <a:rPr lang="zh-CN" altLang="en-US" sz="2300" dirty="0">
                <a:latin typeface="微软雅黑" panose="020B0503020204020204" pitchFamily="34" charset="-122"/>
                <a:ea typeface="微软雅黑" panose="020B0503020204020204" pitchFamily="34" charset="-122"/>
              </a:rPr>
              <a:t>酸也能使紫罗兰花瓣变红。</a:t>
            </a:r>
            <a:endParaRPr lang="zh-CN" altLang="en-US" sz="2300" dirty="0">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rot="5400000">
            <a:off x="7175500" y="2197100"/>
            <a:ext cx="1905000" cy="1016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006600"/>
            </a:solidFill>
            <a:prstDash val="sysDot"/>
            <a:miter lim="800000"/>
          </a:ln>
          <a:effectLst/>
        </p:spPr>
        <p:txBody>
          <a:bodyPr rot="10800000" vert="eaVert" wrap="none" anchor="ctr"/>
          <a:lstStyle/>
          <a:p>
            <a:pPr algn="ctr">
              <a:defRPr/>
            </a:pPr>
            <a:r>
              <a:rPr lang="zh-CN" altLang="en-US" sz="2000" dirty="0">
                <a:latin typeface="微软雅黑" panose="020B0503020204020204" pitchFamily="34" charset="-122"/>
                <a:ea typeface="微软雅黑" panose="020B0503020204020204" pitchFamily="34" charset="-122"/>
              </a:rPr>
              <a:t>类</a:t>
            </a:r>
            <a:endParaRPr lang="zh-CN" altLang="en-US" sz="2000" dirty="0">
              <a:latin typeface="微软雅黑" panose="020B0503020204020204" pitchFamily="34" charset="-122"/>
              <a:ea typeface="微软雅黑" panose="020B0503020204020204" pitchFamily="34" charset="-122"/>
            </a:endParaRPr>
          </a:p>
          <a:p>
            <a:pPr algn="ctr">
              <a:defRPr/>
            </a:pPr>
            <a:endParaRPr lang="zh-CN" altLang="en-US" sz="2000" dirty="0">
              <a:latin typeface="微软雅黑" panose="020B0503020204020204" pitchFamily="34" charset="-122"/>
              <a:ea typeface="微软雅黑" panose="020B0503020204020204" pitchFamily="34" charset="-122"/>
            </a:endParaRPr>
          </a:p>
          <a:p>
            <a:pPr algn="ctr">
              <a:defRPr/>
            </a:pPr>
            <a:r>
              <a:rPr lang="zh-CN" altLang="en-US" sz="2000" dirty="0">
                <a:latin typeface="微软雅黑" panose="020B0503020204020204" pitchFamily="34" charset="-122"/>
                <a:ea typeface="微软雅黑" panose="020B0503020204020204" pitchFamily="34" charset="-122"/>
              </a:rPr>
              <a:t>比</a:t>
            </a:r>
            <a:endParaRPr lang="zh-CN" altLang="en-US" sz="2000" dirty="0">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rot="5400000">
            <a:off x="7645400" y="2844800"/>
            <a:ext cx="3200400" cy="1016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006600"/>
            </a:solidFill>
            <a:prstDash val="sysDot"/>
            <a:miter lim="800000"/>
          </a:ln>
          <a:effectLst/>
        </p:spPr>
        <p:txBody>
          <a:bodyPr rot="10800000" vert="eaVert" wrap="none" anchor="ctr"/>
          <a:lstStyle/>
          <a:p>
            <a:pPr algn="ctr">
              <a:defRPr/>
            </a:pPr>
            <a:r>
              <a:rPr lang="zh-CN" altLang="en-US" sz="2000" dirty="0">
                <a:latin typeface="微软雅黑" panose="020B0503020204020204" pitchFamily="34" charset="-122"/>
                <a:ea typeface="微软雅黑" panose="020B0503020204020204" pitchFamily="34" charset="-122"/>
              </a:rPr>
              <a:t>归</a:t>
            </a:r>
            <a:endParaRPr lang="zh-CN" altLang="en-US" sz="2000" dirty="0">
              <a:latin typeface="微软雅黑" panose="020B0503020204020204" pitchFamily="34" charset="-122"/>
              <a:ea typeface="微软雅黑" panose="020B0503020204020204" pitchFamily="34" charset="-122"/>
            </a:endParaRPr>
          </a:p>
          <a:p>
            <a:pPr algn="ctr">
              <a:defRPr/>
            </a:pPr>
            <a:endParaRPr lang="zh-CN" altLang="en-US" sz="2000" dirty="0">
              <a:latin typeface="微软雅黑" panose="020B0503020204020204" pitchFamily="34" charset="-122"/>
              <a:ea typeface="微软雅黑" panose="020B0503020204020204" pitchFamily="34" charset="-122"/>
            </a:endParaRPr>
          </a:p>
          <a:p>
            <a:pPr algn="ctr">
              <a:defRPr/>
            </a:pPr>
            <a:r>
              <a:rPr lang="zh-CN" altLang="en-US" sz="2000" dirty="0">
                <a:latin typeface="微软雅黑" panose="020B0503020204020204" pitchFamily="34" charset="-122"/>
                <a:ea typeface="微软雅黑" panose="020B0503020204020204" pitchFamily="34" charset="-122"/>
              </a:rPr>
              <a:t>纳</a:t>
            </a:r>
            <a:endParaRPr lang="zh-CN" altLang="en-US" sz="2000" dirty="0">
              <a:latin typeface="微软雅黑" panose="020B0503020204020204" pitchFamily="34" charset="-122"/>
              <a:ea typeface="微软雅黑" panose="020B0503020204020204" pitchFamily="34" charset="-122"/>
            </a:endParaRPr>
          </a:p>
        </p:txBody>
      </p:sp>
      <p:sp>
        <p:nvSpPr>
          <p:cNvPr id="9" name="Text Box 8"/>
          <p:cNvSpPr txBox="1">
            <a:spLocks noChangeArrowheads="1"/>
          </p:cNvSpPr>
          <p:nvPr/>
        </p:nvSpPr>
        <p:spPr bwMode="auto">
          <a:xfrm>
            <a:off x="1016000" y="5821363"/>
            <a:ext cx="6400800" cy="442912"/>
          </a:xfrm>
          <a:prstGeom prst="rect">
            <a:avLst/>
          </a:prstGeom>
          <a:noFill/>
          <a:ln w="9525" algn="ctr">
            <a:noFill/>
            <a:miter lim="800000"/>
          </a:ln>
          <a:effectLst/>
        </p:spPr>
        <p:txBody>
          <a:bodyPr>
            <a:spAutoFit/>
          </a:bodyPr>
          <a:lstStyle/>
          <a:p>
            <a:pPr>
              <a:spcBef>
                <a:spcPct val="50000"/>
              </a:spcBef>
              <a:defRPr/>
            </a:pPr>
            <a:r>
              <a:rPr lang="zh-CN" altLang="en-US" sz="2300" dirty="0">
                <a:latin typeface="微软雅黑" panose="020B0503020204020204" pitchFamily="34" charset="-122"/>
                <a:ea typeface="微软雅黑" panose="020B0503020204020204" pitchFamily="34" charset="-122"/>
              </a:rPr>
              <a:t>所以，</a:t>
            </a:r>
            <a:r>
              <a:rPr lang="en-US" altLang="zh-CN" sz="2300" dirty="0" smtClean="0">
                <a:latin typeface="微软雅黑" panose="020B0503020204020204" pitchFamily="34" charset="-122"/>
                <a:ea typeface="微软雅黑" panose="020B0503020204020204" pitchFamily="34" charset="-122"/>
              </a:rPr>
              <a:t>X</a:t>
            </a:r>
            <a:r>
              <a:rPr lang="zh-CN" altLang="en-US" sz="2300" dirty="0" smtClean="0">
                <a:latin typeface="微软雅黑" panose="020B0503020204020204" pitchFamily="34" charset="-122"/>
                <a:ea typeface="微软雅黑" panose="020B0503020204020204" pitchFamily="34" charset="-122"/>
              </a:rPr>
              <a:t>酸</a:t>
            </a:r>
            <a:r>
              <a:rPr lang="zh-CN" altLang="en-US" sz="2300" dirty="0">
                <a:latin typeface="微软雅黑" panose="020B0503020204020204" pitchFamily="34" charset="-122"/>
                <a:ea typeface="微软雅黑" panose="020B0503020204020204" pitchFamily="34" charset="-122"/>
              </a:rPr>
              <a:t>也能使紫罗兰花瓣变红。</a:t>
            </a:r>
            <a:endParaRPr lang="zh-CN" altLang="en-US" sz="2300" dirty="0">
              <a:latin typeface="微软雅黑" panose="020B0503020204020204" pitchFamily="34" charset="-122"/>
              <a:ea typeface="微软雅黑" panose="020B0503020204020204" pitchFamily="34" charset="-122"/>
            </a:endParaRPr>
          </a:p>
        </p:txBody>
      </p:sp>
      <p:sp>
        <p:nvSpPr>
          <p:cNvPr id="10" name="Text Box 9"/>
          <p:cNvSpPr txBox="1">
            <a:spLocks noChangeArrowheads="1"/>
          </p:cNvSpPr>
          <p:nvPr/>
        </p:nvSpPr>
        <p:spPr bwMode="auto">
          <a:xfrm>
            <a:off x="1016000" y="5181601"/>
            <a:ext cx="2946400" cy="442913"/>
          </a:xfrm>
          <a:prstGeom prst="rect">
            <a:avLst/>
          </a:prstGeom>
          <a:noFill/>
          <a:ln w="9525" algn="ctr">
            <a:noFill/>
            <a:miter lim="800000"/>
          </a:ln>
          <a:effectLst/>
        </p:spPr>
        <p:txBody>
          <a:bodyPr>
            <a:spAutoFit/>
          </a:bodyPr>
          <a:lstStyle/>
          <a:p>
            <a:pPr>
              <a:spcBef>
                <a:spcPct val="20000"/>
              </a:spcBef>
              <a:defRPr/>
            </a:pPr>
            <a:r>
              <a:rPr lang="zh-CN" altLang="en-US" sz="2300" dirty="0">
                <a:latin typeface="微软雅黑" panose="020B0503020204020204" pitchFamily="34" charset="-122"/>
                <a:ea typeface="微软雅黑" panose="020B0503020204020204" pitchFamily="34" charset="-122"/>
              </a:rPr>
              <a:t>新化合</a:t>
            </a:r>
            <a:r>
              <a:rPr lang="zh-CN" altLang="en-US" sz="2300" dirty="0" smtClean="0">
                <a:latin typeface="微软雅黑" panose="020B0503020204020204" pitchFamily="34" charset="-122"/>
                <a:ea typeface="微软雅黑" panose="020B0503020204020204" pitchFamily="34" charset="-122"/>
              </a:rPr>
              <a:t>出</a:t>
            </a:r>
            <a:r>
              <a:rPr lang="en-US" altLang="zh-CN" sz="2300" dirty="0" smtClean="0">
                <a:latin typeface="微软雅黑" panose="020B0503020204020204" pitchFamily="34" charset="-122"/>
                <a:ea typeface="微软雅黑" panose="020B0503020204020204" pitchFamily="34" charset="-122"/>
              </a:rPr>
              <a:t>X</a:t>
            </a:r>
            <a:r>
              <a:rPr lang="zh-CN" altLang="en-US" sz="2300" dirty="0" smtClean="0">
                <a:latin typeface="微软雅黑" panose="020B0503020204020204" pitchFamily="34" charset="-122"/>
                <a:ea typeface="微软雅黑" panose="020B0503020204020204" pitchFamily="34" charset="-122"/>
              </a:rPr>
              <a:t>酸</a:t>
            </a:r>
            <a:endParaRPr lang="zh-CN" altLang="en-US" sz="2300" dirty="0">
              <a:latin typeface="微软雅黑" panose="020B0503020204020204" pitchFamily="34" charset="-122"/>
              <a:ea typeface="微软雅黑" panose="020B0503020204020204" pitchFamily="34" charset="-122"/>
            </a:endParaRPr>
          </a:p>
        </p:txBody>
      </p:sp>
      <p:sp>
        <p:nvSpPr>
          <p:cNvPr id="11" name="Text Box 10"/>
          <p:cNvSpPr txBox="1">
            <a:spLocks noChangeArrowheads="1"/>
          </p:cNvSpPr>
          <p:nvPr/>
        </p:nvSpPr>
        <p:spPr bwMode="auto">
          <a:xfrm>
            <a:off x="1016000" y="4572001"/>
            <a:ext cx="6604000" cy="442913"/>
          </a:xfrm>
          <a:prstGeom prst="rect">
            <a:avLst/>
          </a:prstGeom>
          <a:noFill/>
          <a:ln w="9525" algn="ctr">
            <a:noFill/>
            <a:miter lim="800000"/>
          </a:ln>
          <a:effectLst/>
        </p:spPr>
        <p:txBody>
          <a:bodyPr>
            <a:spAutoFit/>
          </a:bodyPr>
          <a:lstStyle/>
          <a:p>
            <a:pPr>
              <a:spcBef>
                <a:spcPct val="20000"/>
              </a:spcBef>
              <a:defRPr/>
            </a:pPr>
            <a:r>
              <a:rPr lang="zh-CN" altLang="en-US" sz="2300" dirty="0">
                <a:latin typeface="微软雅黑" panose="020B0503020204020204" pitchFamily="34" charset="-122"/>
                <a:ea typeface="微软雅黑" panose="020B0503020204020204" pitchFamily="34" charset="-122"/>
              </a:rPr>
              <a:t>所以，所有酸都能使紫罗兰花瓣变红。</a:t>
            </a:r>
            <a:endParaRPr lang="zh-CN" altLang="en-US" sz="2300" dirty="0">
              <a:latin typeface="微软雅黑" panose="020B0503020204020204" pitchFamily="34" charset="-122"/>
              <a:ea typeface="微软雅黑" panose="020B0503020204020204" pitchFamily="34" charset="-122"/>
            </a:endParaRPr>
          </a:p>
        </p:txBody>
      </p:sp>
      <p:sp>
        <p:nvSpPr>
          <p:cNvPr id="12" name="Text Box 11"/>
          <p:cNvSpPr txBox="1">
            <a:spLocks noChangeArrowheads="1"/>
          </p:cNvSpPr>
          <p:nvPr/>
        </p:nvSpPr>
        <p:spPr bwMode="auto">
          <a:xfrm>
            <a:off x="1016000" y="3895726"/>
            <a:ext cx="6604000" cy="442913"/>
          </a:xfrm>
          <a:prstGeom prst="rect">
            <a:avLst/>
          </a:prstGeom>
          <a:noFill/>
          <a:ln w="9525" algn="ctr">
            <a:noFill/>
            <a:miter lim="800000"/>
          </a:ln>
          <a:effectLst/>
        </p:spPr>
        <p:txBody>
          <a:bodyPr>
            <a:spAutoFit/>
          </a:bodyPr>
          <a:lstStyle/>
          <a:p>
            <a:pPr>
              <a:spcBef>
                <a:spcPct val="20000"/>
              </a:spcBef>
              <a:defRPr/>
            </a:pP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（确证了</a:t>
            </a:r>
            <a:r>
              <a:rPr lang="en-US" altLang="zh-CN" sz="2300" dirty="0" smtClean="0">
                <a:latin typeface="微软雅黑" panose="020B0503020204020204" pitchFamily="34" charset="-122"/>
                <a:ea typeface="微软雅黑" panose="020B0503020204020204" pitchFamily="34" charset="-122"/>
              </a:rPr>
              <a:t>n</a:t>
            </a:r>
            <a:r>
              <a:rPr lang="zh-CN" altLang="en-US" sz="2300" dirty="0" smtClean="0">
                <a:latin typeface="微软雅黑" panose="020B0503020204020204" pitchFamily="34" charset="-122"/>
                <a:ea typeface="微软雅黑" panose="020B0503020204020204" pitchFamily="34" charset="-122"/>
              </a:rPr>
              <a:t>种</a:t>
            </a:r>
            <a:r>
              <a:rPr lang="zh-CN" altLang="en-US" sz="2300" dirty="0">
                <a:latin typeface="微软雅黑" panose="020B0503020204020204" pitchFamily="34" charset="-122"/>
                <a:ea typeface="微软雅黑" panose="020B0503020204020204" pitchFamily="34" charset="-122"/>
              </a:rPr>
              <a:t>酸）</a:t>
            </a:r>
            <a:endParaRPr lang="zh-CN" altLang="en-US" sz="2300" dirty="0">
              <a:latin typeface="微软雅黑" panose="020B0503020204020204" pitchFamily="34" charset="-122"/>
              <a:ea typeface="微软雅黑" panose="020B0503020204020204" pitchFamily="34" charset="-122"/>
            </a:endParaRPr>
          </a:p>
        </p:txBody>
      </p:sp>
      <p:sp>
        <p:nvSpPr>
          <p:cNvPr id="13" name="AutoShape 12"/>
          <p:cNvSpPr>
            <a:spLocks noChangeArrowheads="1"/>
          </p:cNvSpPr>
          <p:nvPr/>
        </p:nvSpPr>
        <p:spPr bwMode="auto">
          <a:xfrm rot="5400000">
            <a:off x="7607300" y="4940300"/>
            <a:ext cx="1447800" cy="1016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006600"/>
            </a:solidFill>
            <a:prstDash val="sysDot"/>
            <a:miter lim="800000"/>
          </a:ln>
          <a:effectLst/>
        </p:spPr>
        <p:txBody>
          <a:bodyPr rot="10800000" vert="eaVert" wrap="none" anchor="ctr"/>
          <a:lstStyle/>
          <a:p>
            <a:pPr algn="ctr">
              <a:lnSpc>
                <a:spcPct val="70000"/>
              </a:lnSpc>
              <a:defRPr/>
            </a:pPr>
            <a:r>
              <a:rPr lang="zh-CN" altLang="en-US" sz="2000" dirty="0">
                <a:latin typeface="微软雅黑" panose="020B0503020204020204" pitchFamily="34" charset="-122"/>
                <a:ea typeface="微软雅黑" panose="020B0503020204020204" pitchFamily="34" charset="-122"/>
              </a:rPr>
              <a:t>演</a:t>
            </a:r>
            <a:endParaRPr lang="zh-CN" altLang="en-US" sz="2000" dirty="0">
              <a:latin typeface="微软雅黑" panose="020B0503020204020204" pitchFamily="34" charset="-122"/>
              <a:ea typeface="微软雅黑" panose="020B0503020204020204" pitchFamily="34" charset="-122"/>
            </a:endParaRPr>
          </a:p>
          <a:p>
            <a:pPr algn="ctr">
              <a:lnSpc>
                <a:spcPct val="70000"/>
              </a:lnSpc>
              <a:defRPr/>
            </a:pPr>
            <a:endParaRPr lang="zh-CN" altLang="en-US" sz="2000" dirty="0">
              <a:latin typeface="微软雅黑" panose="020B0503020204020204" pitchFamily="34" charset="-122"/>
              <a:ea typeface="微软雅黑" panose="020B0503020204020204" pitchFamily="34" charset="-122"/>
            </a:endParaRPr>
          </a:p>
          <a:p>
            <a:pPr algn="ctr">
              <a:lnSpc>
                <a:spcPct val="70000"/>
              </a:lnSpc>
              <a:defRPr/>
            </a:pPr>
            <a:r>
              <a:rPr lang="zh-CN" altLang="en-US" sz="2000" dirty="0">
                <a:latin typeface="微软雅黑" panose="020B0503020204020204" pitchFamily="34" charset="-122"/>
                <a:ea typeface="微软雅黑" panose="020B0503020204020204" pitchFamily="34" charset="-122"/>
              </a:rPr>
              <a:t>绎</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p:bldP spid="10" grpId="0"/>
      <p:bldP spid="11" grpId="0"/>
      <p:bldP spid="12"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609600" y="692150"/>
            <a:ext cx="10972800" cy="5632450"/>
          </a:xfrm>
          <a:prstGeom prst="rect">
            <a:avLst/>
          </a:prstGeom>
        </p:spPr>
        <p:txBody>
          <a:bodyPr/>
          <a:lstStyle/>
          <a:p>
            <a:pPr marL="342900" indent="732155" rtl="0" eaLnBrk="0" hangingPunct="0">
              <a:lnSpc>
                <a:spcPct val="130000"/>
              </a:lnSpc>
              <a:buClr>
                <a:schemeClr val="accent3"/>
              </a:buClr>
              <a:defRPr/>
            </a:pPr>
            <a:r>
              <a:rPr lang="zh-CN" altLang="en-US" sz="3600" b="1" kern="0" dirty="0" smtClean="0">
                <a:latin typeface="+mj-lt"/>
                <a:ea typeface="华文新魏"/>
                <a:cs typeface="+mj-cs"/>
                <a:sym typeface="华文新魏" panose="02010800040101010101" pitchFamily="2" charset="-122"/>
              </a:rPr>
              <a:t>费尔马猜想</a:t>
            </a:r>
            <a:endParaRPr lang="zh-CN" altLang="en-US" sz="3600" b="1" kern="0" dirty="0" smtClean="0">
              <a:latin typeface="+mj-lt"/>
              <a:ea typeface="华文新魏"/>
              <a:cs typeface="+mj-cs"/>
              <a:sym typeface="华文新魏" panose="02010800040101010101" pitchFamily="2" charset="-122"/>
            </a:endParaRPr>
          </a:p>
          <a:p>
            <a:pPr lvl="1" indent="704850" algn="just">
              <a:lnSpc>
                <a:spcPct val="110000"/>
              </a:lnSpc>
            </a:pPr>
            <a:r>
              <a:rPr lang="zh-CN" altLang="en-US" sz="2800" dirty="0" smtClean="0">
                <a:latin typeface="微软雅黑" panose="020B0503020204020204" pitchFamily="34" charset="-122"/>
                <a:ea typeface="微软雅黑" panose="020B0503020204020204" pitchFamily="34" charset="-122"/>
              </a:rPr>
              <a:t>在素数分布规律的探寻过程中，人们发现如下形式的已知自然数都是素数，例如：</a:t>
            </a:r>
            <a:endPar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indent="704850" algn="just">
              <a:lnSpc>
                <a:spcPct val="11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n = 0      </a:t>
            </a:r>
            <a:r>
              <a:rPr lang="en-US" altLang="zh-CN" sz="2800" i="1" dirty="0" smtClean="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(0) = 2</a:t>
            </a:r>
            <a:r>
              <a:rPr lang="en-US" altLang="zh-CN" sz="2800" baseline="30000" dirty="0" smtClean="0">
                <a:latin typeface="微软雅黑" panose="020B0503020204020204" pitchFamily="34" charset="-122"/>
                <a:ea typeface="微软雅黑" panose="020B0503020204020204" pitchFamily="34" charset="-122"/>
                <a:cs typeface="Times New Roman" panose="02020603050405020304" pitchFamily="18" charset="0"/>
              </a:rPr>
              <a:t> 1</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+ 1 = 3</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indent="704850" algn="just">
              <a:lnSpc>
                <a:spcPct val="110000"/>
              </a:lnSpc>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n = 1      </a:t>
            </a:r>
            <a:r>
              <a:rPr lang="en-US" altLang="zh-CN" sz="2800" i="1" dirty="0" smtClean="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(1) = 2</a:t>
            </a:r>
            <a:r>
              <a:rPr lang="en-US" altLang="zh-CN" sz="2800" baseline="30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aseline="30000" dirty="0" err="1"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+ 1 = 5</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indent="704850" algn="just">
              <a:lnSpc>
                <a:spcPct val="110000"/>
              </a:lnSpc>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n = 2      </a:t>
            </a:r>
            <a:r>
              <a:rPr lang="en-US" altLang="zh-CN" sz="2800" i="1" dirty="0" smtClean="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(2) = 2</a:t>
            </a:r>
            <a:r>
              <a:rPr lang="en-US" altLang="zh-CN" sz="2800" baseline="30000" dirty="0" smtClean="0">
                <a:latin typeface="微软雅黑" panose="020B0503020204020204" pitchFamily="34" charset="-122"/>
                <a:ea typeface="微软雅黑" panose="020B0503020204020204" pitchFamily="34" charset="-122"/>
                <a:cs typeface="Times New Roman" panose="02020603050405020304" pitchFamily="18" charset="0"/>
              </a:rPr>
              <a:t> 4</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+ 1 = 17</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indent="704850" algn="just">
              <a:lnSpc>
                <a:spcPct val="110000"/>
              </a:lnSpc>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n = 3      </a:t>
            </a:r>
            <a:r>
              <a:rPr lang="en-US" altLang="zh-CN" sz="2800" i="1" dirty="0" smtClean="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(3) = 2</a:t>
            </a:r>
            <a:r>
              <a:rPr lang="en-US" altLang="zh-CN" sz="2800" baseline="30000" dirty="0" smtClean="0">
                <a:latin typeface="微软雅黑" panose="020B0503020204020204" pitchFamily="34" charset="-122"/>
                <a:ea typeface="微软雅黑" panose="020B0503020204020204" pitchFamily="34" charset="-122"/>
                <a:cs typeface="Times New Roman" panose="02020603050405020304" pitchFamily="18" charset="0"/>
              </a:rPr>
              <a:t> 8</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+ 1 = 257</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indent="704850" algn="just">
              <a:lnSpc>
                <a:spcPct val="110000"/>
              </a:lnSpc>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n = 4      </a:t>
            </a:r>
            <a:r>
              <a:rPr lang="en-US" altLang="zh-CN" sz="2800" i="1" dirty="0" smtClean="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(4) = 2</a:t>
            </a:r>
            <a:r>
              <a:rPr lang="en-US" altLang="zh-CN" sz="2800" baseline="30000" dirty="0" smtClean="0">
                <a:latin typeface="微软雅黑" panose="020B0503020204020204" pitchFamily="34" charset="-122"/>
                <a:ea typeface="微软雅黑" panose="020B0503020204020204" pitchFamily="34" charset="-122"/>
                <a:cs typeface="Times New Roman" panose="02020603050405020304" pitchFamily="18" charset="0"/>
              </a:rPr>
              <a:t> 16</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+ 1 = 65537</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indent="704850" algn="just">
              <a:lnSpc>
                <a:spcPct val="110000"/>
              </a:lnSpc>
            </a:pPr>
            <a:r>
              <a:rPr lang="zh-CN" altLang="en-US" sz="2800" dirty="0" smtClean="0">
                <a:latin typeface="微软雅黑" panose="020B0503020204020204" pitchFamily="34" charset="-122"/>
                <a:ea typeface="微软雅黑" panose="020B0503020204020204" pitchFamily="34" charset="-122"/>
              </a:rPr>
              <a:t>根据上述结果，费尔马归纳出一个结论：所有这类形式的自然数都是</a:t>
            </a:r>
            <a:r>
              <a:rPr lang="zh-CN" altLang="en-US" sz="2800" dirty="0" smtClean="0">
                <a:solidFill>
                  <a:srgbClr val="0000FF"/>
                </a:solidFill>
                <a:latin typeface="微软雅黑" panose="020B0503020204020204" pitchFamily="34" charset="-122"/>
                <a:ea typeface="微软雅黑" panose="020B0503020204020204" pitchFamily="34" charset="-122"/>
              </a:rPr>
              <a:t>素数</a:t>
            </a:r>
            <a:r>
              <a:rPr lang="zh-CN" altLang="en-US" sz="2800" dirty="0" smtClean="0">
                <a:latin typeface="微软雅黑" panose="020B0503020204020204" pitchFamily="34" charset="-122"/>
                <a:ea typeface="微软雅黑" panose="020B0503020204020204" pitchFamily="34" charset="-122"/>
              </a:rPr>
              <a:t>。但在不久之后，人们就发现当</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n=5</a:t>
            </a:r>
            <a:r>
              <a:rPr lang="zh-CN" altLang="en-US" sz="2800" dirty="0" smtClean="0">
                <a:latin typeface="微软雅黑" panose="020B0503020204020204" pitchFamily="34" charset="-122"/>
                <a:ea typeface="微软雅黑" panose="020B0503020204020204" pitchFamily="34" charset="-122"/>
              </a:rPr>
              <a:t>时，</a:t>
            </a:r>
            <a:r>
              <a:rPr lang="en-US" altLang="zh-CN" sz="2800" i="1" dirty="0" smtClean="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(5) = 2</a:t>
            </a:r>
            <a:r>
              <a:rPr lang="en-US" altLang="zh-CN" sz="2800" baseline="30000" dirty="0" smtClean="0">
                <a:latin typeface="微软雅黑" panose="020B0503020204020204" pitchFamily="34" charset="-122"/>
                <a:ea typeface="微软雅黑" panose="020B0503020204020204" pitchFamily="34" charset="-122"/>
                <a:cs typeface="Times New Roman" panose="02020603050405020304" pitchFamily="18" charset="0"/>
              </a:rPr>
              <a:t>32</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+ 1 = 4294967297 = 641</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sym typeface="Math1"/>
              </a:rPr>
              <a:t>*</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6700417</a:t>
            </a:r>
            <a:r>
              <a:rPr lang="zh-CN" altLang="en-US" sz="2800" dirty="0" smtClean="0">
                <a:latin typeface="微软雅黑" panose="020B0503020204020204" pitchFamily="34" charset="-122"/>
                <a:ea typeface="微软雅黑" panose="020B0503020204020204" pitchFamily="34" charset="-122"/>
              </a:rPr>
              <a:t>是一个合数。</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Rectangle 2"/>
          <p:cNvSpPr txBox="1">
            <a:spLocks noChangeArrowheads="1"/>
          </p:cNvSpPr>
          <p:nvPr/>
        </p:nvSpPr>
        <p:spPr>
          <a:xfrm>
            <a:off x="814917" y="981075"/>
            <a:ext cx="10972800" cy="863749"/>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600" b="1" kern="0" dirty="0" smtClean="0">
                <a:latin typeface="+mj-lt"/>
                <a:ea typeface="华文新魏"/>
                <a:cs typeface="+mj-cs"/>
                <a:sym typeface="华文新魏" panose="02010800040101010101" pitchFamily="2" charset="-122"/>
              </a:rPr>
              <a:t>哥德巴赫猜想</a:t>
            </a:r>
            <a:r>
              <a:rPr lang="en-US" altLang="zh-CN" sz="3600" b="1" kern="0" dirty="0" smtClean="0">
                <a:latin typeface="+mj-lt"/>
                <a:ea typeface="华文新魏"/>
                <a:cs typeface="+mj-cs"/>
                <a:sym typeface="华文新魏" panose="02010800040101010101" pitchFamily="2" charset="-122"/>
              </a:rPr>
              <a:t>——</a:t>
            </a:r>
            <a:r>
              <a:rPr lang="zh-CN" altLang="en-US" sz="3600" b="1" kern="0" dirty="0" smtClean="0">
                <a:latin typeface="+mj-lt"/>
                <a:ea typeface="华文新魏"/>
                <a:cs typeface="+mj-cs"/>
                <a:sym typeface="华文新魏" panose="02010800040101010101" pitchFamily="2" charset="-122"/>
              </a:rPr>
              <a:t>不完全归纳</a:t>
            </a:r>
            <a:endParaRPr lang="zh-CN" altLang="en-US" sz="3600" b="1" kern="0" dirty="0" smtClean="0">
              <a:latin typeface="+mj-lt"/>
              <a:ea typeface="华文新魏"/>
              <a:cs typeface="+mj-cs"/>
              <a:sym typeface="华文新魏" panose="02010800040101010101" pitchFamily="2" charset="-122"/>
            </a:endParaRPr>
          </a:p>
        </p:txBody>
      </p:sp>
      <p:sp>
        <p:nvSpPr>
          <p:cNvPr id="6" name="Rectangle 3"/>
          <p:cNvSpPr>
            <a:spLocks noGrp="1" noChangeArrowheads="1"/>
          </p:cNvSpPr>
          <p:nvPr>
            <p:ph type="body" idx="4294967295"/>
          </p:nvPr>
        </p:nvSpPr>
        <p:spPr>
          <a:xfrm>
            <a:off x="623392" y="1916832"/>
            <a:ext cx="10972800" cy="3705225"/>
          </a:xfrm>
          <a:prstGeom prst="rect">
            <a:avLst/>
          </a:prstGeom>
        </p:spPr>
        <p:txBody>
          <a:bodyPr/>
          <a:lstStyle/>
          <a:p>
            <a:pPr eaLnBrk="1" hangingPunct="1">
              <a:lnSpc>
                <a:spcPct val="90000"/>
              </a:lnSpc>
              <a:buFont typeface="Wingdings" panose="05000000000000000000" pitchFamily="2" charset="2"/>
              <a:buNone/>
            </a:pPr>
            <a:r>
              <a:rPr lang="en-US" altLang="zh-CN" sz="2600" b="1" dirty="0" smtClean="0">
                <a:latin typeface="仿宋_GB2312" pitchFamily="49" charset="-122"/>
                <a:ea typeface="仿宋_GB2312" pitchFamily="49" charset="-122"/>
              </a:rPr>
              <a:t>   6=3+3</a:t>
            </a:r>
            <a:r>
              <a:rPr lang="zh-CN" altLang="en-US" sz="2600" b="1" dirty="0" smtClean="0">
                <a:latin typeface="仿宋_GB2312" pitchFamily="49" charset="-122"/>
                <a:ea typeface="仿宋_GB2312" pitchFamily="49" charset="-122"/>
              </a:rPr>
              <a:t>；</a:t>
            </a:r>
            <a:endParaRPr lang="zh-CN" altLang="en-US"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2600" b="1" dirty="0" smtClean="0">
                <a:latin typeface="仿宋_GB2312" pitchFamily="49" charset="-122"/>
                <a:ea typeface="仿宋_GB2312" pitchFamily="49" charset="-122"/>
              </a:rPr>
              <a:t>   </a:t>
            </a:r>
            <a:r>
              <a:rPr lang="en-US" altLang="zh-CN" sz="2600" b="1" dirty="0" smtClean="0">
                <a:latin typeface="仿宋_GB2312" pitchFamily="49" charset="-122"/>
                <a:ea typeface="仿宋_GB2312" pitchFamily="49" charset="-122"/>
              </a:rPr>
              <a:t>8=3+5</a:t>
            </a:r>
            <a:r>
              <a:rPr lang="zh-CN" altLang="en-US" sz="2600" b="1" dirty="0" smtClean="0">
                <a:latin typeface="仿宋_GB2312" pitchFamily="49" charset="-122"/>
                <a:ea typeface="仿宋_GB2312" pitchFamily="49" charset="-122"/>
              </a:rPr>
              <a:t>；</a:t>
            </a:r>
            <a:endParaRPr lang="zh-CN" altLang="en-US"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2600" b="1" dirty="0" smtClean="0">
                <a:latin typeface="仿宋_GB2312" pitchFamily="49" charset="-122"/>
                <a:ea typeface="仿宋_GB2312" pitchFamily="49" charset="-122"/>
              </a:rPr>
              <a:t>   </a:t>
            </a:r>
            <a:r>
              <a:rPr lang="en-US" altLang="zh-CN" sz="2600" b="1" dirty="0" smtClean="0">
                <a:latin typeface="仿宋_GB2312" pitchFamily="49" charset="-122"/>
                <a:ea typeface="仿宋_GB2312" pitchFamily="49" charset="-122"/>
              </a:rPr>
              <a:t>10=3+7</a:t>
            </a:r>
            <a:r>
              <a:rPr lang="zh-CN" altLang="en-US" sz="2600" b="1" dirty="0" smtClean="0">
                <a:latin typeface="仿宋_GB2312" pitchFamily="49" charset="-122"/>
                <a:ea typeface="仿宋_GB2312" pitchFamily="49" charset="-122"/>
              </a:rPr>
              <a:t>；</a:t>
            </a:r>
            <a:endParaRPr lang="zh-CN" altLang="en-US"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2600" b="1" dirty="0" smtClean="0">
                <a:latin typeface="仿宋_GB2312" pitchFamily="49" charset="-122"/>
                <a:ea typeface="仿宋_GB2312" pitchFamily="49" charset="-122"/>
              </a:rPr>
              <a:t>   </a:t>
            </a:r>
            <a:r>
              <a:rPr lang="en-US" altLang="zh-CN" sz="2600" b="1" dirty="0" smtClean="0">
                <a:latin typeface="仿宋_GB2312" pitchFamily="49" charset="-122"/>
                <a:ea typeface="仿宋_GB2312" pitchFamily="49" charset="-122"/>
              </a:rPr>
              <a:t>12=5+7</a:t>
            </a:r>
            <a:r>
              <a:rPr lang="zh-CN" altLang="en-US" sz="2600" b="1" dirty="0" smtClean="0">
                <a:latin typeface="仿宋_GB2312" pitchFamily="49" charset="-122"/>
                <a:ea typeface="仿宋_GB2312" pitchFamily="49" charset="-122"/>
              </a:rPr>
              <a:t>；</a:t>
            </a:r>
            <a:endParaRPr lang="zh-CN" altLang="en-US"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2600" b="1" dirty="0" smtClean="0">
                <a:latin typeface="仿宋_GB2312" pitchFamily="49" charset="-122"/>
                <a:ea typeface="仿宋_GB2312" pitchFamily="49" charset="-122"/>
              </a:rPr>
              <a:t>   </a:t>
            </a:r>
            <a:r>
              <a:rPr lang="en-US" altLang="zh-CN" sz="2600" b="1" dirty="0" smtClean="0">
                <a:latin typeface="仿宋_GB2312" pitchFamily="49" charset="-122"/>
                <a:ea typeface="仿宋_GB2312" pitchFamily="49" charset="-122"/>
              </a:rPr>
              <a:t>14=3+11</a:t>
            </a:r>
            <a:r>
              <a:rPr lang="zh-CN" altLang="en-US" sz="2600" b="1" dirty="0" smtClean="0">
                <a:latin typeface="仿宋_GB2312" pitchFamily="49" charset="-122"/>
                <a:ea typeface="仿宋_GB2312" pitchFamily="49" charset="-122"/>
              </a:rPr>
              <a:t>；</a:t>
            </a:r>
            <a:endParaRPr lang="zh-CN" altLang="en-US"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2600" b="1" dirty="0" smtClean="0">
                <a:latin typeface="仿宋_GB2312" pitchFamily="49" charset="-122"/>
                <a:ea typeface="仿宋_GB2312" pitchFamily="49" charset="-122"/>
              </a:rPr>
              <a:t>   </a:t>
            </a:r>
            <a:r>
              <a:rPr lang="en-US" altLang="zh-CN" sz="2600" b="1" dirty="0" smtClean="0">
                <a:latin typeface="Arial" panose="020B0604020202020204" pitchFamily="34" charset="0"/>
                <a:ea typeface="仿宋_GB2312" pitchFamily="49" charset="-122"/>
              </a:rPr>
              <a:t>…</a:t>
            </a:r>
            <a:r>
              <a:rPr lang="en-US" altLang="zh-CN" sz="2600" b="1" dirty="0" smtClean="0">
                <a:latin typeface="Arial" panose="020B0604020202020204" pitchFamily="34" charset="0"/>
              </a:rPr>
              <a:t>…</a:t>
            </a:r>
            <a:endParaRPr lang="en-US" altLang="zh-CN"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en-US" altLang="zh-CN" sz="2600" b="1" dirty="0" smtClean="0">
                <a:latin typeface="仿宋_GB2312" pitchFamily="49" charset="-122"/>
                <a:ea typeface="仿宋_GB2312" pitchFamily="49" charset="-122"/>
              </a:rPr>
              <a:t>   6</a:t>
            </a:r>
            <a:r>
              <a:rPr lang="zh-CN" altLang="en-US" sz="2600" b="1" dirty="0" smtClean="0">
                <a:latin typeface="仿宋_GB2312" pitchFamily="49" charset="-122"/>
                <a:ea typeface="仿宋_GB2312" pitchFamily="49" charset="-122"/>
              </a:rPr>
              <a:t>、</a:t>
            </a:r>
            <a:r>
              <a:rPr lang="en-US" altLang="zh-CN" sz="2600" b="1" dirty="0" smtClean="0">
                <a:latin typeface="仿宋_GB2312" pitchFamily="49" charset="-122"/>
                <a:ea typeface="仿宋_GB2312" pitchFamily="49" charset="-122"/>
              </a:rPr>
              <a:t>8</a:t>
            </a:r>
            <a:r>
              <a:rPr lang="zh-CN" altLang="en-US" sz="2600" b="1" dirty="0" smtClean="0">
                <a:latin typeface="仿宋_GB2312" pitchFamily="49" charset="-122"/>
                <a:ea typeface="仿宋_GB2312" pitchFamily="49" charset="-122"/>
              </a:rPr>
              <a:t>、</a:t>
            </a:r>
            <a:r>
              <a:rPr lang="en-US" altLang="zh-CN" sz="2600" b="1" dirty="0" smtClean="0">
                <a:latin typeface="仿宋_GB2312" pitchFamily="49" charset="-122"/>
                <a:ea typeface="仿宋_GB2312" pitchFamily="49" charset="-122"/>
              </a:rPr>
              <a:t>10</a:t>
            </a:r>
            <a:r>
              <a:rPr lang="zh-CN" altLang="en-US" sz="2600" b="1" dirty="0" smtClean="0">
                <a:latin typeface="仿宋_GB2312" pitchFamily="49" charset="-122"/>
                <a:ea typeface="仿宋_GB2312" pitchFamily="49" charset="-122"/>
              </a:rPr>
              <a:t>、</a:t>
            </a:r>
            <a:r>
              <a:rPr lang="en-US" altLang="zh-CN" sz="2600" b="1" dirty="0" smtClean="0">
                <a:latin typeface="仿宋_GB2312" pitchFamily="49" charset="-122"/>
                <a:ea typeface="仿宋_GB2312" pitchFamily="49" charset="-122"/>
              </a:rPr>
              <a:t>12</a:t>
            </a:r>
            <a:r>
              <a:rPr lang="zh-CN" altLang="en-US" sz="2600" b="1" dirty="0" smtClean="0">
                <a:latin typeface="仿宋_GB2312" pitchFamily="49" charset="-122"/>
                <a:ea typeface="仿宋_GB2312" pitchFamily="49" charset="-122"/>
              </a:rPr>
              <a:t>、</a:t>
            </a:r>
            <a:r>
              <a:rPr lang="en-US" altLang="zh-CN" sz="2600" b="1" dirty="0" smtClean="0">
                <a:latin typeface="仿宋_GB2312" pitchFamily="49" charset="-122"/>
                <a:ea typeface="仿宋_GB2312" pitchFamily="49" charset="-122"/>
              </a:rPr>
              <a:t>14</a:t>
            </a:r>
            <a:r>
              <a:rPr lang="zh-CN" altLang="en-US" sz="2600" b="1" dirty="0" smtClean="0">
                <a:latin typeface="仿宋_GB2312" pitchFamily="49" charset="-122"/>
                <a:ea typeface="仿宋_GB2312" pitchFamily="49" charset="-122"/>
              </a:rPr>
              <a:t>是大于</a:t>
            </a:r>
            <a:r>
              <a:rPr lang="en-US" altLang="zh-CN" sz="2600" b="1" dirty="0" smtClean="0">
                <a:latin typeface="仿宋_GB2312" pitchFamily="49" charset="-122"/>
                <a:ea typeface="仿宋_GB2312" pitchFamily="49" charset="-122"/>
              </a:rPr>
              <a:t>4</a:t>
            </a:r>
            <a:r>
              <a:rPr lang="zh-CN" altLang="en-US" sz="2600" b="1" dirty="0" smtClean="0">
                <a:latin typeface="仿宋_GB2312" pitchFamily="49" charset="-122"/>
                <a:ea typeface="仿宋_GB2312" pitchFamily="49" charset="-122"/>
              </a:rPr>
              <a:t>的偶数，</a:t>
            </a:r>
            <a:endParaRPr lang="zh-CN" altLang="en-US"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2600" b="1" dirty="0" smtClean="0">
                <a:latin typeface="仿宋_GB2312" pitchFamily="49" charset="-122"/>
                <a:ea typeface="仿宋_GB2312" pitchFamily="49" charset="-122"/>
              </a:rPr>
              <a:t>   </a:t>
            </a:r>
            <a:r>
              <a:rPr lang="en-US" altLang="zh-CN" sz="2600" b="1" dirty="0" smtClean="0">
                <a:latin typeface="Arial" panose="020B0604020202020204" pitchFamily="34" charset="0"/>
                <a:ea typeface="仿宋_GB2312" pitchFamily="49" charset="-122"/>
              </a:rPr>
              <a:t>——————————————————————</a:t>
            </a:r>
            <a:endParaRPr lang="en-US" altLang="zh-CN" sz="2600" b="1" dirty="0" smtClean="0">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en-US" altLang="zh-CN" sz="2600" b="1" dirty="0" smtClean="0">
                <a:latin typeface="仿宋_GB2312" pitchFamily="49" charset="-122"/>
                <a:ea typeface="仿宋_GB2312" pitchFamily="49" charset="-122"/>
              </a:rPr>
              <a:t>   </a:t>
            </a:r>
            <a:r>
              <a:rPr lang="zh-CN" altLang="en-US" sz="2600" b="1" dirty="0" smtClean="0">
                <a:latin typeface="仿宋_GB2312" pitchFamily="49" charset="-122"/>
                <a:ea typeface="仿宋_GB2312" pitchFamily="49" charset="-122"/>
              </a:rPr>
              <a:t>所以，所有大于</a:t>
            </a:r>
            <a:r>
              <a:rPr lang="en-US" altLang="zh-CN" sz="2600" b="1" dirty="0" smtClean="0">
                <a:latin typeface="仿宋_GB2312" pitchFamily="49" charset="-122"/>
                <a:ea typeface="仿宋_GB2312" pitchFamily="49" charset="-122"/>
              </a:rPr>
              <a:t>4</a:t>
            </a:r>
            <a:r>
              <a:rPr lang="zh-CN" altLang="en-US" sz="2600" b="1" dirty="0" smtClean="0">
                <a:latin typeface="仿宋_GB2312" pitchFamily="49" charset="-122"/>
                <a:ea typeface="仿宋_GB2312" pitchFamily="49" charset="-122"/>
              </a:rPr>
              <a:t>的偶数都可以写成两个素数之和。</a:t>
            </a:r>
            <a:endParaRPr lang="zh-CN" altLang="en-US" sz="2600" b="1" dirty="0" smtClean="0">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191344" y="764704"/>
            <a:ext cx="11737304" cy="5400600"/>
          </a:xfrm>
          <a:prstGeom prst="rect">
            <a:avLst/>
          </a:prstGeom>
        </p:spPr>
        <p:txBody>
          <a:bodyPr/>
          <a:lstStyle/>
          <a:p>
            <a:pPr marL="342900" indent="732155" rtl="0" eaLnBrk="0" hangingPunct="0">
              <a:lnSpc>
                <a:spcPct val="150000"/>
              </a:lnSpc>
              <a:buClr>
                <a:schemeClr val="accent3"/>
              </a:buClr>
              <a:defRPr/>
            </a:pPr>
            <a:r>
              <a:rPr lang="zh-CN" altLang="en-US" sz="3600" b="1" kern="0" dirty="0" smtClean="0">
                <a:latin typeface="+mj-lt"/>
                <a:ea typeface="华文新魏"/>
                <a:cs typeface="+mj-cs"/>
                <a:sym typeface="华文新魏" panose="02010800040101010101" pitchFamily="2" charset="-122"/>
              </a:rPr>
              <a:t>归纳法的特点、作用和局限性</a:t>
            </a:r>
            <a:endParaRPr lang="zh-CN" altLang="en-US" sz="3600" b="1" kern="0" dirty="0" smtClean="0">
              <a:latin typeface="+mj-lt"/>
              <a:ea typeface="华文新魏"/>
              <a:cs typeface="+mj-cs"/>
              <a:sym typeface="华文新魏" panose="02010800040101010101" pitchFamily="2" charset="-122"/>
            </a:endParaRPr>
          </a:p>
          <a:p>
            <a:pPr marL="342900" indent="732155" rtl="0" eaLnBrk="0" hangingPunct="0">
              <a:lnSpc>
                <a:spcPct val="150000"/>
              </a:lnSpc>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特点</a:t>
            </a:r>
            <a:r>
              <a:rPr lang="zh-CN" altLang="en-US" sz="2800" kern="0" dirty="0" smtClean="0">
                <a:latin typeface="微软雅黑" panose="020B0503020204020204" pitchFamily="34" charset="-122"/>
                <a:ea typeface="微软雅黑" panose="020B0503020204020204" pitchFamily="34" charset="-122"/>
                <a:cs typeface="+mn-cs"/>
              </a:rPr>
              <a:t>：同事实打交道，保证了科学认识的客观基础；由个别知识推出一般知识，具有较大创造性。</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作用</a:t>
            </a:r>
            <a:r>
              <a:rPr lang="zh-CN" altLang="en-US" sz="2800" kern="0" dirty="0" smtClean="0">
                <a:latin typeface="微软雅黑" panose="020B0503020204020204" pitchFamily="34" charset="-122"/>
                <a:ea typeface="微软雅黑" panose="020B0503020204020204" pitchFamily="34" charset="-122"/>
                <a:cs typeface="+mn-cs"/>
              </a:rPr>
              <a:t>：可以从科学事实概括出一般规律，提出</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科学假说</a:t>
            </a:r>
            <a:r>
              <a:rPr lang="zh-CN" altLang="en-US" sz="2800" kern="0" dirty="0" smtClean="0">
                <a:latin typeface="微软雅黑" panose="020B0503020204020204" pitchFamily="34" charset="-122"/>
                <a:ea typeface="微软雅黑" panose="020B0503020204020204" pitchFamily="34" charset="-122"/>
                <a:cs typeface="+mn-cs"/>
              </a:rPr>
              <a:t>和</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理论</a:t>
            </a:r>
            <a:r>
              <a:rPr lang="zh-CN" altLang="en-US" sz="2800" kern="0" dirty="0" smtClean="0">
                <a:latin typeface="微软雅黑" panose="020B0503020204020204" pitchFamily="34" charset="-122"/>
                <a:ea typeface="微软雅黑" panose="020B0503020204020204" pitchFamily="34" charset="-122"/>
                <a:cs typeface="+mn-cs"/>
              </a:rPr>
              <a:t>；可以为科学地设计和安排观察实验提出逻辑根据，有利于用简明和确定的方式揭示事物的因果性和规律性。</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局限性</a:t>
            </a:r>
            <a:r>
              <a:rPr lang="zh-CN" altLang="zh-CN" sz="2800" kern="0" dirty="0" smtClean="0">
                <a:latin typeface="微软雅黑" panose="020B0503020204020204" pitchFamily="34" charset="-122"/>
                <a:ea typeface="微软雅黑" panose="020B0503020204020204" pitchFamily="34" charset="-122"/>
                <a:cs typeface="+mn-cs"/>
              </a:rPr>
              <a:t>：</a:t>
            </a:r>
            <a:r>
              <a:rPr lang="zh-CN" altLang="en-US" sz="2800" kern="0" dirty="0" smtClean="0">
                <a:latin typeface="微软雅黑" panose="020B0503020204020204" pitchFamily="34" charset="-122"/>
                <a:ea typeface="微软雅黑" panose="020B0503020204020204" pitchFamily="34" charset="-122"/>
                <a:cs typeface="+mn-cs"/>
              </a:rPr>
              <a:t>它的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结论不是充分可靠</a:t>
            </a:r>
            <a:r>
              <a:rPr lang="zh-CN" altLang="en-US" sz="2800" kern="0" dirty="0" smtClean="0">
                <a:latin typeface="微软雅黑" panose="020B0503020204020204" pitchFamily="34" charset="-122"/>
                <a:ea typeface="微软雅黑" panose="020B0503020204020204" pitchFamily="34" charset="-122"/>
                <a:cs typeface="+mn-cs"/>
              </a:rPr>
              <a:t>的；归纳是以直观经验为基础的，它不能揭示事物产生的原因和本质，只能不同程度地描述现象和过程。</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48585" y="1919605"/>
            <a:ext cx="6708140" cy="1715770"/>
          </a:xfrm>
        </p:spPr>
        <p:txBody>
          <a:bodyPr wrap="square" rtlCol="0">
            <a:spAutoFit/>
          </a:bodyPr>
          <a:lstStyle/>
          <a:p>
            <a:r>
              <a:rPr lang="zh-CN" altLang="en-US" sz="4400" noProof="1">
                <a:latin typeface="+mn-lt"/>
                <a:ea typeface="+mn-ea"/>
                <a:cs typeface="+mn-ea"/>
                <a:sym typeface="+mn-lt"/>
              </a:rPr>
              <a:t>第四讲</a:t>
            </a:r>
            <a:r>
              <a:rPr lang="zh-CN" altLang="en-US" sz="4400" noProof="1" smtClean="0">
                <a:latin typeface="+mn-lt"/>
                <a:ea typeface="+mn-ea"/>
                <a:cs typeface="+mn-ea"/>
                <a:sym typeface="+mn-lt"/>
              </a:rPr>
              <a:t>  </a:t>
            </a:r>
            <a:r>
              <a:rPr lang="zh-CN" altLang="zh-CN" sz="4400" noProof="1" smtClean="0">
                <a:latin typeface="+mn-lt"/>
                <a:ea typeface="+mn-ea"/>
                <a:cs typeface="+mn-ea"/>
                <a:sym typeface="+mn-lt"/>
              </a:rPr>
              <a:t>马克思主义科学技术方法论（第三章）</a:t>
            </a:r>
            <a:endParaRPr lang="zh-CN" altLang="en-US" sz="4400" noProof="1">
              <a:latin typeface="+mn-lt"/>
              <a:ea typeface="+mn-ea"/>
              <a:cs typeface="+mn-ea"/>
              <a:sym typeface="+mn-l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196752"/>
            <a:ext cx="10972800" cy="4680743"/>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（二）演绎</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3000" kern="0" dirty="0" smtClean="0">
                <a:latin typeface="微软雅黑" panose="020B0503020204020204" pitchFamily="34" charset="-122"/>
                <a:ea typeface="微软雅黑" panose="020B0503020204020204" pitchFamily="34" charset="-122"/>
                <a:cs typeface="+mn-cs"/>
              </a:rPr>
              <a:t>演绎是从对事物概括的一般性前提推论出个别性结论的认识方法。</a:t>
            </a:r>
            <a:endParaRPr lang="zh-CN" altLang="en-US" sz="30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3000" kern="0" dirty="0" smtClean="0">
                <a:latin typeface="微软雅黑" panose="020B0503020204020204" pitchFamily="34" charset="-122"/>
                <a:ea typeface="微软雅黑" panose="020B0503020204020204" pitchFamily="34" charset="-122"/>
                <a:cs typeface="+mn-cs"/>
              </a:rPr>
              <a:t>演绎推理的结论是必然性的。只要其前提正确，推理过程正确，其结论就必然正确。在科学研究中，演绎常常用在科学理论的</a:t>
            </a:r>
            <a:r>
              <a:rPr lang="zh-CN" altLang="en-US" sz="3000" kern="0" dirty="0" smtClean="0">
                <a:solidFill>
                  <a:srgbClr val="0000FF"/>
                </a:solidFill>
                <a:latin typeface="微软雅黑" panose="020B0503020204020204" pitchFamily="34" charset="-122"/>
                <a:ea typeface="微软雅黑" panose="020B0503020204020204" pitchFamily="34" charset="-122"/>
                <a:cs typeface="+mn-cs"/>
              </a:rPr>
              <a:t>建立和完善</a:t>
            </a:r>
            <a:r>
              <a:rPr lang="zh-CN" altLang="en-US" sz="3000" kern="0" dirty="0" smtClean="0">
                <a:latin typeface="微软雅黑" panose="020B0503020204020204" pitchFamily="34" charset="-122"/>
                <a:ea typeface="微软雅黑" panose="020B0503020204020204" pitchFamily="34" charset="-122"/>
                <a:cs typeface="+mn-cs"/>
              </a:rPr>
              <a:t>上。</a:t>
            </a:r>
            <a:endParaRPr lang="zh-CN" altLang="en-US" sz="30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科学技术研究的</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95400" y="1340768"/>
            <a:ext cx="10972800" cy="4032448"/>
          </a:xfrm>
          <a:prstGeom prst="rect">
            <a:avLst/>
          </a:prstGeom>
        </p:spPr>
        <p:txBody>
          <a:bodyPr/>
          <a:lstStyle/>
          <a:p>
            <a:pPr marL="342900" indent="732155" rtl="0" eaLnBrk="0" hangingPunct="0">
              <a:lnSpc>
                <a:spcPct val="200000"/>
              </a:lnSpc>
              <a:buClr>
                <a:schemeClr val="accent3"/>
              </a:buClr>
              <a:defRPr/>
            </a:pPr>
            <a:r>
              <a:rPr lang="zh-CN" altLang="en-US" sz="3600" b="1" kern="0" dirty="0" smtClean="0">
                <a:latin typeface="+mj-lt"/>
                <a:ea typeface="华文新魏"/>
                <a:cs typeface="+mj-cs"/>
                <a:sym typeface="华文新魏" panose="02010800040101010101" pitchFamily="2" charset="-122"/>
              </a:rPr>
              <a:t>演绎方法的特点、作用和局限性</a:t>
            </a:r>
            <a:endParaRPr lang="zh-CN" altLang="en-US" sz="3600" b="1" kern="0" dirty="0" smtClean="0">
              <a:latin typeface="+mj-lt"/>
              <a:ea typeface="华文新魏"/>
              <a:cs typeface="+mj-cs"/>
              <a:sym typeface="华文新魏" panose="02010800040101010101" pitchFamily="2" charset="-122"/>
            </a:endParaRPr>
          </a:p>
          <a:p>
            <a:pPr marL="342900" indent="732155" rtl="0" eaLnBrk="0" hangingPunct="0">
              <a:lnSpc>
                <a:spcPct val="200000"/>
              </a:lnSpc>
              <a:defRPr/>
            </a:pPr>
            <a:r>
              <a:rPr lang="zh-CN" altLang="en-US" sz="3000" kern="0" dirty="0" smtClean="0">
                <a:solidFill>
                  <a:srgbClr val="0000FF"/>
                </a:solidFill>
                <a:latin typeface="微软雅黑" panose="020B0503020204020204" pitchFamily="34" charset="-122"/>
                <a:ea typeface="微软雅黑" panose="020B0503020204020204" pitchFamily="34" charset="-122"/>
                <a:cs typeface="+mn-cs"/>
              </a:rPr>
              <a:t>特点</a:t>
            </a:r>
            <a:r>
              <a:rPr lang="zh-CN" altLang="en-US" sz="3000" kern="0" dirty="0" smtClean="0">
                <a:latin typeface="微软雅黑" panose="020B0503020204020204" pitchFamily="34" charset="-122"/>
                <a:ea typeface="微软雅黑" panose="020B0503020204020204" pitchFamily="34" charset="-122"/>
                <a:cs typeface="+mn-cs"/>
              </a:rPr>
              <a:t>：结论</a:t>
            </a:r>
            <a:r>
              <a:rPr lang="zh-CN" altLang="en-US" sz="3000" kern="0" smtClean="0">
                <a:latin typeface="微软雅黑" panose="020B0503020204020204" pitchFamily="34" charset="-122"/>
                <a:ea typeface="微软雅黑" panose="020B0503020204020204" pitchFamily="34" charset="-122"/>
                <a:cs typeface="+mn-cs"/>
              </a:rPr>
              <a:t>可靠</a:t>
            </a:r>
            <a:endParaRPr lang="zh-CN" altLang="en-US" sz="30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200000"/>
              </a:lnSpc>
              <a:defRPr/>
            </a:pPr>
            <a:r>
              <a:rPr lang="zh-CN" altLang="en-US" sz="3000" kern="0" dirty="0" smtClean="0">
                <a:solidFill>
                  <a:srgbClr val="0000FF"/>
                </a:solidFill>
                <a:latin typeface="微软雅黑" panose="020B0503020204020204" pitchFamily="34" charset="-122"/>
                <a:ea typeface="微软雅黑" panose="020B0503020204020204" pitchFamily="34" charset="-122"/>
                <a:cs typeface="+mn-cs"/>
              </a:rPr>
              <a:t>作用</a:t>
            </a:r>
            <a:r>
              <a:rPr lang="zh-CN" altLang="en-US" sz="3000" kern="0" dirty="0" smtClean="0">
                <a:latin typeface="微软雅黑" panose="020B0503020204020204" pitchFamily="34" charset="-122"/>
                <a:ea typeface="微软雅黑" panose="020B0503020204020204" pitchFamily="34" charset="-122"/>
                <a:cs typeface="+mn-cs"/>
              </a:rPr>
              <a:t>：与归纳法相互补充，共同发挥作用</a:t>
            </a:r>
            <a:endParaRPr lang="zh-CN" altLang="en-US" sz="30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200000"/>
              </a:lnSpc>
              <a:defRPr/>
            </a:pPr>
            <a:r>
              <a:rPr lang="zh-CN" altLang="en-US" sz="3000" kern="0" dirty="0" smtClean="0">
                <a:solidFill>
                  <a:srgbClr val="0000FF"/>
                </a:solidFill>
                <a:latin typeface="微软雅黑" panose="020B0503020204020204" pitchFamily="34" charset="-122"/>
                <a:ea typeface="微软雅黑" panose="020B0503020204020204" pitchFamily="34" charset="-122"/>
                <a:cs typeface="+mn-cs"/>
              </a:rPr>
              <a:t>局限性</a:t>
            </a:r>
            <a:r>
              <a:rPr lang="zh-CN" altLang="en-US" sz="3000" kern="0" dirty="0" smtClean="0">
                <a:latin typeface="微软雅黑" panose="020B0503020204020204" pitchFamily="34" charset="-122"/>
                <a:ea typeface="微软雅黑" panose="020B0503020204020204" pitchFamily="34" charset="-122"/>
                <a:cs typeface="+mn-cs"/>
              </a:rPr>
              <a:t>：创造性较小</a:t>
            </a:r>
            <a:endParaRPr lang="en-US" altLang="zh-CN" sz="30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归纳和演绎</a:t>
            </a:r>
            <a:endParaRPr lang="zh-CN" altLang="en-US" b="1" kern="1200" dirty="0">
              <a:latin typeface="微软雅黑" panose="020B0503020204020204" pitchFamily="34" charset="-122"/>
              <a:ea typeface="微软雅黑" panose="020B0503020204020204" pitchFamily="34" charset="-122"/>
            </a:endParaRPr>
          </a:p>
        </p:txBody>
      </p:sp>
      <p:sp>
        <p:nvSpPr>
          <p:cNvPr id="5632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620688"/>
            <a:ext cx="10972800" cy="5687889"/>
          </a:xfrm>
          <a:prstGeom prst="rect">
            <a:avLst/>
          </a:prstGeom>
        </p:spPr>
        <p:txBody>
          <a:bodyPr/>
          <a:lstStyle/>
          <a:p>
            <a:pPr marL="342900" indent="732155" rtl="0" eaLnBrk="0" hangingPunct="0">
              <a:lnSpc>
                <a:spcPct val="13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（三）归纳与演绎</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归纳和演绎是辩证统一的。它们在思维方向上相反，归纳是从个别到一般；演绎是从一般到个别。</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归纳是演绎的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基础</a:t>
            </a:r>
            <a:r>
              <a:rPr lang="zh-CN" altLang="en-US" sz="2800" kern="0" dirty="0" smtClean="0">
                <a:latin typeface="微软雅黑" panose="020B0503020204020204" pitchFamily="34" charset="-122"/>
                <a:ea typeface="微软雅黑" panose="020B0503020204020204" pitchFamily="34" charset="-122"/>
                <a:cs typeface="+mn-cs"/>
              </a:rPr>
              <a:t>，归纳获得的结论可以成为演绎的前提；</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演绎是归纳的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指导</a:t>
            </a:r>
            <a:r>
              <a:rPr lang="zh-CN" altLang="en-US" sz="2800" kern="0" dirty="0" smtClean="0">
                <a:latin typeface="微软雅黑" panose="020B0503020204020204" pitchFamily="34" charset="-122"/>
                <a:ea typeface="微软雅黑" panose="020B0503020204020204" pitchFamily="34" charset="-122"/>
                <a:cs typeface="+mn-cs"/>
              </a:rPr>
              <a:t>，演绎得出的结论可以成为进一步归纳的事实来源。</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恩格斯：“归纳和演绎，正如分析和综合一样，是必然相互依赖着的。人们不应当牺牲一个而把另一个捧到天上去，应当设法把每一个都用到该用的地方，而人们要能够做到这一点，就只有注意它们的相互联系、它们的相互补充。”</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四</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从抽象到具体</a:t>
            </a:r>
            <a:endParaRPr lang="zh-CN" altLang="en-US" b="1" kern="1200" dirty="0">
              <a:latin typeface="微软雅黑" panose="020B0503020204020204" pitchFamily="34" charset="-122"/>
              <a:ea typeface="微软雅黑" panose="020B0503020204020204" pitchFamily="34" charset="-122"/>
            </a:endParaRPr>
          </a:p>
        </p:txBody>
      </p:sp>
      <p:sp>
        <p:nvSpPr>
          <p:cNvPr id="6861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7" name="Rectangle 3"/>
          <p:cNvSpPr txBox="1">
            <a:spLocks noChangeArrowheads="1"/>
          </p:cNvSpPr>
          <p:nvPr/>
        </p:nvSpPr>
        <p:spPr>
          <a:xfrm>
            <a:off x="623392" y="980728"/>
            <a:ext cx="10972800" cy="5040313"/>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（一）抽象</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抽象即从许多事物中，舍弃个别的、非本质的属性，抽出</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共同的、本质的属性</a:t>
            </a:r>
            <a:r>
              <a:rPr lang="zh-CN" altLang="en-US" sz="2800" kern="0" dirty="0" smtClean="0">
                <a:latin typeface="微软雅黑" panose="020B0503020204020204" pitchFamily="34" charset="-122"/>
                <a:ea typeface="微软雅黑" panose="020B0503020204020204" pitchFamily="34" charset="-122"/>
                <a:cs typeface="+mn-cs"/>
              </a:rPr>
              <a:t>的过程，是形成概念的必要手段。</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（二）具体</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具体有两个</a:t>
            </a:r>
            <a:r>
              <a:rPr lang="zh-CN" altLang="en-US" sz="2800" kern="0" smtClean="0">
                <a:latin typeface="微软雅黑" panose="020B0503020204020204" pitchFamily="34" charset="-122"/>
                <a:ea typeface="微软雅黑" panose="020B0503020204020204" pitchFamily="34" charset="-122"/>
                <a:cs typeface="+mn-cs"/>
              </a:rPr>
              <a:t>含义：第</a:t>
            </a:r>
            <a:r>
              <a:rPr lang="zh-CN" altLang="en-US" sz="2800" kern="0" dirty="0" smtClean="0">
                <a:latin typeface="微软雅黑" panose="020B0503020204020204" pitchFamily="34" charset="-122"/>
                <a:ea typeface="微软雅黑" panose="020B0503020204020204" pitchFamily="34" charset="-122"/>
                <a:cs typeface="+mn-cs"/>
              </a:rPr>
              <a:t>一指</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感性具体</a:t>
            </a:r>
            <a:r>
              <a:rPr lang="zh-CN" altLang="en-US" sz="2800" kern="0" dirty="0" smtClean="0">
                <a:latin typeface="微软雅黑" panose="020B0503020204020204" pitchFamily="34" charset="-122"/>
                <a:ea typeface="微软雅黑" panose="020B0503020204020204" pitchFamily="34" charset="-122"/>
                <a:cs typeface="+mn-cs"/>
              </a:rPr>
              <a:t>，也就是人们面对客观事物本身所获得的感性表象；第二指</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理性具体</a:t>
            </a:r>
            <a:r>
              <a:rPr lang="zh-CN" altLang="en-US" sz="2800" kern="0" dirty="0" smtClean="0">
                <a:latin typeface="微软雅黑" panose="020B0503020204020204" pitchFamily="34" charset="-122"/>
                <a:ea typeface="微软雅黑" panose="020B0503020204020204" pitchFamily="34" charset="-122"/>
                <a:cs typeface="+mn-cs"/>
              </a:rPr>
              <a:t>，即反映事物本质规定的、与科学实践相结合的理论内容。</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四</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从抽象到具体</a:t>
            </a:r>
            <a:endParaRPr lang="zh-CN" altLang="en-US" b="1" kern="1200" dirty="0">
              <a:latin typeface="微软雅黑" panose="020B0503020204020204" pitchFamily="34" charset="-122"/>
              <a:ea typeface="微软雅黑" panose="020B0503020204020204" pitchFamily="34" charset="-122"/>
            </a:endParaRPr>
          </a:p>
        </p:txBody>
      </p:sp>
      <p:sp>
        <p:nvSpPr>
          <p:cNvPr id="6861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551384" y="836712"/>
            <a:ext cx="10972800" cy="5472608"/>
          </a:xfrm>
          <a:prstGeom prst="rect">
            <a:avLst/>
          </a:prstGeom>
        </p:spPr>
        <p:txBody>
          <a:bodyPr/>
          <a:lstStyle/>
          <a:p>
            <a:pPr marL="342900" indent="646430" rtl="0" eaLnBrk="0" hangingPunct="0">
              <a:lnSpc>
                <a:spcPct val="150000"/>
              </a:lnSpc>
              <a:defRPr/>
            </a:pPr>
            <a:r>
              <a:rPr lang="zh-CN" altLang="zh-CN" sz="2600" kern="0" dirty="0" smtClean="0">
                <a:latin typeface="微软雅黑" panose="020B0503020204020204" pitchFamily="34" charset="-122"/>
                <a:ea typeface="微软雅黑" panose="020B0503020204020204" pitchFamily="34" charset="-122"/>
                <a:cs typeface="+mn-cs"/>
              </a:rPr>
              <a:t>科学的抽象必须建立在</a:t>
            </a:r>
            <a:r>
              <a:rPr lang="zh-CN" altLang="zh-CN" sz="2600" kern="0" dirty="0" smtClean="0">
                <a:solidFill>
                  <a:srgbClr val="0000FF"/>
                </a:solidFill>
                <a:latin typeface="微软雅黑" panose="020B0503020204020204" pitchFamily="34" charset="-122"/>
                <a:ea typeface="微软雅黑" panose="020B0503020204020204" pitchFamily="34" charset="-122"/>
                <a:cs typeface="+mn-cs"/>
              </a:rPr>
              <a:t>实践</a:t>
            </a:r>
            <a:r>
              <a:rPr lang="zh-CN" altLang="zh-CN" sz="2600" kern="0" dirty="0" smtClean="0">
                <a:latin typeface="微软雅黑" panose="020B0503020204020204" pitchFamily="34" charset="-122"/>
                <a:ea typeface="微软雅黑" panose="020B0503020204020204" pitchFamily="34" charset="-122"/>
                <a:cs typeface="+mn-cs"/>
              </a:rPr>
              <a:t>的基础之上，并遵循着辩证思维的一般规律进行。</a:t>
            </a:r>
            <a:r>
              <a:rPr lang="zh-CN" altLang="en-US" sz="2600" kern="0" dirty="0" smtClean="0">
                <a:latin typeface="微软雅黑" panose="020B0503020204020204" pitchFamily="34" charset="-122"/>
                <a:ea typeface="微软雅黑" panose="020B0503020204020204" pitchFamily="34" charset="-122"/>
                <a:cs typeface="+mn-cs"/>
              </a:rPr>
              <a:t>具体来说应注意以下几点：</a:t>
            </a:r>
            <a:endParaRPr lang="en-US" altLang="zh-CN" sz="2600" kern="0" dirty="0" smtClean="0">
              <a:latin typeface="微软雅黑" panose="020B0503020204020204" pitchFamily="34" charset="-122"/>
              <a:ea typeface="微软雅黑" panose="020B0503020204020204" pitchFamily="34" charset="-122"/>
              <a:cs typeface="+mn-cs"/>
            </a:endParaRPr>
          </a:p>
          <a:p>
            <a:pPr marL="342900" indent="646430" rtl="0" eaLnBrk="0" hangingPunct="0">
              <a:lnSpc>
                <a:spcPct val="150000"/>
              </a:lnSpc>
              <a:defRPr/>
            </a:pPr>
            <a:r>
              <a:rPr lang="zh-CN" altLang="zh-CN" sz="2600" kern="0" dirty="0" smtClean="0">
                <a:latin typeface="微软雅黑" panose="020B0503020204020204" pitchFamily="34" charset="-122"/>
                <a:ea typeface="微软雅黑" panose="020B0503020204020204" pitchFamily="34" charset="-122"/>
                <a:cs typeface="+mn-cs"/>
              </a:rPr>
              <a:t>第一，要善于从</a:t>
            </a:r>
            <a:r>
              <a:rPr lang="zh-CN" altLang="zh-CN" sz="2600" kern="0" dirty="0" smtClean="0">
                <a:solidFill>
                  <a:srgbClr val="0000FF"/>
                </a:solidFill>
                <a:latin typeface="微软雅黑" panose="020B0503020204020204" pitchFamily="34" charset="-122"/>
                <a:ea typeface="微软雅黑" panose="020B0503020204020204" pitchFamily="34" charset="-122"/>
                <a:cs typeface="+mn-cs"/>
              </a:rPr>
              <a:t>已知中把握未知</a:t>
            </a:r>
            <a:r>
              <a:rPr lang="zh-CN" altLang="zh-CN" sz="2600" kern="0" dirty="0" smtClean="0">
                <a:latin typeface="微软雅黑" panose="020B0503020204020204" pitchFamily="34" charset="-122"/>
                <a:ea typeface="微软雅黑" panose="020B0503020204020204" pitchFamily="34" charset="-122"/>
                <a:cs typeface="+mn-cs"/>
              </a:rPr>
              <a:t>的东西，敏锐地捕捉到新的不寻常的东西，从看似毫无联系的东西中找出它们的本质联系。</a:t>
            </a:r>
            <a:endParaRPr lang="en-US" altLang="zh-CN" sz="2600" kern="0" dirty="0" smtClean="0">
              <a:latin typeface="微软雅黑" panose="020B0503020204020204" pitchFamily="34" charset="-122"/>
              <a:ea typeface="微软雅黑" panose="020B0503020204020204" pitchFamily="34" charset="-122"/>
              <a:cs typeface="+mn-cs"/>
            </a:endParaRPr>
          </a:p>
          <a:p>
            <a:pPr marL="342900" indent="646430" rtl="0" eaLnBrk="0" hangingPunct="0">
              <a:lnSpc>
                <a:spcPct val="150000"/>
              </a:lnSpc>
              <a:defRPr/>
            </a:pPr>
            <a:r>
              <a:rPr lang="zh-CN" altLang="zh-CN" sz="2600" kern="0" dirty="0" smtClean="0">
                <a:latin typeface="微软雅黑" panose="020B0503020204020204" pitchFamily="34" charset="-122"/>
                <a:ea typeface="微软雅黑" panose="020B0503020204020204" pitchFamily="34" charset="-122"/>
                <a:cs typeface="+mn-cs"/>
              </a:rPr>
              <a:t>第二，在科学抽象的基础上，发现事物之间的</a:t>
            </a:r>
            <a:r>
              <a:rPr lang="zh-CN" altLang="zh-CN" sz="2600" kern="0" dirty="0" smtClean="0">
                <a:solidFill>
                  <a:srgbClr val="0000FF"/>
                </a:solidFill>
                <a:latin typeface="微软雅黑" panose="020B0503020204020204" pitchFamily="34" charset="-122"/>
                <a:ea typeface="微软雅黑" panose="020B0503020204020204" pitchFamily="34" charset="-122"/>
                <a:cs typeface="+mn-cs"/>
              </a:rPr>
              <a:t>共同特点</a:t>
            </a:r>
            <a:r>
              <a:rPr lang="zh-CN" altLang="zh-CN" sz="2600" kern="0" dirty="0" smtClean="0">
                <a:latin typeface="微软雅黑" panose="020B0503020204020204" pitchFamily="34" charset="-122"/>
                <a:ea typeface="微软雅黑" panose="020B0503020204020204" pitchFamily="34" charset="-122"/>
                <a:cs typeface="+mn-cs"/>
              </a:rPr>
              <a:t>，并从中概括出规律性的东西</a:t>
            </a:r>
            <a:r>
              <a:rPr lang="zh-CN" altLang="en-US" sz="2600" kern="0" dirty="0" smtClean="0">
                <a:latin typeface="微软雅黑" panose="020B0503020204020204" pitchFamily="34" charset="-122"/>
                <a:ea typeface="微软雅黑" panose="020B0503020204020204" pitchFamily="34" charset="-122"/>
                <a:cs typeface="+mn-cs"/>
              </a:rPr>
              <a:t>。</a:t>
            </a:r>
            <a:endParaRPr lang="en-US" altLang="zh-CN" sz="2600" kern="0" dirty="0" smtClean="0">
              <a:latin typeface="微软雅黑" panose="020B0503020204020204" pitchFamily="34" charset="-122"/>
              <a:ea typeface="微软雅黑" panose="020B0503020204020204" pitchFamily="34" charset="-122"/>
              <a:cs typeface="+mn-cs"/>
            </a:endParaRPr>
          </a:p>
          <a:p>
            <a:pPr marL="342900" indent="646430" rtl="0" eaLnBrk="0" hangingPunct="0">
              <a:lnSpc>
                <a:spcPct val="150000"/>
              </a:lnSpc>
              <a:defRPr/>
            </a:pPr>
            <a:r>
              <a:rPr lang="zh-CN" altLang="zh-CN" sz="2600" kern="0" dirty="0" smtClean="0">
                <a:latin typeface="微软雅黑" panose="020B0503020204020204" pitchFamily="34" charset="-122"/>
                <a:ea typeface="微软雅黑" panose="020B0503020204020204" pitchFamily="34" charset="-122"/>
                <a:cs typeface="+mn-cs"/>
              </a:rPr>
              <a:t>第三，</a:t>
            </a:r>
            <a:r>
              <a:rPr lang="zh-CN" altLang="zh-CN" sz="2600" kern="0" dirty="0" smtClean="0">
                <a:solidFill>
                  <a:srgbClr val="0000FF"/>
                </a:solidFill>
                <a:latin typeface="微软雅黑" panose="020B0503020204020204" pitchFamily="34" charset="-122"/>
                <a:ea typeface="微软雅黑" panose="020B0503020204020204" pitchFamily="34" charset="-122"/>
                <a:cs typeface="+mn-cs"/>
              </a:rPr>
              <a:t>高层次的抽象</a:t>
            </a:r>
            <a:r>
              <a:rPr lang="zh-CN" altLang="zh-CN" sz="2600" kern="0" dirty="0" smtClean="0">
                <a:latin typeface="微软雅黑" panose="020B0503020204020204" pitchFamily="34" charset="-122"/>
                <a:ea typeface="微软雅黑" panose="020B0503020204020204" pitchFamily="34" charset="-122"/>
                <a:cs typeface="+mn-cs"/>
              </a:rPr>
              <a:t>必能演绎出低层次的抽象</a:t>
            </a:r>
            <a:r>
              <a:rPr lang="zh-CN" altLang="en-US" sz="2600" kern="0" dirty="0" smtClean="0">
                <a:latin typeface="微软雅黑" panose="020B0503020204020204" pitchFamily="34" charset="-122"/>
                <a:ea typeface="微软雅黑" panose="020B0503020204020204" pitchFamily="34" charset="-122"/>
                <a:cs typeface="+mn-cs"/>
              </a:rPr>
              <a:t>，</a:t>
            </a:r>
            <a:r>
              <a:rPr lang="zh-CN" altLang="zh-CN" sz="2600" kern="0" dirty="0" smtClean="0">
                <a:latin typeface="微软雅黑" panose="020B0503020204020204" pitchFamily="34" charset="-122"/>
                <a:ea typeface="微软雅黑" panose="020B0503020204020204" pitchFamily="34" charset="-122"/>
                <a:cs typeface="+mn-cs"/>
              </a:rPr>
              <a:t>而被演绎出来的理论又能为实验所验证。</a:t>
            </a:r>
            <a:r>
              <a:rPr lang="zh-CN" altLang="en-US" sz="2600" kern="0" dirty="0" smtClean="0">
                <a:latin typeface="微软雅黑" panose="020B0503020204020204" pitchFamily="34" charset="-122"/>
                <a:ea typeface="微软雅黑" panose="020B0503020204020204" pitchFamily="34" charset="-122"/>
                <a:cs typeface="+mn-cs"/>
              </a:rPr>
              <a:t>即，</a:t>
            </a:r>
            <a:r>
              <a:rPr lang="zh-CN" altLang="zh-CN" sz="2600" kern="0" dirty="0" smtClean="0">
                <a:latin typeface="微软雅黑" panose="020B0503020204020204" pitchFamily="34" charset="-122"/>
                <a:ea typeface="微软雅黑" panose="020B0503020204020204" pitchFamily="34" charset="-122"/>
                <a:cs typeface="+mn-cs"/>
              </a:rPr>
              <a:t>通过科学抽象得到的一般性的认识，可以通过演绎推理的形式推出较为具体的结论</a:t>
            </a:r>
            <a:r>
              <a:rPr lang="zh-CN" altLang="en-US" sz="2600" kern="0" dirty="0" smtClean="0">
                <a:latin typeface="微软雅黑" panose="020B0503020204020204" pitchFamily="34" charset="-122"/>
                <a:ea typeface="微软雅黑" panose="020B0503020204020204" pitchFamily="34" charset="-122"/>
                <a:cs typeface="+mn-cs"/>
              </a:rPr>
              <a:t>。</a:t>
            </a:r>
            <a:endParaRPr lang="zh-CN" altLang="en-US" sz="26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四</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从抽象到具体</a:t>
            </a:r>
            <a:endParaRPr lang="zh-CN" altLang="en-US" b="1" kern="1200" dirty="0">
              <a:latin typeface="微软雅黑" panose="020B0503020204020204" pitchFamily="34" charset="-122"/>
              <a:ea typeface="微软雅黑" panose="020B0503020204020204" pitchFamily="34" charset="-122"/>
            </a:endParaRPr>
          </a:p>
        </p:txBody>
      </p:sp>
      <p:sp>
        <p:nvSpPr>
          <p:cNvPr id="6861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Rectangle 3"/>
          <p:cNvSpPr txBox="1">
            <a:spLocks noChangeArrowheads="1"/>
          </p:cNvSpPr>
          <p:nvPr/>
        </p:nvSpPr>
        <p:spPr>
          <a:xfrm>
            <a:off x="551384" y="1124744"/>
            <a:ext cx="10972800" cy="4752528"/>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（三）从抽象到具体</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在辩证思维中，从抽象到具体的过程，要实现认识的两次飞跃：第一次，是从感性的现实具体上升到思维抽象的过程，是一种建立在实践基础上的经验总结上升的过程；第二次，是从科学的思维抽象逐步使抽象的理论上升到与具体实践相结合的理性的思维具体的过程，是把抽象的概念和理论再返回科学实践，</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赋予理论具体内容</a:t>
            </a:r>
            <a:r>
              <a:rPr lang="zh-CN" altLang="en-US" sz="2800" kern="0" dirty="0" smtClean="0">
                <a:latin typeface="微软雅黑" panose="020B0503020204020204" pitchFamily="34" charset="-122"/>
                <a:ea typeface="微软雅黑" panose="020B0503020204020204" pitchFamily="34" charset="-122"/>
                <a:cs typeface="+mn-cs"/>
              </a:rPr>
              <a:t>的过程。</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772816"/>
            <a:ext cx="10972800" cy="3705225"/>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（一）历史</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3000" kern="0" dirty="0" smtClean="0">
                <a:latin typeface="微软雅黑" panose="020B0503020204020204" pitchFamily="34" charset="-122"/>
                <a:ea typeface="微软雅黑" panose="020B0503020204020204" pitchFamily="34" charset="-122"/>
                <a:cs typeface="+mn-cs"/>
              </a:rPr>
              <a:t>历史方法是一种</a:t>
            </a:r>
            <a:r>
              <a:rPr lang="zh-CN" altLang="en-US" sz="3000" kern="0" dirty="0" smtClean="0">
                <a:solidFill>
                  <a:srgbClr val="0000FF"/>
                </a:solidFill>
                <a:latin typeface="微软雅黑" panose="020B0503020204020204" pitchFamily="34" charset="-122"/>
                <a:ea typeface="微软雅黑" panose="020B0503020204020204" pitchFamily="34" charset="-122"/>
                <a:cs typeface="+mn-cs"/>
              </a:rPr>
              <a:t>过程研究</a:t>
            </a:r>
            <a:r>
              <a:rPr lang="zh-CN" altLang="en-US" sz="3000" kern="0" dirty="0" smtClean="0">
                <a:latin typeface="微软雅黑" panose="020B0503020204020204" pitchFamily="34" charset="-122"/>
                <a:ea typeface="微软雅黑" panose="020B0503020204020204" pitchFamily="34" charset="-122"/>
                <a:cs typeface="+mn-cs"/>
              </a:rPr>
              <a:t>方法，科学技术研究需要掌握具体的研究过程、概念演变史、学科史和前人研究方法，从而形成创新性科学研究的背景。</a:t>
            </a:r>
            <a:endParaRPr lang="zh-CN" altLang="en-US" sz="30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79376" y="908720"/>
            <a:ext cx="10972800" cy="5183980"/>
          </a:xfrm>
          <a:prstGeom prst="rect">
            <a:avLst/>
          </a:prstGeom>
        </p:spPr>
        <p:txBody>
          <a:bodyPr/>
          <a:lstStyle/>
          <a:p>
            <a:pPr marL="342900" marR="0" lvl="0" indent="732155" rtl="0" eaLnBrk="0" hangingPunct="0">
              <a:lnSpc>
                <a:spcPct val="13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（二）逻辑</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marR="0" lvl="0" indent="732155" rtl="0" eaLnBrk="0" hangingPunct="0">
              <a:lnSpc>
                <a:spcPct val="13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逻辑是按照理性要求制定的思维规则和形式，它以抽象为基本特征，通过对事物的具体形态和个别属性分析思考，揭示出事物的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本质特征</a:t>
            </a:r>
            <a:r>
              <a:rPr lang="zh-CN" altLang="en-US" sz="2800" kern="0" dirty="0" smtClean="0">
                <a:latin typeface="微软雅黑" panose="020B0503020204020204" pitchFamily="34" charset="-122"/>
                <a:ea typeface="微软雅黑" panose="020B0503020204020204" pitchFamily="34" charset="-122"/>
                <a:cs typeface="+mn-cs"/>
              </a:rPr>
              <a:t>，形成概念并运用概念进行判断和推理来概括地、间接地反映现实。</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3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逻辑思维的基本形式是</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概念、判断、推理</a:t>
            </a:r>
            <a:r>
              <a:rPr lang="zh-CN" altLang="en-US" sz="2800" kern="0" dirty="0" smtClean="0">
                <a:latin typeface="微软雅黑" panose="020B0503020204020204" pitchFamily="34" charset="-122"/>
                <a:ea typeface="微软雅黑" panose="020B0503020204020204" pitchFamily="34" charset="-122"/>
                <a:cs typeface="+mn-cs"/>
              </a:rPr>
              <a:t>。逻辑思维凭借科学的抽象揭示被人类建构的事物的本性，具有</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自觉性、过程性、间接性和必然性</a:t>
            </a:r>
            <a:r>
              <a:rPr lang="zh-CN" altLang="en-US" sz="2800" kern="0" dirty="0" smtClean="0">
                <a:latin typeface="微软雅黑" panose="020B0503020204020204" pitchFamily="34" charset="-122"/>
                <a:ea typeface="微软雅黑" panose="020B0503020204020204" pitchFamily="34" charset="-122"/>
                <a:cs typeface="+mn-cs"/>
              </a:rPr>
              <a:t>的特点。逻辑思维常被称为“抽象思维”，是抽象的基本形式。</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412776"/>
            <a:ext cx="10972800" cy="4032547"/>
          </a:xfrm>
          <a:prstGeom prst="rect">
            <a:avLst/>
          </a:prstGeom>
        </p:spPr>
        <p:txBody>
          <a:bodyPr/>
          <a:lstStyle/>
          <a:p>
            <a:pPr marL="342900" marR="0" lvl="0" indent="732155" rtl="0" eaLnBrk="0" hangingPunct="0">
              <a:lnSpc>
                <a:spcPct val="15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（三）历史与逻辑的统一</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历史与逻辑相统一的方法，是研究事物发展规律的唯物辩证思维方法之一。这一方法要求在认识事物时，要把对事物</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历史过程</a:t>
            </a:r>
            <a:r>
              <a:rPr lang="zh-CN" altLang="en-US" sz="2800" kern="0" dirty="0" smtClean="0">
                <a:latin typeface="微软雅黑" panose="020B0503020204020204" pitchFamily="34" charset="-122"/>
                <a:ea typeface="微软雅黑" panose="020B0503020204020204" pitchFamily="34" charset="-122"/>
                <a:cs typeface="+mn-cs"/>
              </a:rPr>
              <a:t>的考察与对事物</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内部逻辑</a:t>
            </a:r>
            <a:r>
              <a:rPr lang="zh-CN" altLang="en-US" sz="2800" kern="0" dirty="0" smtClean="0">
                <a:latin typeface="微软雅黑" panose="020B0503020204020204" pitchFamily="34" charset="-122"/>
                <a:ea typeface="微软雅黑" panose="020B0503020204020204" pitchFamily="34" charset="-122"/>
                <a:cs typeface="+mn-cs"/>
              </a:rPr>
              <a:t>的分析有机地结合起来。逻辑的分析应以历史的考察为基础，历史的考察应以逻辑的分析为依据，以达到客观、全面地揭示事物的本质及其规律的目的。</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484784"/>
            <a:ext cx="10972800" cy="4032101"/>
          </a:xfrm>
          <a:prstGeom prst="rect">
            <a:avLst/>
          </a:prstGeom>
        </p:spPr>
        <p:txBody>
          <a:bodyPr/>
          <a:lstStyle/>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历史和逻辑的统一，不仅仅是关于历史方法和逻辑方法的关系，更重要的是，它是构建科学技术理论体系和实践活动的规定性或原则。</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科学技术历史实践是逻辑思维形成和发展的基础，确定逻辑思维的任务和方向。科学技术历史实践的发展有利于感性经验的增加，能使逻辑思维逐步深化和发展。</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80963"/>
            <a:ext cx="12192000" cy="839787"/>
          </a:xfrm>
        </p:spPr>
        <p:txBody>
          <a:bodyPr/>
          <a:lstStyle/>
          <a:p>
            <a:pPr>
              <a:defRPr/>
            </a:pPr>
            <a:r>
              <a:rPr lang="zh-CN" altLang="en-US" dirty="0" smtClean="0">
                <a:latin typeface="+mn-lt"/>
                <a:ea typeface="+mn-ea"/>
                <a:cs typeface="+mn-ea"/>
                <a:sym typeface="+mn-lt"/>
              </a:rPr>
              <a:t>本章主要内容</a:t>
            </a:r>
            <a:endParaRPr dirty="0">
              <a:latin typeface="+mn-lt"/>
              <a:ea typeface="+mn-ea"/>
              <a:cs typeface="+mn-ea"/>
              <a:sym typeface="+mn-lt"/>
            </a:endParaRPr>
          </a:p>
        </p:txBody>
      </p:sp>
      <p:sp>
        <p:nvSpPr>
          <p:cNvPr id="16387" name="文本占位符 2"/>
          <p:cNvSpPr>
            <a:spLocks noGrp="1"/>
          </p:cNvSpPr>
          <p:nvPr>
            <p:ph type="body" sz="quarter" idx="11"/>
          </p:nvPr>
        </p:nvSpPr>
        <p:spPr bwMode="auto">
          <a:xfrm>
            <a:off x="965522" y="2060848"/>
            <a:ext cx="10260955" cy="3240360"/>
          </a:xfrm>
          <a:noFill/>
          <a:ln>
            <a:miter lim="800000"/>
          </a:ln>
        </p:spPr>
        <p:txBody>
          <a:bodyPr vert="horz" wrap="square" lIns="91440" tIns="45720" rIns="91440" bIns="45720" numCol="1" anchor="t" anchorCtr="0" compatLnSpc="1"/>
          <a:lstStyle/>
          <a:p>
            <a:pPr indent="732155" algn="just">
              <a:lnSpc>
                <a:spcPct val="130000"/>
              </a:lnSpc>
              <a:buNone/>
            </a:pPr>
            <a:r>
              <a:rPr lang="zh-CN" altLang="en-US" dirty="0">
                <a:ea typeface="微软雅黑" panose="020B0503020204020204" pitchFamily="34" charset="-122"/>
              </a:rPr>
              <a:t>马克思主义的科学技术方法论是以辩证唯物主义立场、观点为基础，吸取具体科学技术研究中的基本方法，并且对其进行概括和升华的方法论。马克思主义的科学技术方法论的核心就是辩证思维。马克思主义科学技术方法论的理论要素就是：分析与综合相互映照；归纳与演绎相互结合；从抽象到具体的辩证过程；历史与逻辑相互统一。</a:t>
            </a:r>
            <a:endParaRPr lang="zh-CN" altLang="en-US" dirty="0">
              <a:ea typeface="微软雅黑" panose="020B0503020204020204" pitchFamily="34" charset="-122"/>
            </a:endParaRPr>
          </a:p>
          <a:p>
            <a:pPr marL="0" indent="716280">
              <a:buNone/>
            </a:pPr>
            <a:endParaRPr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908720"/>
            <a:ext cx="10972800" cy="5140672"/>
          </a:xfrm>
          <a:prstGeom prst="rect">
            <a:avLst/>
          </a:prstGeom>
        </p:spPr>
        <p:txBody>
          <a:bodyPr/>
          <a:lstStyle/>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在思维中坚持</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历史与逻辑的统一</a:t>
            </a:r>
            <a:r>
              <a:rPr lang="zh-CN" altLang="en-US" sz="2800" kern="0" dirty="0" smtClean="0">
                <a:latin typeface="微软雅黑" panose="020B0503020204020204" pitchFamily="34" charset="-122"/>
                <a:ea typeface="微软雅黑" panose="020B0503020204020204" pitchFamily="34" charset="-122"/>
                <a:cs typeface="+mn-cs"/>
              </a:rPr>
              <a:t>，要求：</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一，思维的逻辑进程与客观的历史进程相统一。事物的历史从哪里开始，思维的逻辑进程也应当从哪里开始；以历史起点为逻辑起点，以历史的进程为逻辑的进程，按照历史发展的必然性来具体地、历史地揭示事物的发展规律。</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第二，思维的逻辑进程与思维的历史进程相统一。思维的历史进程是思维逻辑进程的基础，思维的逻辑进程是对思维历史进程的概括，是以逻辑的形式再现思维的历史</a:t>
            </a:r>
            <a:r>
              <a:rPr lang="zh-CN" altLang="en-US" sz="2800" kern="0" dirty="0" smtClean="0">
                <a:latin typeface="微软雅黑" panose="020B0503020204020204" pitchFamily="34" charset="-122"/>
                <a:ea typeface="微软雅黑" panose="020B0503020204020204" pitchFamily="34" charset="-122"/>
              </a:rPr>
              <a:t>进程</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1628800"/>
            <a:ext cx="10972800" cy="3705225"/>
          </a:xfrm>
          <a:prstGeom prst="rect">
            <a:avLst/>
          </a:prstGeom>
        </p:spPr>
        <p:txBody>
          <a:bodyPr/>
          <a:lstStyle/>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在</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科学研究和技术开发</a:t>
            </a:r>
            <a:r>
              <a:rPr lang="zh-CN" altLang="en-US" sz="2800" kern="0" dirty="0" smtClean="0">
                <a:latin typeface="微软雅黑" panose="020B0503020204020204" pitchFamily="34" charset="-122"/>
                <a:ea typeface="微软雅黑" panose="020B0503020204020204" pitchFamily="34" charset="-122"/>
                <a:cs typeface="+mn-cs"/>
              </a:rPr>
              <a:t>中，注重历史与逻辑的统一，既可以从横向也可以从纵向把握科学技术研究的脉络和前景；既具有理性的、缜密的思维与科学修养，也具有宏观开阔和全局视野和战略思维。</a:t>
            </a:r>
            <a:r>
              <a:rPr lang="zh-CN" altLang="zh-CN" sz="2800" kern="0" dirty="0" smtClean="0">
                <a:latin typeface="微软雅黑" panose="020B0503020204020204" pitchFamily="34" charset="-122"/>
                <a:ea typeface="微软雅黑" panose="020B0503020204020204" pitchFamily="34" charset="-122"/>
                <a:cs typeface="+mn-cs"/>
              </a:rPr>
              <a:t>逻辑撇开了历史发展的复杂性、多样性、曲折性和偶然性，揭示了客观事物和人的认识历史过程中的本质、必然性和规律性。</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551384" y="764704"/>
            <a:ext cx="10972800" cy="5616598"/>
          </a:xfrm>
          <a:prstGeom prst="rect">
            <a:avLst/>
          </a:prstGeom>
        </p:spPr>
        <p:txBody>
          <a:bodyPr/>
          <a:lstStyle/>
          <a:p>
            <a:pPr marL="342900" indent="732155"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逻辑的方法具有以下几个特点：第一，</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形式化</a:t>
            </a:r>
            <a:r>
              <a:rPr lang="zh-CN" altLang="zh-CN" sz="2800" kern="0" dirty="0" smtClean="0">
                <a:latin typeface="微软雅黑" panose="020B0503020204020204" pitchFamily="34" charset="-122"/>
                <a:ea typeface="微软雅黑" panose="020B0503020204020204" pitchFamily="34" charset="-122"/>
                <a:cs typeface="+mn-cs"/>
              </a:rPr>
              <a:t>。逻辑的方法是由一系列的逻辑定理和规则组成的，这些定理和规则都可以简化为一些由逻辑符号组成的形式系统。逻辑思维和推理过程必须遵循这些规则。第二，</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可操作性</a:t>
            </a:r>
            <a:r>
              <a:rPr lang="zh-CN" altLang="zh-CN" sz="2800" kern="0" dirty="0" smtClean="0">
                <a:latin typeface="微软雅黑" panose="020B0503020204020204" pitchFamily="34" charset="-122"/>
                <a:ea typeface="微软雅黑" panose="020B0503020204020204" pitchFamily="34" charset="-122"/>
                <a:cs typeface="+mn-cs"/>
              </a:rPr>
              <a:t>。运用逻辑的方法去证明问题和认识事物，就必须依据逻辑规则进行推理。逻辑的推理过程也就是运用逻辑规则进行推导而获得结论的过程，这是一个逻辑上的操作过程。第三，</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系统性</a:t>
            </a:r>
            <a:r>
              <a:rPr lang="zh-CN" altLang="zh-CN" sz="2800" kern="0" dirty="0" smtClean="0">
                <a:latin typeface="微软雅黑" panose="020B0503020204020204" pitchFamily="34" charset="-122"/>
                <a:ea typeface="微软雅黑" panose="020B0503020204020204" pitchFamily="34" charset="-122"/>
                <a:cs typeface="+mn-cs"/>
              </a:rPr>
              <a:t>。逻辑的方法不是一些零碎的个别的方法，而是一个形式化的系统方法。</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逻辑方法的作用在于：获得新知识、进行预见、论证和证明、辨析正误。</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历史和逻辑的统一</a:t>
            </a:r>
            <a:endParaRPr lang="zh-CN" altLang="en-US" b="1" kern="1200" dirty="0">
              <a:latin typeface="微软雅黑" panose="020B0503020204020204" pitchFamily="34" charset="-122"/>
              <a:ea typeface="微软雅黑" panose="020B0503020204020204" pitchFamily="34" charset="-122"/>
            </a:endParaRPr>
          </a:p>
        </p:txBody>
      </p:sp>
      <p:sp>
        <p:nvSpPr>
          <p:cNvPr id="76802"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一</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en-US" sz="2800" dirty="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究的辩证思维方法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551384" y="692696"/>
            <a:ext cx="10972800" cy="5616575"/>
          </a:xfrm>
          <a:prstGeom prst="rect">
            <a:avLst/>
          </a:prstGeom>
        </p:spPr>
        <p:txBody>
          <a:bodyPr/>
          <a:lstStyle/>
          <a:p>
            <a:pPr marL="342900" indent="732155"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逻辑与历史统一的方法是：撇开有关认识对象历史发展的具体细节的描述，而以</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理论形态</a:t>
            </a:r>
            <a:r>
              <a:rPr lang="zh-CN" altLang="zh-CN" sz="2800" kern="0" dirty="0" smtClean="0">
                <a:latin typeface="微软雅黑" panose="020B0503020204020204" pitchFamily="34" charset="-122"/>
                <a:ea typeface="微软雅黑" panose="020B0503020204020204" pitchFamily="34" charset="-122"/>
                <a:cs typeface="+mn-cs"/>
              </a:rPr>
              <a:t>从</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总体上把握认识对象</a:t>
            </a:r>
            <a:r>
              <a:rPr lang="zh-CN" altLang="zh-CN" sz="2800" kern="0" dirty="0" smtClean="0">
                <a:latin typeface="微软雅黑" panose="020B0503020204020204" pitchFamily="34" charset="-122"/>
                <a:ea typeface="微软雅黑" panose="020B0503020204020204" pitchFamily="34" charset="-122"/>
                <a:cs typeface="+mn-cs"/>
              </a:rPr>
              <a:t>历史发展过程的内在规律性。恩格斯在论述逻辑与历史统一的方法的实质时指出：“逻辑的研究方式是唯一适用的方式。但是，实际上这种方式无非是历史的研究方式，不过摆脱了历史的形式以及起扰乱作用的偶然性而已。历史从哪里开始，思想进程也应当从哪里开始，而思想进程的进一步发展不过是历史过程在抽象的、理论上前后一贯的形式上的反映；这种反映是经过修正的，然而是按照现实的历史过程本身的规律修正的，这时，每一个要素可以在它完全成熟而具有典范形式的发展点上加以考察。”</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文本占位符 1"/>
          <p:cNvSpPr>
            <a:spLocks noGrp="1"/>
          </p:cNvSpPr>
          <p:nvPr>
            <p:ph type="body" sz="quarter" idx="10"/>
          </p:nvPr>
        </p:nvSpPr>
        <p:spPr>
          <a:xfrm>
            <a:off x="555625" y="28575"/>
            <a:ext cx="6135688" cy="666750"/>
          </a:xfrm>
          <a:noFill/>
          <a:ln>
            <a:noFill/>
          </a:ln>
        </p:spPr>
        <p:txBody>
          <a:bodyPr anchor="t"/>
          <a:lstStyle/>
          <a:p>
            <a:r>
              <a:rPr lang="zh-CN" altLang="en-US" sz="2300" b="1" kern="1200" dirty="0">
                <a:latin typeface="Microsoft YaHei UI" panose="020B0503020204020204" pitchFamily="34" charset="-122"/>
                <a:ea typeface="Microsoft YaHei UI" panose="020B0503020204020204" pitchFamily="34" charset="-122"/>
                <a:cs typeface="+mn-cs"/>
              </a:rPr>
              <a:t>第二</a:t>
            </a:r>
            <a:r>
              <a:rPr lang="zh-CN" altLang="en-US" sz="2300" b="1" kern="1200" dirty="0" smtClean="0">
                <a:latin typeface="Microsoft YaHei UI" panose="020B0503020204020204" pitchFamily="34" charset="-122"/>
                <a:ea typeface="Microsoft YaHei UI" panose="020B0503020204020204" pitchFamily="34" charset="-122"/>
                <a:cs typeface="+mn-cs"/>
              </a:rPr>
              <a:t>节  </a:t>
            </a:r>
            <a:r>
              <a:rPr lang="zh-CN" altLang="zh-CN" sz="2300" b="1" kern="1200" dirty="0" smtClean="0"/>
              <a:t>科学技术研究的创新与批判思维方法</a:t>
            </a:r>
            <a:endParaRPr lang="zh-CN" altLang="en-US" sz="2300" b="1" kern="1200" dirty="0"/>
          </a:p>
        </p:txBody>
      </p:sp>
      <p:sp>
        <p:nvSpPr>
          <p:cNvPr id="3" name="文本占位符 2"/>
          <p:cNvSpPr>
            <a:spLocks noGrp="1"/>
          </p:cNvSpPr>
          <p:nvPr/>
        </p:nvSpPr>
        <p:spPr>
          <a:xfrm>
            <a:off x="983432" y="1628800"/>
            <a:ext cx="7383463" cy="4031873"/>
          </a:xfrm>
          <a:prstGeom prst="rect">
            <a:avLst/>
          </a:prstGeom>
          <a:noFill/>
        </p:spPr>
        <p:txBody>
          <a:bodyPr wrap="square" rtlCol="0">
            <a:spAutoFit/>
          </a:bodyPr>
          <a:lstStyle>
            <a:lvl1pPr marL="0" indent="0" algn="l" rtl="0" eaLnBrk="0" fontAlgn="base" hangingPunct="0">
              <a:lnSpc>
                <a:spcPct val="120000"/>
              </a:lnSpc>
              <a:spcBef>
                <a:spcPct val="0"/>
              </a:spcBef>
              <a:spcAft>
                <a:spcPct val="0"/>
              </a:spcAft>
              <a:buFont typeface="Arial" panose="020B0604020202020204" pitchFamily="34" charset="0"/>
              <a:buNone/>
              <a:defRPr lang="zh-CN" altLang="en-US" sz="4000" kern="1200" dirty="0">
                <a:solidFill>
                  <a:srgbClr val="C00000"/>
                </a:solidFill>
                <a:latin typeface="Microsoft YaHei UI" panose="020B0503020204020204" pitchFamily="34" charset="-122"/>
                <a:ea typeface="Microsoft YaHei UI" panose="020B0503020204020204" pitchFamily="34" charset="-122"/>
                <a:cs typeface="+mn-cs"/>
              </a:defRPr>
            </a:lvl1pPr>
            <a:lvl2pPr marL="742950" indent="-285750" algn="l" rtl="0" eaLnBrk="0" fontAlgn="base" hangingPunct="0">
              <a:lnSpc>
                <a:spcPct val="120000"/>
              </a:lnSpc>
              <a:spcBef>
                <a:spcPct val="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lnSpc>
                <a:spcPct val="120000"/>
              </a:lnSpc>
              <a:spcBef>
                <a:spcPct val="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9p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一、思维的收敛性与发散性</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二、思维的逻辑性与非逻辑性</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三、思维的直觉与顿悟特征</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四、思维的批判性</a:t>
            </a:r>
            <a:r>
              <a:rPr lang="zh-CN" altLang="en-US" sz="3200" b="1" dirty="0" smtClean="0">
                <a:latin typeface="微软雅黑" panose="020B0503020204020204" pitchFamily="34" charset="-122"/>
                <a:ea typeface="微软雅黑" panose="020B0503020204020204" pitchFamily="34" charset="-122"/>
                <a:cs typeface="+mn-ea"/>
                <a:sym typeface="+mn-lt"/>
              </a:rPr>
              <a:t>中的作用</a:t>
            </a:r>
            <a:endParaRPr kumimoji="0" lang="zh-CN" altLang="en-US" sz="4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一</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思维的收敛性与发散性</a:t>
            </a:r>
            <a:endParaRPr lang="zh-CN" altLang="en-US" b="1" kern="1200" dirty="0">
              <a:latin typeface="微软雅黑" panose="020B0503020204020204" pitchFamily="34" charset="-122"/>
              <a:ea typeface="微软雅黑" panose="020B0503020204020204" pitchFamily="34" charset="-122"/>
            </a:endParaRPr>
          </a:p>
        </p:txBody>
      </p:sp>
      <p:sp>
        <p:nvSpPr>
          <p:cNvPr id="7885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7" name="Rectangle 3"/>
          <p:cNvSpPr txBox="1">
            <a:spLocks noChangeArrowheads="1"/>
          </p:cNvSpPr>
          <p:nvPr/>
        </p:nvSpPr>
        <p:spPr>
          <a:xfrm>
            <a:off x="1415480" y="1340768"/>
            <a:ext cx="8784976" cy="4065588"/>
          </a:xfrm>
          <a:prstGeom prst="rect">
            <a:avLst/>
          </a:prstGeom>
        </p:spPr>
        <p:txBody>
          <a:bodyPr/>
          <a:lstStyle/>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rPr>
              <a:t>科学研究和技术开发</a:t>
            </a:r>
            <a:r>
              <a:rPr lang="zh-CN" altLang="en-US" sz="2800" kern="0" dirty="0" smtClean="0">
                <a:latin typeface="微软雅黑" panose="020B0503020204020204" pitchFamily="34" charset="-122"/>
                <a:ea typeface="微软雅黑" panose="020B0503020204020204" pitchFamily="34" charset="-122"/>
                <a:cs typeface="+mn-cs"/>
              </a:rPr>
              <a:t>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创新</a:t>
            </a:r>
            <a:r>
              <a:rPr lang="zh-CN" altLang="en-US" sz="2800" kern="0" dirty="0" smtClean="0">
                <a:latin typeface="微软雅黑" panose="020B0503020204020204" pitchFamily="34" charset="-122"/>
                <a:ea typeface="微软雅黑" panose="020B0503020204020204" pitchFamily="34" charset="-122"/>
                <a:cs typeface="+mn-cs"/>
              </a:rPr>
              <a:t>除了表现为运用规范性的辩证思维形式之外，还体现为</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收敛性与发散性</a:t>
            </a:r>
            <a:r>
              <a:rPr lang="zh-CN" altLang="en-US" sz="2800" kern="0" dirty="0" smtClean="0">
                <a:latin typeface="微软雅黑" panose="020B0503020204020204" pitchFamily="34" charset="-122"/>
                <a:ea typeface="微软雅黑" panose="020B0503020204020204" pitchFamily="34" charset="-122"/>
                <a:cs typeface="+mn-cs"/>
              </a:rPr>
              <a:t>、</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逻辑性与非逻辑性</a:t>
            </a:r>
            <a:r>
              <a:rPr lang="zh-CN" altLang="en-US" sz="2800" kern="0" dirty="0" smtClean="0">
                <a:latin typeface="微软雅黑" panose="020B0503020204020204" pitchFamily="34" charset="-122"/>
                <a:ea typeface="微软雅黑" panose="020B0503020204020204" pitchFamily="34" charset="-122"/>
                <a:cs typeface="+mn-cs"/>
              </a:rPr>
              <a:t>、</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抽象性和形象性</a:t>
            </a:r>
            <a:r>
              <a:rPr lang="zh-CN" altLang="en-US" sz="2800" kern="0" dirty="0" smtClean="0">
                <a:latin typeface="微软雅黑" panose="020B0503020204020204" pitchFamily="34" charset="-122"/>
                <a:ea typeface="微软雅黑" panose="020B0503020204020204" pitchFamily="34" charset="-122"/>
                <a:cs typeface="+mn-cs"/>
              </a:rPr>
              <a:t>的对立统一等辩证思维特征。</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在这些具有对立方向的特性之间保持张力是创造性思维的典型特征，也是创新思维方法的典型特征。</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一</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思维的收敛性与发散性</a:t>
            </a:r>
            <a:endParaRPr lang="zh-CN" altLang="en-US" b="1" kern="1200" dirty="0">
              <a:latin typeface="微软雅黑" panose="020B0503020204020204" pitchFamily="34" charset="-122"/>
              <a:ea typeface="微软雅黑" panose="020B0503020204020204" pitchFamily="34" charset="-122"/>
            </a:endParaRPr>
          </a:p>
        </p:txBody>
      </p:sp>
      <p:sp>
        <p:nvSpPr>
          <p:cNvPr id="7885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484784"/>
            <a:ext cx="10972800" cy="4210050"/>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（一）收敛思维特性</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收敛思维特性是使思维始终集中于同一方向，使思维条理化、简明化、逻辑化、规律化。收敛思维特性又称“聚合思维”、“求同思维”或“集中思维”特性。收敛性思维志在取得结果。（从多到一）</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一</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思维的收敛性与发散性</a:t>
            </a:r>
            <a:endParaRPr lang="zh-CN" altLang="en-US" b="1" kern="1200" dirty="0">
              <a:latin typeface="微软雅黑" panose="020B0503020204020204" pitchFamily="34" charset="-122"/>
              <a:ea typeface="微软雅黑" panose="020B0503020204020204" pitchFamily="34" charset="-122"/>
            </a:endParaRPr>
          </a:p>
        </p:txBody>
      </p:sp>
      <p:sp>
        <p:nvSpPr>
          <p:cNvPr id="7885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695400" y="764704"/>
            <a:ext cx="10972800" cy="5472608"/>
          </a:xfrm>
          <a:prstGeom prst="rect">
            <a:avLst/>
          </a:prstGeom>
        </p:spPr>
        <p:txBody>
          <a:bodyPr/>
          <a:lstStyle/>
          <a:p>
            <a:pPr marL="342900" indent="732155"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收敛思维是以某种研究对象为中心，把发散开来的不同部分、不同方面、不同来源、不同角度，将众多的思路和信息汇集于一个中心点，通过比较、筛选、组合、论证再创造性地组合为一个整体，从而得出在现有条件下解决问题的最佳方案。</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收敛思维的特点是</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聚焦性、整体性和可行性</a:t>
            </a:r>
            <a:r>
              <a:rPr lang="zh-CN" altLang="zh-CN" sz="2800" kern="0" dirty="0" smtClean="0">
                <a:latin typeface="微软雅黑" panose="020B0503020204020204" pitchFamily="34" charset="-122"/>
                <a:ea typeface="微软雅黑" panose="020B0503020204020204" pitchFamily="34" charset="-122"/>
                <a:cs typeface="+mn-cs"/>
              </a:rPr>
              <a:t>。</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聚焦性</a:t>
            </a:r>
            <a:r>
              <a:rPr lang="zh-CN" altLang="zh-CN" sz="2800" kern="0" dirty="0" smtClean="0">
                <a:latin typeface="微软雅黑" panose="020B0503020204020204" pitchFamily="34" charset="-122"/>
                <a:ea typeface="微软雅黑" panose="020B0503020204020204" pitchFamily="34" charset="-122"/>
                <a:cs typeface="+mn-cs"/>
              </a:rPr>
              <a:t>是指把思维发散后得到的组合集中起来，选择最佳组合，通过定向、定点的思考，使思维达到一定的深度，更具有穿透力，从而揭示出问题的实质。</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整体性</a:t>
            </a:r>
            <a:r>
              <a:rPr lang="zh-CN" altLang="zh-CN" sz="2800" kern="0" dirty="0" smtClean="0">
                <a:latin typeface="微软雅黑" panose="020B0503020204020204" pitchFamily="34" charset="-122"/>
                <a:ea typeface="微软雅黑" panose="020B0503020204020204" pitchFamily="34" charset="-122"/>
                <a:cs typeface="+mn-cs"/>
              </a:rPr>
              <a:t>是指将发散的思路再集中起来，着眼于系统整体的状态和功能，而不是拘泥于局部。</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可行性</a:t>
            </a:r>
            <a:r>
              <a:rPr lang="zh-CN" altLang="zh-CN" sz="2800" kern="0" dirty="0" smtClean="0">
                <a:latin typeface="微软雅黑" panose="020B0503020204020204" pitchFamily="34" charset="-122"/>
                <a:ea typeface="微软雅黑" panose="020B0503020204020204" pitchFamily="34" charset="-122"/>
                <a:cs typeface="+mn-cs"/>
              </a:rPr>
              <a:t>是指收敛思维以可行性为标准选择解题方案</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一</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思维的收敛性与发散性</a:t>
            </a:r>
            <a:endParaRPr lang="zh-CN" altLang="en-US" b="1" kern="1200" dirty="0">
              <a:latin typeface="微软雅黑" panose="020B0503020204020204" pitchFamily="34" charset="-122"/>
              <a:ea typeface="微软雅黑" panose="020B0503020204020204" pitchFamily="34" charset="-122"/>
            </a:endParaRPr>
          </a:p>
        </p:txBody>
      </p:sp>
      <p:sp>
        <p:nvSpPr>
          <p:cNvPr id="7885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1556792"/>
            <a:ext cx="10972800" cy="3601070"/>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（二）发散思维特性</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发散思维</a:t>
            </a:r>
            <a:r>
              <a:rPr lang="zh-CN" altLang="en-US" sz="2800" kern="0" dirty="0" smtClean="0">
                <a:latin typeface="微软雅黑" panose="020B0503020204020204" pitchFamily="34" charset="-122"/>
                <a:ea typeface="微软雅黑" panose="020B0503020204020204" pitchFamily="34" charset="-122"/>
              </a:rPr>
              <a:t>特性</a:t>
            </a:r>
            <a:r>
              <a:rPr lang="zh-CN" altLang="en-US" sz="2800" kern="0" dirty="0" smtClean="0">
                <a:latin typeface="微软雅黑" panose="020B0503020204020204" pitchFamily="34" charset="-122"/>
                <a:ea typeface="微软雅黑" panose="020B0503020204020204" pitchFamily="34" charset="-122"/>
                <a:cs typeface="+mn-cs"/>
              </a:rPr>
              <a:t>是指从一个目标出发，沿着各种不同的途径去思考，探求多种答案的思维特性，与收敛思维特性相对。又称“放射思维”、“求异思维”或“扩散思维”特性。发散思维特性是创造性思维最重要的特点之一。（从一到多）</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Tx/>
              <a:buNone/>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一</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思维的收敛性与发散性</a:t>
            </a:r>
            <a:endParaRPr lang="zh-CN" altLang="en-US" b="1" kern="1200" dirty="0">
              <a:latin typeface="微软雅黑" panose="020B0503020204020204" pitchFamily="34" charset="-122"/>
              <a:ea typeface="微软雅黑" panose="020B0503020204020204" pitchFamily="34" charset="-122"/>
            </a:endParaRPr>
          </a:p>
        </p:txBody>
      </p:sp>
      <p:sp>
        <p:nvSpPr>
          <p:cNvPr id="7885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335360" y="836712"/>
            <a:ext cx="11233248" cy="5256683"/>
          </a:xfrm>
          <a:prstGeom prst="rect">
            <a:avLst/>
          </a:prstGeom>
        </p:spPr>
        <p:txBody>
          <a:bodyPr/>
          <a:lstStyle/>
          <a:p>
            <a:pPr marL="342900" indent="732155" rtl="0" eaLnBrk="0" hangingPunct="0">
              <a:lnSpc>
                <a:spcPct val="150000"/>
              </a:lnSpc>
              <a:defRPr/>
            </a:pPr>
            <a:r>
              <a:rPr lang="zh-CN" altLang="zh-CN" sz="2800" kern="0" dirty="0" smtClean="0">
                <a:latin typeface="微软雅黑" panose="020B0503020204020204" pitchFamily="34" charset="-122"/>
                <a:ea typeface="微软雅黑" panose="020B0503020204020204" pitchFamily="34" charset="-122"/>
                <a:cs typeface="+mn-cs"/>
              </a:rPr>
              <a:t>发散思维要求</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空间上的拓展</a:t>
            </a:r>
            <a:r>
              <a:rPr lang="zh-CN" altLang="zh-CN" sz="2800" kern="0" dirty="0" smtClean="0">
                <a:latin typeface="微软雅黑" panose="020B0503020204020204" pitchFamily="34" charset="-122"/>
                <a:ea typeface="微软雅黑" panose="020B0503020204020204" pitchFamily="34" charset="-122"/>
                <a:cs typeface="+mn-cs"/>
              </a:rPr>
              <a:t>与</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时间上的延伸</a:t>
            </a:r>
            <a:r>
              <a:rPr lang="zh-CN" altLang="zh-CN" sz="2800" kern="0" dirty="0" smtClean="0">
                <a:latin typeface="微软雅黑" panose="020B0503020204020204" pitchFamily="34" charset="-122"/>
                <a:ea typeface="微软雅黑" panose="020B0503020204020204" pitchFamily="34" charset="-122"/>
                <a:cs typeface="+mn-cs"/>
              </a:rPr>
              <a:t>。</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zh-CN" sz="2800" kern="0" dirty="0" smtClean="0">
                <a:latin typeface="微软雅黑" panose="020B0503020204020204" pitchFamily="34" charset="-122"/>
                <a:ea typeface="微软雅黑" panose="020B0503020204020204" pitchFamily="34" charset="-122"/>
                <a:cs typeface="+mn-cs"/>
              </a:rPr>
              <a:t>发散思维</a:t>
            </a:r>
            <a:r>
              <a:rPr lang="zh-CN" altLang="en-US" sz="2800" kern="0" dirty="0" smtClean="0">
                <a:latin typeface="微软雅黑" panose="020B0503020204020204" pitchFamily="34" charset="-122"/>
                <a:ea typeface="微软雅黑" panose="020B0503020204020204" pitchFamily="34" charset="-122"/>
                <a:cs typeface="+mn-cs"/>
              </a:rPr>
              <a:t>具有</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流畅性、变通性和独创性</a:t>
            </a:r>
            <a:r>
              <a:rPr lang="zh-CN" altLang="zh-CN" sz="2800" kern="0" dirty="0" smtClean="0">
                <a:latin typeface="微软雅黑" panose="020B0503020204020204" pitchFamily="34" charset="-122"/>
                <a:ea typeface="微软雅黑" panose="020B0503020204020204" pitchFamily="34" charset="-122"/>
                <a:cs typeface="+mn-cs"/>
              </a:rPr>
              <a:t>特征。</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流畅性</a:t>
            </a:r>
            <a:r>
              <a:rPr lang="zh-CN" altLang="zh-CN" sz="2800" kern="0" dirty="0" smtClean="0">
                <a:latin typeface="微软雅黑" panose="020B0503020204020204" pitchFamily="34" charset="-122"/>
                <a:ea typeface="微软雅黑" panose="020B0503020204020204" pitchFamily="34" charset="-122"/>
                <a:cs typeface="+mn-cs"/>
              </a:rPr>
              <a:t>是指在短的时间内迅速做出众多反应的能力，它要求从一个已知信息思考出尽可能多的思维目标。</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变通性</a:t>
            </a:r>
            <a:r>
              <a:rPr lang="zh-CN" altLang="zh-CN" sz="2800" kern="0" dirty="0" smtClean="0">
                <a:latin typeface="微软雅黑" panose="020B0503020204020204" pitchFamily="34" charset="-122"/>
                <a:ea typeface="微软雅黑" panose="020B0503020204020204" pitchFamily="34" charset="-122"/>
                <a:cs typeface="+mn-cs"/>
              </a:rPr>
              <a:t>又称灵活性，是指进行思维时寻找解决问题的方法</a:t>
            </a:r>
            <a:r>
              <a:rPr lang="zh-CN" altLang="en-US" sz="2800" kern="0" dirty="0" smtClean="0">
                <a:latin typeface="微软雅黑" panose="020B0503020204020204" pitchFamily="34" charset="-122"/>
                <a:ea typeface="微软雅黑" panose="020B0503020204020204" pitchFamily="34" charset="-122"/>
                <a:cs typeface="+mn-cs"/>
              </a:rPr>
              <a:t>能够及时</a:t>
            </a:r>
            <a:r>
              <a:rPr lang="zh-CN" altLang="zh-CN" sz="2800" kern="0" dirty="0" smtClean="0">
                <a:latin typeface="微软雅黑" panose="020B0503020204020204" pitchFamily="34" charset="-122"/>
                <a:ea typeface="微软雅黑" panose="020B0503020204020204" pitchFamily="34" charset="-122"/>
                <a:cs typeface="+mn-cs"/>
              </a:rPr>
              <a:t>从一个类别转移到另一个类别，即思维开阔，善于随机应变，能开拓新的思路，寻找新的方法。</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独创性</a:t>
            </a:r>
            <a:r>
              <a:rPr lang="zh-CN" altLang="zh-CN" sz="2800" kern="0" dirty="0" smtClean="0">
                <a:latin typeface="微软雅黑" panose="020B0503020204020204" pitchFamily="34" charset="-122"/>
                <a:ea typeface="微软雅黑" panose="020B0503020204020204" pitchFamily="34" charset="-122"/>
                <a:cs typeface="+mn-cs"/>
              </a:rPr>
              <a:t>是在发散思维中表现出不同寻常的、异于他人的新奇反应的能力，这一能力使</a:t>
            </a:r>
            <a:r>
              <a:rPr lang="zh-CN" altLang="en-US" sz="2800" kern="0" dirty="0" smtClean="0">
                <a:latin typeface="微软雅黑" panose="020B0503020204020204" pitchFamily="34" charset="-122"/>
                <a:ea typeface="微软雅黑" panose="020B0503020204020204" pitchFamily="34" charset="-122"/>
                <a:cs typeface="+mn-cs"/>
              </a:rPr>
              <a:t>创造主体</a:t>
            </a:r>
            <a:r>
              <a:rPr lang="zh-CN" altLang="zh-CN" sz="2800" kern="0" dirty="0" smtClean="0">
                <a:latin typeface="微软雅黑" panose="020B0503020204020204" pitchFamily="34" charset="-122"/>
                <a:ea typeface="微软雅黑" panose="020B0503020204020204" pitchFamily="34" charset="-122"/>
                <a:cs typeface="+mn-cs"/>
              </a:rPr>
              <a:t>的思维突破常规和经验的束缚，获得新颖独特的创造成果。</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62575" y="1103313"/>
            <a:ext cx="6376988" cy="565604"/>
          </a:xfrm>
        </p:spPr>
        <p:txBody>
          <a:bodyPr wrap="square" rtlCol="0">
            <a:spAutoFit/>
          </a:bodyPr>
          <a:lstStyle/>
          <a:p>
            <a:pPr lvl="0">
              <a:defRPr/>
            </a:pPr>
            <a:r>
              <a:rPr lang="zh-CN" altLang="zh-CN" dirty="0" smtClean="0">
                <a:latin typeface="微软雅黑" panose="020B0503020204020204" pitchFamily="34" charset="-122"/>
                <a:ea typeface="微软雅黑" panose="020B0503020204020204" pitchFamily="34" charset="-122"/>
                <a:cs typeface="+mn-ea"/>
                <a:sym typeface="+mn-lt"/>
              </a:rPr>
              <a:t>科学技术研究的辩证思维方法</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文本占位符 2"/>
          <p:cNvSpPr>
            <a:spLocks noGrp="1"/>
          </p:cNvSpPr>
          <p:nvPr>
            <p:ph type="body" sz="quarter" idx="11"/>
          </p:nvPr>
        </p:nvSpPr>
        <p:spPr>
          <a:xfrm>
            <a:off x="5362574" y="2465388"/>
            <a:ext cx="6350049" cy="565604"/>
          </a:xfrm>
        </p:spPr>
        <p:txBody>
          <a:bodyPr wrap="square" rtlCol="0">
            <a:spAutoFit/>
          </a:bodyPr>
          <a:lstStyle/>
          <a:p>
            <a:pPr lvl="0">
              <a:defRPr/>
            </a:pPr>
            <a:r>
              <a:rPr lang="zh-CN" altLang="zh-CN" dirty="0" smtClean="0">
                <a:latin typeface="微软雅黑" panose="020B0503020204020204" pitchFamily="34" charset="-122"/>
                <a:ea typeface="微软雅黑" panose="020B0503020204020204" pitchFamily="34" charset="-122"/>
                <a:cs typeface="+mn-ea"/>
                <a:sym typeface="+mn-lt"/>
              </a:rPr>
              <a:t>科学技术研究的创新与批判思维方法</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文本占位符 3"/>
          <p:cNvSpPr>
            <a:spLocks noGrp="1"/>
          </p:cNvSpPr>
          <p:nvPr>
            <p:ph type="body" sz="quarter" idx="12"/>
          </p:nvPr>
        </p:nvSpPr>
        <p:spPr>
          <a:xfrm>
            <a:off x="5362574" y="3829050"/>
            <a:ext cx="6422057" cy="565604"/>
          </a:xfrm>
        </p:spPr>
        <p:txBody>
          <a:bodyPr wrap="square" rtlCol="0">
            <a:spAutoFit/>
          </a:bodyPr>
          <a:lstStyle/>
          <a:p>
            <a:pPr lvl="0">
              <a:defRPr/>
            </a:pPr>
            <a:r>
              <a:rPr lang="zh-CN" altLang="zh-CN" dirty="0" smtClean="0">
                <a:latin typeface="微软雅黑" panose="020B0503020204020204" pitchFamily="34" charset="-122"/>
                <a:ea typeface="微软雅黑" panose="020B0503020204020204" pitchFamily="34" charset="-122"/>
                <a:cs typeface="+mn-ea"/>
                <a:sym typeface="+mn-lt"/>
              </a:rPr>
              <a:t>科学技术研究的数学与系统思维方法</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5663952" y="4941168"/>
            <a:ext cx="3416320" cy="565604"/>
          </a:xfrm>
          <a:prstGeom prst="rect">
            <a:avLst/>
          </a:prstGeom>
        </p:spPr>
        <p:txBody>
          <a:bodyPr wrap="none">
            <a:spAutoFit/>
          </a:bodyPr>
          <a:lstStyle/>
          <a:p>
            <a:pPr rtl="0" eaLnBrk="0" hangingPunct="0">
              <a:lnSpc>
                <a:spcPct val="120000"/>
              </a:lnSpc>
              <a:defRPr/>
            </a:pPr>
            <a:r>
              <a:rPr lang="zh-CN" altLang="zh-CN" sz="2800" dirty="0" smtClean="0">
                <a:solidFill>
                  <a:srgbClr val="C00000"/>
                </a:solidFill>
                <a:latin typeface="微软雅黑" panose="020B0503020204020204" pitchFamily="34" charset="-122"/>
                <a:ea typeface="微软雅黑" panose="020B0503020204020204" pitchFamily="34" charset="-122"/>
                <a:cs typeface="+mn-ea"/>
                <a:sym typeface="+mn-lt"/>
              </a:rPr>
              <a:t>科学技术活动的方法</a:t>
            </a:r>
            <a:endParaRPr lang="zh-CN" altLang="en-US" sz="2800" dirty="0" smtClean="0">
              <a:solidFill>
                <a:srgbClr val="C0000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一</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思维的收敛性与发散性</a:t>
            </a:r>
            <a:endParaRPr lang="zh-CN" altLang="en-US" b="1" kern="1200" dirty="0">
              <a:latin typeface="微软雅黑" panose="020B0503020204020204" pitchFamily="34" charset="-122"/>
              <a:ea typeface="微软雅黑" panose="020B0503020204020204" pitchFamily="34" charset="-122"/>
            </a:endParaRPr>
          </a:p>
        </p:txBody>
      </p:sp>
      <p:sp>
        <p:nvSpPr>
          <p:cNvPr id="7885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79376" y="1484784"/>
            <a:ext cx="10972800" cy="4176464"/>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（三）思维的收敛与发散</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只发散，不收敛，劳而无功；只收敛，不发散，难有创造。只重视其中一个，可能走向形而上学思维。若把两者有机结合起来，则具有辩证思维的特点。两者是对立的统一，具有互补性，不可偏废，需要在两者之间</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保持思维的张力</a:t>
            </a:r>
            <a:r>
              <a:rPr lang="zh-CN" altLang="en-US" sz="2800" kern="0" dirty="0" smtClean="0">
                <a:latin typeface="微软雅黑" panose="020B0503020204020204" pitchFamily="34" charset="-122"/>
                <a:ea typeface="微软雅黑" panose="020B0503020204020204" pitchFamily="34" charset="-122"/>
                <a:cs typeface="+mn-cs"/>
              </a:rPr>
              <a:t>，在收敛中注意发散，在发散中注意收敛。</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7" name="Rectangle 2"/>
          <p:cNvSpPr txBox="1">
            <a:spLocks noChangeArrowheads="1"/>
          </p:cNvSpPr>
          <p:nvPr/>
        </p:nvSpPr>
        <p:spPr>
          <a:xfrm>
            <a:off x="767408" y="1196752"/>
            <a:ext cx="8424936" cy="850900"/>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（一）创造性思维的特性</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p:txBody>
      </p:sp>
      <p:sp>
        <p:nvSpPr>
          <p:cNvPr id="8" name="Rectangle 3"/>
          <p:cNvSpPr txBox="1">
            <a:spLocks noChangeArrowheads="1"/>
          </p:cNvSpPr>
          <p:nvPr/>
        </p:nvSpPr>
        <p:spPr>
          <a:xfrm>
            <a:off x="623392" y="2132856"/>
            <a:ext cx="10972800" cy="3096617"/>
          </a:xfrm>
          <a:prstGeom prst="rect">
            <a:avLst/>
          </a:prstGeom>
        </p:spPr>
        <p:txBody>
          <a:bodyPr/>
          <a:lstStyle/>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创造是科学研究和技术发明最重要的特性之一。创造性思维不是在所有辩证思维和科学研究方法之外的独立的一种思维形式或方法，是能够提出创见的思维；与一般性思维相比，是在思维特征方面不刻板，具有组合各种思维、灵活调用思维的特性。</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1415480" y="908720"/>
            <a:ext cx="9145016" cy="5256584"/>
          </a:xfrm>
          <a:prstGeom prst="rect">
            <a:avLst/>
          </a:prstGeom>
        </p:spPr>
        <p:txBody>
          <a:bodyPr/>
          <a:lstStyle/>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创造性思维的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特点</a:t>
            </a:r>
            <a:r>
              <a:rPr lang="zh-CN" altLang="en-US" sz="2800" kern="0" dirty="0" smtClean="0">
                <a:latin typeface="微软雅黑" panose="020B0503020204020204" pitchFamily="34" charset="-122"/>
                <a:ea typeface="微软雅黑" panose="020B0503020204020204" pitchFamily="34" charset="-122"/>
                <a:cs typeface="+mn-cs"/>
              </a:rPr>
              <a:t>是：</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思维方向的求异性</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思维结构的灵活性</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思维进程的飞跃性</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思维效果的整体性</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思维表达的新颖性</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创造性思维特别注重</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逻辑思维与非逻辑思维</a:t>
            </a:r>
            <a:r>
              <a:rPr lang="zh-CN" altLang="en-US" sz="2800" kern="0" dirty="0" smtClean="0">
                <a:latin typeface="微软雅黑" panose="020B0503020204020204" pitchFamily="34" charset="-122"/>
                <a:ea typeface="微软雅黑" panose="020B0503020204020204" pitchFamily="34" charset="-122"/>
                <a:cs typeface="+mn-cs"/>
              </a:rPr>
              <a:t>的统一、</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抽象思维与形象思维</a:t>
            </a:r>
            <a:r>
              <a:rPr lang="zh-CN" altLang="en-US" sz="2800" kern="0" dirty="0" smtClean="0">
                <a:latin typeface="微软雅黑" panose="020B0503020204020204" pitchFamily="34" charset="-122"/>
                <a:ea typeface="微软雅黑" panose="020B0503020204020204" pitchFamily="34" charset="-122"/>
                <a:cs typeface="+mn-cs"/>
              </a:rPr>
              <a:t>的辩证统一。</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Rectangle 2"/>
          <p:cNvSpPr txBox="1">
            <a:spLocks noChangeArrowheads="1"/>
          </p:cNvSpPr>
          <p:nvPr/>
        </p:nvSpPr>
        <p:spPr>
          <a:xfrm>
            <a:off x="839416" y="908720"/>
            <a:ext cx="10972800" cy="7064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（二）创造性思维的逻辑性</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p:txBody>
      </p:sp>
      <p:sp>
        <p:nvSpPr>
          <p:cNvPr id="9" name="Rectangle 3"/>
          <p:cNvSpPr txBox="1">
            <a:spLocks noChangeArrowheads="1"/>
          </p:cNvSpPr>
          <p:nvPr/>
        </p:nvSpPr>
        <p:spPr>
          <a:xfrm>
            <a:off x="623392" y="1628800"/>
            <a:ext cx="10972800" cy="4536504"/>
          </a:xfrm>
          <a:prstGeom prst="rect">
            <a:avLst/>
          </a:prstGeom>
        </p:spPr>
        <p:txBody>
          <a:bodyPr/>
          <a:lstStyle/>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创造性思维过程的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逻辑性</a:t>
            </a:r>
            <a:r>
              <a:rPr lang="zh-CN" altLang="en-US" sz="2800" kern="0" dirty="0" smtClean="0">
                <a:latin typeface="微软雅黑" panose="020B0503020204020204" pitchFamily="34" charset="-122"/>
                <a:ea typeface="微软雅黑" panose="020B0503020204020204" pitchFamily="34" charset="-122"/>
                <a:cs typeface="+mn-cs"/>
              </a:rPr>
              <a:t>，是指其过程中包括演绎、类比推理、归纳等等。在逻辑思维方面，类比推理在科学发现与创造方面的作用很大。</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类比推理是根据两类对象之间在某些方面的类似或同一，推断它们在其他方面也可能类似或同一的逻辑思维方法。</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类比推理是</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或然性推理</a:t>
            </a:r>
            <a:r>
              <a:rPr lang="zh-CN" altLang="en-US" sz="2800" kern="0" dirty="0" smtClean="0">
                <a:latin typeface="微软雅黑" panose="020B0503020204020204" pitchFamily="34" charset="-122"/>
                <a:ea typeface="微软雅黑" panose="020B0503020204020204" pitchFamily="34" charset="-122"/>
                <a:cs typeface="+mn-cs"/>
              </a:rPr>
              <a:t>。类比常常是科学技术研究从已知跨越到未知的桥梁。</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839416" y="836712"/>
            <a:ext cx="8640960" cy="7064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（三）创造性思维的非逻辑性</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p:txBody>
      </p:sp>
      <p:sp>
        <p:nvSpPr>
          <p:cNvPr id="5" name="Rectangle 3"/>
          <p:cNvSpPr txBox="1">
            <a:spLocks noChangeArrowheads="1"/>
          </p:cNvSpPr>
          <p:nvPr/>
        </p:nvSpPr>
        <p:spPr>
          <a:xfrm>
            <a:off x="623392" y="1484784"/>
            <a:ext cx="10972800" cy="4824759"/>
          </a:xfrm>
          <a:prstGeom prst="rect">
            <a:avLst/>
          </a:prstGeom>
        </p:spPr>
        <p:txBody>
          <a:bodyPr/>
          <a:lstStyle/>
          <a:p>
            <a:pPr marL="342900" indent="732155" rtl="0"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cs typeface="+mn-cs"/>
              </a:rPr>
              <a:t>创造的非逻辑的思维形式主要有：联想、想象、隐喻、灵感、直觉与顿悟等等。</a:t>
            </a:r>
            <a:endParaRPr lang="zh-CN" altLang="en-US" sz="26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cs typeface="+mn-cs"/>
              </a:rPr>
              <a:t>在非逻辑思维方面，</a:t>
            </a:r>
            <a:r>
              <a:rPr lang="zh-CN" altLang="en-US" sz="2600" kern="0" dirty="0" smtClean="0">
                <a:solidFill>
                  <a:srgbClr val="0000FF"/>
                </a:solidFill>
                <a:latin typeface="微软雅黑" panose="020B0503020204020204" pitchFamily="34" charset="-122"/>
                <a:ea typeface="微软雅黑" panose="020B0503020204020204" pitchFamily="34" charset="-122"/>
                <a:cs typeface="+mn-cs"/>
              </a:rPr>
              <a:t>想象</a:t>
            </a:r>
            <a:r>
              <a:rPr lang="zh-CN" altLang="en-US" sz="2600" kern="0" dirty="0" smtClean="0">
                <a:latin typeface="微软雅黑" panose="020B0503020204020204" pitchFamily="34" charset="-122"/>
                <a:ea typeface="微软雅黑" panose="020B0503020204020204" pitchFamily="34" charset="-122"/>
                <a:cs typeface="+mn-cs"/>
              </a:rPr>
              <a:t>对于科学发现和技术发明的作用很大。</a:t>
            </a:r>
            <a:r>
              <a:rPr lang="zh-CN" altLang="en-US" sz="2600" kern="0" dirty="0" smtClean="0">
                <a:solidFill>
                  <a:srgbClr val="0000FF"/>
                </a:solidFill>
                <a:latin typeface="微软雅黑" panose="020B0503020204020204" pitchFamily="34" charset="-122"/>
                <a:ea typeface="微软雅黑" panose="020B0503020204020204" pitchFamily="34" charset="-122"/>
                <a:cs typeface="+mn-cs"/>
              </a:rPr>
              <a:t>直觉和顿悟</a:t>
            </a:r>
            <a:r>
              <a:rPr lang="zh-CN" altLang="en-US" sz="2600" kern="0" dirty="0" smtClean="0">
                <a:latin typeface="微软雅黑" panose="020B0503020204020204" pitchFamily="34" charset="-122"/>
                <a:ea typeface="微软雅黑" panose="020B0503020204020204" pitchFamily="34" charset="-122"/>
                <a:cs typeface="+mn-cs"/>
              </a:rPr>
              <a:t>在创造成果突现方面尤其突出。</a:t>
            </a:r>
            <a:endParaRPr lang="zh-CN" altLang="en-US" sz="26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cs typeface="+mn-cs"/>
              </a:rPr>
              <a:t>想象，是对过去存储在大脑中的知识、经验、方法进行重新组合的思维活动，它可以把这种大脑中的知识、方法的暂时思维组合与现存研究对象通过某种形式关联起来，形成新的联想。</a:t>
            </a:r>
            <a:endParaRPr lang="zh-CN" altLang="en-US" sz="26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cs typeface="+mn-cs"/>
              </a:rPr>
              <a:t>爱因斯坦认为，想象力比知识更重要。想象常常触发“灵感”，做出科学发现和技术发明。</a:t>
            </a:r>
            <a:endParaRPr lang="zh-CN" altLang="en-US" sz="26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407368" y="1412776"/>
            <a:ext cx="11330517" cy="4248472"/>
          </a:xfrm>
          <a:prstGeom prst="rect">
            <a:avLst/>
          </a:prstGeom>
        </p:spPr>
        <p:txBody>
          <a:bodyPr/>
          <a:lstStyle/>
          <a:p>
            <a:pPr marL="342900" indent="732155" rtl="0" eaLnBrk="0" hangingPunct="0">
              <a:lnSpc>
                <a:spcPct val="150000"/>
              </a:lnSpc>
              <a:defRPr/>
            </a:pPr>
            <a:r>
              <a:rPr lang="zh-CN" altLang="zh-CN" sz="2800" kern="0" dirty="0" smtClean="0">
                <a:latin typeface="微软雅黑" panose="020B0503020204020204" pitchFamily="34" charset="-122"/>
                <a:ea typeface="微软雅黑" panose="020B0503020204020204" pitchFamily="34" charset="-122"/>
                <a:cs typeface="+mn-cs"/>
              </a:rPr>
              <a:t>逻辑思维和非逻辑思维都属于创造性思维的范畴。一方面，许多科学理论的研究工作虽然基本上是逻辑思维，但在猜测目标、寻找论证方法上却运</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用了非逻辑思维</a:t>
            </a:r>
            <a:r>
              <a:rPr lang="zh-CN" altLang="zh-CN" sz="2800" kern="0" dirty="0" smtClean="0">
                <a:latin typeface="微软雅黑" panose="020B0503020204020204" pitchFamily="34" charset="-122"/>
                <a:ea typeface="微软雅黑" panose="020B0503020204020204" pitchFamily="34" charset="-122"/>
                <a:cs typeface="+mn-cs"/>
              </a:rPr>
              <a:t>；另一方面，许多创造性思维成果是非逻辑思维的产物，如果作为科学理论，必须</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补充逻辑证明或实践证明</a:t>
            </a:r>
            <a:r>
              <a:rPr lang="zh-CN" altLang="zh-CN" sz="2800" kern="0" dirty="0" smtClean="0">
                <a:latin typeface="微软雅黑" panose="020B0503020204020204" pitchFamily="34" charset="-122"/>
                <a:ea typeface="微软雅黑" panose="020B0503020204020204" pitchFamily="34" charset="-122"/>
                <a:cs typeface="+mn-cs"/>
              </a:rPr>
              <a:t>；而作为科学假说，必须补充基本假设</a:t>
            </a:r>
            <a:r>
              <a:rPr lang="en-US" altLang="zh-CN" sz="2800" kern="0" dirty="0" smtClean="0">
                <a:latin typeface="微软雅黑" panose="020B0503020204020204" pitchFamily="34" charset="-122"/>
                <a:ea typeface="微软雅黑" panose="020B0503020204020204" pitchFamily="34" charset="-122"/>
                <a:cs typeface="+mn-cs"/>
              </a:rPr>
              <a:t>-</a:t>
            </a:r>
            <a:r>
              <a:rPr lang="zh-CN" altLang="zh-CN" sz="2800" kern="0" dirty="0" smtClean="0">
                <a:latin typeface="微软雅黑" panose="020B0503020204020204" pitchFamily="34" charset="-122"/>
                <a:ea typeface="微软雅黑" panose="020B0503020204020204" pitchFamily="34" charset="-122"/>
                <a:cs typeface="+mn-cs"/>
              </a:rPr>
              <a:t>逻辑结构体系，否则，它就只能作为科学猜测而存在。</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a:spLocks noGrp="1"/>
          </p:cNvSpPr>
          <p:nvPr>
            <p:ph type="body" idx="4294967295"/>
          </p:nvPr>
        </p:nvSpPr>
        <p:spPr>
          <a:xfrm>
            <a:off x="551384" y="836712"/>
            <a:ext cx="10972800" cy="5183980"/>
          </a:xfrm>
          <a:prstGeom prst="rect">
            <a:avLst/>
          </a:prstGeom>
        </p:spPr>
        <p:txBody>
          <a:bodyPr/>
          <a:lstStyle/>
          <a:p>
            <a:pPr indent="732155">
              <a:lnSpc>
                <a:spcPct val="130000"/>
              </a:lnSpc>
              <a:buNone/>
              <a:defRPr/>
            </a:pPr>
            <a:r>
              <a:rPr lang="zh-CN" altLang="zh-CN" sz="2800" dirty="0" smtClean="0">
                <a:latin typeface="微软雅黑" panose="020B0503020204020204" pitchFamily="34" charset="-122"/>
                <a:ea typeface="微软雅黑" panose="020B0503020204020204" pitchFamily="34" charset="-122"/>
              </a:rPr>
              <a:t>在科学史上有两种类型的科学家，一种是</a:t>
            </a:r>
            <a:r>
              <a:rPr lang="zh-CN" altLang="zh-CN" sz="2800" dirty="0" smtClean="0">
                <a:solidFill>
                  <a:srgbClr val="0000FF"/>
                </a:solidFill>
                <a:latin typeface="微软雅黑" panose="020B0503020204020204" pitchFamily="34" charset="-122"/>
                <a:ea typeface="微软雅黑" panose="020B0503020204020204" pitchFamily="34" charset="-122"/>
              </a:rPr>
              <a:t>逻辑型科学家</a:t>
            </a:r>
            <a:r>
              <a:rPr lang="zh-CN" altLang="zh-CN" sz="2800" dirty="0" smtClean="0">
                <a:latin typeface="微软雅黑" panose="020B0503020204020204" pitchFamily="34" charset="-122"/>
                <a:ea typeface="微软雅黑" panose="020B0503020204020204" pitchFamily="34" charset="-122"/>
              </a:rPr>
              <a:t>，他们基础知识和经验材料丰富，属于积累型学者，其工作容易被承认，风险小，但成果意义大都一般化。另一种是</a:t>
            </a:r>
            <a:r>
              <a:rPr lang="zh-CN" altLang="zh-CN" sz="2800" dirty="0" smtClean="0">
                <a:solidFill>
                  <a:srgbClr val="0000FF"/>
                </a:solidFill>
                <a:latin typeface="微软雅黑" panose="020B0503020204020204" pitchFamily="34" charset="-122"/>
                <a:ea typeface="微软雅黑" panose="020B0503020204020204" pitchFamily="34" charset="-122"/>
              </a:rPr>
              <a:t>非逻辑型科学家</a:t>
            </a:r>
            <a:r>
              <a:rPr lang="zh-CN" altLang="zh-CN" sz="2800" dirty="0" smtClean="0">
                <a:latin typeface="微软雅黑" panose="020B0503020204020204" pitchFamily="34" charset="-122"/>
                <a:ea typeface="微软雅黑" panose="020B0503020204020204" pitchFamily="34" charset="-122"/>
              </a:rPr>
              <a:t>，他们的知识和资料未必详尽，但富于想象，擅长直觉，属于创新型学者，其工作不易被承认，风险大，一旦成功意义巨大。在认识史上，往往是非逻辑型科学家依靠想象、直觉、灵感、机遇取得突破，而后由逻辑型科学家慢慢完善。</a:t>
            </a:r>
            <a:endParaRPr lang="zh-CN" altLang="zh-CN" sz="2800" dirty="0" smtClean="0">
              <a:latin typeface="微软雅黑" panose="020B0503020204020204" pitchFamily="34" charset="-122"/>
              <a:ea typeface="微软雅黑" panose="020B0503020204020204" pitchFamily="34" charset="-122"/>
            </a:endParaRPr>
          </a:p>
          <a:p>
            <a:pPr indent="732155">
              <a:lnSpc>
                <a:spcPct val="130000"/>
              </a:lnSpc>
              <a:buNone/>
              <a:defRPr/>
            </a:pPr>
            <a:r>
              <a:rPr lang="zh-CN" altLang="zh-CN" sz="2800" dirty="0" smtClean="0">
                <a:latin typeface="微软雅黑" panose="020B0503020204020204" pitchFamily="34" charset="-122"/>
                <a:ea typeface="微软雅黑" panose="020B0503020204020204" pitchFamily="34" charset="-122"/>
              </a:rPr>
              <a:t>总之，严谨的逻辑和实践论证，与大胆的猜想、执着的直觉交替运用，是科学认识和获得创造性思维成果的最佳途径。</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二</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思维的逻辑性与非逻辑性</a:t>
            </a:r>
            <a:endParaRPr lang="zh-CN" altLang="en-US" b="1" kern="1200" dirty="0">
              <a:latin typeface="微软雅黑" panose="020B0503020204020204" pitchFamily="34" charset="-122"/>
              <a:ea typeface="微软雅黑" panose="020B0503020204020204" pitchFamily="34" charset="-122"/>
            </a:endParaRPr>
          </a:p>
        </p:txBody>
      </p:sp>
      <p:sp>
        <p:nvSpPr>
          <p:cNvPr id="860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407368" y="692696"/>
            <a:ext cx="7848872" cy="648072"/>
          </a:xfrm>
          <a:prstGeom prst="rect">
            <a:avLst/>
          </a:prstGeom>
        </p:spPr>
        <p:txBody>
          <a:bodyPr/>
          <a:lstStyle/>
          <a:p>
            <a:pPr marL="441325" indent="15875" rtl="0" eaLnBrk="0" hangingPunct="0">
              <a:lnSpc>
                <a:spcPct val="130000"/>
              </a:lnSpc>
              <a:defRPr/>
            </a:pPr>
            <a:r>
              <a:rPr lang="zh-CN" altLang="en-US" sz="3600" b="1" kern="0" dirty="0" smtClean="0">
                <a:latin typeface="+mj-lt"/>
                <a:ea typeface="华文新魏"/>
                <a:cs typeface="+mj-cs"/>
                <a:sym typeface="华文新魏" panose="02010800040101010101" pitchFamily="2" charset="-122"/>
              </a:rPr>
              <a:t>创造性思维的培养</a:t>
            </a:r>
            <a:endParaRPr lang="zh-CN" altLang="en-US" sz="3600" b="1" kern="0" dirty="0" smtClean="0">
              <a:latin typeface="+mj-lt"/>
              <a:ea typeface="华文新魏"/>
              <a:cs typeface="+mj-cs"/>
              <a:sym typeface="华文新魏" panose="02010800040101010101" pitchFamily="2" charset="-122"/>
            </a:endParaRPr>
          </a:p>
        </p:txBody>
      </p:sp>
      <p:sp>
        <p:nvSpPr>
          <p:cNvPr id="5" name="Rectangle 3"/>
          <p:cNvSpPr txBox="1">
            <a:spLocks noChangeArrowheads="1"/>
          </p:cNvSpPr>
          <p:nvPr/>
        </p:nvSpPr>
        <p:spPr>
          <a:xfrm>
            <a:off x="623392" y="1484784"/>
            <a:ext cx="10972800" cy="4392835"/>
          </a:xfrm>
          <a:prstGeom prst="rect">
            <a:avLst/>
          </a:prstGeom>
        </p:spPr>
        <p:txBody>
          <a:bodyPr/>
          <a:lstStyle/>
          <a:p>
            <a:pPr marL="342900" indent="732155" rtl="0" eaLnBrk="0" hangingPunct="0">
              <a:lnSpc>
                <a:spcPct val="130000"/>
              </a:lnSpc>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第一，开拓知识面。</a:t>
            </a:r>
            <a:endParaRPr lang="zh-CN" altLang="en-US" sz="2800" kern="0" dirty="0" smtClean="0">
              <a:solidFill>
                <a:srgbClr val="0000FF"/>
              </a:solidFill>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第二，学会质疑和多角度思考。</a:t>
            </a:r>
            <a:r>
              <a:rPr lang="zh-CN" altLang="en-US" sz="2800" kern="0" dirty="0" smtClean="0">
                <a:latin typeface="微软雅黑" panose="020B0503020204020204" pitchFamily="34" charset="-122"/>
                <a:ea typeface="微软雅黑" panose="020B0503020204020204" pitchFamily="34" charset="-122"/>
                <a:cs typeface="+mn-cs"/>
              </a:rPr>
              <a:t>勇于质疑，才能突破习惯性思维。</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30000"/>
              </a:lnSpc>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第三，积极训练思维能力。</a:t>
            </a:r>
            <a:r>
              <a:rPr lang="zh-CN" altLang="en-US" sz="2800" kern="0" dirty="0" smtClean="0">
                <a:latin typeface="微软雅黑" panose="020B0503020204020204" pitchFamily="34" charset="-122"/>
                <a:ea typeface="微软雅黑" panose="020B0503020204020204" pitchFamily="34" charset="-122"/>
                <a:cs typeface="+mn-cs"/>
              </a:rPr>
              <a:t>创造性思维要求改变原来的思维轨道，从新的角度重新认识事物。当思维从一个方向受阻时，转向另一个方向。单向地毫无进展地重复思考，想了一遍又一遍，钻进去拔不出来。勤于思考，不是窝在心中想无数遍，而是要多角度思维、逆向思维。</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1340768"/>
            <a:ext cx="10972800" cy="4392264"/>
          </a:xfrm>
          <a:prstGeom prst="rect">
            <a:avLst/>
          </a:prstGeom>
        </p:spPr>
        <p:txBody>
          <a:bodyPr/>
          <a:lstStyle/>
          <a:p>
            <a:pPr marL="342900" indent="732155"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（一）直觉</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直觉是指不以人类意志控制的特殊思维特性，它是基于人类的职业、阅历、知识和本能存在的一种思维特性。直觉具有直接性、迅捷性、或然性等特征。</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所谓“直觉”就是这样一种“敏感或机灵”，它能“直接地把握整体，并且洞察到正确的东西”。</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908720"/>
            <a:ext cx="10972800" cy="4607916"/>
          </a:xfrm>
          <a:prstGeom prst="rect">
            <a:avLst/>
          </a:prstGeom>
        </p:spPr>
        <p:txBody>
          <a:bodyPr/>
          <a:lstStyle/>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直觉是对事物的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快速理解</a:t>
            </a:r>
            <a:r>
              <a:rPr lang="zh-CN" altLang="en-US" sz="2800" kern="0" dirty="0" smtClean="0">
                <a:latin typeface="微软雅黑" panose="020B0503020204020204" pitchFamily="34" charset="-122"/>
                <a:ea typeface="微软雅黑" panose="020B0503020204020204" pitchFamily="34" charset="-122"/>
                <a:cs typeface="+mn-cs"/>
              </a:rPr>
              <a:t>，是在认识过程中的突然而来的飞跃，它是一种在感性材料的触发下一下子推测到事物的本质的思维活动。</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直觉需要感性材料，但它不需要大量材料进行逻辑推理，</a:t>
            </a:r>
            <a:r>
              <a:rPr lang="zh-CN" altLang="en-US" sz="2800" kern="0" dirty="0" smtClean="0">
                <a:latin typeface="微软雅黑" panose="020B0503020204020204" pitchFamily="34" charset="-122"/>
                <a:ea typeface="微软雅黑" panose="020B0503020204020204" pitchFamily="34" charset="-122"/>
              </a:rPr>
              <a:t>直觉</a:t>
            </a:r>
            <a:r>
              <a:rPr lang="zh-CN" altLang="en-US" sz="2800" kern="0" dirty="0" smtClean="0">
                <a:latin typeface="微软雅黑" panose="020B0503020204020204" pitchFamily="34" charset="-122"/>
                <a:ea typeface="微软雅黑" panose="020B0503020204020204" pitchFamily="34" charset="-122"/>
                <a:cs typeface="+mn-cs"/>
              </a:rPr>
              <a:t>只要一点感性材料的触发就行了。直觉需要推理，但直觉的推理过程不是按部就班的，而是跳跃式的，只经过一两个步骤马上猜到事物的本质。所以直觉的根本点就是快。看到某个感性材料，脑子一动，就猜到了事物的本质。</a:t>
            </a:r>
            <a:endParaRPr lang="en-US" altLang="zh-CN"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
          <p:cNvSpPr>
            <a:spLocks noGrp="1"/>
          </p:cNvSpPr>
          <p:nvPr>
            <p:ph type="body" sz="quarter" idx="10"/>
          </p:nvPr>
        </p:nvSpPr>
        <p:spPr>
          <a:xfrm>
            <a:off x="536575" y="28575"/>
            <a:ext cx="6135688" cy="666750"/>
          </a:xfrm>
          <a:noFill/>
          <a:ln>
            <a:noFill/>
          </a:ln>
        </p:spPr>
        <p:txBody>
          <a:bodyPr anchor="t"/>
          <a:lstStyle/>
          <a:p>
            <a:r>
              <a:rPr lang="zh-CN" altLang="en-US" sz="2800" b="1" kern="1200" dirty="0">
                <a:latin typeface="Microsoft YaHei UI" panose="020B0503020204020204" pitchFamily="34" charset="-122"/>
                <a:ea typeface="Microsoft YaHei UI" panose="020B0503020204020204" pitchFamily="34" charset="-122"/>
                <a:cs typeface="+mn-cs"/>
              </a:rPr>
              <a:t>第一</a:t>
            </a:r>
            <a:r>
              <a:rPr lang="zh-CN" altLang="en-US" sz="2800" b="1" kern="1200" dirty="0" smtClean="0">
                <a:latin typeface="Microsoft YaHei UI" panose="020B0503020204020204" pitchFamily="34" charset="-122"/>
                <a:ea typeface="Microsoft YaHei UI" panose="020B0503020204020204" pitchFamily="34" charset="-122"/>
                <a:cs typeface="+mn-cs"/>
              </a:rPr>
              <a:t>节  </a:t>
            </a:r>
            <a:r>
              <a:rPr lang="zh-CN" altLang="zh-CN" sz="2800" b="1" kern="1200" dirty="0" smtClean="0">
                <a:latin typeface="宋体" panose="02010600030101010101" pitchFamily="2" charset="-122"/>
                <a:sym typeface="华文新魏" panose="02010800040101010101" pitchFamily="2" charset="-122"/>
              </a:rPr>
              <a:t>科学技术研究的辩证思维方法</a:t>
            </a:r>
            <a:endParaRPr lang="zh-CN" altLang="en-US" sz="2800" b="1" kern="1200" dirty="0">
              <a:latin typeface="Microsoft YaHei UI" panose="020B0503020204020204" pitchFamily="34" charset="-122"/>
              <a:ea typeface="Microsoft YaHei UI" panose="020B0503020204020204" pitchFamily="34" charset="-122"/>
              <a:cs typeface="+mn-cs"/>
            </a:endParaRPr>
          </a:p>
        </p:txBody>
      </p:sp>
      <p:sp>
        <p:nvSpPr>
          <p:cNvPr id="3" name="文本占位符 2"/>
          <p:cNvSpPr>
            <a:spLocks noGrp="1"/>
          </p:cNvSpPr>
          <p:nvPr>
            <p:ph type="body" sz="quarter" idx="11"/>
          </p:nvPr>
        </p:nvSpPr>
        <p:spPr>
          <a:xfrm>
            <a:off x="1415480" y="1340768"/>
            <a:ext cx="6408712" cy="4708981"/>
          </a:xfrm>
        </p:spPr>
        <p:txBody>
          <a:bodyPr wrap="square" rtlCol="0">
            <a:spAutoFit/>
          </a:bodyPr>
          <a:lstStyle/>
          <a:p>
            <a:pPr>
              <a:lnSpc>
                <a:spcPct val="200000"/>
              </a:lnSpc>
              <a:defRPr/>
            </a:pPr>
            <a:r>
              <a:rPr lang="zh-CN" altLang="zh-CN" sz="3000" b="1" dirty="0" smtClean="0">
                <a:latin typeface="微软雅黑" panose="020B0503020204020204" pitchFamily="34" charset="-122"/>
                <a:ea typeface="微软雅黑" panose="020B0503020204020204" pitchFamily="34" charset="-122"/>
                <a:cs typeface="+mn-ea"/>
                <a:sym typeface="+mn-ea"/>
              </a:rPr>
              <a:t>一、问题意识与问题导向</a:t>
            </a:r>
            <a:endParaRPr lang="en-US" altLang="zh-CN" sz="30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000" b="1" dirty="0" smtClean="0">
                <a:latin typeface="微软雅黑" panose="020B0503020204020204" pitchFamily="34" charset="-122"/>
                <a:ea typeface="微软雅黑" panose="020B0503020204020204" pitchFamily="34" charset="-122"/>
                <a:cs typeface="+mn-ea"/>
                <a:sym typeface="+mn-ea"/>
              </a:rPr>
              <a:t>二、分析和综合</a:t>
            </a:r>
            <a:endParaRPr lang="zh-CN" altLang="zh-CN" sz="30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000" b="1" dirty="0" smtClean="0">
                <a:latin typeface="微软雅黑" panose="020B0503020204020204" pitchFamily="34" charset="-122"/>
                <a:ea typeface="微软雅黑" panose="020B0503020204020204" pitchFamily="34" charset="-122"/>
                <a:cs typeface="+mn-ea"/>
                <a:sym typeface="+mn-ea"/>
              </a:rPr>
              <a:t>三、归纳和演绎</a:t>
            </a:r>
            <a:endParaRPr lang="zh-CN" altLang="zh-CN" sz="30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000" b="1" dirty="0" smtClean="0">
                <a:latin typeface="微软雅黑" panose="020B0503020204020204" pitchFamily="34" charset="-122"/>
                <a:ea typeface="微软雅黑" panose="020B0503020204020204" pitchFamily="34" charset="-122"/>
                <a:cs typeface="+mn-ea"/>
                <a:sym typeface="+mn-ea"/>
              </a:rPr>
              <a:t>四、从抽象到具体</a:t>
            </a:r>
            <a:endParaRPr lang="zh-CN" altLang="zh-CN" sz="30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000" b="1" dirty="0" smtClean="0">
                <a:latin typeface="微软雅黑" panose="020B0503020204020204" pitchFamily="34" charset="-122"/>
                <a:ea typeface="微软雅黑" panose="020B0503020204020204" pitchFamily="34" charset="-122"/>
                <a:cs typeface="+mn-ea"/>
                <a:sym typeface="+mn-ea"/>
              </a:rPr>
              <a:t>五、历史和逻辑的统一</a:t>
            </a:r>
            <a:endParaRPr lang="zh-CN" altLang="en-US" sz="3000"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623392" y="1556792"/>
            <a:ext cx="10972800" cy="3745086"/>
          </a:xfrm>
          <a:prstGeom prst="rect">
            <a:avLst/>
          </a:prstGeom>
        </p:spPr>
        <p:txBody>
          <a:bodyPr/>
          <a:lstStyle/>
          <a:p>
            <a:pPr marL="342900" marR="0" lvl="0" indent="732155" rtl="0" eaLnBrk="0" hangingPunct="0">
              <a:lnSpc>
                <a:spcPct val="150000"/>
              </a:lnSpc>
              <a:buClrTx/>
              <a:buSzTx/>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洞察力</a:t>
            </a:r>
            <a:r>
              <a:rPr lang="zh-CN" altLang="en-US" sz="2800" kern="0" dirty="0" smtClean="0">
                <a:latin typeface="微软雅黑" panose="020B0503020204020204" pitchFamily="34" charset="-122"/>
                <a:ea typeface="微软雅黑" panose="020B0503020204020204" pitchFamily="34" charset="-122"/>
                <a:cs typeface="+mn-cs"/>
              </a:rPr>
              <a:t>不是天生的，而是在长期实践中培养的产物。法国短篇小说家莫泊桑曾向法国作家福楼拜请教写作方法，福楼拜说，请你给我描绘一下这位坐在商店门口的人，他的姿态，他整个的身体外貌，</a:t>
            </a:r>
            <a:r>
              <a:rPr lang="en-US" altLang="zh-CN" sz="2800" kern="0" dirty="0" smtClean="0">
                <a:latin typeface="微软雅黑" panose="020B0503020204020204" pitchFamily="34" charset="-122"/>
                <a:ea typeface="微软雅黑" panose="020B0503020204020204" pitchFamily="34" charset="-122"/>
                <a:cs typeface="+mn-cs"/>
              </a:rPr>
              <a:t>……</a:t>
            </a:r>
            <a:r>
              <a:rPr lang="zh-CN" altLang="en-US" sz="2800" kern="0" dirty="0" smtClean="0">
                <a:latin typeface="微软雅黑" panose="020B0503020204020204" pitchFamily="34" charset="-122"/>
                <a:ea typeface="微软雅黑" panose="020B0503020204020204" pitchFamily="34" charset="-122"/>
                <a:cs typeface="+mn-cs"/>
              </a:rPr>
              <a:t>使我不至于把他和别人混同起来。关于这点福楼拜进一步说：“对你要表现的东西，要</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长时间很注意地去观察它</a:t>
            </a:r>
            <a:r>
              <a:rPr lang="zh-CN" altLang="en-US" sz="2800" kern="0" dirty="0" smtClean="0">
                <a:latin typeface="微软雅黑" panose="020B0503020204020204" pitchFamily="34" charset="-122"/>
                <a:ea typeface="微软雅黑" panose="020B0503020204020204" pitchFamily="34" charset="-122"/>
                <a:cs typeface="+mn-cs"/>
              </a:rPr>
              <a:t>，以便发现别人没有发现过和没有写过的特点。”</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623392" y="1196752"/>
            <a:ext cx="10513168" cy="4680520"/>
          </a:xfrm>
          <a:prstGeom prst="rect">
            <a:avLst/>
          </a:prstGeom>
        </p:spPr>
        <p:txBody>
          <a:bodyPr/>
          <a:lstStyle/>
          <a:p>
            <a:pPr marL="342900" marR="0" lvl="0" indent="732155" rtl="0" eaLnBrk="0" hangingPunct="0">
              <a:lnSpc>
                <a:spcPct val="150000"/>
              </a:lnSpc>
              <a:buClrTx/>
              <a:buSzTx/>
              <a:defRPr/>
            </a:pPr>
            <a:r>
              <a:rPr lang="zh-CN" altLang="zh-CN" sz="2800" kern="0" dirty="0" smtClean="0">
                <a:latin typeface="微软雅黑" panose="020B0503020204020204" pitchFamily="34" charset="-122"/>
                <a:ea typeface="微软雅黑" panose="020B0503020204020204" pitchFamily="34" charset="-122"/>
                <a:cs typeface="+mn-cs"/>
              </a:rPr>
              <a:t>直觉具有</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直接性、瞬时性和猜测性</a:t>
            </a:r>
            <a:r>
              <a:rPr lang="zh-CN" altLang="zh-CN" sz="2800" kern="0" dirty="0" smtClean="0">
                <a:latin typeface="微软雅黑" panose="020B0503020204020204" pitchFamily="34" charset="-122"/>
                <a:ea typeface="微软雅黑" panose="020B0503020204020204" pitchFamily="34" charset="-122"/>
                <a:cs typeface="+mn-cs"/>
              </a:rPr>
              <a:t>的特征：直接性是指直接经验是产生直觉思维的基础。也就是说，从直接经验到直觉思维的产生是直接的，既不需要中介又无需有意识的思考，就能够洞察出事物的实质或变化的规律。猜测性是指直觉思维不像逻辑演绎思维那样，只要思维的根据真实，思维形式正确，思维的结果就必须真实。运用直觉做出的断定并非必然真实，而是具有猜测性、试探性的。</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1700808"/>
            <a:ext cx="10657184" cy="3744416"/>
          </a:xfrm>
          <a:prstGeom prst="rect">
            <a:avLst/>
          </a:prstGeom>
        </p:spPr>
        <p:txBody>
          <a:bodyPr/>
          <a:lstStyle/>
          <a:p>
            <a:pPr marL="342900" marR="0" lvl="0" indent="732155" rtl="0" eaLnBrk="0" hangingPunct="0">
              <a:lnSpc>
                <a:spcPct val="15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（二）顿悟</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顿悟是创造性思维的一种特性和状态，指当思考某个问题长期得不到解决时，在某种时刻突然获得解决问题的豁然开朗的状态。顿悟有</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突发性、诱发性、偶然性、极度快乐或豁然开朗</a:t>
            </a:r>
            <a:r>
              <a:rPr lang="zh-CN" altLang="en-US" sz="2800" kern="0" dirty="0" smtClean="0">
                <a:latin typeface="微软雅黑" panose="020B0503020204020204" pitchFamily="34" charset="-122"/>
                <a:ea typeface="微软雅黑" panose="020B0503020204020204" pitchFamily="34" charset="-122"/>
                <a:cs typeface="+mn-cs"/>
              </a:rPr>
              <a:t>之特性等等。</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623392" y="836712"/>
            <a:ext cx="10972800" cy="5185122"/>
          </a:xfrm>
          <a:prstGeom prst="rect">
            <a:avLst/>
          </a:prstGeom>
        </p:spPr>
        <p:txBody>
          <a:bodyPr/>
          <a:lstStyle/>
          <a:p>
            <a:pPr marL="342900" marR="0" lvl="0" indent="732155" rtl="0" eaLnBrk="0" hangingPunct="0">
              <a:lnSpc>
                <a:spcPct val="130000"/>
              </a:lnSpc>
              <a:buClrTx/>
              <a:buSzTx/>
              <a:defRPr/>
            </a:pPr>
            <a:r>
              <a:rPr lang="zh-CN" altLang="zh-CN" sz="2800" kern="0" dirty="0" smtClean="0">
                <a:latin typeface="微软雅黑" panose="020B0503020204020204" pitchFamily="34" charset="-122"/>
                <a:ea typeface="微软雅黑" panose="020B0503020204020204" pitchFamily="34" charset="-122"/>
                <a:cs typeface="+mn-cs"/>
              </a:rPr>
              <a:t>顿悟的获得是</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显意识和潜意识的结合</a:t>
            </a:r>
            <a:r>
              <a:rPr lang="zh-CN" altLang="zh-CN" sz="2800" kern="0" dirty="0" smtClean="0">
                <a:latin typeface="微软雅黑" panose="020B0503020204020204" pitchFamily="34" charset="-122"/>
                <a:ea typeface="微软雅黑" panose="020B0503020204020204" pitchFamily="34" charset="-122"/>
                <a:cs typeface="+mn-cs"/>
              </a:rPr>
              <a:t>。人脑储存的知识，有些是通过各种形式的学习，有意识地记忆下来的称为有意识的智能。这些知识，能够用逻辑推理等思维方式调用，这种调用过程是一种有意识的思维过程。但人脑中更多的知识，是在各种经历中无意识地获得并储存起来的，称为潜意识的智能。这种潜意识智能仅靠逻辑推理思维是调动不出来的，它的激活过程是一种潜意识的思维活动，这种潜意识的思维活动会使处于游离态的各类知识单元建立起许多潜在的暂时联系，使思维处于一触即发的状态。一旦受到某种启发，潜意识便会打开人的思路，突然产生顿悟。</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124744"/>
            <a:ext cx="10972800" cy="4968552"/>
          </a:xfrm>
          <a:prstGeom prst="rect">
            <a:avLst/>
          </a:prstGeom>
        </p:spPr>
        <p:txBody>
          <a:bodyPr/>
          <a:lstStyle/>
          <a:p>
            <a:pPr marL="342900" marR="0" lvl="0" indent="732155" rtl="0" eaLnBrk="0" hangingPunct="0">
              <a:lnSpc>
                <a:spcPct val="150000"/>
              </a:lnSpc>
              <a:buClrTx/>
              <a:buSzTx/>
              <a:defRPr/>
            </a:pPr>
            <a:r>
              <a:rPr lang="zh-CN" altLang="en-US" sz="3600" b="1" kern="0" dirty="0" smtClean="0">
                <a:latin typeface="+mj-lt"/>
                <a:ea typeface="华文新魏"/>
                <a:cs typeface="+mj-cs"/>
                <a:sym typeface="华文新魏" panose="02010800040101010101" pitchFamily="2" charset="-122"/>
              </a:rPr>
              <a:t>王国维的“治学三境界”</a:t>
            </a:r>
            <a:endParaRPr lang="zh-CN" altLang="en-US" sz="3600" b="1" kern="0" dirty="0" smtClean="0">
              <a:latin typeface="+mj-lt"/>
              <a:ea typeface="华文新魏"/>
              <a:cs typeface="+mj-cs"/>
              <a:sym typeface="华文新魏" panose="02010800040101010101" pitchFamily="2" charset="-122"/>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第一种境界：昨夜西风凋碧树。独上高楼，望尽天涯路。（知识少，奋起直追）</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第二种境界：衣带渐宽终不悔，为伊消得人憔悴。（潜心专注，积累知识）</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第三种境界：众里寻他千百度，蓦然回首，那人却在灯火阑珊处。（灵感闪现）</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三</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思维的直觉与顿悟特征</a:t>
            </a:r>
            <a:endParaRPr lang="zh-CN" altLang="en-US" b="1" kern="1200" dirty="0">
              <a:latin typeface="微软雅黑" panose="020B0503020204020204" pitchFamily="34" charset="-122"/>
              <a:ea typeface="微软雅黑" panose="020B0503020204020204" pitchFamily="34" charset="-122"/>
            </a:endParaRPr>
          </a:p>
        </p:txBody>
      </p:sp>
      <p:sp>
        <p:nvSpPr>
          <p:cNvPr id="10547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551384" y="908720"/>
            <a:ext cx="10972800" cy="5256584"/>
          </a:xfrm>
          <a:prstGeom prst="rect">
            <a:avLst/>
          </a:prstGeom>
        </p:spPr>
        <p:txBody>
          <a:bodyPr/>
          <a:lstStyle/>
          <a:p>
            <a:pPr marL="342900" marR="0" lvl="0" indent="732155"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顿悟</a:t>
            </a:r>
            <a:r>
              <a:rPr lang="zh-CN" altLang="zh-CN" sz="2800" kern="0" dirty="0" smtClean="0">
                <a:latin typeface="微软雅黑" panose="020B0503020204020204" pitchFamily="34" charset="-122"/>
                <a:ea typeface="微软雅黑" panose="020B0503020204020204" pitchFamily="34" charset="-122"/>
                <a:cs typeface="+mn-cs"/>
              </a:rPr>
              <a:t>思维具有</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偶然性、机遇性和模糊性</a:t>
            </a:r>
            <a:r>
              <a:rPr lang="zh-CN" altLang="zh-CN" sz="2800" kern="0" dirty="0" smtClean="0">
                <a:latin typeface="微软雅黑" panose="020B0503020204020204" pitchFamily="34" charset="-122"/>
                <a:ea typeface="微软雅黑" panose="020B0503020204020204" pitchFamily="34" charset="-122"/>
                <a:cs typeface="+mn-cs"/>
              </a:rPr>
              <a:t>特征。</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偶然性</a:t>
            </a:r>
            <a:r>
              <a:rPr lang="zh-CN" altLang="zh-CN" sz="2800" kern="0" dirty="0" smtClean="0">
                <a:latin typeface="微软雅黑" panose="020B0503020204020204" pitchFamily="34" charset="-122"/>
                <a:ea typeface="微软雅黑" panose="020B0503020204020204" pitchFamily="34" charset="-122"/>
                <a:cs typeface="+mn-cs"/>
              </a:rPr>
              <a:t>是指客观事物发展过程中并非确定发生的，可以出现，也可以不出现；可以这样出现，也可以那样出现的不确定的趋势。</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机遇性</a:t>
            </a:r>
            <a:r>
              <a:rPr lang="zh-CN" altLang="zh-CN" sz="2800" kern="0" dirty="0" smtClean="0">
                <a:latin typeface="微软雅黑" panose="020B0503020204020204" pitchFamily="34" charset="-122"/>
                <a:ea typeface="微软雅黑" panose="020B0503020204020204" pitchFamily="34" charset="-122"/>
                <a:cs typeface="+mn-cs"/>
              </a:rPr>
              <a:t>是指灵感的出现常常使人们始料未及，难以预测。</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模糊性</a:t>
            </a:r>
            <a:r>
              <a:rPr lang="zh-CN" altLang="zh-CN" sz="2800" kern="0" dirty="0" smtClean="0">
                <a:latin typeface="微软雅黑" panose="020B0503020204020204" pitchFamily="34" charset="-122"/>
                <a:ea typeface="微软雅黑" panose="020B0503020204020204" pitchFamily="34" charset="-122"/>
                <a:cs typeface="+mn-cs"/>
              </a:rPr>
              <a:t>是指灵感带来的成果，并不都是完整成熟，精确清晰，富有价值的。相反，灵感提供的往往只是一种朦胧状态的“半成品”，其中往往粗精混杂，零碎不全，真伪并存，模糊不清。它们一般都还有待于再经过逻辑思维或形象思维的进一步加工整理。</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四</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思维的批判性</a:t>
            </a:r>
            <a:endParaRPr lang="zh-CN" altLang="en-US" b="1" kern="1200" dirty="0">
              <a:latin typeface="微软雅黑" panose="020B0503020204020204" pitchFamily="34" charset="-122"/>
              <a:ea typeface="微软雅黑" panose="020B0503020204020204" pitchFamily="34" charset="-122"/>
            </a:endParaRPr>
          </a:p>
        </p:txBody>
      </p:sp>
      <p:sp>
        <p:nvSpPr>
          <p:cNvPr id="1064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106499" name="文本占位符 95235"/>
          <p:cNvSpPr>
            <a:spLocks noGrp="1"/>
          </p:cNvSpPr>
          <p:nvPr/>
        </p:nvSpPr>
        <p:spPr>
          <a:xfrm>
            <a:off x="335360" y="908720"/>
            <a:ext cx="11233248" cy="4968552"/>
          </a:xfrm>
          <a:prstGeom prst="rect">
            <a:avLst/>
          </a:prstGeom>
          <a:noFill/>
          <a:ln w="9525">
            <a:noFill/>
          </a:ln>
        </p:spPr>
        <p:txBody>
          <a:bodyPr anchor="t"/>
          <a:lstStyle/>
          <a:p>
            <a:pPr marL="342900" lvl="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sym typeface="+mn-lt"/>
              </a:rPr>
              <a:t>批判性思维指的是技能和思想态度，没有学科边界，任何涉及智力或想像的论题都可从批判性思维的视角来审查。批判性思维既是一种思维技能，也是一种人格或气质；既能体现思维水平，也凸显现代人文精神。</a:t>
            </a:r>
            <a:endParaRPr lang="zh-CN" altLang="en-US" sz="2800" kern="0" dirty="0" smtClean="0">
              <a:latin typeface="微软雅黑" panose="020B0503020204020204" pitchFamily="34" charset="-122"/>
              <a:ea typeface="微软雅黑" panose="020B0503020204020204" pitchFamily="34" charset="-122"/>
              <a:cs typeface="+mn-cs"/>
              <a:sym typeface="+mn-lt"/>
            </a:endParaRPr>
          </a:p>
          <a:p>
            <a:pPr marL="342900" lvl="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sym typeface="+mn-lt"/>
              </a:rPr>
              <a:t>批判性思维的第一个模型是“</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mn-lt"/>
              </a:rPr>
              <a:t>苏格拉底方法</a:t>
            </a:r>
            <a:r>
              <a:rPr lang="zh-CN" altLang="en-US" sz="2800" kern="0" dirty="0" smtClean="0">
                <a:latin typeface="微软雅黑" panose="020B0503020204020204" pitchFamily="34" charset="-122"/>
                <a:ea typeface="微软雅黑" panose="020B0503020204020204" pitchFamily="34" charset="-122"/>
                <a:cs typeface="+mn-cs"/>
                <a:sym typeface="+mn-lt"/>
              </a:rPr>
              <a:t>”或“</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mn-lt"/>
              </a:rPr>
              <a:t>助产术</a:t>
            </a:r>
            <a:r>
              <a:rPr lang="zh-CN" altLang="en-US" sz="2800" kern="0" dirty="0" smtClean="0">
                <a:latin typeface="微软雅黑" panose="020B0503020204020204" pitchFamily="34" charset="-122"/>
                <a:ea typeface="微软雅黑" panose="020B0503020204020204" pitchFamily="34" charset="-122"/>
                <a:cs typeface="+mn-cs"/>
                <a:sym typeface="+mn-lt"/>
              </a:rPr>
              <a:t>”通过提问（或反驳、辩证法），人们被要求澄清他们思考或研究的目的和他们的意思，区分相干和不相干的信息，然后检验其可靠性和来源。通过提问，可以揭示习以为常、理所当然的信念背后的假设所包含的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mn-lt"/>
              </a:rPr>
              <a:t>不一致性</a:t>
            </a:r>
            <a:r>
              <a:rPr lang="zh-CN" altLang="en-US" sz="2800" kern="0" dirty="0" smtClean="0">
                <a:latin typeface="微软雅黑" panose="020B0503020204020204" pitchFamily="34" charset="-122"/>
                <a:ea typeface="微软雅黑" panose="020B0503020204020204" pitchFamily="34" charset="-122"/>
                <a:cs typeface="+mn-cs"/>
                <a:sym typeface="+mn-lt"/>
              </a:rPr>
              <a:t>，以探求新的可能答案。</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a:latin typeface="微软雅黑" panose="020B0503020204020204" pitchFamily="34" charset="-122"/>
                <a:ea typeface="微软雅黑" panose="020B0503020204020204" pitchFamily="34" charset="-122"/>
              </a:rPr>
              <a:t>四</a:t>
            </a:r>
            <a:r>
              <a:rPr lang="zh-CN" altLang="en-US" b="1" kern="1200" dirty="0" smtClean="0">
                <a:latin typeface="微软雅黑" panose="020B0503020204020204" pitchFamily="34" charset="-122"/>
                <a:ea typeface="微软雅黑" panose="020B0503020204020204" pitchFamily="34" charset="-122"/>
              </a:rPr>
              <a:t>、</a:t>
            </a:r>
            <a:r>
              <a:rPr lang="zh-CN" altLang="zh-CN" b="1" kern="1200" dirty="0" smtClean="0">
                <a:latin typeface="微软雅黑" panose="020B0503020204020204" pitchFamily="34" charset="-122"/>
                <a:ea typeface="微软雅黑" panose="020B0503020204020204" pitchFamily="34" charset="-122"/>
              </a:rPr>
              <a:t>思维的批判性</a:t>
            </a:r>
            <a:endParaRPr lang="zh-CN" altLang="en-US" b="1" kern="1200" dirty="0">
              <a:latin typeface="微软雅黑" panose="020B0503020204020204" pitchFamily="34" charset="-122"/>
              <a:ea typeface="微软雅黑" panose="020B0503020204020204" pitchFamily="34" charset="-122"/>
            </a:endParaRPr>
          </a:p>
        </p:txBody>
      </p:sp>
      <p:sp>
        <p:nvSpPr>
          <p:cNvPr id="1064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技术研究的创新与批判思维方法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106499" name="文本占位符 95235"/>
          <p:cNvSpPr>
            <a:spLocks noGrp="1"/>
          </p:cNvSpPr>
          <p:nvPr/>
        </p:nvSpPr>
        <p:spPr>
          <a:xfrm>
            <a:off x="407368" y="980728"/>
            <a:ext cx="11161240" cy="5184576"/>
          </a:xfrm>
          <a:prstGeom prst="rect">
            <a:avLst/>
          </a:prstGeom>
          <a:noFill/>
          <a:ln w="9525">
            <a:noFill/>
          </a:ln>
        </p:spPr>
        <p:txBody>
          <a:bodyPr anchor="t"/>
          <a:lstStyle/>
          <a:p>
            <a:pPr marL="342900" lvl="0" indent="732155"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sym typeface="+mn-lt"/>
              </a:rPr>
              <a:t>现代批判性思维的代表人物</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mn-lt"/>
              </a:rPr>
              <a:t>杜威</a:t>
            </a:r>
            <a:r>
              <a:rPr lang="zh-CN" altLang="en-US" sz="2800" kern="0" dirty="0" smtClean="0">
                <a:latin typeface="微软雅黑" panose="020B0503020204020204" pitchFamily="34" charset="-122"/>
                <a:ea typeface="微软雅黑" panose="020B0503020204020204" pitchFamily="34" charset="-122"/>
                <a:cs typeface="+mn-cs"/>
                <a:sym typeface="+mn-lt"/>
              </a:rPr>
              <a:t>，提出了“</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mn-lt"/>
              </a:rPr>
              <a:t>反省性思维</a:t>
            </a:r>
            <a:r>
              <a:rPr lang="zh-CN" altLang="en-US" sz="2800" kern="0" dirty="0" smtClean="0">
                <a:latin typeface="微软雅黑" panose="020B0503020204020204" pitchFamily="34" charset="-122"/>
                <a:ea typeface="微软雅黑" panose="020B0503020204020204" pitchFamily="34" charset="-122"/>
                <a:cs typeface="+mn-cs"/>
                <a:sym typeface="+mn-lt"/>
              </a:rPr>
              <a:t>”</a:t>
            </a:r>
            <a:r>
              <a:rPr lang="en-US" altLang="zh-CN" sz="2800" kern="0" dirty="0" smtClean="0">
                <a:latin typeface="微软雅黑" panose="020B0503020204020204" pitchFamily="34" charset="-122"/>
                <a:ea typeface="微软雅黑" panose="020B0503020204020204" pitchFamily="34" charset="-122"/>
                <a:cs typeface="+mn-cs"/>
                <a:sym typeface="+mn-lt"/>
              </a:rPr>
              <a:t>——</a:t>
            </a:r>
            <a:r>
              <a:rPr lang="zh-CN" altLang="en-US" sz="2800" kern="0" dirty="0" smtClean="0">
                <a:latin typeface="微软雅黑" panose="020B0503020204020204" pitchFamily="34" charset="-122"/>
                <a:ea typeface="微软雅黑" panose="020B0503020204020204" pitchFamily="34" charset="-122"/>
                <a:cs typeface="+mn-cs"/>
                <a:sym typeface="+mn-lt"/>
              </a:rPr>
              <a:t>批判性思维的探究模型。反省性思维本质上是假说的系统检验，有时也称为“科学方法”。它包括问题的定义、假说的提出、观察、测量、定性和定量分析、实验、解释、用进一步的实验检验暂时的结论。其基本焦点是把所提议的假说视为人们所面临的困惑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sym typeface="+mn-lt"/>
              </a:rPr>
              <a:t>可能的解决</a:t>
            </a:r>
            <a:r>
              <a:rPr lang="zh-CN" altLang="en-US" sz="2800" kern="0" dirty="0" smtClean="0">
                <a:latin typeface="微软雅黑" panose="020B0503020204020204" pitchFamily="34" charset="-122"/>
                <a:ea typeface="微软雅黑" panose="020B0503020204020204" pitchFamily="34" charset="-122"/>
                <a:cs typeface="+mn-cs"/>
                <a:sym typeface="+mn-lt"/>
              </a:rPr>
              <a:t>。反省性思维关注思维的因和果。了解观念的原因：它们被思考的条件</a:t>
            </a:r>
            <a:r>
              <a:rPr lang="en-US" altLang="zh-CN" sz="2800" kern="0" dirty="0" smtClean="0">
                <a:latin typeface="微软雅黑" panose="020B0503020204020204" pitchFamily="34" charset="-122"/>
                <a:ea typeface="微软雅黑" panose="020B0503020204020204" pitchFamily="34" charset="-122"/>
                <a:cs typeface="+mn-cs"/>
                <a:sym typeface="+mn-lt"/>
              </a:rPr>
              <a:t>——</a:t>
            </a:r>
            <a:r>
              <a:rPr lang="zh-CN" altLang="en-US" sz="2800" kern="0" dirty="0" smtClean="0">
                <a:latin typeface="微软雅黑" panose="020B0503020204020204" pitchFamily="34" charset="-122"/>
                <a:ea typeface="微软雅黑" panose="020B0503020204020204" pitchFamily="34" charset="-122"/>
                <a:cs typeface="+mn-cs"/>
                <a:sym typeface="+mn-lt"/>
              </a:rPr>
              <a:t>使我们自己从智力的刻板中解放出来，给予我们自己在智力自由之资源的不同选项中进行选择并据此行动的力量。</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移植、交叉与跨学科研究方法</a:t>
            </a:r>
            <a:endParaRPr lang="zh-CN" altLang="en-US" b="1" kern="1200" dirty="0">
              <a:latin typeface="微软雅黑" panose="020B0503020204020204" pitchFamily="34" charset="-122"/>
              <a:ea typeface="微软雅黑" panose="020B0503020204020204" pitchFamily="34" charset="-122"/>
            </a:endParaRPr>
          </a:p>
        </p:txBody>
      </p:sp>
      <p:sp>
        <p:nvSpPr>
          <p:cNvPr id="10957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Rectangle 3"/>
          <p:cNvSpPr txBox="1">
            <a:spLocks noChangeArrowheads="1"/>
          </p:cNvSpPr>
          <p:nvPr/>
        </p:nvSpPr>
        <p:spPr>
          <a:xfrm>
            <a:off x="551384" y="1412776"/>
            <a:ext cx="10972800" cy="4032349"/>
          </a:xfrm>
          <a:prstGeom prst="rect">
            <a:avLst/>
          </a:prstGeom>
        </p:spPr>
        <p:txBody>
          <a:bodyPr/>
          <a:lstStyle/>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移植、交叉与跨学科研究方法，是创造性思维的两种非常有效的研究方法。当代科学研究和技术发明变得越来越复杂，进行移植和交叉，通过多学科或跨学科的研究，常常能够获得单一学科研究无法获得的创新成果。</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多学科融合或通过跨学科研究问题也是当代科学和技术解决问题的创造性方法，体现了广泛联系和发展的辩证法。</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移植、交叉与跨学科研究方法</a:t>
            </a:r>
            <a:endParaRPr lang="zh-CN" altLang="en-US" b="1" kern="1200" dirty="0">
              <a:latin typeface="微软雅黑" panose="020B0503020204020204" pitchFamily="34" charset="-122"/>
              <a:ea typeface="微软雅黑" panose="020B0503020204020204" pitchFamily="34" charset="-122"/>
            </a:endParaRPr>
          </a:p>
        </p:txBody>
      </p:sp>
      <p:sp>
        <p:nvSpPr>
          <p:cNvPr id="10957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79376" y="1700808"/>
            <a:ext cx="10972800" cy="3456285"/>
          </a:xfrm>
          <a:prstGeom prst="rect">
            <a:avLst/>
          </a:prstGeom>
        </p:spPr>
        <p:txBody>
          <a:bodyPr/>
          <a:lstStyle/>
          <a:p>
            <a:pPr marL="342900" indent="819150"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（一）移植方法</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819150"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所谓移植，即把在其他学科中已经运用的方法或研究方式移到要研究的新领域或新学科中，加以运用或加以改造后的研究方法。移植方法的创造性很高。</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移植方法包括：概念移植、对象移植和方法或技术移植等等。</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4"/>
          <p:cNvSpPr>
            <a:spLocks noGrp="1"/>
          </p:cNvSpPr>
          <p:nvPr>
            <p:ph type="body" sz="quarter" idx="11"/>
          </p:nvPr>
        </p:nvSpPr>
        <p:spPr>
          <a:xfrm>
            <a:off x="2351088" y="6308725"/>
            <a:ext cx="9880600" cy="668338"/>
          </a:xfrm>
          <a:noFill/>
          <a:ln>
            <a:noFill/>
          </a:ln>
        </p:spPr>
        <p:txBody>
          <a:bodyPr anchor="t"/>
          <a:lstStyle/>
          <a:p>
            <a:r>
              <a:rPr lang="zh-CN" altLang="en-US" dirty="0">
                <a:sym typeface="华文新魏" panose="02010800040101010101" pitchFamily="2" charset="-122"/>
              </a:rPr>
              <a:t>第一</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节</a:t>
            </a:r>
            <a:r>
              <a:rPr lang="zh-CN" altLang="en-US" kern="1200" dirty="0">
                <a:latin typeface="微软雅黑" panose="020B0503020204020204" pitchFamily="34" charset="-122"/>
                <a:ea typeface="微软雅黑" panose="020B0503020204020204" pitchFamily="34" charset="-122"/>
                <a:sym typeface="华文新魏" panose="02010800040101010101" pitchFamily="2" charset="-122"/>
              </a:rPr>
              <a:t> </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 </a:t>
            </a:r>
            <a:r>
              <a:rPr lang="zh-CN" altLang="zh-CN" kern="1200" dirty="0" smtClean="0">
                <a:latin typeface="微软雅黑" panose="020B0503020204020204" pitchFamily="34" charset="-122"/>
                <a:ea typeface="微软雅黑" panose="020B0503020204020204" pitchFamily="34" charset="-122"/>
                <a:sym typeface="华文新魏" panose="02010800040101010101" pitchFamily="2" charset="-122"/>
              </a:rPr>
              <a:t>科学技术研究的辩证思</a:t>
            </a:r>
            <a:r>
              <a:rPr lang="zh-CN" altLang="zh-CN" kern="1200" dirty="0" smtClean="0">
                <a:latin typeface="宋体" panose="02010600030101010101" pitchFamily="2" charset="-122"/>
                <a:sym typeface="华文新魏" panose="02010800040101010101" pitchFamily="2" charset="-122"/>
              </a:rPr>
              <a:t>维方法</a:t>
            </a:r>
            <a:endParaRPr lang="zh-CN" altLang="en-US" kern="1200" dirty="0">
              <a:latin typeface="宋体" panose="02010600030101010101" pitchFamily="2" charset="-122"/>
              <a:sym typeface="华文新魏" panose="02010800040101010101" pitchFamily="2" charset="-122"/>
            </a:endParaRPr>
          </a:p>
        </p:txBody>
      </p:sp>
      <p:sp>
        <p:nvSpPr>
          <p:cNvPr id="23555" name="文本占位符 9219"/>
          <p:cNvSpPr>
            <a:spLocks noGrp="1"/>
          </p:cNvSpPr>
          <p:nvPr/>
        </p:nvSpPr>
        <p:spPr>
          <a:xfrm>
            <a:off x="1271464" y="2204864"/>
            <a:ext cx="9736584" cy="2808312"/>
          </a:xfrm>
          <a:prstGeom prst="rect">
            <a:avLst/>
          </a:prstGeom>
          <a:noFill/>
          <a:ln w="9525">
            <a:noFill/>
          </a:ln>
        </p:spPr>
        <p:txBody>
          <a:bodyPr anchor="t"/>
          <a:lstStyle/>
          <a:p>
            <a:pPr marL="342900" indent="732155" rtl="0"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cs typeface="+mn-cs"/>
              </a:rPr>
              <a:t>问题导向是</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十八届六中全会</a:t>
            </a:r>
            <a:r>
              <a:rPr lang="zh-CN" altLang="en-US" sz="2800" kern="0" dirty="0" smtClean="0">
                <a:latin typeface="微软雅黑" panose="020B0503020204020204" pitchFamily="34" charset="-122"/>
                <a:ea typeface="微软雅黑" panose="020B0503020204020204" pitchFamily="34" charset="-122"/>
                <a:cs typeface="+mn-cs"/>
              </a:rPr>
              <a:t>的鲜明特点。习近平总书记指出，我们共产党人干革命、搞建设、抓改革，从来都是为了解决中国的现实问题。他强调，问题是时代的声音，必须坚持问题导向。问题导向这一重大思维也适用于科学研究和技术开发中。</a:t>
            </a:r>
            <a:endParaRPr lang="zh-CN" altLang="en-US" sz="2800" kern="0" dirty="0">
              <a:latin typeface="微软雅黑" panose="020B0503020204020204" pitchFamily="34" charset="-122"/>
              <a:ea typeface="微软雅黑" panose="020B0503020204020204" pitchFamily="34" charset="-122"/>
              <a:cs typeface="+mn-cs"/>
              <a:sym typeface="+mn-lt"/>
            </a:endParaRPr>
          </a:p>
        </p:txBody>
      </p:sp>
      <p:sp>
        <p:nvSpPr>
          <p:cNvPr id="23563" name="文本框 1"/>
          <p:cNvSpPr txBox="1"/>
          <p:nvPr/>
        </p:nvSpPr>
        <p:spPr>
          <a:xfrm>
            <a:off x="1199456" y="1340768"/>
            <a:ext cx="6048672" cy="584775"/>
          </a:xfrm>
          <a:prstGeom prst="rect">
            <a:avLst/>
          </a:prstGeom>
          <a:noFill/>
          <a:ln w="9525">
            <a:noFill/>
          </a:ln>
        </p:spPr>
        <p:txBody>
          <a:bodyPr wrap="square" anchor="t">
            <a:spAutoFit/>
          </a:bodyPr>
          <a:lstStyle/>
          <a:p>
            <a:pPr lvl="0" indent="0" algn="l"/>
            <a:r>
              <a:rPr lang="zh-CN" altLang="en-US" sz="3200" b="1" dirty="0" smtClean="0">
                <a:solidFill>
                  <a:schemeClr val="accent6"/>
                </a:solidFill>
                <a:latin typeface="微软雅黑" panose="020B0503020204020204" pitchFamily="34" charset="-122"/>
                <a:ea typeface="微软雅黑" panose="020B0503020204020204" pitchFamily="34" charset="-122"/>
              </a:rPr>
              <a:t>（一）问题导向</a:t>
            </a:r>
            <a:endParaRPr lang="zh-CN" altLang="en-US" sz="3200" b="1" dirty="0">
              <a:solidFill>
                <a:schemeClr val="accent6"/>
              </a:solidFill>
              <a:latin typeface="微软雅黑" panose="020B0503020204020204" pitchFamily="34" charset="-122"/>
              <a:ea typeface="微软雅黑" panose="020B0503020204020204" pitchFamily="34" charset="-122"/>
            </a:endParaRPr>
          </a:p>
        </p:txBody>
      </p:sp>
      <p:sp>
        <p:nvSpPr>
          <p:cNvPr id="7" name="文本占位符 8193"/>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一、</a:t>
            </a:r>
            <a:r>
              <a:rPr lang="zh-CN" altLang="zh-CN" b="1" kern="1200" dirty="0" smtClean="0">
                <a:latin typeface="微软雅黑" panose="020B0503020204020204" pitchFamily="34" charset="-122"/>
                <a:ea typeface="微软雅黑" panose="020B0503020204020204" pitchFamily="34" charset="-122"/>
              </a:rPr>
              <a:t>问题意识与问题导向</a:t>
            </a:r>
            <a:endParaRPr lang="zh-CN" altLang="en-US" b="1" kern="12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占位符 83971"/>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五、</a:t>
            </a:r>
            <a:r>
              <a:rPr lang="zh-CN" altLang="zh-CN" b="1" kern="1200" dirty="0" smtClean="0">
                <a:latin typeface="微软雅黑" panose="020B0503020204020204" pitchFamily="34" charset="-122"/>
                <a:ea typeface="微软雅黑" panose="020B0503020204020204" pitchFamily="34" charset="-122"/>
              </a:rPr>
              <a:t>移植、交叉与跨学科研究方法</a:t>
            </a:r>
            <a:endParaRPr lang="zh-CN" altLang="en-US" b="1" kern="1200" dirty="0">
              <a:latin typeface="微软雅黑" panose="020B0503020204020204" pitchFamily="34" charset="-122"/>
              <a:ea typeface="微软雅黑" panose="020B0503020204020204" pitchFamily="34" charset="-122"/>
            </a:endParaRPr>
          </a:p>
        </p:txBody>
      </p:sp>
      <p:sp>
        <p:nvSpPr>
          <p:cNvPr id="109570"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二</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术研究的创新与批判思维方法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Rectangle 3"/>
          <p:cNvSpPr txBox="1">
            <a:spLocks noChangeArrowheads="1"/>
          </p:cNvSpPr>
          <p:nvPr/>
        </p:nvSpPr>
        <p:spPr>
          <a:xfrm>
            <a:off x="623392" y="908720"/>
            <a:ext cx="10972800" cy="5040534"/>
          </a:xfrm>
          <a:prstGeom prst="rect">
            <a:avLst/>
          </a:prstGeom>
        </p:spPr>
        <p:txBody>
          <a:bodyPr/>
          <a:lstStyle/>
          <a:p>
            <a:pPr marL="342900" indent="819150" rtl="0" eaLnBrk="0" hangingPunct="0">
              <a:lnSpc>
                <a:spcPct val="15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rPr>
              <a:t>（二）学科交叉方法或跨学科方法</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marL="342900" indent="819150"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所谓学科交叉方法，就是两门以上的学科之间在面对同一研究对象时，从不同学科的角度进行对比研究的方法。借鉴其他学科的研究，思考本学科的问题和对象，融合其他学科的研究方法，以达到对研究对象的新认识。</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所谓跨学科方法就是通过多学科的协作共同解决同一问题的方法，跨学科也是一种多学科融合的方法，也可以称为多维融贯的方法。</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文本占位符 1"/>
          <p:cNvSpPr>
            <a:spLocks noGrp="1"/>
          </p:cNvSpPr>
          <p:nvPr>
            <p:ph type="body" sz="quarter" idx="10"/>
          </p:nvPr>
        </p:nvSpPr>
        <p:spPr>
          <a:xfrm>
            <a:off x="536575" y="28575"/>
            <a:ext cx="6135688" cy="666750"/>
          </a:xfrm>
          <a:noFill/>
          <a:ln>
            <a:noFill/>
          </a:ln>
        </p:spPr>
        <p:txBody>
          <a:bodyPr anchor="t"/>
          <a:lstStyle/>
          <a:p>
            <a:r>
              <a:rPr lang="zh-CN" altLang="en-US" sz="2300" b="1" kern="1200" dirty="0">
                <a:latin typeface="Microsoft YaHei UI" panose="020B0503020204020204" pitchFamily="34" charset="-122"/>
                <a:ea typeface="Microsoft YaHei UI" panose="020B0503020204020204" pitchFamily="34" charset="-122"/>
                <a:cs typeface="+mn-cs"/>
              </a:rPr>
              <a:t>第三</a:t>
            </a:r>
            <a:r>
              <a:rPr lang="zh-CN" altLang="en-US" sz="2300" b="1" kern="1200" dirty="0" smtClean="0"/>
              <a:t>节  </a:t>
            </a:r>
            <a:r>
              <a:rPr lang="zh-CN" altLang="zh-CN" sz="2300" b="1" kern="1200" dirty="0" smtClean="0"/>
              <a:t>科学技术研究的数学与系统思维方法</a:t>
            </a:r>
            <a:endParaRPr lang="zh-CN" altLang="en-US" sz="2300" b="1" kern="1200" dirty="0"/>
          </a:p>
        </p:txBody>
      </p:sp>
      <p:sp>
        <p:nvSpPr>
          <p:cNvPr id="3" name="文本占位符 2"/>
          <p:cNvSpPr>
            <a:spLocks noGrp="1"/>
          </p:cNvSpPr>
          <p:nvPr>
            <p:ph type="body" sz="quarter" idx="11"/>
          </p:nvPr>
        </p:nvSpPr>
        <p:spPr>
          <a:xfrm>
            <a:off x="911424" y="1196752"/>
            <a:ext cx="6135489" cy="5016758"/>
          </a:xfrm>
        </p:spPr>
        <p:txBody>
          <a:bodyPr wrap="square" rtlCol="0">
            <a:spAutoFit/>
          </a:body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ea"/>
              </a:rPr>
              <a:t>一、数学方法及其对于精准认识事物的作用</a:t>
            </a:r>
            <a:endParaRPr lang="zh-CN" altLang="zh-CN" sz="32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ea"/>
              </a:rPr>
              <a:t>二、系统方法及其作用</a:t>
            </a:r>
            <a:endParaRPr lang="zh-CN" altLang="zh-CN" sz="32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ea"/>
              </a:rPr>
              <a:t>三、复杂性思维及其方法</a:t>
            </a:r>
            <a:endParaRPr lang="zh-CN" altLang="zh-CN" sz="32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ea"/>
              </a:rPr>
              <a:t>四、战略性思维及其方法</a:t>
            </a:r>
            <a:endParaRPr lang="zh-CN" altLang="en-US" sz="3200"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数学方法及其对于精准认识事物的作用</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Rectangle 3"/>
          <p:cNvSpPr>
            <a:spLocks noGrp="1" noChangeArrowheads="1"/>
          </p:cNvSpPr>
          <p:nvPr>
            <p:ph type="body" idx="4294967295"/>
          </p:nvPr>
        </p:nvSpPr>
        <p:spPr>
          <a:xfrm>
            <a:off x="479376" y="1700808"/>
            <a:ext cx="10972800" cy="3888977"/>
          </a:xfrm>
          <a:prstGeom prst="rect">
            <a:avLst/>
          </a:prstGeom>
        </p:spPr>
        <p:txBody>
          <a:bodyPr/>
          <a:lstStyle/>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数学方法是所有成熟的数理科学的基本研究方法之一。</a:t>
            </a:r>
            <a:endParaRPr lang="zh-CN" altLang="en-US" sz="2800"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数学方法注重</a:t>
            </a:r>
            <a:r>
              <a:rPr lang="zh-CN" altLang="en-US" sz="2800" dirty="0" smtClean="0">
                <a:solidFill>
                  <a:srgbClr val="0000FF"/>
                </a:solidFill>
                <a:latin typeface="微软雅黑" panose="020B0503020204020204" pitchFamily="34" charset="-122"/>
                <a:ea typeface="微软雅黑" panose="020B0503020204020204" pitchFamily="34" charset="-122"/>
              </a:rPr>
              <a:t>抽象化、模型化</a:t>
            </a:r>
            <a:r>
              <a:rPr lang="zh-CN" altLang="en-US" sz="2800" dirty="0" smtClean="0">
                <a:latin typeface="微软雅黑" panose="020B0503020204020204" pitchFamily="34" charset="-122"/>
                <a:ea typeface="微软雅黑" panose="020B0503020204020204" pitchFamily="34" charset="-122"/>
              </a:rPr>
              <a:t>，我们可以把自然研究对象高度抽象、转化为人工模型，抽象其中因果关系的基本方法。</a:t>
            </a:r>
            <a:endParaRPr lang="zh-CN" altLang="en-US" sz="2800"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数学方法包括多种形式，如数学方程方法、数理统计方法、数学建模方法、数学实验方法，等等。</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数学方法及其对于精准认识事物的作用</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479376" y="692696"/>
            <a:ext cx="10972800" cy="5544616"/>
          </a:xfrm>
          <a:prstGeom prst="rect">
            <a:avLst/>
          </a:prstGeom>
        </p:spPr>
        <p:txBody>
          <a:bodyPr/>
          <a:lstStyle/>
          <a:p>
            <a:pPr marL="342900" indent="819150"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客观存在的一切事物都是</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质和量的统一体</a:t>
            </a:r>
            <a:r>
              <a:rPr lang="zh-CN" altLang="zh-CN" sz="2800" kern="0" dirty="0" smtClean="0">
                <a:latin typeface="微软雅黑" panose="020B0503020204020204" pitchFamily="34" charset="-122"/>
                <a:ea typeface="微软雅黑" panose="020B0503020204020204" pitchFamily="34" charset="-122"/>
                <a:cs typeface="+mn-cs"/>
              </a:rPr>
              <a:t>。事物不仅有质的规定性，而且有量的规定性，质一般要通过一定的量来表现。数学是专门</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研究量的科学</a:t>
            </a:r>
            <a:r>
              <a:rPr lang="zh-CN" altLang="zh-CN" sz="2800" kern="0" dirty="0" smtClean="0">
                <a:latin typeface="微软雅黑" panose="020B0503020204020204" pitchFamily="34" charset="-122"/>
                <a:ea typeface="微软雅黑" panose="020B0503020204020204" pitchFamily="34" charset="-122"/>
                <a:cs typeface="+mn-cs"/>
              </a:rPr>
              <a:t>。它撇开客观对象的其它一切特性而只抽取各种量，量的变化以及量之间的关系等等，在抽象的“纯粹”形态上进行研究，研究的成果刻划出客观世界的量的规律性，并且不断总结出种种在量之间进行推导和演算的具体方法。因此，数学必然成为人们从量的方面去认识事物的有效工具。总之，数学方法体现为一种抽象思维的力量，日益受到人们的重视，离开了这种抽象的认识手段，理论研究是走不远的。</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恩格斯</a:t>
            </a:r>
            <a:r>
              <a:rPr lang="zh-CN" altLang="zh-CN" sz="2800" kern="0" dirty="0" smtClean="0">
                <a:latin typeface="微软雅黑" panose="020B0503020204020204" pitchFamily="34" charset="-122"/>
                <a:ea typeface="微软雅黑" panose="020B0503020204020204" pitchFamily="34" charset="-122"/>
                <a:cs typeface="+mn-cs"/>
              </a:rPr>
              <a:t>指出：“数学</a:t>
            </a:r>
            <a:r>
              <a:rPr lang="zh-CN" altLang="en-US" sz="2800" kern="0" dirty="0" smtClean="0">
                <a:latin typeface="微软雅黑" panose="020B0503020204020204" pitchFamily="34" charset="-122"/>
                <a:ea typeface="微软雅黑" panose="020B0503020204020204" pitchFamily="34" charset="-122"/>
                <a:cs typeface="+mn-cs"/>
              </a:rPr>
              <a:t>是</a:t>
            </a:r>
            <a:r>
              <a:rPr lang="zh-CN" altLang="zh-CN" sz="2800" kern="0" dirty="0" smtClean="0">
                <a:latin typeface="微软雅黑" panose="020B0503020204020204" pitchFamily="34" charset="-122"/>
                <a:ea typeface="微软雅黑" panose="020B0503020204020204" pitchFamily="34" charset="-122"/>
                <a:cs typeface="+mn-cs"/>
              </a:rPr>
              <a:t>辩证的辅助工具和表现方式。”</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数学方法及其对于精准认识事物的作用</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Rectangle 3"/>
          <p:cNvSpPr>
            <a:spLocks noGrp="1" noChangeArrowheads="1"/>
          </p:cNvSpPr>
          <p:nvPr>
            <p:ph type="body" idx="4294967295"/>
          </p:nvPr>
        </p:nvSpPr>
        <p:spPr>
          <a:xfrm>
            <a:off x="407368" y="908720"/>
            <a:ext cx="10972800" cy="5218113"/>
          </a:xfrm>
          <a:prstGeom prst="rect">
            <a:avLst/>
          </a:prstGeom>
        </p:spPr>
        <p:txBody>
          <a:bodyPr/>
          <a:lstStyle/>
          <a:p>
            <a:pPr indent="819150">
              <a:lnSpc>
                <a:spcPct val="13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rPr>
              <a:t>（一）数学方程方法</a:t>
            </a:r>
            <a:endPar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endParaRPr>
          </a:p>
          <a:p>
            <a:pPr indent="819150">
              <a:lnSpc>
                <a:spcPct val="130000"/>
              </a:lnSpc>
              <a:buNone/>
              <a:defRPr/>
            </a:pPr>
            <a:r>
              <a:rPr lang="zh-CN" altLang="en-US" sz="2800" dirty="0" smtClean="0">
                <a:latin typeface="微软雅黑" panose="020B0503020204020204" pitchFamily="34" charset="-122"/>
                <a:ea typeface="微软雅黑" panose="020B0503020204020204" pitchFamily="34" charset="-122"/>
              </a:rPr>
              <a:t>方程是一种把事物的关键关系抽象出来，建立某种关于事物的数学模型的方法；例如，洛特卡</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魏尔特拉方程，抽象地描述了捕食者与被捕食者的关系，让人们理解了在一定条件下，特定生态系统的运行。</a:t>
            </a:r>
            <a:endParaRPr lang="zh-CN" altLang="en-US" sz="2800" dirty="0" smtClean="0">
              <a:latin typeface="微软雅黑" panose="020B0503020204020204" pitchFamily="34" charset="-122"/>
              <a:ea typeface="微软雅黑" panose="020B0503020204020204" pitchFamily="34" charset="-122"/>
            </a:endParaRPr>
          </a:p>
          <a:p>
            <a:pPr indent="819150">
              <a:lnSpc>
                <a:spcPct val="13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rPr>
              <a:t>（二）数学建模方法</a:t>
            </a:r>
            <a:endPar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endParaRPr>
          </a:p>
          <a:p>
            <a:pPr indent="819150">
              <a:lnSpc>
                <a:spcPct val="130000"/>
              </a:lnSpc>
              <a:buNone/>
              <a:defRPr/>
            </a:pPr>
            <a:r>
              <a:rPr lang="zh-CN" altLang="en-US" sz="2800" dirty="0" smtClean="0">
                <a:latin typeface="微软雅黑" panose="020B0503020204020204" pitchFamily="34" charset="-122"/>
                <a:ea typeface="微软雅黑" panose="020B0503020204020204" pitchFamily="34" charset="-122"/>
              </a:rPr>
              <a:t>模型是科学抽象的一种；模型是科学家考察和介入自然事物的中介与桥梁；数学在建模方面具有重要作用，数学模型比实物模型更能够反映事物内在属性的抽象关系。</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数学方法及其对于精准认识事物的作用</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科学技术研究的数学与</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a:spLocks noGrp="1" noChangeArrowheads="1"/>
          </p:cNvSpPr>
          <p:nvPr>
            <p:ph type="body" idx="4294967295"/>
          </p:nvPr>
        </p:nvSpPr>
        <p:spPr>
          <a:xfrm>
            <a:off x="191344" y="692696"/>
            <a:ext cx="12000656" cy="5218113"/>
          </a:xfrm>
          <a:prstGeom prst="rect">
            <a:avLst/>
          </a:prstGeom>
        </p:spPr>
        <p:txBody>
          <a:bodyPr/>
          <a:lstStyle/>
          <a:p>
            <a:pPr indent="819150">
              <a:lnSpc>
                <a:spcPct val="13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rPr>
              <a:t>（三）数学统计方法</a:t>
            </a:r>
            <a:endPar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endParaRPr>
          </a:p>
          <a:p>
            <a:pPr indent="819150">
              <a:lnSpc>
                <a:spcPct val="130000"/>
              </a:lnSpc>
              <a:buNone/>
              <a:defRPr/>
            </a:pPr>
            <a:r>
              <a:rPr lang="zh-CN" altLang="en-US" sz="2600" dirty="0" smtClean="0">
                <a:latin typeface="微软雅黑" panose="020B0503020204020204" pitchFamily="34" charset="-122"/>
                <a:ea typeface="微软雅黑" panose="020B0503020204020204" pitchFamily="34" charset="-122"/>
              </a:rPr>
              <a:t>统计方法是人类对事物总体数量、类型及其关系的认识方法。统计方法在统计资料的基础上来研究如何搜集、整理和分析统计资料的方法。数学统计方法对于认识事物总体状况、分布状态及其相互关系有重要意义。</a:t>
            </a:r>
            <a:endParaRPr lang="zh-CN" altLang="en-US" sz="2600" dirty="0" smtClean="0">
              <a:latin typeface="微软雅黑" panose="020B0503020204020204" pitchFamily="34" charset="-122"/>
              <a:ea typeface="微软雅黑" panose="020B0503020204020204" pitchFamily="34" charset="-122"/>
            </a:endParaRPr>
          </a:p>
          <a:p>
            <a:pPr indent="819150">
              <a:lnSpc>
                <a:spcPct val="13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rPr>
              <a:t>（四）数学实验方法</a:t>
            </a:r>
            <a:endParaRPr lang="zh-CN" altLang="en-US" b="1" kern="1200" dirty="0" smtClean="0">
              <a:solidFill>
                <a:srgbClr val="AA454B"/>
              </a:solidFill>
              <a:latin typeface="微软雅黑" panose="020B0503020204020204" pitchFamily="34" charset="-122"/>
              <a:ea typeface="微软雅黑" panose="020B0503020204020204" pitchFamily="34" charset="-122"/>
              <a:sym typeface="华文新魏" panose="02010800040101010101" pitchFamily="2" charset="-122"/>
            </a:endParaRPr>
          </a:p>
          <a:p>
            <a:pPr indent="819150">
              <a:lnSpc>
                <a:spcPct val="130000"/>
              </a:lnSpc>
              <a:buNone/>
              <a:defRPr/>
            </a:pPr>
            <a:r>
              <a:rPr lang="zh-CN" altLang="en-US" sz="2600" dirty="0" smtClean="0">
                <a:latin typeface="微软雅黑" panose="020B0503020204020204" pitchFamily="34" charset="-122"/>
                <a:ea typeface="微软雅黑" panose="020B0503020204020204" pitchFamily="34" charset="-122"/>
              </a:rPr>
              <a:t>数学实验是把计算机技术和数学方法结合起来，在计算机上以数学方法设计实现的理想实验。数学实验方法有助于人类更加精确和在整体上认识事物内部要素和事物之间的理想关系。数学实验方法丰富了实验的概念，扩展了实验的内容。是一种理想化的数学实践。</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数学方法及其对于精准认识事物的作用</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5"/>
          <p:cNvSpPr txBox="1"/>
          <p:nvPr/>
        </p:nvSpPr>
        <p:spPr>
          <a:xfrm>
            <a:off x="551384" y="1268760"/>
            <a:ext cx="10972800" cy="4393158"/>
          </a:xfrm>
          <a:prstGeom prst="rect">
            <a:avLst/>
          </a:prstGeom>
        </p:spPr>
        <p:txBody>
          <a:bodyPr/>
          <a:lstStyle/>
          <a:p>
            <a:pPr marL="342900" indent="819150"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在科学研究中，数学方法作为一种不可或缺的认识手段，特别是理论思维的一种有效形式，其</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重要意义</a:t>
            </a:r>
            <a:r>
              <a:rPr lang="zh-CN" altLang="zh-CN" sz="2800" kern="0" dirty="0" smtClean="0">
                <a:latin typeface="微软雅黑" panose="020B0503020204020204" pitchFamily="34" charset="-122"/>
                <a:ea typeface="微软雅黑" panose="020B0503020204020204" pitchFamily="34" charset="-122"/>
                <a:cs typeface="+mn-cs"/>
              </a:rPr>
              <a:t>可概括为以下三个方面：</a:t>
            </a:r>
            <a:endParaRPr lang="zh-CN" altLang="zh-CN"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第一，</a:t>
            </a:r>
            <a:r>
              <a:rPr lang="zh-CN" altLang="zh-CN" sz="2800" kern="0" dirty="0" smtClean="0">
                <a:latin typeface="微软雅黑" panose="020B0503020204020204" pitchFamily="34" charset="-122"/>
                <a:ea typeface="微软雅黑" panose="020B0503020204020204" pitchFamily="34" charset="-122"/>
                <a:cs typeface="+mn-cs"/>
              </a:rPr>
              <a:t>为科学研究提供简洁精确的</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形式化语言</a:t>
            </a:r>
            <a:r>
              <a:rPr lang="zh-CN" altLang="zh-CN" sz="2800" kern="0" dirty="0" smtClean="0">
                <a:latin typeface="微软雅黑" panose="020B0503020204020204" pitchFamily="34" charset="-122"/>
                <a:ea typeface="微软雅黑" panose="020B0503020204020204" pitchFamily="34" charset="-122"/>
                <a:cs typeface="+mn-cs"/>
              </a:rPr>
              <a:t>。许多自然科学定律都可表示为简明的数学公式。在电动力学中，用一组偏微分方程——麦克斯韦方程，概括地描述了经典电磁理论的全部基本定律。进入微观物理世界，则可用泛函分析中的希尔伯特空间和算子表达量子力学的量的关系，等等。</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数学方法及其对于精准认识事物的作用</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479376" y="908720"/>
            <a:ext cx="10972800" cy="5184576"/>
          </a:xfrm>
          <a:prstGeom prst="rect">
            <a:avLst/>
          </a:prstGeom>
        </p:spPr>
        <p:txBody>
          <a:bodyPr/>
          <a:lstStyle/>
          <a:p>
            <a:pPr marL="342900" indent="819150"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第二，</a:t>
            </a:r>
            <a:r>
              <a:rPr lang="zh-CN" altLang="zh-CN" sz="2800" kern="0" dirty="0" smtClean="0">
                <a:latin typeface="微软雅黑" panose="020B0503020204020204" pitchFamily="34" charset="-122"/>
                <a:ea typeface="微软雅黑" panose="020B0503020204020204" pitchFamily="34" charset="-122"/>
                <a:cs typeface="+mn-cs"/>
              </a:rPr>
              <a:t>为科学研究提供</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数量分析和计算</a:t>
            </a:r>
            <a:r>
              <a:rPr lang="zh-CN" altLang="zh-CN" sz="2800" kern="0" dirty="0" smtClean="0">
                <a:latin typeface="微软雅黑" panose="020B0503020204020204" pitchFamily="34" charset="-122"/>
                <a:ea typeface="微软雅黑" panose="020B0503020204020204" pitchFamily="34" charset="-122"/>
                <a:cs typeface="+mn-cs"/>
              </a:rPr>
              <a:t>的方法。一门科学从定性的描述进入到定量的分析和计算，是这门科学达到比较成熟阶段的重要际志，而科学的这进一步与数学方法的应用是分不开的。</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第三，</a:t>
            </a:r>
            <a:r>
              <a:rPr lang="zh-CN" altLang="zh-CN" sz="2800" kern="0" dirty="0" smtClean="0">
                <a:latin typeface="微软雅黑" panose="020B0503020204020204" pitchFamily="34" charset="-122"/>
                <a:ea typeface="微软雅黑" panose="020B0503020204020204" pitchFamily="34" charset="-122"/>
                <a:cs typeface="+mn-cs"/>
              </a:rPr>
              <a:t>为科学研究提供</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推理工具和抽象能力</a:t>
            </a:r>
            <a:r>
              <a:rPr lang="zh-CN" altLang="en-US" sz="2800" kern="0" dirty="0" smtClean="0">
                <a:latin typeface="微软雅黑" panose="020B0503020204020204" pitchFamily="34" charset="-122"/>
                <a:ea typeface="微软雅黑" panose="020B0503020204020204" pitchFamily="34" charset="-122"/>
                <a:cs typeface="+mn-cs"/>
              </a:rPr>
              <a:t>。</a:t>
            </a:r>
            <a:r>
              <a:rPr lang="zh-CN" altLang="zh-CN" sz="2800" kern="0" dirty="0" smtClean="0">
                <a:latin typeface="微软雅黑" panose="020B0503020204020204" pitchFamily="34" charset="-122"/>
                <a:ea typeface="微软雅黑" panose="020B0503020204020204" pitchFamily="34" charset="-122"/>
                <a:cs typeface="+mn-cs"/>
              </a:rPr>
              <a:t>数学中的命题、公式都要严格地从逻辑上加以以证明以后才能够确立。数学的推理必须遵守形式逻辑的基本法则，以保证从某一前提出发导出的结论在逻辑上是准确无误的。所以，运用数学方法从已知的量和关系推求未知的量和关系时，就具有逻辑上的可靠性。在自然科学的理论研究中，数学方法是一种有效的进行推理和逻辑证明的工具。</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7" name="Rectangle 3"/>
          <p:cNvSpPr>
            <a:spLocks noGrp="1" noChangeArrowheads="1"/>
          </p:cNvSpPr>
          <p:nvPr>
            <p:ph type="body" idx="4294967295"/>
          </p:nvPr>
        </p:nvSpPr>
        <p:spPr>
          <a:xfrm>
            <a:off x="551384" y="1340768"/>
            <a:ext cx="10972800" cy="4608512"/>
          </a:xfrm>
          <a:prstGeom prst="rect">
            <a:avLst/>
          </a:prstGeom>
        </p:spPr>
        <p:txBody>
          <a:bodyPr/>
          <a:lstStyle/>
          <a:p>
            <a:pPr indent="819150">
              <a:lnSpc>
                <a:spcPct val="150000"/>
              </a:lnSpc>
              <a:buNone/>
              <a:defRPr/>
            </a:pPr>
            <a:r>
              <a:rPr lang="zh-CN" altLang="en-US" dirty="0" smtClean="0">
                <a:latin typeface="微软雅黑" panose="020B0503020204020204" pitchFamily="34" charset="-122"/>
                <a:ea typeface="微软雅黑" panose="020B0503020204020204" pitchFamily="34" charset="-122"/>
              </a:rPr>
              <a:t>系统方法是指</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世纪</a:t>
            </a:r>
            <a:r>
              <a:rPr lang="en-US" altLang="zh-CN" dirty="0" smtClean="0">
                <a:latin typeface="微软雅黑" panose="020B0503020204020204" pitchFamily="34" charset="-122"/>
                <a:ea typeface="微软雅黑" panose="020B0503020204020204" pitchFamily="34" charset="-122"/>
              </a:rPr>
              <a:t>40—90</a:t>
            </a:r>
            <a:r>
              <a:rPr lang="zh-CN" altLang="en-US" dirty="0" smtClean="0">
                <a:latin typeface="微软雅黑" panose="020B0503020204020204" pitchFamily="34" charset="-122"/>
                <a:ea typeface="微软雅黑" panose="020B0503020204020204" pitchFamily="34" charset="-122"/>
              </a:rPr>
              <a:t>年代出现的系统科学所采用的一系列方法的</a:t>
            </a:r>
            <a:r>
              <a:rPr lang="zh-CN" altLang="en-US" dirty="0" smtClean="0">
                <a:solidFill>
                  <a:srgbClr val="0000FF"/>
                </a:solidFill>
                <a:latin typeface="微软雅黑" panose="020B0503020204020204" pitchFamily="34" charset="-122"/>
                <a:ea typeface="微软雅黑" panose="020B0503020204020204" pitchFamily="34" charset="-122"/>
              </a:rPr>
              <a:t>总和</a:t>
            </a:r>
            <a:r>
              <a:rPr lang="zh-CN" altLang="en-US" dirty="0" smtClean="0">
                <a:latin typeface="微软雅黑" panose="020B0503020204020204" pitchFamily="34" charset="-122"/>
                <a:ea typeface="微软雅黑" panose="020B0503020204020204" pitchFamily="34" charset="-122"/>
              </a:rPr>
              <a:t>，这些方法对于从横断方面抽象认识对象的物质结构、能量流动和信息传递有重要的作用。</a:t>
            </a:r>
            <a:endParaRPr lang="en-US" altLang="zh-CN"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zh-CN" dirty="0" smtClean="0">
                <a:latin typeface="微软雅黑" panose="020B0503020204020204" pitchFamily="34" charset="-122"/>
                <a:ea typeface="微软雅黑" panose="020B0503020204020204" pitchFamily="34" charset="-122"/>
              </a:rPr>
              <a:t>所谓系统方法，就是用系统的观点来考察研究事物的方法，或根据事物本身的特性把对象放在系统的形式中加以研究的方法。</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科学技术研究的</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内容占位符 2"/>
          <p:cNvSpPr txBox="1"/>
          <p:nvPr/>
        </p:nvSpPr>
        <p:spPr>
          <a:xfrm>
            <a:off x="335360" y="980728"/>
            <a:ext cx="11245849" cy="5112568"/>
          </a:xfrm>
          <a:prstGeom prst="rect">
            <a:avLst/>
          </a:prstGeom>
        </p:spPr>
        <p:txBody>
          <a:bodyPr/>
          <a:lstStyle/>
          <a:p>
            <a:pPr marL="342900" marR="0" lvl="0" indent="819150" rtl="0" eaLnBrk="0" hangingPunct="0">
              <a:lnSpc>
                <a:spcPct val="150000"/>
              </a:lnSpc>
              <a:buClrTx/>
              <a:buSzTx/>
              <a:defRPr/>
            </a:pPr>
            <a:r>
              <a:rPr lang="zh-CN" altLang="zh-CN" sz="2800" kern="0" dirty="0" smtClean="0">
                <a:latin typeface="微软雅黑" panose="020B0503020204020204" pitchFamily="34" charset="-122"/>
                <a:ea typeface="微软雅黑" panose="020B0503020204020204" pitchFamily="34" charset="-122"/>
                <a:cs typeface="+mn-cs"/>
              </a:rPr>
              <a:t>系统思维方法要求从作为一个系统的整体出发，始终着眼于</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整体与部分</a:t>
            </a:r>
            <a:r>
              <a:rPr lang="zh-CN" altLang="zh-CN" sz="2800" kern="0" dirty="0" smtClean="0">
                <a:latin typeface="微软雅黑" panose="020B0503020204020204" pitchFamily="34" charset="-122"/>
                <a:ea typeface="微软雅黑" panose="020B0503020204020204" pitchFamily="34" charset="-122"/>
                <a:cs typeface="+mn-cs"/>
              </a:rPr>
              <a:t>、</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整体与外部环境</a:t>
            </a:r>
            <a:r>
              <a:rPr lang="zh-CN" altLang="zh-CN" sz="2800" kern="0" dirty="0" smtClean="0">
                <a:latin typeface="微软雅黑" panose="020B0503020204020204" pitchFamily="34" charset="-122"/>
                <a:ea typeface="微软雅黑" panose="020B0503020204020204" pitchFamily="34" charset="-122"/>
                <a:cs typeface="+mn-cs"/>
              </a:rPr>
              <a:t>的相互作用之间的关系，综合地、精确地研究对象，对系统的内外联系及其规律性加以辩证地分析，找出合乎系统目的性的最佳方案，最终达到最优化处理问题的效果。</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50000"/>
              </a:lnSpc>
              <a:buClrTx/>
              <a:buSzTx/>
              <a:defRPr/>
            </a:pPr>
            <a:r>
              <a:rPr lang="zh-CN" altLang="zh-CN" sz="2800" kern="0" dirty="0" smtClean="0">
                <a:latin typeface="微软雅黑" panose="020B0503020204020204" pitchFamily="34" charset="-122"/>
                <a:ea typeface="微软雅黑" panose="020B0503020204020204" pitchFamily="34" charset="-122"/>
                <a:cs typeface="+mn-cs"/>
              </a:rPr>
              <a:t>一般说来，系统方法应包括这样几个环节（即一般程序）：一是选择和确定</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目标</a:t>
            </a:r>
            <a:r>
              <a:rPr lang="zh-CN" altLang="zh-CN" sz="2800" kern="0" dirty="0" smtClean="0">
                <a:latin typeface="微软雅黑" panose="020B0503020204020204" pitchFamily="34" charset="-122"/>
                <a:ea typeface="微软雅黑" panose="020B0503020204020204" pitchFamily="34" charset="-122"/>
                <a:cs typeface="+mn-cs"/>
              </a:rPr>
              <a:t>；二是收集资料进行</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分析</a:t>
            </a:r>
            <a:r>
              <a:rPr lang="zh-CN" altLang="zh-CN" sz="2800" kern="0" dirty="0" smtClean="0">
                <a:latin typeface="微软雅黑" panose="020B0503020204020204" pitchFamily="34" charset="-122"/>
                <a:ea typeface="微软雅黑" panose="020B0503020204020204" pitchFamily="34" charset="-122"/>
                <a:cs typeface="+mn-cs"/>
              </a:rPr>
              <a:t>；三是建立若干个</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数学模型</a:t>
            </a:r>
            <a:r>
              <a:rPr lang="zh-CN" altLang="zh-CN" sz="2800" kern="0" dirty="0" smtClean="0">
                <a:latin typeface="微软雅黑" panose="020B0503020204020204" pitchFamily="34" charset="-122"/>
                <a:ea typeface="微软雅黑" panose="020B0503020204020204" pitchFamily="34" charset="-122"/>
                <a:cs typeface="+mn-cs"/>
              </a:rPr>
              <a:t>；四是通过比较和评价确定</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最优方案</a:t>
            </a:r>
            <a:r>
              <a:rPr lang="zh-CN" altLang="zh-CN" sz="2800" kern="0" dirty="0" smtClean="0">
                <a:latin typeface="微软雅黑" panose="020B0503020204020204" pitchFamily="34" charset="-122"/>
                <a:ea typeface="微软雅黑" panose="020B0503020204020204" pitchFamily="34" charset="-122"/>
                <a:cs typeface="+mn-cs"/>
              </a:rPr>
              <a:t>；五是选定的方案如果可行，则付诸实施，对实施效果进行评审，再与方案进行比较。</a:t>
            </a:r>
            <a:endParaRPr lang="zh-CN" altLang="en-US" sz="2800" kern="0" dirty="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4"/>
          <p:cNvSpPr>
            <a:spLocks noGrp="1"/>
          </p:cNvSpPr>
          <p:nvPr>
            <p:ph type="body" sz="quarter" idx="11"/>
          </p:nvPr>
        </p:nvSpPr>
        <p:spPr>
          <a:xfrm>
            <a:off x="2351088" y="6308725"/>
            <a:ext cx="9880600" cy="668338"/>
          </a:xfrm>
          <a:noFill/>
          <a:ln>
            <a:noFill/>
          </a:ln>
        </p:spPr>
        <p:txBody>
          <a:bodyPr anchor="t"/>
          <a:lstStyle/>
          <a:p>
            <a:r>
              <a:rPr lang="zh-CN" altLang="en-US" dirty="0">
                <a:sym typeface="华文新魏" panose="02010800040101010101" pitchFamily="2" charset="-122"/>
              </a:rPr>
              <a:t>第一</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节</a:t>
            </a:r>
            <a:r>
              <a:rPr lang="zh-CN" altLang="en-US" kern="1200" dirty="0">
                <a:latin typeface="微软雅黑" panose="020B0503020204020204" pitchFamily="34" charset="-122"/>
                <a:ea typeface="微软雅黑" panose="020B0503020204020204" pitchFamily="34" charset="-122"/>
                <a:sym typeface="华文新魏" panose="02010800040101010101" pitchFamily="2" charset="-122"/>
              </a:rPr>
              <a:t> </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 </a:t>
            </a:r>
            <a:r>
              <a:rPr lang="zh-CN" altLang="zh-CN" kern="1200" dirty="0" smtClean="0">
                <a:latin typeface="微软雅黑" panose="020B0503020204020204" pitchFamily="34" charset="-122"/>
                <a:ea typeface="微软雅黑" panose="020B0503020204020204" pitchFamily="34" charset="-122"/>
                <a:sym typeface="华文新魏" panose="02010800040101010101" pitchFamily="2" charset="-122"/>
              </a:rPr>
              <a:t>科学技术研究的辩</a:t>
            </a:r>
            <a:r>
              <a:rPr lang="zh-CN" altLang="zh-CN" kern="1200" dirty="0" smtClean="0">
                <a:latin typeface="宋体" panose="02010600030101010101" pitchFamily="2" charset="-122"/>
                <a:sym typeface="华文新魏" panose="02010800040101010101" pitchFamily="2" charset="-122"/>
              </a:rPr>
              <a:t>证思维方法</a:t>
            </a:r>
            <a:endParaRPr lang="zh-CN" altLang="en-US" kern="1200" dirty="0">
              <a:latin typeface="宋体" panose="02010600030101010101" pitchFamily="2" charset="-122"/>
              <a:sym typeface="华文新魏" panose="02010800040101010101" pitchFamily="2" charset="-122"/>
            </a:endParaRPr>
          </a:p>
        </p:txBody>
      </p:sp>
      <p:sp>
        <p:nvSpPr>
          <p:cNvPr id="23555" name="文本占位符 9219"/>
          <p:cNvSpPr>
            <a:spLocks noGrp="1"/>
          </p:cNvSpPr>
          <p:nvPr/>
        </p:nvSpPr>
        <p:spPr>
          <a:xfrm>
            <a:off x="623392" y="1700808"/>
            <a:ext cx="10657184" cy="4392488"/>
          </a:xfrm>
          <a:prstGeom prst="rect">
            <a:avLst/>
          </a:prstGeom>
          <a:noFill/>
          <a:ln w="9525">
            <a:noFill/>
          </a:ln>
        </p:spPr>
        <p:txBody>
          <a:bodyPr anchor="t"/>
          <a:lstStyle/>
          <a:p>
            <a:pPr marL="342900" indent="732155" rtl="0" eaLnBrk="0" hangingPunct="0">
              <a:lnSpc>
                <a:spcPct val="130000"/>
              </a:lnSpc>
              <a:defRPr/>
            </a:pPr>
            <a:r>
              <a:rPr lang="zh-CN" altLang="zh-CN" sz="2800" kern="0" dirty="0" smtClean="0">
                <a:latin typeface="微软雅黑" panose="020B0503020204020204" pitchFamily="34" charset="-122"/>
                <a:ea typeface="微软雅黑" panose="020B0503020204020204" pitchFamily="34" charset="-122"/>
                <a:cs typeface="+mn-cs"/>
              </a:rPr>
              <a:t>在科学哲学中，科学研究的逻辑起点一度是一个非常重要的问题，</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归纳主义</a:t>
            </a:r>
            <a:r>
              <a:rPr lang="zh-CN" altLang="zh-CN" sz="2800" kern="0" dirty="0" smtClean="0">
                <a:latin typeface="微软雅黑" panose="020B0503020204020204" pitchFamily="34" charset="-122"/>
                <a:ea typeface="微软雅黑" panose="020B0503020204020204" pitchFamily="34" charset="-122"/>
                <a:cs typeface="+mn-cs"/>
              </a:rPr>
              <a:t>认为“科学始于</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观察</a:t>
            </a:r>
            <a:r>
              <a:rPr lang="zh-CN" altLang="zh-CN" sz="2800" kern="0" dirty="0" smtClean="0">
                <a:latin typeface="微软雅黑" panose="020B0503020204020204" pitchFamily="34" charset="-122"/>
                <a:ea typeface="微软雅黑" panose="020B0503020204020204" pitchFamily="34" charset="-122"/>
                <a:cs typeface="+mn-cs"/>
              </a:rPr>
              <a:t>”，这种观点在从伽利略到牛顿的这段时期似乎已成为不言而喻的信条。直到波普尔的证伪主义出现，“科学研究始于</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问题</a:t>
            </a:r>
            <a:r>
              <a:rPr lang="zh-CN" altLang="zh-CN" sz="2800" kern="0" dirty="0" smtClean="0">
                <a:latin typeface="微软雅黑" panose="020B0503020204020204" pitchFamily="34" charset="-122"/>
                <a:ea typeface="微软雅黑" panose="020B0503020204020204" pitchFamily="34" charset="-122"/>
                <a:cs typeface="+mn-cs"/>
              </a:rPr>
              <a:t>”才取代“科学研究始于观察”成为西方哲学家公认的观点。爱因斯坦提出的相对论，</a:t>
            </a:r>
            <a:r>
              <a:rPr lang="zh-CN" altLang="en-US" sz="2800" kern="0" dirty="0" smtClean="0">
                <a:latin typeface="微软雅黑" panose="020B0503020204020204" pitchFamily="34" charset="-122"/>
                <a:ea typeface="微软雅黑" panose="020B0503020204020204" pitchFamily="34" charset="-122"/>
                <a:cs typeface="+mn-cs"/>
              </a:rPr>
              <a:t>其</a:t>
            </a:r>
            <a:r>
              <a:rPr lang="zh-CN" altLang="zh-CN" sz="2800" kern="0" dirty="0" smtClean="0">
                <a:latin typeface="微软雅黑" panose="020B0503020204020204" pitchFamily="34" charset="-122"/>
                <a:ea typeface="微软雅黑" panose="020B0503020204020204" pitchFamily="34" charset="-122"/>
                <a:cs typeface="+mn-cs"/>
              </a:rPr>
              <a:t>关键科学问题在于同时的相对性。相对论合理地解释了时空相互之间的联系，时空与物质分布相联系，物质和能量相联系，根本改造了牛顿以来经典的物理学知识体系</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a:latin typeface="微软雅黑" panose="020B0503020204020204" pitchFamily="34" charset="-122"/>
              <a:ea typeface="微软雅黑" panose="020B0503020204020204" pitchFamily="34" charset="-122"/>
              <a:cs typeface="+mn-cs"/>
              <a:sym typeface="+mn-lt"/>
            </a:endParaRPr>
          </a:p>
        </p:txBody>
      </p:sp>
      <p:sp>
        <p:nvSpPr>
          <p:cNvPr id="23563" name="文本框 1"/>
          <p:cNvSpPr txBox="1"/>
          <p:nvPr/>
        </p:nvSpPr>
        <p:spPr>
          <a:xfrm>
            <a:off x="839416" y="1052736"/>
            <a:ext cx="6048672" cy="584775"/>
          </a:xfrm>
          <a:prstGeom prst="rect">
            <a:avLst/>
          </a:prstGeom>
          <a:noFill/>
          <a:ln w="9525">
            <a:noFill/>
          </a:ln>
        </p:spPr>
        <p:txBody>
          <a:bodyPr wrap="square" anchor="t">
            <a:spAutoFit/>
          </a:bodyPr>
          <a:lstStyle/>
          <a:p>
            <a:pPr lvl="0" indent="0" algn="l"/>
            <a:r>
              <a:rPr lang="zh-CN" altLang="en-US" sz="3200" b="1" dirty="0" smtClean="0">
                <a:solidFill>
                  <a:schemeClr val="accent6"/>
                </a:solidFill>
                <a:latin typeface="微软雅黑" panose="020B0503020204020204" pitchFamily="34" charset="-122"/>
                <a:ea typeface="微软雅黑" panose="020B0503020204020204" pitchFamily="34" charset="-122"/>
              </a:rPr>
              <a:t>（二）科学研究始于问题</a:t>
            </a:r>
            <a:endParaRPr lang="zh-CN" altLang="en-US" sz="3200" b="1" dirty="0">
              <a:solidFill>
                <a:schemeClr val="accent6"/>
              </a:solidFill>
              <a:latin typeface="微软雅黑" panose="020B0503020204020204" pitchFamily="34" charset="-122"/>
              <a:ea typeface="微软雅黑" panose="020B0503020204020204" pitchFamily="34" charset="-122"/>
            </a:endParaRPr>
          </a:p>
        </p:txBody>
      </p:sp>
      <p:sp>
        <p:nvSpPr>
          <p:cNvPr id="7" name="文本占位符 8193"/>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一、</a:t>
            </a:r>
            <a:r>
              <a:rPr lang="zh-CN" altLang="zh-CN" b="1" kern="1200" dirty="0" smtClean="0">
                <a:latin typeface="微软雅黑" panose="020B0503020204020204" pitchFamily="34" charset="-122"/>
                <a:ea typeface="微软雅黑" panose="020B0503020204020204" pitchFamily="34" charset="-122"/>
              </a:rPr>
              <a:t>问题意识与问题导向</a:t>
            </a:r>
            <a:endParaRPr lang="zh-CN" altLang="en-US" b="1" kern="12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科学技术研究</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8" name="内容占位符 2"/>
          <p:cNvSpPr txBox="1"/>
          <p:nvPr/>
        </p:nvSpPr>
        <p:spPr>
          <a:xfrm>
            <a:off x="263352" y="908720"/>
            <a:ext cx="11618384" cy="5040560"/>
          </a:xfrm>
          <a:prstGeom prst="rect">
            <a:avLst/>
          </a:prstGeom>
        </p:spPr>
        <p:txBody>
          <a:bodyPr/>
          <a:lstStyle/>
          <a:p>
            <a:pPr marL="342900" marR="0" lvl="0" indent="646430" rtl="0" eaLnBrk="0" hangingPunct="0">
              <a:lnSpc>
                <a:spcPct val="130000"/>
              </a:lnSpc>
              <a:buClrTx/>
              <a:buSzTx/>
              <a:defRPr/>
            </a:pPr>
            <a:r>
              <a:rPr lang="zh-CN" altLang="zh-CN" sz="3600" b="1" kern="0" dirty="0" smtClean="0">
                <a:latin typeface="+mj-lt"/>
                <a:ea typeface="华文新魏"/>
                <a:cs typeface="+mj-cs"/>
                <a:sym typeface="华文新魏" panose="02010800040101010101" pitchFamily="2" charset="-122"/>
              </a:rPr>
              <a:t>系统方法的基本原则</a:t>
            </a:r>
            <a:endParaRPr lang="zh-CN" altLang="zh-CN" sz="3600" b="1" kern="0" dirty="0" smtClean="0">
              <a:latin typeface="+mj-lt"/>
              <a:ea typeface="华文新魏"/>
              <a:cs typeface="+mj-cs"/>
              <a:sym typeface="华文新魏" panose="02010800040101010101" pitchFamily="2" charset="-122"/>
            </a:endParaRPr>
          </a:p>
          <a:p>
            <a:pPr marL="342900" marR="0" lvl="0" indent="646430" rtl="0" eaLnBrk="0" hangingPunct="0">
              <a:lnSpc>
                <a:spcPct val="130000"/>
              </a:lnSpc>
              <a:buClrTx/>
              <a:buSzTx/>
              <a:defRPr/>
            </a:pPr>
            <a:r>
              <a:rPr lang="zh-CN" altLang="en-US" sz="2400" kern="0" dirty="0" smtClean="0">
                <a:latin typeface="微软雅黑" panose="020B0503020204020204" pitchFamily="34" charset="-122"/>
                <a:ea typeface="微软雅黑" panose="020B0503020204020204" pitchFamily="34" charset="-122"/>
                <a:cs typeface="+mn-cs"/>
              </a:rPr>
              <a:t>第一，</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整体性原则</a:t>
            </a:r>
            <a:r>
              <a:rPr lang="zh-CN" altLang="zh-CN" sz="2400" kern="0" dirty="0" smtClean="0">
                <a:latin typeface="微软雅黑" panose="020B0503020204020204" pitchFamily="34" charset="-122"/>
                <a:ea typeface="微软雅黑" panose="020B0503020204020204" pitchFamily="34" charset="-122"/>
                <a:cs typeface="+mn-cs"/>
              </a:rPr>
              <a:t>。基于要素对系统的非加和性关系和要素与要素的相干性、协同性关系；研究系统时，从整体出发，立足于整体进行分析。</a:t>
            </a:r>
            <a:endParaRPr lang="zh-CN" altLang="zh-CN" sz="2400" kern="0" dirty="0" smtClean="0">
              <a:latin typeface="微软雅黑" panose="020B0503020204020204" pitchFamily="34" charset="-122"/>
              <a:ea typeface="微软雅黑" panose="020B0503020204020204" pitchFamily="34" charset="-122"/>
              <a:cs typeface="+mn-cs"/>
            </a:endParaRPr>
          </a:p>
          <a:p>
            <a:pPr marL="342900" marR="0" lvl="0" indent="646430" rtl="0" eaLnBrk="0" hangingPunct="0">
              <a:lnSpc>
                <a:spcPct val="130000"/>
              </a:lnSpc>
              <a:buClrTx/>
              <a:buSzTx/>
              <a:defRPr/>
            </a:pPr>
            <a:r>
              <a:rPr lang="zh-CN" altLang="en-US" sz="2400" kern="0" dirty="0" smtClean="0">
                <a:latin typeface="微软雅黑" panose="020B0503020204020204" pitchFamily="34" charset="-122"/>
                <a:ea typeface="微软雅黑" panose="020B0503020204020204" pitchFamily="34" charset="-122"/>
                <a:cs typeface="+mn-cs"/>
              </a:rPr>
              <a:t>第二，</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动态原则</a:t>
            </a:r>
            <a:r>
              <a:rPr lang="zh-CN" altLang="zh-CN" sz="2400" kern="0" dirty="0" smtClean="0">
                <a:latin typeface="微软雅黑" panose="020B0503020204020204" pitchFamily="34" charset="-122"/>
                <a:ea typeface="微软雅黑" panose="020B0503020204020204" pitchFamily="34" charset="-122"/>
                <a:cs typeface="+mn-cs"/>
              </a:rPr>
              <a:t>。系统方法把系统看成是动态的</a:t>
            </a:r>
            <a:r>
              <a:rPr lang="en-US" altLang="zh-CN" sz="2400" kern="0" dirty="0" smtClean="0">
                <a:latin typeface="微软雅黑" panose="020B0503020204020204" pitchFamily="34" charset="-122"/>
                <a:ea typeface="微软雅黑" panose="020B0503020204020204" pitchFamily="34" charset="-122"/>
                <a:cs typeface="+mn-cs"/>
              </a:rPr>
              <a:t>“</a:t>
            </a:r>
            <a:r>
              <a:rPr lang="zh-CN" altLang="zh-CN" sz="2400" kern="0" dirty="0" smtClean="0">
                <a:latin typeface="微软雅黑" panose="020B0503020204020204" pitchFamily="34" charset="-122"/>
                <a:ea typeface="微软雅黑" panose="020B0503020204020204" pitchFamily="34" charset="-122"/>
                <a:cs typeface="+mn-cs"/>
              </a:rPr>
              <a:t>活系统</a:t>
            </a:r>
            <a:r>
              <a:rPr lang="en-US" altLang="zh-CN" sz="2400" kern="0" dirty="0" smtClean="0">
                <a:latin typeface="微软雅黑" panose="020B0503020204020204" pitchFamily="34" charset="-122"/>
                <a:ea typeface="微软雅黑" panose="020B0503020204020204" pitchFamily="34" charset="-122"/>
                <a:cs typeface="+mn-cs"/>
              </a:rPr>
              <a:t>”</a:t>
            </a:r>
            <a:r>
              <a:rPr lang="zh-CN" altLang="zh-CN" sz="2400" kern="0" dirty="0" smtClean="0">
                <a:latin typeface="微软雅黑" panose="020B0503020204020204" pitchFamily="34" charset="-122"/>
                <a:ea typeface="微软雅黑" panose="020B0503020204020204" pitchFamily="34" charset="-122"/>
                <a:cs typeface="+mn-cs"/>
              </a:rPr>
              <a:t>，随时间箭头而演化。因此，在研究系统时应当把系统发展的各个阶段统一加以研究，以把握其过程和未来趋势。</a:t>
            </a:r>
            <a:endParaRPr lang="zh-CN" altLang="zh-CN" sz="2400" kern="0" dirty="0" smtClean="0">
              <a:latin typeface="微软雅黑" panose="020B0503020204020204" pitchFamily="34" charset="-122"/>
              <a:ea typeface="微软雅黑" panose="020B0503020204020204" pitchFamily="34" charset="-122"/>
              <a:cs typeface="+mn-cs"/>
            </a:endParaRPr>
          </a:p>
          <a:p>
            <a:pPr marL="342900" marR="0" lvl="0" indent="646430" rtl="0" eaLnBrk="0" hangingPunct="0">
              <a:lnSpc>
                <a:spcPct val="130000"/>
              </a:lnSpc>
              <a:buClrTx/>
              <a:buSzTx/>
              <a:defRPr/>
            </a:pPr>
            <a:r>
              <a:rPr lang="zh-CN" altLang="en-US" sz="2400" kern="0" dirty="0" smtClean="0">
                <a:latin typeface="微软雅黑" panose="020B0503020204020204" pitchFamily="34" charset="-122"/>
                <a:ea typeface="微软雅黑" panose="020B0503020204020204" pitchFamily="34" charset="-122"/>
                <a:cs typeface="+mn-cs"/>
              </a:rPr>
              <a:t>第三，</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最优化原则</a:t>
            </a:r>
            <a:r>
              <a:rPr lang="zh-CN" altLang="zh-CN" sz="2400" kern="0" dirty="0" smtClean="0">
                <a:latin typeface="微软雅黑" panose="020B0503020204020204" pitchFamily="34" charset="-122"/>
                <a:ea typeface="微软雅黑" panose="020B0503020204020204" pitchFamily="34" charset="-122"/>
                <a:cs typeface="+mn-cs"/>
              </a:rPr>
              <a:t>。即整体优化原则，是系统方法的目的和要求。这一原则要求在研究解决问题时，统筹兼顾，多中择优。</a:t>
            </a:r>
            <a:endParaRPr lang="zh-CN" altLang="zh-CN" sz="2400" kern="0" dirty="0" smtClean="0">
              <a:latin typeface="微软雅黑" panose="020B0503020204020204" pitchFamily="34" charset="-122"/>
              <a:ea typeface="微软雅黑" panose="020B0503020204020204" pitchFamily="34" charset="-122"/>
              <a:cs typeface="+mn-cs"/>
            </a:endParaRPr>
          </a:p>
          <a:p>
            <a:pPr marL="342900" marR="0" lvl="0" indent="646430" rtl="0" eaLnBrk="0" hangingPunct="0">
              <a:lnSpc>
                <a:spcPct val="130000"/>
              </a:lnSpc>
              <a:buClrTx/>
              <a:buSzTx/>
              <a:defRPr/>
            </a:pPr>
            <a:r>
              <a:rPr lang="zh-CN" altLang="en-US" sz="2400" kern="0" dirty="0" smtClean="0">
                <a:latin typeface="微软雅黑" panose="020B0503020204020204" pitchFamily="34" charset="-122"/>
                <a:ea typeface="微软雅黑" panose="020B0503020204020204" pitchFamily="34" charset="-122"/>
                <a:cs typeface="+mn-cs"/>
              </a:rPr>
              <a:t>第四，</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模型化原则</a:t>
            </a:r>
            <a:r>
              <a:rPr lang="zh-CN" altLang="zh-CN" sz="2400" kern="0" dirty="0" smtClean="0">
                <a:latin typeface="微软雅黑" panose="020B0503020204020204" pitchFamily="34" charset="-122"/>
                <a:ea typeface="微软雅黑" panose="020B0503020204020204" pitchFamily="34" charset="-122"/>
                <a:cs typeface="+mn-cs"/>
              </a:rPr>
              <a:t>。即将真实系统模型化，作成放大或放小的实物模型或理论模型、数学模型、符号模型等。</a:t>
            </a:r>
            <a:endParaRPr lang="zh-CN" altLang="en-US" sz="24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smtClean="0">
              <a:sym typeface="华文新魏" panose="02010800040101010101" pitchFamily="2" charset="-122"/>
            </a:endParaRPr>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2"/>
          <p:cNvSpPr txBox="1">
            <a:spLocks noChangeArrowheads="1"/>
          </p:cNvSpPr>
          <p:nvPr/>
        </p:nvSpPr>
        <p:spPr>
          <a:xfrm>
            <a:off x="335360" y="692696"/>
            <a:ext cx="10862733" cy="752127"/>
          </a:xfrm>
          <a:prstGeom prst="rect">
            <a:avLst/>
          </a:prstGeom>
          <a:noFill/>
        </p:spPr>
        <p:txBody>
          <a:bodyPr/>
          <a:lstStyle/>
          <a:p>
            <a:pPr marL="186055" marR="0" lvl="0" rtl="0" eaLnBrk="0" hangingPunct="0">
              <a:lnSpc>
                <a:spcPct val="13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（一）系统分析与综合方法</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p:txBody>
      </p:sp>
      <p:sp>
        <p:nvSpPr>
          <p:cNvPr id="7" name="Rectangle 3"/>
          <p:cNvSpPr>
            <a:spLocks noGrp="1" noChangeArrowheads="1"/>
          </p:cNvSpPr>
          <p:nvPr>
            <p:ph type="body" idx="4294967295"/>
          </p:nvPr>
        </p:nvSpPr>
        <p:spPr>
          <a:xfrm>
            <a:off x="191344" y="1412776"/>
            <a:ext cx="11712624" cy="4824536"/>
          </a:xfrm>
          <a:prstGeom prst="rect">
            <a:avLst/>
          </a:prstGeom>
        </p:spPr>
        <p:txBody>
          <a:bodyPr/>
          <a:lstStyle/>
          <a:p>
            <a:pPr indent="819150">
              <a:lnSpc>
                <a:spcPct val="130000"/>
              </a:lnSpc>
              <a:buNone/>
              <a:defRPr/>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1.</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系统分析</a:t>
            </a:r>
            <a:r>
              <a:rPr lang="zh-CN" altLang="en-US" sz="2800" dirty="0" smtClean="0">
                <a:latin typeface="微软雅黑" panose="020B0503020204020204" pitchFamily="34" charset="-122"/>
                <a:ea typeface="微软雅黑" panose="020B0503020204020204" pitchFamily="34" charset="-122"/>
              </a:rPr>
              <a:t>：把系统进行分解，对其要素进行分析，找出解决问题的可行方案的思维与思考方法。</a:t>
            </a:r>
            <a:endParaRPr lang="zh-CN" altLang="en-US" sz="2800" dirty="0" smtClean="0">
              <a:latin typeface="微软雅黑" panose="020B0503020204020204" pitchFamily="34" charset="-122"/>
              <a:ea typeface="微软雅黑" panose="020B0503020204020204" pitchFamily="34" charset="-122"/>
            </a:endParaRPr>
          </a:p>
          <a:p>
            <a:pPr indent="819150">
              <a:lnSpc>
                <a:spcPct val="130000"/>
              </a:lnSpc>
              <a:buNone/>
              <a:defRPr/>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2.</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系统综合</a:t>
            </a:r>
            <a:r>
              <a:rPr lang="zh-CN" altLang="en-US" sz="2800" dirty="0" smtClean="0">
                <a:latin typeface="微软雅黑" panose="020B0503020204020204" pitchFamily="34" charset="-122"/>
                <a:ea typeface="微软雅黑" panose="020B0503020204020204" pitchFamily="34" charset="-122"/>
              </a:rPr>
              <a:t>：把研究、创造和发明对象看作是系统综合整体，并对这一系统综合整体及其要素、层次、结构、功能、联系方式、发展趋势等等进行辩证综合地考察，以取得创造性成果的一种思维方法。</a:t>
            </a:r>
            <a:endParaRPr lang="zh-CN" altLang="en-US" sz="2800" dirty="0" smtClean="0">
              <a:latin typeface="微软雅黑" panose="020B0503020204020204" pitchFamily="34" charset="-122"/>
              <a:ea typeface="微软雅黑" panose="020B0503020204020204" pitchFamily="34" charset="-122"/>
            </a:endParaRPr>
          </a:p>
          <a:p>
            <a:pPr indent="819150">
              <a:lnSpc>
                <a:spcPct val="130000"/>
              </a:lnSpc>
              <a:buNone/>
              <a:defRPr/>
            </a:pPr>
            <a:r>
              <a:rPr lang="zh-CN" altLang="en-US" sz="2800" dirty="0" smtClean="0">
                <a:latin typeface="微软雅黑" panose="020B0503020204020204" pitchFamily="34" charset="-122"/>
                <a:ea typeface="微软雅黑" panose="020B0503020204020204" pitchFamily="34" charset="-122"/>
              </a:rPr>
              <a:t>系统综合是与系统分析相反的逆向思维方法。系统综合强调从系统整体出发，综合和分析同步进行，以综合统摄分析；强调从部分与整体的相互依赖、相互结合、相互制约的关系中揭示系统的特征和规律。</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335360" y="764704"/>
            <a:ext cx="11161240" cy="5616624"/>
          </a:xfrm>
          <a:prstGeom prst="rect">
            <a:avLst/>
          </a:prstGeom>
        </p:spPr>
        <p:txBody>
          <a:bodyPr/>
          <a:lstStyle/>
          <a:p>
            <a:pPr indent="15875">
              <a:lnSpc>
                <a:spcPct val="14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rPr>
              <a:t>（二）硬系统与软系统方法论</a:t>
            </a:r>
            <a:endParaRPr lang="zh-CN" altLang="en-US" b="1" kern="1200" dirty="0" smtClean="0">
              <a:solidFill>
                <a:srgbClr val="AA454B"/>
              </a:solidFill>
              <a:latin typeface="微软雅黑" panose="020B0503020204020204" pitchFamily="34" charset="-122"/>
              <a:ea typeface="微软雅黑" panose="020B0503020204020204" pitchFamily="34" charset="-122"/>
            </a:endParaRPr>
          </a:p>
          <a:p>
            <a:pPr indent="819150">
              <a:lnSpc>
                <a:spcPct val="140000"/>
              </a:lnSpc>
              <a:buNone/>
              <a:defRPr/>
            </a:pPr>
            <a:r>
              <a:rPr lang="zh-CN" altLang="en-US" sz="2700" dirty="0" smtClean="0">
                <a:solidFill>
                  <a:srgbClr val="0000FF"/>
                </a:solidFill>
                <a:latin typeface="微软雅黑" panose="020B0503020204020204" pitchFamily="34" charset="-122"/>
                <a:ea typeface="微软雅黑" panose="020B0503020204020204" pitchFamily="34" charset="-122"/>
              </a:rPr>
              <a:t>硬系统分析</a:t>
            </a:r>
            <a:r>
              <a:rPr lang="zh-CN" altLang="en-US" sz="2700" dirty="0" smtClean="0">
                <a:latin typeface="微软雅黑" panose="020B0503020204020204" pitchFamily="34" charset="-122"/>
                <a:ea typeface="微软雅黑" panose="020B0503020204020204" pitchFamily="34" charset="-122"/>
              </a:rPr>
              <a:t>以硬系统思想为基础。硬系统思想认为，系统是客观存在的实体，各种系统在一定条件下都存在最优的内部结构，人们可以从系统外部对系统进行客观的分析。通过分析研究，可以发现系统内各部分间的相互作用规律，并以此为基础实现对系统运行的预测和控制。</a:t>
            </a:r>
            <a:endParaRPr lang="en-US" altLang="zh-CN" sz="2700" dirty="0" smtClean="0">
              <a:latin typeface="微软雅黑" panose="020B0503020204020204" pitchFamily="34" charset="-122"/>
              <a:ea typeface="微软雅黑" panose="020B0503020204020204" pitchFamily="34" charset="-122"/>
            </a:endParaRPr>
          </a:p>
          <a:p>
            <a:pPr indent="819150">
              <a:lnSpc>
                <a:spcPct val="140000"/>
              </a:lnSpc>
              <a:buNone/>
              <a:defRPr/>
            </a:pPr>
            <a:r>
              <a:rPr lang="zh-CN" altLang="en-US" sz="2700" dirty="0" smtClean="0">
                <a:solidFill>
                  <a:srgbClr val="0000FF"/>
                </a:solidFill>
                <a:latin typeface="微软雅黑" panose="020B0503020204020204" pitchFamily="34" charset="-122"/>
                <a:ea typeface="微软雅黑" panose="020B0503020204020204" pitchFamily="34" charset="-122"/>
              </a:rPr>
              <a:t>软系统分析</a:t>
            </a:r>
            <a:r>
              <a:rPr lang="zh-CN" altLang="en-US" sz="2700" dirty="0" smtClean="0">
                <a:latin typeface="微软雅黑" panose="020B0503020204020204" pitchFamily="34" charset="-122"/>
                <a:ea typeface="微软雅黑" panose="020B0503020204020204" pitchFamily="34" charset="-122"/>
              </a:rPr>
              <a:t>主要运用于问题不够明确、任务范围无法完全确定的情境。软系统方法论认为，软问题是指在现实世界中的人类活动所表现出来的有关的不能精确定义无法精确说明的问题。软系统方法论采取现实与模型对应的方式直到较为满意地解决问题为止。</a:t>
            </a:r>
            <a:endParaRPr lang="zh-CN" altLang="en-US" sz="27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911424" y="1124744"/>
            <a:ext cx="10128448" cy="4896544"/>
          </a:xfrm>
          <a:prstGeom prst="rect">
            <a:avLst/>
          </a:prstGeom>
        </p:spPr>
        <p:txBody>
          <a:bodyPr/>
          <a:lstStyle/>
          <a:p>
            <a:pPr indent="-71755">
              <a:lnSpc>
                <a:spcPct val="15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rPr>
              <a:t>（三）反馈与控制方法</a:t>
            </a:r>
            <a:endParaRPr lang="zh-CN" altLang="en-US" b="1" kern="1200" dirty="0" smtClean="0">
              <a:solidFill>
                <a:srgbClr val="AA454B"/>
              </a:solidFill>
              <a:latin typeface="微软雅黑" panose="020B0503020204020204" pitchFamily="34" charset="-122"/>
              <a:ea typeface="微软雅黑" panose="020B0503020204020204" pitchFamily="34" charset="-122"/>
            </a:endParaRPr>
          </a:p>
          <a:p>
            <a:pPr indent="15875">
              <a:lnSpc>
                <a:spcPct val="150000"/>
              </a:lnSpc>
              <a:buNone/>
              <a:defRPr/>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1.</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反馈</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反馈本为控制论的基本概念，指将系统的输出返回到输入端并以某种方式改变输入，进而影响系统功能的过程。</a:t>
            </a:r>
            <a:endParaRPr lang="zh-CN" altLang="en-US" sz="2800"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反馈可分为负反馈和正反馈。反馈方法是指运用反馈概念去分析和处理问题的方法，是一种以结果</a:t>
            </a:r>
            <a:r>
              <a:rPr lang="zh-CN" altLang="en-US" sz="2800" dirty="0" smtClean="0">
                <a:solidFill>
                  <a:srgbClr val="0000FF"/>
                </a:solidFill>
                <a:latin typeface="微软雅黑" panose="020B0503020204020204" pitchFamily="34" charset="-122"/>
                <a:ea typeface="微软雅黑" panose="020B0503020204020204" pitchFamily="34" charset="-122"/>
              </a:rPr>
              <a:t>反过来影响</a:t>
            </a:r>
            <a:r>
              <a:rPr lang="zh-CN" altLang="en-US" sz="2800" dirty="0" smtClean="0">
                <a:latin typeface="微软雅黑" panose="020B0503020204020204" pitchFamily="34" charset="-122"/>
                <a:ea typeface="微软雅黑" panose="020B0503020204020204" pitchFamily="34" charset="-122"/>
              </a:rPr>
              <a:t>进一步产生事物或原因的思考方法。</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3"/>
          <p:cNvSpPr>
            <a:spLocks noGrp="1" noChangeArrowheads="1"/>
          </p:cNvSpPr>
          <p:nvPr>
            <p:ph type="body" idx="4294967295"/>
          </p:nvPr>
        </p:nvSpPr>
        <p:spPr>
          <a:xfrm>
            <a:off x="479376" y="1268760"/>
            <a:ext cx="10972800" cy="4525963"/>
          </a:xfrm>
          <a:prstGeom prst="rect">
            <a:avLst/>
          </a:prstGeom>
        </p:spPr>
        <p:txBody>
          <a:bodyPr/>
          <a:lstStyle/>
          <a:p>
            <a:pPr indent="15875">
              <a:lnSpc>
                <a:spcPct val="150000"/>
              </a:lnSpc>
              <a:buNone/>
              <a:defRPr/>
            </a:pPr>
            <a:r>
              <a:rPr lang="en-US" altLang="zh-CN"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2.</a:t>
            </a:r>
            <a:r>
              <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控制</a:t>
            </a:r>
            <a:endParaRPr lang="zh-CN" altLang="en-US" sz="28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控制是指对事物起因、发展及结果的全过程的一种把握，是能预测和了解并决定事物的结果。</a:t>
            </a:r>
            <a:endParaRPr lang="zh-CN" altLang="en-US" sz="2800"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控制方法有多种具体形态。控制方法的核心是一种在系统视野中如何处理好控制主体与控制客体的辩证关系。运用控制方法对复杂对象进行研究时，是对其控制流程加以综合性的考察，是以事物的系统要素、结构和功能关系的立场观察事物。</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二</a:t>
            </a:r>
            <a:r>
              <a:rPr lang="zh-CN" altLang="en-US" b="1" dirty="0" smtClean="0"/>
              <a:t>、</a:t>
            </a:r>
            <a:r>
              <a:rPr lang="zh-CN" altLang="zh-CN" b="1" dirty="0" smtClean="0"/>
              <a:t>系统方法及其作用</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6" name="Text Box 2"/>
          <p:cNvSpPr txBox="1">
            <a:spLocks noChangeArrowheads="1"/>
          </p:cNvSpPr>
          <p:nvPr/>
        </p:nvSpPr>
        <p:spPr bwMode="auto">
          <a:xfrm>
            <a:off x="814918" y="2001838"/>
            <a:ext cx="6913033" cy="366712"/>
          </a:xfrm>
          <a:prstGeom prst="rect">
            <a:avLst/>
          </a:prstGeom>
          <a:noFill/>
          <a:ln w="9525">
            <a:noFill/>
            <a:miter lim="800000"/>
          </a:ln>
        </p:spPr>
        <p:txBody>
          <a:bodyPr>
            <a:spAutoFit/>
          </a:bodyPr>
          <a:lstStyle/>
          <a:p>
            <a:pPr algn="l">
              <a:spcBef>
                <a:spcPct val="50000"/>
              </a:spcBef>
            </a:pPr>
            <a:endParaRPr lang="zh-CN" altLang="zh-CN" b="0"/>
          </a:p>
        </p:txBody>
      </p:sp>
      <p:sp>
        <p:nvSpPr>
          <p:cNvPr id="5" name="Rectangle 2"/>
          <p:cNvSpPr txBox="1">
            <a:spLocks noChangeArrowheads="1"/>
          </p:cNvSpPr>
          <p:nvPr/>
        </p:nvSpPr>
        <p:spPr>
          <a:xfrm>
            <a:off x="623392" y="1052736"/>
            <a:ext cx="8544272" cy="576064"/>
          </a:xfrm>
          <a:prstGeom prst="rect">
            <a:avLst/>
          </a:prstGeom>
        </p:spPr>
        <p:txBody>
          <a:bodyPr rtlCol="0">
            <a:noAutofit/>
          </a:bodyPr>
          <a:lstStyle/>
          <a:p>
            <a:pPr marL="0" marR="0" lvl="0" indent="0" algn="l" defTabSz="914400" rtl="0" eaLnBrk="0" fontAlgn="auto" latinLnBrk="0" hangingPunct="0">
              <a:lnSpc>
                <a:spcPct val="100000"/>
              </a:lnSpc>
              <a:spcBef>
                <a:spcPct val="0"/>
              </a:spcBef>
              <a:spcAft>
                <a:spcPts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（四）信息方法</a:t>
            </a:r>
            <a:endParaRPr kumimoji="0" lang="zh-CN" altLang="en-US" sz="3200" b="1" i="0" u="none" strike="noStrike" kern="0" cap="none" spc="0" normalizeH="0" baseline="0" noProof="0" dirty="0" smtClean="0">
              <a:ln>
                <a:noFill/>
              </a:ln>
              <a:solidFill>
                <a:srgbClr val="990000"/>
              </a:solidFill>
              <a:effectLst/>
              <a:uLnTx/>
              <a:uFillTx/>
              <a:latin typeface="+mj-lt"/>
              <a:ea typeface="微软雅黑" panose="020B0503020204020204" pitchFamily="34" charset="-122"/>
              <a:cs typeface="+mj-cs"/>
            </a:endParaRPr>
          </a:p>
        </p:txBody>
      </p:sp>
      <p:sp>
        <p:nvSpPr>
          <p:cNvPr id="7" name="Rectangle 3"/>
          <p:cNvSpPr>
            <a:spLocks noGrp="1" noChangeArrowheads="1"/>
          </p:cNvSpPr>
          <p:nvPr>
            <p:ph type="body" idx="4294967295"/>
          </p:nvPr>
        </p:nvSpPr>
        <p:spPr>
          <a:xfrm>
            <a:off x="479376" y="1700808"/>
            <a:ext cx="10972800" cy="4525963"/>
          </a:xfrm>
          <a:prstGeom prst="rect">
            <a:avLst/>
          </a:prstGeom>
        </p:spPr>
        <p:txBody>
          <a:bodyPr/>
          <a:lstStyle/>
          <a:p>
            <a:pPr indent="732155">
              <a:lnSpc>
                <a:spcPct val="150000"/>
              </a:lnSpc>
              <a:buNone/>
              <a:defRPr/>
            </a:pPr>
            <a:r>
              <a:rPr lang="zh-CN" altLang="en-US" sz="2800" dirty="0" smtClean="0">
                <a:latin typeface="微软雅黑" panose="020B0503020204020204" pitchFamily="34" charset="-122"/>
                <a:ea typeface="微软雅黑" panose="020B0503020204020204" pitchFamily="34" charset="-122"/>
              </a:rPr>
              <a:t>信息方法是运用信息的观点，把系统的运动过程看作信息传递和信息转换的过程，通过对信息流程的分析和处理，获得对某一复杂系统运动过程的规律性认识的一种研究方法。</a:t>
            </a:r>
            <a:endParaRPr lang="zh-CN" altLang="en-US" sz="2800" dirty="0" smtClean="0">
              <a:latin typeface="微软雅黑" panose="020B0503020204020204" pitchFamily="34" charset="-122"/>
              <a:ea typeface="微软雅黑" panose="020B0503020204020204" pitchFamily="34" charset="-122"/>
            </a:endParaRPr>
          </a:p>
          <a:p>
            <a:pPr indent="732155">
              <a:lnSpc>
                <a:spcPct val="150000"/>
              </a:lnSpc>
              <a:buNone/>
              <a:defRPr/>
            </a:pPr>
            <a:r>
              <a:rPr lang="zh-CN" altLang="en-US" sz="2800" dirty="0" smtClean="0">
                <a:latin typeface="微软雅黑" panose="020B0503020204020204" pitchFamily="34" charset="-122"/>
                <a:ea typeface="微软雅黑" panose="020B0503020204020204" pitchFamily="34" charset="-122"/>
              </a:rPr>
              <a:t>信息方法的</a:t>
            </a:r>
            <a:r>
              <a:rPr lang="zh-CN" altLang="en-US" sz="2800" dirty="0" smtClean="0">
                <a:solidFill>
                  <a:srgbClr val="0000FF"/>
                </a:solidFill>
                <a:latin typeface="微软雅黑" panose="020B0503020204020204" pitchFamily="34" charset="-122"/>
                <a:ea typeface="微软雅黑" panose="020B0503020204020204" pitchFamily="34" charset="-122"/>
              </a:rPr>
              <a:t>优点</a:t>
            </a:r>
            <a:r>
              <a:rPr lang="zh-CN" altLang="en-US" sz="2800" dirty="0" smtClean="0">
                <a:latin typeface="微软雅黑" panose="020B0503020204020204" pitchFamily="34" charset="-122"/>
                <a:ea typeface="微软雅黑" panose="020B0503020204020204" pitchFamily="34" charset="-122"/>
              </a:rPr>
              <a:t>是不割断系统的联系，通过流经系统结构的信息考察系统的结构和功能，以及变化发展，用联系的、全面的、功能化的观点去综合分析系统运动过程。</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7" name="Rectangle 3"/>
          <p:cNvSpPr>
            <a:spLocks noGrp="1" noChangeArrowheads="1"/>
          </p:cNvSpPr>
          <p:nvPr>
            <p:ph type="body" idx="4294967295"/>
          </p:nvPr>
        </p:nvSpPr>
        <p:spPr>
          <a:xfrm>
            <a:off x="407368" y="1052736"/>
            <a:ext cx="10972800" cy="4896544"/>
          </a:xfrm>
          <a:prstGeom prst="rect">
            <a:avLst/>
          </a:prstGeom>
        </p:spPr>
        <p:txBody>
          <a:bodyPr/>
          <a:lstStyle/>
          <a:p>
            <a:pPr indent="15875">
              <a:lnSpc>
                <a:spcPct val="15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rPr>
              <a:t>（一）复杂性思维</a:t>
            </a:r>
            <a:endParaRPr lang="zh-CN" altLang="en-US" b="1" kern="1200" dirty="0" smtClean="0">
              <a:solidFill>
                <a:srgbClr val="AA454B"/>
              </a:solidFill>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复杂性思维是</a:t>
            </a:r>
            <a:r>
              <a:rPr lang="en-US" altLang="zh-CN" sz="2800" dirty="0" smtClean="0">
                <a:latin typeface="微软雅黑" panose="020B0503020204020204" pitchFamily="34" charset="-122"/>
                <a:ea typeface="微软雅黑" panose="020B0503020204020204" pitchFamily="34" charset="-122"/>
              </a:rPr>
              <a:t>20</a:t>
            </a:r>
            <a:r>
              <a:rPr lang="zh-CN" altLang="en-US" sz="2800" dirty="0" smtClean="0">
                <a:latin typeface="微软雅黑" panose="020B0503020204020204" pitchFamily="34" charset="-122"/>
                <a:ea typeface="微软雅黑" panose="020B0503020204020204" pitchFamily="34" charset="-122"/>
              </a:rPr>
              <a:t>世纪</a:t>
            </a:r>
            <a:r>
              <a:rPr lang="en-US" altLang="zh-CN" sz="2800" dirty="0" smtClean="0">
                <a:latin typeface="微软雅黑" panose="020B0503020204020204" pitchFamily="34" charset="-122"/>
                <a:ea typeface="微软雅黑" panose="020B0503020204020204" pitchFamily="34" charset="-122"/>
              </a:rPr>
              <a:t>90</a:t>
            </a:r>
            <a:r>
              <a:rPr lang="zh-CN" altLang="en-US" sz="2800" dirty="0" smtClean="0">
                <a:latin typeface="微软雅黑" panose="020B0503020204020204" pitchFamily="34" charset="-122"/>
                <a:ea typeface="微软雅黑" panose="020B0503020204020204" pitchFamily="34" charset="-122"/>
              </a:rPr>
              <a:t>年代以后伴随</a:t>
            </a:r>
            <a:r>
              <a:rPr lang="zh-CN" altLang="en-US" sz="2800" dirty="0" smtClean="0">
                <a:solidFill>
                  <a:srgbClr val="0000FF"/>
                </a:solidFill>
                <a:latin typeface="微软雅黑" panose="020B0503020204020204" pitchFamily="34" charset="-122"/>
                <a:ea typeface="微软雅黑" panose="020B0503020204020204" pitchFamily="34" charset="-122"/>
              </a:rPr>
              <a:t>复杂性科学</a:t>
            </a:r>
            <a:r>
              <a:rPr lang="zh-CN" altLang="en-US" sz="2800" dirty="0" smtClean="0">
                <a:latin typeface="微软雅黑" panose="020B0503020204020204" pitchFamily="34" charset="-122"/>
                <a:ea typeface="微软雅黑" panose="020B0503020204020204" pitchFamily="34" charset="-122"/>
              </a:rPr>
              <a:t>兴起而与简单性思维相对的思维方式。</a:t>
            </a:r>
            <a:endParaRPr lang="zh-CN" altLang="en-US" sz="2800"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复杂性思维把事物本身的复杂性特征凸显出来，让人们更加认识到事物发展的复杂性状态和性质，考虑问题的多样性。</a:t>
            </a:r>
            <a:endParaRPr lang="zh-CN" altLang="en-US" sz="2800" dirty="0" smtClean="0">
              <a:latin typeface="微软雅黑" panose="020B0503020204020204" pitchFamily="34" charset="-122"/>
              <a:ea typeface="微软雅黑" panose="020B0503020204020204" pitchFamily="34" charset="-122"/>
            </a:endParaRPr>
          </a:p>
          <a:p>
            <a:pPr indent="819150">
              <a:lnSpc>
                <a:spcPct val="150000"/>
              </a:lnSpc>
              <a:buNone/>
              <a:defRPr/>
            </a:pPr>
            <a:r>
              <a:rPr lang="zh-CN" altLang="en-US" sz="2800" dirty="0" smtClean="0">
                <a:latin typeface="微软雅黑" panose="020B0503020204020204" pitchFamily="34" charset="-122"/>
                <a:ea typeface="微软雅黑" panose="020B0503020204020204" pitchFamily="34" charset="-122"/>
              </a:rPr>
              <a:t>复杂性思维在更高的层次上体现了当代马克思主义的辩证思维，在科学上以多样性、相关性和整体性为主要特征。</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335360" y="980728"/>
            <a:ext cx="11405873" cy="4389438"/>
          </a:xfrm>
          <a:prstGeom prst="rect">
            <a:avLst/>
          </a:prstGeom>
        </p:spPr>
        <p:txBody>
          <a:bodyPr/>
          <a:lstStyle/>
          <a:p>
            <a:pPr marL="342900" marR="0" lvl="0" indent="819150" rtl="0" eaLnBrk="0" hangingPunct="0">
              <a:lnSpc>
                <a:spcPct val="130000"/>
              </a:lnSpc>
              <a:buClrTx/>
              <a:buSzTx/>
              <a:defRPr/>
            </a:pPr>
            <a:r>
              <a:rPr lang="zh-CN" altLang="zh-CN" sz="2600" kern="0" dirty="0" smtClean="0">
                <a:latin typeface="微软雅黑" panose="020B0503020204020204" pitchFamily="34" charset="-122"/>
                <a:ea typeface="微软雅黑" panose="020B0503020204020204" pitchFamily="34" charset="-122"/>
                <a:cs typeface="+mn-cs"/>
              </a:rPr>
              <a:t>与传统经典科学相比，复杂性科学突破了机械论科学的孤立性、片面性、静止性等局限，将被经典科学的简化理性所排除的</a:t>
            </a:r>
            <a:r>
              <a:rPr lang="zh-CN" altLang="zh-CN" sz="2600" kern="0" dirty="0" smtClean="0">
                <a:solidFill>
                  <a:srgbClr val="0000FF"/>
                </a:solidFill>
                <a:latin typeface="微软雅黑" panose="020B0503020204020204" pitchFamily="34" charset="-122"/>
                <a:ea typeface="微软雅黑" panose="020B0503020204020204" pitchFamily="34" charset="-122"/>
                <a:cs typeface="+mn-cs"/>
              </a:rPr>
              <a:t>多样性、无序性、个体性</a:t>
            </a:r>
            <a:r>
              <a:rPr lang="zh-CN" altLang="zh-CN" sz="2600" kern="0" dirty="0" smtClean="0">
                <a:latin typeface="微软雅黑" panose="020B0503020204020204" pitchFamily="34" charset="-122"/>
                <a:ea typeface="微软雅黑" panose="020B0503020204020204" pitchFamily="34" charset="-122"/>
                <a:cs typeface="+mn-cs"/>
              </a:rPr>
              <a:t>因素引进科学的视野，将矢量时间、熵、不可逆性、偶然性、不稳定性、突现性、非线性等大量新概念运用到科学研究之中。</a:t>
            </a:r>
            <a:endParaRPr lang="en-US" altLang="zh-CN" sz="26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30000"/>
              </a:lnSpc>
              <a:buClrTx/>
              <a:buSzTx/>
              <a:defRPr/>
            </a:pPr>
            <a:r>
              <a:rPr lang="zh-CN" altLang="zh-CN" sz="2600" kern="0" dirty="0" smtClean="0">
                <a:latin typeface="微软雅黑" panose="020B0503020204020204" pitchFamily="34" charset="-122"/>
                <a:ea typeface="微软雅黑" panose="020B0503020204020204" pitchFamily="34" charset="-122"/>
                <a:cs typeface="+mn-cs"/>
              </a:rPr>
              <a:t>复杂性科学揭示，世界从本质上讲是复杂的、非线性的，线性的相互作用和规则简单的秩序乃是一种特例，而非定则。复杂性科学揭示了线性、还原方法的局限，主张把复杂事物当作复杂事物来处理，考虑客观事物的更多因素，以一种复杂性思维来认识和把握世界。复杂性科学的发展在哲学和方法论方面引起了深刻的变革，为人们提供了认识复杂世界的一种新的思维范式。</a:t>
            </a:r>
            <a:endParaRPr kumimoji="0" lang="zh-CN" altLang="en-US" sz="26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内容占位符 2"/>
          <p:cNvSpPr txBox="1"/>
          <p:nvPr/>
        </p:nvSpPr>
        <p:spPr>
          <a:xfrm>
            <a:off x="551384" y="836712"/>
            <a:ext cx="10873208" cy="5400600"/>
          </a:xfrm>
          <a:prstGeom prst="rect">
            <a:avLst/>
          </a:prstGeom>
        </p:spPr>
        <p:txBody>
          <a:bodyPr/>
          <a:lstStyle/>
          <a:p>
            <a:pPr marL="342900" marR="0" lvl="0" indent="732155" rtl="0" eaLnBrk="0" hangingPunct="0">
              <a:lnSpc>
                <a:spcPct val="150000"/>
              </a:lnSpc>
              <a:buClrTx/>
              <a:buSzTx/>
              <a:buFont typeface="Wingdings" panose="05000000000000000000" pitchFamily="2" charset="2"/>
              <a:buChar char="Ø"/>
              <a:defRPr/>
            </a:pPr>
            <a:r>
              <a:rPr lang="zh-CN" altLang="zh-CN" sz="2600" kern="0" dirty="0" smtClean="0">
                <a:latin typeface="微软雅黑" panose="020B0503020204020204" pitchFamily="34" charset="-122"/>
                <a:ea typeface="微软雅黑" panose="020B0503020204020204" pitchFamily="34" charset="-122"/>
                <a:cs typeface="+mn-cs"/>
              </a:rPr>
              <a:t>对于复杂的非线性系统，复杂性思维范式要求我们重视复杂系统中的各种要素及其相互关系，以一种整体思维来把握事物性质和规律。</a:t>
            </a:r>
            <a:endParaRPr lang="en-US" altLang="zh-CN" sz="26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buFont typeface="Wingdings" panose="05000000000000000000" pitchFamily="2" charset="2"/>
              <a:buChar char="Ø"/>
              <a:defRPr/>
            </a:pPr>
            <a:r>
              <a:rPr lang="zh-CN" altLang="zh-CN" sz="2600" kern="0" dirty="0" smtClean="0">
                <a:latin typeface="微软雅黑" panose="020B0503020204020204" pitchFamily="34" charset="-122"/>
                <a:ea typeface="微软雅黑" panose="020B0503020204020204" pitchFamily="34" charset="-122"/>
                <a:cs typeface="+mn-cs"/>
              </a:rPr>
              <a:t>复杂性思维范式要求我们重视复杂系统中的各种要素及其相互关系，从事物不断变化的过程中，从事物与周围环境要素的关联上来考察和分析。</a:t>
            </a:r>
            <a:endParaRPr lang="en-US" altLang="zh-CN" sz="2600" kern="0" dirty="0" smtClean="0">
              <a:latin typeface="微软雅黑" panose="020B0503020204020204" pitchFamily="34" charset="-122"/>
              <a:ea typeface="微软雅黑" panose="020B0503020204020204" pitchFamily="34" charset="-122"/>
              <a:cs typeface="+mn-cs"/>
            </a:endParaRPr>
          </a:p>
          <a:p>
            <a:pPr marL="342900" marR="0" lvl="0" indent="732155" rtl="0" eaLnBrk="0" hangingPunct="0">
              <a:lnSpc>
                <a:spcPct val="150000"/>
              </a:lnSpc>
              <a:buClrTx/>
              <a:buSzTx/>
              <a:buFont typeface="Wingdings" panose="05000000000000000000" pitchFamily="2" charset="2"/>
              <a:buChar char="Ø"/>
              <a:defRPr/>
            </a:pPr>
            <a:r>
              <a:rPr lang="zh-CN" altLang="zh-CN" sz="2600" kern="0" dirty="0" smtClean="0">
                <a:latin typeface="微软雅黑" panose="020B0503020204020204" pitchFamily="34" charset="-122"/>
                <a:ea typeface="微软雅黑" panose="020B0503020204020204" pitchFamily="34" charset="-122"/>
                <a:cs typeface="+mn-cs"/>
              </a:rPr>
              <a:t>复杂性思维范式要求我们掌握非线性的方法论，关注系统的非线性特征。非线性是复杂性的必要条件，</a:t>
            </a:r>
            <a:r>
              <a:rPr lang="zh-CN" altLang="en-US" sz="2600" kern="0" dirty="0" smtClean="0">
                <a:latin typeface="微软雅黑" panose="020B0503020204020204" pitchFamily="34" charset="-122"/>
                <a:ea typeface="微软雅黑" panose="020B0503020204020204" pitchFamily="34" charset="-122"/>
                <a:cs typeface="+mn-cs"/>
              </a:rPr>
              <a:t>是</a:t>
            </a:r>
            <a:r>
              <a:rPr lang="zh-CN" altLang="zh-CN" sz="2600" kern="0" dirty="0" smtClean="0">
                <a:latin typeface="微软雅黑" panose="020B0503020204020204" pitchFamily="34" charset="-122"/>
                <a:ea typeface="微软雅黑" panose="020B0503020204020204" pitchFamily="34" charset="-122"/>
                <a:cs typeface="+mn-cs"/>
              </a:rPr>
              <a:t>复杂性的数学本质。复杂性的突出特性是涌现性，而涌现性的机制是非线性的，也就是说，正是通过微观元素的非线性才可能出现整个的涌现性</a:t>
            </a:r>
            <a:r>
              <a:rPr lang="zh-CN" altLang="en-US" sz="2600" kern="0" dirty="0" smtClean="0">
                <a:latin typeface="微软雅黑" panose="020B0503020204020204" pitchFamily="34" charset="-122"/>
                <a:ea typeface="微软雅黑" panose="020B0503020204020204" pitchFamily="34" charset="-122"/>
                <a:cs typeface="+mn-cs"/>
              </a:rPr>
              <a:t>。</a:t>
            </a:r>
            <a:endParaRPr kumimoji="0" lang="zh-CN" altLang="en-US" sz="2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a:spLocks noGrp="1" noChangeArrowheads="1"/>
          </p:cNvSpPr>
          <p:nvPr>
            <p:ph type="body" idx="4294967295"/>
          </p:nvPr>
        </p:nvSpPr>
        <p:spPr>
          <a:xfrm>
            <a:off x="839416" y="1412776"/>
            <a:ext cx="10344472" cy="4525963"/>
          </a:xfrm>
          <a:prstGeom prst="rect">
            <a:avLst/>
          </a:prstGeom>
        </p:spPr>
        <p:txBody>
          <a:bodyPr/>
          <a:lstStyle/>
          <a:p>
            <a:pPr indent="15875">
              <a:lnSpc>
                <a:spcPct val="150000"/>
              </a:lnSpc>
              <a:buNone/>
              <a:defRPr/>
            </a:pPr>
            <a:r>
              <a:rPr lang="zh-CN" altLang="en-US" b="1" kern="1200" dirty="0" smtClean="0">
                <a:solidFill>
                  <a:srgbClr val="AA454B"/>
                </a:solidFill>
                <a:latin typeface="微软雅黑" panose="020B0503020204020204" pitchFamily="34" charset="-122"/>
                <a:ea typeface="微软雅黑" panose="020B0503020204020204" pitchFamily="34" charset="-122"/>
              </a:rPr>
              <a:t>（二）复杂性方法</a:t>
            </a:r>
            <a:endParaRPr lang="zh-CN" altLang="en-US" b="1" kern="1200" dirty="0" smtClean="0">
              <a:solidFill>
                <a:srgbClr val="AA454B"/>
              </a:solidFill>
              <a:latin typeface="微软雅黑" panose="020B0503020204020204" pitchFamily="34" charset="-122"/>
              <a:ea typeface="微软雅黑" panose="020B0503020204020204" pitchFamily="34" charset="-122"/>
            </a:endParaRPr>
          </a:p>
          <a:p>
            <a:pPr indent="819150">
              <a:lnSpc>
                <a:spcPct val="150000"/>
              </a:lnSpc>
              <a:buNone/>
              <a:defRPr/>
            </a:pPr>
            <a:r>
              <a:rPr lang="zh-CN" altLang="en-US" dirty="0" smtClean="0">
                <a:latin typeface="微软雅黑" panose="020B0503020204020204" pitchFamily="34" charset="-122"/>
                <a:ea typeface="微软雅黑" panose="020B0503020204020204" pitchFamily="34" charset="-122"/>
              </a:rPr>
              <a:t>在借鉴传统科学的方法基础上，以辩证法为理论取向的一套方法，复杂性方法是一种综合的方法，侧重把定性判断与定量计算、微观分析与宏观分析、还原论与整体论、科学推理与哲学思考</a:t>
            </a:r>
            <a:r>
              <a:rPr lang="zh-CN" altLang="en-US" dirty="0" smtClean="0">
                <a:solidFill>
                  <a:srgbClr val="0000FF"/>
                </a:solidFill>
                <a:latin typeface="微软雅黑" panose="020B0503020204020204" pitchFamily="34" charset="-122"/>
                <a:ea typeface="微软雅黑" panose="020B0503020204020204" pitchFamily="34" charset="-122"/>
              </a:rPr>
              <a:t>结合起来</a:t>
            </a:r>
            <a:r>
              <a:rPr lang="zh-CN" altLang="en-US"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4"/>
          <p:cNvSpPr>
            <a:spLocks noGrp="1"/>
          </p:cNvSpPr>
          <p:nvPr>
            <p:ph type="body" sz="quarter" idx="11"/>
          </p:nvPr>
        </p:nvSpPr>
        <p:spPr>
          <a:xfrm>
            <a:off x="2351088" y="6308725"/>
            <a:ext cx="9880600" cy="668338"/>
          </a:xfrm>
          <a:noFill/>
          <a:ln>
            <a:noFill/>
          </a:ln>
        </p:spPr>
        <p:txBody>
          <a:bodyPr anchor="t"/>
          <a:lstStyle/>
          <a:p>
            <a:r>
              <a:rPr lang="zh-CN" altLang="en-US" dirty="0">
                <a:sym typeface="华文新魏" panose="02010800040101010101" pitchFamily="2" charset="-122"/>
              </a:rPr>
              <a:t>第一</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节</a:t>
            </a:r>
            <a:r>
              <a:rPr lang="zh-CN" altLang="en-US" kern="1200" dirty="0">
                <a:latin typeface="微软雅黑" panose="020B0503020204020204" pitchFamily="34" charset="-122"/>
                <a:ea typeface="微软雅黑" panose="020B0503020204020204" pitchFamily="34" charset="-122"/>
                <a:sym typeface="华文新魏" panose="02010800040101010101" pitchFamily="2" charset="-122"/>
              </a:rPr>
              <a:t> </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 </a:t>
            </a:r>
            <a:r>
              <a:rPr lang="zh-CN" altLang="zh-CN" kern="1200" dirty="0" smtClean="0">
                <a:latin typeface="微软雅黑" panose="020B0503020204020204" pitchFamily="34" charset="-122"/>
                <a:ea typeface="微软雅黑" panose="020B0503020204020204" pitchFamily="34" charset="-122"/>
                <a:sym typeface="华文新魏" panose="02010800040101010101" pitchFamily="2" charset="-122"/>
              </a:rPr>
              <a:t>科学技术研</a:t>
            </a:r>
            <a:r>
              <a:rPr lang="zh-CN" altLang="zh-CN" kern="1200" dirty="0" smtClean="0">
                <a:latin typeface="宋体" panose="02010600030101010101" pitchFamily="2" charset="-122"/>
                <a:sym typeface="华文新魏" panose="02010800040101010101" pitchFamily="2" charset="-122"/>
              </a:rPr>
              <a:t>究的辩证思维方法</a:t>
            </a:r>
            <a:endParaRPr lang="zh-CN" altLang="en-US" kern="1200" dirty="0">
              <a:latin typeface="宋体" panose="02010600030101010101" pitchFamily="2" charset="-122"/>
              <a:sym typeface="华文新魏" panose="02010800040101010101" pitchFamily="2" charset="-122"/>
            </a:endParaRPr>
          </a:p>
        </p:txBody>
      </p:sp>
      <p:sp>
        <p:nvSpPr>
          <p:cNvPr id="7" name="文本占位符 8193"/>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一、</a:t>
            </a:r>
            <a:r>
              <a:rPr lang="zh-CN" altLang="zh-CN" b="1" kern="1200" dirty="0" smtClean="0">
                <a:latin typeface="微软雅黑" panose="020B0503020204020204" pitchFamily="34" charset="-122"/>
                <a:ea typeface="微软雅黑" panose="020B0503020204020204" pitchFamily="34" charset="-122"/>
              </a:rPr>
              <a:t>问题意识与问题导向</a:t>
            </a:r>
            <a:endParaRPr lang="zh-CN" altLang="en-US" b="1" kern="1200" dirty="0" smtClean="0">
              <a:latin typeface="微软雅黑" panose="020B0503020204020204" pitchFamily="34" charset="-122"/>
              <a:ea typeface="微软雅黑" panose="020B0503020204020204" pitchFamily="34" charset="-122"/>
            </a:endParaRPr>
          </a:p>
        </p:txBody>
      </p:sp>
      <p:sp>
        <p:nvSpPr>
          <p:cNvPr id="4" name="Rectangle 14"/>
          <p:cNvSpPr txBox="1">
            <a:spLocks noChangeArrowheads="1"/>
          </p:cNvSpPr>
          <p:nvPr/>
        </p:nvSpPr>
        <p:spPr>
          <a:xfrm>
            <a:off x="551384" y="836712"/>
            <a:ext cx="10972800" cy="5472608"/>
          </a:xfrm>
          <a:prstGeom prst="rect">
            <a:avLst/>
          </a:prstGeom>
        </p:spPr>
        <p:txBody>
          <a:bodyPr/>
          <a:lstStyle/>
          <a:p>
            <a:pPr marL="342900" marR="0" lvl="0" indent="81915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sz="3200" b="0"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科学问题</a:t>
            </a: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是指科学认识主体在特定知识背景下提出的关于科学认识和科学实践中需要解决的而又未解决的矛盾。它包含着一定的求解目标（内涵深度）和应答域（求解途径）。科学问题</a:t>
            </a:r>
            <a:r>
              <a:rPr kumimoji="0" lang="zh-CN" altLang="en-US" sz="3200" b="0"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来源于</a:t>
            </a: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以下几个方面：</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819150" algn="just"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旧理论与新事实的矛盾</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819150" algn="just"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不同学派或理论之间的矛盾</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819150" algn="just"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理论内部的矛盾</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819150" algn="just"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不同学科的理论体系之间的矛盾</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81915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社会实践需要与现有技术手段不能满足需要的矛盾</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1055440" y="1196752"/>
            <a:ext cx="8904312" cy="648072"/>
          </a:xfrm>
          <a:prstGeom prst="rect">
            <a:avLst/>
          </a:prstGeom>
          <a:no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3600" kern="0" dirty="0" smtClean="0">
                <a:latin typeface="+mj-lt"/>
                <a:ea typeface="华文新魏"/>
                <a:cs typeface="+mj-cs"/>
                <a:sym typeface="华文新魏" panose="02010800040101010101" pitchFamily="2" charset="-122"/>
              </a:rPr>
              <a:t>复杂性方法着重从如下特性考察事物</a:t>
            </a:r>
            <a:endParaRPr lang="zh-CN" altLang="en-US" sz="3600" kern="0" dirty="0" smtClean="0">
              <a:latin typeface="+mj-lt"/>
              <a:ea typeface="华文新魏"/>
              <a:cs typeface="+mj-cs"/>
              <a:sym typeface="华文新魏" panose="02010800040101010101" pitchFamily="2" charset="-122"/>
            </a:endParaRPr>
          </a:p>
        </p:txBody>
      </p:sp>
      <p:sp>
        <p:nvSpPr>
          <p:cNvPr id="5" name="Rectangle 3"/>
          <p:cNvSpPr>
            <a:spLocks noGrp="1" noChangeArrowheads="1"/>
          </p:cNvSpPr>
          <p:nvPr>
            <p:ph type="body" idx="4294967295"/>
          </p:nvPr>
        </p:nvSpPr>
        <p:spPr>
          <a:xfrm>
            <a:off x="623392" y="2060848"/>
            <a:ext cx="10513168" cy="3384376"/>
          </a:xfrm>
          <a:prstGeom prst="rect">
            <a:avLst/>
          </a:prstGeom>
        </p:spPr>
        <p:txBody>
          <a:bodyPr/>
          <a:lstStyle/>
          <a:p>
            <a:pPr indent="819150">
              <a:lnSpc>
                <a:spcPct val="150000"/>
              </a:lnSpc>
              <a:buNone/>
              <a:defRPr/>
            </a:pPr>
            <a:r>
              <a:rPr lang="en-US" altLang="zh-CN" sz="30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1</a:t>
            </a:r>
            <a:r>
              <a:rPr lang="zh-CN" altLang="en-US" sz="30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．自组织性</a:t>
            </a:r>
            <a:r>
              <a:rPr lang="zh-CN" altLang="en-US" sz="3000" dirty="0" smtClean="0">
                <a:latin typeface="微软雅黑" panose="020B0503020204020204" pitchFamily="34" charset="-122"/>
                <a:ea typeface="微软雅黑" panose="020B0503020204020204" pitchFamily="34" charset="-122"/>
              </a:rPr>
              <a:t>：强调事物的自组织演化特性，在对研究对象进行认识与控制时，注意事物的自我发展演化的特性，不过分和直接干预对象的演化。</a:t>
            </a:r>
            <a:endParaRPr lang="zh-CN" altLang="en-US" sz="3000" dirty="0" smtClean="0">
              <a:latin typeface="微软雅黑" panose="020B0503020204020204" pitchFamily="34" charset="-122"/>
              <a:ea typeface="微软雅黑" panose="020B0503020204020204" pitchFamily="34" charset="-122"/>
            </a:endParaRPr>
          </a:p>
          <a:p>
            <a:pPr indent="819150">
              <a:lnSpc>
                <a:spcPct val="150000"/>
              </a:lnSpc>
              <a:buNone/>
              <a:defRPr/>
            </a:pPr>
            <a:r>
              <a:rPr lang="en-US" altLang="zh-CN" sz="30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2</a:t>
            </a:r>
            <a:r>
              <a:rPr lang="zh-CN" altLang="en-US" sz="3000" b="1" kern="1200" dirty="0" smtClean="0">
                <a:solidFill>
                  <a:schemeClr val="accent6"/>
                </a:solidFill>
                <a:latin typeface="微软雅黑" panose="020B0503020204020204" pitchFamily="34" charset="-122"/>
                <a:ea typeface="微软雅黑" panose="020B0503020204020204" pitchFamily="34" charset="-122"/>
                <a:sym typeface="Monotype Sorts" pitchFamily="2" charset="2"/>
              </a:rPr>
              <a:t>．多样性</a:t>
            </a:r>
            <a:r>
              <a:rPr lang="zh-CN" altLang="en-US" sz="3000" dirty="0" smtClean="0">
                <a:latin typeface="微软雅黑" panose="020B0503020204020204" pitchFamily="34" charset="-122"/>
                <a:ea typeface="微软雅黑" panose="020B0503020204020204" pitchFamily="34" charset="-122"/>
              </a:rPr>
              <a:t>：注意从多个侧面认识和把握对象；注意对象的多样性关系；注意事物的多样性联系。</a:t>
            </a:r>
            <a:endParaRPr lang="zh-CN" altLang="en-US" sz="300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科学技术研</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412776"/>
            <a:ext cx="10972800" cy="3705225"/>
          </a:xfrm>
          <a:prstGeom prst="rect">
            <a:avLst/>
          </a:prstGeom>
        </p:spPr>
        <p:txBody>
          <a:bodyPr/>
          <a:lstStyle/>
          <a:p>
            <a:pPr marL="342900" marR="0" lvl="0" indent="819150" rtl="0" eaLnBrk="0" hangingPunct="0">
              <a:lnSpc>
                <a:spcPct val="150000"/>
              </a:lnSpc>
              <a:buClrTx/>
              <a:buSzTx/>
              <a:defRPr/>
            </a:pPr>
            <a:r>
              <a:rPr lang="en-US" altLang="zh-CN"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3</a:t>
            </a:r>
            <a:r>
              <a:rPr lang="zh-CN" altLang="en-US"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．融贯性</a:t>
            </a:r>
            <a:r>
              <a:rPr lang="zh-CN" altLang="en-US" sz="3000" kern="0" dirty="0" smtClean="0">
                <a:latin typeface="微软雅黑" panose="020B0503020204020204" pitchFamily="34" charset="-122"/>
                <a:ea typeface="微软雅黑" panose="020B0503020204020204" pitchFamily="34" charset="-122"/>
                <a:cs typeface="+mn-cs"/>
              </a:rPr>
              <a:t>：把对事物的历史考察和逻辑认知统一起来，把多样性与统一性联系起来，把整体与部分统一起来，进行连贯、系统的认识。</a:t>
            </a:r>
            <a:endParaRPr lang="zh-CN" altLang="en-US" sz="30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50000"/>
              </a:lnSpc>
              <a:buClrTx/>
              <a:buSzTx/>
              <a:defRPr/>
            </a:pPr>
            <a:r>
              <a:rPr lang="en-US" altLang="zh-CN"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4</a:t>
            </a:r>
            <a:r>
              <a:rPr lang="zh-CN" altLang="en-US"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．整体性</a:t>
            </a:r>
            <a:r>
              <a:rPr lang="zh-CN" altLang="en-US" sz="3000" kern="0" dirty="0" smtClean="0">
                <a:latin typeface="微软雅黑" panose="020B0503020204020204" pitchFamily="34" charset="-122"/>
                <a:ea typeface="微软雅黑" panose="020B0503020204020204" pitchFamily="34" charset="-122"/>
                <a:cs typeface="+mn-cs"/>
              </a:rPr>
              <a:t>：首先把事物作为整体考察，力图超越还原论，从事物的整体出发，认识事物的存在、演化的复杂规律与特性。</a:t>
            </a:r>
            <a:endParaRPr kumimoji="0" lang="en-US" altLang="zh-CN" sz="30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三、复杂性思维及其方法</a:t>
            </a:r>
            <a:endParaRPr lang="zh-CN" altLang="en-US" b="1" dirty="0"/>
          </a:p>
        </p:txBody>
      </p:sp>
      <p:sp>
        <p:nvSpPr>
          <p:cNvPr id="13209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a:solidFill>
                  <a:schemeClr val="bg1"/>
                </a:solidFill>
                <a:latin typeface="Microsoft YaHei UI" panose="020B0503020204020204" pitchFamily="34" charset="-122"/>
                <a:ea typeface="Microsoft YaHei UI" panose="020B0503020204020204" pitchFamily="34" charset="-122"/>
                <a:cs typeface="+mn-cs"/>
                <a:sym typeface="华文新魏" panose="02010800040101010101" pitchFamily="2" charset="-122"/>
              </a:rPr>
              <a:t>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551384" y="1628800"/>
            <a:ext cx="10972800" cy="3600400"/>
          </a:xfrm>
          <a:prstGeom prst="rect">
            <a:avLst/>
          </a:prstGeom>
        </p:spPr>
        <p:txBody>
          <a:bodyPr/>
          <a:lstStyle/>
          <a:p>
            <a:pPr marL="342900" marR="0" lvl="0" indent="819150" rtl="0" eaLnBrk="0" hangingPunct="0">
              <a:lnSpc>
                <a:spcPct val="150000"/>
              </a:lnSpc>
              <a:buClrTx/>
              <a:buSzTx/>
              <a:defRPr/>
            </a:pPr>
            <a:r>
              <a:rPr lang="en-US" altLang="zh-CN"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5</a:t>
            </a:r>
            <a:r>
              <a:rPr lang="zh-CN" altLang="en-US"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．协同性</a:t>
            </a:r>
            <a:r>
              <a:rPr lang="zh-CN" altLang="en-US" sz="3000" kern="0" dirty="0" smtClean="0">
                <a:latin typeface="微软雅黑" panose="020B0503020204020204" pitchFamily="34" charset="-122"/>
                <a:ea typeface="微软雅黑" panose="020B0503020204020204" pitchFamily="34" charset="-122"/>
                <a:cs typeface="+mn-cs"/>
              </a:rPr>
              <a:t>：协同是指要素对要素的相干能力，表现了要素在系统整体发展运行过程中协调与合作的性质。导致事物间属性相互增强、向积极方向发展的相干性即为协同性。</a:t>
            </a:r>
            <a:endParaRPr lang="zh-CN" altLang="en-US" sz="30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50000"/>
              </a:lnSpc>
              <a:buClrTx/>
              <a:buSzTx/>
              <a:defRPr/>
            </a:pPr>
            <a:r>
              <a:rPr lang="en-US" altLang="zh-CN"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6</a:t>
            </a:r>
            <a:r>
              <a:rPr lang="zh-CN" altLang="en-US" sz="3000" b="1" dirty="0" smtClean="0">
                <a:solidFill>
                  <a:schemeClr val="accent6"/>
                </a:solidFill>
                <a:latin typeface="微软雅黑" panose="020B0503020204020204" pitchFamily="34" charset="-122"/>
                <a:ea typeface="微软雅黑" panose="020B0503020204020204" pitchFamily="34" charset="-122"/>
                <a:cs typeface="+mn-cs"/>
                <a:sym typeface="Monotype Sorts" pitchFamily="2" charset="2"/>
              </a:rPr>
              <a:t>．相关性</a:t>
            </a:r>
            <a:r>
              <a:rPr lang="zh-CN" altLang="en-US" sz="3000" kern="0" dirty="0" smtClean="0">
                <a:latin typeface="微软雅黑" panose="020B0503020204020204" pitchFamily="34" charset="-122"/>
                <a:ea typeface="微软雅黑" panose="020B0503020204020204" pitchFamily="34" charset="-122"/>
                <a:cs typeface="+mn-cs"/>
              </a:rPr>
              <a:t>：相关性是指两个变量的关联程度。一般两个变量有以下三种关系之一：二者正相关、负相关、不相关。</a:t>
            </a:r>
            <a:endParaRPr lang="en-US" altLang="zh-CN" sz="30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文本占位符 83971"/>
          <p:cNvSpPr>
            <a:spLocks noGrp="1"/>
          </p:cNvSpPr>
          <p:nvPr>
            <p:ph type="body" sz="quarter" idx="10"/>
          </p:nvPr>
        </p:nvSpPr>
        <p:spPr>
          <a:xfrm>
            <a:off x="536575" y="-1587"/>
            <a:ext cx="9880600" cy="666750"/>
          </a:xfrm>
          <a:noFill/>
          <a:ln>
            <a:noFill/>
          </a:ln>
        </p:spPr>
        <p:txBody>
          <a:bodyPr anchor="ctr"/>
          <a:lstStyle/>
          <a:p>
            <a:r>
              <a:rPr lang="zh-CN" altLang="zh-CN" b="1" dirty="0" smtClean="0"/>
              <a:t>四、战略性思维及其方法</a:t>
            </a:r>
            <a:endParaRPr lang="zh-CN" altLang="en-US" b="1" dirty="0"/>
          </a:p>
        </p:txBody>
      </p:sp>
      <p:sp>
        <p:nvSpPr>
          <p:cNvPr id="137218"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第三</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研究的数学与系统思维方法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矩形 3"/>
          <p:cNvSpPr/>
          <p:nvPr/>
        </p:nvSpPr>
        <p:spPr>
          <a:xfrm>
            <a:off x="623392" y="836712"/>
            <a:ext cx="10542996" cy="5262979"/>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732155"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sym typeface="华文新魏" panose="02010800040101010101" pitchFamily="2" charset="-122"/>
              </a:rPr>
              <a:t>所谓</a:t>
            </a:r>
            <a:r>
              <a:rPr lang="zh-CN" altLang="en-US" sz="2800" kern="0" dirty="0" smtClean="0">
                <a:solidFill>
                  <a:srgbClr val="0000FF"/>
                </a:solidFill>
                <a:latin typeface="微软雅黑" panose="020B0503020204020204" pitchFamily="34" charset="-122"/>
                <a:ea typeface="微软雅黑" panose="020B0503020204020204" pitchFamily="34" charset="-122"/>
                <a:sym typeface="华文新魏" panose="02010800040101010101" pitchFamily="2" charset="-122"/>
              </a:rPr>
              <a:t>战略思维</a:t>
            </a:r>
            <a:r>
              <a:rPr lang="zh-CN" altLang="en-US" sz="2800" kern="0" dirty="0" smtClean="0">
                <a:latin typeface="微软雅黑" panose="020B0503020204020204" pitchFamily="34" charset="-122"/>
                <a:ea typeface="微软雅黑" panose="020B0503020204020204" pitchFamily="34" charset="-122"/>
                <a:sym typeface="华文新魏" panose="02010800040101010101" pitchFamily="2" charset="-122"/>
              </a:rPr>
              <a:t>，就是高瞻远瞩、统揽全局，善于把握事物发展总体趋势和方向。</a:t>
            </a:r>
            <a:endParaRPr lang="zh-CN" altLang="en-US" sz="2800" kern="0" dirty="0" smtClean="0">
              <a:latin typeface="微软雅黑" panose="020B0503020204020204" pitchFamily="34" charset="-122"/>
              <a:ea typeface="微软雅黑" panose="020B0503020204020204" pitchFamily="34" charset="-122"/>
              <a:sym typeface="华文新魏" panose="02010800040101010101" pitchFamily="2" charset="-122"/>
            </a:endParaRPr>
          </a:p>
          <a:p>
            <a:pPr marL="342900" indent="732155" ea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sym typeface="华文新魏" panose="02010800040101010101" pitchFamily="2" charset="-122"/>
              </a:rPr>
              <a:t>提高战略思维能力，就要视野开阔、胸襟博大，紧跟时代前进步伐，站在战略和全局的高度观察和处理问题，做到既抓住重点又统筹兼顾，既立足当前又放眼长远，既熟悉国情又把握世情。要增强战略定力，在重大原则问题上旗帜鲜明、态度明确，在复杂多变的国际局势中平心静气、静观其变，在制定政策时冷静观察、谨慎从事、谋定而后动。</a:t>
            </a:r>
            <a:endParaRPr lang="zh-CN" altLang="en-US" sz="2800" kern="0" dirty="0" smtClean="0">
              <a:latin typeface="微软雅黑" panose="020B0503020204020204" pitchFamily="34" charset="-122"/>
              <a:ea typeface="微软雅黑" panose="020B0503020204020204" pitchFamily="34" charset="-122"/>
              <a:sym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文本占位符 1"/>
          <p:cNvSpPr>
            <a:spLocks noGrp="1"/>
          </p:cNvSpPr>
          <p:nvPr>
            <p:ph type="body" sz="quarter" idx="10"/>
          </p:nvPr>
        </p:nvSpPr>
        <p:spPr>
          <a:xfrm>
            <a:off x="536575" y="28575"/>
            <a:ext cx="6135688" cy="666750"/>
          </a:xfrm>
          <a:noFill/>
          <a:ln>
            <a:noFill/>
          </a:ln>
        </p:spPr>
        <p:txBody>
          <a:bodyPr anchor="t"/>
          <a:lstStyle/>
          <a:p>
            <a:r>
              <a:rPr lang="zh-CN" altLang="en-US" sz="2800" b="1" kern="1200" dirty="0" smtClean="0"/>
              <a:t>第四节  </a:t>
            </a:r>
            <a:r>
              <a:rPr lang="zh-CN" altLang="zh-CN" sz="2800" b="1" kern="1200" dirty="0" smtClean="0"/>
              <a:t>科学技术活动的方法</a:t>
            </a:r>
            <a:endParaRPr lang="zh-CN" altLang="en-US" sz="2800" b="1" kern="1200" dirty="0" smtClean="0"/>
          </a:p>
        </p:txBody>
      </p:sp>
      <p:sp>
        <p:nvSpPr>
          <p:cNvPr id="3" name="文本占位符 2"/>
          <p:cNvSpPr>
            <a:spLocks noGrp="1"/>
          </p:cNvSpPr>
          <p:nvPr>
            <p:ph type="body" sz="quarter" idx="11"/>
          </p:nvPr>
        </p:nvSpPr>
        <p:spPr>
          <a:xfrm>
            <a:off x="1271464" y="2348880"/>
            <a:ext cx="4824536" cy="1913537"/>
          </a:xfrm>
        </p:spPr>
        <p:txBody>
          <a:bodyPr wrap="square" rtlCol="0">
            <a:spAutoFit/>
          </a:body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ea"/>
              </a:rPr>
              <a:t>一、科学实践的方法</a:t>
            </a:r>
            <a:endParaRPr lang="zh-CN" altLang="zh-CN" sz="3200" b="1" dirty="0" smtClean="0">
              <a:latin typeface="微软雅黑" panose="020B0503020204020204" pitchFamily="34" charset="-122"/>
              <a:ea typeface="微软雅黑" panose="020B0503020204020204" pitchFamily="34" charset="-122"/>
              <a:cs typeface="+mn-ea"/>
              <a:sym typeface="+mn-ea"/>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ea"/>
              </a:rPr>
              <a:t>二、技术活动的方法</a:t>
            </a:r>
            <a:endParaRPr lang="zh-CN" altLang="en-US" sz="3200"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5" name="Rectangle 3"/>
          <p:cNvSpPr txBox="1">
            <a:spLocks noChangeArrowheads="1"/>
          </p:cNvSpPr>
          <p:nvPr/>
        </p:nvSpPr>
        <p:spPr>
          <a:xfrm>
            <a:off x="623392" y="2132856"/>
            <a:ext cx="10972800" cy="3456384"/>
          </a:xfrm>
          <a:prstGeom prst="rect">
            <a:avLst/>
          </a:prstGeom>
        </p:spPr>
        <p:txBody>
          <a:bodyPr/>
          <a:lstStyle/>
          <a:p>
            <a:pPr marL="342900" indent="819150" rtl="0" eaLnBrk="0" hangingPunct="0">
              <a:lnSpc>
                <a:spcPct val="150000"/>
              </a:lnSpc>
              <a:defRPr/>
            </a:pPr>
            <a:r>
              <a:rPr lang="zh-CN" altLang="zh-CN" sz="2800" kern="0" dirty="0" smtClean="0">
                <a:latin typeface="微软雅黑" panose="020B0503020204020204" pitchFamily="34" charset="-122"/>
                <a:ea typeface="微软雅黑" panose="020B0503020204020204" pitchFamily="34" charset="-122"/>
                <a:cs typeface="+mn-cs"/>
              </a:rPr>
              <a:t>在现代的科学研究条件下，一个相对完整的研究过程主要包括以下环节：确定科研</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选题</a:t>
            </a:r>
            <a:r>
              <a:rPr lang="zh-CN" altLang="zh-CN" sz="2800" kern="0" dirty="0" smtClean="0">
                <a:latin typeface="微软雅黑" panose="020B0503020204020204" pitchFamily="34" charset="-122"/>
                <a:ea typeface="微软雅黑" panose="020B0503020204020204" pitchFamily="34" charset="-122"/>
                <a:cs typeface="+mn-cs"/>
              </a:rPr>
              <a:t>、获取</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科学事实</a:t>
            </a:r>
            <a:r>
              <a:rPr lang="zh-CN" altLang="zh-CN" sz="2800" kern="0" dirty="0" smtClean="0">
                <a:latin typeface="微软雅黑" panose="020B0503020204020204" pitchFamily="34" charset="-122"/>
                <a:ea typeface="微软雅黑" panose="020B0503020204020204" pitchFamily="34" charset="-122"/>
                <a:cs typeface="+mn-cs"/>
              </a:rPr>
              <a:t>、进行</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思维加工</a:t>
            </a:r>
            <a:r>
              <a:rPr lang="zh-CN" altLang="zh-CN" sz="2800" kern="0" dirty="0" smtClean="0">
                <a:latin typeface="微软雅黑" panose="020B0503020204020204" pitchFamily="34" charset="-122"/>
                <a:ea typeface="微软雅黑" panose="020B0503020204020204" pitchFamily="34" charset="-122"/>
                <a:cs typeface="+mn-cs"/>
              </a:rPr>
              <a:t>、</a:t>
            </a:r>
            <a:r>
              <a:rPr lang="zh-CN" altLang="zh-CN" sz="2800" kern="0" dirty="0" smtClean="0">
                <a:solidFill>
                  <a:srgbClr val="0000FF"/>
                </a:solidFill>
                <a:latin typeface="微软雅黑" panose="020B0503020204020204" pitchFamily="34" charset="-122"/>
                <a:ea typeface="微软雅黑" panose="020B0503020204020204" pitchFamily="34" charset="-122"/>
                <a:cs typeface="+mn-cs"/>
              </a:rPr>
              <a:t>实践检验</a:t>
            </a:r>
            <a:r>
              <a:rPr lang="zh-CN" altLang="zh-CN" sz="2800" kern="0" dirty="0" smtClean="0">
                <a:latin typeface="微软雅黑" panose="020B0503020204020204" pitchFamily="34" charset="-122"/>
                <a:ea typeface="微软雅黑" panose="020B0503020204020204" pitchFamily="34" charset="-122"/>
                <a:cs typeface="+mn-cs"/>
              </a:rPr>
              <a:t>论证和建立理论体系。科学观察</a:t>
            </a:r>
            <a:r>
              <a:rPr lang="zh-CN" altLang="en-US" sz="2800" kern="0" dirty="0" smtClean="0">
                <a:latin typeface="微软雅黑" panose="020B0503020204020204" pitchFamily="34" charset="-122"/>
                <a:ea typeface="微软雅黑" panose="020B0503020204020204" pitchFamily="34" charset="-122"/>
                <a:cs typeface="+mn-cs"/>
              </a:rPr>
              <a:t>、</a:t>
            </a:r>
            <a:r>
              <a:rPr lang="zh-CN" altLang="zh-CN" sz="2800" kern="0" dirty="0" smtClean="0">
                <a:latin typeface="微软雅黑" panose="020B0503020204020204" pitchFamily="34" charset="-122"/>
                <a:ea typeface="微软雅黑" panose="020B0503020204020204" pitchFamily="34" charset="-122"/>
                <a:cs typeface="+mn-cs"/>
              </a:rPr>
              <a:t>科学实验</a:t>
            </a:r>
            <a:r>
              <a:rPr lang="zh-CN" altLang="en-US" sz="2800" kern="0" dirty="0" smtClean="0">
                <a:latin typeface="微软雅黑" panose="020B0503020204020204" pitchFamily="34" charset="-122"/>
                <a:ea typeface="微软雅黑" panose="020B0503020204020204" pitchFamily="34" charset="-122"/>
                <a:cs typeface="+mn-cs"/>
              </a:rPr>
              <a:t>和科学仪器的运用</a:t>
            </a:r>
            <a:r>
              <a:rPr lang="zh-CN" altLang="zh-CN" sz="2800" kern="0" dirty="0" smtClean="0">
                <a:latin typeface="微软雅黑" panose="020B0503020204020204" pitchFamily="34" charset="-122"/>
                <a:ea typeface="微软雅黑" panose="020B0503020204020204" pitchFamily="34" charset="-122"/>
                <a:cs typeface="+mn-cs"/>
              </a:rPr>
              <a:t>是科学实践的基本形式，也是获取科学事实最基本、最普遍的方法。</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95400" y="764704"/>
            <a:ext cx="10972800" cy="5517232"/>
          </a:xfrm>
          <a:prstGeom prst="rect">
            <a:avLst/>
          </a:prstGeom>
        </p:spPr>
        <p:txBody>
          <a:bodyPr/>
          <a:lstStyle/>
          <a:p>
            <a:pPr marL="342900" indent="15875" rtl="0" eaLnBrk="0" hangingPunct="0">
              <a:lnSpc>
                <a:spcPct val="13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（一）科学观察</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a:p>
            <a:pPr marL="342900" indent="819150"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科学观察，又称观察方法，是人们在一定的理论思维指导下，通过感官或借助科学仪器，在自然发生的条件下有目的、有计划地感知研究对象，从而获得科学事实的一种研究方法。</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科学观察的基本特点：它是一种有理性目标的感性活动；它是一种有目的、有计划的活动；它是对于自然状态下客体的感知过程，它不干预自然状态下的研究对象。</a:t>
            </a:r>
            <a:endParaRPr lang="en-US" altLang="zh-CN"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30000"/>
              </a:lnSpc>
              <a:defRPr/>
            </a:pPr>
            <a:r>
              <a:rPr lang="zh-CN" altLang="en-US" sz="2800" kern="0" dirty="0" smtClean="0">
                <a:latin typeface="微软雅黑" panose="020B0503020204020204" pitchFamily="34" charset="-122"/>
                <a:ea typeface="微软雅黑" panose="020B0503020204020204" pitchFamily="34" charset="-122"/>
                <a:cs typeface="+mn-cs"/>
              </a:rPr>
              <a:t>科学观察分类：定性观察和定量观察，直接观察和间接观察，等等。</a:t>
            </a:r>
            <a:endParaRPr lang="en-US" altLang="zh-CN"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09600" y="765175"/>
            <a:ext cx="10972800" cy="5360988"/>
          </a:xfrm>
          <a:prstGeom prst="rect">
            <a:avLst/>
          </a:prstGeom>
        </p:spPr>
        <p:txBody>
          <a:bodyPr/>
          <a:lstStyle/>
          <a:p>
            <a:pPr marL="342900" marR="0" lvl="0" indent="15875" rtl="0" eaLnBrk="0" hangingPunct="0">
              <a:lnSpc>
                <a:spcPct val="130000"/>
              </a:lnSpc>
              <a:buClrTx/>
              <a:buSzTx/>
              <a:defRPr/>
            </a:pPr>
            <a:r>
              <a:rPr lang="zh-CN" altLang="en-US" sz="3600" b="1" kern="0" dirty="0" smtClean="0">
                <a:latin typeface="+mj-lt"/>
                <a:ea typeface="华文新魏"/>
                <a:cs typeface="+mj-cs"/>
                <a:sym typeface="华文新魏" panose="02010800040101010101" pitchFamily="2" charset="-122"/>
              </a:rPr>
              <a:t>科学观察的基本原则</a:t>
            </a:r>
            <a:endParaRPr lang="zh-CN" altLang="en-US" sz="3600" b="1" kern="0" dirty="0" smtClean="0">
              <a:latin typeface="+mj-lt"/>
              <a:ea typeface="华文新魏"/>
              <a:cs typeface="+mj-cs"/>
              <a:sym typeface="华文新魏" panose="02010800040101010101" pitchFamily="2" charset="-122"/>
            </a:endParaRPr>
          </a:p>
          <a:p>
            <a:pPr marL="342900" marR="0" lvl="0" indent="819150" rtl="0" eaLnBrk="0" hangingPunct="0">
              <a:lnSpc>
                <a:spcPct val="130000"/>
              </a:lnSpc>
              <a:buSzTx/>
              <a:buFont typeface="Wingdings" panose="05000000000000000000" pitchFamily="2" charset="2"/>
              <a:buChar char="Ø"/>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客观性</a:t>
            </a:r>
            <a:r>
              <a:rPr lang="zh-CN" altLang="en-US" sz="2800" kern="0" dirty="0" smtClean="0">
                <a:latin typeface="微软雅黑" panose="020B0503020204020204" pitchFamily="34" charset="-122"/>
                <a:ea typeface="微软雅黑" panose="020B0503020204020204" pitchFamily="34" charset="-122"/>
                <a:cs typeface="+mn-cs"/>
              </a:rPr>
              <a:t>：要求观察者按研究对象的本来面目去观察它和反映它；要避免把某种假定或预想凝固化、僵化，要注意排除假象和错觉的干扰。</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30000"/>
              </a:lnSpc>
              <a:buSzTx/>
              <a:buFont typeface="Wingdings" panose="05000000000000000000" pitchFamily="2" charset="2"/>
              <a:buChar char="Ø"/>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全面性</a:t>
            </a:r>
            <a:r>
              <a:rPr lang="zh-CN" altLang="en-US" sz="2800" kern="0" dirty="0" smtClean="0">
                <a:latin typeface="微软雅黑" panose="020B0503020204020204" pitchFamily="34" charset="-122"/>
                <a:ea typeface="微软雅黑" panose="020B0503020204020204" pitchFamily="34" charset="-122"/>
                <a:cs typeface="+mn-cs"/>
              </a:rPr>
              <a:t>：要求在观察中，尽可能地观察研究对象的各个方面、各种因素、各种关系和各种规定，力求获得丰富而完整的科学事实，客观地反映事物的全貌。</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30000"/>
              </a:lnSpc>
              <a:buSzTx/>
              <a:buFont typeface="Wingdings" panose="05000000000000000000" pitchFamily="2" charset="2"/>
              <a:buChar char="Ø"/>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典型性</a:t>
            </a:r>
            <a:r>
              <a:rPr lang="zh-CN" altLang="en-US" sz="2800" kern="0" dirty="0" smtClean="0">
                <a:latin typeface="微软雅黑" panose="020B0503020204020204" pitchFamily="34" charset="-122"/>
                <a:ea typeface="微软雅黑" panose="020B0503020204020204" pitchFamily="34" charset="-122"/>
                <a:cs typeface="+mn-cs"/>
              </a:rPr>
              <a:t>：注意选择具有代表性的对象和干扰比较小的观察环境时非常必要的。</a:t>
            </a:r>
            <a:endParaRPr lang="en-US" altLang="zh-CN"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科学技术活动</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79376" y="836712"/>
            <a:ext cx="10972800" cy="5400600"/>
          </a:xfrm>
          <a:prstGeom prst="rect">
            <a:avLst/>
          </a:prstGeom>
        </p:spPr>
        <p:txBody>
          <a:bodyPr/>
          <a:lstStyle/>
          <a:p>
            <a:pPr marL="342900" marR="0" lvl="0" indent="15875" rtl="0" eaLnBrk="0" hangingPunct="0">
              <a:lnSpc>
                <a:spcPct val="15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（二）科学实验</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50000"/>
              </a:lnSpc>
              <a:buClrTx/>
              <a:buSzTx/>
              <a:defRPr/>
            </a:pP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科学实验</a:t>
            </a:r>
            <a:r>
              <a:rPr lang="zh-CN" altLang="en-US" sz="2800" kern="0" dirty="0" smtClean="0">
                <a:latin typeface="微软雅黑" panose="020B0503020204020204" pitchFamily="34" charset="-122"/>
                <a:ea typeface="微软雅黑" panose="020B0503020204020204" pitchFamily="34" charset="-122"/>
                <a:cs typeface="+mn-cs"/>
              </a:rPr>
              <a:t>是科学研究者依据一定的科研目的，用一定的物质手段（科学仪器和设备），在人为控制或变革客观事物的条件下获得科学事实的基本方法。</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科学实验的</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特性</a:t>
            </a:r>
            <a:r>
              <a:rPr lang="zh-CN" altLang="en-US" sz="2800" kern="0" dirty="0" smtClean="0">
                <a:latin typeface="微软雅黑" panose="020B0503020204020204" pitchFamily="34" charset="-122"/>
                <a:ea typeface="微软雅黑" panose="020B0503020204020204" pitchFamily="34" charset="-122"/>
                <a:cs typeface="+mn-cs"/>
              </a:rPr>
              <a:t>：</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819150" rtl="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科学实验可以</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简化和纯化</a:t>
            </a:r>
            <a:r>
              <a:rPr lang="zh-CN" altLang="en-US" sz="2800" kern="0" dirty="0" smtClean="0">
                <a:latin typeface="微软雅黑" panose="020B0503020204020204" pitchFamily="34" charset="-122"/>
                <a:ea typeface="微软雅黑" panose="020B0503020204020204" pitchFamily="34" charset="-122"/>
                <a:cs typeface="+mn-cs"/>
              </a:rPr>
              <a:t>研究对象，可以</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强化</a:t>
            </a:r>
            <a:r>
              <a:rPr lang="zh-CN" altLang="en-US" sz="2800" kern="0" dirty="0" smtClean="0">
                <a:latin typeface="微软雅黑" panose="020B0503020204020204" pitchFamily="34" charset="-122"/>
                <a:ea typeface="微软雅黑" panose="020B0503020204020204" pitchFamily="34" charset="-122"/>
                <a:cs typeface="+mn-cs"/>
              </a:rPr>
              <a:t>研究对象及其条件；具有可重复性；可以模拟研究对象的属性及其变化过程；可以较为经济可靠地认识和变革被带入实验室的“自然现象”。</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07368" y="764704"/>
            <a:ext cx="11247967" cy="5472608"/>
          </a:xfrm>
          <a:prstGeom prst="rect">
            <a:avLst/>
          </a:prstGeom>
        </p:spPr>
        <p:txBody>
          <a:bodyPr/>
          <a:lstStyle/>
          <a:p>
            <a:pPr marL="342900" indent="15875" rtl="0" eaLnBrk="0" hangingPunct="0">
              <a:lnSpc>
                <a:spcPct val="150000"/>
              </a:lnSpc>
              <a:defRPr/>
            </a:pPr>
            <a:r>
              <a:rPr lang="zh-CN" altLang="en-US" sz="3600" b="1" kern="0" dirty="0" smtClean="0">
                <a:latin typeface="+mj-lt"/>
                <a:ea typeface="华文新魏"/>
                <a:cs typeface="+mj-cs"/>
                <a:sym typeface="华文新魏" panose="02010800040101010101" pitchFamily="2" charset="-122"/>
              </a:rPr>
              <a:t>实验方法与观察方法比较</a:t>
            </a:r>
            <a:endParaRPr lang="zh-CN" altLang="en-US" sz="3600" b="1" kern="0" dirty="0" smtClean="0">
              <a:latin typeface="+mj-lt"/>
              <a:ea typeface="华文新魏"/>
              <a:cs typeface="+mj-cs"/>
              <a:sym typeface="华文新魏" panose="02010800040101010101" pitchFamily="2" charset="-122"/>
            </a:endParaRPr>
          </a:p>
          <a:p>
            <a:pPr marL="342900" indent="819150"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更能发挥人的主观能动性。其最大特点是在变革自然中认识自然。巴甫洛夫形象比喻：“实验好像把各种现象拿在自己的手中，并时而把这一现象，时而把那一现象纳入实验的进程，从而在认为简化的组合中确定现象间的真实联系。换句话说，观察是搜集自然现象所提供的东西，而实验则是从自然现象中提取他所愿望的东西。”</a:t>
            </a:r>
            <a:endParaRPr lang="zh-CN" altLang="en-US" sz="2800" kern="0" dirty="0" smtClean="0">
              <a:latin typeface="微软雅黑" panose="020B0503020204020204" pitchFamily="34" charset="-122"/>
              <a:ea typeface="微软雅黑" panose="020B0503020204020204" pitchFamily="34" charset="-122"/>
              <a:cs typeface="+mn-cs"/>
            </a:endParaRPr>
          </a:p>
          <a:p>
            <a:pPr marL="342900" indent="819150" rtl="0" eaLnBrk="0" hangingPunct="0">
              <a:lnSpc>
                <a:spcPct val="150000"/>
              </a:lnSpc>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cs typeface="+mn-cs"/>
              </a:rPr>
              <a:t>更能获得大量、精确和可靠的科学事实，更能深刻地揭示事物的本质和规律。</a:t>
            </a:r>
            <a:endParaRPr lang="zh-CN" altLang="en-US" sz="28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4"/>
          <p:cNvSpPr>
            <a:spLocks noGrp="1"/>
          </p:cNvSpPr>
          <p:nvPr>
            <p:ph type="body" sz="quarter" idx="11"/>
          </p:nvPr>
        </p:nvSpPr>
        <p:spPr>
          <a:xfrm>
            <a:off x="2351088" y="6308725"/>
            <a:ext cx="9880600" cy="668338"/>
          </a:xfrm>
          <a:noFill/>
          <a:ln>
            <a:noFill/>
          </a:ln>
        </p:spPr>
        <p:txBody>
          <a:bodyPr anchor="t"/>
          <a:lstStyle/>
          <a:p>
            <a:r>
              <a:rPr lang="zh-CN" altLang="en-US" dirty="0">
                <a:sym typeface="华文新魏" panose="02010800040101010101" pitchFamily="2" charset="-122"/>
              </a:rPr>
              <a:t>第一</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节</a:t>
            </a:r>
            <a:r>
              <a:rPr lang="zh-CN" altLang="en-US" kern="1200" dirty="0">
                <a:latin typeface="微软雅黑" panose="020B0503020204020204" pitchFamily="34" charset="-122"/>
                <a:ea typeface="微软雅黑" panose="020B0503020204020204" pitchFamily="34" charset="-122"/>
                <a:sym typeface="华文新魏" panose="02010800040101010101" pitchFamily="2" charset="-122"/>
              </a:rPr>
              <a:t> </a:t>
            </a:r>
            <a:r>
              <a:rPr lang="zh-CN" altLang="en-US" kern="1200" dirty="0" smtClean="0">
                <a:latin typeface="微软雅黑" panose="020B0503020204020204" pitchFamily="34" charset="-122"/>
                <a:ea typeface="微软雅黑" panose="020B0503020204020204" pitchFamily="34" charset="-122"/>
                <a:sym typeface="华文新魏" panose="02010800040101010101" pitchFamily="2" charset="-122"/>
              </a:rPr>
              <a:t> </a:t>
            </a:r>
            <a:r>
              <a:rPr lang="zh-CN" altLang="zh-CN" kern="1200" dirty="0" smtClean="0">
                <a:latin typeface="微软雅黑" panose="020B0503020204020204" pitchFamily="34" charset="-122"/>
                <a:ea typeface="微软雅黑" panose="020B0503020204020204" pitchFamily="34" charset="-122"/>
                <a:sym typeface="华文新魏" panose="02010800040101010101" pitchFamily="2" charset="-122"/>
              </a:rPr>
              <a:t>科学技术研究</a:t>
            </a:r>
            <a:r>
              <a:rPr lang="zh-CN" altLang="zh-CN" kern="1200" dirty="0" smtClean="0">
                <a:latin typeface="宋体" panose="02010600030101010101" pitchFamily="2" charset="-122"/>
                <a:sym typeface="华文新魏" panose="02010800040101010101" pitchFamily="2" charset="-122"/>
              </a:rPr>
              <a:t>的辩证思维方法</a:t>
            </a:r>
            <a:endParaRPr lang="zh-CN" altLang="en-US" kern="1200" dirty="0">
              <a:latin typeface="宋体" panose="02010600030101010101" pitchFamily="2" charset="-122"/>
              <a:sym typeface="华文新魏" panose="02010800040101010101" pitchFamily="2" charset="-122"/>
            </a:endParaRPr>
          </a:p>
        </p:txBody>
      </p:sp>
      <p:sp>
        <p:nvSpPr>
          <p:cNvPr id="7" name="文本占位符 8193"/>
          <p:cNvSpPr>
            <a:spLocks noGrp="1"/>
          </p:cNvSpPr>
          <p:nvPr>
            <p:ph type="body" sz="quarter" idx="10"/>
          </p:nvPr>
        </p:nvSpPr>
        <p:spPr>
          <a:xfrm>
            <a:off x="536575" y="-1587"/>
            <a:ext cx="9880600" cy="666750"/>
          </a:xfrm>
          <a:noFill/>
          <a:ln>
            <a:noFill/>
          </a:ln>
        </p:spPr>
        <p:txBody>
          <a:bodyPr anchor="ctr"/>
          <a:lstStyle/>
          <a:p>
            <a:r>
              <a:rPr lang="zh-CN" altLang="en-US" b="1" kern="1200" dirty="0" smtClean="0">
                <a:latin typeface="微软雅黑" panose="020B0503020204020204" pitchFamily="34" charset="-122"/>
                <a:ea typeface="微软雅黑" panose="020B0503020204020204" pitchFamily="34" charset="-122"/>
              </a:rPr>
              <a:t>一、</a:t>
            </a:r>
            <a:r>
              <a:rPr lang="zh-CN" altLang="zh-CN" b="1" kern="1200" dirty="0" smtClean="0">
                <a:latin typeface="微软雅黑" panose="020B0503020204020204" pitchFamily="34" charset="-122"/>
                <a:ea typeface="微软雅黑" panose="020B0503020204020204" pitchFamily="34" charset="-122"/>
              </a:rPr>
              <a:t>问题意识与问题导向</a:t>
            </a:r>
            <a:endParaRPr lang="zh-CN" altLang="en-US" b="1" kern="1200" dirty="0" smtClean="0">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695400" y="764704"/>
            <a:ext cx="10657416" cy="5400600"/>
          </a:xfrm>
          <a:prstGeom prst="rect">
            <a:avLst/>
          </a:prstGeom>
          <a:noFill/>
          <a:ln w="9525">
            <a:noFill/>
            <a:miter lim="800000"/>
          </a:ln>
        </p:spPr>
        <p:txBody>
          <a:bodyPr/>
          <a:lstStyle/>
          <a:p>
            <a:pPr marL="342900" indent="-342900" eaLnBrk="1" hangingPunct="1">
              <a:lnSpc>
                <a:spcPct val="120000"/>
              </a:lnSpc>
              <a:spcBef>
                <a:spcPct val="20000"/>
              </a:spcBef>
              <a:buClr>
                <a:schemeClr val="bg2"/>
              </a:buClr>
              <a:buSzPct val="75000"/>
              <a:buFont typeface="Wingdings" panose="05000000000000000000" pitchFamily="2" charset="2"/>
              <a:buNone/>
            </a:pPr>
            <a:r>
              <a:rPr lang="zh-CN" altLang="en-US" sz="3600" b="1" kern="0" dirty="0" smtClean="0">
                <a:latin typeface="+mj-lt"/>
                <a:ea typeface="华文新魏"/>
                <a:cs typeface="+mj-cs"/>
                <a:sym typeface="华文新魏" panose="02010800040101010101" pitchFamily="2" charset="-122"/>
              </a:rPr>
              <a:t>增强问</a:t>
            </a:r>
            <a:r>
              <a:rPr lang="zh-CN" altLang="en-US" sz="3600" b="1" kern="0" dirty="0">
                <a:latin typeface="+mj-lt"/>
                <a:ea typeface="华文新魏"/>
                <a:cs typeface="+mj-cs"/>
                <a:sym typeface="华文新魏" panose="02010800040101010101" pitchFamily="2" charset="-122"/>
              </a:rPr>
              <a:t>题意</a:t>
            </a:r>
            <a:r>
              <a:rPr lang="zh-CN" altLang="en-US" sz="3600" b="1" kern="0" dirty="0" smtClean="0">
                <a:latin typeface="+mj-lt"/>
                <a:ea typeface="华文新魏"/>
                <a:cs typeface="+mj-cs"/>
                <a:sym typeface="华文新魏" panose="02010800040101010101" pitchFamily="2" charset="-122"/>
              </a:rPr>
              <a:t>识</a:t>
            </a:r>
            <a:endParaRPr lang="zh-CN" altLang="en-US" sz="3600" b="1" kern="0" dirty="0">
              <a:latin typeface="+mj-lt"/>
              <a:ea typeface="华文新魏"/>
              <a:cs typeface="+mj-cs"/>
              <a:sym typeface="华文新魏" panose="02010800040101010101" pitchFamily="2" charset="-122"/>
            </a:endParaRPr>
          </a:p>
          <a:p>
            <a:pPr indent="716280" eaLnBrk="1" hangingPunct="1">
              <a:lnSpc>
                <a:spcPct val="120000"/>
              </a:lnSpc>
              <a:spcBef>
                <a:spcPct val="20000"/>
              </a:spcBef>
              <a:buClr>
                <a:schemeClr val="bg2"/>
              </a:buClr>
              <a:buSzPct val="75000"/>
              <a:buFont typeface="Wingdings" panose="05000000000000000000" pitchFamily="2" charset="2"/>
              <a:buNone/>
            </a:pP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设法去了解人们现在在科学上讨论些什么，找出困难所在，把兴趣放在不一致的地方，这些就是你应该从事研究的问题。”</a:t>
            </a:r>
            <a:endParaRPr lang="zh-CN" altLang="en-US" sz="2800" dirty="0">
              <a:latin typeface="微软雅黑" panose="020B0503020204020204" pitchFamily="34" charset="-122"/>
              <a:ea typeface="微软雅黑" panose="020B0503020204020204" pitchFamily="34" charset="-122"/>
            </a:endParaRPr>
          </a:p>
          <a:p>
            <a:pPr indent="716280" algn="r">
              <a:lnSpc>
                <a:spcPct val="120000"/>
              </a:lnSpc>
              <a:spcBef>
                <a:spcPct val="50000"/>
              </a:spcBef>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波普</a:t>
            </a:r>
            <a:r>
              <a:rPr lang="zh-CN" altLang="en-US" sz="2800" b="1" dirty="0" smtClean="0">
                <a:latin typeface="微软雅黑" panose="020B0503020204020204" pitchFamily="34" charset="-122"/>
                <a:ea typeface="微软雅黑" panose="020B0503020204020204" pitchFamily="34" charset="-122"/>
              </a:rPr>
              <a:t>尔</a:t>
            </a:r>
            <a:endParaRPr lang="en-US" altLang="zh-CN" sz="2800" b="1" dirty="0" smtClean="0">
              <a:latin typeface="微软雅黑" panose="020B0503020204020204" pitchFamily="34" charset="-122"/>
              <a:ea typeface="微软雅黑" panose="020B0503020204020204" pitchFamily="34" charset="-122"/>
            </a:endParaRPr>
          </a:p>
          <a:p>
            <a:pPr indent="716280">
              <a:lnSpc>
                <a:spcPct val="120000"/>
              </a:lnSpc>
              <a:spcBef>
                <a:spcPct val="50000"/>
              </a:spcBef>
            </a:pPr>
            <a:r>
              <a:rPr lang="zh-CN" altLang="en-US" sz="2800" dirty="0" smtClean="0">
                <a:latin typeface="微软雅黑" panose="020B0503020204020204" pitchFamily="34" charset="-122"/>
                <a:ea typeface="微软雅黑" panose="020B0503020204020204" pitchFamily="34" charset="-122"/>
              </a:rPr>
              <a:t>“提出一个问题往往比解决一个问题更重要。因为解决问题也许仅仅是一个数学上或实验上的技能而已，而提出新的问题，新的可能性，从新的角度去看待旧的问题，却需要有创造性的想象力，而且标志着科学的真正进步。”</a:t>
            </a:r>
            <a:endParaRPr lang="en-US" altLang="zh-CN" sz="2800" dirty="0" smtClean="0">
              <a:latin typeface="微软雅黑" panose="020B0503020204020204" pitchFamily="34" charset="-122"/>
              <a:ea typeface="微软雅黑" panose="020B0503020204020204" pitchFamily="34" charset="-122"/>
            </a:endParaRPr>
          </a:p>
          <a:p>
            <a:pPr indent="716280" algn="r">
              <a:lnSpc>
                <a:spcPct val="120000"/>
              </a:lnSpc>
              <a:spcBef>
                <a:spcPct val="50000"/>
              </a:spcBef>
            </a:pPr>
            <a:r>
              <a:rPr lang="en-US" altLang="zh-CN" sz="2800"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爱因斯坦</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科学技术活动</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标题 1"/>
          <p:cNvSpPr txBox="1"/>
          <p:nvPr/>
        </p:nvSpPr>
        <p:spPr>
          <a:xfrm>
            <a:off x="624417" y="908051"/>
            <a:ext cx="10972800" cy="3025775"/>
          </a:xfrm>
          <a:prstGeom prst="rect">
            <a:avLst/>
          </a:prstGeom>
        </p:spPr>
        <p:txBody>
          <a:bodyPr/>
          <a:lstStyle/>
          <a:p>
            <a:pPr marL="342900" indent="558800" rtl="0" eaLnBrk="0" hangingPunct="0">
              <a:lnSpc>
                <a:spcPct val="130000"/>
              </a:lnSpc>
              <a:defRPr/>
            </a:pPr>
            <a:r>
              <a:rPr lang="zh-CN" altLang="en-US" sz="2000" kern="0" dirty="0" smtClean="0">
                <a:latin typeface="微软雅黑" panose="020B0503020204020204" pitchFamily="34" charset="-122"/>
                <a:ea typeface="微软雅黑" panose="020B0503020204020204" pitchFamily="34" charset="-122"/>
                <a:cs typeface="+mn-cs"/>
              </a:rPr>
              <a:t>巴甫洛夫研究狗的消化腺分泌时意外发现了条件反射。他用手术在狗的腮部唾腺位置连接一导管，引出唾液，并用精密仪器记录唾液分泌的滴数。实验时给狗食物，并随时观察其唾液分泌情形。巴甫洛夫意外地发现，除食物之外，在食物出现之前的</a:t>
            </a:r>
            <a:r>
              <a:rPr lang="zh-CN" altLang="en-US" sz="2000" kern="0" dirty="0" smtClean="0">
                <a:solidFill>
                  <a:srgbClr val="0000FF"/>
                </a:solidFill>
                <a:latin typeface="微软雅黑" panose="020B0503020204020204" pitchFamily="34" charset="-122"/>
                <a:ea typeface="微软雅黑" panose="020B0503020204020204" pitchFamily="34" charset="-122"/>
                <a:cs typeface="+mn-cs"/>
              </a:rPr>
              <a:t>其他刺激</a:t>
            </a:r>
            <a:r>
              <a:rPr lang="en-US" altLang="zh-CN" sz="2000" kern="0" dirty="0" smtClean="0">
                <a:latin typeface="微软雅黑" panose="020B0503020204020204" pitchFamily="34" charset="-122"/>
                <a:ea typeface="微软雅黑" panose="020B0503020204020204" pitchFamily="34" charset="-122"/>
                <a:cs typeface="+mn-cs"/>
              </a:rPr>
              <a:t>(</a:t>
            </a:r>
            <a:r>
              <a:rPr lang="zh-CN" altLang="en-US" sz="2000" kern="0" dirty="0" smtClean="0">
                <a:latin typeface="微软雅黑" panose="020B0503020204020204" pitchFamily="34" charset="-122"/>
                <a:ea typeface="微软雅黑" panose="020B0503020204020204" pitchFamily="34" charset="-122"/>
                <a:cs typeface="+mn-cs"/>
              </a:rPr>
              <a:t>如送食物来的人员或其脚步声等</a:t>
            </a:r>
            <a:r>
              <a:rPr lang="en-US" altLang="zh-CN" sz="2000" kern="0" dirty="0" smtClean="0">
                <a:latin typeface="微软雅黑" panose="020B0503020204020204" pitchFamily="34" charset="-122"/>
                <a:ea typeface="微软雅黑" panose="020B0503020204020204" pitchFamily="34" charset="-122"/>
                <a:cs typeface="+mn-cs"/>
              </a:rPr>
              <a:t>)</a:t>
            </a:r>
            <a:r>
              <a:rPr lang="zh-CN" altLang="en-US" sz="2000" kern="0" dirty="0" smtClean="0">
                <a:latin typeface="微软雅黑" panose="020B0503020204020204" pitchFamily="34" charset="-122"/>
                <a:ea typeface="微软雅黑" panose="020B0503020204020204" pitchFamily="34" charset="-122"/>
                <a:cs typeface="+mn-cs"/>
              </a:rPr>
              <a:t>，也会引起狗的</a:t>
            </a:r>
            <a:r>
              <a:rPr lang="zh-CN" altLang="en-US" sz="2000" kern="0" dirty="0" smtClean="0">
                <a:solidFill>
                  <a:srgbClr val="0000FF"/>
                </a:solidFill>
                <a:latin typeface="微软雅黑" panose="020B0503020204020204" pitchFamily="34" charset="-122"/>
                <a:ea typeface="微软雅黑" panose="020B0503020204020204" pitchFamily="34" charset="-122"/>
                <a:cs typeface="+mn-cs"/>
              </a:rPr>
              <a:t>唾液分泌</a:t>
            </a:r>
            <a:r>
              <a:rPr lang="zh-CN" altLang="en-US" sz="2000" kern="0" dirty="0" smtClean="0">
                <a:latin typeface="微软雅黑" panose="020B0503020204020204" pitchFamily="34" charset="-122"/>
                <a:ea typeface="微软雅黑" panose="020B0503020204020204" pitchFamily="34" charset="-122"/>
                <a:cs typeface="+mn-cs"/>
              </a:rPr>
              <a:t>。巴甫洛夫根据谢切诺夫</a:t>
            </a:r>
            <a:r>
              <a:rPr lang="en-US" altLang="zh-CN" sz="2000" kern="0" dirty="0" smtClean="0">
                <a:latin typeface="微软雅黑" panose="020B0503020204020204" pitchFamily="34" charset="-122"/>
                <a:ea typeface="微软雅黑" panose="020B0503020204020204" pitchFamily="34" charset="-122"/>
                <a:cs typeface="+mn-cs"/>
              </a:rPr>
              <a:t>《</a:t>
            </a:r>
            <a:r>
              <a:rPr lang="zh-CN" altLang="en-US" sz="2000" kern="0" dirty="0" smtClean="0">
                <a:latin typeface="微软雅黑" panose="020B0503020204020204" pitchFamily="34" charset="-122"/>
                <a:ea typeface="微软雅黑" panose="020B0503020204020204" pitchFamily="34" charset="-122"/>
                <a:cs typeface="+mn-cs"/>
              </a:rPr>
              <a:t>脑的反射</a:t>
            </a:r>
            <a:r>
              <a:rPr lang="en-US" altLang="zh-CN" sz="2000" kern="0" dirty="0" smtClean="0">
                <a:latin typeface="微软雅黑" panose="020B0503020204020204" pitchFamily="34" charset="-122"/>
                <a:ea typeface="微软雅黑" panose="020B0503020204020204" pitchFamily="34" charset="-122"/>
                <a:cs typeface="+mn-cs"/>
              </a:rPr>
              <a:t>》</a:t>
            </a:r>
            <a:r>
              <a:rPr lang="zh-CN" altLang="en-US" sz="2000" kern="0" dirty="0" smtClean="0">
                <a:latin typeface="微软雅黑" panose="020B0503020204020204" pitchFamily="34" charset="-122"/>
                <a:ea typeface="微软雅黑" panose="020B0503020204020204" pitchFamily="34" charset="-122"/>
                <a:cs typeface="+mn-cs"/>
              </a:rPr>
              <a:t>理论，在</a:t>
            </a:r>
            <a:r>
              <a:rPr lang="en-US" altLang="zh-CN" sz="2000" kern="0" dirty="0" smtClean="0">
                <a:latin typeface="微软雅黑" panose="020B0503020204020204" pitchFamily="34" charset="-122"/>
                <a:ea typeface="微软雅黑" panose="020B0503020204020204" pitchFamily="34" charset="-122"/>
                <a:cs typeface="+mn-cs"/>
              </a:rPr>
              <a:t>1901</a:t>
            </a:r>
            <a:r>
              <a:rPr lang="zh-CN" altLang="en-US" sz="2000" kern="0" dirty="0" smtClean="0">
                <a:latin typeface="微软雅黑" panose="020B0503020204020204" pitchFamily="34" charset="-122"/>
                <a:ea typeface="微软雅黑" panose="020B0503020204020204" pitchFamily="34" charset="-122"/>
                <a:cs typeface="+mn-cs"/>
              </a:rPr>
              <a:t>年将狗对食物之外的无关刺激引起的唾液分泌现象，称之为条件反射。所谓条件反射，是指在某种条件下，非属食物的中性刺激也与食物刺激同样引起脑神经反射的现象。从</a:t>
            </a:r>
            <a:r>
              <a:rPr lang="en-US" altLang="zh-CN" sz="2000" kern="0" dirty="0" smtClean="0">
                <a:latin typeface="微软雅黑" panose="020B0503020204020204" pitchFamily="34" charset="-122"/>
                <a:ea typeface="微软雅黑" panose="020B0503020204020204" pitchFamily="34" charset="-122"/>
                <a:cs typeface="+mn-cs"/>
              </a:rPr>
              <a:t>1901</a:t>
            </a:r>
            <a:r>
              <a:rPr lang="zh-CN" altLang="en-US" sz="2000" kern="0" dirty="0" smtClean="0">
                <a:latin typeface="微软雅黑" panose="020B0503020204020204" pitchFamily="34" charset="-122"/>
                <a:ea typeface="微软雅黑" panose="020B0503020204020204" pitchFamily="34" charset="-122"/>
                <a:cs typeface="+mn-cs"/>
              </a:rPr>
              <a:t>年起，巴甫洛夫专心从事条件反射实验研究，直到</a:t>
            </a:r>
            <a:r>
              <a:rPr lang="en-US" altLang="zh-CN" sz="2000" kern="0" dirty="0" smtClean="0">
                <a:latin typeface="微软雅黑" panose="020B0503020204020204" pitchFamily="34" charset="-122"/>
                <a:ea typeface="微软雅黑" panose="020B0503020204020204" pitchFamily="34" charset="-122"/>
                <a:cs typeface="+mn-cs"/>
              </a:rPr>
              <a:t>1936</a:t>
            </a:r>
            <a:r>
              <a:rPr lang="zh-CN" altLang="en-US" sz="2000" kern="0" dirty="0" smtClean="0">
                <a:latin typeface="微软雅黑" panose="020B0503020204020204" pitchFamily="34" charset="-122"/>
                <a:ea typeface="微软雅黑" panose="020B0503020204020204" pitchFamily="34" charset="-122"/>
                <a:cs typeface="+mn-cs"/>
              </a:rPr>
              <a:t>年逝世为止，长达</a:t>
            </a:r>
            <a:r>
              <a:rPr lang="en-US" altLang="zh-CN" sz="2000" kern="0" dirty="0" smtClean="0">
                <a:latin typeface="微软雅黑" panose="020B0503020204020204" pitchFamily="34" charset="-122"/>
                <a:ea typeface="微软雅黑" panose="020B0503020204020204" pitchFamily="34" charset="-122"/>
                <a:cs typeface="+mn-cs"/>
              </a:rPr>
              <a:t>35</a:t>
            </a:r>
            <a:r>
              <a:rPr lang="zh-CN" altLang="en-US" sz="2000" kern="0" dirty="0" smtClean="0">
                <a:latin typeface="微软雅黑" panose="020B0503020204020204" pitchFamily="34" charset="-122"/>
                <a:ea typeface="微软雅黑" panose="020B0503020204020204" pitchFamily="34" charset="-122"/>
                <a:cs typeface="+mn-cs"/>
              </a:rPr>
              <a:t>年之久。</a:t>
            </a:r>
            <a:endParaRPr lang="zh-CN" altLang="en-US" sz="20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zh-CN" altLang="en-US" sz="2000" b="0" i="0" u="none" strike="noStrike" kern="0" cap="none" spc="0" normalizeH="0" baseline="0" noProof="0" dirty="0" smtClean="0">
              <a:ln>
                <a:noFill/>
              </a:ln>
              <a:solidFill>
                <a:srgbClr val="FF0000"/>
              </a:solidFill>
              <a:effectLst/>
              <a:uLnTx/>
              <a:uFillTx/>
              <a:latin typeface="+mn-lt"/>
              <a:ea typeface="+mn-ea"/>
              <a:cs typeface="+mn-cs"/>
            </a:endParaRPr>
          </a:p>
        </p:txBody>
      </p:sp>
      <p:pic>
        <p:nvPicPr>
          <p:cNvPr id="5" name="Picture 5" descr="1904xxll2"/>
          <p:cNvPicPr>
            <a:picLocks noChangeAspect="1" noChangeArrowheads="1"/>
          </p:cNvPicPr>
          <p:nvPr/>
        </p:nvPicPr>
        <p:blipFill>
          <a:blip r:embed="rId1" cstate="print"/>
          <a:srcRect/>
          <a:stretch>
            <a:fillRect/>
          </a:stretch>
        </p:blipFill>
        <p:spPr bwMode="auto">
          <a:xfrm>
            <a:off x="3071664" y="3789040"/>
            <a:ext cx="6129758" cy="24010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第四</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pic>
        <p:nvPicPr>
          <p:cNvPr id="1026" name="Picture 2" descr="C:\Users\Administrator\Desktop\下载\第三章91页化学元素周期表.png"/>
          <p:cNvPicPr>
            <a:picLocks noChangeAspect="1" noChangeArrowheads="1"/>
          </p:cNvPicPr>
          <p:nvPr/>
        </p:nvPicPr>
        <p:blipFill>
          <a:blip r:embed="rId1" cstate="print"/>
          <a:srcRect/>
          <a:stretch>
            <a:fillRect/>
          </a:stretch>
        </p:blipFill>
        <p:spPr bwMode="auto">
          <a:xfrm>
            <a:off x="892816" y="912766"/>
            <a:ext cx="10441160" cy="5229225"/>
          </a:xfrm>
          <a:prstGeom prst="rect">
            <a:avLst/>
          </a:prstGeom>
          <a:noFill/>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263352" y="836712"/>
            <a:ext cx="11713633" cy="5343525"/>
          </a:xfrm>
          <a:prstGeom prst="rect">
            <a:avLst/>
          </a:prstGeom>
        </p:spPr>
        <p:txBody>
          <a:bodyPr/>
          <a:lstStyle/>
          <a:p>
            <a:pPr marL="342900" lvl="0" indent="819150" rtl="0" eaLnBrk="0" hangingPunct="0">
              <a:lnSpc>
                <a:spcPct val="130000"/>
              </a:lnSpc>
              <a:defRPr/>
            </a:pPr>
            <a:r>
              <a:rPr lang="zh-CN" altLang="zh-CN" sz="3600" b="1" kern="0" dirty="0" smtClean="0">
                <a:latin typeface="+mj-lt"/>
                <a:ea typeface="华文新魏"/>
                <a:cs typeface="+mj-cs"/>
                <a:sym typeface="华文新魏" panose="02010800040101010101" pitchFamily="2" charset="-122"/>
              </a:rPr>
              <a:t>保证观察</a:t>
            </a:r>
            <a:r>
              <a:rPr lang="zh-CN" altLang="en-US" sz="3600" b="1" kern="0" dirty="0" smtClean="0">
                <a:latin typeface="+mj-lt"/>
                <a:ea typeface="华文新魏"/>
                <a:cs typeface="+mj-cs"/>
                <a:sym typeface="华文新魏" panose="02010800040101010101" pitchFamily="2" charset="-122"/>
              </a:rPr>
              <a:t>和</a:t>
            </a:r>
            <a:r>
              <a:rPr lang="zh-CN" altLang="zh-CN" sz="3600" b="1" kern="0" dirty="0" smtClean="0">
                <a:latin typeface="+mj-lt"/>
                <a:ea typeface="华文新魏"/>
                <a:cs typeface="+mj-cs"/>
                <a:sym typeface="华文新魏" panose="02010800040101010101" pitchFamily="2" charset="-122"/>
              </a:rPr>
              <a:t>实验的客观性应做到</a:t>
            </a:r>
            <a:endParaRPr lang="zh-CN" altLang="zh-CN" sz="3600" b="1" kern="0" dirty="0" smtClean="0">
              <a:latin typeface="+mj-lt"/>
              <a:ea typeface="华文新魏"/>
              <a:cs typeface="+mj-cs"/>
              <a:sym typeface="华文新魏" panose="02010800040101010101" pitchFamily="2" charset="-122"/>
            </a:endParaRPr>
          </a:p>
          <a:p>
            <a:pPr marL="342900" marR="0" lvl="0" indent="819150" defTabSz="914400" rtl="0" eaLnBrk="0" latinLnBrk="0" hangingPunct="0">
              <a:lnSpc>
                <a:spcPct val="130000"/>
              </a:lnSpc>
              <a:buClrTx/>
              <a:buSzTx/>
              <a:buFont typeface="Wingdings 2"/>
              <a:buNone/>
              <a:defRPr/>
            </a:pPr>
            <a:r>
              <a:rPr lang="zh-CN" altLang="zh-CN" sz="2400" kern="0" dirty="0" smtClean="0">
                <a:latin typeface="微软雅黑" panose="020B0503020204020204" pitchFamily="34" charset="-122"/>
                <a:ea typeface="微软雅黑" panose="020B0503020204020204" pitchFamily="34" charset="-122"/>
                <a:cs typeface="+mn-cs"/>
              </a:rPr>
              <a:t>第一，要求实验结果可以用某种标准的方法进行</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重复</a:t>
            </a:r>
            <a:r>
              <a:rPr lang="zh-CN" altLang="zh-CN" sz="2400" kern="0" dirty="0" smtClean="0">
                <a:latin typeface="微软雅黑" panose="020B0503020204020204" pitchFamily="34" charset="-122"/>
                <a:ea typeface="微软雅黑" panose="020B0503020204020204" pitchFamily="34" charset="-122"/>
                <a:cs typeface="+mn-cs"/>
              </a:rPr>
              <a:t>。一般说来，观察者的主观的偶然失误都很容易在重复的实验中暴露出来，并加以消除，这就保证了实验结果的客观性。</a:t>
            </a:r>
            <a:endParaRPr lang="zh-CN" altLang="zh-CN"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 typeface="Wingdings 2"/>
              <a:buNone/>
              <a:defRPr/>
            </a:pPr>
            <a:r>
              <a:rPr lang="zh-CN" altLang="zh-CN" sz="2400" kern="0" dirty="0" smtClean="0">
                <a:latin typeface="微软雅黑" panose="020B0503020204020204" pitchFamily="34" charset="-122"/>
                <a:ea typeface="微软雅黑" panose="020B0503020204020204" pitchFamily="34" charset="-122"/>
                <a:cs typeface="+mn-cs"/>
              </a:rPr>
              <a:t>第二，科学观察要求以</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正确反映客观事物本质的理论</a:t>
            </a:r>
            <a:r>
              <a:rPr lang="zh-CN" altLang="zh-CN" sz="2400" kern="0" dirty="0" smtClean="0">
                <a:latin typeface="微软雅黑" panose="020B0503020204020204" pitchFamily="34" charset="-122"/>
                <a:ea typeface="微软雅黑" panose="020B0503020204020204" pitchFamily="34" charset="-122"/>
                <a:cs typeface="+mn-cs"/>
              </a:rPr>
              <a:t>为指导。这类理论能提供正确的概念系统、推理规则和消除假象与误差的方法，从而把日常观察中模糊不清的现象变得清晰起来。</a:t>
            </a:r>
            <a:endParaRPr lang="zh-CN" altLang="zh-CN"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 typeface="Wingdings 2"/>
              <a:buNone/>
              <a:defRPr/>
            </a:pPr>
            <a:r>
              <a:rPr lang="zh-CN" altLang="zh-CN" sz="2400" kern="0" dirty="0" smtClean="0">
                <a:latin typeface="微软雅黑" panose="020B0503020204020204" pitchFamily="34" charset="-122"/>
                <a:ea typeface="微软雅黑" panose="020B0503020204020204" pitchFamily="34" charset="-122"/>
                <a:cs typeface="+mn-cs"/>
              </a:rPr>
              <a:t>第三，使用</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先进</a:t>
            </a:r>
            <a:r>
              <a:rPr lang="zh-CN" altLang="zh-CN" sz="2400" kern="0" dirty="0" smtClean="0">
                <a:latin typeface="微软雅黑" panose="020B0503020204020204" pitchFamily="34" charset="-122"/>
                <a:ea typeface="微软雅黑" panose="020B0503020204020204" pitchFamily="34" charset="-122"/>
                <a:cs typeface="+mn-cs"/>
              </a:rPr>
              <a:t>的观测技术和观测仪器。仪器精度和可观测范围的扩大，就能更准确地记录客体运动的状态，提高观察的客观性。</a:t>
            </a:r>
            <a:endParaRPr lang="zh-CN" altLang="zh-CN"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 typeface="Wingdings 2"/>
              <a:buNone/>
              <a:defRPr/>
            </a:pPr>
            <a:r>
              <a:rPr lang="zh-CN" altLang="zh-CN" sz="2400" kern="0" dirty="0" smtClean="0">
                <a:latin typeface="微软雅黑" panose="020B0503020204020204" pitchFamily="34" charset="-122"/>
                <a:ea typeface="微软雅黑" panose="020B0503020204020204" pitchFamily="34" charset="-122"/>
                <a:cs typeface="+mn-cs"/>
              </a:rPr>
              <a:t>最后，严谨的</a:t>
            </a:r>
            <a:r>
              <a:rPr lang="zh-CN" altLang="zh-CN" sz="2400" kern="0" dirty="0" smtClean="0">
                <a:solidFill>
                  <a:srgbClr val="0000FF"/>
                </a:solidFill>
                <a:latin typeface="微软雅黑" panose="020B0503020204020204" pitchFamily="34" charset="-122"/>
                <a:ea typeface="微软雅黑" panose="020B0503020204020204" pitchFamily="34" charset="-122"/>
                <a:cs typeface="+mn-cs"/>
              </a:rPr>
              <a:t>实事求是的学风</a:t>
            </a:r>
            <a:r>
              <a:rPr lang="zh-CN" altLang="en-US" sz="2400" kern="0" dirty="0" smtClean="0">
                <a:latin typeface="微软雅黑" panose="020B0503020204020204" pitchFamily="34" charset="-122"/>
                <a:ea typeface="微软雅黑" panose="020B0503020204020204" pitchFamily="34" charset="-122"/>
                <a:cs typeface="+mn-cs"/>
              </a:rPr>
              <a:t>和</a:t>
            </a:r>
            <a:r>
              <a:rPr lang="zh-CN" altLang="en-US" sz="2400" kern="0" dirty="0" smtClean="0">
                <a:solidFill>
                  <a:srgbClr val="0000FF"/>
                </a:solidFill>
                <a:latin typeface="微软雅黑" panose="020B0503020204020204" pitchFamily="34" charset="-122"/>
                <a:ea typeface="微软雅黑" panose="020B0503020204020204" pitchFamily="34" charset="-122"/>
                <a:cs typeface="+mn-cs"/>
              </a:rPr>
              <a:t>宽广的知识面</a:t>
            </a:r>
            <a:r>
              <a:rPr lang="zh-CN" altLang="zh-CN" sz="2400" kern="0" dirty="0" smtClean="0">
                <a:latin typeface="微软雅黑" panose="020B0503020204020204" pitchFamily="34" charset="-122"/>
                <a:ea typeface="微软雅黑" panose="020B0503020204020204" pitchFamily="34" charset="-122"/>
                <a:cs typeface="+mn-cs"/>
              </a:rPr>
              <a:t>。这是保证观察客观性前提，也是获得科学成果的重要条件。</a:t>
            </a:r>
            <a:endParaRPr lang="zh-CN" altLang="en-US" sz="24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479376" y="980728"/>
            <a:ext cx="10972800" cy="4929188"/>
          </a:xfrm>
          <a:prstGeom prst="rect">
            <a:avLst/>
          </a:prstGeom>
        </p:spPr>
        <p:txBody>
          <a:bodyPr/>
          <a:lstStyle/>
          <a:p>
            <a:pPr marL="342900" marR="0" lvl="0" indent="819150" defTabSz="914400" rtl="0" eaLnBrk="1" latinLnBrk="0" hangingPunct="1">
              <a:lnSpc>
                <a:spcPct val="13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（三）机遇在科学发现中的意义</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恩格斯说：“在历史的发展中，偶然性起着自己的作用，而它在辩证的思维中，就像在胚胎的发展中一样概括在必然性中。”</a:t>
            </a:r>
            <a:endParaRPr lang="en-US" altLang="zh-CN"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3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要充分利用机遇，科研工作者除了对机遇的认识态度外，还需要有及时发现问题的能力上的准备，这包括具有开放的思路、活跃的思想和广博的知识。把握机遇是一种科学研究中的创造性能力。</a:t>
            </a:r>
            <a:endParaRPr lang="en-US"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内容占位符 2"/>
          <p:cNvSpPr txBox="1"/>
          <p:nvPr/>
        </p:nvSpPr>
        <p:spPr>
          <a:xfrm>
            <a:off x="623392" y="1556792"/>
            <a:ext cx="10972800" cy="3816424"/>
          </a:xfrm>
          <a:prstGeom prst="rect">
            <a:avLst/>
          </a:prstGeom>
        </p:spPr>
        <p:txBody>
          <a:bodyPr/>
          <a:lstStyle/>
          <a:p>
            <a:pPr marL="342900" marR="0" lvl="0" indent="819150" defTabSz="914400" rtl="0" eaLnBrk="0" latinLnBrk="0" hangingPunct="0">
              <a:lnSpc>
                <a:spcPct val="150000"/>
              </a:lnSpc>
              <a:buClrTx/>
              <a:buSzTx/>
              <a:buFontTx/>
              <a:buNone/>
              <a:defRPr/>
            </a:pPr>
            <a:r>
              <a:rPr lang="zh-CN" altLang="en-US" sz="3200" kern="0" dirty="0" smtClean="0">
                <a:latin typeface="微软雅黑" panose="020B0503020204020204" pitchFamily="34" charset="-122"/>
                <a:ea typeface="微软雅黑" panose="020B0503020204020204" pitchFamily="34" charset="-122"/>
                <a:cs typeface="+mn-cs"/>
              </a:rPr>
              <a:t>在获取科学事实的观察和实验过程中，由于意外的事件导致科学上的新发现，称为机遇。机遇是相对于原来预定的研究计划和目的而言的，它的最大特点就是意外性。</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50000"/>
              </a:lnSpc>
              <a:buClrTx/>
              <a:buSzTx/>
              <a:buFontTx/>
              <a:buNone/>
              <a:defRPr/>
            </a:pPr>
            <a:r>
              <a:rPr lang="zh-CN" altLang="en-US" sz="3200" kern="0" dirty="0" smtClean="0">
                <a:latin typeface="微软雅黑" panose="020B0503020204020204" pitchFamily="34" charset="-122"/>
                <a:ea typeface="微软雅黑" panose="020B0503020204020204" pitchFamily="34" charset="-122"/>
                <a:cs typeface="+mn-cs"/>
              </a:rPr>
              <a:t>机遇是科学发现过程中一个具有普遍意义的环节。例</a:t>
            </a:r>
            <a:r>
              <a:rPr lang="zh-CN" altLang="en-US" sz="3200" kern="0" dirty="0" smtClean="0">
                <a:latin typeface="微软雅黑" panose="020B0503020204020204" pitchFamily="34" charset="-122"/>
                <a:ea typeface="微软雅黑" panose="020B0503020204020204" pitchFamily="34" charset="-122"/>
                <a:cs typeface="+mn-cs"/>
                <a:sym typeface="Wingdings" panose="05000000000000000000" pitchFamily="2" charset="2"/>
              </a:rPr>
              <a:t>（德）</a:t>
            </a:r>
            <a:r>
              <a:rPr lang="zh-CN" altLang="en-US" sz="3200" kern="0" dirty="0" smtClean="0">
                <a:latin typeface="微软雅黑" panose="020B0503020204020204" pitchFamily="34" charset="-122"/>
                <a:ea typeface="微软雅黑" panose="020B0503020204020204" pitchFamily="34" charset="-122"/>
                <a:cs typeface="+mn-cs"/>
              </a:rPr>
              <a:t>伦琴发现</a:t>
            </a:r>
            <a:r>
              <a:rPr lang="en-US" altLang="zh-CN" sz="3200" kern="0" dirty="0" smtClean="0">
                <a:latin typeface="微软雅黑" panose="020B0503020204020204" pitchFamily="34" charset="-122"/>
                <a:ea typeface="微软雅黑" panose="020B0503020204020204" pitchFamily="34" charset="-122"/>
                <a:cs typeface="+mn-cs"/>
              </a:rPr>
              <a:t>X</a:t>
            </a:r>
            <a:r>
              <a:rPr lang="zh-CN" altLang="en-US" sz="3200" kern="0" dirty="0" smtClean="0">
                <a:latin typeface="微软雅黑" panose="020B0503020204020204" pitchFamily="34" charset="-122"/>
                <a:ea typeface="微软雅黑" panose="020B0503020204020204" pitchFamily="34" charset="-122"/>
                <a:cs typeface="+mn-cs"/>
              </a:rPr>
              <a:t>射线，（法）贝克勒尔发现铀的放射性。</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5"/>
          <p:cNvSpPr txBox="1">
            <a:spLocks noChangeArrowheads="1"/>
          </p:cNvSpPr>
          <p:nvPr/>
        </p:nvSpPr>
        <p:spPr>
          <a:xfrm>
            <a:off x="335360" y="716679"/>
            <a:ext cx="11665296" cy="5613845"/>
          </a:xfrm>
          <a:prstGeom prst="rect">
            <a:avLst/>
          </a:prstGeom>
        </p:spPr>
        <p:txBody>
          <a:bodyPr wrap="square" anchor="ctr">
            <a:spAutoFit/>
          </a:bodyPr>
          <a:lstStyle/>
          <a:p>
            <a:pPr marL="342900" marR="0" lvl="0" indent="15875" defTabSz="914400" rtl="0" eaLnBrk="0" latinLnBrk="0" hangingPunct="0">
              <a:lnSpc>
                <a:spcPct val="130000"/>
              </a:lnSpc>
              <a:buClrTx/>
              <a:buSzTx/>
              <a:buFontTx/>
              <a:buNone/>
              <a:defRPr/>
            </a:pPr>
            <a:r>
              <a:rPr lang="zh-CN" altLang="en-US" sz="3600" b="1" kern="0" dirty="0" smtClean="0">
                <a:latin typeface="+mj-lt"/>
                <a:ea typeface="华文新魏"/>
                <a:cs typeface="+mj-cs"/>
                <a:sym typeface="华文新魏" panose="02010800040101010101" pitchFamily="2" charset="-122"/>
              </a:rPr>
              <a:t>机遇的两种类型</a:t>
            </a:r>
            <a:endParaRPr lang="zh-CN" altLang="en-US" sz="3600" b="1" kern="0" dirty="0" smtClean="0">
              <a:latin typeface="+mj-lt"/>
              <a:ea typeface="华文新魏"/>
              <a:cs typeface="+mj-cs"/>
              <a:sym typeface="华文新魏" panose="02010800040101010101" pitchFamily="2" charset="-122"/>
            </a:endParaRPr>
          </a:p>
          <a:p>
            <a:pPr marL="342900" marR="0" lvl="0" indent="819150" defTabSz="914400" rtl="0" eaLnBrk="0" latinLnBrk="0" hangingPunct="0">
              <a:lnSpc>
                <a:spcPct val="130000"/>
              </a:lnSpc>
              <a:buClrTx/>
              <a:buSzTx/>
              <a:buFontTx/>
              <a:buNone/>
              <a:defRPr/>
            </a:pPr>
            <a:r>
              <a:rPr lang="zh-CN" altLang="en-US" sz="2400" kern="0" dirty="0" smtClean="0">
                <a:latin typeface="微软雅黑" panose="020B0503020204020204" pitchFamily="34" charset="-122"/>
                <a:ea typeface="微软雅黑" panose="020B0503020204020204" pitchFamily="34" charset="-122"/>
                <a:cs typeface="+mn-cs"/>
              </a:rPr>
              <a:t>一种是意外的、偶然的发现使遇到的难题迎刃而解，如固特异橡胶的发明。</a:t>
            </a:r>
            <a:endParaRPr lang="zh-CN" altLang="en-US"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Tx/>
              <a:buNone/>
              <a:defRPr/>
            </a:pPr>
            <a:r>
              <a:rPr lang="zh-CN" altLang="en-US" sz="2400" kern="0" dirty="0" smtClean="0">
                <a:latin typeface="微软雅黑" panose="020B0503020204020204" pitchFamily="34" charset="-122"/>
                <a:ea typeface="微软雅黑" panose="020B0503020204020204" pitchFamily="34" charset="-122"/>
                <a:cs typeface="+mn-cs"/>
              </a:rPr>
              <a:t>一种是本来为了研究某一事物，但在实践过程中却意外地发现了另一种事物，而后者又比前者具有更大的价值，如克鲁克斯</a:t>
            </a:r>
            <a:r>
              <a:rPr lang="en-US" altLang="zh-CN" sz="2400" kern="0" dirty="0" smtClean="0">
                <a:latin typeface="微软雅黑" panose="020B0503020204020204" pitchFamily="34" charset="-122"/>
                <a:ea typeface="微软雅黑" panose="020B0503020204020204" pitchFamily="34" charset="-122"/>
                <a:cs typeface="+mn-cs"/>
              </a:rPr>
              <a:t>1861</a:t>
            </a:r>
            <a:r>
              <a:rPr lang="zh-CN" altLang="en-US" sz="2400" kern="0" dirty="0" smtClean="0">
                <a:latin typeface="微软雅黑" panose="020B0503020204020204" pitchFamily="34" charset="-122"/>
                <a:ea typeface="微软雅黑" panose="020B0503020204020204" pitchFamily="34" charset="-122"/>
                <a:cs typeface="+mn-cs"/>
              </a:rPr>
              <a:t>年在用分光镜检视一种含硒化合物的残渣时，发现一种新元素</a:t>
            </a:r>
            <a:r>
              <a:rPr lang="en-US" altLang="zh-CN" sz="2400" kern="0" dirty="0" smtClean="0">
                <a:latin typeface="微软雅黑" panose="020B0503020204020204" pitchFamily="34" charset="-122"/>
                <a:ea typeface="微软雅黑" panose="020B0503020204020204" pitchFamily="34" charset="-122"/>
                <a:cs typeface="+mn-cs"/>
              </a:rPr>
              <a:t>——</a:t>
            </a:r>
            <a:r>
              <a:rPr lang="zh-CN" altLang="en-US" sz="2400" kern="0" dirty="0" smtClean="0">
                <a:latin typeface="微软雅黑" panose="020B0503020204020204" pitchFamily="34" charset="-122"/>
                <a:ea typeface="微软雅黑" panose="020B0503020204020204" pitchFamily="34" charset="-122"/>
                <a:cs typeface="+mn-cs"/>
              </a:rPr>
              <a:t>铊。</a:t>
            </a:r>
            <a:endParaRPr lang="en-US" altLang="zh-CN"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Tx/>
              <a:buNone/>
              <a:defRPr/>
            </a:pPr>
            <a:r>
              <a:rPr lang="zh-CN" altLang="en-US" sz="2400" kern="0" dirty="0" smtClean="0">
                <a:latin typeface="微软雅黑" panose="020B0503020204020204" pitchFamily="34" charset="-122"/>
                <a:ea typeface="微软雅黑" panose="020B0503020204020204" pitchFamily="34" charset="-122"/>
                <a:cs typeface="+mn-cs"/>
              </a:rPr>
              <a:t>两种类型机遇的区别在于，一种是加快了研究的进程达到了预期的目的；另一种是离开了原来的方向和目的。</a:t>
            </a:r>
            <a:endParaRPr lang="zh-CN" altLang="en-US"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Tx/>
              <a:buNone/>
              <a:defRPr/>
            </a:pPr>
            <a:r>
              <a:rPr lang="zh-CN" altLang="en-US" sz="2400" kern="0" dirty="0" smtClean="0">
                <a:latin typeface="微软雅黑" panose="020B0503020204020204" pitchFamily="34" charset="-122"/>
                <a:ea typeface="微软雅黑" panose="020B0503020204020204" pitchFamily="34" charset="-122"/>
                <a:cs typeface="+mn-cs"/>
              </a:rPr>
              <a:t>机遇产生的根源在于科学研究的目的性、探索性与自然现象的错综复杂性的矛盾。</a:t>
            </a:r>
            <a:endParaRPr lang="zh-CN" altLang="en-US" sz="24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0" latinLnBrk="0" hangingPunct="0">
              <a:lnSpc>
                <a:spcPct val="130000"/>
              </a:lnSpc>
              <a:buClrTx/>
              <a:buSzTx/>
              <a:buFontTx/>
              <a:buNone/>
              <a:defRPr/>
            </a:pPr>
            <a:r>
              <a:rPr lang="zh-CN" altLang="en-US" sz="2400" kern="0" dirty="0" smtClean="0">
                <a:latin typeface="微软雅黑" panose="020B0503020204020204" pitchFamily="34" charset="-122"/>
                <a:ea typeface="微软雅黑" panose="020B0503020204020204" pitchFamily="34" charset="-122"/>
                <a:cs typeface="+mn-cs"/>
              </a:rPr>
              <a:t>科学研究首先表现为已知和未知的对立统一，其次表现为确定性与非确定性的对立统一。</a:t>
            </a:r>
            <a:endParaRPr lang="zh-CN" altLang="en-US" sz="24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836712"/>
            <a:ext cx="10972800" cy="5328592"/>
          </a:xfrm>
          <a:prstGeom prst="rect">
            <a:avLst/>
          </a:prstGeom>
        </p:spPr>
        <p:txBody>
          <a:bodyPr/>
          <a:lstStyle/>
          <a:p>
            <a:pPr marL="342900" indent="15875" rtl="0" eaLnBrk="0" hangingPunct="0">
              <a:lnSpc>
                <a:spcPct val="150000"/>
              </a:lnSpc>
              <a:defRPr/>
            </a:pPr>
            <a:r>
              <a:rPr lang="zh-CN" altLang="en-US" sz="3600" b="1" kern="0" dirty="0" smtClean="0">
                <a:latin typeface="+mj-lt"/>
                <a:ea typeface="华文新魏"/>
                <a:cs typeface="+mj-cs"/>
                <a:sym typeface="华文新魏" panose="02010800040101010101" pitchFamily="2" charset="-122"/>
              </a:rPr>
              <a:t>如何捕捉机遇？</a:t>
            </a:r>
            <a:endParaRPr lang="zh-CN" altLang="en-US" sz="3600" b="1" kern="0" dirty="0" smtClean="0">
              <a:latin typeface="+mj-lt"/>
              <a:ea typeface="华文新魏"/>
              <a:cs typeface="+mj-cs"/>
              <a:sym typeface="华文新魏" panose="02010800040101010101" pitchFamily="2" charset="-122"/>
            </a:endParaRPr>
          </a:p>
          <a:p>
            <a:pPr marL="342900" marR="0" lvl="0" indent="819150" defTabSz="914400" rtl="0" eaLnBrk="1" latinLnBrk="0" hangingPunct="1">
              <a:lnSpc>
                <a:spcPct val="15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法国化学家和微生物学家</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巴斯德</a:t>
            </a:r>
            <a:r>
              <a:rPr lang="zh-CN" altLang="en-US" sz="3200" kern="0" dirty="0" smtClean="0">
                <a:latin typeface="微软雅黑" panose="020B0503020204020204" pitchFamily="34" charset="-122"/>
                <a:ea typeface="微软雅黑" panose="020B0503020204020204" pitchFamily="34" charset="-122"/>
                <a:cs typeface="+mn-cs"/>
              </a:rPr>
              <a:t>说：“在观察的领域里，机遇只偏爱那种有准备的头脑。”</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defRPr/>
            </a:pPr>
            <a:r>
              <a:rPr lang="zh-CN" altLang="en-US" sz="3200" kern="0" dirty="0" smtClean="0">
                <a:latin typeface="微软雅黑" panose="020B0503020204020204" pitchFamily="34" charset="-122"/>
                <a:ea typeface="微软雅黑" panose="020B0503020204020204" pitchFamily="34" charset="-122"/>
                <a:cs typeface="+mn-cs"/>
              </a:rPr>
              <a:t>所谓“有准备的头脑”，包括：</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良好的哲学素养；</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具有敏锐的观察能力和识别能力；</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cs typeface="+mn-cs"/>
              </a:rPr>
              <a:t>具有诚实的科学态度。</a:t>
            </a:r>
            <a:endParaRPr lang="zh-CN" altLang="en-US" sz="3200" kern="0" dirty="0" smtClean="0">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endParaRPr kumimoji="0" lang="en-US" altLang="zh-CN"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695400" y="836712"/>
            <a:ext cx="7416824" cy="72008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cs typeface="+mn-cs"/>
              </a:rPr>
              <a:t>（四）观察、实验与理论的关系</a:t>
            </a:r>
            <a:endParaRPr lang="zh-CN" altLang="en-US" sz="3200" b="1" dirty="0" smtClean="0">
              <a:solidFill>
                <a:srgbClr val="AA454B"/>
              </a:solidFill>
              <a:latin typeface="微软雅黑" panose="020B0503020204020204" pitchFamily="34" charset="-122"/>
              <a:ea typeface="微软雅黑" panose="020B0503020204020204" pitchFamily="34" charset="-122"/>
              <a:cs typeface="+mn-cs"/>
            </a:endParaRPr>
          </a:p>
        </p:txBody>
      </p:sp>
      <p:sp>
        <p:nvSpPr>
          <p:cNvPr id="5" name="Rectangle 3"/>
          <p:cNvSpPr txBox="1">
            <a:spLocks noChangeArrowheads="1"/>
          </p:cNvSpPr>
          <p:nvPr/>
        </p:nvSpPr>
        <p:spPr>
          <a:xfrm>
            <a:off x="551384" y="1556792"/>
            <a:ext cx="10972800" cy="4392488"/>
          </a:xfrm>
          <a:prstGeom prst="rect">
            <a:avLst/>
          </a:prstGeom>
        </p:spPr>
        <p:txBody>
          <a:bodyPr/>
          <a:lstStyle/>
          <a:p>
            <a:pPr marL="342900" marR="0" lvl="0" indent="819150" defTabSz="914400" rtl="0" eaLnBrk="1" latinLnBrk="0" hangingPunct="1">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逻辑经验主义的科学哲学认为观察是中性的，理论依赖观察，而观察不受理论制约。之后，观察渗透理论的观点曾经在西方科学哲学的发展历程中一度成为主流观点，并且带来了逻辑实证主义的衰落。</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自</a:t>
            </a:r>
            <a:r>
              <a:rPr lang="zh-CN" altLang="en-US" sz="2800" kern="0" dirty="0" smtClean="0">
                <a:solidFill>
                  <a:srgbClr val="0000FF"/>
                </a:solidFill>
                <a:latin typeface="微软雅黑" panose="020B0503020204020204" pitchFamily="34" charset="-122"/>
                <a:ea typeface="微软雅黑" panose="020B0503020204020204" pitchFamily="34" charset="-122"/>
                <a:cs typeface="+mn-cs"/>
              </a:rPr>
              <a:t>汉森</a:t>
            </a:r>
            <a:r>
              <a:rPr lang="zh-CN" altLang="en-US" sz="2800" kern="0" dirty="0" smtClean="0">
                <a:latin typeface="微软雅黑" panose="020B0503020204020204" pitchFamily="34" charset="-122"/>
                <a:ea typeface="微软雅黑" panose="020B0503020204020204" pitchFamily="34" charset="-122"/>
                <a:cs typeface="+mn-cs"/>
              </a:rPr>
              <a:t>提出“观察渗透理论”命题后，这个对于破除逻辑实证主义的经验基石发挥重要影响，对于历史主义科学哲学发展起着先驱作用的论题，似乎成为整个科学哲学接受的普遍化的标准命题。</a:t>
            </a:r>
            <a:endParaRPr kumimoji="0" lang="zh-CN" altLang="en-US" sz="32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a:t>
            </a:r>
            <a:r>
              <a:rPr lang="zh-CN" altLang="zh-CN"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术活动的方法</a:t>
            </a: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767408" y="836712"/>
            <a:ext cx="10363200" cy="5256584"/>
          </a:xfrm>
          <a:prstGeom prst="rect">
            <a:avLst/>
          </a:prstGeom>
        </p:spPr>
        <p:txBody>
          <a:bodyPr/>
          <a:lstStyle/>
          <a:p>
            <a:pPr marL="342900" indent="15875" rtl="0" eaLnBrk="0" hangingPunct="0">
              <a:lnSpc>
                <a:spcPct val="150000"/>
              </a:lnSpc>
              <a:defRPr/>
            </a:pPr>
            <a:r>
              <a:rPr lang="zh-CN" altLang="en-US" sz="3600" b="1" kern="0" dirty="0" smtClean="0">
                <a:latin typeface="+mj-lt"/>
                <a:ea typeface="华文新魏"/>
                <a:cs typeface="+mj-cs"/>
                <a:sym typeface="华文新魏" panose="02010800040101010101" pitchFamily="2" charset="-122"/>
              </a:rPr>
              <a:t>“观察渗透理论”的含义</a:t>
            </a:r>
            <a:endParaRPr lang="zh-CN" altLang="en-US" sz="3600" b="1" kern="0" dirty="0" smtClean="0">
              <a:latin typeface="+mj-lt"/>
              <a:ea typeface="华文新魏"/>
              <a:cs typeface="+mj-cs"/>
              <a:sym typeface="华文新魏" panose="02010800040101010101" pitchFamily="2" charset="-122"/>
            </a:endParaRPr>
          </a:p>
          <a:p>
            <a:pPr marL="342900" marR="0" lvl="0" indent="819150" defTabSz="914400" rtl="0" eaLnBrk="1" latinLnBrk="0" hangingPunct="1">
              <a:lnSpc>
                <a:spcPct val="150000"/>
              </a:lnSpc>
              <a:buClrTx/>
              <a:buSzTx/>
              <a:buFont typeface="Arial" panose="020B0604020202020204" pitchFamily="34" charset="0"/>
              <a:buNone/>
              <a:defRPr/>
            </a:pPr>
            <a:r>
              <a:rPr lang="zh-CN" altLang="en-US" sz="3200" kern="0" dirty="0" smtClean="0">
                <a:latin typeface="微软雅黑" panose="020B0503020204020204" pitchFamily="34" charset="-122"/>
                <a:ea typeface="微软雅黑" panose="020B0503020204020204" pitchFamily="34" charset="-122"/>
                <a:cs typeface="+mn-cs"/>
              </a:rPr>
              <a:t>所谓“观察渗透理论”是指，观察总是依赖于理论，观察本身是要以理论为指导的，人们总带着一定的</a:t>
            </a:r>
            <a:r>
              <a:rPr lang="zh-CN" altLang="en-US" sz="3200" kern="0" dirty="0" smtClean="0">
                <a:solidFill>
                  <a:srgbClr val="0000FF"/>
                </a:solidFill>
                <a:latin typeface="微软雅黑" panose="020B0503020204020204" pitchFamily="34" charset="-122"/>
                <a:ea typeface="微软雅黑" panose="020B0503020204020204" pitchFamily="34" charset="-122"/>
                <a:cs typeface="+mn-cs"/>
              </a:rPr>
              <a:t>目的性和选择性</a:t>
            </a:r>
            <a:r>
              <a:rPr lang="zh-CN" altLang="en-US" sz="3200" kern="0" dirty="0" smtClean="0">
                <a:latin typeface="微软雅黑" panose="020B0503020204020204" pitchFamily="34" charset="-122"/>
                <a:ea typeface="微软雅黑" panose="020B0503020204020204" pitchFamily="34" charset="-122"/>
                <a:cs typeface="+mn-cs"/>
              </a:rPr>
              <a:t>去观察一切事物的。除此之外，人们对于观察的材料还必须有所理解，而理解就必定受到一定的理论和观点的影响和制约。对于同一客观事实，不同的人用不同的经验、理论去观察它，会得到不同的观察结果。</a:t>
            </a:r>
            <a:endParaRPr lang="zh-CN" altLang="en-US" sz="3200" kern="0" dirty="0" smtClean="0">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83971"/>
          <p:cNvSpPr>
            <a:spLocks noGrp="1"/>
          </p:cNvSpPr>
          <p:nvPr>
            <p:ph type="body" sz="quarter" idx="10"/>
          </p:nvPr>
        </p:nvSpPr>
        <p:spPr>
          <a:xfrm>
            <a:off x="536575" y="-1587"/>
            <a:ext cx="9880600" cy="666750"/>
          </a:xfrm>
          <a:noFill/>
          <a:ln>
            <a:noFill/>
          </a:ln>
        </p:spPr>
        <p:txBody>
          <a:bodyPr anchor="ctr"/>
          <a:lstStyle/>
          <a:p>
            <a:r>
              <a:rPr lang="zh-CN" altLang="en-US" b="1" dirty="0"/>
              <a:t>一</a:t>
            </a:r>
            <a:r>
              <a:rPr lang="zh-CN" altLang="en-US" b="1" dirty="0" smtClean="0"/>
              <a:t>、</a:t>
            </a:r>
            <a:r>
              <a:rPr lang="zh-CN" altLang="zh-CN" b="1" dirty="0" smtClean="0"/>
              <a:t>科学实践的方法</a:t>
            </a:r>
            <a:endParaRPr lang="zh-CN" altLang="en-US" b="1" dirty="0"/>
          </a:p>
        </p:txBody>
      </p:sp>
      <p:sp>
        <p:nvSpPr>
          <p:cNvPr id="115714" name="文本占位符 4"/>
          <p:cNvSpPr>
            <a:spLocks noGrp="1"/>
          </p:cNvSpPr>
          <p:nvPr/>
        </p:nvSpPr>
        <p:spPr>
          <a:xfrm>
            <a:off x="2351088" y="6308725"/>
            <a:ext cx="9880600" cy="668338"/>
          </a:xfrm>
          <a:prstGeom prst="rect">
            <a:avLst/>
          </a:prstGeom>
          <a:noFill/>
          <a:ln w="9525">
            <a:noFill/>
          </a:ln>
        </p:spPr>
        <p:txBody>
          <a:bodyPr anchor="t"/>
          <a:lstStyle/>
          <a:p>
            <a:pPr lvl="0" algn="r" eaLnBrk="0" hangingPunct="0">
              <a:lnSpc>
                <a:spcPct val="120000"/>
              </a:lnSpc>
            </a:pPr>
            <a:r>
              <a:rPr lang="zh-CN" altLang="en-US" sz="2800" dirty="0" smtClean="0">
                <a:solidFill>
                  <a:schemeClr val="bg1"/>
                </a:solidFill>
                <a:latin typeface="宋体" panose="02010600030101010101" pitchFamily="2" charset="-122"/>
                <a:ea typeface="Microsoft YaHei UI" panose="020B0503020204020204" pitchFamily="34" charset="-122"/>
                <a:sym typeface="华文新魏" panose="02010800040101010101" pitchFamily="2" charset="-122"/>
              </a:rPr>
              <a:t>第</a:t>
            </a:r>
            <a:r>
              <a:rPr lang="zh-CN" altLang="en-US"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四节  </a:t>
            </a:r>
            <a:r>
              <a:rPr lang="zh-CN" altLang="zh-CN" sz="2800" dirty="0" smtClean="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rPr>
              <a:t>科学技术活动的方法</a:t>
            </a:r>
            <a:endParaRPr lang="zh-CN" altLang="en-US" sz="2800" dirty="0">
              <a:solidFill>
                <a:schemeClr val="bg1"/>
              </a:solidFill>
              <a:latin typeface="微软雅黑" panose="020B0503020204020204" pitchFamily="34" charset="-122"/>
              <a:ea typeface="微软雅黑" panose="020B0503020204020204" pitchFamily="34" charset="-122"/>
              <a:cs typeface="+mn-cs"/>
              <a:sym typeface="华文新魏" panose="02010800040101010101" pitchFamily="2" charset="-122"/>
            </a:endParaRPr>
          </a:p>
          <a:p>
            <a:pPr lvl="0" indent="0" algn="r" eaLnBrk="0" hangingPunct="0">
              <a:lnSpc>
                <a:spcPct val="120000"/>
              </a:lnSpc>
              <a:buFont typeface="Arial" panose="020B0604020202020204" pitchFamily="34" charset="0"/>
              <a:buNone/>
            </a:pPr>
            <a:endParaRPr lang="zh-CN" altLang="en-US" sz="2800" dirty="0">
              <a:solidFill>
                <a:schemeClr val="bg1"/>
              </a:solidFill>
              <a:latin typeface="宋体" panose="02010600030101010101" pitchFamily="2" charset="-122"/>
              <a:ea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767408" y="764704"/>
            <a:ext cx="10363200" cy="5400600"/>
          </a:xfrm>
          <a:prstGeom prst="rect">
            <a:avLst/>
          </a:prstGeom>
        </p:spPr>
        <p:txBody>
          <a:bodyPr/>
          <a:lstStyle/>
          <a:p>
            <a:pPr marL="342900" marR="0" lvl="0" indent="15875" defTabSz="914400" rtl="0" eaLnBrk="1" latinLnBrk="0" hangingPunct="1">
              <a:lnSpc>
                <a:spcPct val="150000"/>
              </a:lnSpc>
              <a:buClrTx/>
              <a:buSzTx/>
              <a:buFont typeface="Arial" panose="020B0604020202020204" pitchFamily="34" charset="0"/>
              <a:buNone/>
              <a:defRPr/>
            </a:pPr>
            <a:r>
              <a:rPr lang="zh-CN" altLang="en-US" sz="3600" b="1" kern="0" dirty="0" smtClean="0">
                <a:latin typeface="+mj-lt"/>
                <a:ea typeface="华文新魏"/>
                <a:cs typeface="+mj-cs"/>
                <a:sym typeface="华文新魏" panose="02010800040101010101" pitchFamily="2" charset="-122"/>
              </a:rPr>
              <a:t>“观察渗透理论”的表现</a:t>
            </a:r>
            <a:endParaRPr lang="zh-CN" altLang="en-US" sz="3600" b="1" kern="0" dirty="0" smtClean="0">
              <a:latin typeface="+mj-lt"/>
              <a:ea typeface="华文新魏"/>
              <a:cs typeface="+mj-cs"/>
              <a:sym typeface="华文新魏" panose="02010800040101010101" pitchFamily="2" charset="-122"/>
            </a:endParaRPr>
          </a:p>
          <a:p>
            <a:pPr marL="342900" marR="0" lvl="0" indent="819150" defTabSz="914400" rtl="0" eaLnBrk="1" latinLnBrk="0" hangingPunct="1">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第一，观察主体渗透着理论</a:t>
            </a:r>
            <a:r>
              <a:rPr lang="en-US" altLang="zh-CN" sz="2800" kern="0" dirty="0" smtClean="0">
                <a:latin typeface="微软雅黑" panose="020B0503020204020204" pitchFamily="34" charset="-122"/>
                <a:ea typeface="微软雅黑" panose="020B0503020204020204" pitchFamily="34" charset="-122"/>
                <a:cs typeface="+mn-cs"/>
              </a:rPr>
              <a:t>——</a:t>
            </a:r>
            <a:r>
              <a:rPr lang="zh-CN" altLang="en-US" sz="2800" kern="0" dirty="0" smtClean="0">
                <a:latin typeface="微软雅黑" panose="020B0503020204020204" pitchFamily="34" charset="-122"/>
                <a:ea typeface="微软雅黑" panose="020B0503020204020204" pitchFamily="34" charset="-122"/>
                <a:cs typeface="+mn-cs"/>
              </a:rPr>
              <a:t>问题导致观察。</a:t>
            </a:r>
            <a:endParaRPr lang="zh-CN" altLang="en-US" sz="28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第二，观察操作渗透着理论</a:t>
            </a:r>
            <a:r>
              <a:rPr lang="en-US" altLang="zh-CN" sz="2800" kern="0" dirty="0" smtClean="0">
                <a:latin typeface="微软雅黑" panose="020B0503020204020204" pitchFamily="34" charset="-122"/>
                <a:ea typeface="微软雅黑" panose="020B0503020204020204" pitchFamily="34" charset="-122"/>
                <a:cs typeface="+mn-cs"/>
              </a:rPr>
              <a:t>——“</a:t>
            </a:r>
            <a:r>
              <a:rPr lang="zh-CN" altLang="en-US" sz="2800" kern="0" dirty="0" smtClean="0">
                <a:latin typeface="微软雅黑" panose="020B0503020204020204" pitchFamily="34" charset="-122"/>
                <a:ea typeface="微软雅黑" panose="020B0503020204020204" pitchFamily="34" charset="-122"/>
                <a:cs typeface="+mn-cs"/>
              </a:rPr>
              <a:t>观察什么”和“如何观察”取决于观察者的思想。</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第三，观察情境渗透着理论</a:t>
            </a:r>
            <a:r>
              <a:rPr lang="en-US" altLang="zh-CN" sz="2800" kern="0" dirty="0" smtClean="0">
                <a:latin typeface="微软雅黑" panose="020B0503020204020204" pitchFamily="34" charset="-122"/>
                <a:ea typeface="微软雅黑" panose="020B0503020204020204" pitchFamily="34" charset="-122"/>
                <a:cs typeface="+mn-cs"/>
              </a:rPr>
              <a:t>——</a:t>
            </a:r>
            <a:r>
              <a:rPr lang="zh-CN" altLang="en-US" sz="2800" kern="0" dirty="0" smtClean="0">
                <a:latin typeface="微软雅黑" panose="020B0503020204020204" pitchFamily="34" charset="-122"/>
                <a:ea typeface="微软雅黑" panose="020B0503020204020204" pitchFamily="34" charset="-122"/>
                <a:cs typeface="+mn-cs"/>
              </a:rPr>
              <a:t>相同的物理刺激对不同的人会产生不同的效应，这取决于物理刺激出现的具体环境。</a:t>
            </a:r>
            <a:endParaRPr lang="en-US" altLang="zh-CN" sz="2800" kern="0" dirty="0" smtClean="0">
              <a:latin typeface="微软雅黑" panose="020B0503020204020204" pitchFamily="34" charset="-122"/>
              <a:ea typeface="微软雅黑" panose="020B0503020204020204" pitchFamily="34" charset="-122"/>
              <a:cs typeface="+mn-cs"/>
            </a:endParaRPr>
          </a:p>
          <a:p>
            <a:pPr marL="342900" marR="0" lvl="0" indent="819150" defTabSz="914400" rtl="0" eaLnBrk="1" latinLnBrk="0" hangingPunct="1">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cs typeface="+mn-cs"/>
              </a:rPr>
              <a:t>第四，观察语言渗透着理论</a:t>
            </a:r>
            <a:r>
              <a:rPr lang="en-US" altLang="zh-CN" sz="2800" kern="0" dirty="0" smtClean="0">
                <a:latin typeface="微软雅黑" panose="020B0503020204020204" pitchFamily="34" charset="-122"/>
                <a:ea typeface="微软雅黑" panose="020B0503020204020204" pitchFamily="34" charset="-122"/>
                <a:cs typeface="+mn-cs"/>
              </a:rPr>
              <a:t>——</a:t>
            </a:r>
            <a:r>
              <a:rPr lang="zh-CN" altLang="en-US" sz="2800" kern="0" dirty="0" smtClean="0">
                <a:latin typeface="微软雅黑" panose="020B0503020204020204" pitchFamily="34" charset="-122"/>
                <a:ea typeface="微软雅黑" panose="020B0503020204020204" pitchFamily="34" charset="-122"/>
                <a:cs typeface="+mn-cs"/>
              </a:rPr>
              <a:t>人们在对所观察到的现象进行描述时，会依赖于观察者所使用的语言和文化背景。</a:t>
            </a:r>
            <a:endParaRPr kumimoji="0" lang="en-US" altLang="zh-CN" sz="2800" b="0" i="0" u="none" strike="noStrike" kern="0" cap="none" spc="0" normalizeH="0" baseline="0" noProof="0" dirty="0" smtClean="0">
              <a:ln>
                <a:noFill/>
              </a:ln>
              <a:solidFill>
                <a:schemeClr val="tx2"/>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apsules">
  <a:themeElements>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9B7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6699FF"/>
        </a:lt1>
        <a:dk2>
          <a:srgbClr val="FFFFFF"/>
        </a:dk2>
        <a:lt2>
          <a:srgbClr val="006699"/>
        </a:lt2>
        <a:accent1>
          <a:srgbClr val="33CCCC"/>
        </a:accent1>
        <a:accent2>
          <a:srgbClr val="006699"/>
        </a:accent2>
        <a:accent3>
          <a:srgbClr val="B9CAFF"/>
        </a:accent3>
        <a:accent4>
          <a:srgbClr val="DCDCDC"/>
        </a:accent4>
        <a:accent5>
          <a:srgbClr val="ADE2E2"/>
        </a:accent5>
        <a:accent6>
          <a:srgbClr val="005B89"/>
        </a:accent6>
        <a:hlink>
          <a:srgbClr val="99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
        <a:dk1>
          <a:srgbClr val="FFFFFF"/>
        </a:dk1>
        <a:lt1>
          <a:srgbClr val="336699"/>
        </a:lt1>
        <a:dk2>
          <a:srgbClr val="FFFFEB"/>
        </a:dk2>
        <a:lt2>
          <a:srgbClr val="000066"/>
        </a:lt2>
        <a:accent1>
          <a:srgbClr val="99CCFF"/>
        </a:accent1>
        <a:accent2>
          <a:srgbClr val="9999FF"/>
        </a:accent2>
        <a:accent3>
          <a:srgbClr val="ADB9CA"/>
        </a:accent3>
        <a:accent4>
          <a:srgbClr val="DCDCDC"/>
        </a:accent4>
        <a:accent5>
          <a:srgbClr val="CAE2FF"/>
        </a:accent5>
        <a:accent6>
          <a:srgbClr val="8989E5"/>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808000"/>
        </a:lt2>
        <a:accent1>
          <a:srgbClr val="FFCC66"/>
        </a:accent1>
        <a:accent2>
          <a:srgbClr val="00ACA8"/>
        </a:accent2>
        <a:accent3>
          <a:srgbClr val="AAB9B9"/>
        </a:accent3>
        <a:accent4>
          <a:srgbClr val="DCDCDC"/>
        </a:accent4>
        <a:accent5>
          <a:srgbClr val="FFE2B9"/>
        </a:accent5>
        <a:accent6>
          <a:srgbClr val="009A96"/>
        </a:accent6>
        <a:hlink>
          <a:srgbClr val="CCCC00"/>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660033"/>
        </a:lt1>
        <a:dk2>
          <a:srgbClr val="FFFFFF"/>
        </a:dk2>
        <a:lt2>
          <a:srgbClr val="FFFFCC"/>
        </a:lt2>
        <a:accent1>
          <a:srgbClr val="FF9900"/>
        </a:accent1>
        <a:accent2>
          <a:srgbClr val="CC3300"/>
        </a:accent2>
        <a:accent3>
          <a:srgbClr val="B9AAAD"/>
        </a:accent3>
        <a:accent4>
          <a:srgbClr val="DCDCDC"/>
        </a:accent4>
        <a:accent5>
          <a:srgbClr val="FFCAAA"/>
        </a:accent5>
        <a:accent6>
          <a:srgbClr val="B72D00"/>
        </a:accent6>
        <a:hlink>
          <a:srgbClr val="FFCC00"/>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FF0000"/>
        </a:lt2>
        <a:accent1>
          <a:srgbClr val="FFCC00"/>
        </a:accent1>
        <a:accent2>
          <a:srgbClr val="CC3300"/>
        </a:accent2>
        <a:accent3>
          <a:srgbClr val="AAAAAA"/>
        </a:accent3>
        <a:accent4>
          <a:srgbClr val="DCDCDC"/>
        </a:accent4>
        <a:accent5>
          <a:srgbClr val="FFE2AA"/>
        </a:accent5>
        <a:accent6>
          <a:srgbClr val="B7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21754</Words>
  <Application>WPS 演示</Application>
  <PresentationFormat>自定义</PresentationFormat>
  <Paragraphs>995</Paragraphs>
  <Slides>118</Slides>
  <Notes>1</Notes>
  <HiddenSlides>0</HiddenSlides>
  <MMClips>0</MMClips>
  <ScaleCrop>false</ScaleCrop>
  <HeadingPairs>
    <vt:vector size="6" baseType="variant">
      <vt:variant>
        <vt:lpstr>已用的字体</vt:lpstr>
      </vt:variant>
      <vt:variant>
        <vt:i4>21</vt:i4>
      </vt:variant>
      <vt:variant>
        <vt:lpstr>主题</vt:lpstr>
      </vt:variant>
      <vt:variant>
        <vt:i4>4</vt:i4>
      </vt:variant>
      <vt:variant>
        <vt:lpstr>幻灯片标题</vt:lpstr>
      </vt:variant>
      <vt:variant>
        <vt:i4>118</vt:i4>
      </vt:variant>
    </vt:vector>
  </HeadingPairs>
  <TitlesOfParts>
    <vt:vector size="143" baseType="lpstr">
      <vt:lpstr>Arial</vt:lpstr>
      <vt:lpstr>宋体</vt:lpstr>
      <vt:lpstr>Wingdings</vt:lpstr>
      <vt:lpstr>Calibri</vt:lpstr>
      <vt:lpstr>Microsoft YaHei UI</vt:lpstr>
      <vt:lpstr>Arial Black</vt:lpstr>
      <vt:lpstr>华康俪金黑W8</vt:lpstr>
      <vt:lpstr>黑体</vt:lpstr>
      <vt:lpstr>微软雅黑</vt:lpstr>
      <vt:lpstr>Verdana</vt:lpstr>
      <vt:lpstr>Times New Roman</vt:lpstr>
      <vt:lpstr>华文新魏</vt:lpstr>
      <vt:lpstr>华文新魏</vt:lpstr>
      <vt:lpstr>Arial Unicode MS</vt:lpstr>
      <vt:lpstr>Math1</vt:lpstr>
      <vt:lpstr>仿宋_GB2312</vt:lpstr>
      <vt:lpstr>Monotype Sorts</vt:lpstr>
      <vt:lpstr>Wingdings 2</vt:lpstr>
      <vt:lpstr>Segoe Print</vt:lpstr>
      <vt:lpstr>仿宋</vt:lpstr>
      <vt:lpstr>Wingdings</vt:lpstr>
      <vt:lpstr>2_Office 主题</vt:lpstr>
      <vt:lpstr>Profile</vt:lpstr>
      <vt:lpstr>1_Profile</vt:lpstr>
      <vt:lpstr>Capsules</vt:lpstr>
      <vt:lpstr>研究生政治理论课 科学-人文素质教育课 文理通识课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walkinnet</dc:creator>
  <cp:keywords>online presentation communicate exchange information on-screen projector whiteboard nouveau abstract</cp:keywords>
  <dc:description>Use this template to create presentations with an abstract yet sophisticated look.</dc:description>
  <cp:lastModifiedBy>曹望华</cp:lastModifiedBy>
  <cp:revision>873</cp:revision>
  <dcterms:created xsi:type="dcterms:W3CDTF">2008-08-25T05:59:00Z</dcterms:created>
  <dcterms:modified xsi:type="dcterms:W3CDTF">2020-10-11T02:05:03Z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Paper Sprockets</vt:lpwstr>
  </property>
  <property fmtid="{D5CDD505-2E9C-101B-9397-08002B2CF9AE}" pid="3" name="Style">
    <vt:lpwstr>S</vt:lpwstr>
  </property>
  <property fmtid="{D5CDD505-2E9C-101B-9397-08002B2CF9AE}" pid="4" name="Folder">
    <vt:lpwstr>Nouveau</vt:lpwstr>
  </property>
  <property fmtid="{D5CDD505-2E9C-101B-9397-08002B2CF9AE}" pid="5" name="Attribution">
    <vt:lpwstr>Copyright © 2007 KMT Software, Inc. All Rights Reserved.</vt:lpwstr>
  </property>
  <property fmtid="{D5CDD505-2E9C-101B-9397-08002B2CF9AE}" pid="6" name="Themes">
    <vt:lpwstr>0</vt:lpwstr>
  </property>
  <property fmtid="{D5CDD505-2E9C-101B-9397-08002B2CF9AE}" pid="7" name="KSOProductBuildVer">
    <vt:lpwstr>2052-11.1.0.9999</vt:lpwstr>
  </property>
</Properties>
</file>