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1573C8-73DA-4906-A1D5-536F4D500DC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航空育种在作物生理学中的应用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61722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2024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年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太空环境对植物的影响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微重力效应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1395FF"/>
          </a:solidFill>
        </p:spPr>
      </p:sp>
      <p:sp>
        <p:nvSpPr>
          <p:cNvPr id="7" name="Shape 4"/>
          <p:cNvSpPr/>
          <p:nvPr/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1395FF"/>
          </a:solidFill>
        </p:spPr>
      </p:sp>
      <p:sp>
        <p:nvSpPr>
          <p:cNvPr id="8" name="Text 5"/>
          <p:cNvSpPr/>
          <p:nvPr/>
        </p:nvSpPr>
        <p:spPr>
          <a:xfrm>
            <a:off x="533400" y="2719388"/>
            <a:ext cx="23368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微重力环境下，植物生长方向不再受地球引力影响，导致根茎生长模式改变，促进细胞分裂与扩张，增强生物活性。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宇宙射线辐射</a:t>
            </a:r>
            <a:endParaRPr lang="en-US" sz="1200" dirty="0"/>
          </a:p>
        </p:txBody>
      </p:sp>
      <p:sp>
        <p:nvSpPr>
          <p:cNvPr id="10" name="Shape 7"/>
          <p:cNvSpPr/>
          <p:nvPr/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1395FF"/>
          </a:solidFill>
        </p:spPr>
      </p:sp>
      <p:sp>
        <p:nvSpPr>
          <p:cNvPr id="11" name="Text 8"/>
          <p:cNvSpPr/>
          <p:nvPr/>
        </p:nvSpPr>
        <p:spPr>
          <a:xfrm>
            <a:off x="3251200" y="2719388"/>
            <a:ext cx="23368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高能宇宙射线穿透力强，可诱发植物基因突变，增加遗传多样性，为选育新品种提供可能。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真空与温度波动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1395FF"/>
          </a:solidFill>
        </p:spPr>
      </p:sp>
      <p:sp>
        <p:nvSpPr>
          <p:cNvPr id="14" name="Shape 11"/>
          <p:cNvSpPr/>
          <p:nvPr/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1395FF"/>
          </a:solidFill>
        </p:spPr>
      </p:sp>
      <p:sp>
        <p:nvSpPr>
          <p:cNvPr id="15" name="Text 12"/>
          <p:cNvSpPr/>
          <p:nvPr/>
        </p:nvSpPr>
        <p:spPr>
          <a:xfrm>
            <a:off x="5969000" y="2719388"/>
            <a:ext cx="23368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太空极端条件如真空和温度骤变，考验植物生存极限，筛选出适应性强、抗逆境的优质种质资源。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基因突变的产生与稳定遗传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424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太空环境影响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671763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微重力与宇宙射线诱发基因变异，促进作物遗传多样性。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2667000" y="209550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67000" y="2424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基因变异机制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667000" y="2671763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DNA损伤修复机制受扰，导致基因序列改变，形成新性状。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762500" y="209550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62500" y="2424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稳定遗传过程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62500" y="2671763"/>
            <a:ext cx="17145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变异后代经多代繁殖，筛选出稳定遗传的新品种。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6858000" y="209550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858000" y="2424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遗传稳定性验证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858000" y="2671763"/>
            <a:ext cx="17145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通过分子标记技术，确认变异基因的稳定表达与遗传。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航空育种的技术流程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种子的选择与准备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精选优质种子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34315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选择遗传稳定性高、适应性强的种子，确保太空环境下能有效诱发有益变异。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预处理与消毒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365500" y="234315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对种子进行预处理，包括清洗、消毒，减少微生物污染，保证太空实验的安全性。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包装与装载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6159500" y="230505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采用特殊材料包装种子，保护其免受物理损伤，精确装载至航天器，准备太空之旅。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太空搭载与返回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 t="8333" b="8333"/>
          <a:stretch>
            <a:fillRect/>
          </a:stretch>
        </p:blipFill>
        <p:spPr>
          <a:xfrm>
            <a:off x="571500" y="1752600"/>
            <a:ext cx="17145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6750" y="3371850"/>
            <a:ext cx="1524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太空搭载准备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666750" y="3619500"/>
            <a:ext cx="1524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精选种子封装，确保生物安全，适应太空环境。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 t="8333" b="8333"/>
          <a:stretch>
            <a:fillRect/>
          </a:stretch>
        </p:blipFill>
        <p:spPr>
          <a:xfrm>
            <a:off x="2667000" y="1752600"/>
            <a:ext cx="17145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62250" y="3371850"/>
            <a:ext cx="1524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航天器选择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762250" y="3619500"/>
            <a:ext cx="1524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依据任务需求，挑选合适航天器，保证种子全程安全。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 t="8333" b="8333"/>
          <a:stretch>
            <a:fillRect/>
          </a:stretch>
        </p:blipFill>
        <p:spPr>
          <a:xfrm>
            <a:off x="4762500" y="1752600"/>
            <a:ext cx="17145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857750" y="3371850"/>
            <a:ext cx="1524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太空环境暴露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857750" y="3619500"/>
            <a:ext cx="1524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种子经历微重力、宇宙射线等极端条件，诱发基因变异。</a:t>
            </a:r>
            <a:endParaRPr lang="en-US" sz="10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 t="8333" b="8333"/>
          <a:stretch>
            <a:fillRect/>
          </a:stretch>
        </p:blipFill>
        <p:spPr>
          <a:xfrm>
            <a:off x="6858000" y="1752600"/>
            <a:ext cx="1714500" cy="14287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953250" y="3371850"/>
            <a:ext cx="1524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安全返回地球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953250" y="3619500"/>
            <a:ext cx="1524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搭载种子随航天器返回，立即进行生物安全性检测。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地面筛选与评估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3969" y="952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1500" y="1543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初步筛选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571500" y="1790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返回地球后，对种子进行初步筛选，剔除受损或未发芽的种子，保留健康种子进行下一步实验。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36156" y="952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33688" y="1543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性状观察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2833688" y="1790700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种植并观察变异植株的生长情况，记录其形态、产量、抗逆性等性状，对比原始品种，识别有利变异。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73969" y="281940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71500" y="34099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遗传稳定性测试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571500" y="36576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通过多代繁殖，验证变异性状是否稳定遗传，确保新品种的可靠性和一致性。</a:t>
            </a:r>
            <a:endParaRPr 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成功案例分析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典型的成功案例：新品种特性与优势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太空水稻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1395FF"/>
          </a:solidFill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1395FF"/>
          </a:solidFill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通过航天搭载，培育出的水稻新品种，具有高产、抗逆性强的特点，显著提高了粮食产量。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太空番茄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1395FF"/>
          </a:solidFill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太空番茄不仅口感更佳，而且维生素C含量比普通番茄高出30%，营养价值大幅提升。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太空花卉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1395FF"/>
          </a:solidFill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航天育种的花卉品种色彩更加鲜艳，花期延长，观赏价值和市场竞争力显著增强。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太空蔬菜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1395FF"/>
          </a:solidFill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1395FF"/>
          </a:solidFill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太空蔬菜如辣椒、茄子等，不仅外观独特，而且抗病虫害能力增强，减少了农药使用，更加绿色健康。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应用前景与经济效益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4429125" y="95250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429125" y="1281113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经济效益显著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4429125" y="1528763"/>
            <a:ext cx="1881187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通过航空育种培育的新品种，如太空椒、太空稻等，产量提高20%-30%，品质优良，市场竞争力强，为农民增收，推动农业经济发展。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6691313" y="95250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6691313" y="1281113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科研价值高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6691313" y="1528763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航空育种为遗传学、分子生物学等领域提供了新的研究材料和方法，促进了相关学科的发展，具有重要的科研价值。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4429125" y="2767013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4429125" y="309562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生态效益明显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4429125" y="3343275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航空育种作物具有更强的抗逆性和适应性，减少了农药和化肥的使用，有利于环境保护和生态平衡。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6691313" y="2767013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6691313" y="309562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社会影响深远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6691313" y="3343275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航空育种不仅提升了我国农业科技水平，还增强了公众对航天科技和生物技术的认知，具有广泛的社会影响力。</a:t>
            </a:r>
            <a:endParaRPr lang="en-US" sz="10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航空育种面临的挑战与未来展望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3535" y="3434080"/>
            <a:ext cx="222186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0"/>
              </a:lnSpc>
              <a:buNone/>
            </a:pPr>
            <a:r>
              <a:rPr lang="zh-CN" altLang="en-US" sz="3750" dirty="0"/>
              <a:t>目录</a:t>
            </a:r>
            <a:endParaRPr lang="zh-CN" altLang="en-US" sz="3750" dirty="0"/>
          </a:p>
        </p:txBody>
      </p:sp>
      <p:sp>
        <p:nvSpPr>
          <p:cNvPr id="6" name="Text 3"/>
          <p:cNvSpPr/>
          <p:nvPr/>
        </p:nvSpPr>
        <p:spPr>
          <a:xfrm>
            <a:off x="3524250" y="6738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7453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航空育种的基本概念及其重要性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9929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3025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航空育种的历史与发展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航空育种的原理与机制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航空育种的技术流程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1884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成功案例分析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Text 18"/>
          <p:cNvSpPr/>
          <p:nvPr/>
        </p:nvSpPr>
        <p:spPr>
          <a:xfrm>
            <a:off x="3524250" y="38171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875" dirty="0"/>
          </a:p>
        </p:txBody>
      </p:sp>
      <p:sp>
        <p:nvSpPr>
          <p:cNvPr id="22" name="Text 19"/>
          <p:cNvSpPr/>
          <p:nvPr/>
        </p:nvSpPr>
        <p:spPr>
          <a:xfrm>
            <a:off x="3990975" y="38885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航空育种面临的挑战与未来展望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3990975" y="41362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技术挑战与解决方案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0" y="95250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太空环境适应性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120015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种子需耐受极端条件，如辐射、微重力，确保遗传稳定性。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571500" y="160020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地面筛选效率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71500" y="184785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优化筛选流程，提高变异体识别速度，加速新品种培育。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571500" y="224790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遗传变异控制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71500" y="249555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精准调控基因突变，避免不利性状，提升品种质量。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571500" y="289560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成本效益平衡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571500" y="314325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降低太空搭载成本，增加项目经济可行性，促进广泛应用。</a:t>
            </a:r>
            <a:endParaRPr lang="en-US" sz="10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未来研究方向与发展趋势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31594" y="952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29125" y="1543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精准育种技术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25" y="1790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利用基因编辑等现代生物技术，实现更精确的遗传改良，提高变异定向性和效率。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93781" y="952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91313" y="1543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太空生物学研究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6691313" y="1790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深入探索太空环境对植物生长发育的影响，为优化育种策略提供科学依据。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31594" y="260985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29125" y="320040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国际合作与资源共享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429125" y="344805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加强国际间科研合作，共享航天资源，推动全球农业可持续发展。</a:t>
            </a:r>
            <a:endParaRPr lang="en-US" sz="10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图片 3" descr="&amp;pky320_sjzg_VCG211320563348_sjzg_VCG211320563348&amp;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1928" b="4995"/>
          <a:stretch>
            <a:fillRect/>
          </a:stretch>
        </p:blipFill>
        <p:spPr>
          <a:xfrm>
            <a:off x="3473532" y="2009034"/>
            <a:ext cx="5670468" cy="3134466"/>
          </a:xfrm>
          <a:prstGeom prst="rect">
            <a:avLst/>
          </a:prstGeom>
        </p:spPr>
      </p:pic>
      <p:sp>
        <p:nvSpPr>
          <p:cNvPr id="2" name="TextBox 9"/>
          <p:cNvSpPr txBox="1"/>
          <p:nvPr/>
        </p:nvSpPr>
        <p:spPr>
          <a:xfrm>
            <a:off x="733221" y="1725869"/>
            <a:ext cx="6452754" cy="783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R="0" algn="ctr" defTabSz="914400" eaLnBrk="1" fontAlgn="auto" hangingPunct="1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zh-CN" altLang="en-US" sz="45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3B79C5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请老师、同学</a:t>
            </a:r>
            <a:r>
              <a:rPr kumimoji="0" lang="zh-CN" altLang="en-US" sz="4500" b="1" kern="120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3B79C5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批评指正</a:t>
            </a:r>
            <a:endParaRPr kumimoji="0" lang="en-US" altLang="zh-CN" sz="4500" b="1" kern="1200" cap="all" spc="0" normalizeH="0" baseline="0" noProof="0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3B79C5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60719" y="2454279"/>
            <a:ext cx="6452754" cy="333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6711" y="2581216"/>
            <a:ext cx="42724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10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WACHING AND LISTENIING</a:t>
            </a:r>
            <a:endParaRPr lang="en-US" altLang="zh-CN" sz="1200" spc="10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航空育种的基本概念及其重要性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航空育种的概念与定义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rcRect t="8333" b="8333"/>
          <a:stretch>
            <a:fillRect/>
          </a:stretch>
        </p:blipFill>
        <p:spPr>
          <a:xfrm>
            <a:off x="571500" y="1990725"/>
            <a:ext cx="1714500" cy="14287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36099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什么是航空育种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0" y="3857625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航空育种是利用太空环境诱变作物种子，培育新品种的现代生物技术。</a:t>
            </a:r>
            <a:endParaRPr lang="en-US" sz="10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rcRect t="8333" b="8333"/>
          <a:stretch>
            <a:fillRect/>
          </a:stretch>
        </p:blipFill>
        <p:spPr>
          <a:xfrm>
            <a:off x="2667000" y="1990725"/>
            <a:ext cx="1714500" cy="14287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667000" y="36099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太空环境的作用</a:t>
            </a:r>
            <a:endParaRPr lang="en-US" sz="1200" dirty="0"/>
          </a:p>
        </p:txBody>
      </p:sp>
      <p:sp>
        <p:nvSpPr>
          <p:cNvPr id="10" name="Text 5"/>
          <p:cNvSpPr/>
          <p:nvPr/>
        </p:nvSpPr>
        <p:spPr>
          <a:xfrm>
            <a:off x="2667000" y="3857625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微重力、宇宙射线等太空因素促进种子基因变异，增加遗传多样性。</a:t>
            </a:r>
            <a:endParaRPr lang="en-US" sz="10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rcRect t="8333" b="8333"/>
          <a:stretch>
            <a:fillRect/>
          </a:stretch>
        </p:blipFill>
        <p:spPr>
          <a:xfrm>
            <a:off x="4762500" y="1990725"/>
            <a:ext cx="1714500" cy="14287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762500" y="36099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目标与目的</a:t>
            </a:r>
            <a:endParaRPr lang="en-US" sz="1200" dirty="0"/>
          </a:p>
        </p:txBody>
      </p:sp>
      <p:sp>
        <p:nvSpPr>
          <p:cNvPr id="13" name="Text 7"/>
          <p:cNvSpPr/>
          <p:nvPr/>
        </p:nvSpPr>
        <p:spPr>
          <a:xfrm>
            <a:off x="4762500" y="3857625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旨在创造具有高产、抗逆、优质特性的农作物新品种，推动农业发展。</a:t>
            </a:r>
            <a:endParaRPr lang="en-US" sz="10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rcRect t="8333" b="8333"/>
          <a:stretch>
            <a:fillRect/>
          </a:stretch>
        </p:blipFill>
        <p:spPr>
          <a:xfrm>
            <a:off x="6858000" y="1990725"/>
            <a:ext cx="1714500" cy="14287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858000" y="36099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科学与实践结合</a:t>
            </a:r>
            <a:endParaRPr lang="en-US" sz="1200" dirty="0"/>
          </a:p>
        </p:txBody>
      </p:sp>
      <p:sp>
        <p:nvSpPr>
          <p:cNvPr id="16" name="Text 9"/>
          <p:cNvSpPr/>
          <p:nvPr/>
        </p:nvSpPr>
        <p:spPr>
          <a:xfrm>
            <a:off x="6858000" y="3857625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融合航天科技与遗传学，开辟作物改良新途径，服务现代农业。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189730" y="342900"/>
            <a:ext cx="4791710" cy="800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航空育种在现代农业中的作用和意义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114300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4429125" y="135255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创新作物改良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429125" y="160020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航空育种利用太空环境诱发基因变异，创造具有高产、抗逆等特性的新品种，推动农业科技进步。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4429125" y="220980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应对全球挑战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4429125" y="245745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面对人口增长与资源有限的矛盾，航空育种提供了解决粮食安全问题的新途径，增强农业可持续发展能力。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4429125" y="306705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促进经济增值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4429125" y="331470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通过培育高附加值作物，航空育种不仅提升农产品市场竞争力，还促进了生物技术产业的经济增长。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航空育种的历史与发展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航空育种的起源和发展历程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9875" y="2095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6860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起源：太空与农业的邂逅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93370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20世纪60年代，航天技术兴起，科学家开始探索太空环境对生物的影响。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33875" y="2095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365500" y="26860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发展：从实验到实践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365500" y="293370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80年代，中国率先将作物种子送入太空，开启航空育种新篇章。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27875" y="209550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59500" y="26860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历程：里程碑事件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159500" y="293370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90年代至今，全球多国参与，成功培育出数百种新品种，证明其巨大潜力。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国内外研究现状与重要里程碑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571500" y="209550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42411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中国航天育种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671763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自1987年起，中国开始利用返回式卫星进行航天育种实验，至今已培育出数百个新品种。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42411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国际进展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3365500" y="2671763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美国、俄罗斯等国也积极开展航天育种研究，利用空间站进行长期实验，取得显著成果。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6159500" y="209550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39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6159500" y="242411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里程碑事件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159500" y="2671763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2000年，中国成功培育出世界上第一个航天水稻品种，标志着航天育种技术的重大突破。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航空育种的原理与机制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581.555905511811,&quot;width&quot;:11906.49448818897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WPS 演示</Application>
  <PresentationFormat>On-screen Show (16:9)</PresentationFormat>
  <Paragraphs>286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peisi.zhou</cp:lastModifiedBy>
  <cp:revision>11</cp:revision>
  <dcterms:created xsi:type="dcterms:W3CDTF">2024-11-15T07:43:00Z</dcterms:created>
  <dcterms:modified xsi:type="dcterms:W3CDTF">2024-12-09T05:30:52Z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