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8" r:id="rId3"/>
    <p:sldId id="259" r:id="rId4"/>
    <p:sldId id="260" r:id="rId5"/>
    <p:sldId id="267" r:id="rId6"/>
    <p:sldId id="261" r:id="rId7"/>
    <p:sldId id="268"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6455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61223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69537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04061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27770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500476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3896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2556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4529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255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1070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7636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4902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860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164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5" name="Date Placeholder 4"/>
          <p:cNvSpPr>
            <a:spLocks noGrp="1"/>
          </p:cNvSpPr>
          <p:nvPr>
            <p:ph type="dt" sz="half" idx="10"/>
          </p:nvPr>
        </p:nvSpPr>
        <p:spPr/>
        <p:txBody>
          <a:bodyPr/>
          <a:lstStyle/>
          <a:p>
            <a:fld id="{E778CE86-875F-4587-BCF6-FA054AFC0D53}" type="datetime1">
              <a:rPr lang="en-US" smtClean="0"/>
              <a:pPr/>
              <a:t>10/15/2019</a:t>
            </a:fld>
            <a:endParaRPr lang="en-US" dirty="0"/>
          </a:p>
        </p:txBody>
      </p:sp>
    </p:spTree>
    <p:extLst>
      <p:ext uri="{BB962C8B-B14F-4D97-AF65-F5344CB8AC3E}">
        <p14:creationId xmlns:p14="http://schemas.microsoft.com/office/powerpoint/2010/main" val="219464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10/15/2019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8536718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iteseerx.ist.psu.edu/viewdoc/download?doi=10.1.1.2.4228&amp;rep=rep1&amp;type=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B04C3D-05B1-4A2D-992F-7A81A223E31E}"/>
              </a:ext>
            </a:extLst>
          </p:cNvPr>
          <p:cNvPicPr>
            <a:picLocks noChangeAspect="1"/>
          </p:cNvPicPr>
          <p:nvPr/>
        </p:nvPicPr>
        <p:blipFill rotWithShape="1">
          <a:blip r:embed="rId2"/>
          <a:srcRect l="9091" t="16852"/>
          <a:stretch/>
        </p:blipFill>
        <p:spPr>
          <a:xfrm>
            <a:off x="20" y="10"/>
            <a:ext cx="12191979" cy="6857990"/>
          </a:xfrm>
          <a:prstGeom prst="rect">
            <a:avLst/>
          </a:prstGeom>
        </p:spPr>
      </p:pic>
      <p:sp>
        <p:nvSpPr>
          <p:cNvPr id="9" name="Isosceles Triangle 8">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A7D6C7-6A3A-4236-BD48-22EC2E4B5C3C}"/>
              </a:ext>
            </a:extLst>
          </p:cNvPr>
          <p:cNvSpPr>
            <a:spLocks noGrp="1"/>
          </p:cNvSpPr>
          <p:nvPr>
            <p:ph type="ctrTitle"/>
          </p:nvPr>
        </p:nvSpPr>
        <p:spPr>
          <a:xfrm>
            <a:off x="4704200" y="1678665"/>
            <a:ext cx="4569803" cy="2369131"/>
          </a:xfrm>
        </p:spPr>
        <p:txBody>
          <a:bodyPr>
            <a:normAutofit/>
          </a:bodyPr>
          <a:lstStyle/>
          <a:p>
            <a:r>
              <a:rPr lang="en-AU" sz="5400" dirty="0"/>
              <a:t>EDP Presentation</a:t>
            </a:r>
          </a:p>
        </p:txBody>
      </p:sp>
      <p:sp>
        <p:nvSpPr>
          <p:cNvPr id="3" name="Subtitle 2">
            <a:extLst>
              <a:ext uri="{FF2B5EF4-FFF2-40B4-BE49-F238E27FC236}">
                <a16:creationId xmlns:a16="http://schemas.microsoft.com/office/drawing/2014/main" id="{E8DC919F-16E3-4050-A63C-EDA7582E8BCF}"/>
              </a:ext>
            </a:extLst>
          </p:cNvPr>
          <p:cNvSpPr>
            <a:spLocks noGrp="1"/>
          </p:cNvSpPr>
          <p:nvPr>
            <p:ph type="subTitle" idx="1"/>
          </p:nvPr>
        </p:nvSpPr>
        <p:spPr>
          <a:xfrm>
            <a:off x="4700964" y="4050832"/>
            <a:ext cx="4573037" cy="1096899"/>
          </a:xfrm>
        </p:spPr>
        <p:txBody>
          <a:bodyPr>
            <a:normAutofit/>
          </a:bodyPr>
          <a:lstStyle/>
          <a:p>
            <a:r>
              <a:rPr lang="en-AU" sz="1800">
                <a:solidFill>
                  <a:schemeClr val="bg1"/>
                </a:solidFill>
              </a:rPr>
              <a:t>Project 2 Findings</a:t>
            </a:r>
          </a:p>
        </p:txBody>
      </p:sp>
      <p:sp>
        <p:nvSpPr>
          <p:cNvPr id="23"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479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7132284-A490-4D0A-83B9-C08C4DCE0E77}"/>
              </a:ext>
            </a:extLst>
          </p:cNvPr>
          <p:cNvSpPr>
            <a:spLocks noGrp="1"/>
          </p:cNvSpPr>
          <p:nvPr>
            <p:ph type="title"/>
          </p:nvPr>
        </p:nvSpPr>
        <p:spPr>
          <a:xfrm>
            <a:off x="673754" y="328507"/>
            <a:ext cx="4203045" cy="1375608"/>
          </a:xfrm>
        </p:spPr>
        <p:txBody>
          <a:bodyPr anchor="ctr">
            <a:normAutofit/>
          </a:bodyPr>
          <a:lstStyle/>
          <a:p>
            <a:r>
              <a:rPr lang="en-US" sz="3600" dirty="0">
                <a:solidFill>
                  <a:schemeClr val="bg1"/>
                </a:solidFill>
              </a:rPr>
              <a:t>Performance</a:t>
            </a:r>
            <a:endParaRPr lang="en-AU" sz="3600" dirty="0">
              <a:solidFill>
                <a:schemeClr val="bg1"/>
              </a:solidFill>
            </a:endParaRPr>
          </a:p>
        </p:txBody>
      </p:sp>
      <p:sp>
        <p:nvSpPr>
          <p:cNvPr id="3" name="Content Placeholder 2">
            <a:extLst>
              <a:ext uri="{FF2B5EF4-FFF2-40B4-BE49-F238E27FC236}">
                <a16:creationId xmlns:a16="http://schemas.microsoft.com/office/drawing/2014/main" id="{AEF7A3C8-285B-4ED0-A57F-481E2F6ED1C6}"/>
              </a:ext>
            </a:extLst>
          </p:cNvPr>
          <p:cNvSpPr>
            <a:spLocks noGrp="1"/>
          </p:cNvSpPr>
          <p:nvPr>
            <p:ph idx="1"/>
          </p:nvPr>
        </p:nvSpPr>
        <p:spPr>
          <a:xfrm>
            <a:off x="673754" y="1778000"/>
            <a:ext cx="3973943" cy="3822700"/>
          </a:xfrm>
        </p:spPr>
        <p:txBody>
          <a:bodyPr>
            <a:noAutofit/>
          </a:bodyPr>
          <a:lstStyle/>
          <a:p>
            <a:pPr>
              <a:lnSpc>
                <a:spcPct val="90000"/>
              </a:lnSpc>
            </a:pPr>
            <a:r>
              <a:rPr lang="en-US" sz="1600" b="1" dirty="0">
                <a:solidFill>
                  <a:schemeClr val="bg1"/>
                </a:solidFill>
              </a:rPr>
              <a:t>Classification Accuracy:</a:t>
            </a:r>
            <a:r>
              <a:rPr lang="en-US" sz="1600" dirty="0">
                <a:solidFill>
                  <a:schemeClr val="bg1"/>
                </a:solidFill>
              </a:rPr>
              <a:t> Overall, how often is the classifier correct?</a:t>
            </a:r>
          </a:p>
          <a:p>
            <a:pPr>
              <a:lnSpc>
                <a:spcPct val="90000"/>
              </a:lnSpc>
            </a:pPr>
            <a:r>
              <a:rPr lang="en-US" sz="1600" b="1" dirty="0">
                <a:solidFill>
                  <a:schemeClr val="bg1"/>
                </a:solidFill>
              </a:rPr>
              <a:t>Classification Error:</a:t>
            </a:r>
            <a:r>
              <a:rPr lang="en-US" sz="1600" dirty="0">
                <a:solidFill>
                  <a:schemeClr val="bg1"/>
                </a:solidFill>
              </a:rPr>
              <a:t> Overall, how often is the classifier incorrect?</a:t>
            </a:r>
          </a:p>
          <a:p>
            <a:pPr>
              <a:lnSpc>
                <a:spcPct val="90000"/>
              </a:lnSpc>
            </a:pPr>
            <a:r>
              <a:rPr lang="en-US" sz="1600" b="1" dirty="0">
                <a:solidFill>
                  <a:schemeClr val="bg1"/>
                </a:solidFill>
              </a:rPr>
              <a:t>Sensitivity:</a:t>
            </a:r>
            <a:r>
              <a:rPr lang="en-US" sz="1600" dirty="0">
                <a:solidFill>
                  <a:schemeClr val="bg1"/>
                </a:solidFill>
              </a:rPr>
              <a:t> When the actual value is positive, how often is the prediction correct?</a:t>
            </a:r>
          </a:p>
          <a:p>
            <a:pPr>
              <a:lnSpc>
                <a:spcPct val="90000"/>
              </a:lnSpc>
            </a:pPr>
            <a:r>
              <a:rPr lang="en-US" sz="1600" b="1" dirty="0">
                <a:solidFill>
                  <a:schemeClr val="bg1"/>
                </a:solidFill>
              </a:rPr>
              <a:t>Specificity:</a:t>
            </a:r>
            <a:r>
              <a:rPr lang="en-US" sz="1600" dirty="0">
                <a:solidFill>
                  <a:schemeClr val="bg1"/>
                </a:solidFill>
              </a:rPr>
              <a:t> When the actual value is negative, how often is the prediction correct?</a:t>
            </a:r>
          </a:p>
          <a:p>
            <a:pPr>
              <a:lnSpc>
                <a:spcPct val="90000"/>
              </a:lnSpc>
            </a:pPr>
            <a:r>
              <a:rPr lang="en-US" sz="1600" b="1" dirty="0">
                <a:solidFill>
                  <a:schemeClr val="bg1"/>
                </a:solidFill>
              </a:rPr>
              <a:t>False Positive Rate:</a:t>
            </a:r>
            <a:r>
              <a:rPr lang="en-US" sz="1600" dirty="0">
                <a:solidFill>
                  <a:schemeClr val="bg1"/>
                </a:solidFill>
              </a:rPr>
              <a:t> When the actual value is negative, how often is the prediction incorrect?</a:t>
            </a:r>
          </a:p>
          <a:p>
            <a:pPr>
              <a:lnSpc>
                <a:spcPct val="90000"/>
              </a:lnSpc>
            </a:pPr>
            <a:r>
              <a:rPr lang="en-US" sz="1600" b="1" dirty="0">
                <a:solidFill>
                  <a:schemeClr val="bg1"/>
                </a:solidFill>
              </a:rPr>
              <a:t>Precision:</a:t>
            </a:r>
            <a:r>
              <a:rPr lang="en-US" sz="1600" dirty="0">
                <a:solidFill>
                  <a:schemeClr val="bg1"/>
                </a:solidFill>
              </a:rPr>
              <a:t> When a positive value is predicted, how often is the prediction correct?</a:t>
            </a:r>
            <a:endParaRPr lang="en-AU" sz="1600"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EBA0814C-E92C-4DCB-BF6B-EF4424063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612" y="1320162"/>
            <a:ext cx="6568385" cy="2693038"/>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extBox 5">
            <a:extLst>
              <a:ext uri="{FF2B5EF4-FFF2-40B4-BE49-F238E27FC236}">
                <a16:creationId xmlns:a16="http://schemas.microsoft.com/office/drawing/2014/main" id="{2B843F0D-E930-4F43-84F9-8F4DFC428D0F}"/>
              </a:ext>
            </a:extLst>
          </p:cNvPr>
          <p:cNvSpPr txBox="1"/>
          <p:nvPr/>
        </p:nvSpPr>
        <p:spPr>
          <a:xfrm>
            <a:off x="5913120" y="4693282"/>
            <a:ext cx="4463878" cy="1200329"/>
          </a:xfrm>
          <a:prstGeom prst="rect">
            <a:avLst/>
          </a:prstGeom>
          <a:noFill/>
        </p:spPr>
        <p:txBody>
          <a:bodyPr wrap="square" rtlCol="0">
            <a:spAutoFit/>
          </a:bodyPr>
          <a:lstStyle/>
          <a:p>
            <a:r>
              <a:rPr lang="en-AU" dirty="0"/>
              <a:t>The type of data that we have doesn’t require anything except that the classifier is correct. So we value accuracy the most.</a:t>
            </a:r>
          </a:p>
        </p:txBody>
      </p:sp>
    </p:spTree>
    <p:extLst>
      <p:ext uri="{BB962C8B-B14F-4D97-AF65-F5344CB8AC3E}">
        <p14:creationId xmlns:p14="http://schemas.microsoft.com/office/powerpoint/2010/main" val="5291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D5AA-7328-49F4-AD5A-B71CE70C3F62}"/>
              </a:ext>
            </a:extLst>
          </p:cNvPr>
          <p:cNvSpPr>
            <a:spLocks noGrp="1"/>
          </p:cNvSpPr>
          <p:nvPr>
            <p:ph type="title"/>
          </p:nvPr>
        </p:nvSpPr>
        <p:spPr>
          <a:xfrm>
            <a:off x="677334" y="609600"/>
            <a:ext cx="8596668" cy="772160"/>
          </a:xfrm>
        </p:spPr>
        <p:txBody>
          <a:bodyPr>
            <a:normAutofit/>
          </a:bodyPr>
          <a:lstStyle/>
          <a:p>
            <a:r>
              <a:rPr lang="en-US"/>
              <a:t>Generalizing &amp; Limitations</a:t>
            </a:r>
            <a:endParaRPr lang="en-AU" dirty="0"/>
          </a:p>
        </p:txBody>
      </p:sp>
      <p:sp>
        <p:nvSpPr>
          <p:cNvPr id="3" name="Content Placeholder 2">
            <a:extLst>
              <a:ext uri="{FF2B5EF4-FFF2-40B4-BE49-F238E27FC236}">
                <a16:creationId xmlns:a16="http://schemas.microsoft.com/office/drawing/2014/main" id="{64112EE5-BAAA-4C38-AAB8-E30CC58CA975}"/>
              </a:ext>
            </a:extLst>
          </p:cNvPr>
          <p:cNvSpPr>
            <a:spLocks noGrp="1"/>
          </p:cNvSpPr>
          <p:nvPr>
            <p:ph idx="1"/>
          </p:nvPr>
        </p:nvSpPr>
        <p:spPr>
          <a:xfrm>
            <a:off x="677334" y="1381761"/>
            <a:ext cx="8596668" cy="5009514"/>
          </a:xfrm>
        </p:spPr>
        <p:txBody>
          <a:bodyPr>
            <a:normAutofit/>
          </a:bodyPr>
          <a:lstStyle/>
          <a:p>
            <a:r>
              <a:rPr lang="en-AU" dirty="0"/>
              <a:t>The classifier would likely maintain a decent accuracy if applied to other datasets. </a:t>
            </a:r>
          </a:p>
          <a:p>
            <a:r>
              <a:rPr lang="en-AU" dirty="0"/>
              <a:t>Main influences on accuracy would be due to the imputation that was required. If the new Dataset was complete there would be some bias from the initial imputation which could cause a loss in accuracy. Likewise if the data required lots of pre-processing, we may see accuracy go either way.</a:t>
            </a:r>
          </a:p>
          <a:p>
            <a:pPr marL="0" indent="0">
              <a:buNone/>
            </a:pPr>
            <a:endParaRPr lang="en-AU" dirty="0"/>
          </a:p>
          <a:p>
            <a:r>
              <a:rPr lang="en-AU" b="1" u="sng" dirty="0"/>
              <a:t>Limitations:</a:t>
            </a:r>
          </a:p>
          <a:p>
            <a:pPr>
              <a:buAutoNum type="arabicParenR"/>
            </a:pPr>
            <a:r>
              <a:rPr lang="en-US" dirty="0"/>
              <a:t>Optimal number of neighbors?</a:t>
            </a:r>
          </a:p>
          <a:p>
            <a:pPr>
              <a:buAutoNum type="arabicParenR"/>
            </a:pPr>
            <a:r>
              <a:rPr lang="en-AU" dirty="0"/>
              <a:t>Missing Value treatment</a:t>
            </a:r>
          </a:p>
          <a:p>
            <a:pPr>
              <a:buAutoNum type="arabicParenR"/>
            </a:pPr>
            <a:r>
              <a:rPr lang="en-AU" dirty="0"/>
              <a:t>Outlier sensitivity due to neighbour based algorithm</a:t>
            </a:r>
          </a:p>
          <a:p>
            <a:pPr>
              <a:buAutoNum type="arabicParenR"/>
            </a:pPr>
            <a:r>
              <a:rPr lang="en-AU" dirty="0"/>
              <a:t>Imbalanced data causes problems</a:t>
            </a:r>
          </a:p>
          <a:p>
            <a:pPr>
              <a:buAutoNum type="arabicParenR"/>
            </a:pPr>
            <a:r>
              <a:rPr lang="en-US" dirty="0"/>
              <a:t>K-NN slows with size; as dataset grows efficiency of algorithm declines very fast.</a:t>
            </a:r>
            <a:endParaRPr lang="en-AU" dirty="0"/>
          </a:p>
        </p:txBody>
      </p:sp>
    </p:spTree>
    <p:extLst>
      <p:ext uri="{BB962C8B-B14F-4D97-AF65-F5344CB8AC3E}">
        <p14:creationId xmlns:p14="http://schemas.microsoft.com/office/powerpoint/2010/main" val="383074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3D40-A90C-48DA-8B2D-8E872612C0CD}"/>
              </a:ext>
            </a:extLst>
          </p:cNvPr>
          <p:cNvSpPr>
            <a:spLocks noGrp="1"/>
          </p:cNvSpPr>
          <p:nvPr>
            <p:ph type="title"/>
          </p:nvPr>
        </p:nvSpPr>
        <p:spPr/>
        <p:txBody>
          <a:bodyPr>
            <a:normAutofit/>
          </a:bodyPr>
          <a:lstStyle/>
          <a:p>
            <a:r>
              <a:rPr lang="en-US" dirty="0">
                <a:solidFill>
                  <a:schemeClr val="tx1"/>
                </a:solidFill>
              </a:rPr>
              <a:t>Improvements &amp; better classifier</a:t>
            </a:r>
            <a:endParaRPr lang="en-AU" dirty="0">
              <a:solidFill>
                <a:schemeClr val="tx1"/>
              </a:solidFill>
            </a:endParaRPr>
          </a:p>
        </p:txBody>
      </p:sp>
      <p:sp>
        <p:nvSpPr>
          <p:cNvPr id="3" name="Content Placeholder 2">
            <a:extLst>
              <a:ext uri="{FF2B5EF4-FFF2-40B4-BE49-F238E27FC236}">
                <a16:creationId xmlns:a16="http://schemas.microsoft.com/office/drawing/2014/main" id="{19CDE8BA-8E6B-465F-BB1E-D3D5ACFB49FC}"/>
              </a:ext>
            </a:extLst>
          </p:cNvPr>
          <p:cNvSpPr>
            <a:spLocks noGrp="1"/>
          </p:cNvSpPr>
          <p:nvPr>
            <p:ph idx="1"/>
          </p:nvPr>
        </p:nvSpPr>
        <p:spPr>
          <a:xfrm>
            <a:off x="677334" y="1514475"/>
            <a:ext cx="8596668" cy="4526887"/>
          </a:xfrm>
        </p:spPr>
        <p:txBody>
          <a:bodyPr>
            <a:normAutofit/>
          </a:bodyPr>
          <a:lstStyle/>
          <a:p>
            <a:r>
              <a:rPr lang="en-AU" dirty="0"/>
              <a:t>Improvement can be made in the selection of the interaction pairs to include in the model. Find a better measure than mutual information to test for interaction significance.</a:t>
            </a:r>
          </a:p>
          <a:p>
            <a:r>
              <a:rPr lang="en-AU" b="1" u="sng" dirty="0"/>
              <a:t>Performance of a better classifier</a:t>
            </a:r>
          </a:p>
          <a:p>
            <a:r>
              <a:rPr lang="en-US" b="1" dirty="0"/>
              <a:t>Multilayer Feed-forward Neural Networks and Supervised Learning.</a:t>
            </a:r>
          </a:p>
          <a:p>
            <a:r>
              <a:rPr lang="en-US" dirty="0"/>
              <a:t>A feedforward neural network is an artificial neural network wherein connections between the nodes do not form a cycle.</a:t>
            </a:r>
          </a:p>
          <a:p>
            <a:r>
              <a:rPr lang="en-US" dirty="0"/>
              <a:t>This class of networks consists of multiple layers of computational units, usually interconnected in a feed-forward way. Each neuron in one layer has directed connections to the neurons of the subsequent layer.</a:t>
            </a:r>
          </a:p>
          <a:p>
            <a:pPr marL="0" indent="0">
              <a:buNone/>
            </a:pPr>
            <a:r>
              <a:rPr lang="en-AU" dirty="0">
                <a:hlinkClick r:id="rId2">
                  <a:extLst>
                    <a:ext uri="{A12FA001-AC4F-418D-AE19-62706E023703}">
                      <ahyp:hlinkClr xmlns:ahyp="http://schemas.microsoft.com/office/drawing/2018/hyperlinkcolor" val="tx"/>
                    </a:ext>
                  </a:extLst>
                </a:hlinkClick>
              </a:rPr>
              <a:t>http://citeseerx.ist.psu.edu/viewdoc/download?doi=10.1.1.2.4228&amp;rep=rep1&amp;type=pdf</a:t>
            </a:r>
            <a:endParaRPr lang="en-AU" dirty="0"/>
          </a:p>
          <a:p>
            <a:pPr marL="0" indent="0">
              <a:buNone/>
            </a:pPr>
            <a:r>
              <a:rPr lang="en-AU" dirty="0" err="1"/>
              <a:t>Aristoklis</a:t>
            </a:r>
            <a:r>
              <a:rPr lang="en-AU" dirty="0"/>
              <a:t> D. Anastasiadis, George D. </a:t>
            </a:r>
            <a:r>
              <a:rPr lang="en-AU" dirty="0" err="1"/>
              <a:t>Magoulas</a:t>
            </a:r>
            <a:r>
              <a:rPr lang="en-AU" dirty="0"/>
              <a:t>, and </a:t>
            </a:r>
            <a:r>
              <a:rPr lang="en-AU" dirty="0" err="1"/>
              <a:t>Xiaohui</a:t>
            </a:r>
            <a:r>
              <a:rPr lang="en-AU" dirty="0"/>
              <a:t> Liu</a:t>
            </a:r>
            <a:r>
              <a:rPr lang="en-AU" u="sng" dirty="0">
                <a:solidFill>
                  <a:schemeClr val="tx1"/>
                </a:solidFill>
                <a:hlinkClick r:id="rId2">
                  <a:extLst>
                    <a:ext uri="{A12FA001-AC4F-418D-AE19-62706E023703}">
                      <ahyp:hlinkClr xmlns:ahyp="http://schemas.microsoft.com/office/drawing/2018/hyperlinkcolor" val="tx"/>
                    </a:ext>
                  </a:extLst>
                </a:hlinkClick>
              </a:rPr>
              <a:t> </a:t>
            </a:r>
            <a:endParaRPr lang="en-AU" dirty="0"/>
          </a:p>
        </p:txBody>
      </p:sp>
    </p:spTree>
    <p:extLst>
      <p:ext uri="{BB962C8B-B14F-4D97-AF65-F5344CB8AC3E}">
        <p14:creationId xmlns:p14="http://schemas.microsoft.com/office/powerpoint/2010/main" val="167795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26CC29-1ADD-49EF-A45B-914359FBD09D}"/>
              </a:ext>
            </a:extLst>
          </p:cNvPr>
          <p:cNvPicPr>
            <a:picLocks noChangeAspect="1"/>
          </p:cNvPicPr>
          <p:nvPr/>
        </p:nvPicPr>
        <p:blipFill rotWithShape="1">
          <a:blip r:embed="rId2"/>
          <a:srcRect l="13362"/>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FF3F4E-50B4-4D0A-AD65-D182F5803377}"/>
              </a:ext>
            </a:extLst>
          </p:cNvPr>
          <p:cNvSpPr>
            <a:spLocks noGrp="1"/>
          </p:cNvSpPr>
          <p:nvPr>
            <p:ph type="ctrTitle"/>
          </p:nvPr>
        </p:nvSpPr>
        <p:spPr>
          <a:xfrm>
            <a:off x="668867" y="1678666"/>
            <a:ext cx="4088190" cy="2369093"/>
          </a:xfrm>
        </p:spPr>
        <p:txBody>
          <a:bodyPr>
            <a:normAutofit/>
          </a:bodyPr>
          <a:lstStyle/>
          <a:p>
            <a:r>
              <a:rPr lang="en-AU" sz="4800" dirty="0"/>
              <a:t>Questions?</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975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2F7A-5389-4EB4-999A-1E1038A470B7}"/>
              </a:ext>
            </a:extLst>
          </p:cNvPr>
          <p:cNvSpPr>
            <a:spLocks noGrp="1"/>
          </p:cNvSpPr>
          <p:nvPr>
            <p:ph type="title"/>
          </p:nvPr>
        </p:nvSpPr>
        <p:spPr>
          <a:xfrm>
            <a:off x="1175512" y="870132"/>
            <a:ext cx="9792208" cy="1527078"/>
          </a:xfrm>
        </p:spPr>
        <p:txBody>
          <a:bodyPr>
            <a:normAutofit/>
          </a:bodyPr>
          <a:lstStyle/>
          <a:p>
            <a:r>
              <a:rPr lang="en-AU" dirty="0"/>
              <a:t>Outline of Content</a:t>
            </a:r>
          </a:p>
        </p:txBody>
      </p:sp>
      <p:sp>
        <p:nvSpPr>
          <p:cNvPr id="3" name="Content Placeholder 2">
            <a:extLst>
              <a:ext uri="{FF2B5EF4-FFF2-40B4-BE49-F238E27FC236}">
                <a16:creationId xmlns:a16="http://schemas.microsoft.com/office/drawing/2014/main" id="{4774F181-E516-45F8-A163-6844FC490AD3}"/>
              </a:ext>
            </a:extLst>
          </p:cNvPr>
          <p:cNvSpPr>
            <a:spLocks noGrp="1"/>
          </p:cNvSpPr>
          <p:nvPr>
            <p:ph idx="1"/>
          </p:nvPr>
        </p:nvSpPr>
        <p:spPr>
          <a:xfrm>
            <a:off x="1175512" y="2557849"/>
            <a:ext cx="9792208" cy="3407862"/>
          </a:xfrm>
        </p:spPr>
        <p:txBody>
          <a:bodyPr>
            <a:normAutofit/>
          </a:bodyPr>
          <a:lstStyle/>
          <a:p>
            <a:r>
              <a:rPr lang="en-AU" dirty="0"/>
              <a:t>Pre-Processing</a:t>
            </a:r>
          </a:p>
          <a:p>
            <a:r>
              <a:rPr lang="en-AU" dirty="0"/>
              <a:t>Considerations in design</a:t>
            </a:r>
          </a:p>
          <a:p>
            <a:r>
              <a:rPr lang="en-AU" dirty="0"/>
              <a:t>The Classifier</a:t>
            </a:r>
          </a:p>
          <a:p>
            <a:r>
              <a:rPr lang="en-AU" dirty="0"/>
              <a:t>Performance</a:t>
            </a:r>
          </a:p>
          <a:p>
            <a:r>
              <a:rPr lang="en-AU" dirty="0"/>
              <a:t>Limitations</a:t>
            </a:r>
          </a:p>
          <a:p>
            <a:r>
              <a:rPr lang="en-AU" dirty="0"/>
              <a:t>Improvements</a:t>
            </a:r>
          </a:p>
          <a:p>
            <a:r>
              <a:rPr lang="en-AU" dirty="0"/>
              <a:t>Questions</a:t>
            </a:r>
          </a:p>
          <a:p>
            <a:endParaRPr lang="en-AU" dirty="0"/>
          </a:p>
        </p:txBody>
      </p:sp>
    </p:spTree>
    <p:extLst>
      <p:ext uri="{BB962C8B-B14F-4D97-AF65-F5344CB8AC3E}">
        <p14:creationId xmlns:p14="http://schemas.microsoft.com/office/powerpoint/2010/main" val="37530629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0F63-98B7-4239-B280-F24C39A77CF0}"/>
              </a:ext>
            </a:extLst>
          </p:cNvPr>
          <p:cNvSpPr>
            <a:spLocks noGrp="1"/>
          </p:cNvSpPr>
          <p:nvPr>
            <p:ph type="title"/>
          </p:nvPr>
        </p:nvSpPr>
        <p:spPr/>
        <p:txBody>
          <a:bodyPr>
            <a:normAutofit/>
          </a:bodyPr>
          <a:lstStyle/>
          <a:p>
            <a:r>
              <a:rPr lang="en-AU" dirty="0">
                <a:solidFill>
                  <a:schemeClr val="tx1"/>
                </a:solidFill>
              </a:rPr>
              <a:t>Pre-Processing</a:t>
            </a:r>
            <a:br>
              <a:rPr lang="en-AU" sz="1800" dirty="0">
                <a:solidFill>
                  <a:schemeClr val="tx1"/>
                </a:solidFill>
              </a:rPr>
            </a:br>
            <a:r>
              <a:rPr lang="en-AU" sz="1800" dirty="0">
                <a:solidFill>
                  <a:schemeClr val="tx1"/>
                </a:solidFill>
              </a:rPr>
              <a:t>Why are we Missing Data?</a:t>
            </a:r>
            <a:br>
              <a:rPr lang="en-AU" sz="1800" dirty="0">
                <a:solidFill>
                  <a:schemeClr val="tx1"/>
                </a:solidFill>
              </a:rPr>
            </a:br>
            <a:r>
              <a:rPr lang="en-AU" sz="1800" dirty="0">
                <a:solidFill>
                  <a:schemeClr val="tx1"/>
                </a:solidFill>
              </a:rPr>
              <a:t>Handling Nan Values</a:t>
            </a:r>
            <a:endParaRPr lang="en-AU" dirty="0">
              <a:solidFill>
                <a:schemeClr val="tx1"/>
              </a:solidFill>
            </a:endParaRPr>
          </a:p>
        </p:txBody>
      </p:sp>
      <p:sp>
        <p:nvSpPr>
          <p:cNvPr id="3" name="Text Placeholder 2">
            <a:extLst>
              <a:ext uri="{FF2B5EF4-FFF2-40B4-BE49-F238E27FC236}">
                <a16:creationId xmlns:a16="http://schemas.microsoft.com/office/drawing/2014/main" id="{4FB916A9-9AB6-46F7-9FF9-431CB5CF1BD1}"/>
              </a:ext>
            </a:extLst>
          </p:cNvPr>
          <p:cNvSpPr>
            <a:spLocks noGrp="1"/>
          </p:cNvSpPr>
          <p:nvPr>
            <p:ph type="body" idx="1"/>
          </p:nvPr>
        </p:nvSpPr>
        <p:spPr/>
        <p:txBody>
          <a:bodyPr/>
          <a:lstStyle/>
          <a:p>
            <a:r>
              <a:rPr lang="en-AU" dirty="0"/>
              <a:t>Removing Nan</a:t>
            </a:r>
          </a:p>
        </p:txBody>
      </p:sp>
      <p:sp>
        <p:nvSpPr>
          <p:cNvPr id="4" name="Content Placeholder 3">
            <a:extLst>
              <a:ext uri="{FF2B5EF4-FFF2-40B4-BE49-F238E27FC236}">
                <a16:creationId xmlns:a16="http://schemas.microsoft.com/office/drawing/2014/main" id="{65B14110-7950-4E80-A0E3-61B7F08D8ABA}"/>
              </a:ext>
            </a:extLst>
          </p:cNvPr>
          <p:cNvSpPr>
            <a:spLocks noGrp="1"/>
          </p:cNvSpPr>
          <p:nvPr>
            <p:ph sz="half" idx="2"/>
          </p:nvPr>
        </p:nvSpPr>
        <p:spPr/>
        <p:txBody>
          <a:bodyPr/>
          <a:lstStyle/>
          <a:p>
            <a:r>
              <a:rPr lang="en-AU" dirty="0"/>
              <a:t>Good when we have lots of data or if a row contains a lot of Nan values.</a:t>
            </a:r>
          </a:p>
          <a:p>
            <a:r>
              <a:rPr lang="en-AU" dirty="0"/>
              <a:t>Bad when the dataset is incomplete, and a large portion of the rows have missing values.</a:t>
            </a:r>
          </a:p>
          <a:p>
            <a:r>
              <a:rPr lang="en-AU" dirty="0"/>
              <a:t>Can create Bias if the dataset has Nan values that are due to outside influence.</a:t>
            </a:r>
          </a:p>
          <a:p>
            <a:endParaRPr lang="en-AU" dirty="0"/>
          </a:p>
        </p:txBody>
      </p:sp>
      <p:sp>
        <p:nvSpPr>
          <p:cNvPr id="5" name="Text Placeholder 4">
            <a:extLst>
              <a:ext uri="{FF2B5EF4-FFF2-40B4-BE49-F238E27FC236}">
                <a16:creationId xmlns:a16="http://schemas.microsoft.com/office/drawing/2014/main" id="{00304E52-4F2B-4B8D-9A8C-046BC62979C7}"/>
              </a:ext>
            </a:extLst>
          </p:cNvPr>
          <p:cNvSpPr>
            <a:spLocks noGrp="1"/>
          </p:cNvSpPr>
          <p:nvPr>
            <p:ph type="body" sz="quarter" idx="3"/>
          </p:nvPr>
        </p:nvSpPr>
        <p:spPr/>
        <p:txBody>
          <a:bodyPr/>
          <a:lstStyle/>
          <a:p>
            <a:r>
              <a:rPr lang="en-AU" dirty="0"/>
              <a:t>Imputing values</a:t>
            </a:r>
          </a:p>
        </p:txBody>
      </p:sp>
      <p:sp>
        <p:nvSpPr>
          <p:cNvPr id="6" name="Content Placeholder 5">
            <a:extLst>
              <a:ext uri="{FF2B5EF4-FFF2-40B4-BE49-F238E27FC236}">
                <a16:creationId xmlns:a16="http://schemas.microsoft.com/office/drawing/2014/main" id="{475A0262-3613-4BCE-B9E9-5B461471DB67}"/>
              </a:ext>
            </a:extLst>
          </p:cNvPr>
          <p:cNvSpPr>
            <a:spLocks noGrp="1"/>
          </p:cNvSpPr>
          <p:nvPr>
            <p:ph sz="quarter" idx="4"/>
          </p:nvPr>
        </p:nvSpPr>
        <p:spPr/>
        <p:txBody>
          <a:bodyPr/>
          <a:lstStyle/>
          <a:p>
            <a:r>
              <a:rPr lang="en-AU" dirty="0"/>
              <a:t>Good for handling data that has scattered Nan values</a:t>
            </a:r>
          </a:p>
          <a:p>
            <a:r>
              <a:rPr lang="en-AU" dirty="0"/>
              <a:t>Bad if the Nan values are due to outside influences.</a:t>
            </a:r>
          </a:p>
          <a:p>
            <a:r>
              <a:rPr lang="en-AU" dirty="0"/>
              <a:t>Creates bias depending on method used.</a:t>
            </a:r>
          </a:p>
        </p:txBody>
      </p:sp>
    </p:spTree>
    <p:extLst>
      <p:ext uri="{BB962C8B-B14F-4D97-AF65-F5344CB8AC3E}">
        <p14:creationId xmlns:p14="http://schemas.microsoft.com/office/powerpoint/2010/main" val="54207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7666-D9FD-4D85-B96C-0D43BDBBA301}"/>
              </a:ext>
            </a:extLst>
          </p:cNvPr>
          <p:cNvSpPr>
            <a:spLocks noGrp="1"/>
          </p:cNvSpPr>
          <p:nvPr>
            <p:ph type="title"/>
          </p:nvPr>
        </p:nvSpPr>
        <p:spPr/>
        <p:txBody>
          <a:bodyPr/>
          <a:lstStyle/>
          <a:p>
            <a:r>
              <a:rPr lang="en-AU" dirty="0">
                <a:solidFill>
                  <a:schemeClr val="tx1"/>
                </a:solidFill>
              </a:rPr>
              <a:t>Mean vs Median imputation</a:t>
            </a:r>
          </a:p>
        </p:txBody>
      </p:sp>
      <p:sp>
        <p:nvSpPr>
          <p:cNvPr id="3" name="Content Placeholder 2">
            <a:extLst>
              <a:ext uri="{FF2B5EF4-FFF2-40B4-BE49-F238E27FC236}">
                <a16:creationId xmlns:a16="http://schemas.microsoft.com/office/drawing/2014/main" id="{52AE2E6C-DF49-4BB0-8CCD-211D0C0B93B9}"/>
              </a:ext>
            </a:extLst>
          </p:cNvPr>
          <p:cNvSpPr>
            <a:spLocks noGrp="1"/>
          </p:cNvSpPr>
          <p:nvPr>
            <p:ph idx="1"/>
          </p:nvPr>
        </p:nvSpPr>
        <p:spPr/>
        <p:txBody>
          <a:bodyPr/>
          <a:lstStyle/>
          <a:p>
            <a:r>
              <a:rPr lang="en-AU" dirty="0"/>
              <a:t>Choose the method depending on the type of data, and whether or not the data has outliers.</a:t>
            </a:r>
          </a:p>
          <a:p>
            <a:r>
              <a:rPr lang="en-AU" dirty="0"/>
              <a:t>Median imputation preserves median and Mean imputation preserves mean.</a:t>
            </a:r>
          </a:p>
          <a:p>
            <a:r>
              <a:rPr lang="en-AU" dirty="0"/>
              <a:t>If data has lots of outliers use median imputation.</a:t>
            </a:r>
          </a:p>
          <a:p>
            <a:r>
              <a:rPr lang="en-AU" dirty="0"/>
              <a:t>If data is well formed use mean imputation.</a:t>
            </a:r>
          </a:p>
          <a:p>
            <a:endParaRPr lang="en-AU" dirty="0"/>
          </a:p>
          <a:p>
            <a:r>
              <a:rPr lang="en-AU" dirty="0"/>
              <a:t>For my classifier used median imputation with mean centred.</a:t>
            </a:r>
          </a:p>
          <a:p>
            <a:r>
              <a:rPr lang="en-AU" dirty="0"/>
              <a:t>Difference between mean and median imputation on the yeast dataset was small.</a:t>
            </a:r>
          </a:p>
          <a:p>
            <a:r>
              <a:rPr lang="en-AU" dirty="0"/>
              <a:t>Chose this since we had other classifiers to compare mine with later</a:t>
            </a:r>
          </a:p>
          <a:p>
            <a:endParaRPr lang="en-AU" dirty="0"/>
          </a:p>
        </p:txBody>
      </p:sp>
    </p:spTree>
    <p:extLst>
      <p:ext uri="{BB962C8B-B14F-4D97-AF65-F5344CB8AC3E}">
        <p14:creationId xmlns:p14="http://schemas.microsoft.com/office/powerpoint/2010/main" val="196399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C8DA-CC4E-4EAF-BE4C-5BEE7609DFEF}"/>
              </a:ext>
            </a:extLst>
          </p:cNvPr>
          <p:cNvSpPr>
            <a:spLocks noGrp="1"/>
          </p:cNvSpPr>
          <p:nvPr>
            <p:ph type="title"/>
          </p:nvPr>
        </p:nvSpPr>
        <p:spPr>
          <a:xfrm>
            <a:off x="677334" y="609600"/>
            <a:ext cx="8596668" cy="1320800"/>
          </a:xfrm>
        </p:spPr>
        <p:txBody>
          <a:bodyPr/>
          <a:lstStyle/>
          <a:p>
            <a:r>
              <a:rPr lang="en-AU">
                <a:solidFill>
                  <a:schemeClr val="tx1"/>
                </a:solidFill>
              </a:rPr>
              <a:t>Mean centred</a:t>
            </a:r>
            <a:endParaRPr lang="en-AU" dirty="0">
              <a:solidFill>
                <a:schemeClr val="tx1"/>
              </a:solidFill>
            </a:endParaRPr>
          </a:p>
        </p:txBody>
      </p:sp>
      <p:sp>
        <p:nvSpPr>
          <p:cNvPr id="3" name="Content Placeholder 2">
            <a:extLst>
              <a:ext uri="{FF2B5EF4-FFF2-40B4-BE49-F238E27FC236}">
                <a16:creationId xmlns:a16="http://schemas.microsoft.com/office/drawing/2014/main" id="{45FEC990-A34F-43A9-99E7-FA24F8912A06}"/>
              </a:ext>
            </a:extLst>
          </p:cNvPr>
          <p:cNvSpPr>
            <a:spLocks noGrp="1"/>
          </p:cNvSpPr>
          <p:nvPr>
            <p:ph idx="1"/>
          </p:nvPr>
        </p:nvSpPr>
        <p:spPr>
          <a:xfrm>
            <a:off x="677334" y="2160589"/>
            <a:ext cx="8596668" cy="3880773"/>
          </a:xfrm>
        </p:spPr>
        <p:txBody>
          <a:bodyPr/>
          <a:lstStyle/>
          <a:p>
            <a:r>
              <a:rPr lang="en-AU"/>
              <a:t>Subtracts a value from each point so that the mean becomes 0</a:t>
            </a:r>
          </a:p>
          <a:p>
            <a:r>
              <a:rPr lang="en-AU"/>
              <a:t>This allows for easier interpretation since 0 is now in our dataset</a:t>
            </a:r>
          </a:p>
          <a:p>
            <a:r>
              <a:rPr lang="en-AU"/>
              <a:t>Left: Median imputed, 		Middle: median imputed &amp; mean centred</a:t>
            </a:r>
          </a:p>
          <a:p>
            <a:r>
              <a:rPr lang="en-AU"/>
              <a:t>Right: Original</a:t>
            </a:r>
            <a:endParaRPr lang="en-AU" dirty="0"/>
          </a:p>
        </p:txBody>
      </p:sp>
      <p:pic>
        <p:nvPicPr>
          <p:cNvPr id="5" name="Picture 4" descr="A screenshot of a cell phone&#10;&#10;Description automatically generated">
            <a:extLst>
              <a:ext uri="{FF2B5EF4-FFF2-40B4-BE49-F238E27FC236}">
                <a16:creationId xmlns:a16="http://schemas.microsoft.com/office/drawing/2014/main" id="{42ED19DF-D319-4CB8-BB6C-23724C1B6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30" y="3898255"/>
            <a:ext cx="3763899" cy="177739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9751F42-7425-44B7-9D9F-8345CB8E7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070" y="3898255"/>
            <a:ext cx="3623360" cy="187849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D8A9FEA-C3E0-4595-8B35-D7A4C2C22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0132" y="3893987"/>
            <a:ext cx="3489860" cy="1781665"/>
          </a:xfrm>
          <a:prstGeom prst="rect">
            <a:avLst/>
          </a:prstGeom>
        </p:spPr>
      </p:pic>
    </p:spTree>
    <p:extLst>
      <p:ext uri="{BB962C8B-B14F-4D97-AF65-F5344CB8AC3E}">
        <p14:creationId xmlns:p14="http://schemas.microsoft.com/office/powerpoint/2010/main" val="140260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5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5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E78C65B-B346-4854-A278-413413782284}"/>
              </a:ext>
            </a:extLst>
          </p:cNvPr>
          <p:cNvSpPr>
            <a:spLocks noGrp="1"/>
          </p:cNvSpPr>
          <p:nvPr>
            <p:ph type="title"/>
          </p:nvPr>
        </p:nvSpPr>
        <p:spPr>
          <a:xfrm>
            <a:off x="673754" y="643467"/>
            <a:ext cx="4203045" cy="1375608"/>
          </a:xfrm>
        </p:spPr>
        <p:txBody>
          <a:bodyPr anchor="ctr">
            <a:normAutofit/>
          </a:bodyPr>
          <a:lstStyle/>
          <a:p>
            <a:pPr>
              <a:lnSpc>
                <a:spcPct val="90000"/>
              </a:lnSpc>
            </a:pPr>
            <a:r>
              <a:rPr lang="en-US" sz="2300" dirty="0">
                <a:solidFill>
                  <a:schemeClr val="bg1"/>
                </a:solidFill>
              </a:rPr>
              <a:t>Designing the Classifier</a:t>
            </a:r>
            <a:endParaRPr lang="en-AU" sz="2300" dirty="0">
              <a:solidFill>
                <a:schemeClr val="bg1"/>
              </a:solidFill>
            </a:endParaRPr>
          </a:p>
        </p:txBody>
      </p:sp>
      <p:sp>
        <p:nvSpPr>
          <p:cNvPr id="3" name="Content Placeholder 2">
            <a:extLst>
              <a:ext uri="{FF2B5EF4-FFF2-40B4-BE49-F238E27FC236}">
                <a16:creationId xmlns:a16="http://schemas.microsoft.com/office/drawing/2014/main" id="{80BA206B-86EC-4E05-B3DF-81B207426A48}"/>
              </a:ext>
            </a:extLst>
          </p:cNvPr>
          <p:cNvSpPr>
            <a:spLocks noGrp="1"/>
          </p:cNvSpPr>
          <p:nvPr>
            <p:ph idx="1"/>
          </p:nvPr>
        </p:nvSpPr>
        <p:spPr>
          <a:xfrm>
            <a:off x="673754" y="2160590"/>
            <a:ext cx="3973943" cy="3440110"/>
          </a:xfrm>
        </p:spPr>
        <p:txBody>
          <a:bodyPr>
            <a:normAutofit/>
          </a:bodyPr>
          <a:lstStyle/>
          <a:p>
            <a:r>
              <a:rPr lang="en-AU" sz="1800" dirty="0">
                <a:solidFill>
                  <a:schemeClr val="bg1"/>
                </a:solidFill>
              </a:rPr>
              <a:t>Considered two types of Classifiers with and without feature engineering</a:t>
            </a:r>
          </a:p>
          <a:p>
            <a:r>
              <a:rPr lang="en-AU" sz="1800" dirty="0">
                <a:solidFill>
                  <a:schemeClr val="bg1"/>
                </a:solidFill>
              </a:rPr>
              <a:t>k-NN vs Decision Tree</a:t>
            </a:r>
          </a:p>
          <a:p>
            <a:r>
              <a:rPr lang="en-AU" dirty="0">
                <a:solidFill>
                  <a:schemeClr val="bg1"/>
                </a:solidFill>
              </a:rPr>
              <a:t>Choose k-NN as it outperforms the Decision Tree</a:t>
            </a:r>
            <a:endParaRPr lang="en-AU" sz="18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9A2A135C-387A-4AB6-9D14-BF09916E4568}"/>
              </a:ext>
            </a:extLst>
          </p:cNvPr>
          <p:cNvPicPr>
            <a:picLocks noChangeAspect="1"/>
          </p:cNvPicPr>
          <p:nvPr/>
        </p:nvPicPr>
        <p:blipFill rotWithShape="1">
          <a:blip r:embed="rId2">
            <a:extLst>
              <a:ext uri="{28A0092B-C50C-407E-A947-70E740481C1C}">
                <a14:useLocalDpi xmlns:a14="http://schemas.microsoft.com/office/drawing/2010/main" val="0"/>
              </a:ext>
            </a:extLst>
          </a:blip>
          <a:srcRect l="744" r="14640" b="-1"/>
          <a:stretch/>
        </p:blipFill>
        <p:spPr>
          <a:xfrm>
            <a:off x="5069840" y="294411"/>
            <a:ext cx="6902529" cy="6563585"/>
          </a:xfrm>
          <a:prstGeom prst="rect">
            <a:avLst/>
          </a:prstGeom>
        </p:spPr>
      </p:pic>
      <p:sp>
        <p:nvSpPr>
          <p:cNvPr id="78" name="Isosceles Triangle 6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2941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455B5E0-238C-4E60-86E4-82AF8B59F3FD}"/>
              </a:ext>
            </a:extLst>
          </p:cNvPr>
          <p:cNvSpPr>
            <a:spLocks noGrp="1"/>
          </p:cNvSpPr>
          <p:nvPr>
            <p:ph type="title"/>
          </p:nvPr>
        </p:nvSpPr>
        <p:spPr>
          <a:xfrm>
            <a:off x="673754" y="643467"/>
            <a:ext cx="4203045" cy="1375608"/>
          </a:xfrm>
        </p:spPr>
        <p:txBody>
          <a:bodyPr anchor="ctr">
            <a:normAutofit/>
          </a:bodyPr>
          <a:lstStyle/>
          <a:p>
            <a:r>
              <a:rPr lang="en-AU" sz="3600">
                <a:solidFill>
                  <a:schemeClr val="bg1"/>
                </a:solidFill>
              </a:rPr>
              <a:t>Feature Engineering</a:t>
            </a:r>
          </a:p>
        </p:txBody>
      </p:sp>
      <p:sp>
        <p:nvSpPr>
          <p:cNvPr id="3" name="Content Placeholder 2">
            <a:extLst>
              <a:ext uri="{FF2B5EF4-FFF2-40B4-BE49-F238E27FC236}">
                <a16:creationId xmlns:a16="http://schemas.microsoft.com/office/drawing/2014/main" id="{681BA2E0-2B16-49F2-92C9-20CC44CB88EA}"/>
              </a:ext>
            </a:extLst>
          </p:cNvPr>
          <p:cNvSpPr>
            <a:spLocks noGrp="1"/>
          </p:cNvSpPr>
          <p:nvPr>
            <p:ph idx="1"/>
          </p:nvPr>
        </p:nvSpPr>
        <p:spPr>
          <a:xfrm>
            <a:off x="673754" y="2160590"/>
            <a:ext cx="3973943" cy="3440110"/>
          </a:xfrm>
        </p:spPr>
        <p:txBody>
          <a:bodyPr>
            <a:normAutofit/>
          </a:bodyPr>
          <a:lstStyle/>
          <a:p>
            <a:r>
              <a:rPr lang="en-AU" sz="1800" dirty="0">
                <a:solidFill>
                  <a:schemeClr val="bg1"/>
                </a:solidFill>
              </a:rPr>
              <a:t>Cluster labels vs Interaction</a:t>
            </a:r>
          </a:p>
          <a:p>
            <a:r>
              <a:rPr lang="en-AU" dirty="0">
                <a:solidFill>
                  <a:schemeClr val="bg1"/>
                </a:solidFill>
              </a:rPr>
              <a:t>Figure: k-NN with feature engineering</a:t>
            </a:r>
          </a:p>
          <a:p>
            <a:r>
              <a:rPr lang="en-AU" dirty="0">
                <a:solidFill>
                  <a:schemeClr val="bg1"/>
                </a:solidFill>
              </a:rPr>
              <a:t>Tested interaction by seeing how much mutual information was gained.</a:t>
            </a:r>
          </a:p>
          <a:p>
            <a:endParaRPr lang="en-AU" sz="1800" dirty="0">
              <a:solidFill>
                <a:schemeClr val="bg1"/>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EAEAE4BC-D0D2-41F0-A353-1EB9D5B0F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360" y="768972"/>
            <a:ext cx="5805297" cy="67374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71ADA03-BAFF-40B5-9023-1D18F209E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301" y="1442718"/>
            <a:ext cx="6244840" cy="84328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2D2A3AA7-4BD4-4375-8E82-CEA29275E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474" y="2366068"/>
            <a:ext cx="6807350" cy="4288731"/>
          </a:xfrm>
          <a:prstGeom prst="rect">
            <a:avLst/>
          </a:prstGeom>
        </p:spPr>
      </p:pic>
    </p:spTree>
    <p:extLst>
      <p:ext uri="{BB962C8B-B14F-4D97-AF65-F5344CB8AC3E}">
        <p14:creationId xmlns:p14="http://schemas.microsoft.com/office/powerpoint/2010/main" val="22120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8FF74CB-8AD9-46A2-81D4-70A98E6E4E83}"/>
              </a:ext>
            </a:extLst>
          </p:cNvPr>
          <p:cNvSpPr>
            <a:spLocks noGrp="1"/>
          </p:cNvSpPr>
          <p:nvPr>
            <p:ph type="title"/>
          </p:nvPr>
        </p:nvSpPr>
        <p:spPr>
          <a:xfrm>
            <a:off x="673754" y="643467"/>
            <a:ext cx="4203045" cy="1375608"/>
          </a:xfrm>
        </p:spPr>
        <p:txBody>
          <a:bodyPr anchor="ctr">
            <a:normAutofit/>
          </a:bodyPr>
          <a:lstStyle/>
          <a:p>
            <a:r>
              <a:rPr lang="en-AU" sz="3600">
                <a:solidFill>
                  <a:schemeClr val="bg1"/>
                </a:solidFill>
              </a:rPr>
              <a:t>How k-NN based classifier works</a:t>
            </a:r>
          </a:p>
        </p:txBody>
      </p:sp>
      <p:sp>
        <p:nvSpPr>
          <p:cNvPr id="3" name="Content Placeholder 2">
            <a:extLst>
              <a:ext uri="{FF2B5EF4-FFF2-40B4-BE49-F238E27FC236}">
                <a16:creationId xmlns:a16="http://schemas.microsoft.com/office/drawing/2014/main" id="{1555F0C2-EFF2-40DA-86D0-9386B8A2A0B7}"/>
              </a:ext>
            </a:extLst>
          </p:cNvPr>
          <p:cNvSpPr>
            <a:spLocks noGrp="1"/>
          </p:cNvSpPr>
          <p:nvPr>
            <p:ph idx="1"/>
          </p:nvPr>
        </p:nvSpPr>
        <p:spPr>
          <a:xfrm>
            <a:off x="673754" y="2160590"/>
            <a:ext cx="3973943" cy="3955730"/>
          </a:xfrm>
        </p:spPr>
        <p:txBody>
          <a:bodyPr>
            <a:normAutofit/>
          </a:bodyPr>
          <a:lstStyle/>
          <a:p>
            <a:r>
              <a:rPr lang="en-AU" sz="1800" dirty="0">
                <a:solidFill>
                  <a:schemeClr val="bg1"/>
                </a:solidFill>
              </a:rPr>
              <a:t>Find the k nearest neighbours of the point you want to classify.</a:t>
            </a:r>
            <a:endParaRPr lang="en-AU" dirty="0">
              <a:solidFill>
                <a:schemeClr val="bg1"/>
              </a:solidFill>
            </a:endParaRPr>
          </a:p>
          <a:p>
            <a:r>
              <a:rPr lang="en-AU" sz="1800" dirty="0">
                <a:solidFill>
                  <a:schemeClr val="bg1"/>
                </a:solidFill>
              </a:rPr>
              <a:t>Remarks:</a:t>
            </a:r>
          </a:p>
          <a:p>
            <a:pPr>
              <a:buAutoNum type="arabicParenR"/>
            </a:pPr>
            <a:r>
              <a:rPr lang="en-AU" sz="1800" dirty="0">
                <a:solidFill>
                  <a:schemeClr val="bg1"/>
                </a:solidFill>
              </a:rPr>
              <a:t>Choose odd K value for 2 class problem</a:t>
            </a:r>
          </a:p>
          <a:p>
            <a:pPr>
              <a:buAutoNum type="arabicParenR"/>
            </a:pPr>
            <a:r>
              <a:rPr lang="en-AU" dirty="0">
                <a:solidFill>
                  <a:schemeClr val="bg1"/>
                </a:solidFill>
              </a:rPr>
              <a:t>Don’t Use K that’s a multiple of the number of classes</a:t>
            </a:r>
          </a:p>
          <a:p>
            <a:pPr>
              <a:buAutoNum type="arabicParenR"/>
            </a:pPr>
            <a:r>
              <a:rPr lang="en-AU" sz="1800" dirty="0">
                <a:solidFill>
                  <a:schemeClr val="bg1"/>
                </a:solidFill>
              </a:rPr>
              <a:t>Main issue </a:t>
            </a:r>
            <a:r>
              <a:rPr lang="en-AU" dirty="0">
                <a:solidFill>
                  <a:schemeClr val="bg1"/>
                </a:solidFill>
              </a:rPr>
              <a:t>with k-NN is the complexity in searching for nearest neighbours (On large Datasets)</a:t>
            </a:r>
            <a:endParaRPr lang="en-AU" sz="1800" dirty="0">
              <a:solidFill>
                <a:schemeClr val="bg1"/>
              </a:solidFill>
            </a:endParaRPr>
          </a:p>
          <a:p>
            <a:endParaRPr lang="en-AU" sz="1800" dirty="0">
              <a:solidFill>
                <a:schemeClr val="bg1"/>
              </a:solidFill>
            </a:endParaRPr>
          </a:p>
          <a:p>
            <a:endParaRPr lang="en-AU" sz="1800"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F614C77D-4222-4907-B7D3-4DF58D7B2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493930"/>
            <a:ext cx="5143500" cy="3857625"/>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9582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8388-450E-4AE5-B4AA-E25AD00E4683}"/>
              </a:ext>
            </a:extLst>
          </p:cNvPr>
          <p:cNvSpPr>
            <a:spLocks noGrp="1"/>
          </p:cNvSpPr>
          <p:nvPr>
            <p:ph type="title"/>
          </p:nvPr>
        </p:nvSpPr>
        <p:spPr>
          <a:xfrm>
            <a:off x="677334" y="609600"/>
            <a:ext cx="8596668" cy="1320800"/>
          </a:xfrm>
        </p:spPr>
        <p:txBody>
          <a:bodyPr>
            <a:normAutofit/>
          </a:bodyPr>
          <a:lstStyle/>
          <a:p>
            <a:r>
              <a:rPr lang="en-US"/>
              <a:t>Parameters of classifier</a:t>
            </a:r>
            <a:endParaRPr lang="en-AU" dirty="0"/>
          </a:p>
        </p:txBody>
      </p:sp>
      <p:sp>
        <p:nvSpPr>
          <p:cNvPr id="3" name="Content Placeholder 2">
            <a:extLst>
              <a:ext uri="{FF2B5EF4-FFF2-40B4-BE49-F238E27FC236}">
                <a16:creationId xmlns:a16="http://schemas.microsoft.com/office/drawing/2014/main" id="{39725CE4-7119-4BFB-8991-E1B55DAB1823}"/>
              </a:ext>
            </a:extLst>
          </p:cNvPr>
          <p:cNvSpPr>
            <a:spLocks noGrp="1"/>
          </p:cNvSpPr>
          <p:nvPr>
            <p:ph idx="1"/>
          </p:nvPr>
        </p:nvSpPr>
        <p:spPr>
          <a:xfrm>
            <a:off x="677334" y="1452881"/>
            <a:ext cx="8596668" cy="4588482"/>
          </a:xfrm>
        </p:spPr>
        <p:txBody>
          <a:bodyPr/>
          <a:lstStyle/>
          <a:p>
            <a:r>
              <a:rPr lang="en-AU"/>
              <a:t>K is the only parameter that can be varied (with ease)</a:t>
            </a:r>
          </a:p>
          <a:p>
            <a:r>
              <a:rPr lang="en-AU"/>
              <a:t>Impact of K:</a:t>
            </a:r>
          </a:p>
          <a:p>
            <a:pPr>
              <a:buAutoNum type="arabicParenR"/>
            </a:pPr>
            <a:r>
              <a:rPr lang="en-AU"/>
              <a:t>K too large, data is classified into the majority class</a:t>
            </a:r>
          </a:p>
          <a:p>
            <a:pPr>
              <a:buFont typeface="Wingdings 3" charset="2"/>
              <a:buAutoNum type="arabicParenR"/>
            </a:pPr>
            <a:r>
              <a:rPr lang="en-AU"/>
              <a:t>K too small, highly variable, unstable decision boundary. Small changes to training set brings large changes in classification</a:t>
            </a:r>
          </a:p>
          <a:p>
            <a:r>
              <a:rPr lang="en-AU"/>
              <a:t>Selecting K:</a:t>
            </a:r>
          </a:p>
          <a:p>
            <a:pPr>
              <a:buAutoNum type="arabicParenR"/>
            </a:pPr>
            <a:r>
              <a:rPr lang="en-AU"/>
              <a:t>Create validation set (from a portion of training data), vary k and observe training. This can lead to validation error</a:t>
            </a:r>
          </a:p>
          <a:p>
            <a:pPr>
              <a:buAutoNum type="arabicParenR"/>
            </a:pPr>
            <a:r>
              <a:rPr lang="en-AU"/>
              <a:t>Take k to be the square root of n (give or take 1)</a:t>
            </a:r>
          </a:p>
          <a:p>
            <a:r>
              <a:rPr lang="en-AU"/>
              <a:t>I took k = 5, performed better than other k’s</a:t>
            </a:r>
          </a:p>
          <a:p>
            <a:r>
              <a:rPr lang="en-AU"/>
              <a:t>Can also change features which model is based on i.e which interaction pairs to include.</a:t>
            </a:r>
          </a:p>
          <a:p>
            <a:pPr>
              <a:buFont typeface="Arial" panose="020B0604020202020204" pitchFamily="34" charset="0"/>
              <a:buChar char="•"/>
            </a:pPr>
            <a:endParaRPr lang="en-AU"/>
          </a:p>
          <a:p>
            <a:pPr>
              <a:buFont typeface="Arial" panose="020B0604020202020204" pitchFamily="34" charset="0"/>
              <a:buChar char="•"/>
            </a:pPr>
            <a:endParaRPr lang="en-AU"/>
          </a:p>
          <a:p>
            <a:pPr marL="0" indent="0">
              <a:buNone/>
            </a:pPr>
            <a:endParaRPr lang="en-AU" dirty="0"/>
          </a:p>
        </p:txBody>
      </p:sp>
    </p:spTree>
    <p:extLst>
      <p:ext uri="{BB962C8B-B14F-4D97-AF65-F5344CB8AC3E}">
        <p14:creationId xmlns:p14="http://schemas.microsoft.com/office/powerpoint/2010/main" val="949373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89</TotalTime>
  <Words>723</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EDP Presentation</vt:lpstr>
      <vt:lpstr>Outline of Content</vt:lpstr>
      <vt:lpstr>Pre-Processing Why are we Missing Data? Handling Nan Values</vt:lpstr>
      <vt:lpstr>Mean vs Median imputation</vt:lpstr>
      <vt:lpstr>Mean centred</vt:lpstr>
      <vt:lpstr>Designing the Classifier</vt:lpstr>
      <vt:lpstr>Feature Engineering</vt:lpstr>
      <vt:lpstr>How k-NN based classifier works</vt:lpstr>
      <vt:lpstr>Parameters of classifier</vt:lpstr>
      <vt:lpstr>Performance</vt:lpstr>
      <vt:lpstr>Generalizing &amp; Limitations</vt:lpstr>
      <vt:lpstr>Improvements &amp; better classifier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EDP Presentation</dc:title>
  <dc:creator>Zac Pullman</dc:creator>
  <cp:lastModifiedBy>Zac Pullman</cp:lastModifiedBy>
  <cp:revision>6</cp:revision>
  <dcterms:created xsi:type="dcterms:W3CDTF">2019-10-15T05:33:11Z</dcterms:created>
  <dcterms:modified xsi:type="dcterms:W3CDTF">2019-10-15T07:02:27Z</dcterms:modified>
</cp:coreProperties>
</file>