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9" r:id="rId3"/>
    <p:sldId id="483" r:id="rId5"/>
    <p:sldId id="478" r:id="rId6"/>
    <p:sldId id="480" r:id="rId7"/>
    <p:sldId id="481" r:id="rId8"/>
    <p:sldId id="484" r:id="rId9"/>
    <p:sldId id="485" r:id="rId10"/>
    <p:sldId id="487" r:id="rId11"/>
    <p:sldId id="488" r:id="rId12"/>
    <p:sldId id="424" r:id="rId13"/>
    <p:sldId id="425" r:id="rId14"/>
    <p:sldId id="426" r:id="rId15"/>
    <p:sldId id="439" r:id="rId16"/>
    <p:sldId id="440" r:id="rId17"/>
    <p:sldId id="442" r:id="rId18"/>
    <p:sldId id="427" r:id="rId19"/>
    <p:sldId id="428" r:id="rId20"/>
    <p:sldId id="419" r:id="rId21"/>
    <p:sldId id="491" r:id="rId22"/>
  </p:sldIdLst>
  <p:sldSz cx="9144000" cy="5715000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058"/>
    <a:srgbClr val="33B0CE"/>
    <a:srgbClr val="1C7DD6"/>
    <a:srgbClr val="26ABCC"/>
    <a:srgbClr val="EB5FA8"/>
    <a:srgbClr val="F87046"/>
    <a:srgbClr val="0CB692"/>
    <a:srgbClr val="EE2992"/>
    <a:srgbClr val="E93929"/>
    <a:srgbClr val="024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439"/>
    <p:restoredTop sz="94660"/>
  </p:normalViewPr>
  <p:slideViewPr>
    <p:cSldViewPr showGuides="1">
      <p:cViewPr>
        <p:scale>
          <a:sx n="66" d="100"/>
          <a:sy n="66" d="100"/>
        </p:scale>
        <p:origin x="1350" y="486"/>
      </p:cViewPr>
      <p:guideLst>
        <p:guide orient="horz" pos="1792"/>
        <p:guide pos="2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E38E2A3A-EAE2-491F-9D5D-A28769C8E143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7659359-B67A-4443-BF86-D23BC152A3EA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ro.wu\Desktop\52fdbb3c1330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/>
          <a:lstStyle/>
          <a:p>
            <a:pPr lvl="0" fontAlgn="auto"/>
            <a:endParaRPr lang="en-US" strike="noStrike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ro.wu\Desktop\52fdbb3c1330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-25400"/>
            <a:ext cx="9144000" cy="574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ro.wu\Desktop\55aa02f1a9109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the truth that you leave.mp3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0125" y="2667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椭圆 25"/>
          <p:cNvSpPr/>
          <p:nvPr/>
        </p:nvSpPr>
        <p:spPr>
          <a:xfrm>
            <a:off x="2201863" y="1011238"/>
            <a:ext cx="2932113" cy="294640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28" name="椭圆 27"/>
          <p:cNvSpPr/>
          <p:nvPr/>
        </p:nvSpPr>
        <p:spPr>
          <a:xfrm>
            <a:off x="4010025" y="1011238"/>
            <a:ext cx="2932113" cy="2946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1" name="椭圆 30"/>
          <p:cNvSpPr/>
          <p:nvPr/>
        </p:nvSpPr>
        <p:spPr>
          <a:xfrm>
            <a:off x="6361113" y="1281113"/>
            <a:ext cx="658813" cy="663575"/>
          </a:xfrm>
          <a:prstGeom prst="ellipse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3" name="椭圆 32"/>
          <p:cNvSpPr/>
          <p:nvPr/>
        </p:nvSpPr>
        <p:spPr>
          <a:xfrm>
            <a:off x="2130425" y="3106738"/>
            <a:ext cx="852488" cy="857250"/>
          </a:xfrm>
          <a:prstGeom prst="ellipse">
            <a:avLst/>
          </a:prstGeom>
          <a:gradFill>
            <a:gsLst>
              <a:gs pos="0">
                <a:srgbClr val="FE4444">
                  <a:alpha val="44000"/>
                </a:srgbClr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4" name="椭圆 33"/>
          <p:cNvSpPr/>
          <p:nvPr/>
        </p:nvSpPr>
        <p:spPr>
          <a:xfrm>
            <a:off x="1087438" y="3867150"/>
            <a:ext cx="495300" cy="500063"/>
          </a:xfrm>
          <a:prstGeom prst="ellipse">
            <a:avLst/>
          </a:prstGeom>
          <a:gradFill>
            <a:gsLst>
              <a:gs pos="0">
                <a:srgbClr val="FE4444">
                  <a:alpha val="56000"/>
                </a:srgbClr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78150" y="2525713"/>
            <a:ext cx="3394075" cy="49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en-US" altLang="zh-CN" sz="2500" spc="300" noProof="1" dirty="0" smtClean="0">
                <a:solidFill>
                  <a:schemeClr val="bg1"/>
                </a:solidFill>
                <a:latin typeface="Century Gothic" pitchFamily="34" charset="0"/>
                <a:ea typeface="Batang" pitchFamily="18" charset="-127"/>
                <a:cs typeface="+mn-cs"/>
              </a:rPr>
              <a:t>Personal resume</a:t>
            </a:r>
            <a:endParaRPr lang="zh-CN" altLang="en-US" sz="2500" spc="300" noProof="1" dirty="0">
              <a:solidFill>
                <a:schemeClr val="bg1"/>
              </a:solidFill>
              <a:latin typeface="Century Gothic" pitchFamily="34" charset="0"/>
              <a:ea typeface="Batang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3050" y="1660525"/>
            <a:ext cx="3517900" cy="1093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3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个人简历</a:t>
            </a:r>
            <a:endParaRPr lang="zh-CN" altLang="en-US" sz="63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34450" y="2932113"/>
            <a:ext cx="360363" cy="361950"/>
          </a:xfrm>
          <a:prstGeom prst="ellipse">
            <a:avLst/>
          </a:prstGeom>
          <a:gradFill>
            <a:gsLst>
              <a:gs pos="0">
                <a:srgbClr val="FE4444">
                  <a:alpha val="86000"/>
                </a:srgbClr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0" name="椭圆 29"/>
          <p:cNvSpPr/>
          <p:nvPr/>
        </p:nvSpPr>
        <p:spPr>
          <a:xfrm>
            <a:off x="8532813" y="5138738"/>
            <a:ext cx="254000" cy="255588"/>
          </a:xfrm>
          <a:prstGeom prst="ellipse">
            <a:avLst/>
          </a:prstGeom>
          <a:solidFill>
            <a:srgbClr val="0DCC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2" name="椭圆 31"/>
          <p:cNvSpPr/>
          <p:nvPr/>
        </p:nvSpPr>
        <p:spPr>
          <a:xfrm>
            <a:off x="814388" y="754063"/>
            <a:ext cx="517525" cy="519113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43" name="椭圆 42"/>
          <p:cNvSpPr/>
          <p:nvPr/>
        </p:nvSpPr>
        <p:spPr>
          <a:xfrm>
            <a:off x="7112000" y="1001713"/>
            <a:ext cx="261938" cy="263525"/>
          </a:xfrm>
          <a:prstGeom prst="ellipse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97288" y="3106738"/>
            <a:ext cx="1630363" cy="33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zh-CN" altLang="en-US" sz="1600" spc="300" noProof="1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  <a:cs typeface="+mn-cs"/>
              </a:rPr>
              <a:t>输入您的文字</a:t>
            </a:r>
            <a:endParaRPr lang="zh-CN" altLang="en-US" sz="1600" spc="300" noProof="1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059113" y="4416425"/>
            <a:ext cx="1441450" cy="330200"/>
          </a:xfrm>
          <a:prstGeom prst="roundRect">
            <a:avLst/>
          </a:prstGeom>
          <a:solidFill>
            <a:srgbClr val="26ABCC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TextBox 21"/>
          <p:cNvSpPr txBox="1"/>
          <p:nvPr/>
        </p:nvSpPr>
        <p:spPr>
          <a:xfrm>
            <a:off x="3181350" y="4419600"/>
            <a:ext cx="1319213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姓名：</a:t>
            </a:r>
            <a:r>
              <a:rPr lang="zh-CN" altLang="zh-CN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某某某</a:t>
            </a:r>
            <a:endParaRPr lang="zh-CN" altLang="zh-CN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83138" y="4416425"/>
            <a:ext cx="1604963" cy="330200"/>
          </a:xfrm>
          <a:prstGeom prst="roundRect">
            <a:avLst/>
          </a:prstGeom>
          <a:solidFill>
            <a:srgbClr val="26ABCC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TextBox 23"/>
          <p:cNvSpPr txBox="1"/>
          <p:nvPr/>
        </p:nvSpPr>
        <p:spPr>
          <a:xfrm>
            <a:off x="4787900" y="4419600"/>
            <a:ext cx="18002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意向职位</a:t>
            </a:r>
            <a:r>
              <a:rPr lang="zh-CN" altLang="zh-CN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xxxx</a:t>
            </a:r>
            <a:endParaRPr lang="zh-CN" altLang="en-US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ldLvl="0" animBg="1"/>
      <p:bldP spid="28" grpId="0" bldLvl="0" animBg="1"/>
      <p:bldP spid="31" grpId="0" bldLvl="0" animBg="1"/>
      <p:bldP spid="33" grpId="0" bldLvl="0" animBg="1"/>
      <p:bldP spid="34" grpId="0" bldLvl="0" animBg="1"/>
      <p:bldP spid="35" grpId="0"/>
      <p:bldP spid="29" grpId="0"/>
      <p:bldP spid="38" grpId="0" bldLvl="0" animBg="1"/>
      <p:bldP spid="30" grpId="0" animBg="1"/>
      <p:bldP spid="32" grpId="0" bldLvl="0" animBg="1"/>
      <p:bldP spid="43" grpId="0" bldLvl="0" animBg="1"/>
      <p:bldP spid="19" grpId="0"/>
      <p:bldP spid="21" grpId="0" animBg="1"/>
      <p:bldP spid="22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椭圆 41"/>
          <p:cNvSpPr/>
          <p:nvPr/>
        </p:nvSpPr>
        <p:spPr>
          <a:xfrm>
            <a:off x="6846888" y="1704975"/>
            <a:ext cx="1677987" cy="1679575"/>
          </a:xfrm>
          <a:prstGeom prst="ellipse">
            <a:avLst/>
          </a:prstGeom>
          <a:solidFill>
            <a:srgbClr val="BFBFBF">
              <a:alpha val="39999"/>
            </a:srgbClr>
          </a:solidFill>
          <a:ln w="38100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0" name="Picture 2" descr="G:\PPT模板\2016\执行力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975" y="1773238"/>
            <a:ext cx="1546225" cy="1544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椭圆 4"/>
          <p:cNvSpPr/>
          <p:nvPr/>
        </p:nvSpPr>
        <p:spPr>
          <a:xfrm>
            <a:off x="2459038" y="1704975"/>
            <a:ext cx="1677987" cy="1679575"/>
          </a:xfrm>
          <a:prstGeom prst="ellipse">
            <a:avLst/>
          </a:prstGeom>
          <a:solidFill>
            <a:srgbClr val="BFBFBF">
              <a:alpha val="39999"/>
            </a:srgbClr>
          </a:solidFill>
          <a:ln w="38100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42"/>
          <p:cNvSpPr/>
          <p:nvPr/>
        </p:nvSpPr>
        <p:spPr>
          <a:xfrm>
            <a:off x="2527300" y="1773238"/>
            <a:ext cx="1543050" cy="154463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43"/>
          <p:cNvSpPr>
            <a:spLocks noChangeArrowheads="1"/>
          </p:cNvSpPr>
          <p:nvPr/>
        </p:nvSpPr>
        <p:spPr bwMode="auto">
          <a:xfrm>
            <a:off x="8056563" y="2701925"/>
            <a:ext cx="763588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0" name="椭圆 12"/>
          <p:cNvSpPr>
            <a:spLocks noChangeArrowheads="1"/>
          </p:cNvSpPr>
          <p:nvPr/>
        </p:nvSpPr>
        <p:spPr bwMode="auto">
          <a:xfrm>
            <a:off x="3816350" y="2701925"/>
            <a:ext cx="763588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4" name="椭圆 36"/>
          <p:cNvSpPr/>
          <p:nvPr/>
        </p:nvSpPr>
        <p:spPr>
          <a:xfrm>
            <a:off x="4678363" y="1704975"/>
            <a:ext cx="1679575" cy="1679575"/>
          </a:xfrm>
          <a:prstGeom prst="ellipse">
            <a:avLst/>
          </a:prstGeom>
          <a:solidFill>
            <a:srgbClr val="BFBFBF">
              <a:alpha val="39999"/>
            </a:srgbClr>
          </a:solidFill>
          <a:ln w="38100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" name="椭圆 37"/>
          <p:cNvSpPr/>
          <p:nvPr/>
        </p:nvSpPr>
        <p:spPr>
          <a:xfrm>
            <a:off x="4746625" y="1773238"/>
            <a:ext cx="1543050" cy="1544637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127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7" name="椭圆 38"/>
          <p:cNvSpPr>
            <a:spLocks noChangeArrowheads="1"/>
          </p:cNvSpPr>
          <p:nvPr/>
        </p:nvSpPr>
        <p:spPr bwMode="auto">
          <a:xfrm>
            <a:off x="5937250" y="2701925"/>
            <a:ext cx="765175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9" name="Picture 9"/>
          <p:cNvPicPr>
            <a:picLocks noChangeAspect="1"/>
          </p:cNvPicPr>
          <p:nvPr/>
        </p:nvPicPr>
        <p:blipFill>
          <a:blip r:embed="rId4"/>
          <a:srcRect l="14307" t="18666" r="12619" b="12886"/>
          <a:stretch>
            <a:fillRect/>
          </a:stretch>
        </p:blipFill>
        <p:spPr>
          <a:xfrm>
            <a:off x="6089650" y="2868613"/>
            <a:ext cx="461963" cy="43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9" name="TextBox 128"/>
          <p:cNvSpPr txBox="1"/>
          <p:nvPr/>
        </p:nvSpPr>
        <p:spPr>
          <a:xfrm>
            <a:off x="2598738" y="3581400"/>
            <a:ext cx="1398587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1.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制度执行力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10125" y="3575050"/>
            <a:ext cx="141605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2.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应急执行力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75475" y="3575050"/>
            <a:ext cx="141922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3.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战略执行力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33638" y="3937000"/>
            <a:ext cx="1730375" cy="1169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制度的效用取决于制度执行力，党的意志和主张能否实现，关键也在执行力。</a:t>
            </a:r>
            <a:endParaRPr lang="zh-CN" altLang="en-US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668838" y="3937000"/>
            <a:ext cx="1698625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克服一切困难，确保完成上级交办的急、难、险、阻任务。</a:t>
            </a:r>
            <a:endParaRPr lang="zh-CN" altLang="en-US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75450" y="3937000"/>
            <a:ext cx="1820863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通过一套有效的系统、组织、文化和行动计划管理方法等把战略决策转化为结果。</a:t>
            </a:r>
            <a:endParaRPr lang="zh-CN" altLang="en-US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pic>
        <p:nvPicPr>
          <p:cNvPr id="105" name="Picture 8"/>
          <p:cNvPicPr>
            <a:picLocks noChangeAspect="1"/>
          </p:cNvPicPr>
          <p:nvPr/>
        </p:nvPicPr>
        <p:blipFill>
          <a:blip r:embed="rId5">
            <a:biLevel thresh="50000"/>
            <a:grayscl/>
          </a:blip>
          <a:stretch>
            <a:fillRect/>
          </a:stretch>
        </p:blipFill>
        <p:spPr>
          <a:xfrm>
            <a:off x="4071938" y="2932113"/>
            <a:ext cx="252412" cy="28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G:\PPT模板\2016\战略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7225" y="2932113"/>
            <a:ext cx="358775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2" name="TextBox 51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执行力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24599" name="TextBox 53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24600" name="Picture 6" descr="G:\PPT模板\2016\胜任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6" name="矩形 55"/>
          <p:cNvSpPr/>
          <p:nvPr/>
        </p:nvSpPr>
        <p:spPr>
          <a:xfrm>
            <a:off x="219075" y="1581150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7" name="TextBox 56"/>
          <p:cNvSpPr txBox="1"/>
          <p:nvPr/>
        </p:nvSpPr>
        <p:spPr>
          <a:xfrm>
            <a:off x="2990850" y="62547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执行力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44813" y="703263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2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7" grpId="0" animBg="1"/>
      <p:bldP spid="101" grpId="0" animBg="1"/>
      <p:bldP spid="103" grpId="0" animBg="1"/>
      <p:bldP spid="110" grpId="0" animBg="1"/>
      <p:bldP spid="114" grpId="0" animBg="1"/>
      <p:bldP spid="115" grpId="0" animBg="1"/>
      <p:bldP spid="117" grpId="0" animBg="1"/>
      <p:bldP spid="129" grpId="0"/>
      <p:bldP spid="130" grpId="0"/>
      <p:bldP spid="131" grpId="0"/>
      <p:bldP spid="133" grpId="0"/>
      <p:bldP spid="134" grpId="0"/>
      <p:bldP spid="135" grpId="0"/>
      <p:bldP spid="31" grpId="0"/>
      <p:bldP spid="51" grpId="0" bldLvl="0" animBg="1"/>
      <p:bldP spid="52" grpId="0"/>
      <p:bldP spid="56" grpId="0" animBg="1"/>
      <p:bldP spid="57" grpId="0"/>
      <p:bldP spid="5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等腰三角形 25"/>
          <p:cNvSpPr/>
          <p:nvPr/>
        </p:nvSpPr>
        <p:spPr>
          <a:xfrm>
            <a:off x="7011988" y="3492500"/>
            <a:ext cx="1808162" cy="877888"/>
          </a:xfrm>
          <a:custGeom>
            <a:avLst/>
            <a:gdLst/>
            <a:ahLst/>
            <a:cxnLst>
              <a:cxn ang="0">
                <a:pos x="16448" y="876701"/>
              </a:cxn>
              <a:cxn ang="0">
                <a:pos x="951478" y="0"/>
              </a:cxn>
              <a:cxn ang="0">
                <a:pos x="1785461" y="876701"/>
              </a:cxn>
              <a:cxn ang="0">
                <a:pos x="16448" y="876701"/>
              </a:cxn>
            </a:cxnLst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gradFill>
            <a:gsLst>
              <a:gs pos="0">
                <a:srgbClr val="FE4444">
                  <a:alpha val="50000"/>
                </a:srgbClr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3" name="等腰三角形 25"/>
          <p:cNvSpPr>
            <a:spLocks noChangeArrowheads="1"/>
          </p:cNvSpPr>
          <p:nvPr/>
        </p:nvSpPr>
        <p:spPr bwMode="auto">
          <a:xfrm>
            <a:off x="6157913" y="3351213"/>
            <a:ext cx="1509713" cy="101917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21938" y="528269"/>
                  <a:pt x="711418" y="4557"/>
                  <a:pt x="1086142" y="21"/>
                </a:cubicBezTo>
                <a:cubicBezTo>
                  <a:pt x="1460866" y="-4515"/>
                  <a:pt x="1786190" y="743499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76077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等腰三角形 25"/>
          <p:cNvSpPr/>
          <p:nvPr/>
        </p:nvSpPr>
        <p:spPr>
          <a:xfrm>
            <a:off x="5232400" y="2962275"/>
            <a:ext cx="1516063" cy="1408113"/>
          </a:xfrm>
          <a:custGeom>
            <a:avLst/>
            <a:gdLst/>
            <a:ahLst/>
            <a:cxnLst>
              <a:cxn ang="0">
                <a:pos x="13803" y="1406701"/>
              </a:cxn>
              <a:cxn ang="0">
                <a:pos x="798461" y="0"/>
              </a:cxn>
              <a:cxn ang="0">
                <a:pos x="1498322" y="1406701"/>
              </a:cxn>
              <a:cxn ang="0">
                <a:pos x="13803" y="1406701"/>
              </a:cxn>
            </a:cxnLst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gradFill>
            <a:gsLst>
              <a:gs pos="0">
                <a:srgbClr val="FE4444">
                  <a:alpha val="50000"/>
                </a:srgbClr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1" name="等腰三角形 25"/>
          <p:cNvSpPr>
            <a:spLocks noChangeArrowheads="1"/>
          </p:cNvSpPr>
          <p:nvPr/>
        </p:nvSpPr>
        <p:spPr bwMode="auto">
          <a:xfrm>
            <a:off x="4370388" y="3351213"/>
            <a:ext cx="1190625" cy="101917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37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等腰三角形 25"/>
          <p:cNvSpPr/>
          <p:nvPr/>
        </p:nvSpPr>
        <p:spPr>
          <a:xfrm>
            <a:off x="3273425" y="3667125"/>
            <a:ext cx="1522413" cy="703263"/>
          </a:xfrm>
          <a:custGeom>
            <a:avLst/>
            <a:gdLst/>
            <a:ahLst/>
            <a:cxnLst>
              <a:cxn ang="0">
                <a:pos x="13840" y="703003"/>
              </a:cxn>
              <a:cxn ang="0">
                <a:pos x="800572" y="0"/>
              </a:cxn>
              <a:cxn ang="0">
                <a:pos x="1502285" y="703003"/>
              </a:cxn>
              <a:cxn ang="0">
                <a:pos x="13840" y="703003"/>
              </a:cxn>
            </a:cxnLst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gradFill>
            <a:gsLst>
              <a:gs pos="0">
                <a:srgbClr val="FE4444">
                  <a:alpha val="50000"/>
                </a:srgbClr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" name="等腰三角形 25"/>
          <p:cNvSpPr>
            <a:spLocks noChangeArrowheads="1"/>
          </p:cNvSpPr>
          <p:nvPr/>
        </p:nvSpPr>
        <p:spPr bwMode="auto">
          <a:xfrm>
            <a:off x="2555875" y="3859213"/>
            <a:ext cx="1636713" cy="51117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30 h 1478230"/>
              <a:gd name="connsiteX1-139" fmla="*/ 1086142 w 2193925"/>
              <a:gd name="connsiteY1-140" fmla="*/ 41 h 1478230"/>
              <a:gd name="connsiteX2-141" fmla="*/ 2193925 w 2193925"/>
              <a:gd name="connsiteY2-142" fmla="*/ 1478230 h 1478230"/>
              <a:gd name="connsiteX3-143" fmla="*/ 0 w 2193925"/>
              <a:gd name="connsiteY3-144" fmla="*/ 1478230 h 1478230"/>
              <a:gd name="connsiteX0-145" fmla="*/ 0 w 2193925"/>
              <a:gd name="connsiteY0-146" fmla="*/ 1482628 h 1482628"/>
              <a:gd name="connsiteX1-147" fmla="*/ 1086142 w 2193925"/>
              <a:gd name="connsiteY1-148" fmla="*/ 4439 h 1482628"/>
              <a:gd name="connsiteX2-149" fmla="*/ 2193925 w 2193925"/>
              <a:gd name="connsiteY2-150" fmla="*/ 1482628 h 1482628"/>
              <a:gd name="connsiteX3-151" fmla="*/ 0 w 2193925"/>
              <a:gd name="connsiteY3-152" fmla="*/ 1482628 h 14826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82628">
                <a:moveTo>
                  <a:pt x="0" y="1482628"/>
                </a:moveTo>
                <a:cubicBezTo>
                  <a:pt x="566349" y="472531"/>
                  <a:pt x="866921" y="57100"/>
                  <a:pt x="1086142" y="4439"/>
                </a:cubicBezTo>
                <a:cubicBezTo>
                  <a:pt x="1305363" y="-48222"/>
                  <a:pt x="1572346" y="362904"/>
                  <a:pt x="2193925" y="1482628"/>
                </a:cubicBezTo>
                <a:lnTo>
                  <a:pt x="0" y="1482628"/>
                </a:lnTo>
                <a:close/>
              </a:path>
            </a:pathLst>
          </a:custGeom>
          <a:solidFill>
            <a:schemeClr val="accent6">
              <a:alpha val="76077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71775" y="1270000"/>
            <a:ext cx="5688013" cy="866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_M" pitchFamily="2" charset="2"/>
                <a:ea typeface="方正兰亭细黑_GBK_M" pitchFamily="2" charset="2"/>
              </a:rPr>
              <a:t>建立在团队的基础之上，发挥团队精神、互补互助以达到团队最大工作效率的能力。对于团队的成员来说，不仅要有个人能力，更需要有在不同的位置上各尽所能、与其他成员协调合作的能力。</a:t>
            </a:r>
            <a:endParaRPr lang="en-US" altLang="zh-CN" sz="1400" dirty="0">
              <a:solidFill>
                <a:srgbClr val="404040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5125" y="4616450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表达与沟通</a:t>
            </a:r>
            <a:endParaRPr lang="zh-CN" altLang="en-US" sz="14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94188" y="461645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做事主动</a:t>
            </a:r>
            <a:endParaRPr lang="zh-CN" altLang="en-US" sz="14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03838" y="4616450"/>
            <a:ext cx="11715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敬业的品质 </a:t>
            </a:r>
            <a:endParaRPr lang="zh-CN" altLang="en-US" sz="14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43675" y="4616450"/>
            <a:ext cx="108267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宽容与合作</a:t>
            </a:r>
            <a:endParaRPr lang="zh-CN" altLang="en-US" sz="14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40650" y="45815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4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全局观念</a:t>
            </a:r>
            <a:endParaRPr lang="zh-CN" altLang="en-US" sz="14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4" name="TextBox 43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26641" name="TextBox 45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26642" name="Picture 6" descr="G:\PPT模板\2016\胜任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0" name="矩形 49"/>
          <p:cNvSpPr/>
          <p:nvPr/>
        </p:nvSpPr>
        <p:spPr>
          <a:xfrm>
            <a:off x="219075" y="2105025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TextBox 50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团队合作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73" grpId="0" animBg="1"/>
      <p:bldP spid="90" grpId="0" bldLvl="0" animBg="1"/>
      <p:bldP spid="91" grpId="0" animBg="1"/>
      <p:bldP spid="93" grpId="0" bldLvl="0" animBg="1"/>
      <p:bldP spid="92" grpId="0" animBg="1"/>
      <p:bldP spid="94" grpId="0"/>
      <p:bldP spid="2" grpId="0"/>
      <p:bldP spid="95" grpId="0"/>
      <p:bldP spid="96" grpId="0"/>
      <p:bldP spid="97" grpId="0"/>
      <p:bldP spid="99" grpId="0"/>
      <p:bldP spid="25" grpId="0"/>
      <p:bldP spid="43" grpId="0" bldLvl="0" animBg="1"/>
      <p:bldP spid="44" grpId="0"/>
      <p:bldP spid="50" grpId="0" animBg="1"/>
      <p:bldP spid="51" grpId="0"/>
      <p:bldP spid="5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" name="椭圆 38"/>
          <p:cNvSpPr/>
          <p:nvPr/>
        </p:nvSpPr>
        <p:spPr>
          <a:xfrm>
            <a:off x="6507163" y="1390650"/>
            <a:ext cx="1757362" cy="1758950"/>
          </a:xfrm>
          <a:prstGeom prst="ellipse">
            <a:avLst/>
          </a:prstGeom>
          <a:solidFill>
            <a:srgbClr val="F8A058">
              <a:alpha val="2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" name="椭圆 38"/>
          <p:cNvSpPr/>
          <p:nvPr/>
        </p:nvSpPr>
        <p:spPr>
          <a:xfrm>
            <a:off x="6642100" y="1526858"/>
            <a:ext cx="1530350" cy="1531937"/>
          </a:xfrm>
          <a:prstGeom prst="ellipse">
            <a:avLst/>
          </a:prstGeom>
          <a:solidFill>
            <a:srgbClr val="F8A058">
              <a:alpha val="8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6"/>
          <p:cNvSpPr/>
          <p:nvPr/>
        </p:nvSpPr>
        <p:spPr>
          <a:xfrm>
            <a:off x="2898775" y="3151188"/>
            <a:ext cx="1079500" cy="1081087"/>
          </a:xfrm>
          <a:prstGeom prst="ellipse">
            <a:avLst/>
          </a:prstGeom>
          <a:solidFill>
            <a:srgbClr val="F8A058">
              <a:alpha val="2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椭圆 27"/>
          <p:cNvSpPr/>
          <p:nvPr/>
        </p:nvSpPr>
        <p:spPr>
          <a:xfrm>
            <a:off x="3868738" y="1920875"/>
            <a:ext cx="1270000" cy="1271588"/>
          </a:xfrm>
          <a:prstGeom prst="ellipse">
            <a:avLst/>
          </a:prstGeom>
          <a:solidFill>
            <a:srgbClr val="262626">
              <a:alpha val="2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8" name="椭圆 32"/>
          <p:cNvSpPr/>
          <p:nvPr/>
        </p:nvSpPr>
        <p:spPr>
          <a:xfrm>
            <a:off x="5283200" y="3073400"/>
            <a:ext cx="1327150" cy="1327150"/>
          </a:xfrm>
          <a:prstGeom prst="ellipse">
            <a:avLst/>
          </a:prstGeom>
          <a:solidFill>
            <a:srgbClr val="262626">
              <a:alpha val="2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文本框 37"/>
          <p:cNvSpPr/>
          <p:nvPr/>
        </p:nvSpPr>
        <p:spPr>
          <a:xfrm>
            <a:off x="6896735" y="2016125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sz="30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管理</a:t>
            </a:r>
            <a:endParaRPr lang="zh-CN" sz="30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125" name="直接连接符 13"/>
          <p:cNvCxnSpPr>
            <a:stCxn id="108" idx="7"/>
            <a:endCxn id="113" idx="3"/>
          </p:cNvCxnSpPr>
          <p:nvPr/>
        </p:nvCxnSpPr>
        <p:spPr>
          <a:xfrm flipV="1">
            <a:off x="3819525" y="3005138"/>
            <a:ext cx="234950" cy="3048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6" name="直接连接符 17"/>
          <p:cNvCxnSpPr>
            <a:stCxn id="113" idx="5"/>
            <a:endCxn id="118" idx="1"/>
          </p:cNvCxnSpPr>
          <p:nvPr/>
        </p:nvCxnSpPr>
        <p:spPr>
          <a:xfrm>
            <a:off x="4953000" y="3005138"/>
            <a:ext cx="523875" cy="263525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7" name="直接连接符 20"/>
          <p:cNvCxnSpPr>
            <a:stCxn id="113" idx="5"/>
            <a:endCxn id="123" idx="3"/>
          </p:cNvCxnSpPr>
          <p:nvPr/>
        </p:nvCxnSpPr>
        <p:spPr>
          <a:xfrm flipV="1">
            <a:off x="6445250" y="2892425"/>
            <a:ext cx="319088" cy="354013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8" name="椭圆 56"/>
          <p:cNvSpPr/>
          <p:nvPr/>
        </p:nvSpPr>
        <p:spPr>
          <a:xfrm rot="800555">
            <a:off x="2717800" y="2868613"/>
            <a:ext cx="269875" cy="269875"/>
          </a:xfrm>
          <a:prstGeom prst="ellipse">
            <a:avLst/>
          </a:prstGeom>
          <a:solidFill>
            <a:srgbClr val="595959"/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9" name="直接连接符 23"/>
          <p:cNvCxnSpPr>
            <a:stCxn id="128" idx="5"/>
            <a:endCxn id="108" idx="1"/>
          </p:cNvCxnSpPr>
          <p:nvPr/>
        </p:nvCxnSpPr>
        <p:spPr>
          <a:xfrm>
            <a:off x="2924175" y="3117850"/>
            <a:ext cx="133350" cy="192088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椭圆 58"/>
          <p:cNvSpPr/>
          <p:nvPr/>
        </p:nvSpPr>
        <p:spPr>
          <a:xfrm>
            <a:off x="4851400" y="4470400"/>
            <a:ext cx="284163" cy="284163"/>
          </a:xfrm>
          <a:prstGeom prst="ellipse">
            <a:avLst/>
          </a:prstGeom>
          <a:solidFill>
            <a:srgbClr val="595959">
              <a:alpha val="7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1" name="直接连接符 43"/>
          <p:cNvCxnSpPr>
            <a:stCxn id="130" idx="7"/>
            <a:endCxn id="118" idx="3"/>
          </p:cNvCxnSpPr>
          <p:nvPr/>
        </p:nvCxnSpPr>
        <p:spPr>
          <a:xfrm flipV="1">
            <a:off x="5092700" y="4206875"/>
            <a:ext cx="384175" cy="30480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2" name="椭圆 70"/>
          <p:cNvSpPr/>
          <p:nvPr/>
        </p:nvSpPr>
        <p:spPr>
          <a:xfrm>
            <a:off x="8208963" y="3048000"/>
            <a:ext cx="395287" cy="395288"/>
          </a:xfrm>
          <a:prstGeom prst="ellipse">
            <a:avLst/>
          </a:prstGeom>
          <a:solidFill>
            <a:srgbClr val="595959">
              <a:alpha val="7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3" name="直接连接符 72"/>
          <p:cNvCxnSpPr>
            <a:stCxn id="123" idx="5"/>
            <a:endCxn id="132" idx="1"/>
          </p:cNvCxnSpPr>
          <p:nvPr/>
        </p:nvCxnSpPr>
        <p:spPr>
          <a:xfrm>
            <a:off x="8007350" y="2892425"/>
            <a:ext cx="258763" cy="212725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3" name="椭圆 38"/>
          <p:cNvSpPr/>
          <p:nvPr/>
        </p:nvSpPr>
        <p:spPr>
          <a:xfrm>
            <a:off x="5368925" y="3171825"/>
            <a:ext cx="1154113" cy="1154113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" name="椭圆 38"/>
          <p:cNvSpPr/>
          <p:nvPr/>
        </p:nvSpPr>
        <p:spPr>
          <a:xfrm>
            <a:off x="3976688" y="2030413"/>
            <a:ext cx="1052512" cy="1052512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" name="椭圆 38"/>
          <p:cNvSpPr/>
          <p:nvPr/>
        </p:nvSpPr>
        <p:spPr>
          <a:xfrm>
            <a:off x="2987675" y="3241675"/>
            <a:ext cx="901700" cy="901700"/>
          </a:xfrm>
          <a:prstGeom prst="ellipse">
            <a:avLst/>
          </a:prstGeom>
          <a:solidFill>
            <a:srgbClr val="F8A058">
              <a:alpha val="7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6" name="文本框 37"/>
          <p:cNvSpPr/>
          <p:nvPr/>
        </p:nvSpPr>
        <p:spPr>
          <a:xfrm>
            <a:off x="4214813" y="2279650"/>
            <a:ext cx="576262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30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AI</a:t>
            </a:r>
            <a:endParaRPr lang="zh-CN" altLang="en-US" sz="30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7" name="文本框 37"/>
          <p:cNvSpPr/>
          <p:nvPr/>
        </p:nvSpPr>
        <p:spPr>
          <a:xfrm>
            <a:off x="5759292" y="3579813"/>
            <a:ext cx="3733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sz="1500" dirty="0" err="1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pr</a:t>
            </a:r>
            <a:endParaRPr lang="en-US" sz="15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8" name="文本框 37"/>
          <p:cNvSpPr/>
          <p:nvPr/>
        </p:nvSpPr>
        <p:spPr>
          <a:xfrm>
            <a:off x="3172460" y="3530600"/>
            <a:ext cx="563880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sz="15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培训</a:t>
            </a:r>
            <a:endParaRPr lang="zh-CN" sz="15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9" name="文本框 36"/>
          <p:cNvSpPr/>
          <p:nvPr/>
        </p:nvSpPr>
        <p:spPr>
          <a:xfrm>
            <a:off x="6856413" y="3243263"/>
            <a:ext cx="1316037" cy="766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0" name="文本框 36"/>
          <p:cNvSpPr/>
          <p:nvPr/>
        </p:nvSpPr>
        <p:spPr>
          <a:xfrm>
            <a:off x="5732463" y="4481513"/>
            <a:ext cx="1719262" cy="679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1" name="文本框 36"/>
          <p:cNvSpPr/>
          <p:nvPr/>
        </p:nvSpPr>
        <p:spPr>
          <a:xfrm>
            <a:off x="5175250" y="1778000"/>
            <a:ext cx="1116013" cy="679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2" name="文本框 36"/>
          <p:cNvSpPr/>
          <p:nvPr/>
        </p:nvSpPr>
        <p:spPr>
          <a:xfrm>
            <a:off x="2719388" y="4265613"/>
            <a:ext cx="1720850" cy="679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3" name="TextBox 72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28702" name="TextBox 74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28703" name="Picture 6" descr="G:\PPT模板\2016\胜任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7" name="矩形 76"/>
          <p:cNvSpPr/>
          <p:nvPr/>
        </p:nvSpPr>
        <p:spPr>
          <a:xfrm>
            <a:off x="219075" y="2643188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8" name="TextBox 77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24175" y="703263"/>
            <a:ext cx="4445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2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42" grpId="0" bldLvl="0" animBg="1"/>
      <p:bldP spid="108" grpId="0" animBg="1"/>
      <p:bldP spid="113" grpId="0" animBg="1"/>
      <p:bldP spid="118" grpId="0" animBg="1"/>
      <p:bldP spid="122" grpId="0"/>
      <p:bldP spid="128" grpId="0" animBg="1"/>
      <p:bldP spid="130" grpId="0" animBg="1"/>
      <p:bldP spid="132" grpId="0" animBg="1"/>
      <p:bldP spid="143" grpId="0" bldLvl="0" animBg="1"/>
      <p:bldP spid="144" grpId="0" bldLvl="0" animBg="1"/>
      <p:bldP spid="145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38" grpId="0"/>
      <p:bldP spid="72" grpId="0" bldLvl="0" animBg="1"/>
      <p:bldP spid="73" grpId="0"/>
      <p:bldP spid="77" grpId="0" animBg="1"/>
      <p:bldP spid="78" grpId="0"/>
      <p:bldP spid="7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Oval 90"/>
          <p:cNvSpPr/>
          <p:nvPr/>
        </p:nvSpPr>
        <p:spPr>
          <a:xfrm>
            <a:off x="4083050" y="1649413"/>
            <a:ext cx="2649538" cy="2647950"/>
          </a:xfrm>
          <a:prstGeom prst="ellipse">
            <a:avLst/>
          </a:prstGeom>
          <a:noFill/>
          <a:ln w="101600">
            <a:solidFill>
              <a:srgbClr val="F8A058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/>
            <a:endParaRPr lang="zh-CN" altLang="zh-CN" strike="noStrike" noProof="1">
              <a:solidFill>
                <a:srgbClr val="FFFFFF"/>
              </a:solidFill>
            </a:endParaRPr>
          </a:p>
        </p:txBody>
      </p:sp>
      <p:sp>
        <p:nvSpPr>
          <p:cNvPr id="55" name="Oval 91"/>
          <p:cNvSpPr/>
          <p:nvPr/>
        </p:nvSpPr>
        <p:spPr>
          <a:xfrm>
            <a:off x="4244975" y="1811338"/>
            <a:ext cx="2324100" cy="2324100"/>
          </a:xfrm>
          <a:prstGeom prst="ellipse">
            <a:avLst/>
          </a:prstGeom>
          <a:noFill/>
          <a:ln w="101600">
            <a:solidFill>
              <a:srgbClr val="F8A05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/>
            <a:endParaRPr lang="zh-CN" altLang="zh-CN" strike="noStrike" noProof="1">
              <a:solidFill>
                <a:srgbClr val="FFFFFF"/>
              </a:solidFill>
            </a:endParaRPr>
          </a:p>
        </p:txBody>
      </p:sp>
      <p:sp>
        <p:nvSpPr>
          <p:cNvPr id="57" name="Oval 92"/>
          <p:cNvSpPr/>
          <p:nvPr/>
        </p:nvSpPr>
        <p:spPr>
          <a:xfrm>
            <a:off x="4406900" y="1973263"/>
            <a:ext cx="2000250" cy="2000250"/>
          </a:xfrm>
          <a:prstGeom prst="ellipse">
            <a:avLst/>
          </a:prstGeom>
          <a:noFill/>
          <a:ln w="101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/>
            <a:endParaRPr lang="zh-CN" altLang="zh-CN" strike="noStrike" noProof="1">
              <a:solidFill>
                <a:srgbClr val="FFFFFF"/>
              </a:solidFill>
            </a:endParaRPr>
          </a:p>
        </p:txBody>
      </p:sp>
      <p:sp>
        <p:nvSpPr>
          <p:cNvPr id="72" name="Oval 93"/>
          <p:cNvSpPr/>
          <p:nvPr/>
        </p:nvSpPr>
        <p:spPr>
          <a:xfrm>
            <a:off x="4570413" y="2135188"/>
            <a:ext cx="1674813" cy="1676400"/>
          </a:xfrm>
          <a:prstGeom prst="ellipse">
            <a:avLst/>
          </a:prstGeom>
          <a:noFill/>
          <a:ln w="101600" cap="rnd">
            <a:solidFill>
              <a:srgbClr val="F8A05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/>
            <a:endParaRPr lang="zh-CN" altLang="zh-CN" strike="noStrike" noProof="1">
              <a:solidFill>
                <a:srgbClr val="FFFFFF"/>
              </a:solidFill>
            </a:endParaRPr>
          </a:p>
        </p:txBody>
      </p:sp>
      <p:sp>
        <p:nvSpPr>
          <p:cNvPr id="73" name="Arc 94"/>
          <p:cNvSpPr/>
          <p:nvPr/>
        </p:nvSpPr>
        <p:spPr>
          <a:xfrm>
            <a:off x="4083050" y="1649413"/>
            <a:ext cx="2649538" cy="2647950"/>
          </a:xfrm>
          <a:prstGeom prst="arc">
            <a:avLst>
              <a:gd name="adj1" fmla="val 16200000"/>
              <a:gd name="adj2" fmla="val 1714152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74" name="Arc 95"/>
          <p:cNvSpPr/>
          <p:nvPr/>
        </p:nvSpPr>
        <p:spPr>
          <a:xfrm>
            <a:off x="4244975" y="1811338"/>
            <a:ext cx="2324100" cy="2324100"/>
          </a:xfrm>
          <a:prstGeom prst="arc">
            <a:avLst>
              <a:gd name="adj1" fmla="val 12350273"/>
              <a:gd name="adj2" fmla="val 15240146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75" name="Arc 96"/>
          <p:cNvSpPr/>
          <p:nvPr/>
        </p:nvSpPr>
        <p:spPr>
          <a:xfrm>
            <a:off x="4406900" y="1973263"/>
            <a:ext cx="2000250" cy="2000250"/>
          </a:xfrm>
          <a:prstGeom prst="arc">
            <a:avLst>
              <a:gd name="adj1" fmla="val 3842578"/>
              <a:gd name="adj2" fmla="val 11001083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83" name="Arc 97"/>
          <p:cNvSpPr/>
          <p:nvPr/>
        </p:nvSpPr>
        <p:spPr>
          <a:xfrm>
            <a:off x="4570413" y="2135188"/>
            <a:ext cx="1674813" cy="1676400"/>
          </a:xfrm>
          <a:prstGeom prst="arc">
            <a:avLst>
              <a:gd name="adj1" fmla="val 19963852"/>
              <a:gd name="adj2" fmla="val 3179172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cxnSp>
        <p:nvCxnSpPr>
          <p:cNvPr id="91" name="Straight Connector 100"/>
          <p:cNvCxnSpPr/>
          <p:nvPr/>
        </p:nvCxnSpPr>
        <p:spPr>
          <a:xfrm>
            <a:off x="6249988" y="1920875"/>
            <a:ext cx="457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1"/>
          <p:cNvCxnSpPr/>
          <p:nvPr/>
        </p:nvCxnSpPr>
        <p:spPr>
          <a:xfrm>
            <a:off x="6008688" y="3721100"/>
            <a:ext cx="86677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04025" y="1738313"/>
            <a:ext cx="124777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UI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界面设计</a:t>
            </a:r>
            <a:endParaRPr lang="en-US" altLang="zh-CN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8163" y="3578225"/>
            <a:ext cx="1004887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市场策划</a:t>
            </a:r>
            <a:endParaRPr lang="en-US" altLang="zh-CN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cxnSp>
        <p:nvCxnSpPr>
          <p:cNvPr id="95" name="Straight Connector 107"/>
          <p:cNvCxnSpPr/>
          <p:nvPr/>
        </p:nvCxnSpPr>
        <p:spPr>
          <a:xfrm>
            <a:off x="3683000" y="2193925"/>
            <a:ext cx="62071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22538" y="1993900"/>
            <a:ext cx="100647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平面设计</a:t>
            </a:r>
            <a:endParaRPr lang="en-US" altLang="zh-CN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27438" y="3578225"/>
            <a:ext cx="914400" cy="327025"/>
            <a:chOff x="2412347" y="3068787"/>
            <a:chExt cx="914400" cy="327025"/>
          </a:xfrm>
        </p:grpSpPr>
        <p:cxnSp>
          <p:nvCxnSpPr>
            <p:cNvPr id="97" name="Straight Connector 110"/>
            <p:cNvCxnSpPr/>
            <p:nvPr/>
          </p:nvCxnSpPr>
          <p:spPr>
            <a:xfrm>
              <a:off x="2412347" y="3068787"/>
              <a:ext cx="9144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12"/>
            <p:cNvCxnSpPr/>
            <p:nvPr/>
          </p:nvCxnSpPr>
          <p:spPr>
            <a:xfrm>
              <a:off x="2412347" y="3068787"/>
              <a:ext cx="0" cy="32702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25775" y="4092575"/>
            <a:ext cx="1004888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/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前端开发</a:t>
            </a:r>
            <a:endParaRPr lang="en-US" altLang="zh-CN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01" name="文本框 36"/>
          <p:cNvSpPr/>
          <p:nvPr/>
        </p:nvSpPr>
        <p:spPr>
          <a:xfrm>
            <a:off x="6821488" y="2163763"/>
            <a:ext cx="1917700" cy="76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2" name="文本框 36"/>
          <p:cNvSpPr/>
          <p:nvPr/>
        </p:nvSpPr>
        <p:spPr>
          <a:xfrm>
            <a:off x="6973888" y="3946525"/>
            <a:ext cx="1919287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3" name="文本框 36"/>
          <p:cNvSpPr/>
          <p:nvPr/>
        </p:nvSpPr>
        <p:spPr>
          <a:xfrm>
            <a:off x="3014663" y="4454525"/>
            <a:ext cx="1917700" cy="76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4" name="文本框 36"/>
          <p:cNvSpPr/>
          <p:nvPr/>
        </p:nvSpPr>
        <p:spPr>
          <a:xfrm>
            <a:off x="2420938" y="2297113"/>
            <a:ext cx="1503362" cy="76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输入能够适应该岗位的技能说明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745" name="TextBox 77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30746" name="组合 78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30747" name="TextBox 79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0748" name="Picture 6" descr="G:\PPT模板\2016\胜任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2" name="矩形 81"/>
          <p:cNvSpPr/>
          <p:nvPr/>
        </p:nvSpPr>
        <p:spPr>
          <a:xfrm>
            <a:off x="219075" y="2643188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4" name="TextBox 83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 animBg="1"/>
      <p:bldP spid="57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93" grpId="0"/>
      <p:bldP spid="94" grpId="0"/>
      <p:bldP spid="96" grpId="0"/>
      <p:bldP spid="100" grpId="0"/>
      <p:bldP spid="101" grpId="0"/>
      <p:bldP spid="102" grpId="0"/>
      <p:bldP spid="103" grpId="0"/>
      <p:bldP spid="104" grpId="0"/>
      <p:bldP spid="35" grpId="0"/>
      <p:bldP spid="84" grpId="0"/>
      <p:bldP spid="8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矩形 42"/>
          <p:cNvSpPr>
            <a:spLocks noChangeArrowheads="1"/>
          </p:cNvSpPr>
          <p:nvPr/>
        </p:nvSpPr>
        <p:spPr bwMode="auto">
          <a:xfrm>
            <a:off x="8064500" y="3433763"/>
            <a:ext cx="611188" cy="1584325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37"/>
          <p:cNvSpPr/>
          <p:nvPr/>
        </p:nvSpPr>
        <p:spPr>
          <a:xfrm>
            <a:off x="4845050" y="3433763"/>
            <a:ext cx="3090863" cy="1584325"/>
          </a:xfrm>
          <a:prstGeom prst="rect">
            <a:avLst/>
          </a:prstGeom>
          <a:solidFill>
            <a:srgbClr val="0D0D0D">
              <a:alpha val="5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6"/>
          <p:cNvSpPr>
            <a:spLocks noChangeAspect="1"/>
          </p:cNvSpPr>
          <p:nvPr/>
        </p:nvSpPr>
        <p:spPr>
          <a:xfrm>
            <a:off x="2471738" y="3433763"/>
            <a:ext cx="2244725" cy="15843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47"/>
          <p:cNvSpPr>
            <a:spLocks noChangeAspect="1"/>
          </p:cNvSpPr>
          <p:nvPr/>
        </p:nvSpPr>
        <p:spPr>
          <a:xfrm>
            <a:off x="4079875" y="1635125"/>
            <a:ext cx="2241550" cy="158273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"/>
          <p:cNvSpPr/>
          <p:nvPr/>
        </p:nvSpPr>
        <p:spPr>
          <a:xfrm>
            <a:off x="2471738" y="1633538"/>
            <a:ext cx="1497012" cy="1584325"/>
          </a:xfrm>
          <a:prstGeom prst="rect">
            <a:avLst/>
          </a:prstGeom>
          <a:solidFill>
            <a:srgbClr val="F8A058"/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59"/>
          <p:cNvSpPr>
            <a:spLocks noChangeAspect="1"/>
          </p:cNvSpPr>
          <p:nvPr/>
        </p:nvSpPr>
        <p:spPr>
          <a:xfrm>
            <a:off x="6432550" y="1633538"/>
            <a:ext cx="2243138" cy="15843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36"/>
          <p:cNvSpPr/>
          <p:nvPr/>
        </p:nvSpPr>
        <p:spPr>
          <a:xfrm>
            <a:off x="2611755" y="2129155"/>
            <a:ext cx="1297940" cy="584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项目的具体说明</a:t>
            </a:r>
            <a:endParaRPr 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0" name="文本框 36"/>
          <p:cNvSpPr/>
          <p:nvPr/>
        </p:nvSpPr>
        <p:spPr>
          <a:xfrm>
            <a:off x="2616200" y="1778000"/>
            <a:ext cx="1003300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1" name="文本框 36"/>
          <p:cNvSpPr/>
          <p:nvPr/>
        </p:nvSpPr>
        <p:spPr>
          <a:xfrm>
            <a:off x="4956175" y="3919538"/>
            <a:ext cx="2901950" cy="5857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2" name="文本框 36"/>
          <p:cNvSpPr/>
          <p:nvPr/>
        </p:nvSpPr>
        <p:spPr>
          <a:xfrm>
            <a:off x="4960938" y="3568700"/>
            <a:ext cx="1003300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32783" name="TextBox 30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2784" name="Picture 6" descr="G:\PPT模板\2016\胜任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6" name="矩形 35"/>
          <p:cNvSpPr/>
          <p:nvPr/>
        </p:nvSpPr>
        <p:spPr>
          <a:xfrm>
            <a:off x="223838" y="3194050"/>
            <a:ext cx="1635125" cy="34131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TextBox 58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23" grpId="0" animBg="1"/>
      <p:bldP spid="25" grpId="0" animBg="1"/>
      <p:bldP spid="32" grpId="0" animBg="1"/>
      <p:bldP spid="33" grpId="0" animBg="1"/>
      <p:bldP spid="41" grpId="0" animBg="1"/>
      <p:bldP spid="45" grpId="0" animBg="1"/>
      <p:bldP spid="49" grpId="0"/>
      <p:bldP spid="50" grpId="0"/>
      <p:bldP spid="51" grpId="0"/>
      <p:bldP spid="52" grpId="0"/>
      <p:bldP spid="27" grpId="0"/>
      <p:bldP spid="34" grpId="0"/>
      <p:bldP spid="36" grpId="0" animBg="1"/>
      <p:bldP spid="59" grpId="0"/>
      <p:bldP spid="6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矩形 52"/>
          <p:cNvSpPr/>
          <p:nvPr/>
        </p:nvSpPr>
        <p:spPr>
          <a:xfrm>
            <a:off x="6723063" y="3362325"/>
            <a:ext cx="2093912" cy="151765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矩形 53"/>
          <p:cNvSpPr/>
          <p:nvPr/>
        </p:nvSpPr>
        <p:spPr>
          <a:xfrm>
            <a:off x="4621213" y="1790700"/>
            <a:ext cx="2082800" cy="15335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矩形 54"/>
          <p:cNvSpPr/>
          <p:nvPr/>
        </p:nvSpPr>
        <p:spPr>
          <a:xfrm>
            <a:off x="2484438" y="3362325"/>
            <a:ext cx="2095500" cy="15176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905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1"/>
          <p:cNvSpPr/>
          <p:nvPr/>
        </p:nvSpPr>
        <p:spPr>
          <a:xfrm>
            <a:off x="2484438" y="1790700"/>
            <a:ext cx="2095500" cy="1533525"/>
          </a:xfrm>
          <a:prstGeom prst="rect">
            <a:avLst/>
          </a:prstGeom>
          <a:solidFill>
            <a:srgbClr val="0D0D0D">
              <a:alpha val="3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1"/>
          <p:cNvSpPr/>
          <p:nvPr/>
        </p:nvSpPr>
        <p:spPr>
          <a:xfrm>
            <a:off x="6721475" y="1790700"/>
            <a:ext cx="2095500" cy="1533525"/>
          </a:xfrm>
          <a:prstGeom prst="rect">
            <a:avLst/>
          </a:prstGeom>
          <a:solidFill>
            <a:srgbClr val="0D0D0D">
              <a:alpha val="3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矩形 1"/>
          <p:cNvSpPr/>
          <p:nvPr/>
        </p:nvSpPr>
        <p:spPr>
          <a:xfrm>
            <a:off x="4606925" y="3362325"/>
            <a:ext cx="2097088" cy="1533525"/>
          </a:xfrm>
          <a:prstGeom prst="rect">
            <a:avLst/>
          </a:prstGeom>
          <a:solidFill>
            <a:srgbClr val="0D0D0D">
              <a:alpha val="5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36"/>
          <p:cNvSpPr/>
          <p:nvPr/>
        </p:nvSpPr>
        <p:spPr>
          <a:xfrm>
            <a:off x="4621213" y="3898900"/>
            <a:ext cx="2049462" cy="53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0" name="文本框 36"/>
          <p:cNvSpPr/>
          <p:nvPr/>
        </p:nvSpPr>
        <p:spPr>
          <a:xfrm>
            <a:off x="4608513" y="3535363"/>
            <a:ext cx="1187450" cy="4016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4" name="文本框 36"/>
          <p:cNvSpPr/>
          <p:nvPr/>
        </p:nvSpPr>
        <p:spPr>
          <a:xfrm>
            <a:off x="2484438" y="2468563"/>
            <a:ext cx="2098675" cy="531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字</a:t>
            </a: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5" name="文本框 36"/>
          <p:cNvSpPr/>
          <p:nvPr/>
        </p:nvSpPr>
        <p:spPr>
          <a:xfrm>
            <a:off x="2520950" y="2105025"/>
            <a:ext cx="1187450" cy="401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6" name="文本框 36"/>
          <p:cNvSpPr/>
          <p:nvPr/>
        </p:nvSpPr>
        <p:spPr>
          <a:xfrm>
            <a:off x="6721475" y="2468563"/>
            <a:ext cx="2098675" cy="531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7" name="文本框 36"/>
          <p:cNvSpPr/>
          <p:nvPr/>
        </p:nvSpPr>
        <p:spPr>
          <a:xfrm>
            <a:off x="6759575" y="2105025"/>
            <a:ext cx="1196975" cy="401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5634038" y="3427413"/>
            <a:ext cx="161925" cy="139700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等腰三角形 67"/>
          <p:cNvSpPr/>
          <p:nvPr/>
        </p:nvSpPr>
        <p:spPr>
          <a:xfrm rot="10800000">
            <a:off x="3473450" y="3076575"/>
            <a:ext cx="161925" cy="139700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9" name="等腰三角形 68"/>
          <p:cNvSpPr/>
          <p:nvPr/>
        </p:nvSpPr>
        <p:spPr>
          <a:xfrm rot="10800000">
            <a:off x="7723188" y="3076575"/>
            <a:ext cx="161925" cy="139700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1" name="TextBox 40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834" name="TextBox 73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34835" name="组合 74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34836" name="TextBox 75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4837" name="Picture 6" descr="G:\PPT模板\2016\胜任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8" name="矩形 77"/>
          <p:cNvSpPr/>
          <p:nvPr/>
        </p:nvSpPr>
        <p:spPr>
          <a:xfrm>
            <a:off x="223838" y="3194050"/>
            <a:ext cx="1635125" cy="34131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9" name="TextBox 78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1" grpId="0" animBg="1"/>
      <p:bldP spid="42" grpId="0" animBg="1"/>
      <p:bldP spid="44" grpId="0" animBg="1"/>
      <p:bldP spid="58" grpId="0" animBg="1"/>
      <p:bldP spid="49" grpId="0"/>
      <p:bldP spid="50" grpId="0"/>
      <p:bldP spid="64" grpId="0"/>
      <p:bldP spid="65" grpId="0"/>
      <p:bldP spid="66" grpId="0"/>
      <p:bldP spid="67" grpId="0"/>
      <p:bldP spid="3" grpId="0" animBg="1"/>
      <p:bldP spid="68" grpId="0" animBg="1"/>
      <p:bldP spid="69" grpId="0" animBg="1"/>
      <p:bldP spid="41" grpId="0"/>
      <p:bldP spid="79" grpId="0"/>
      <p:bldP spid="8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3"/>
          <p:cNvGrpSpPr/>
          <p:nvPr/>
        </p:nvGrpSpPr>
        <p:grpSpPr>
          <a:xfrm>
            <a:off x="4572000" y="2065338"/>
            <a:ext cx="2106613" cy="1271587"/>
            <a:chOff x="0" y="0"/>
            <a:chExt cx="3536515" cy="2133600"/>
          </a:xfrm>
        </p:grpSpPr>
        <p:pic>
          <p:nvPicPr>
            <p:cNvPr id="36866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536515" cy="2133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67" name="Rectangle 18"/>
            <p:cNvSpPr/>
            <p:nvPr/>
          </p:nvSpPr>
          <p:spPr>
            <a:xfrm>
              <a:off x="519687" y="255892"/>
              <a:ext cx="2450592" cy="1529999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p>
              <a:pPr algn="ctr"/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2" name="组合 2"/>
          <p:cNvGrpSpPr/>
          <p:nvPr/>
        </p:nvGrpSpPr>
        <p:grpSpPr>
          <a:xfrm>
            <a:off x="2465388" y="2065338"/>
            <a:ext cx="2106612" cy="1271587"/>
            <a:chOff x="0" y="0"/>
            <a:chExt cx="3536515" cy="2133600"/>
          </a:xfrm>
        </p:grpSpPr>
        <p:pic>
          <p:nvPicPr>
            <p:cNvPr id="36869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536515" cy="2133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0" name="Rectangle 19"/>
            <p:cNvSpPr/>
            <p:nvPr/>
          </p:nvSpPr>
          <p:spPr>
            <a:xfrm>
              <a:off x="524581" y="255892"/>
              <a:ext cx="2450592" cy="1530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p>
              <a:pPr algn="ctr"/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42100" y="2065338"/>
            <a:ext cx="2106613" cy="1271587"/>
            <a:chOff x="5724128" y="1777380"/>
            <a:chExt cx="2720579" cy="1641876"/>
          </a:xfrm>
        </p:grpSpPr>
        <p:pic>
          <p:nvPicPr>
            <p:cNvPr id="36872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24128" y="1777380"/>
              <a:ext cx="2720579" cy="16418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6146583" y="1975041"/>
              <a:ext cx="1809066" cy="1176642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t="-45983" b="-32173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zh-CN" sz="3200" strike="noStrike" noProof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09" name="Rectangle 11"/>
          <p:cNvSpPr/>
          <p:nvPr/>
        </p:nvSpPr>
        <p:spPr>
          <a:xfrm>
            <a:off x="-11112" y="3560763"/>
            <a:ext cx="9156700" cy="682625"/>
          </a:xfrm>
          <a:prstGeom prst="rect">
            <a:avLst/>
          </a:prstGeom>
          <a:solidFill>
            <a:srgbClr val="F2F2F2">
              <a:alpha val="39998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 sz="320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6" name="文本框 36"/>
          <p:cNvSpPr/>
          <p:nvPr/>
        </p:nvSpPr>
        <p:spPr>
          <a:xfrm>
            <a:off x="4725988" y="4070350"/>
            <a:ext cx="1800225" cy="585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400" dirty="0"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7" name="文本框 36"/>
          <p:cNvSpPr/>
          <p:nvPr/>
        </p:nvSpPr>
        <p:spPr>
          <a:xfrm>
            <a:off x="5122863" y="3638550"/>
            <a:ext cx="1004887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rgbClr val="404040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8" name="文本框 36"/>
          <p:cNvSpPr/>
          <p:nvPr/>
        </p:nvSpPr>
        <p:spPr>
          <a:xfrm>
            <a:off x="2540000" y="4070350"/>
            <a:ext cx="1957388" cy="585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400" dirty="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9" name="文本框 36"/>
          <p:cNvSpPr/>
          <p:nvPr/>
        </p:nvSpPr>
        <p:spPr>
          <a:xfrm>
            <a:off x="3016250" y="3638550"/>
            <a:ext cx="1004888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rgbClr val="404040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20" name="文本框 36"/>
          <p:cNvSpPr/>
          <p:nvPr/>
        </p:nvSpPr>
        <p:spPr>
          <a:xfrm>
            <a:off x="6861175" y="4070350"/>
            <a:ext cx="1668463" cy="5857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400" dirty="0">
                <a:latin typeface="方正兰亭黑_GBK" pitchFamily="2" charset="-122"/>
                <a:ea typeface="方正兰亭黑_GBK" pitchFamily="2" charset="-122"/>
                <a:sym typeface="+mn-ea"/>
              </a:rPr>
              <a:t>项目的具体说明</a:t>
            </a:r>
            <a:endParaRPr lang="zh-CN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21" name="文本框 36"/>
          <p:cNvSpPr/>
          <p:nvPr/>
        </p:nvSpPr>
        <p:spPr>
          <a:xfrm>
            <a:off x="7192963" y="3638550"/>
            <a:ext cx="1004887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rgbClr val="404040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6883" name="TextBox 61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36884" name="组合 62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36885" name="TextBox 63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6886" name="Picture 6" descr="G:\PPT模板\2016\胜任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6" name="矩形 65"/>
          <p:cNvSpPr/>
          <p:nvPr/>
        </p:nvSpPr>
        <p:spPr>
          <a:xfrm>
            <a:off x="223838" y="3194050"/>
            <a:ext cx="1635125" cy="34131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7" name="TextBox 66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ldLvl="0" animBg="1"/>
      <p:bldP spid="116" grpId="0"/>
      <p:bldP spid="117" grpId="0" bldLvl="0"/>
      <p:bldP spid="118" grpId="0"/>
      <p:bldP spid="119" grpId="0" bldLvl="0"/>
      <p:bldP spid="120" grpId="0"/>
      <p:bldP spid="121" grpId="0" bldLvl="0"/>
      <p:bldP spid="40" grpId="0"/>
      <p:bldP spid="67" grpId="0"/>
      <p:bldP spid="6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任意多边形 54"/>
          <p:cNvSpPr/>
          <p:nvPr/>
        </p:nvSpPr>
        <p:spPr>
          <a:xfrm>
            <a:off x="1870075" y="3933825"/>
            <a:ext cx="7742238" cy="193675"/>
          </a:xfrm>
          <a:custGeom>
            <a:avLst/>
            <a:gdLst/>
            <a:ahLst/>
            <a:cxnLst>
              <a:cxn ang="0">
                <a:pos x="7740116" y="0"/>
              </a:cxn>
              <a:cxn ang="0">
                <a:pos x="6197527" y="194550"/>
              </a:cxn>
              <a:cxn ang="0">
                <a:pos x="6223006" y="97274"/>
              </a:cxn>
              <a:cxn ang="0">
                <a:pos x="6197528" y="0"/>
              </a:cxn>
              <a:cxn ang="0">
                <a:pos x="6045267" y="0"/>
              </a:cxn>
              <a:cxn ang="0">
                <a:pos x="6119957" y="97274"/>
              </a:cxn>
              <a:cxn ang="0">
                <a:pos x="6045263" y="194550"/>
              </a:cxn>
              <a:cxn ang="0">
                <a:pos x="5976798" y="192178"/>
              </a:cxn>
              <a:cxn ang="0">
                <a:pos x="5976798" y="2371"/>
              </a:cxn>
              <a:cxn ang="0">
                <a:pos x="4672786" y="0"/>
              </a:cxn>
              <a:cxn ang="0">
                <a:pos x="5827007" y="17092"/>
              </a:cxn>
              <a:cxn ang="0">
                <a:pos x="5827007" y="177456"/>
              </a:cxn>
              <a:cxn ang="0">
                <a:pos x="4672786" y="194550"/>
              </a:cxn>
              <a:cxn ang="0">
                <a:pos x="4698264" y="97274"/>
              </a:cxn>
              <a:cxn ang="0">
                <a:pos x="4672786" y="0"/>
              </a:cxn>
              <a:cxn ang="0">
                <a:pos x="4520525" y="0"/>
              </a:cxn>
              <a:cxn ang="0">
                <a:pos x="4595215" y="97274"/>
              </a:cxn>
              <a:cxn ang="0">
                <a:pos x="4520521" y="194550"/>
              </a:cxn>
              <a:cxn ang="0">
                <a:pos x="4452056" y="192178"/>
              </a:cxn>
              <a:cxn ang="0">
                <a:pos x="4452056" y="2371"/>
              </a:cxn>
              <a:cxn ang="0">
                <a:pos x="3148044" y="0"/>
              </a:cxn>
              <a:cxn ang="0">
                <a:pos x="4302265" y="17092"/>
              </a:cxn>
              <a:cxn ang="0">
                <a:pos x="4302265" y="177456"/>
              </a:cxn>
              <a:cxn ang="0">
                <a:pos x="3148044" y="194550"/>
              </a:cxn>
              <a:cxn ang="0">
                <a:pos x="3173522" y="97274"/>
              </a:cxn>
              <a:cxn ang="0">
                <a:pos x="3148044" y="0"/>
              </a:cxn>
              <a:cxn ang="0">
                <a:pos x="2995783" y="0"/>
              </a:cxn>
              <a:cxn ang="0">
                <a:pos x="3070473" y="97274"/>
              </a:cxn>
              <a:cxn ang="0">
                <a:pos x="2995779" y="194550"/>
              </a:cxn>
              <a:cxn ang="0">
                <a:pos x="2927314" y="192178"/>
              </a:cxn>
              <a:cxn ang="0">
                <a:pos x="2927314" y="2371"/>
              </a:cxn>
              <a:cxn ang="0">
                <a:pos x="1623304" y="0"/>
              </a:cxn>
              <a:cxn ang="0">
                <a:pos x="2777524" y="17092"/>
              </a:cxn>
              <a:cxn ang="0">
                <a:pos x="2777524" y="177456"/>
              </a:cxn>
              <a:cxn ang="0">
                <a:pos x="1623304" y="194550"/>
              </a:cxn>
              <a:cxn ang="0">
                <a:pos x="1648782" y="97274"/>
              </a:cxn>
              <a:cxn ang="0">
                <a:pos x="1623304" y="0"/>
              </a:cxn>
              <a:cxn ang="0">
                <a:pos x="1471041" y="0"/>
              </a:cxn>
              <a:cxn ang="0">
                <a:pos x="1545732" y="97274"/>
              </a:cxn>
              <a:cxn ang="0">
                <a:pos x="1471038" y="194550"/>
              </a:cxn>
              <a:cxn ang="0">
                <a:pos x="1402573" y="192178"/>
              </a:cxn>
              <a:cxn ang="0">
                <a:pos x="1402573" y="2371"/>
              </a:cxn>
              <a:cxn ang="0">
                <a:pos x="0" y="0"/>
              </a:cxn>
              <a:cxn ang="0">
                <a:pos x="1252782" y="17092"/>
              </a:cxn>
              <a:cxn ang="0">
                <a:pos x="1252782" y="177456"/>
              </a:cxn>
              <a:cxn ang="0">
                <a:pos x="0" y="194550"/>
              </a:cxn>
            </a:cxnLst>
            <a:pathLst>
              <a:path w="11238806" h="282633">
                <a:moveTo>
                  <a:pt x="8998937" y="0"/>
                </a:moveTo>
                <a:lnTo>
                  <a:pt x="11238806" y="0"/>
                </a:lnTo>
                <a:lnTo>
                  <a:pt x="11238806" y="282633"/>
                </a:lnTo>
                <a:lnTo>
                  <a:pt x="8998936" y="282633"/>
                </a:lnTo>
                <a:lnTo>
                  <a:pt x="9012415" y="257801"/>
                </a:lnTo>
                <a:cubicBezTo>
                  <a:pt x="9027558" y="221998"/>
                  <a:pt x="9035932" y="182635"/>
                  <a:pt x="9035932" y="141316"/>
                </a:cubicBezTo>
                <a:cubicBezTo>
                  <a:pt x="9035932" y="99997"/>
                  <a:pt x="9027558" y="60634"/>
                  <a:pt x="9012415" y="24831"/>
                </a:cubicBezTo>
                <a:lnTo>
                  <a:pt x="8998937" y="0"/>
                </a:lnTo>
                <a:close/>
                <a:moveTo>
                  <a:pt x="8695498" y="0"/>
                </a:moveTo>
                <a:lnTo>
                  <a:pt x="8777850" y="0"/>
                </a:lnTo>
                <a:lnTo>
                  <a:pt x="8794916" y="3446"/>
                </a:lnTo>
                <a:cubicBezTo>
                  <a:pt x="8848620" y="26161"/>
                  <a:pt x="8886303" y="79338"/>
                  <a:pt x="8886303" y="141316"/>
                </a:cubicBezTo>
                <a:cubicBezTo>
                  <a:pt x="8886303" y="203295"/>
                  <a:pt x="8848620" y="256472"/>
                  <a:pt x="8794916" y="279187"/>
                </a:cubicBezTo>
                <a:lnTo>
                  <a:pt x="8777845" y="282633"/>
                </a:lnTo>
                <a:lnTo>
                  <a:pt x="8695503" y="282633"/>
                </a:lnTo>
                <a:lnTo>
                  <a:pt x="8678432" y="279187"/>
                </a:lnTo>
                <a:cubicBezTo>
                  <a:pt x="8624727" y="256472"/>
                  <a:pt x="8587045" y="203295"/>
                  <a:pt x="8587045" y="141316"/>
                </a:cubicBezTo>
                <a:cubicBezTo>
                  <a:pt x="8587045" y="79338"/>
                  <a:pt x="8624727" y="26161"/>
                  <a:pt x="8678432" y="3446"/>
                </a:cubicBezTo>
                <a:lnTo>
                  <a:pt x="8695498" y="0"/>
                </a:lnTo>
                <a:close/>
                <a:moveTo>
                  <a:pt x="6784981" y="0"/>
                </a:moveTo>
                <a:lnTo>
                  <a:pt x="8474411" y="0"/>
                </a:lnTo>
                <a:lnTo>
                  <a:pt x="8460933" y="24831"/>
                </a:lnTo>
                <a:cubicBezTo>
                  <a:pt x="8445790" y="60634"/>
                  <a:pt x="8437416" y="99997"/>
                  <a:pt x="8437416" y="141316"/>
                </a:cubicBezTo>
                <a:cubicBezTo>
                  <a:pt x="8437416" y="182635"/>
                  <a:pt x="8445790" y="221998"/>
                  <a:pt x="8460933" y="257801"/>
                </a:cubicBezTo>
                <a:lnTo>
                  <a:pt x="8474412" y="282633"/>
                </a:lnTo>
                <a:lnTo>
                  <a:pt x="6784981" y="282633"/>
                </a:lnTo>
                <a:lnTo>
                  <a:pt x="6798459" y="257801"/>
                </a:lnTo>
                <a:cubicBezTo>
                  <a:pt x="6813602" y="221998"/>
                  <a:pt x="6821976" y="182635"/>
                  <a:pt x="6821976" y="141316"/>
                </a:cubicBezTo>
                <a:cubicBezTo>
                  <a:pt x="6821976" y="99997"/>
                  <a:pt x="6813602" y="60634"/>
                  <a:pt x="6798459" y="24831"/>
                </a:cubicBezTo>
                <a:lnTo>
                  <a:pt x="6784981" y="0"/>
                </a:lnTo>
                <a:close/>
                <a:moveTo>
                  <a:pt x="6481542" y="0"/>
                </a:moveTo>
                <a:lnTo>
                  <a:pt x="6563894" y="0"/>
                </a:lnTo>
                <a:lnTo>
                  <a:pt x="6580961" y="3446"/>
                </a:lnTo>
                <a:cubicBezTo>
                  <a:pt x="6634665" y="26161"/>
                  <a:pt x="6672347" y="79338"/>
                  <a:pt x="6672347" y="141316"/>
                </a:cubicBezTo>
                <a:cubicBezTo>
                  <a:pt x="6672347" y="203295"/>
                  <a:pt x="6634665" y="256472"/>
                  <a:pt x="6580961" y="279187"/>
                </a:cubicBezTo>
                <a:lnTo>
                  <a:pt x="6563889" y="282633"/>
                </a:lnTo>
                <a:lnTo>
                  <a:pt x="6481547" y="282633"/>
                </a:lnTo>
                <a:lnTo>
                  <a:pt x="6464476" y="279187"/>
                </a:lnTo>
                <a:cubicBezTo>
                  <a:pt x="6410772" y="256472"/>
                  <a:pt x="6373089" y="203295"/>
                  <a:pt x="6373089" y="141316"/>
                </a:cubicBezTo>
                <a:cubicBezTo>
                  <a:pt x="6373089" y="79338"/>
                  <a:pt x="6410772" y="26161"/>
                  <a:pt x="6464476" y="3446"/>
                </a:cubicBezTo>
                <a:lnTo>
                  <a:pt x="6481542" y="0"/>
                </a:lnTo>
                <a:close/>
                <a:moveTo>
                  <a:pt x="4571025" y="0"/>
                </a:moveTo>
                <a:lnTo>
                  <a:pt x="6260455" y="0"/>
                </a:lnTo>
                <a:lnTo>
                  <a:pt x="6246977" y="24831"/>
                </a:lnTo>
                <a:cubicBezTo>
                  <a:pt x="6231834" y="60634"/>
                  <a:pt x="6223460" y="99997"/>
                  <a:pt x="6223460" y="141316"/>
                </a:cubicBezTo>
                <a:cubicBezTo>
                  <a:pt x="6223460" y="182635"/>
                  <a:pt x="6231834" y="221998"/>
                  <a:pt x="6246977" y="257801"/>
                </a:cubicBezTo>
                <a:lnTo>
                  <a:pt x="6260456" y="282633"/>
                </a:lnTo>
                <a:lnTo>
                  <a:pt x="4571025" y="282633"/>
                </a:lnTo>
                <a:lnTo>
                  <a:pt x="4584503" y="257801"/>
                </a:lnTo>
                <a:cubicBezTo>
                  <a:pt x="4599647" y="221998"/>
                  <a:pt x="4608020" y="182635"/>
                  <a:pt x="4608020" y="141316"/>
                </a:cubicBezTo>
                <a:cubicBezTo>
                  <a:pt x="4608020" y="99997"/>
                  <a:pt x="4599647" y="60634"/>
                  <a:pt x="4584503" y="24831"/>
                </a:cubicBezTo>
                <a:lnTo>
                  <a:pt x="4571025" y="0"/>
                </a:lnTo>
                <a:close/>
                <a:moveTo>
                  <a:pt x="4267587" y="0"/>
                </a:moveTo>
                <a:lnTo>
                  <a:pt x="4349938" y="0"/>
                </a:lnTo>
                <a:lnTo>
                  <a:pt x="4367005" y="3446"/>
                </a:lnTo>
                <a:cubicBezTo>
                  <a:pt x="4420709" y="26161"/>
                  <a:pt x="4458391" y="79338"/>
                  <a:pt x="4458391" y="141316"/>
                </a:cubicBezTo>
                <a:cubicBezTo>
                  <a:pt x="4458391" y="203295"/>
                  <a:pt x="4420709" y="256472"/>
                  <a:pt x="4367005" y="279187"/>
                </a:cubicBezTo>
                <a:lnTo>
                  <a:pt x="4349933" y="282633"/>
                </a:lnTo>
                <a:lnTo>
                  <a:pt x="4267591" y="282633"/>
                </a:lnTo>
                <a:lnTo>
                  <a:pt x="4250520" y="279187"/>
                </a:lnTo>
                <a:cubicBezTo>
                  <a:pt x="4196816" y="256472"/>
                  <a:pt x="4159133" y="203295"/>
                  <a:pt x="4159133" y="141316"/>
                </a:cubicBezTo>
                <a:cubicBezTo>
                  <a:pt x="4159133" y="79338"/>
                  <a:pt x="4196816" y="26161"/>
                  <a:pt x="4250520" y="3446"/>
                </a:cubicBezTo>
                <a:lnTo>
                  <a:pt x="4267587" y="0"/>
                </a:lnTo>
                <a:close/>
                <a:moveTo>
                  <a:pt x="2357070" y="0"/>
                </a:moveTo>
                <a:lnTo>
                  <a:pt x="4046499" y="0"/>
                </a:lnTo>
                <a:lnTo>
                  <a:pt x="4033022" y="24831"/>
                </a:lnTo>
                <a:cubicBezTo>
                  <a:pt x="4017878" y="60634"/>
                  <a:pt x="4009505" y="99997"/>
                  <a:pt x="4009505" y="141316"/>
                </a:cubicBezTo>
                <a:cubicBezTo>
                  <a:pt x="4009505" y="182635"/>
                  <a:pt x="4017878" y="221998"/>
                  <a:pt x="4033022" y="257801"/>
                </a:cubicBezTo>
                <a:lnTo>
                  <a:pt x="4046500" y="282633"/>
                </a:lnTo>
                <a:lnTo>
                  <a:pt x="2357069" y="282633"/>
                </a:lnTo>
                <a:lnTo>
                  <a:pt x="2370548" y="257801"/>
                </a:lnTo>
                <a:cubicBezTo>
                  <a:pt x="2385691" y="221998"/>
                  <a:pt x="2394065" y="182635"/>
                  <a:pt x="2394065" y="141316"/>
                </a:cubicBezTo>
                <a:cubicBezTo>
                  <a:pt x="2394065" y="99997"/>
                  <a:pt x="2385691" y="60634"/>
                  <a:pt x="2370548" y="24831"/>
                </a:cubicBezTo>
                <a:lnTo>
                  <a:pt x="2357070" y="0"/>
                </a:lnTo>
                <a:close/>
                <a:moveTo>
                  <a:pt x="2053631" y="0"/>
                </a:moveTo>
                <a:lnTo>
                  <a:pt x="2135983" y="0"/>
                </a:lnTo>
                <a:lnTo>
                  <a:pt x="2153049" y="3446"/>
                </a:lnTo>
                <a:cubicBezTo>
                  <a:pt x="2206753" y="26161"/>
                  <a:pt x="2244436" y="79338"/>
                  <a:pt x="2244436" y="141316"/>
                </a:cubicBezTo>
                <a:cubicBezTo>
                  <a:pt x="2244436" y="203295"/>
                  <a:pt x="2206753" y="256472"/>
                  <a:pt x="2153049" y="279187"/>
                </a:cubicBezTo>
                <a:lnTo>
                  <a:pt x="2135978" y="282633"/>
                </a:lnTo>
                <a:lnTo>
                  <a:pt x="2053636" y="282633"/>
                </a:lnTo>
                <a:lnTo>
                  <a:pt x="2036565" y="279187"/>
                </a:lnTo>
                <a:cubicBezTo>
                  <a:pt x="1982860" y="256472"/>
                  <a:pt x="1945178" y="203295"/>
                  <a:pt x="1945178" y="141316"/>
                </a:cubicBezTo>
                <a:cubicBezTo>
                  <a:pt x="1945178" y="79338"/>
                  <a:pt x="1982860" y="26161"/>
                  <a:pt x="2036565" y="3446"/>
                </a:cubicBezTo>
                <a:lnTo>
                  <a:pt x="2053631" y="0"/>
                </a:lnTo>
                <a:close/>
                <a:moveTo>
                  <a:pt x="0" y="0"/>
                </a:moveTo>
                <a:lnTo>
                  <a:pt x="1832544" y="0"/>
                </a:lnTo>
                <a:lnTo>
                  <a:pt x="1819066" y="24831"/>
                </a:lnTo>
                <a:cubicBezTo>
                  <a:pt x="1803923" y="60634"/>
                  <a:pt x="1795549" y="99997"/>
                  <a:pt x="1795549" y="141316"/>
                </a:cubicBezTo>
                <a:cubicBezTo>
                  <a:pt x="1795549" y="182635"/>
                  <a:pt x="1803923" y="221998"/>
                  <a:pt x="1819066" y="257801"/>
                </a:cubicBezTo>
                <a:lnTo>
                  <a:pt x="1832544" y="282633"/>
                </a:lnTo>
                <a:lnTo>
                  <a:pt x="0" y="282633"/>
                </a:lnTo>
                <a:lnTo>
                  <a:pt x="0" y="0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8" name="任意多边形 56"/>
          <p:cNvSpPr/>
          <p:nvPr/>
        </p:nvSpPr>
        <p:spPr>
          <a:xfrm rot="10800000">
            <a:off x="2735263" y="1489075"/>
            <a:ext cx="1163637" cy="2413000"/>
          </a:xfrm>
          <a:custGeom>
            <a:avLst/>
            <a:gdLst/>
            <a:ahLst/>
            <a:cxnLst>
              <a:cxn ang="0">
                <a:pos x="3321528" y="6459805"/>
              </a:cxn>
              <a:cxn ang="0">
                <a:pos x="2112731" y="6459805"/>
              </a:cxn>
              <a:cxn ang="0">
                <a:pos x="0" y="5608892"/>
              </a:cxn>
              <a:cxn ang="0">
                <a:pos x="0" y="1644272"/>
              </a:cxn>
              <a:cxn ang="0">
                <a:pos x="1290358" y="860229"/>
              </a:cxn>
              <a:cxn ang="0">
                <a:pos x="1760434" y="822005"/>
              </a:cxn>
              <a:cxn ang="0">
                <a:pos x="2717135" y="0"/>
              </a:cxn>
              <a:cxn ang="0">
                <a:pos x="3673835" y="822005"/>
              </a:cxn>
              <a:cxn ang="0">
                <a:pos x="4143903" y="860229"/>
              </a:cxn>
              <a:cxn ang="0">
                <a:pos x="5434258" y="1644272"/>
              </a:cxn>
              <a:cxn ang="0">
                <a:pos x="5434258" y="5608892"/>
              </a:cxn>
              <a:cxn ang="0">
                <a:pos x="3321528" y="6459805"/>
              </a:cxn>
            </a:cxnLst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8A058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9" name="任意多边形 57"/>
          <p:cNvSpPr/>
          <p:nvPr/>
        </p:nvSpPr>
        <p:spPr>
          <a:xfrm rot="10800000">
            <a:off x="4259263" y="1489075"/>
            <a:ext cx="1163637" cy="2413000"/>
          </a:xfrm>
          <a:custGeom>
            <a:avLst/>
            <a:gdLst/>
            <a:ahLst/>
            <a:cxnLst>
              <a:cxn ang="0">
                <a:pos x="3321528" y="6459805"/>
              </a:cxn>
              <a:cxn ang="0">
                <a:pos x="2112731" y="6459805"/>
              </a:cxn>
              <a:cxn ang="0">
                <a:pos x="0" y="5608892"/>
              </a:cxn>
              <a:cxn ang="0">
                <a:pos x="0" y="1644272"/>
              </a:cxn>
              <a:cxn ang="0">
                <a:pos x="1290358" y="860229"/>
              </a:cxn>
              <a:cxn ang="0">
                <a:pos x="1760434" y="822005"/>
              </a:cxn>
              <a:cxn ang="0">
                <a:pos x="2717135" y="0"/>
              </a:cxn>
              <a:cxn ang="0">
                <a:pos x="3673835" y="822005"/>
              </a:cxn>
              <a:cxn ang="0">
                <a:pos x="4143903" y="860229"/>
              </a:cxn>
              <a:cxn ang="0">
                <a:pos x="5434258" y="1644272"/>
              </a:cxn>
              <a:cxn ang="0">
                <a:pos x="5434258" y="5608892"/>
              </a:cxn>
              <a:cxn ang="0">
                <a:pos x="3321528" y="6459805"/>
              </a:cxn>
            </a:cxnLst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8A058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0" name="任意多边形 58"/>
          <p:cNvSpPr/>
          <p:nvPr/>
        </p:nvSpPr>
        <p:spPr>
          <a:xfrm rot="10800000">
            <a:off x="5783263" y="1489075"/>
            <a:ext cx="1163637" cy="2413000"/>
          </a:xfrm>
          <a:custGeom>
            <a:avLst/>
            <a:gdLst/>
            <a:ahLst/>
            <a:cxnLst>
              <a:cxn ang="0">
                <a:pos x="3321518" y="6459805"/>
              </a:cxn>
              <a:cxn ang="0">
                <a:pos x="2112728" y="6459805"/>
              </a:cxn>
              <a:cxn ang="0">
                <a:pos x="0" y="5608892"/>
              </a:cxn>
              <a:cxn ang="0">
                <a:pos x="0" y="1644272"/>
              </a:cxn>
              <a:cxn ang="0">
                <a:pos x="1290357" y="860229"/>
              </a:cxn>
              <a:cxn ang="0">
                <a:pos x="1760433" y="822005"/>
              </a:cxn>
              <a:cxn ang="0">
                <a:pos x="2717129" y="0"/>
              </a:cxn>
              <a:cxn ang="0">
                <a:pos x="3673822" y="822005"/>
              </a:cxn>
              <a:cxn ang="0">
                <a:pos x="4143890" y="860229"/>
              </a:cxn>
              <a:cxn ang="0">
                <a:pos x="5434246" y="1644272"/>
              </a:cxn>
              <a:cxn ang="0">
                <a:pos x="5434246" y="5608892"/>
              </a:cxn>
              <a:cxn ang="0">
                <a:pos x="3321518" y="6459805"/>
              </a:cxn>
            </a:cxnLst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8A058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1" name="任意多边形 59"/>
          <p:cNvSpPr/>
          <p:nvPr/>
        </p:nvSpPr>
        <p:spPr>
          <a:xfrm rot="10800000">
            <a:off x="7307263" y="1489075"/>
            <a:ext cx="1162050" cy="2413000"/>
          </a:xfrm>
          <a:custGeom>
            <a:avLst/>
            <a:gdLst/>
            <a:ahLst/>
            <a:cxnLst>
              <a:cxn ang="0">
                <a:pos x="3303131" y="6459805"/>
              </a:cxn>
              <a:cxn ang="0">
                <a:pos x="2101032" y="6459805"/>
              </a:cxn>
              <a:cxn ang="0">
                <a:pos x="0" y="5608892"/>
              </a:cxn>
              <a:cxn ang="0">
                <a:pos x="0" y="1644272"/>
              </a:cxn>
              <a:cxn ang="0">
                <a:pos x="1283212" y="860229"/>
              </a:cxn>
              <a:cxn ang="0">
                <a:pos x="1750686" y="822005"/>
              </a:cxn>
              <a:cxn ang="0">
                <a:pos x="2702085" y="0"/>
              </a:cxn>
              <a:cxn ang="0">
                <a:pos x="3653486" y="822005"/>
              </a:cxn>
              <a:cxn ang="0">
                <a:pos x="4120952" y="860229"/>
              </a:cxn>
              <a:cxn ang="0">
                <a:pos x="5404164" y="1644272"/>
              </a:cxn>
              <a:cxn ang="0">
                <a:pos x="5404164" y="5608892"/>
              </a:cxn>
              <a:cxn ang="0">
                <a:pos x="3303131" y="6459805"/>
              </a:cxn>
            </a:cxnLst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F8A058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27388" y="3941763"/>
            <a:ext cx="179388" cy="177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6" name="椭圆 125"/>
          <p:cNvSpPr/>
          <p:nvPr/>
        </p:nvSpPr>
        <p:spPr>
          <a:xfrm>
            <a:off x="4751388" y="3941763"/>
            <a:ext cx="179388" cy="177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7" name="椭圆 126"/>
          <p:cNvSpPr/>
          <p:nvPr/>
        </p:nvSpPr>
        <p:spPr>
          <a:xfrm>
            <a:off x="6275388" y="3941763"/>
            <a:ext cx="179388" cy="177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8" name="椭圆 127"/>
          <p:cNvSpPr/>
          <p:nvPr/>
        </p:nvSpPr>
        <p:spPr>
          <a:xfrm>
            <a:off x="7799388" y="3941763"/>
            <a:ext cx="179388" cy="177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2" name="文本框 36"/>
          <p:cNvSpPr/>
          <p:nvPr/>
        </p:nvSpPr>
        <p:spPr>
          <a:xfrm>
            <a:off x="7423150" y="1849438"/>
            <a:ext cx="911225" cy="1520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简单明了的阐述到岗后对应时间段的工作计划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3" name="文本框 36"/>
          <p:cNvSpPr/>
          <p:nvPr/>
        </p:nvSpPr>
        <p:spPr>
          <a:xfrm>
            <a:off x="5899150" y="1849438"/>
            <a:ext cx="911225" cy="1520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简单明了的阐述到岗后对应时间段的工作计划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4" name="文本框 36"/>
          <p:cNvSpPr/>
          <p:nvPr/>
        </p:nvSpPr>
        <p:spPr>
          <a:xfrm>
            <a:off x="4375150" y="1849438"/>
            <a:ext cx="909638" cy="1520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简单明了的阐述到岗后对应时间段的工作计划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5" name="文本框 36"/>
          <p:cNvSpPr/>
          <p:nvPr/>
        </p:nvSpPr>
        <p:spPr>
          <a:xfrm>
            <a:off x="2851150" y="1849438"/>
            <a:ext cx="909638" cy="1520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简单明了的阐述到岗后对应时间段的工作计划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814638" y="4370388"/>
            <a:ext cx="1004887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半年计划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52925" y="4370388"/>
            <a:ext cx="100488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本年计划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9625" y="4370388"/>
            <a:ext cx="9366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5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年计划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358063" y="4370388"/>
            <a:ext cx="1062037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10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年计划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7" name="TextBox 46"/>
          <p:cNvSpPr txBox="1"/>
          <p:nvPr/>
        </p:nvSpPr>
        <p:spPr>
          <a:xfrm>
            <a:off x="396875" y="841375"/>
            <a:ext cx="1344613" cy="11699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目标规划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完成步骤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3838" y="1057275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" name="组合 1"/>
          <p:cNvGrpSpPr/>
          <p:nvPr/>
        </p:nvGrpSpPr>
        <p:grpSpPr>
          <a:xfrm>
            <a:off x="366713" y="255588"/>
            <a:ext cx="1390650" cy="368300"/>
            <a:chOff x="367419" y="255920"/>
            <a:chExt cx="1390633" cy="368300"/>
          </a:xfrm>
        </p:grpSpPr>
        <p:sp>
          <p:nvSpPr>
            <p:cNvPr id="38935" name="TextBox 45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目标规划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8936" name="Picture 4" descr="G:\PPT模板\2016\目标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419" y="309103"/>
              <a:ext cx="244141" cy="24414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7" name="TextBox 56"/>
          <p:cNvSpPr txBox="1"/>
          <p:nvPr/>
        </p:nvSpPr>
        <p:spPr>
          <a:xfrm>
            <a:off x="2990850" y="62547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工作计划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9" grpId="0" animBg="1"/>
      <p:bldP spid="126" grpId="0" animBg="1"/>
      <p:bldP spid="127" grpId="0" animBg="1"/>
      <p:bldP spid="128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27" grpId="0"/>
      <p:bldP spid="45" grpId="0" bldLvl="0" animBg="1"/>
      <p:bldP spid="47" grpId="0"/>
      <p:bldP spid="49" grpId="0" animBg="1"/>
      <p:bldP spid="57" grpId="0"/>
      <p:bldP spid="5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13"/>
          <p:cNvSpPr/>
          <p:nvPr/>
        </p:nvSpPr>
        <p:spPr>
          <a:xfrm>
            <a:off x="7404100" y="3135313"/>
            <a:ext cx="1344613" cy="2579687"/>
          </a:xfrm>
          <a:prstGeom prst="rect">
            <a:avLst/>
          </a:prstGeom>
          <a:solidFill>
            <a:srgbClr val="F8A058">
              <a:alpha val="8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矩形 18"/>
          <p:cNvSpPr>
            <a:spLocks noChangeArrowheads="1"/>
          </p:cNvSpPr>
          <p:nvPr/>
        </p:nvSpPr>
        <p:spPr bwMode="auto">
          <a:xfrm>
            <a:off x="7404100" y="2724150"/>
            <a:ext cx="1344613" cy="411163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6" name="等腰三角形 24"/>
          <p:cNvSpPr>
            <a:spLocks noChangeArrowheads="1"/>
          </p:cNvSpPr>
          <p:nvPr/>
        </p:nvSpPr>
        <p:spPr bwMode="auto">
          <a:xfrm>
            <a:off x="7591425" y="1512888"/>
            <a:ext cx="996950" cy="1212850"/>
          </a:xfrm>
          <a:prstGeom prst="triangle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矩形 13"/>
          <p:cNvSpPr/>
          <p:nvPr/>
        </p:nvSpPr>
        <p:spPr>
          <a:xfrm>
            <a:off x="5891213" y="3543300"/>
            <a:ext cx="1344612" cy="2171700"/>
          </a:xfrm>
          <a:prstGeom prst="rect">
            <a:avLst/>
          </a:prstGeom>
          <a:solidFill>
            <a:srgbClr val="0D0D0D">
              <a:alpha val="5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矩形 18"/>
          <p:cNvSpPr/>
          <p:nvPr/>
        </p:nvSpPr>
        <p:spPr>
          <a:xfrm>
            <a:off x="5891213" y="3132138"/>
            <a:ext cx="1344612" cy="411162"/>
          </a:xfrm>
          <a:custGeom>
            <a:avLst/>
            <a:gdLst/>
            <a:ahLst/>
            <a:cxnLst>
              <a:cxn ang="0">
                <a:pos x="203066" y="50902"/>
              </a:cxn>
              <a:cxn ang="0">
                <a:pos x="1139502" y="0"/>
              </a:cxn>
              <a:cxn ang="0">
                <a:pos x="1344613" y="411590"/>
              </a:cxn>
              <a:cxn ang="0">
                <a:pos x="0" y="411590"/>
              </a:cxn>
              <a:cxn ang="0">
                <a:pos x="203066" y="50902"/>
              </a:cxn>
            </a:cxnLst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0D0D0D">
              <a:alpha val="5999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" name="等腰三角形 24"/>
          <p:cNvSpPr/>
          <p:nvPr/>
        </p:nvSpPr>
        <p:spPr>
          <a:xfrm>
            <a:off x="6078538" y="1920875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0D0D0D">
              <a:alpha val="3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矩形 13"/>
          <p:cNvSpPr/>
          <p:nvPr/>
        </p:nvSpPr>
        <p:spPr>
          <a:xfrm>
            <a:off x="4306888" y="4002088"/>
            <a:ext cx="1344612" cy="1712912"/>
          </a:xfrm>
          <a:prstGeom prst="rect">
            <a:avLst/>
          </a:prstGeom>
          <a:solidFill>
            <a:srgbClr val="F8A058">
              <a:alpha val="8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矩形 18"/>
          <p:cNvSpPr>
            <a:spLocks noChangeArrowheads="1"/>
          </p:cNvSpPr>
          <p:nvPr/>
        </p:nvSpPr>
        <p:spPr bwMode="auto">
          <a:xfrm>
            <a:off x="4306888" y="3589338"/>
            <a:ext cx="1344613" cy="412750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4" name="等腰三角形 24"/>
          <p:cNvSpPr>
            <a:spLocks noChangeArrowheads="1"/>
          </p:cNvSpPr>
          <p:nvPr/>
        </p:nvSpPr>
        <p:spPr bwMode="auto">
          <a:xfrm>
            <a:off x="4494213" y="2379663"/>
            <a:ext cx="996950" cy="1212850"/>
          </a:xfrm>
          <a:prstGeom prst="triangle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</a:pPr>
            <a:endParaRPr lang="zh-CN" altLang="zh-CN" strike="noStrike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13"/>
          <p:cNvSpPr/>
          <p:nvPr/>
        </p:nvSpPr>
        <p:spPr>
          <a:xfrm>
            <a:off x="2843213" y="4381500"/>
            <a:ext cx="1344612" cy="1333500"/>
          </a:xfrm>
          <a:prstGeom prst="rect">
            <a:avLst/>
          </a:prstGeom>
          <a:solidFill>
            <a:srgbClr val="0D0D0D">
              <a:alpha val="50000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矩形 18"/>
          <p:cNvSpPr/>
          <p:nvPr/>
        </p:nvSpPr>
        <p:spPr>
          <a:xfrm>
            <a:off x="2843213" y="3970338"/>
            <a:ext cx="1344612" cy="411162"/>
          </a:xfrm>
          <a:custGeom>
            <a:avLst/>
            <a:gdLst/>
            <a:ahLst/>
            <a:cxnLst>
              <a:cxn ang="0">
                <a:pos x="203066" y="50902"/>
              </a:cxn>
              <a:cxn ang="0">
                <a:pos x="1139502" y="0"/>
              </a:cxn>
              <a:cxn ang="0">
                <a:pos x="1344613" y="411590"/>
              </a:cxn>
              <a:cxn ang="0">
                <a:pos x="0" y="411590"/>
              </a:cxn>
              <a:cxn ang="0">
                <a:pos x="203066" y="50902"/>
              </a:cxn>
            </a:cxnLst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0D0D0D">
              <a:alpha val="59999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0" name="等腰三角形 24"/>
          <p:cNvSpPr/>
          <p:nvPr/>
        </p:nvSpPr>
        <p:spPr>
          <a:xfrm>
            <a:off x="3030538" y="2759075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0D0D0D">
              <a:alpha val="39999"/>
            </a:srgbClr>
          </a:solidFill>
          <a:ln w="9525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8038" y="3362325"/>
            <a:ext cx="419100" cy="552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1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438" y="2968625"/>
            <a:ext cx="434975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2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46825" y="2468563"/>
            <a:ext cx="434975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3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58125" y="2101850"/>
            <a:ext cx="439738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4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4" name="文本框 36"/>
          <p:cNvSpPr/>
          <p:nvPr/>
        </p:nvSpPr>
        <p:spPr>
          <a:xfrm>
            <a:off x="2843213" y="1425575"/>
            <a:ext cx="4494212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阐述上页的工作计划如何实施如何完成</a:t>
            </a:r>
            <a:endParaRPr lang="zh-CN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  <a:sym typeface="方正兰亭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阐述上页的工作计划如何实施如何完成</a:t>
            </a:r>
            <a:endParaRPr lang="zh-CN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5" name="文本框 36"/>
          <p:cNvSpPr/>
          <p:nvPr/>
        </p:nvSpPr>
        <p:spPr>
          <a:xfrm>
            <a:off x="2984500" y="4540250"/>
            <a:ext cx="1082675" cy="76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简单表述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6" name="文本框 36"/>
          <p:cNvSpPr/>
          <p:nvPr/>
        </p:nvSpPr>
        <p:spPr>
          <a:xfrm>
            <a:off x="4408488" y="4176713"/>
            <a:ext cx="1082675" cy="7651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简单表述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7" name="文本框 36"/>
          <p:cNvSpPr/>
          <p:nvPr/>
        </p:nvSpPr>
        <p:spPr>
          <a:xfrm>
            <a:off x="6021388" y="3706813"/>
            <a:ext cx="1084262" cy="766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简单表述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9" name="文本框 36"/>
          <p:cNvSpPr/>
          <p:nvPr/>
        </p:nvSpPr>
        <p:spPr>
          <a:xfrm>
            <a:off x="7534275" y="3365500"/>
            <a:ext cx="1084263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简单表述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TextBox 49"/>
          <p:cNvSpPr txBox="1"/>
          <p:nvPr/>
        </p:nvSpPr>
        <p:spPr>
          <a:xfrm>
            <a:off x="349250" y="841375"/>
            <a:ext cx="1439863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目标规划 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完成步骤 </a:t>
            </a:r>
            <a:r>
              <a:rPr lang="zh-CN" altLang="en-US" sz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3838" y="1577975"/>
            <a:ext cx="1635125" cy="34131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6713" y="255588"/>
            <a:ext cx="1390650" cy="368300"/>
            <a:chOff x="367419" y="255920"/>
            <a:chExt cx="1390633" cy="368300"/>
          </a:xfrm>
        </p:grpSpPr>
        <p:sp>
          <p:nvSpPr>
            <p:cNvPr id="40987" name="TextBox 52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目标规划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40988" name="Picture 4" descr="G:\PPT模板\2016\目标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419" y="309103"/>
              <a:ext cx="244141" cy="24414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5" name="TextBox 54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完成步骤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90" grpId="0" animBg="1"/>
      <p:bldP spid="2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  <p:bldP spid="31" grpId="0"/>
      <p:bldP spid="49" grpId="0" bldLvl="0" animBg="1"/>
      <p:bldP spid="50" grpId="0"/>
      <p:bldP spid="51" grpId="0" animBg="1"/>
      <p:bldP spid="55" grpId="0"/>
      <p:bldP spid="5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01863" y="1011238"/>
            <a:ext cx="2932113" cy="2946400"/>
          </a:xfrm>
          <a:prstGeom prst="ellipse">
            <a:avLst/>
          </a:prstGeom>
          <a:gradFill>
            <a:gsLst>
              <a:gs pos="0">
                <a:srgbClr val="FE4444">
                  <a:alpha val="73000"/>
                </a:srgbClr>
              </a:gs>
              <a:gs pos="100000">
                <a:srgbClr val="832B2B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28" name="椭圆 27"/>
          <p:cNvSpPr/>
          <p:nvPr/>
        </p:nvSpPr>
        <p:spPr>
          <a:xfrm>
            <a:off x="4010025" y="1011238"/>
            <a:ext cx="2932113" cy="2946400"/>
          </a:xfrm>
          <a:prstGeom prst="ellipse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1" name="椭圆 30"/>
          <p:cNvSpPr/>
          <p:nvPr/>
        </p:nvSpPr>
        <p:spPr>
          <a:xfrm>
            <a:off x="6361113" y="1281113"/>
            <a:ext cx="658813" cy="663575"/>
          </a:xfrm>
          <a:prstGeom prst="ellipse">
            <a:avLst/>
          </a:prstGeom>
          <a:solidFill>
            <a:srgbClr val="26AB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3" name="椭圆 32"/>
          <p:cNvSpPr/>
          <p:nvPr/>
        </p:nvSpPr>
        <p:spPr>
          <a:xfrm>
            <a:off x="2130425" y="3106738"/>
            <a:ext cx="852488" cy="857250"/>
          </a:xfrm>
          <a:prstGeom prst="ellipse">
            <a:avLst/>
          </a:prstGeom>
          <a:solidFill>
            <a:srgbClr val="EE29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4" name="椭圆 33"/>
          <p:cNvSpPr/>
          <p:nvPr/>
        </p:nvSpPr>
        <p:spPr>
          <a:xfrm>
            <a:off x="1087438" y="3867150"/>
            <a:ext cx="495300" cy="500063"/>
          </a:xfrm>
          <a:prstGeom prst="ellipse">
            <a:avLst/>
          </a:prstGeom>
          <a:solidFill>
            <a:srgbClr val="EE299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2540000"/>
            <a:ext cx="3281363" cy="461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en-US" altLang="zh-CN" sz="2400" spc="300" noProof="1" dirty="0">
                <a:solidFill>
                  <a:prstClr val="white"/>
                </a:solidFill>
                <a:latin typeface="Century Gothic" pitchFamily="34" charset="0"/>
                <a:ea typeface="Batang" pitchFamily="18" charset="-127"/>
                <a:cs typeface="+mn-cs"/>
              </a:rPr>
              <a:t>THANKS FOR YOU</a:t>
            </a:r>
            <a:endParaRPr lang="zh-CN" altLang="en-US" sz="2400" spc="300" noProof="1" dirty="0">
              <a:solidFill>
                <a:prstClr val="white"/>
              </a:solidFill>
              <a:latin typeface="Century Gothic" pitchFamily="34" charset="0"/>
              <a:ea typeface="Batang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2738" y="1660525"/>
            <a:ext cx="3519487" cy="1093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3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谢谢欣赏</a:t>
            </a:r>
            <a:endParaRPr lang="zh-CN" altLang="en-US" sz="63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34450" y="2932113"/>
            <a:ext cx="360363" cy="361950"/>
          </a:xfrm>
          <a:prstGeom prst="ellipse">
            <a:avLst/>
          </a:prstGeom>
          <a:solidFill>
            <a:srgbClr val="EB5FA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0" name="椭圆 29"/>
          <p:cNvSpPr/>
          <p:nvPr/>
        </p:nvSpPr>
        <p:spPr>
          <a:xfrm>
            <a:off x="8532813" y="5138738"/>
            <a:ext cx="254000" cy="255588"/>
          </a:xfrm>
          <a:prstGeom prst="ellipse">
            <a:avLst/>
          </a:prstGeom>
          <a:solidFill>
            <a:srgbClr val="0DCC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32" name="椭圆 31"/>
          <p:cNvSpPr/>
          <p:nvPr/>
        </p:nvSpPr>
        <p:spPr>
          <a:xfrm>
            <a:off x="814388" y="754063"/>
            <a:ext cx="517525" cy="519113"/>
          </a:xfrm>
          <a:prstGeom prst="ellipse">
            <a:avLst/>
          </a:prstGeom>
          <a:solidFill>
            <a:srgbClr val="26AB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43" name="椭圆 42"/>
          <p:cNvSpPr/>
          <p:nvPr/>
        </p:nvSpPr>
        <p:spPr>
          <a:xfrm>
            <a:off x="7112000" y="1001713"/>
            <a:ext cx="261938" cy="263525"/>
          </a:xfrm>
          <a:prstGeom prst="ellipse">
            <a:avLst/>
          </a:prstGeom>
          <a:solidFill>
            <a:srgbClr val="26AB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56343" y="3107055"/>
            <a:ext cx="1630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/>
            <a:r>
              <a:rPr lang="zh-CN" altLang="en-US" sz="1600" spc="300" noProof="1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  <a:cs typeface="+mn-cs"/>
              </a:rPr>
              <a:t>输入您的文字</a:t>
            </a:r>
            <a:endParaRPr lang="zh-CN" altLang="en-US" sz="1600" spc="300" noProof="1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ldLvl="0" animBg="1"/>
      <p:bldP spid="28" grpId="0" bldLvl="0" animBg="1"/>
      <p:bldP spid="31" grpId="0" animBg="1"/>
      <p:bldP spid="33" grpId="0" animBg="1"/>
      <p:bldP spid="34" grpId="0" animBg="1"/>
      <p:bldP spid="35" grpId="0"/>
      <p:bldP spid="29" grpId="0"/>
      <p:bldP spid="38" grpId="0" animBg="1"/>
      <p:bldP spid="30" grpId="0" animBg="1"/>
      <p:bldP spid="32" grpId="0" animBg="1"/>
      <p:bldP spid="43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9775" y="1763713"/>
            <a:ext cx="7540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姓名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3163" y="1755775"/>
            <a:ext cx="754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性别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5563" y="1763713"/>
            <a:ext cx="868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某某某</a:t>
            </a:r>
            <a:endParaRPr lang="zh-CN" altLang="en-US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1013" y="1762125"/>
            <a:ext cx="2968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x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4538" y="2514600"/>
            <a:ext cx="7556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籍贯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83313" y="2506663"/>
            <a:ext cx="754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学历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43638" y="2135188"/>
            <a:ext cx="754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身高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2138363"/>
            <a:ext cx="7540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体重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4138" y="2138363"/>
            <a:ext cx="639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65kg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23075" y="2141538"/>
            <a:ext cx="7540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165cm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5088" y="2514600"/>
            <a:ext cx="868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北京市</a:t>
            </a:r>
            <a:endParaRPr lang="zh-CN" altLang="en-US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18313" y="2517775"/>
            <a:ext cx="639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本科</a:t>
            </a:r>
            <a:endParaRPr lang="zh-CN" altLang="en-US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0125" y="2886075"/>
            <a:ext cx="1212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政治面貌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275013"/>
            <a:ext cx="1211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联系方式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6600" y="2886075"/>
            <a:ext cx="1211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婚姻状况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60863" y="2906713"/>
            <a:ext cx="639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未婚</a:t>
            </a:r>
            <a:endParaRPr lang="zh-CN" altLang="en-US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24700" y="2882900"/>
            <a:ext cx="411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xx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48163" y="3273425"/>
            <a:ext cx="14398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13000xxxxxx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644900"/>
            <a:ext cx="1211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电子邮箱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48163" y="3641725"/>
            <a:ext cx="1554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12345679.com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6600" y="4027488"/>
            <a:ext cx="1211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现在住址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60863" y="4029075"/>
            <a:ext cx="2468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北京市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XX</a:t>
            </a:r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区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XX</a:t>
            </a:r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路</a:t>
            </a:r>
            <a:r>
              <a:rPr lang="en-US" altLang="zh-CN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XX</a:t>
            </a:r>
            <a:r>
              <a:rPr lang="zh-CN" altLang="en-US" dirty="0">
                <a:solidFill>
                  <a:srgbClr val="262626"/>
                </a:solidFill>
                <a:latin typeface="楷体" panose="02010609060101010101" charset="-122"/>
                <a:ea typeface="楷体" panose="02010609060101010101" charset="-122"/>
              </a:rPr>
              <a:t>花园</a:t>
            </a:r>
            <a:endParaRPr lang="en-US" altLang="zh-CN" dirty="0">
              <a:solidFill>
                <a:srgbClr val="26262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H="1">
            <a:off x="3381375" y="2098675"/>
            <a:ext cx="421322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381375" y="2844800"/>
            <a:ext cx="4213225" cy="174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81375" y="3235325"/>
            <a:ext cx="421322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381375" y="3606800"/>
            <a:ext cx="4213225" cy="1111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3381375" y="3990975"/>
            <a:ext cx="421322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基本信息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3381375" y="2471738"/>
            <a:ext cx="421322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4" name="组合 3"/>
          <p:cNvGrpSpPr/>
          <p:nvPr/>
        </p:nvGrpSpPr>
        <p:grpSpPr>
          <a:xfrm>
            <a:off x="468313" y="120650"/>
            <a:ext cx="1112837" cy="368300"/>
            <a:chOff x="467544" y="121196"/>
            <a:chExt cx="1114301" cy="368300"/>
          </a:xfrm>
        </p:grpSpPr>
        <p:sp>
          <p:nvSpPr>
            <p:cNvPr id="8225" name="TextBox 73"/>
            <p:cNvSpPr txBox="1"/>
            <p:nvPr/>
          </p:nvSpPr>
          <p:spPr>
            <a:xfrm>
              <a:off x="709355" y="121196"/>
              <a:ext cx="87249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8226" name="Picture 3" descr="G:\PPT模板\2016\我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177225"/>
              <a:ext cx="231215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8" name="TextBox 77"/>
          <p:cNvSpPr txBox="1"/>
          <p:nvPr/>
        </p:nvSpPr>
        <p:spPr>
          <a:xfrm>
            <a:off x="414338" y="2425700"/>
            <a:ext cx="1303337" cy="2708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荣誉奖项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语言能力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838" y="2641600"/>
            <a:ext cx="1635125" cy="34131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gradFill>
            <a:gsLst>
              <a:gs pos="100000">
                <a:srgbClr val="E30000"/>
              </a:gs>
              <a:gs pos="100000">
                <a:srgbClr val="76030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" name="图片 2" descr="01c07355d59d9e6ac7251df803689f.jpg@1280w_1l_2o_100sh"/>
          <p:cNvPicPr>
            <a:picLocks noChangeAspect="1"/>
          </p:cNvPicPr>
          <p:nvPr/>
        </p:nvPicPr>
        <p:blipFill>
          <a:blip r:embed="rId2"/>
          <a:srcRect b="23681"/>
          <a:stretch>
            <a:fillRect/>
          </a:stretch>
        </p:blipFill>
        <p:spPr>
          <a:xfrm>
            <a:off x="282575" y="818515"/>
            <a:ext cx="1435735" cy="109601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  <p:bldP spid="27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72" grpId="0"/>
      <p:bldP spid="43" grpId="0" bldLvl="0" animBg="1"/>
      <p:bldP spid="78" grpId="0"/>
      <p:bldP spid="35" grpId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781300" y="3335338"/>
            <a:ext cx="533400" cy="531813"/>
          </a:xfrm>
          <a:prstGeom prst="ellipse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6" name="椭圆 95"/>
          <p:cNvSpPr/>
          <p:nvPr/>
        </p:nvSpPr>
        <p:spPr>
          <a:xfrm rot="16988644">
            <a:off x="7008019" y="1697831"/>
            <a:ext cx="642938" cy="64452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FFF99"/>
              </a:solidFill>
            </a:endParaRPr>
          </a:p>
        </p:txBody>
      </p:sp>
      <p:cxnSp>
        <p:nvCxnSpPr>
          <p:cNvPr id="97" name="Curved Connector 33"/>
          <p:cNvCxnSpPr>
            <a:stCxn id="93" idx="0"/>
            <a:endCxn id="94" idx="2"/>
          </p:cNvCxnSpPr>
          <p:nvPr/>
        </p:nvCxnSpPr>
        <p:spPr>
          <a:xfrm rot="5400000" flipH="1" flipV="1">
            <a:off x="3013075" y="2762250"/>
            <a:ext cx="608013" cy="538163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33"/>
          <p:cNvCxnSpPr>
            <a:stCxn id="94" idx="6"/>
            <a:endCxn id="95" idx="3"/>
          </p:cNvCxnSpPr>
          <p:nvPr/>
        </p:nvCxnSpPr>
        <p:spPr>
          <a:xfrm>
            <a:off x="3976688" y="2727325"/>
            <a:ext cx="1479550" cy="342900"/>
          </a:xfrm>
          <a:prstGeom prst="curvedConnector4">
            <a:avLst>
              <a:gd name="adj1" fmla="val 46907"/>
              <a:gd name="adj2" fmla="val 166706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33"/>
          <p:cNvCxnSpPr>
            <a:stCxn id="95" idx="7"/>
            <a:endCxn id="96" idx="0"/>
          </p:cNvCxnSpPr>
          <p:nvPr/>
        </p:nvCxnSpPr>
        <p:spPr>
          <a:xfrm rot="5400000" flipH="1" flipV="1">
            <a:off x="6115844" y="1727994"/>
            <a:ext cx="682625" cy="1119188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71775" y="4010025"/>
            <a:ext cx="11557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方正兰亭细黑_GBK" pitchFamily="2" charset="-122"/>
              </a:rPr>
              <a:t>2015-2016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方正兰亭细黑_GBK" pitchFamily="2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48038" y="1633538"/>
            <a:ext cx="11541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2016-2017</a:t>
            </a:r>
            <a:endParaRPr lang="zh-CN" altLang="en-US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35600" y="3416300"/>
            <a:ext cx="11557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2017-2018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19925" y="2444750"/>
            <a:ext cx="10414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2019</a:t>
            </a: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</a:rPr>
              <a:t>至今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364163" y="2536825"/>
            <a:ext cx="625475" cy="625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4" name="椭圆 93"/>
          <p:cNvSpPr/>
          <p:nvPr/>
        </p:nvSpPr>
        <p:spPr>
          <a:xfrm>
            <a:off x="3586163" y="2533650"/>
            <a:ext cx="390525" cy="388938"/>
          </a:xfrm>
          <a:prstGeom prst="ellipse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TextBox 27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工作履历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矩形 30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6" name="组合 35"/>
          <p:cNvGrpSpPr/>
          <p:nvPr/>
        </p:nvGrpSpPr>
        <p:grpSpPr>
          <a:xfrm>
            <a:off x="468313" y="120650"/>
            <a:ext cx="1112837" cy="368300"/>
            <a:chOff x="467544" y="121196"/>
            <a:chExt cx="1114301" cy="368300"/>
          </a:xfrm>
        </p:grpSpPr>
        <p:sp>
          <p:nvSpPr>
            <p:cNvPr id="10257" name="TextBox 37"/>
            <p:cNvSpPr txBox="1"/>
            <p:nvPr/>
          </p:nvSpPr>
          <p:spPr>
            <a:xfrm>
              <a:off x="709355" y="121196"/>
              <a:ext cx="87249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10258" name="Picture 3" descr="G:\PPT模板\2016\我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177225"/>
              <a:ext cx="231215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0" name="TextBox 39"/>
          <p:cNvSpPr txBox="1"/>
          <p:nvPr/>
        </p:nvSpPr>
        <p:spPr>
          <a:xfrm>
            <a:off x="414338" y="2425700"/>
            <a:ext cx="1303337" cy="2708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工作履历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荣誉奖项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语言能力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3838" y="3162300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椭圆 1"/>
          <p:cNvSpPr/>
          <p:nvPr/>
        </p:nvSpPr>
        <p:spPr>
          <a:xfrm>
            <a:off x="2781300" y="3335338"/>
            <a:ext cx="533400" cy="533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3586163" y="2535238"/>
            <a:ext cx="390525" cy="3889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pic>
        <p:nvPicPr>
          <p:cNvPr id="5" name="图片 4" descr="01c07355d59d9e6ac7251df803689f.jpg@1280w_1l_2o_100sh"/>
          <p:cNvPicPr>
            <a:picLocks noChangeAspect="1"/>
          </p:cNvPicPr>
          <p:nvPr/>
        </p:nvPicPr>
        <p:blipFill>
          <a:blip r:embed="rId2"/>
          <a:srcRect b="23681"/>
          <a:stretch>
            <a:fillRect/>
          </a:stretch>
        </p:blipFill>
        <p:spPr>
          <a:xfrm>
            <a:off x="282575" y="818515"/>
            <a:ext cx="1435735" cy="1096010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47950" y="4629150"/>
            <a:ext cx="1692275" cy="738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请输入公司名称及所担任职务</a:t>
            </a:r>
            <a:endParaRPr lang="zh-CN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1914525"/>
            <a:ext cx="1690688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宋体" panose="02010600030101010101" pitchFamily="2" charset="-122"/>
              </a:rPr>
              <a:t>请输入公司名称及所担任职务</a:t>
            </a:r>
            <a:endParaRPr lang="zh-CN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8900" y="3683000"/>
            <a:ext cx="1690688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宋体" panose="02010600030101010101" pitchFamily="2" charset="-122"/>
              </a:rPr>
              <a:t>请输入公司名称及所担任职务</a:t>
            </a:r>
            <a:endParaRPr lang="zh-CN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6600" y="2781300"/>
            <a:ext cx="1690688" cy="738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宋体" panose="02010600030101010101" pitchFamily="2" charset="-122"/>
              </a:rPr>
              <a:t>请输入公司名称及所担任职务</a:t>
            </a:r>
            <a:endParaRPr lang="zh-CN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1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3" grpId="0" animBg="1"/>
      <p:bldP spid="96" grpId="0" animBg="1"/>
      <p:bldP spid="100" grpId="0"/>
      <p:bldP spid="102" grpId="0"/>
      <p:bldP spid="104" grpId="0"/>
      <p:bldP spid="106" grpId="0"/>
      <p:bldP spid="95" grpId="0" bldLvl="0" animBg="1"/>
      <p:bldP spid="94" grpId="0" animBg="1"/>
      <p:bldP spid="28" grpId="0"/>
      <p:bldP spid="29" grpId="0" bldLvl="0" animBg="1"/>
      <p:bldP spid="31" grpId="0" bldLvl="0" animBg="1"/>
      <p:bldP spid="40" grpId="0"/>
      <p:bldP spid="41" grpId="0" animBg="1"/>
      <p:bldP spid="7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空心弧 40"/>
          <p:cNvSpPr/>
          <p:nvPr/>
        </p:nvSpPr>
        <p:spPr>
          <a:xfrm rot="5400000">
            <a:off x="2268538" y="1812925"/>
            <a:ext cx="2701925" cy="2701925"/>
          </a:xfrm>
          <a:custGeom>
            <a:avLst/>
            <a:gdLst/>
            <a:ahLst/>
            <a:cxnLst>
              <a:cxn ang="0">
                <a:pos x="1350650" y="0"/>
              </a:cxn>
              <a:cxn ang="0">
                <a:pos x="16758" y="1351175"/>
              </a:cxn>
              <a:cxn ang="0">
                <a:pos x="1350650" y="33654"/>
              </a:cxn>
              <a:cxn ang="0">
                <a:pos x="2684542" y="1351175"/>
              </a:cxn>
            </a:cxnLst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FECF40">
                  <a:alpha val="45999"/>
                </a:srgbClr>
              </a:gs>
              <a:gs pos="100000">
                <a:srgbClr val="846C21"/>
              </a:gs>
            </a:gsLst>
            <a:lin ang="0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838575" y="1755775"/>
            <a:ext cx="173038" cy="173038"/>
          </a:xfrm>
          <a:prstGeom prst="ellipse">
            <a:avLst/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lin ang="0"/>
            <a:tileRect/>
          </a:gradFill>
          <a:ln w="9525">
            <a:noFill/>
          </a:ln>
        </p:spPr>
        <p:txBody>
          <a:bodyPr lIns="91431" tIns="45716" rIns="91431" bIns="45716" anchor="ctr"/>
          <a:p>
            <a:pPr algn="ctr">
              <a:buFont typeface="Arial" panose="020B0604020202020204" pitchFamily="34" charset="0"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4413" y="1417638"/>
            <a:ext cx="6350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2016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32350" y="1665288"/>
            <a:ext cx="3348038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所在公司及其对应岗位上获得的成就</a:t>
            </a:r>
            <a:endParaRPr lang="zh-CN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9238" y="2439988"/>
            <a:ext cx="63500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2017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29238" y="2687638"/>
            <a:ext cx="3346450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所在公司及其对应岗位上获得的成就</a:t>
            </a:r>
            <a:endParaRPr lang="en-US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87900" y="2613025"/>
            <a:ext cx="174625" cy="173038"/>
          </a:xfrm>
          <a:prstGeom prst="ellipse">
            <a:avLst/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lin ang="0"/>
            <a:tileRect/>
          </a:gradFill>
          <a:ln w="9525">
            <a:noFill/>
          </a:ln>
        </p:spPr>
        <p:txBody>
          <a:bodyPr lIns="91431" tIns="45716" rIns="91431" bIns="45716" anchor="ctr"/>
          <a:p>
            <a:pPr algn="ctr">
              <a:buFont typeface="Arial" panose="020B0604020202020204" pitchFamily="34" charset="0"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787900" y="3578225"/>
            <a:ext cx="174625" cy="173038"/>
          </a:xfrm>
          <a:prstGeom prst="ellipse">
            <a:avLst/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lin ang="0"/>
            <a:tileRect/>
          </a:gradFill>
          <a:ln w="9525">
            <a:noFill/>
          </a:ln>
        </p:spPr>
        <p:txBody>
          <a:bodyPr lIns="91431" tIns="45716" rIns="91431" bIns="45716" anchor="ctr"/>
          <a:p>
            <a:pPr algn="ctr">
              <a:buFont typeface="Arial" panose="020B0604020202020204" pitchFamily="34" charset="0"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838575" y="4376738"/>
            <a:ext cx="173038" cy="173037"/>
          </a:xfrm>
          <a:prstGeom prst="ellipse">
            <a:avLst/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lin ang="0"/>
            <a:tileRect/>
          </a:gradFill>
          <a:ln w="9525">
            <a:noFill/>
          </a:ln>
        </p:spPr>
        <p:txBody>
          <a:bodyPr lIns="91431" tIns="45716" rIns="91431" bIns="45716" anchor="ctr"/>
          <a:p>
            <a:pPr algn="ctr">
              <a:buFont typeface="Arial" panose="020B0604020202020204" pitchFamily="34" charset="0"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9238" y="3362325"/>
            <a:ext cx="6350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2018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29555" y="3608705"/>
            <a:ext cx="3194685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所在公司及其对应岗位上获得的成就</a:t>
            </a:r>
            <a:endParaRPr lang="en-US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52988" y="4456113"/>
            <a:ext cx="63500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 dirty="0">
                <a:solidFill>
                  <a:srgbClr val="40404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2019</a:t>
            </a:r>
            <a:endParaRPr lang="en-US" altLang="zh-CN" sz="1600" b="1" dirty="0">
              <a:solidFill>
                <a:srgbClr val="40404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24413" y="4703763"/>
            <a:ext cx="3348037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1431" tIns="45716" rIns="91431" bIns="45716" anchor="t">
            <a:spAutoFit/>
          </a:bodyPr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zh-CN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所在公司及其对应岗位上获得的成就</a:t>
            </a:r>
            <a:endParaRPr lang="en-US" altLang="zh-CN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823599" y="2295936"/>
            <a:ext cx="1735745" cy="1735745"/>
            <a:chOff x="1227357" y="2008499"/>
            <a:chExt cx="2301530" cy="2301530"/>
          </a:xfrm>
          <a:gradFill>
            <a:gsLst>
              <a:gs pos="100000">
                <a:srgbClr val="E30000"/>
              </a:gs>
              <a:gs pos="100000">
                <a:srgbClr val="760303"/>
              </a:gs>
            </a:gsLst>
            <a:lin ang="0" scaled="0"/>
          </a:gradFill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1227357" y="2008499"/>
              <a:ext cx="2301530" cy="23015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ase"/>
              <a:endParaRPr lang="zh-CN" altLang="zh-CN" strike="noStrike" noProof="1">
                <a:solidFill>
                  <a:srgbClr val="FFFFFF"/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46" name="Picture 2" descr="G:\PPT模板\2016\奖杯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035" y="2740481"/>
              <a:ext cx="1008781" cy="105312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48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3" name="组合 52"/>
          <p:cNvGrpSpPr/>
          <p:nvPr/>
        </p:nvGrpSpPr>
        <p:grpSpPr>
          <a:xfrm>
            <a:off x="468313" y="120650"/>
            <a:ext cx="1112837" cy="368300"/>
            <a:chOff x="467544" y="121196"/>
            <a:chExt cx="1114301" cy="368300"/>
          </a:xfrm>
        </p:grpSpPr>
        <p:sp>
          <p:nvSpPr>
            <p:cNvPr id="12306" name="TextBox 53"/>
            <p:cNvSpPr txBox="1"/>
            <p:nvPr/>
          </p:nvSpPr>
          <p:spPr>
            <a:xfrm>
              <a:off x="709355" y="121196"/>
              <a:ext cx="87249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12307" name="Picture 3" descr="G:\PPT模板\2016\我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77225"/>
              <a:ext cx="231215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414338" y="2425700"/>
            <a:ext cx="1303337" cy="2708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荣誉奖项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语言能力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3838" y="3694113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8" name="TextBox 57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荣誉奖项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" name="图片 2" descr="01c07355d59d9e6ac7251df803689f.jpg@1280w_1l_2o_100sh"/>
          <p:cNvPicPr>
            <a:picLocks noChangeAspect="1"/>
          </p:cNvPicPr>
          <p:nvPr/>
        </p:nvPicPr>
        <p:blipFill>
          <a:blip r:embed="rId3"/>
          <a:srcRect b="23681"/>
          <a:stretch>
            <a:fillRect/>
          </a:stretch>
        </p:blipFill>
        <p:spPr>
          <a:xfrm>
            <a:off x="282575" y="818515"/>
            <a:ext cx="1435735" cy="109601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25" grpId="0"/>
      <p:bldP spid="31" grpId="0" bldLvl="0" animBg="1"/>
      <p:bldP spid="32" grpId="0"/>
      <p:bldP spid="33" grpId="0"/>
      <p:bldP spid="34" grpId="0"/>
      <p:bldP spid="36" grpId="0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/>
      <p:bldP spid="43" grpId="0"/>
      <p:bldP spid="49" grpId="0" bldLvl="0" animBg="1"/>
      <p:bldP spid="56" grpId="0"/>
      <p:bldP spid="57" grpId="0" animBg="1"/>
      <p:bldP spid="58" grpId="0"/>
      <p:bldP spid="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8125" y="1201738"/>
            <a:ext cx="1997075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HINESE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Kozuka Gothic Pro R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8500" y="2120900"/>
            <a:ext cx="2540000" cy="12017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ANTONESE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Kozuka Gothic Pro R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21075" y="3041650"/>
            <a:ext cx="1946275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NGLISH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Kozuka Gothic Pro R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4925" y="3962400"/>
            <a:ext cx="1844675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72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Kozuka Gothic Pro R" pitchFamily="34" charset="-128"/>
              </a:rPr>
              <a:t>RENCH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Kozuka Gothic Pro R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7900" y="1847850"/>
            <a:ext cx="2671763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取得哪个语种等级证书据实填写</a:t>
            </a:r>
            <a:endParaRPr lang="zh-CN" alt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67350" y="3702050"/>
            <a:ext cx="2671763" cy="306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取得哪个语种等级证书据实填写</a:t>
            </a:r>
            <a:endParaRPr lang="en-US" alt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9600" y="4638675"/>
            <a:ext cx="2673350" cy="306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取得哪个语种等级证书据实填写</a:t>
            </a:r>
            <a:endParaRPr lang="en-US" alt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78500" y="2786063"/>
            <a:ext cx="267176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</a:rPr>
              <a:t>取得哪个语种等级证书据实填写</a:t>
            </a:r>
            <a:endParaRPr lang="zh-CN" alt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  <a:p>
            <a:endParaRPr lang="en-US" alt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1" name="组合 30"/>
          <p:cNvGrpSpPr/>
          <p:nvPr/>
        </p:nvGrpSpPr>
        <p:grpSpPr>
          <a:xfrm>
            <a:off x="468313" y="120650"/>
            <a:ext cx="1112837" cy="368300"/>
            <a:chOff x="467544" y="121196"/>
            <a:chExt cx="1114301" cy="368300"/>
          </a:xfrm>
        </p:grpSpPr>
        <p:sp>
          <p:nvSpPr>
            <p:cNvPr id="14348" name="TextBox 31"/>
            <p:cNvSpPr txBox="1"/>
            <p:nvPr/>
          </p:nvSpPr>
          <p:spPr>
            <a:xfrm>
              <a:off x="709355" y="121196"/>
              <a:ext cx="87249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14349" name="Picture 3" descr="G:\PPT模板\2016\我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177225"/>
              <a:ext cx="231215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4" name="TextBox 33"/>
          <p:cNvSpPr txBox="1"/>
          <p:nvPr/>
        </p:nvSpPr>
        <p:spPr>
          <a:xfrm>
            <a:off x="414338" y="2425700"/>
            <a:ext cx="1303337" cy="2708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荣誉奖项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语言能力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3838" y="4238625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6" name="TextBox 35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语言能力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44813" y="703263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3" name="图片 2" descr="01c07355d59d9e6ac7251df803689f.jpg@1280w_1l_2o_100sh"/>
          <p:cNvPicPr>
            <a:picLocks noChangeAspect="1"/>
          </p:cNvPicPr>
          <p:nvPr/>
        </p:nvPicPr>
        <p:blipFill>
          <a:blip r:embed="rId2"/>
          <a:srcRect b="23681"/>
          <a:stretch>
            <a:fillRect/>
          </a:stretch>
        </p:blipFill>
        <p:spPr>
          <a:xfrm>
            <a:off x="282575" y="818515"/>
            <a:ext cx="1435735" cy="109601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3" grpId="0" bldLvl="0" animBg="1"/>
      <p:bldP spid="34" grpId="0"/>
      <p:bldP spid="35" grpId="0" animBg="1"/>
      <p:bldP spid="36" grpId="0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19"/>
          <p:cNvGrpSpPr/>
          <p:nvPr/>
        </p:nvGrpSpPr>
        <p:grpSpPr bwMode="auto">
          <a:xfrm>
            <a:off x="4418277" y="1615191"/>
            <a:ext cx="1581477" cy="1581477"/>
            <a:chOff x="0" y="0"/>
            <a:chExt cx="1403797" cy="1403797"/>
          </a:xfrm>
          <a:solidFill>
            <a:srgbClr val="FF0000">
              <a:alpha val="90000"/>
            </a:srgbClr>
          </a:solidFill>
        </p:grpSpPr>
        <p:sp>
          <p:nvSpPr>
            <p:cNvPr id="44" name="椭圆 20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zh-CN" sz="1300" strike="noStrike" noProof="1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45" name="Freeform 12"/>
            <p:cNvSpPr>
              <a:spLocks noEditPoints="1" noChangeArrowheads="1"/>
            </p:cNvSpPr>
            <p:nvPr/>
          </p:nvSpPr>
          <p:spPr bwMode="auto">
            <a:xfrm>
              <a:off x="479640" y="362881"/>
              <a:ext cx="471466" cy="66641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zh-CN" sz="2400" strike="noStrike" noProof="1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2" name="组合 7"/>
          <p:cNvGrpSpPr/>
          <p:nvPr/>
        </p:nvGrpSpPr>
        <p:grpSpPr bwMode="auto">
          <a:xfrm>
            <a:off x="4219290" y="3003238"/>
            <a:ext cx="1580586" cy="1582454"/>
            <a:chOff x="0" y="0"/>
            <a:chExt cx="1403797" cy="1403797"/>
          </a:xfrm>
          <a:solidFill>
            <a:srgbClr val="FF0000">
              <a:alpha val="90000"/>
            </a:srgbClr>
          </a:solidFill>
        </p:grpSpPr>
        <p:sp>
          <p:nvSpPr>
            <p:cNvPr id="23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zh-CN" sz="1300" strike="noStrike" noProof="1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4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  <a:grpFill/>
          </p:grpSpPr>
          <p:sp>
            <p:nvSpPr>
              <p:cNvPr id="26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zh-CN" sz="2400" strike="noStrike" noProof="1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7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zh-CN" sz="2400" strike="noStrike" noProof="1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31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zh-CN" sz="2400" strike="noStrike" noProof="1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32" name="组合 22"/>
          <p:cNvGrpSpPr/>
          <p:nvPr/>
        </p:nvGrpSpPr>
        <p:grpSpPr bwMode="auto">
          <a:xfrm>
            <a:off x="5503842" y="2500296"/>
            <a:ext cx="1580588" cy="1580589"/>
            <a:chOff x="0" y="0"/>
            <a:chExt cx="1403797" cy="1403797"/>
          </a:xfrm>
          <a:solidFill>
            <a:srgbClr val="FF0000">
              <a:alpha val="90000"/>
            </a:srgbClr>
          </a:solidFill>
        </p:grpSpPr>
        <p:sp>
          <p:nvSpPr>
            <p:cNvPr id="33" name="椭圆 23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 fontAlgn="auto"/>
              <a:endParaRPr lang="zh-CN" altLang="zh-CN" sz="1300" strike="noStrike" noProof="1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34" name="组合 24"/>
            <p:cNvGrpSpPr/>
            <p:nvPr/>
          </p:nvGrpSpPr>
          <p:grpSpPr bwMode="auto">
            <a:xfrm>
              <a:off x="282958" y="324214"/>
              <a:ext cx="799244" cy="731504"/>
              <a:chOff x="0" y="0"/>
              <a:chExt cx="550987" cy="504288"/>
            </a:xfrm>
            <a:grpFill/>
          </p:grpSpPr>
          <p:sp>
            <p:nvSpPr>
              <p:cNvPr id="35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51 w 52"/>
                  <a:gd name="T1" fmla="*/ 27 h 52"/>
                  <a:gd name="T2" fmla="*/ 46 w 52"/>
                  <a:gd name="T3" fmla="*/ 23 h 52"/>
                  <a:gd name="T4" fmla="*/ 52 w 52"/>
                  <a:gd name="T5" fmla="*/ 20 h 52"/>
                  <a:gd name="T6" fmla="*/ 49 w 52"/>
                  <a:gd name="T7" fmla="*/ 13 h 52"/>
                  <a:gd name="T8" fmla="*/ 47 w 52"/>
                  <a:gd name="T9" fmla="*/ 12 h 52"/>
                  <a:gd name="T10" fmla="*/ 40 w 52"/>
                  <a:gd name="T11" fmla="*/ 13 h 52"/>
                  <a:gd name="T12" fmla="*/ 43 w 52"/>
                  <a:gd name="T13" fmla="*/ 7 h 52"/>
                  <a:gd name="T14" fmla="*/ 37 w 52"/>
                  <a:gd name="T15" fmla="*/ 2 h 52"/>
                  <a:gd name="T16" fmla="*/ 32 w 52"/>
                  <a:gd name="T17" fmla="*/ 7 h 52"/>
                  <a:gd name="T18" fmla="*/ 29 w 52"/>
                  <a:gd name="T19" fmla="*/ 1 h 52"/>
                  <a:gd name="T20" fmla="*/ 27 w 52"/>
                  <a:gd name="T21" fmla="*/ 0 h 52"/>
                  <a:gd name="T22" fmla="*/ 19 w 52"/>
                  <a:gd name="T23" fmla="*/ 2 h 52"/>
                  <a:gd name="T24" fmla="*/ 18 w 52"/>
                  <a:gd name="T25" fmla="*/ 9 h 52"/>
                  <a:gd name="T26" fmla="*/ 12 w 52"/>
                  <a:gd name="T27" fmla="*/ 4 h 52"/>
                  <a:gd name="T28" fmla="*/ 6 w 52"/>
                  <a:gd name="T29" fmla="*/ 10 h 52"/>
                  <a:gd name="T30" fmla="*/ 10 w 52"/>
                  <a:gd name="T31" fmla="*/ 15 h 52"/>
                  <a:gd name="T32" fmla="*/ 3 w 52"/>
                  <a:gd name="T33" fmla="*/ 16 h 52"/>
                  <a:gd name="T34" fmla="*/ 2 w 52"/>
                  <a:gd name="T35" fmla="*/ 17 h 52"/>
                  <a:gd name="T36" fmla="*/ 0 w 52"/>
                  <a:gd name="T37" fmla="*/ 25 h 52"/>
                  <a:gd name="T38" fmla="*/ 7 w 52"/>
                  <a:gd name="T39" fmla="*/ 27 h 52"/>
                  <a:gd name="T40" fmla="*/ 2 w 52"/>
                  <a:gd name="T41" fmla="*/ 31 h 52"/>
                  <a:gd name="T42" fmla="*/ 4 w 52"/>
                  <a:gd name="T43" fmla="*/ 39 h 52"/>
                  <a:gd name="T44" fmla="*/ 6 w 52"/>
                  <a:gd name="T45" fmla="*/ 40 h 52"/>
                  <a:gd name="T46" fmla="*/ 12 w 52"/>
                  <a:gd name="T47" fmla="*/ 40 h 52"/>
                  <a:gd name="T48" fmla="*/ 10 w 52"/>
                  <a:gd name="T49" fmla="*/ 47 h 52"/>
                  <a:gd name="T50" fmla="*/ 17 w 52"/>
                  <a:gd name="T51" fmla="*/ 50 h 52"/>
                  <a:gd name="T52" fmla="*/ 21 w 52"/>
                  <a:gd name="T53" fmla="*/ 45 h 52"/>
                  <a:gd name="T54" fmla="*/ 23 w 52"/>
                  <a:gd name="T55" fmla="*/ 51 h 52"/>
                  <a:gd name="T56" fmla="*/ 24 w 52"/>
                  <a:gd name="T57" fmla="*/ 52 h 52"/>
                  <a:gd name="T58" fmla="*/ 32 w 52"/>
                  <a:gd name="T59" fmla="*/ 52 h 52"/>
                  <a:gd name="T60" fmla="*/ 33 w 52"/>
                  <a:gd name="T61" fmla="*/ 50 h 52"/>
                  <a:gd name="T62" fmla="*/ 35 w 52"/>
                  <a:gd name="T63" fmla="*/ 44 h 52"/>
                  <a:gd name="T64" fmla="*/ 40 w 52"/>
                  <a:gd name="T65" fmla="*/ 48 h 52"/>
                  <a:gd name="T66" fmla="*/ 46 w 52"/>
                  <a:gd name="T67" fmla="*/ 43 h 52"/>
                  <a:gd name="T68" fmla="*/ 46 w 52"/>
                  <a:gd name="T69" fmla="*/ 41 h 52"/>
                  <a:gd name="T70" fmla="*/ 43 w 52"/>
                  <a:gd name="T71" fmla="*/ 35 h 52"/>
                  <a:gd name="T72" fmla="*/ 50 w 52"/>
                  <a:gd name="T73" fmla="*/ 36 h 52"/>
                  <a:gd name="T74" fmla="*/ 52 w 52"/>
                  <a:gd name="T75" fmla="*/ 29 h 52"/>
                  <a:gd name="T76" fmla="*/ 33 w 52"/>
                  <a:gd name="T77" fmla="*/ 28 h 52"/>
                  <a:gd name="T78" fmla="*/ 19 w 52"/>
                  <a:gd name="T79" fmla="*/ 25 h 52"/>
                  <a:gd name="T80" fmla="*/ 33 w 52"/>
                  <a:gd name="T81" fmla="*/ 28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zh-CN" sz="2400" strike="noStrike" noProof="1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36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33 w 37"/>
                  <a:gd name="T1" fmla="*/ 29 h 37"/>
                  <a:gd name="T2" fmla="*/ 31 w 37"/>
                  <a:gd name="T3" fmla="*/ 24 h 37"/>
                  <a:gd name="T4" fmla="*/ 36 w 37"/>
                  <a:gd name="T5" fmla="*/ 25 h 37"/>
                  <a:gd name="T6" fmla="*/ 37 w 37"/>
                  <a:gd name="T7" fmla="*/ 20 h 37"/>
                  <a:gd name="T8" fmla="*/ 36 w 37"/>
                  <a:gd name="T9" fmla="*/ 18 h 37"/>
                  <a:gd name="T10" fmla="*/ 32 w 37"/>
                  <a:gd name="T11" fmla="*/ 16 h 37"/>
                  <a:gd name="T12" fmla="*/ 37 w 37"/>
                  <a:gd name="T13" fmla="*/ 14 h 37"/>
                  <a:gd name="T14" fmla="*/ 35 w 37"/>
                  <a:gd name="T15" fmla="*/ 9 h 37"/>
                  <a:gd name="T16" fmla="*/ 30 w 37"/>
                  <a:gd name="T17" fmla="*/ 10 h 37"/>
                  <a:gd name="T18" fmla="*/ 31 w 37"/>
                  <a:gd name="T19" fmla="*/ 5 h 37"/>
                  <a:gd name="T20" fmla="*/ 30 w 37"/>
                  <a:gd name="T21" fmla="*/ 4 h 37"/>
                  <a:gd name="T22" fmla="*/ 24 w 37"/>
                  <a:gd name="T23" fmla="*/ 2 h 37"/>
                  <a:gd name="T24" fmla="*/ 21 w 37"/>
                  <a:gd name="T25" fmla="*/ 5 h 37"/>
                  <a:gd name="T26" fmla="*/ 19 w 37"/>
                  <a:gd name="T27" fmla="*/ 0 h 37"/>
                  <a:gd name="T28" fmla="*/ 14 w 37"/>
                  <a:gd name="T29" fmla="*/ 1 h 37"/>
                  <a:gd name="T30" fmla="*/ 14 w 37"/>
                  <a:gd name="T31" fmla="*/ 5 h 37"/>
                  <a:gd name="T32" fmla="*/ 10 w 37"/>
                  <a:gd name="T33" fmla="*/ 3 h 37"/>
                  <a:gd name="T34" fmla="*/ 8 w 37"/>
                  <a:gd name="T35" fmla="*/ 3 h 37"/>
                  <a:gd name="T36" fmla="*/ 4 w 37"/>
                  <a:gd name="T37" fmla="*/ 7 h 37"/>
                  <a:gd name="T38" fmla="*/ 7 w 37"/>
                  <a:gd name="T39" fmla="*/ 11 h 37"/>
                  <a:gd name="T40" fmla="*/ 3 w 37"/>
                  <a:gd name="T41" fmla="*/ 11 h 37"/>
                  <a:gd name="T42" fmla="*/ 0 w 37"/>
                  <a:gd name="T43" fmla="*/ 17 h 37"/>
                  <a:gd name="T44" fmla="*/ 1 w 37"/>
                  <a:gd name="T45" fmla="*/ 18 h 37"/>
                  <a:gd name="T46" fmla="*/ 5 w 37"/>
                  <a:gd name="T47" fmla="*/ 20 h 37"/>
                  <a:gd name="T48" fmla="*/ 1 w 37"/>
                  <a:gd name="T49" fmla="*/ 23 h 37"/>
                  <a:gd name="T50" fmla="*/ 4 w 37"/>
                  <a:gd name="T51" fmla="*/ 28 h 37"/>
                  <a:gd name="T52" fmla="*/ 8 w 37"/>
                  <a:gd name="T53" fmla="*/ 27 h 37"/>
                  <a:gd name="T54" fmla="*/ 7 w 37"/>
                  <a:gd name="T55" fmla="*/ 31 h 37"/>
                  <a:gd name="T56" fmla="*/ 7 w 37"/>
                  <a:gd name="T57" fmla="*/ 33 h 37"/>
                  <a:gd name="T58" fmla="*/ 12 w 37"/>
                  <a:gd name="T59" fmla="*/ 35 h 37"/>
                  <a:gd name="T60" fmla="*/ 13 w 37"/>
                  <a:gd name="T61" fmla="*/ 35 h 37"/>
                  <a:gd name="T62" fmla="*/ 17 w 37"/>
                  <a:gd name="T63" fmla="*/ 32 h 37"/>
                  <a:gd name="T64" fmla="*/ 17 w 37"/>
                  <a:gd name="T65" fmla="*/ 37 h 37"/>
                  <a:gd name="T66" fmla="*/ 23 w 37"/>
                  <a:gd name="T67" fmla="*/ 36 h 37"/>
                  <a:gd name="T68" fmla="*/ 24 w 37"/>
                  <a:gd name="T69" fmla="*/ 35 h 37"/>
                  <a:gd name="T70" fmla="*/ 25 w 37"/>
                  <a:gd name="T71" fmla="*/ 31 h 37"/>
                  <a:gd name="T72" fmla="*/ 28 w 37"/>
                  <a:gd name="T73" fmla="*/ 34 h 37"/>
                  <a:gd name="T74" fmla="*/ 33 w 37"/>
                  <a:gd name="T75" fmla="*/ 30 h 37"/>
                  <a:gd name="T76" fmla="*/ 22 w 37"/>
                  <a:gd name="T77" fmla="*/ 22 h 37"/>
                  <a:gd name="T78" fmla="*/ 15 w 37"/>
                  <a:gd name="T79" fmla="*/ 15 h 37"/>
                  <a:gd name="T80" fmla="*/ 22 w 37"/>
                  <a:gd name="T81" fmla="*/ 22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zh-CN" sz="2400" strike="noStrike" noProof="1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7235825" y="2595880"/>
            <a:ext cx="1734820" cy="866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据实填写本人能够胜任该岗位的知识技能</a:t>
            </a:r>
            <a:endParaRPr lang="en-US" altLang="zh-CN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6" name="文本框 37"/>
          <p:cNvSpPr/>
          <p:nvPr/>
        </p:nvSpPr>
        <p:spPr>
          <a:xfrm>
            <a:off x="2470150" y="1920875"/>
            <a:ext cx="1957388" cy="704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据实填写本人能够胜任该岗位的知识技能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4338" y="841375"/>
            <a:ext cx="1309687" cy="170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解决问题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责任义务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3838" y="1052513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2" name="组合 1"/>
          <p:cNvGrpSpPr/>
          <p:nvPr/>
        </p:nvGrpSpPr>
        <p:grpSpPr>
          <a:xfrm>
            <a:off x="468313" y="255588"/>
            <a:ext cx="1289050" cy="368300"/>
            <a:chOff x="467544" y="255920"/>
            <a:chExt cx="1290508" cy="368300"/>
          </a:xfrm>
        </p:grpSpPr>
        <p:sp>
          <p:nvSpPr>
            <p:cNvPr id="16400" name="TextBox 46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16401" name="Picture 4" descr="G:\PPT模板\2016\定位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325667"/>
              <a:ext cx="148638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9" name="TextBox 48"/>
          <p:cNvSpPr txBox="1"/>
          <p:nvPr/>
        </p:nvSpPr>
        <p:spPr>
          <a:xfrm>
            <a:off x="311150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知识技能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FF0000"/>
              </a:solidFill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2470150" y="4158615"/>
            <a:ext cx="1734820" cy="866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据实填写本人能够胜任该岗位的知识技能</a:t>
            </a:r>
            <a:endParaRPr lang="en-US" altLang="zh-CN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0" grpId="0"/>
      <p:bldP spid="46" grpId="0"/>
      <p:bldP spid="57" grpId="0"/>
      <p:bldP spid="58" grpId="0" animBg="1"/>
      <p:bldP spid="49" grpId="0"/>
      <p:bldP spid="50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ight Arrow 8"/>
          <p:cNvSpPr/>
          <p:nvPr/>
        </p:nvSpPr>
        <p:spPr>
          <a:xfrm>
            <a:off x="6854825" y="2536825"/>
            <a:ext cx="1844675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49" name="Right Arrow 8"/>
          <p:cNvSpPr/>
          <p:nvPr/>
        </p:nvSpPr>
        <p:spPr>
          <a:xfrm>
            <a:off x="5508625" y="2536825"/>
            <a:ext cx="1844675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50" name="Right Arrow 8"/>
          <p:cNvSpPr/>
          <p:nvPr/>
        </p:nvSpPr>
        <p:spPr>
          <a:xfrm>
            <a:off x="4068763" y="2536825"/>
            <a:ext cx="1843088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51" name="Right Arrow 8"/>
          <p:cNvSpPr/>
          <p:nvPr/>
        </p:nvSpPr>
        <p:spPr>
          <a:xfrm>
            <a:off x="2627313" y="2536825"/>
            <a:ext cx="1844675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trike="noStrike" noProof="1"/>
          </a:p>
        </p:txBody>
      </p:sp>
      <p:sp>
        <p:nvSpPr>
          <p:cNvPr id="52" name="TextBox 13"/>
          <p:cNvSpPr txBox="1"/>
          <p:nvPr/>
        </p:nvSpPr>
        <p:spPr>
          <a:xfrm>
            <a:off x="2816225" y="2914650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发现问题</a:t>
            </a:r>
            <a:endParaRPr lang="en-US" altLang="zh-CN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56325" y="1919288"/>
            <a:ext cx="354013" cy="850900"/>
            <a:chOff x="5107954" y="1503784"/>
            <a:chExt cx="473075" cy="850900"/>
          </a:xfrm>
        </p:grpSpPr>
        <p:cxnSp>
          <p:nvCxnSpPr>
            <p:cNvPr id="54" name="Straight Connector 38"/>
            <p:cNvCxnSpPr/>
            <p:nvPr/>
          </p:nvCxnSpPr>
          <p:spPr>
            <a:xfrm>
              <a:off x="5107954" y="1503784"/>
              <a:ext cx="0" cy="8509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9"/>
            <p:cNvCxnSpPr/>
            <p:nvPr/>
          </p:nvCxnSpPr>
          <p:spPr>
            <a:xfrm>
              <a:off x="5107954" y="1503784"/>
              <a:ext cx="4730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760913" y="1920875"/>
            <a:ext cx="431800" cy="849313"/>
            <a:chOff x="3229942" y="1514897"/>
            <a:chExt cx="474662" cy="849312"/>
          </a:xfrm>
        </p:grpSpPr>
        <p:cxnSp>
          <p:nvCxnSpPr>
            <p:cNvPr id="57" name="Straight Connector 37"/>
            <p:cNvCxnSpPr/>
            <p:nvPr/>
          </p:nvCxnSpPr>
          <p:spPr>
            <a:xfrm>
              <a:off x="3704604" y="1514897"/>
              <a:ext cx="0" cy="84931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0"/>
            <p:cNvCxnSpPr/>
            <p:nvPr/>
          </p:nvCxnSpPr>
          <p:spPr>
            <a:xfrm>
              <a:off x="3229942" y="1514897"/>
              <a:ext cx="4746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3"/>
          <p:cNvSpPr txBox="1"/>
          <p:nvPr/>
        </p:nvSpPr>
        <p:spPr>
          <a:xfrm>
            <a:off x="4516438" y="2914650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分析问题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0" name="TextBox 13"/>
          <p:cNvSpPr txBox="1"/>
          <p:nvPr/>
        </p:nvSpPr>
        <p:spPr>
          <a:xfrm>
            <a:off x="5956300" y="2914650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提出假设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1" name="TextBox 13"/>
          <p:cNvSpPr txBox="1"/>
          <p:nvPr/>
        </p:nvSpPr>
        <p:spPr>
          <a:xfrm>
            <a:off x="7424738" y="2914650"/>
            <a:ext cx="1108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检验假设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2" name="文本框 36"/>
          <p:cNvSpPr/>
          <p:nvPr/>
        </p:nvSpPr>
        <p:spPr>
          <a:xfrm>
            <a:off x="6677025" y="1633538"/>
            <a:ext cx="1900238" cy="704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输入上页中知识技能如何解决问题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3" name="文本框 36"/>
          <p:cNvSpPr/>
          <p:nvPr/>
        </p:nvSpPr>
        <p:spPr>
          <a:xfrm>
            <a:off x="2820988" y="1633538"/>
            <a:ext cx="1939925" cy="704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输入上页中知识技能如何解决问题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0800000">
            <a:off x="3133725" y="3417888"/>
            <a:ext cx="415925" cy="849312"/>
            <a:chOff x="3229942" y="1514897"/>
            <a:chExt cx="474662" cy="849312"/>
          </a:xfrm>
        </p:grpSpPr>
        <p:cxnSp>
          <p:nvCxnSpPr>
            <p:cNvPr id="65" name="Straight Connector 37"/>
            <p:cNvCxnSpPr/>
            <p:nvPr/>
          </p:nvCxnSpPr>
          <p:spPr>
            <a:xfrm>
              <a:off x="3704604" y="1514897"/>
              <a:ext cx="0" cy="84931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0"/>
            <p:cNvCxnSpPr/>
            <p:nvPr/>
          </p:nvCxnSpPr>
          <p:spPr>
            <a:xfrm>
              <a:off x="3229942" y="1514897"/>
              <a:ext cx="4746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36"/>
          <p:cNvSpPr/>
          <p:nvPr/>
        </p:nvSpPr>
        <p:spPr>
          <a:xfrm>
            <a:off x="3679825" y="3914775"/>
            <a:ext cx="1614488" cy="704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输入上页中知识技能如何解决问题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 rot="10800000">
            <a:off x="7626350" y="3359150"/>
            <a:ext cx="271463" cy="850900"/>
            <a:chOff x="5107954" y="1503784"/>
            <a:chExt cx="473075" cy="850900"/>
          </a:xfrm>
        </p:grpSpPr>
        <p:cxnSp>
          <p:nvCxnSpPr>
            <p:cNvPr id="69" name="Straight Connector 38"/>
            <p:cNvCxnSpPr/>
            <p:nvPr/>
          </p:nvCxnSpPr>
          <p:spPr>
            <a:xfrm>
              <a:off x="5107954" y="1503784"/>
              <a:ext cx="0" cy="8509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9"/>
            <p:cNvCxnSpPr/>
            <p:nvPr/>
          </p:nvCxnSpPr>
          <p:spPr>
            <a:xfrm>
              <a:off x="5107954" y="1503784"/>
              <a:ext cx="4730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36"/>
          <p:cNvSpPr/>
          <p:nvPr/>
        </p:nvSpPr>
        <p:spPr>
          <a:xfrm>
            <a:off x="5883275" y="3794125"/>
            <a:ext cx="1612900" cy="704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输入上页中知识技能如何解决问题</a:t>
            </a:r>
            <a:endParaRPr lang="zh-CN" altLang="en-US" sz="14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7" name="TextBox 36"/>
          <p:cNvSpPr txBox="1"/>
          <p:nvPr/>
        </p:nvSpPr>
        <p:spPr>
          <a:xfrm>
            <a:off x="414338" y="841375"/>
            <a:ext cx="1309687" cy="170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解决问题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责任义务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3838" y="1576388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9" name="组合 38"/>
          <p:cNvGrpSpPr/>
          <p:nvPr/>
        </p:nvGrpSpPr>
        <p:grpSpPr>
          <a:xfrm>
            <a:off x="468313" y="255588"/>
            <a:ext cx="1289050" cy="368300"/>
            <a:chOff x="467544" y="255920"/>
            <a:chExt cx="1290508" cy="368300"/>
          </a:xfrm>
        </p:grpSpPr>
        <p:sp>
          <p:nvSpPr>
            <p:cNvPr id="18462" name="TextBox 39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18463" name="Picture 4" descr="G:\PPT模板\2016\定位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325667"/>
              <a:ext cx="148638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2" name="TextBox 41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解决问题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7" grpId="0" animBg="1"/>
      <p:bldP spid="49" grpId="0" bldLvl="0" animBg="1"/>
      <p:bldP spid="50" grpId="0" animBg="1"/>
      <p:bldP spid="51" grpId="0" bldLvl="0" animBg="1"/>
      <p:bldP spid="52" grpId="0"/>
      <p:bldP spid="59" grpId="0"/>
      <p:bldP spid="60" grpId="0"/>
      <p:bldP spid="61" grpId="0"/>
      <p:bldP spid="62" grpId="0"/>
      <p:bldP spid="63" grpId="0"/>
      <p:bldP spid="67" grpId="0"/>
      <p:bldP spid="71" grpId="0"/>
      <p:bldP spid="36" grpId="0" bldLvl="0" animBg="1"/>
      <p:bldP spid="37" grpId="0"/>
      <p:bldP spid="38" grpId="0" animBg="1"/>
      <p:bldP spid="42" grpId="0"/>
      <p:bldP spid="4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16238" y="1344613"/>
            <a:ext cx="5405438" cy="1081088"/>
          </a:xfrm>
          <a:prstGeom prst="rect">
            <a:avLst/>
          </a:prstGeom>
          <a:solidFill>
            <a:srgbClr val="F8A05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TextBox 38"/>
          <p:cNvSpPr txBox="1"/>
          <p:nvPr/>
        </p:nvSpPr>
        <p:spPr>
          <a:xfrm>
            <a:off x="3149600" y="1439863"/>
            <a:ext cx="502285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  <a:sym typeface="+mn-ea"/>
              </a:rPr>
              <a:t>输入您的文字</a:t>
            </a:r>
            <a:endParaRPr 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  <a:sym typeface="+mn-ea"/>
              </a:rPr>
              <a:t>输入您的文字</a:t>
            </a:r>
            <a:endParaRPr 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  <a:p>
            <a:pPr>
              <a:lnSpc>
                <a:spcPct val="120000"/>
              </a:lnSpc>
            </a:pPr>
            <a:r>
              <a:rPr lang="zh-CN" sz="1400" dirty="0">
                <a:solidFill>
                  <a:srgbClr val="595959"/>
                </a:solidFill>
                <a:latin typeface="方正兰亭细黑_GBK_M" pitchFamily="2" charset="2"/>
                <a:ea typeface="方正兰亭细黑_GBK_M" pitchFamily="2" charset="2"/>
                <a:sym typeface="+mn-ea"/>
              </a:rPr>
              <a:t>输入您的文字</a:t>
            </a:r>
            <a:endParaRPr 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  <a:p>
            <a:pPr>
              <a:lnSpc>
                <a:spcPct val="120000"/>
              </a:lnSpc>
            </a:pPr>
            <a:endParaRPr lang="zh-CN" sz="1400" dirty="0">
              <a:solidFill>
                <a:srgbClr val="595959"/>
              </a:solidFill>
              <a:latin typeface="方正兰亭细黑_GBK_M" pitchFamily="2" charset="2"/>
              <a:ea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9600" y="2860675"/>
            <a:ext cx="1416050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</a:rPr>
              <a:t>针对性</a:t>
            </a:r>
            <a:endParaRPr lang="zh-CN" altLang="en-US" sz="32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3563" y="4014788"/>
            <a:ext cx="1416050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</a:rPr>
              <a:t>系统性</a:t>
            </a:r>
            <a:endParaRPr lang="zh-CN" altLang="en-US" sz="32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7213" y="2935288"/>
            <a:ext cx="1414462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</a:rPr>
              <a:t>经济性</a:t>
            </a:r>
            <a:endParaRPr lang="zh-CN" altLang="en-US" sz="32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4188" y="4014788"/>
            <a:ext cx="1416050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404040"/>
                </a:solidFill>
                <a:latin typeface="方正兰亭细黑_GBK" pitchFamily="2" charset="-122"/>
                <a:ea typeface="方正兰亭细黑_GBK" pitchFamily="2" charset="-122"/>
              </a:rPr>
              <a:t>时效性</a:t>
            </a:r>
            <a:endParaRPr lang="zh-CN" altLang="en-US" sz="3200" dirty="0">
              <a:solidFill>
                <a:srgbClr val="40404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34188" y="4462463"/>
            <a:ext cx="16986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595959"/>
                </a:solidFill>
                <a:latin typeface="Kozuka Gothic Pro R" pitchFamily="34" charset="-128"/>
                <a:ea typeface="Kozuka Gothic Pro R" pitchFamily="34" charset="-128"/>
              </a:rPr>
              <a:t>EFFECTIVENESS</a:t>
            </a:r>
            <a:endParaRPr lang="zh-CN" altLang="en-US" sz="1600" dirty="0">
              <a:solidFill>
                <a:srgbClr val="595959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6438" y="3308350"/>
            <a:ext cx="136207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595959"/>
                </a:solidFill>
                <a:latin typeface="Kozuka Gothic Pro R" pitchFamily="34" charset="-128"/>
                <a:ea typeface="Kozuka Gothic Pro R" pitchFamily="34" charset="-128"/>
              </a:rPr>
              <a:t>PERTINENCE</a:t>
            </a:r>
            <a:endParaRPr lang="zh-CN" altLang="en-US" sz="1600" dirty="0">
              <a:solidFill>
                <a:srgbClr val="595959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22563" y="4460875"/>
            <a:ext cx="18796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595959"/>
                </a:solidFill>
                <a:latin typeface="Kozuka Gothic Pro R" pitchFamily="34" charset="-128"/>
                <a:ea typeface="Kozuka Gothic Pro R" pitchFamily="34" charset="-128"/>
              </a:rPr>
              <a:t>SYSTEMATICNESS</a:t>
            </a:r>
            <a:endParaRPr lang="zh-CN" altLang="en-US" sz="1600" dirty="0">
              <a:solidFill>
                <a:srgbClr val="595959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07213" y="3382963"/>
            <a:ext cx="116046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dirty="0">
                <a:solidFill>
                  <a:srgbClr val="595959"/>
                </a:solidFill>
                <a:latin typeface="Kozuka Gothic Pro R" pitchFamily="34" charset="-128"/>
                <a:ea typeface="Kozuka Gothic Pro R" pitchFamily="34" charset="-128"/>
              </a:rPr>
              <a:t>ECONOMY</a:t>
            </a:r>
            <a:endParaRPr lang="zh-CN" altLang="en-US" sz="1600" dirty="0">
              <a:solidFill>
                <a:srgbClr val="595959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73" name="圆角矩形 72"/>
          <p:cNvSpPr/>
          <p:nvPr/>
        </p:nvSpPr>
        <p:spPr>
          <a:xfrm rot="2700000">
            <a:off x="5662613" y="2922588"/>
            <a:ext cx="928688" cy="928688"/>
          </a:xfrm>
          <a:prstGeom prst="round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5" name="圆角矩形 74"/>
          <p:cNvSpPr/>
          <p:nvPr/>
        </p:nvSpPr>
        <p:spPr>
          <a:xfrm rot="2700000">
            <a:off x="5662613" y="3824288"/>
            <a:ext cx="928688" cy="928688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6" name="圆角矩形 75"/>
          <p:cNvSpPr/>
          <p:nvPr/>
        </p:nvSpPr>
        <p:spPr>
          <a:xfrm rot="2700000">
            <a:off x="4806950" y="2922588"/>
            <a:ext cx="928688" cy="928688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8" name="圆角矩形 77"/>
          <p:cNvSpPr/>
          <p:nvPr/>
        </p:nvSpPr>
        <p:spPr>
          <a:xfrm rot="2700000">
            <a:off x="4806950" y="3824288"/>
            <a:ext cx="928688" cy="928688"/>
          </a:xfrm>
          <a:prstGeom prst="round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矩形 26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TextBox 27"/>
          <p:cNvSpPr txBox="1"/>
          <p:nvPr/>
        </p:nvSpPr>
        <p:spPr>
          <a:xfrm>
            <a:off x="414338" y="841375"/>
            <a:ext cx="1309687" cy="170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解决问题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责任义务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3838" y="2116138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0" name="组合 29"/>
          <p:cNvGrpSpPr/>
          <p:nvPr/>
        </p:nvGrpSpPr>
        <p:grpSpPr>
          <a:xfrm>
            <a:off x="468313" y="255588"/>
            <a:ext cx="1289050" cy="368300"/>
            <a:chOff x="467544" y="255920"/>
            <a:chExt cx="1290508" cy="368300"/>
          </a:xfrm>
        </p:grpSpPr>
        <p:sp>
          <p:nvSpPr>
            <p:cNvPr id="20500" name="TextBox 30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20501" name="Picture 4" descr="G:\PPT模板\2016\定位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7544" y="325667"/>
              <a:ext cx="148638" cy="22649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" name="TextBox 32"/>
          <p:cNvSpPr txBox="1"/>
          <p:nvPr/>
        </p:nvSpPr>
        <p:spPr>
          <a:xfrm>
            <a:off x="2990850" y="625475"/>
            <a:ext cx="11080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责任义务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72" grpId="0"/>
      <p:bldP spid="73" grpId="0" animBg="1"/>
      <p:bldP spid="75" grpId="0" bldLvl="0" animBg="1"/>
      <p:bldP spid="76" grpId="0" bldLvl="0" animBg="1"/>
      <p:bldP spid="78" grpId="0" animBg="1"/>
      <p:bldP spid="27" grpId="0" bldLvl="0" animBg="1"/>
      <p:bldP spid="28" grpId="0"/>
      <p:bldP spid="29" grpId="0" animBg="1"/>
      <p:bldP spid="33" grpId="0"/>
      <p:bldP spid="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矩形 37"/>
          <p:cNvSpPr/>
          <p:nvPr/>
        </p:nvSpPr>
        <p:spPr>
          <a:xfrm>
            <a:off x="0" y="-22225"/>
            <a:ext cx="2082800" cy="57372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TextBox 24"/>
          <p:cNvSpPr txBox="1"/>
          <p:nvPr/>
        </p:nvSpPr>
        <p:spPr>
          <a:xfrm>
            <a:off x="9756775" y="3865563"/>
            <a:ext cx="8763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延时符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338" y="841375"/>
            <a:ext cx="1309687" cy="3708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rgbClr val="FFFFFF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srgbClr val="FFFFFF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rgbClr val="FFFFFF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>
          <a:xfrm>
            <a:off x="4162425" y="1273175"/>
            <a:ext cx="1144588" cy="1744663"/>
          </a:xfrm>
          <a:custGeom>
            <a:avLst/>
            <a:gdLst>
              <a:gd name="G0" fmla="val 0"/>
            </a:gdLst>
            <a:ahLst/>
            <a:cxnLst>
              <a:cxn ang="0">
                <a:pos x="G0" y="1532443901"/>
              </a:cxn>
              <a:cxn ang="0">
                <a:pos x="1465079905" y="84470692"/>
              </a:cxn>
              <a:cxn ang="0">
                <a:pos x="0" y="1532443901"/>
              </a:cxn>
              <a:cxn ang="0">
                <a:pos x="172047378" y="G0"/>
              </a:cxn>
              <a:cxn ang="0">
                <a:pos x="172047378" y="G0"/>
              </a:cxn>
              <a:cxn ang="0">
                <a:pos x="1465079905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1532443901"/>
              </a:cxn>
              <a:cxn ang="0">
                <a:pos x="1465079905" y="G0"/>
              </a:cxn>
              <a:cxn ang="0">
                <a:pos x="258929788" y="1532443901"/>
              </a:cxn>
              <a:cxn ang="0">
                <a:pos x="1465079905" y="255122282"/>
              </a:cxn>
              <a:cxn ang="0">
                <a:pos x="G0" y="1532443901"/>
              </a:cxn>
              <a:cxn ang="0">
                <a:pos x="1465079905" y="G0"/>
              </a:cxn>
            </a:cxnLst>
            <a:pathLst>
              <a:path w="34" h="52">
                <a:moveTo>
                  <a:pt x="34" y="18"/>
                </a:moveTo>
                <a:cubicBezTo>
                  <a:pt x="34" y="8"/>
                  <a:pt x="27" y="1"/>
                  <a:pt x="17" y="1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"/>
                  <a:pt x="1" y="24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7" y="52"/>
                  <a:pt x="17" y="52"/>
                  <a:pt x="17" y="52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4"/>
                  <a:pt x="34" y="21"/>
                  <a:pt x="34" y="18"/>
                </a:cubicBezTo>
                <a:close/>
                <a:moveTo>
                  <a:pt x="17" y="32"/>
                </a:moveTo>
                <a:cubicBezTo>
                  <a:pt x="9" y="32"/>
                  <a:pt x="3" y="26"/>
                  <a:pt x="3" y="18"/>
                </a:cubicBezTo>
                <a:cubicBezTo>
                  <a:pt x="3" y="10"/>
                  <a:pt x="9" y="3"/>
                  <a:pt x="17" y="3"/>
                </a:cubicBezTo>
                <a:cubicBezTo>
                  <a:pt x="25" y="3"/>
                  <a:pt x="31" y="10"/>
                  <a:pt x="31" y="18"/>
                </a:cubicBezTo>
                <a:cubicBezTo>
                  <a:pt x="31" y="26"/>
                  <a:pt x="25" y="32"/>
                  <a:pt x="17" y="32"/>
                </a:cubicBez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4162425" y="3182938"/>
            <a:ext cx="1144588" cy="1744663"/>
          </a:xfrm>
          <a:custGeom>
            <a:avLst/>
            <a:gdLst>
              <a:gd name="T0" fmla="*/ 0 w 34"/>
              <a:gd name="T1" fmla="*/ 88828 h 52"/>
              <a:gd name="T2" fmla="*/ 43506 w 34"/>
              <a:gd name="T3" fmla="*/ 132008 h 52"/>
              <a:gd name="T4" fmla="*/ 87012 w 34"/>
              <a:gd name="T5" fmla="*/ 88828 h 52"/>
              <a:gd name="T6" fmla="*/ 81902 w 34"/>
              <a:gd name="T7" fmla="*/ 66004 h 52"/>
              <a:gd name="T8" fmla="*/ 81902 w 34"/>
              <a:gd name="T9" fmla="*/ 66004 h 52"/>
              <a:gd name="T10" fmla="*/ 43506 w 34"/>
              <a:gd name="T11" fmla="*/ 0 h 52"/>
              <a:gd name="T12" fmla="*/ 5109 w 34"/>
              <a:gd name="T13" fmla="*/ 66004 h 52"/>
              <a:gd name="T14" fmla="*/ 5109 w 34"/>
              <a:gd name="T15" fmla="*/ 66004 h 52"/>
              <a:gd name="T16" fmla="*/ 0 w 34"/>
              <a:gd name="T17" fmla="*/ 88828 h 52"/>
              <a:gd name="T18" fmla="*/ 43506 w 34"/>
              <a:gd name="T19" fmla="*/ 53307 h 52"/>
              <a:gd name="T20" fmla="*/ 79322 w 34"/>
              <a:gd name="T21" fmla="*/ 88828 h 52"/>
              <a:gd name="T22" fmla="*/ 43506 w 34"/>
              <a:gd name="T23" fmla="*/ 124400 h 52"/>
              <a:gd name="T24" fmla="*/ 7689 w 34"/>
              <a:gd name="T25" fmla="*/ 88828 h 52"/>
              <a:gd name="T26" fmla="*/ 43506 w 34"/>
              <a:gd name="T27" fmla="*/ 53307 h 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"/>
              <a:gd name="T43" fmla="*/ 0 h 52"/>
              <a:gd name="T44" fmla="*/ 34 w 34"/>
              <a:gd name="T45" fmla="*/ 52 h 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" h="52">
                <a:moveTo>
                  <a:pt x="0" y="35"/>
                </a:moveTo>
                <a:cubicBezTo>
                  <a:pt x="0" y="44"/>
                  <a:pt x="8" y="52"/>
                  <a:pt x="17" y="52"/>
                </a:cubicBezTo>
                <a:cubicBezTo>
                  <a:pt x="27" y="52"/>
                  <a:pt x="34" y="44"/>
                  <a:pt x="34" y="35"/>
                </a:cubicBezTo>
                <a:cubicBezTo>
                  <a:pt x="34" y="32"/>
                  <a:pt x="34" y="29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17" y="0"/>
                  <a:pt x="17" y="0"/>
                  <a:pt x="17" y="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9"/>
                  <a:pt x="0" y="32"/>
                  <a:pt x="0" y="35"/>
                </a:cubicBezTo>
                <a:close/>
                <a:moveTo>
                  <a:pt x="17" y="21"/>
                </a:moveTo>
                <a:cubicBezTo>
                  <a:pt x="25" y="21"/>
                  <a:pt x="31" y="27"/>
                  <a:pt x="31" y="35"/>
                </a:cubicBezTo>
                <a:cubicBezTo>
                  <a:pt x="31" y="43"/>
                  <a:pt x="25" y="49"/>
                  <a:pt x="17" y="49"/>
                </a:cubicBezTo>
                <a:cubicBezTo>
                  <a:pt x="9" y="49"/>
                  <a:pt x="3" y="43"/>
                  <a:pt x="3" y="35"/>
                </a:cubicBezTo>
                <a:cubicBezTo>
                  <a:pt x="3" y="27"/>
                  <a:pt x="9" y="21"/>
                  <a:pt x="17" y="2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2987675" y="1843088"/>
            <a:ext cx="1681163" cy="1239838"/>
          </a:xfrm>
          <a:custGeom>
            <a:avLst/>
            <a:gdLst>
              <a:gd name="T0" fmla="*/ 73983 w 50"/>
              <a:gd name="T1" fmla="*/ 10182 h 37"/>
              <a:gd name="T2" fmla="*/ 12777 w 50"/>
              <a:gd name="T3" fmla="*/ 27925 h 37"/>
              <a:gd name="T4" fmla="*/ 28078 w 50"/>
              <a:gd name="T5" fmla="*/ 86395 h 37"/>
              <a:gd name="T6" fmla="*/ 51005 w 50"/>
              <a:gd name="T7" fmla="*/ 94006 h 37"/>
              <a:gd name="T8" fmla="*/ 51005 w 50"/>
              <a:gd name="T9" fmla="*/ 94006 h 37"/>
              <a:gd name="T10" fmla="*/ 127513 w 50"/>
              <a:gd name="T11" fmla="*/ 94006 h 37"/>
              <a:gd name="T12" fmla="*/ 89284 w 50"/>
              <a:gd name="T13" fmla="*/ 27925 h 37"/>
              <a:gd name="T14" fmla="*/ 89284 w 50"/>
              <a:gd name="T15" fmla="*/ 27925 h 37"/>
              <a:gd name="T16" fmla="*/ 73983 w 50"/>
              <a:gd name="T17" fmla="*/ 10182 h 37"/>
              <a:gd name="T18" fmla="*/ 81608 w 50"/>
              <a:gd name="T19" fmla="*/ 66081 h 37"/>
              <a:gd name="T20" fmla="*/ 33179 w 50"/>
              <a:gd name="T21" fmla="*/ 81304 h 37"/>
              <a:gd name="T22" fmla="*/ 20402 w 50"/>
              <a:gd name="T23" fmla="*/ 30495 h 37"/>
              <a:gd name="T24" fmla="*/ 68882 w 50"/>
              <a:gd name="T25" fmla="*/ 17793 h 37"/>
              <a:gd name="T26" fmla="*/ 81608 w 50"/>
              <a:gd name="T27" fmla="*/ 66081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29" y="4"/>
                </a:moveTo>
                <a:cubicBezTo>
                  <a:pt x="20" y="0"/>
                  <a:pt x="10" y="2"/>
                  <a:pt x="5" y="11"/>
                </a:cubicBezTo>
                <a:cubicBezTo>
                  <a:pt x="0" y="19"/>
                  <a:pt x="3" y="29"/>
                  <a:pt x="11" y="34"/>
                </a:cubicBezTo>
                <a:cubicBezTo>
                  <a:pt x="14" y="36"/>
                  <a:pt x="17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4" y="8"/>
                  <a:pt x="31" y="6"/>
                  <a:pt x="29" y="4"/>
                </a:cubicBezTo>
                <a:close/>
                <a:moveTo>
                  <a:pt x="32" y="26"/>
                </a:moveTo>
                <a:cubicBezTo>
                  <a:pt x="28" y="33"/>
                  <a:pt x="20" y="36"/>
                  <a:pt x="13" y="32"/>
                </a:cubicBezTo>
                <a:cubicBezTo>
                  <a:pt x="6" y="28"/>
                  <a:pt x="4" y="19"/>
                  <a:pt x="8" y="12"/>
                </a:cubicBezTo>
                <a:cubicBezTo>
                  <a:pt x="12" y="5"/>
                  <a:pt x="20" y="3"/>
                  <a:pt x="27" y="7"/>
                </a:cubicBezTo>
                <a:cubicBezTo>
                  <a:pt x="34" y="11"/>
                  <a:pt x="36" y="20"/>
                  <a:pt x="32" y="26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9" name="Freeform 8"/>
          <p:cNvSpPr>
            <a:spLocks noEditPoints="1"/>
          </p:cNvSpPr>
          <p:nvPr/>
        </p:nvSpPr>
        <p:spPr>
          <a:xfrm>
            <a:off x="4802188" y="3149600"/>
            <a:ext cx="1681162" cy="1241425"/>
          </a:xfrm>
          <a:custGeom>
            <a:avLst/>
            <a:gdLst>
              <a:gd name="G0" fmla="val 0"/>
            </a:gdLst>
            <a:ahLst/>
            <a:cxnLst>
              <a:cxn ang="0">
                <a:pos x="1886094081" y="G0"/>
              </a:cxn>
              <a:cxn ang="0">
                <a:pos x="G0" y="G0"/>
              </a:cxn>
              <a:cxn ang="0">
                <a:pos x="G0" y="170789152"/>
              </a:cxn>
              <a:cxn ang="0">
                <a:pos x="G0" y="0"/>
              </a:cxn>
              <a:cxn ang="0">
                <a:pos x="G0" y="0"/>
              </a:cxn>
              <a:cxn ang="0">
                <a:pos x="0" y="0"/>
              </a:cxn>
              <a:cxn ang="0">
                <a:pos x="1286810596" y="G0"/>
              </a:cxn>
              <a:cxn ang="0">
                <a:pos x="1286810596" y="G0"/>
              </a:cxn>
              <a:cxn ang="0">
                <a:pos x="1886094081" y="G0"/>
              </a:cxn>
              <a:cxn ang="0">
                <a:pos x="1543170941" y="852234853"/>
              </a:cxn>
              <a:cxn ang="0">
                <a:pos x="G0" y="426117426"/>
              </a:cxn>
              <a:cxn ang="0">
                <a:pos x="G0" y="2130620682"/>
              </a:cxn>
              <a:cxn ang="0">
                <a:pos x="1972656878" y="G0"/>
              </a:cxn>
              <a:cxn ang="0">
                <a:pos x="1543170941" y="852234853"/>
              </a:cxn>
            </a:cxnLst>
            <a:pathLst>
              <a:path w="50" h="37">
                <a:moveTo>
                  <a:pt x="22" y="32"/>
                </a:moveTo>
                <a:cubicBezTo>
                  <a:pt x="30" y="37"/>
                  <a:pt x="40" y="34"/>
                  <a:pt x="45" y="26"/>
                </a:cubicBezTo>
                <a:cubicBezTo>
                  <a:pt x="50" y="18"/>
                  <a:pt x="47" y="7"/>
                  <a:pt x="39" y="2"/>
                </a:cubicBezTo>
                <a:cubicBezTo>
                  <a:pt x="36" y="1"/>
                  <a:pt x="33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7" y="28"/>
                  <a:pt x="19" y="31"/>
                  <a:pt x="22" y="32"/>
                </a:cubicBezTo>
                <a:close/>
                <a:moveTo>
                  <a:pt x="18" y="10"/>
                </a:moveTo>
                <a:cubicBezTo>
                  <a:pt x="22" y="3"/>
                  <a:pt x="31" y="1"/>
                  <a:pt x="37" y="5"/>
                </a:cubicBezTo>
                <a:cubicBezTo>
                  <a:pt x="44" y="9"/>
                  <a:pt x="47" y="18"/>
                  <a:pt x="43" y="25"/>
                </a:cubicBezTo>
                <a:cubicBezTo>
                  <a:pt x="39" y="31"/>
                  <a:pt x="30" y="34"/>
                  <a:pt x="23" y="30"/>
                </a:cubicBezTo>
                <a:cubicBezTo>
                  <a:pt x="16" y="26"/>
                  <a:pt x="14" y="17"/>
                  <a:pt x="18" y="10"/>
                </a:cubicBez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" name="Freeform 9"/>
          <p:cNvSpPr>
            <a:spLocks noEditPoints="1"/>
          </p:cNvSpPr>
          <p:nvPr/>
        </p:nvSpPr>
        <p:spPr>
          <a:xfrm>
            <a:off x="2987675" y="3149600"/>
            <a:ext cx="1681163" cy="1241425"/>
          </a:xfrm>
          <a:custGeom>
            <a:avLst/>
            <a:gdLst>
              <a:gd name="G0" fmla="val 0"/>
            </a:gdLst>
            <a:ahLst/>
            <a:cxnLst>
              <a:cxn ang="0">
                <a:pos x="943887456" y="170789152"/>
              </a:cxn>
              <a:cxn ang="0">
                <a:pos x="429519553" y="2130620682"/>
              </a:cxn>
              <a:cxn ang="0">
                <a:pos x="G0" y="G0"/>
              </a:cxn>
              <a:cxn ang="0">
                <a:pos x="G0" y="G0"/>
              </a:cxn>
              <a:cxn ang="0">
                <a:pos x="G0" y="G0"/>
              </a:cxn>
              <a:cxn ang="0">
                <a:pos x="G0" y="0"/>
              </a:cxn>
              <a:cxn ang="0">
                <a:pos x="1714615703" y="0"/>
              </a:cxn>
              <a:cxn ang="0">
                <a:pos x="1714615703" y="0"/>
              </a:cxn>
              <a:cxn ang="0">
                <a:pos x="943887456" y="170789152"/>
              </a:cxn>
              <a:cxn ang="0">
                <a:pos x="G0" y="852234853"/>
              </a:cxn>
              <a:cxn ang="0">
                <a:pos x="G0" y="G0"/>
              </a:cxn>
              <a:cxn ang="0">
                <a:pos x="600964315" y="2046081561"/>
              </a:cxn>
              <a:cxn ang="0">
                <a:pos x="1115365834" y="341578305"/>
              </a:cxn>
              <a:cxn ang="0">
                <a:pos x="G0" y="852234853"/>
              </a:cxn>
            </a:cxnLst>
            <a:pathLst>
              <a:path w="50" h="37">
                <a:moveTo>
                  <a:pt x="11" y="2"/>
                </a:moveTo>
                <a:cubicBezTo>
                  <a:pt x="3" y="6"/>
                  <a:pt x="0" y="17"/>
                  <a:pt x="5" y="25"/>
                </a:cubicBezTo>
                <a:cubicBezTo>
                  <a:pt x="9" y="34"/>
                  <a:pt x="20" y="37"/>
                  <a:pt x="28" y="32"/>
                </a:cubicBezTo>
                <a:cubicBezTo>
                  <a:pt x="31" y="30"/>
                  <a:pt x="33" y="28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0"/>
                  <a:pt x="11" y="2"/>
                </a:cubicBezTo>
                <a:close/>
                <a:moveTo>
                  <a:pt x="32" y="10"/>
                </a:moveTo>
                <a:cubicBezTo>
                  <a:pt x="36" y="17"/>
                  <a:pt x="34" y="26"/>
                  <a:pt x="27" y="29"/>
                </a:cubicBezTo>
                <a:cubicBezTo>
                  <a:pt x="20" y="33"/>
                  <a:pt x="11" y="31"/>
                  <a:pt x="7" y="24"/>
                </a:cubicBezTo>
                <a:cubicBezTo>
                  <a:pt x="3" y="17"/>
                  <a:pt x="6" y="8"/>
                  <a:pt x="13" y="4"/>
                </a:cubicBezTo>
                <a:cubicBezTo>
                  <a:pt x="20" y="0"/>
                  <a:pt x="28" y="3"/>
                  <a:pt x="32" y="10"/>
                </a:cubicBezTo>
                <a:close/>
              </a:path>
            </a:pathLst>
          </a:cu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4802188" y="1843088"/>
            <a:ext cx="1681163" cy="1239838"/>
          </a:xfrm>
          <a:custGeom>
            <a:avLst/>
            <a:gdLst>
              <a:gd name="T0" fmla="*/ 99485 w 50"/>
              <a:gd name="T1" fmla="*/ 88915 h 37"/>
              <a:gd name="T2" fmla="*/ 117312 w 50"/>
              <a:gd name="T3" fmla="*/ 27925 h 37"/>
              <a:gd name="T4" fmla="*/ 56106 w 50"/>
              <a:gd name="T5" fmla="*/ 12702 h 37"/>
              <a:gd name="T6" fmla="*/ 40804 w 50"/>
              <a:gd name="T7" fmla="*/ 27925 h 37"/>
              <a:gd name="T8" fmla="*/ 40804 w 50"/>
              <a:gd name="T9" fmla="*/ 27925 h 37"/>
              <a:gd name="T10" fmla="*/ 0 w 50"/>
              <a:gd name="T11" fmla="*/ 94006 h 37"/>
              <a:gd name="T12" fmla="*/ 76508 w 50"/>
              <a:gd name="T13" fmla="*/ 94006 h 37"/>
              <a:gd name="T14" fmla="*/ 76508 w 50"/>
              <a:gd name="T15" fmla="*/ 94006 h 37"/>
              <a:gd name="T16" fmla="*/ 99485 w 50"/>
              <a:gd name="T17" fmla="*/ 88915 h 37"/>
              <a:gd name="T18" fmla="*/ 45905 w 50"/>
              <a:gd name="T19" fmla="*/ 68602 h 37"/>
              <a:gd name="T20" fmla="*/ 61206 w 50"/>
              <a:gd name="T21" fmla="*/ 17793 h 37"/>
              <a:gd name="T22" fmla="*/ 109686 w 50"/>
              <a:gd name="T23" fmla="*/ 33016 h 37"/>
              <a:gd name="T24" fmla="*/ 94385 w 50"/>
              <a:gd name="T25" fmla="*/ 81304 h 37"/>
              <a:gd name="T26" fmla="*/ 45905 w 50"/>
              <a:gd name="T27" fmla="*/ 68602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22538" name="Freeform 49"/>
          <p:cNvSpPr>
            <a:spLocks noEditPoints="1"/>
          </p:cNvSpPr>
          <p:nvPr/>
        </p:nvSpPr>
        <p:spPr>
          <a:xfrm>
            <a:off x="3929063" y="2647950"/>
            <a:ext cx="33337" cy="33338"/>
          </a:xfrm>
          <a:custGeom>
            <a:avLst/>
            <a:gdLst/>
            <a:ahLst/>
            <a:cxnLst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8321000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0"/>
              </a:cxn>
              <a:cxn ang="0">
                <a:pos x="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83192500"/>
              </a:cxn>
              <a:cxn ang="0">
                <a:pos x="0" y="83192500"/>
              </a:cxn>
              <a:cxn ang="0">
                <a:pos x="83210000" y="83192500"/>
              </a:cxn>
              <a:cxn ang="0">
                <a:pos x="83210000" y="0"/>
              </a:cxn>
              <a:cxn ang="0">
                <a:pos x="83210000" y="0"/>
              </a:cxn>
              <a:cxn ang="0">
                <a:pos x="0" y="0"/>
              </a:cxn>
              <a:cxn ang="0">
                <a:pos x="0" y="83192500"/>
              </a:cxn>
              <a:cxn ang="0">
                <a:pos x="83210000" y="83192500"/>
              </a:cxn>
            </a:cxnLst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lnTo>
                  <a:pt x="0" y="1"/>
                </a:lnTo>
                <a:close/>
                <a:moveTo>
                  <a:pt x="1" y="1"/>
                </a:moveTo>
                <a:cubicBezTo>
                  <a:pt x="1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9" name="Rectangle 50"/>
          <p:cNvSpPr/>
          <p:nvPr/>
        </p:nvSpPr>
        <p:spPr>
          <a:xfrm>
            <a:off x="3962400" y="2647950"/>
            <a:ext cx="3175" cy="33338"/>
          </a:xfrm>
          <a:prstGeom prst="rect">
            <a:avLst/>
          </a:prstGeom>
          <a:solidFill>
            <a:srgbClr val="4C4C4C"/>
          </a:solidFill>
          <a:ln w="9525">
            <a:noFill/>
          </a:ln>
        </p:spPr>
        <p:txBody>
          <a:bodyPr anchor="t"/>
          <a:p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540" name="Freeform 51"/>
          <p:cNvSpPr>
            <a:spLocks noEditPoints="1"/>
          </p:cNvSpPr>
          <p:nvPr/>
        </p:nvSpPr>
        <p:spPr>
          <a:xfrm>
            <a:off x="3995738" y="2647950"/>
            <a:ext cx="0" cy="33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83192500"/>
              </a:cxn>
              <a:cxn ang="0">
                <a:pos x="0" y="0"/>
              </a:cxn>
              <a:cxn ang="0">
                <a:pos x="0" y="0"/>
              </a:cxn>
              <a:cxn ang="0">
                <a:pos x="0" y="83192500"/>
              </a:cxn>
            </a:cxnLst>
            <a:pathLst>
              <a:path w="635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1" name="Freeform 52"/>
          <p:cNvSpPr/>
          <p:nvPr/>
        </p:nvSpPr>
        <p:spPr>
          <a:xfrm>
            <a:off x="4129088" y="2781300"/>
            <a:ext cx="0" cy="33338"/>
          </a:xfrm>
          <a:custGeom>
            <a:avLst/>
            <a:gdLst/>
            <a:ahLst/>
            <a:cxnLst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83192500"/>
              </a:cxn>
            </a:cxnLst>
            <a:pathLst>
              <a:path w="635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2" name="Freeform 72"/>
          <p:cNvSpPr/>
          <p:nvPr/>
        </p:nvSpPr>
        <p:spPr>
          <a:xfrm>
            <a:off x="3929063" y="2546350"/>
            <a:ext cx="33337" cy="34925"/>
          </a:xfrm>
          <a:custGeom>
            <a:avLst/>
            <a:gdLst/>
            <a:ahLst/>
            <a:cxnLst>
              <a:cxn ang="0">
                <a:pos x="83210000" y="93582736"/>
              </a:cxn>
              <a:cxn ang="0">
                <a:pos x="83210000" y="93582736"/>
              </a:cxn>
              <a:cxn ang="0">
                <a:pos x="83210000" y="0"/>
              </a:cxn>
              <a:cxn ang="0">
                <a:pos x="83210000" y="0"/>
              </a:cxn>
              <a:cxn ang="0">
                <a:pos x="0" y="0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0"/>
              </a:cxn>
              <a:cxn ang="0">
                <a:pos x="0" y="0"/>
              </a:cxn>
              <a:cxn ang="0">
                <a:pos x="0" y="9358273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93582736"/>
              </a:cxn>
              <a:cxn ang="0">
                <a:pos x="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</a:cxnLst>
            <a:pathLst>
              <a:path w="1" h="1"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3" name="Freeform 73"/>
          <p:cNvSpPr>
            <a:spLocks noEditPoints="1"/>
          </p:cNvSpPr>
          <p:nvPr/>
        </p:nvSpPr>
        <p:spPr>
          <a:xfrm>
            <a:off x="3962400" y="2546350"/>
            <a:ext cx="33338" cy="34925"/>
          </a:xfrm>
          <a:custGeom>
            <a:avLst/>
            <a:gdLst/>
            <a:ahLst/>
            <a:cxnLst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0"/>
              </a:cxn>
              <a:cxn ang="0">
                <a:pos x="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0" y="93582736"/>
              </a:cxn>
              <a:cxn ang="0">
                <a:pos x="83210000" y="93582736"/>
              </a:cxn>
              <a:cxn ang="0">
                <a:pos x="83210000" y="0"/>
              </a:cxn>
              <a:cxn ang="0">
                <a:pos x="83210000" y="0"/>
              </a:cxn>
              <a:cxn ang="0">
                <a:pos x="0" y="0"/>
              </a:cxn>
              <a:cxn ang="0">
                <a:pos x="0" y="93582736"/>
              </a:cxn>
              <a:cxn ang="0">
                <a:pos x="83210000" y="93582736"/>
              </a:cxn>
            </a:cxnLst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0" y="1"/>
                </a:lnTo>
                <a:close/>
                <a:moveTo>
                  <a:pt x="1" y="1"/>
                </a:moveTo>
                <a:cubicBezTo>
                  <a:pt x="1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4" name="Freeform 74"/>
          <p:cNvSpPr/>
          <p:nvPr/>
        </p:nvSpPr>
        <p:spPr>
          <a:xfrm>
            <a:off x="3995738" y="2546350"/>
            <a:ext cx="33337" cy="34925"/>
          </a:xfrm>
          <a:custGeom>
            <a:avLst/>
            <a:gdLst/>
            <a:ahLst/>
            <a:cxnLst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0" y="93582736"/>
              </a:cxn>
              <a:cxn ang="0">
                <a:pos x="83210000" y="93582736"/>
              </a:cxn>
              <a:cxn ang="0">
                <a:pos x="83210000" y="93582736"/>
              </a:cxn>
              <a:cxn ang="0">
                <a:pos x="0" y="93582736"/>
              </a:cxn>
            </a:cxnLst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5" name="Freeform 86"/>
          <p:cNvSpPr>
            <a:spLocks noEditPoints="1"/>
          </p:cNvSpPr>
          <p:nvPr/>
        </p:nvSpPr>
        <p:spPr>
          <a:xfrm>
            <a:off x="4735513" y="2144713"/>
            <a:ext cx="33337" cy="33337"/>
          </a:xfrm>
          <a:custGeom>
            <a:avLst/>
            <a:gdLst/>
            <a:ahLst/>
            <a:cxnLst>
              <a:cxn ang="0">
                <a:pos x="83210000" y="83192500"/>
              </a:cxn>
              <a:cxn ang="0">
                <a:pos x="83210000" y="0"/>
              </a:cxn>
              <a:cxn ang="0">
                <a:pos x="8321000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8319250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  <a:cxn ang="0">
                <a:pos x="83210000" y="0"/>
              </a:cxn>
            </a:cxnLst>
            <a:pathLst>
              <a:path w="1" h="1">
                <a:moveTo>
                  <a:pt x="1" y="1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6" name="Freeform 89"/>
          <p:cNvSpPr>
            <a:spLocks noEditPoints="1"/>
          </p:cNvSpPr>
          <p:nvPr/>
        </p:nvSpPr>
        <p:spPr>
          <a:xfrm>
            <a:off x="4868863" y="2144713"/>
            <a:ext cx="1587" cy="33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83192500"/>
              </a:cxn>
              <a:cxn ang="0">
                <a:pos x="0" y="8319250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635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C4C4C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" name="Oval 39"/>
          <p:cNvSpPr/>
          <p:nvPr/>
        </p:nvSpPr>
        <p:spPr>
          <a:xfrm flipV="1">
            <a:off x="4186238" y="2574925"/>
            <a:ext cx="1120775" cy="1120775"/>
          </a:xfrm>
          <a:prstGeom prst="ellipse">
            <a:avLst/>
          </a:prstGeom>
          <a:solidFill>
            <a:schemeClr val="bg1">
              <a:alpha val="89999"/>
            </a:schemeClr>
          </a:solidFill>
          <a:ln w="9525">
            <a:noFill/>
          </a:ln>
        </p:spPr>
        <p:txBody>
          <a:bodyPr rot="10800000" wrap="none" anchor="ctr"/>
          <a:p>
            <a:pPr algn="ctr"/>
            <a:endParaRPr lang="zh-CN" altLang="en-US" dirty="0">
              <a:solidFill>
                <a:srgbClr val="595959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75138" y="1649413"/>
            <a:ext cx="8778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执行力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7838" y="2155825"/>
            <a:ext cx="64611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团队</a:t>
            </a:r>
            <a:endParaRPr lang="en-US" altLang="zh-CN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合作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57838" y="3451225"/>
            <a:ext cx="646112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创新</a:t>
            </a:r>
            <a:endParaRPr lang="en-US" altLang="zh-CN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能力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5313" y="4100513"/>
            <a:ext cx="646112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协调</a:t>
            </a:r>
            <a:endParaRPr lang="en-US" altLang="zh-CN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能力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225" y="3451225"/>
            <a:ext cx="647700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专业</a:t>
            </a:r>
            <a:endParaRPr lang="en-US" altLang="zh-CN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技能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7225" y="2279650"/>
            <a:ext cx="8763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</a:rPr>
              <a:t>领导力</a:t>
            </a:r>
            <a:endParaRPr lang="zh-CN" altLang="en-US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18000" y="2820988"/>
            <a:ext cx="877888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dirty="0">
                <a:solidFill>
                  <a:srgbClr val="595959"/>
                </a:solidFill>
                <a:latin typeface="方正兰亭粗黑_GBK" pitchFamily="2" charset="-122"/>
                <a:ea typeface="方正兰亭粗黑_GBK" pitchFamily="2" charset="-122"/>
              </a:rPr>
              <a:t>核心</a:t>
            </a:r>
            <a:endParaRPr lang="en-US" altLang="zh-CN" dirty="0">
              <a:solidFill>
                <a:srgbClr val="595959"/>
              </a:solidFill>
              <a:latin typeface="方正兰亭粗黑_GBK" pitchFamily="2" charset="-122"/>
              <a:ea typeface="方正兰亭粗黑_GBK" pitchFamily="2" charset="-122"/>
            </a:endParaRPr>
          </a:p>
          <a:p>
            <a:pPr algn="ctr"/>
            <a:r>
              <a:rPr lang="zh-CN" altLang="en-US" dirty="0">
                <a:solidFill>
                  <a:srgbClr val="595959"/>
                </a:solidFill>
                <a:latin typeface="方正兰亭粗黑_GBK" pitchFamily="2" charset="-122"/>
                <a:ea typeface="方正兰亭粗黑_GBK" pitchFamily="2" charset="-122"/>
              </a:rPr>
              <a:t>竞争力</a:t>
            </a:r>
            <a:endParaRPr lang="zh-CN" altLang="en-US" dirty="0">
              <a:solidFill>
                <a:srgbClr val="595959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58" name="文本框 36"/>
          <p:cNvSpPr/>
          <p:nvPr/>
        </p:nvSpPr>
        <p:spPr>
          <a:xfrm>
            <a:off x="6670675" y="2344738"/>
            <a:ext cx="1933575" cy="2312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595959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输入您的文字。（阐述自己对于该岗位竞争力）</a:t>
            </a:r>
            <a:endParaRPr lang="zh-CN" altLang="en-US" sz="1400" dirty="0">
              <a:solidFill>
                <a:srgbClr val="595959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9" name="文本框 36"/>
          <p:cNvSpPr/>
          <p:nvPr/>
        </p:nvSpPr>
        <p:spPr>
          <a:xfrm>
            <a:off x="6664325" y="1993900"/>
            <a:ext cx="2732088" cy="442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404040"/>
                </a:solidFill>
                <a:latin typeface="方正兰亭中黑_GBK" pitchFamily="2" charset="-122"/>
                <a:ea typeface="方正兰亭中黑_GBK" pitchFamily="2" charset="-122"/>
                <a:sym typeface="方正兰亭黑_GBK" pitchFamily="2" charset="-122"/>
              </a:rPr>
              <a:t>图表的描述标题</a:t>
            </a:r>
            <a:endParaRPr lang="zh-CN" altLang="en-US" sz="1600" dirty="0">
              <a:solidFill>
                <a:srgbClr val="40404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8463" y="255588"/>
            <a:ext cx="1358900" cy="368300"/>
            <a:chOff x="397764" y="255920"/>
            <a:chExt cx="1360288" cy="368300"/>
          </a:xfrm>
        </p:grpSpPr>
        <p:sp>
          <p:nvSpPr>
            <p:cNvPr id="22559" name="TextBox 79"/>
            <p:cNvSpPr txBox="1"/>
            <p:nvPr/>
          </p:nvSpPr>
          <p:spPr>
            <a:xfrm>
              <a:off x="655692" y="255920"/>
              <a:ext cx="11023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b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22560" name="Picture 6" descr="G:\PPT模板\2016\胜任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7764" y="310785"/>
              <a:ext cx="226496" cy="2170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" name="矩形 60"/>
          <p:cNvSpPr/>
          <p:nvPr/>
        </p:nvSpPr>
        <p:spPr>
          <a:xfrm>
            <a:off x="219075" y="1057275"/>
            <a:ext cx="1635125" cy="3429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TextBox 38"/>
          <p:cNvSpPr txBox="1"/>
          <p:nvPr/>
        </p:nvSpPr>
        <p:spPr>
          <a:xfrm>
            <a:off x="2990850" y="625475"/>
            <a:ext cx="8763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兰亭中黑_GBK" pitchFamily="2" charset="-122"/>
                <a:ea typeface="方正兰亭中黑_GBK" pitchFamily="2" charset="-122"/>
              </a:rPr>
              <a:t>竞争力</a:t>
            </a:r>
            <a:endParaRPr lang="zh-CN" altLang="en-US" dirty="0">
              <a:solidFill>
                <a:srgbClr val="FF0000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16238" y="701675"/>
            <a:ext cx="46038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3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9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9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40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4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25" grpId="0"/>
      <p:bldP spid="81" grpId="0"/>
      <p:bldP spid="26" grpId="0" bldLvl="0" animBg="1"/>
      <p:bldP spid="27" grpId="0" animBg="1"/>
      <p:bldP spid="28" grpId="0" animBg="1"/>
      <p:bldP spid="29" grpId="0" bldLvl="0" animBg="1"/>
      <p:bldP spid="30" grpId="0" bldLvl="0" animBg="1"/>
      <p:bldP spid="31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 animBg="1"/>
      <p:bldP spid="39" grpId="0"/>
      <p:bldP spid="40" grpId="0" bldLvl="0" animBg="1"/>
    </p:bldLst>
  </p:timing>
</p:sld>
</file>

<file path=ppt/tags/tag1.xml><?xml version="1.0" encoding="utf-8"?>
<p:tagLst xmlns:p="http://schemas.openxmlformats.org/presentationml/2006/main">
  <p:tag name="ISPRING_RESOURCE_PATHS_HASH_PRESENTER" val="853bbf7e9380e182b5a699e8d679bdad21f9a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>全屏显示(16:10)</PresentationFormat>
  <Paragraphs>526</Paragraphs>
  <Slides>19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宋体</vt:lpstr>
      <vt:lpstr>Wingdings</vt:lpstr>
      <vt:lpstr>Century Gothic</vt:lpstr>
      <vt:lpstr>Segoe Print</vt:lpstr>
      <vt:lpstr>Batang</vt:lpstr>
      <vt:lpstr>Constantia</vt:lpstr>
      <vt:lpstr>方正兰亭中黑_GBK</vt:lpstr>
      <vt:lpstr>黑体</vt:lpstr>
      <vt:lpstr>方正兰亭黑简体</vt:lpstr>
      <vt:lpstr>方正兰亭细黑_GBK</vt:lpstr>
      <vt:lpstr>方正俊黑简体</vt:lpstr>
      <vt:lpstr>方正兰亭黑_GBK</vt:lpstr>
      <vt:lpstr>Kozuka Gothic Pro R</vt:lpstr>
      <vt:lpstr>Yu Gothic</vt:lpstr>
      <vt:lpstr>方正兰亭细黑_GBK_M</vt:lpstr>
      <vt:lpstr>Calibri</vt:lpstr>
      <vt:lpstr>微软雅黑</vt:lpstr>
      <vt:lpstr>方正兰亭粗黑_GBK</vt:lpstr>
      <vt:lpstr>Arial Unicode MS</vt:lpstr>
      <vt:lpstr>Open Sans</vt:lpstr>
      <vt:lpstr>仿宋</vt:lpstr>
      <vt:lpstr>新宋体</vt:lpstr>
      <vt:lpstr>微软雅黑 Light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信息部 吴淼</dc:creator>
  <cp:lastModifiedBy>Administrator</cp:lastModifiedBy>
  <cp:revision>593</cp:revision>
  <dcterms:created xsi:type="dcterms:W3CDTF">2015-01-22T07:34:00Z</dcterms:created>
  <dcterms:modified xsi:type="dcterms:W3CDTF">2020-04-07T13:42:55Z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