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4"/>
  </p:notesMasterIdLst>
  <p:sldIdLst>
    <p:sldId id="276" r:id="rId2"/>
    <p:sldId id="258" r:id="rId3"/>
    <p:sldId id="263" r:id="rId4"/>
    <p:sldId id="277" r:id="rId5"/>
    <p:sldId id="264" r:id="rId6"/>
    <p:sldId id="265" r:id="rId7"/>
    <p:sldId id="261" r:id="rId8"/>
    <p:sldId id="278" r:id="rId9"/>
    <p:sldId id="267" r:id="rId10"/>
    <p:sldId id="279" r:id="rId11"/>
    <p:sldId id="280" r:id="rId12"/>
    <p:sldId id="274"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bold r:id="rId20"/>
    </p:embeddedFont>
  </p:embeddedFontLst>
  <p:custDataLst>
    <p:tags r:id="rId21"/>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000000"/>
    <a:srgbClr val="F6F6F6"/>
    <a:srgbClr val="F9F9F9"/>
    <a:srgbClr val="FDFDFD"/>
    <a:srgbClr val="FBFBFB"/>
    <a:srgbClr val="F5F5F5"/>
    <a:srgbClr val="ECECEC"/>
    <a:srgbClr val="EE0000"/>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6" autoAdjust="0"/>
    <p:restoredTop sz="98070" autoAdjust="0"/>
  </p:normalViewPr>
  <p:slideViewPr>
    <p:cSldViewPr snapToGrid="0" showGuides="1">
      <p:cViewPr>
        <p:scale>
          <a:sx n="98" d="100"/>
          <a:sy n="98" d="100"/>
        </p:scale>
        <p:origin x="1614" y="834"/>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6707E-2828-436D-8F3E-7CC6FB31AEB4}"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3DAA0-7536-401C-88C0-8A882EAE8655}" type="slidenum">
              <a:rPr lang="zh-CN" altLang="en-US" smtClean="0"/>
              <a:t>‹#›</a:t>
            </a:fld>
            <a:endParaRPr lang="zh-CN" altLang="en-US"/>
          </a:p>
        </p:txBody>
      </p:sp>
    </p:spTree>
    <p:extLst>
      <p:ext uri="{BB962C8B-B14F-4D97-AF65-F5344CB8AC3E}">
        <p14:creationId xmlns:p14="http://schemas.microsoft.com/office/powerpoint/2010/main" val="369914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1</a:t>
            </a:fld>
            <a:endParaRPr lang="zh-CN" altLang="en-US"/>
          </a:p>
        </p:txBody>
      </p:sp>
    </p:spTree>
    <p:extLst>
      <p:ext uri="{BB962C8B-B14F-4D97-AF65-F5344CB8AC3E}">
        <p14:creationId xmlns:p14="http://schemas.microsoft.com/office/powerpoint/2010/main" val="3010846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10</a:t>
            </a:fld>
            <a:endParaRPr lang="zh-CN" altLang="en-US"/>
          </a:p>
        </p:txBody>
      </p:sp>
    </p:spTree>
    <p:extLst>
      <p:ext uri="{BB962C8B-B14F-4D97-AF65-F5344CB8AC3E}">
        <p14:creationId xmlns:p14="http://schemas.microsoft.com/office/powerpoint/2010/main" val="226606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11</a:t>
            </a:fld>
            <a:endParaRPr lang="zh-CN" altLang="en-US"/>
          </a:p>
        </p:txBody>
      </p:sp>
    </p:spTree>
    <p:extLst>
      <p:ext uri="{BB962C8B-B14F-4D97-AF65-F5344CB8AC3E}">
        <p14:creationId xmlns:p14="http://schemas.microsoft.com/office/powerpoint/2010/main" val="405506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12</a:t>
            </a:fld>
            <a:endParaRPr lang="zh-CN" altLang="en-US"/>
          </a:p>
        </p:txBody>
      </p:sp>
    </p:spTree>
    <p:extLst>
      <p:ext uri="{BB962C8B-B14F-4D97-AF65-F5344CB8AC3E}">
        <p14:creationId xmlns:p14="http://schemas.microsoft.com/office/powerpoint/2010/main" val="118867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2</a:t>
            </a:fld>
            <a:endParaRPr lang="zh-CN" altLang="en-US"/>
          </a:p>
        </p:txBody>
      </p:sp>
    </p:spTree>
    <p:extLst>
      <p:ext uri="{BB962C8B-B14F-4D97-AF65-F5344CB8AC3E}">
        <p14:creationId xmlns:p14="http://schemas.microsoft.com/office/powerpoint/2010/main" val="166131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3</a:t>
            </a:fld>
            <a:endParaRPr lang="zh-CN" altLang="en-US"/>
          </a:p>
        </p:txBody>
      </p:sp>
    </p:spTree>
    <p:extLst>
      <p:ext uri="{BB962C8B-B14F-4D97-AF65-F5344CB8AC3E}">
        <p14:creationId xmlns:p14="http://schemas.microsoft.com/office/powerpoint/2010/main" val="420335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4</a:t>
            </a:fld>
            <a:endParaRPr lang="zh-CN" altLang="en-US"/>
          </a:p>
        </p:txBody>
      </p:sp>
    </p:spTree>
    <p:extLst>
      <p:ext uri="{BB962C8B-B14F-4D97-AF65-F5344CB8AC3E}">
        <p14:creationId xmlns:p14="http://schemas.microsoft.com/office/powerpoint/2010/main" val="124475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5</a:t>
            </a:fld>
            <a:endParaRPr lang="zh-CN" altLang="en-US"/>
          </a:p>
        </p:txBody>
      </p:sp>
    </p:spTree>
    <p:extLst>
      <p:ext uri="{BB962C8B-B14F-4D97-AF65-F5344CB8AC3E}">
        <p14:creationId xmlns:p14="http://schemas.microsoft.com/office/powerpoint/2010/main" val="259760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6</a:t>
            </a:fld>
            <a:endParaRPr lang="zh-CN" altLang="en-US"/>
          </a:p>
        </p:txBody>
      </p:sp>
    </p:spTree>
    <p:extLst>
      <p:ext uri="{BB962C8B-B14F-4D97-AF65-F5344CB8AC3E}">
        <p14:creationId xmlns:p14="http://schemas.microsoft.com/office/powerpoint/2010/main" val="402447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7</a:t>
            </a:fld>
            <a:endParaRPr lang="zh-CN" altLang="en-US"/>
          </a:p>
        </p:txBody>
      </p:sp>
    </p:spTree>
    <p:extLst>
      <p:ext uri="{BB962C8B-B14F-4D97-AF65-F5344CB8AC3E}">
        <p14:creationId xmlns:p14="http://schemas.microsoft.com/office/powerpoint/2010/main" val="72627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8</a:t>
            </a:fld>
            <a:endParaRPr lang="zh-CN" altLang="en-US"/>
          </a:p>
        </p:txBody>
      </p:sp>
    </p:spTree>
    <p:extLst>
      <p:ext uri="{BB962C8B-B14F-4D97-AF65-F5344CB8AC3E}">
        <p14:creationId xmlns:p14="http://schemas.microsoft.com/office/powerpoint/2010/main" val="26733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9</a:t>
            </a:fld>
            <a:endParaRPr lang="zh-CN" altLang="en-US"/>
          </a:p>
        </p:txBody>
      </p:sp>
    </p:spTree>
    <p:extLst>
      <p:ext uri="{BB962C8B-B14F-4D97-AF65-F5344CB8AC3E}">
        <p14:creationId xmlns:p14="http://schemas.microsoft.com/office/powerpoint/2010/main" val="423900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814009"/>
      </p:ext>
    </p:extLst>
  </p:cSld>
  <p:clrMapOvr>
    <a:masterClrMapping/>
  </p:clrMapOvr>
  <p:transition spd="slow" advClick="0"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flipH="1">
            <a:off x="-1" y="0"/>
            <a:ext cx="2346593" cy="8212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727112" y="377190"/>
            <a:ext cx="8416887" cy="444090"/>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2271719"/>
      </p:ext>
    </p:extLst>
  </p:cSld>
  <p:clrMapOvr>
    <a:masterClrMapping/>
  </p:clrMapOvr>
  <p:transition spd="slow" advClick="0"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814409"/>
      </p:ext>
    </p:extLst>
  </p:cSld>
  <p:clrMap bg1="lt1" tx1="dk1" bg2="lt2" tx2="dk2" accent1="accent1" accent2="accent2" accent3="accent3" accent4="accent4" accent5="accent5" accent6="accent6" hlink="hlink" folHlink="folHlink"/>
  <p:sldLayoutIdLst>
    <p:sldLayoutId id="2147483662" r:id="rId1"/>
    <p:sldLayoutId id="2147483661" r:id="rId2"/>
  </p:sldLayoutIdLst>
  <p:transition spd="slow" advClick="0" advTm="0">
    <p:push dir="u"/>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矩形 1"/>
          <p:cNvSpPr/>
          <p:nvPr/>
        </p:nvSpPr>
        <p:spPr>
          <a:xfrm>
            <a:off x="0" y="4120308"/>
            <a:ext cx="9144000" cy="102319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53951" y="3126129"/>
            <a:ext cx="6036099"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申请人：</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Qzuser</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班级：</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820</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班       学号：</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2018001</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67036" y="4561285"/>
            <a:ext cx="1609929"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20XX.10.20</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53951" y="2054410"/>
            <a:ext cx="6036099" cy="1015663"/>
          </a:xfrm>
          <a:prstGeom prst="rect">
            <a:avLst/>
          </a:prstGeom>
          <a:noFill/>
        </p:spPr>
        <p:txBody>
          <a:bodyPr wrap="square" rtlCol="0">
            <a:spAutoFit/>
          </a:bodyPr>
          <a:lstStyle>
            <a:defPPr>
              <a:defRPr lang="zh-CN"/>
            </a:defPPr>
            <a:lvl1pPr algn="ctr">
              <a:defRPr sz="4800" b="1">
                <a:gradFill flip="none" rotWithShape="1">
                  <a:gsLst>
                    <a:gs pos="53000">
                      <a:srgbClr val="FFC000"/>
                    </a:gs>
                    <a:gs pos="84000">
                      <a:schemeClr val="accent6">
                        <a:lumMod val="0"/>
                        <a:lumOff val="100000"/>
                      </a:schemeClr>
                    </a:gs>
                    <a:gs pos="20000">
                      <a:srgbClr val="FF9900"/>
                    </a:gs>
                  </a:gsLst>
                  <a:lin ang="16200000" scaled="1"/>
                  <a:tileRect/>
                </a:gradFill>
                <a:effectLst>
                  <a:outerShdw blurRad="101600" dist="38100" dir="5400000" algn="t" rotWithShape="0">
                    <a:prstClr val="black"/>
                  </a:outerShdw>
                </a:effectLst>
                <a:latin typeface="微软雅黑" panose="020B0503020204020204" pitchFamily="34" charset="-122"/>
                <a:ea typeface="微软雅黑" panose="020B0503020204020204" pitchFamily="34" charset="-122"/>
              </a:defRPr>
            </a:lvl1pPr>
          </a:lstStyle>
          <a:p>
            <a:r>
              <a:rPr lang="zh-CN" altLang="en-US" sz="6000" dirty="0" smtClean="0">
                <a:solidFill>
                  <a:srgbClr val="D20000"/>
                </a:solidFill>
                <a:effectLst/>
              </a:rPr>
              <a:t>奖学金</a:t>
            </a:r>
            <a:r>
              <a:rPr lang="zh-CN" altLang="en-US" sz="6000" dirty="0">
                <a:solidFill>
                  <a:srgbClr val="D20000"/>
                </a:solidFill>
                <a:effectLst/>
              </a:rPr>
              <a:t>申请</a:t>
            </a:r>
            <a:r>
              <a:rPr lang="zh-CN" altLang="en-US" sz="6000" dirty="0" smtClean="0">
                <a:solidFill>
                  <a:srgbClr val="D20000"/>
                </a:solidFill>
                <a:effectLst/>
              </a:rPr>
              <a:t>答辩</a:t>
            </a:r>
            <a:endParaRPr lang="zh-CN" altLang="en-US" sz="6000" dirty="0">
              <a:solidFill>
                <a:srgbClr val="D20000"/>
              </a:solidFill>
              <a:effectLst/>
            </a:endParaRPr>
          </a:p>
        </p:txBody>
      </p:sp>
      <p:sp>
        <p:nvSpPr>
          <p:cNvPr id="19" name="文本框 3"/>
          <p:cNvSpPr txBox="1"/>
          <p:nvPr/>
        </p:nvSpPr>
        <p:spPr>
          <a:xfrm>
            <a:off x="1439938" y="1622993"/>
            <a:ext cx="6264125" cy="584775"/>
          </a:xfrm>
          <a:prstGeom prst="rect">
            <a:avLst/>
          </a:prstGeom>
          <a:noFill/>
        </p:spPr>
        <p:txBody>
          <a:bodyPr wrap="square" rtlCol="0">
            <a:spAutoFit/>
          </a:bodyPr>
          <a:lstStyle>
            <a:defPPr>
              <a:defRPr lang="zh-CN"/>
            </a:defPPr>
            <a:lvl1pPr algn="ctr">
              <a:defRPr sz="4800" b="1">
                <a:gradFill flip="none" rotWithShape="1">
                  <a:gsLst>
                    <a:gs pos="53000">
                      <a:srgbClr val="FFC000"/>
                    </a:gs>
                    <a:gs pos="84000">
                      <a:schemeClr val="accent6">
                        <a:lumMod val="0"/>
                        <a:lumOff val="100000"/>
                      </a:schemeClr>
                    </a:gs>
                    <a:gs pos="20000">
                      <a:srgbClr val="FF9900"/>
                    </a:gs>
                  </a:gsLst>
                  <a:lin ang="16200000" scaled="1"/>
                  <a:tileRect/>
                </a:gradFill>
                <a:effectLst>
                  <a:outerShdw blurRad="101600" dist="38100" dir="5400000" algn="t" rotWithShape="0">
                    <a:prstClr val="black"/>
                  </a:outerShdw>
                </a:effectLst>
                <a:latin typeface="微软雅黑" panose="020B0503020204020204" pitchFamily="34" charset="-122"/>
                <a:ea typeface="微软雅黑" panose="020B0503020204020204" pitchFamily="34" charset="-122"/>
              </a:defRPr>
            </a:lvl1pPr>
          </a:lstStyle>
          <a:p>
            <a:r>
              <a:rPr lang="en-US" altLang="zh-CN" sz="3200" dirty="0" smtClean="0">
                <a:solidFill>
                  <a:schemeClr val="tx1">
                    <a:lumMod val="75000"/>
                    <a:lumOff val="25000"/>
                  </a:schemeClr>
                </a:solidFill>
                <a:effectLst/>
              </a:rPr>
              <a:t>20XX-20XX</a:t>
            </a:r>
            <a:r>
              <a:rPr lang="zh-CN" altLang="en-US" sz="3200" dirty="0" smtClean="0">
                <a:solidFill>
                  <a:schemeClr val="tx1">
                    <a:lumMod val="75000"/>
                    <a:lumOff val="25000"/>
                  </a:schemeClr>
                </a:solidFill>
                <a:effectLst/>
              </a:rPr>
              <a:t>学年度</a:t>
            </a:r>
            <a:endParaRPr lang="zh-CN" altLang="en-US" sz="3200" dirty="0">
              <a:solidFill>
                <a:schemeClr val="tx1">
                  <a:lumMod val="75000"/>
                  <a:lumOff val="25000"/>
                </a:schemeClr>
              </a:solidFill>
              <a:effectLst/>
            </a:endParaRPr>
          </a:p>
        </p:txBody>
      </p:sp>
      <p:cxnSp>
        <p:nvCxnSpPr>
          <p:cNvPr id="9" name="直接连接符 8"/>
          <p:cNvCxnSpPr/>
          <p:nvPr/>
        </p:nvCxnSpPr>
        <p:spPr>
          <a:xfrm>
            <a:off x="1872867" y="3066306"/>
            <a:ext cx="539826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文本框 7"/>
          <p:cNvSpPr txBox="1"/>
          <p:nvPr/>
        </p:nvSpPr>
        <p:spPr>
          <a:xfrm>
            <a:off x="3059833" y="4222731"/>
            <a:ext cx="3024334"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院系：</a:t>
            </a:r>
            <a:r>
              <a:rPr lang="en-US" altLang="zh-CN" sz="1600" dirty="0">
                <a:solidFill>
                  <a:schemeClr val="bg1"/>
                </a:solidFill>
                <a:latin typeface="微软雅黑" panose="020B0503020204020204" pitchFamily="34" charset="-122"/>
                <a:ea typeface="微软雅黑" panose="020B0503020204020204" pitchFamily="34" charset="-122"/>
              </a:rPr>
              <a:t>XXXXXXXXX</a:t>
            </a:r>
            <a:r>
              <a:rPr lang="zh-CN" altLang="en-US" sz="1600" dirty="0">
                <a:solidFill>
                  <a:schemeClr val="bg1"/>
                </a:solidFill>
                <a:latin typeface="微软雅黑" panose="020B0503020204020204" pitchFamily="34" charset="-122"/>
                <a:ea typeface="微软雅黑" panose="020B0503020204020204" pitchFamily="34" charset="-122"/>
              </a:rPr>
              <a:t>计算机系 </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3977089" y="-290180"/>
            <a:ext cx="1189824" cy="1770186"/>
          </a:xfrm>
          <a:prstGeom prst="homePlate">
            <a:avLst>
              <a:gd name="adj" fmla="val 22480"/>
            </a:avLst>
          </a:prstGeom>
          <a:solidFill>
            <a:srgbClr val="D20000"/>
          </a:solidFill>
          <a:ln>
            <a:no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4027098" y="306329"/>
            <a:ext cx="1089808" cy="641170"/>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chemeClr val="bg1"/>
          </a:solidFill>
          <a:ln>
            <a:noFill/>
          </a:ln>
          <a:extLst/>
        </p:spPr>
        <p:txBody>
          <a:bodyPr anchor="ctr" anchorCtr="1"/>
          <a:lstStyle/>
          <a:p>
            <a:pPr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52735198"/>
      </p:ext>
    </p:extLst>
  </p:cSld>
  <p:clrMapOvr>
    <a:masterClrMapping/>
  </p:clrMapOvr>
  <mc:AlternateContent xmlns:mc="http://schemas.openxmlformats.org/markup-compatibility/2006">
    <mc:Choice xmlns:p14="http://schemas.microsoft.com/office/powerpoint/2010/main"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35955" y="1417059"/>
            <a:ext cx="7272090" cy="2188152"/>
            <a:chOff x="1871910" y="2311360"/>
            <a:chExt cx="7272090" cy="2188152"/>
          </a:xfrm>
        </p:grpSpPr>
        <p:sp>
          <p:nvSpPr>
            <p:cNvPr id="9" name="矩形 8"/>
            <p:cNvSpPr/>
            <p:nvPr/>
          </p:nvSpPr>
          <p:spPr>
            <a:xfrm>
              <a:off x="1871910" y="2311360"/>
              <a:ext cx="1616352" cy="1046566"/>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58844" y="2311360"/>
              <a:ext cx="1616352" cy="1046566"/>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45777" y="2311360"/>
              <a:ext cx="1616352" cy="1046566"/>
            </a:xfrm>
            <a:prstGeom prst="rect">
              <a:avLst/>
            </a:prstGeom>
            <a:blipFill dpi="0" rotWithShape="1">
              <a:blip r:embed="rId5">
                <a:extLst>
                  <a:ext uri="{28A0092B-C50C-407E-A947-70E740481C1C}">
                    <a14:useLocalDpi xmlns:a14="http://schemas.microsoft.com/office/drawing/2010/main" val="0"/>
                  </a:ext>
                </a:extLst>
              </a:blip>
              <a:srcRect/>
              <a:stretch>
                <a:fillRect l="-8948" t="-25830"/>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932711" y="2311360"/>
              <a:ext cx="1616352" cy="104656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53781" y="3452946"/>
              <a:ext cx="1616352" cy="1046566"/>
            </a:xfrm>
            <a:prstGeom prst="rect">
              <a:avLst/>
            </a:prstGeom>
            <a:blipFill dpi="0" rotWithShape="1">
              <a:blip r:embed="rId7">
                <a:extLst>
                  <a:ext uri="{28A0092B-C50C-407E-A947-70E740481C1C}">
                    <a14:useLocalDpi xmlns:a14="http://schemas.microsoft.com/office/drawing/2010/main" val="0"/>
                  </a:ext>
                </a:extLst>
              </a:blip>
              <a:srcRect/>
              <a:stretch>
                <a:fillRect l="-1" t="1" r="-9642" b="-23376"/>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840714" y="3452946"/>
              <a:ext cx="1616352" cy="1046566"/>
            </a:xfrm>
            <a:prstGeom prst="rect">
              <a:avLst/>
            </a:prstGeom>
            <a:blipFill dpi="0" rotWithShape="1">
              <a:blip r:embed="rId8"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527648" y="3452946"/>
              <a:ext cx="1616352" cy="1046566"/>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466847" y="3452946"/>
              <a:ext cx="1616352" cy="1046566"/>
            </a:xfrm>
            <a:prstGeom prst="rect">
              <a:avLst/>
            </a:prstGeom>
            <a:blipFill dpi="0" rotWithShape="1">
              <a:blip r:embed="rId10">
                <a:extLst>
                  <a:ext uri="{28A0092B-C50C-407E-A947-70E740481C1C}">
                    <a14:useLocalDpi xmlns:a14="http://schemas.microsoft.com/office/drawing/2010/main" val="0"/>
                  </a:ext>
                </a:extLst>
              </a:blip>
              <a:srcRect/>
              <a:stretch>
                <a:fillRect l="-1" r="-3122" b="-12814"/>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054934" y="3605211"/>
            <a:ext cx="6792163" cy="653318"/>
          </a:xfrm>
          <a:prstGeom prst="rect">
            <a:avLst/>
          </a:prstGeom>
          <a:noFill/>
        </p:spPr>
        <p:txBody>
          <a:bodyPr wrap="square" lIns="82295" tIns="41147" rIns="82295" bIns="41147" rtlCol="0">
            <a:spAutoFit/>
          </a:bodyPr>
          <a:lstStyle/>
          <a:p>
            <a:pPr algn="ctr">
              <a:lnSpc>
                <a:spcPct val="150000"/>
              </a:lnSpc>
            </a:pPr>
            <a:r>
              <a:rPr lang="zh-CN" altLang="en-US" sz="2800" b="1" dirty="0" smtClean="0">
                <a:solidFill>
                  <a:srgbClr val="D20000"/>
                </a:solidFill>
                <a:latin typeface="微软雅黑" panose="020B0503020204020204" pitchFamily="34" charset="-122"/>
                <a:ea typeface="微软雅黑" panose="020B0503020204020204" pitchFamily="34" charset="-122"/>
              </a:rPr>
              <a:t>平时，我积极参加各项活动</a:t>
            </a:r>
            <a:endParaRPr lang="en-US" altLang="zh-CN" sz="2800" b="1" dirty="0" smtClean="0">
              <a:solidFill>
                <a:srgbClr val="D20000"/>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054934" y="4213790"/>
            <a:ext cx="6792163" cy="327460"/>
          </a:xfrm>
          <a:prstGeom prst="rect">
            <a:avLst/>
          </a:prstGeom>
          <a:noFill/>
        </p:spPr>
        <p:txBody>
          <a:bodyPr wrap="square" lIns="82295" tIns="41147" rIns="82295" bIns="41147" rtlCol="0">
            <a:spAutoFit/>
          </a:bodyPr>
          <a:lstStyle/>
          <a:p>
            <a:pPr algn="ct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在校的课余时间我一直兼职</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家教工作</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。假期，也出去做过促销</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等工作</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来作为自己一部分的</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生活费。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其它活动</a:t>
            </a:r>
            <a:endParaRPr lang="zh-CN" altLang="en-US" sz="2400" dirty="0">
              <a:solidFill>
                <a:schemeClr val="bg1"/>
              </a:solidFill>
              <a:latin typeface="微软雅黑" pitchFamily="34" charset="-122"/>
              <a:ea typeface="微软雅黑" pitchFamily="34" charset="-122"/>
            </a:endParaRPr>
          </a:p>
        </p:txBody>
      </p:sp>
      <p:sp>
        <p:nvSpPr>
          <p:cNvPr id="17"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09</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199161759"/>
      </p:ext>
    </p:extLst>
  </p:cSld>
  <p:clrMapOvr>
    <a:masterClrMapping/>
  </p:clrMapOvr>
  <p:transition spd="slow" advClick="0" advTm="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1529" y="1194381"/>
            <a:ext cx="7440943" cy="3314752"/>
          </a:xfrm>
          <a:prstGeom prst="rect">
            <a:avLst/>
          </a:prstGeom>
          <a:noFill/>
        </p:spPr>
        <p:txBody>
          <a:bodyPr wrap="square" lIns="82295" tIns="41147" rIns="82295" bIns="41147"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大学</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对自己而言，虽然取得了很大的进步。但是大学的学习和生活所能给我的，并且我所能够接受的毕竟是有限的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面对社会这所没有围墙的大学</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我一定会不断地更新自己，不断地给自己充电</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充分发挥自己的优点。正视和克服自己的缺点，争取在激烈的社会竞争中不断取得进步和成功。只有把握住今天，才能在今后的学习，工作和生活中，不断完善自我，提高自己，创造出新的辉煌。才能立于不败之地。在今后的工作学习中我将进一步发现自己的不足，正视和克服自己的缺点，争取在以后的社会竞争中为自己添加更多的筹码，我要不断完善自我，提高自我，这样才能创造更加美好的未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特此</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提出对国家奖学金的申请，我要特别感谢系领导老师的大力培养，专业老师深入指导以及同学们在工作和生活中给我的支持和帮助。今后我要更加严格的要求我自己，以求有更好的表现。</a:t>
            </a: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以上即为本人的基本情况，敬请各位领导加以评判</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审核</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此致</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敬礼！</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6980896" y="4189877"/>
            <a:ext cx="1311576" cy="646331"/>
          </a:xfrm>
          <a:prstGeom prst="rect">
            <a:avLst/>
          </a:prstGeom>
          <a:noFill/>
        </p:spPr>
        <p:txBody>
          <a:bodyPr wrap="none" rtlCol="0">
            <a:spAutoFit/>
          </a:bodyPr>
          <a:lstStyle/>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申请人</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Qzuser</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5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20XX</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日</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结束语</a:t>
            </a:r>
            <a:endParaRPr lang="zh-CN" altLang="en-US" sz="2400" dirty="0">
              <a:solidFill>
                <a:schemeClr val="bg1"/>
              </a:solidFill>
              <a:latin typeface="微软雅黑" pitchFamily="34" charset="-122"/>
              <a:ea typeface="微软雅黑" pitchFamily="34" charset="-122"/>
            </a:endParaRPr>
          </a:p>
        </p:txBody>
      </p:sp>
      <p:sp>
        <p:nvSpPr>
          <p:cNvPr id="6"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latin typeface="微软雅黑" pitchFamily="34" charset="-122"/>
                <a:ea typeface="微软雅黑" pitchFamily="34" charset="-122"/>
              </a:rPr>
              <a:t>10</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3404846694"/>
      </p:ext>
    </p:extLst>
  </p:cSld>
  <p:clrMapOvr>
    <a:masterClrMapping/>
  </p:clrMapOvr>
  <p:transition spd="slow" advClick="0" advTm="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9" name="文本框 29"/>
          <p:cNvSpPr txBox="1"/>
          <p:nvPr/>
        </p:nvSpPr>
        <p:spPr bwMode="auto">
          <a:xfrm>
            <a:off x="2656253" y="1704929"/>
            <a:ext cx="3831494" cy="1200327"/>
          </a:xfrm>
          <a:prstGeom prst="rect">
            <a:avLst/>
          </a:prstGeom>
          <a:noFill/>
        </p:spPr>
        <p:txBody>
          <a:bodyPr wrap="none" lIns="91438" tIns="45719" rIns="91438" bIns="45719">
            <a:spAutoFit/>
          </a:bodyPr>
          <a:lstStyle/>
          <a:p>
            <a:pPr algn="ctr">
              <a:defRPr/>
            </a:pPr>
            <a:r>
              <a:rPr lang="en-US" altLang="zh-CN" sz="7200" kern="0" spc="-150" dirty="0" smtClean="0">
                <a:ln w="38100">
                  <a:noFill/>
                </a:ln>
                <a:solidFill>
                  <a:srgbClr val="D20000"/>
                </a:solidFill>
                <a:latin typeface="微软雅黑" pitchFamily="34" charset="-122"/>
                <a:ea typeface="微软雅黑" pitchFamily="34" charset="-122"/>
                <a:cs typeface="+mn-ea"/>
                <a:sym typeface="+mn-lt"/>
              </a:rPr>
              <a:t>THANKS</a:t>
            </a:r>
            <a:endParaRPr lang="zh-CN" altLang="en-US" sz="7200" kern="0" spc="-150" dirty="0">
              <a:ln w="38100">
                <a:noFill/>
              </a:ln>
              <a:solidFill>
                <a:srgbClr val="D20000"/>
              </a:solidFill>
              <a:latin typeface="微软雅黑" pitchFamily="34" charset="-122"/>
              <a:ea typeface="微软雅黑" pitchFamily="34" charset="-122"/>
              <a:cs typeface="+mn-ea"/>
              <a:sym typeface="+mn-lt"/>
            </a:endParaRPr>
          </a:p>
        </p:txBody>
      </p:sp>
      <p:sp>
        <p:nvSpPr>
          <p:cNvPr id="10" name="矩形 9"/>
          <p:cNvSpPr/>
          <p:nvPr/>
        </p:nvSpPr>
        <p:spPr>
          <a:xfrm>
            <a:off x="2977905" y="2749495"/>
            <a:ext cx="3188190" cy="45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3200" dirty="0" smtClean="0">
                <a:solidFill>
                  <a:schemeClr val="tx1">
                    <a:lumMod val="75000"/>
                    <a:lumOff val="25000"/>
                  </a:schemeClr>
                </a:solidFill>
                <a:latin typeface="微软雅黑" pitchFamily="34" charset="-122"/>
                <a:ea typeface="微软雅黑" pitchFamily="34" charset="-122"/>
                <a:cs typeface="+mn-ea"/>
                <a:sym typeface="+mn-lt"/>
              </a:rPr>
              <a:t>感谢审阅</a:t>
            </a:r>
            <a:endParaRPr lang="zh-CN" altLang="en-US" sz="3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7" name="矩形 6"/>
          <p:cNvSpPr/>
          <p:nvPr/>
        </p:nvSpPr>
        <p:spPr>
          <a:xfrm>
            <a:off x="0" y="4120308"/>
            <a:ext cx="9144000" cy="102319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767036" y="4561285"/>
            <a:ext cx="1609929"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20XX.10.20</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 name="文本框 7"/>
          <p:cNvSpPr txBox="1"/>
          <p:nvPr/>
        </p:nvSpPr>
        <p:spPr>
          <a:xfrm>
            <a:off x="3059833" y="4222731"/>
            <a:ext cx="3024334"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申请人：</a:t>
            </a:r>
            <a:r>
              <a:rPr lang="en-US" altLang="zh-CN" sz="1600" dirty="0" err="1">
                <a:solidFill>
                  <a:schemeClr val="bg1"/>
                </a:solidFill>
                <a:latin typeface="微软雅黑" panose="020B0503020204020204" pitchFamily="34" charset="-122"/>
                <a:ea typeface="微软雅黑" panose="020B0503020204020204" pitchFamily="34" charset="-122"/>
              </a:rPr>
              <a:t>Qzuser</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3" name="五边形 12"/>
          <p:cNvSpPr/>
          <p:nvPr/>
        </p:nvSpPr>
        <p:spPr>
          <a:xfrm rot="5400000">
            <a:off x="3977089" y="-290180"/>
            <a:ext cx="1189824" cy="1770186"/>
          </a:xfrm>
          <a:prstGeom prst="homePlate">
            <a:avLst>
              <a:gd name="adj" fmla="val 22480"/>
            </a:avLst>
          </a:prstGeom>
          <a:solidFill>
            <a:srgbClr val="D20000"/>
          </a:solidFill>
          <a:ln>
            <a:no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a:spLocks/>
          </p:cNvSpPr>
          <p:nvPr/>
        </p:nvSpPr>
        <p:spPr bwMode="auto">
          <a:xfrm>
            <a:off x="4027098" y="306329"/>
            <a:ext cx="1089808" cy="641170"/>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chemeClr val="bg1"/>
          </a:solidFill>
          <a:ln>
            <a:noFill/>
          </a:ln>
          <a:extLst/>
        </p:spPr>
        <p:txBody>
          <a:bodyPr anchor="ctr" anchorCtr="1"/>
          <a:lstStyle/>
          <a:p>
            <a:pPr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17845664"/>
      </p:ext>
    </p:extLst>
  </p:cSld>
  <p:clrMapOvr>
    <a:masterClrMapping/>
  </p:clrMapOvr>
  <mc:AlternateContent xmlns:mc="http://schemas.openxmlformats.org/markup-compatibility/2006">
    <mc:Choice xmlns:p14="http://schemas.microsoft.com/office/powerpoint/2010/main" Requires="p14">
      <p:transition spd="slow" p14:dur="900" advClick="0" advTm="0">
        <p14:warp/>
      </p:transition>
    </mc:Choice>
    <mc:Fallback>
      <p:transition spd="slow"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01</a:t>
            </a:r>
            <a:endParaRPr lang="zh-CN" altLang="en-US" sz="2400" dirty="0">
              <a:solidFill>
                <a:schemeClr val="bg1"/>
              </a:solidFill>
              <a:effectLst/>
              <a:latin typeface="微软雅黑" pitchFamily="34" charset="-122"/>
              <a:ea typeface="微软雅黑" pitchFamily="34" charset="-122"/>
            </a:endParaRPr>
          </a:p>
        </p:txBody>
      </p:sp>
      <p:sp>
        <p:nvSpPr>
          <p:cNvPr id="11" name="TextBox 4"/>
          <p:cNvSpPr txBox="1"/>
          <p:nvPr/>
        </p:nvSpPr>
        <p:spPr>
          <a:xfrm>
            <a:off x="3072234" y="1311294"/>
            <a:ext cx="2965011" cy="2955679"/>
          </a:xfrm>
          <a:prstGeom prst="rect">
            <a:avLst/>
          </a:prstGeom>
          <a:noFill/>
        </p:spPr>
        <p:txBody>
          <a:bodyPr wrap="square" lIns="82295" tIns="41147" rIns="82295" bIns="41147" rtlCol="0">
            <a:spAutoFit/>
          </a:bodyPr>
          <a:lstStyle/>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姓名：</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Qzuser</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发</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族：汉</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年龄：</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岁</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班级：计算机</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系</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820</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班</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政治面貌：预备党员</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爱好：书法、蓝球、音乐</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理想：当一名优秀的软件设计师</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28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座右铭：博学、慎思、明辨、笃行</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4"/>
          <p:cNvSpPr txBox="1"/>
          <p:nvPr/>
        </p:nvSpPr>
        <p:spPr>
          <a:xfrm>
            <a:off x="6213513" y="1360386"/>
            <a:ext cx="2434727" cy="1698925"/>
          </a:xfrm>
          <a:prstGeom prst="rect">
            <a:avLst/>
          </a:prstGeom>
          <a:noFill/>
        </p:spPr>
        <p:txBody>
          <a:bodyPr wrap="square" lIns="82295" tIns="41147" rIns="82295" bIns="41147" rtlCol="0">
            <a:spAutoFit/>
          </a:bodyPr>
          <a:lstStyle/>
          <a:p>
            <a:pPr algn="just">
              <a:lnSpc>
                <a:spcPct val="150000"/>
              </a:lnSpc>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        我出生于</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山区的一个农村 </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很荣幸成为我校的一员，并开始了我快乐的大学生活</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四年来我一直努务着</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727112" y="1467900"/>
            <a:ext cx="2231512" cy="265240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6026229" y="1467900"/>
            <a:ext cx="0" cy="2876192"/>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自我介绍</a:t>
            </a:r>
            <a:endParaRPr lang="zh-CN" altLang="en-US" sz="2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66303398"/>
      </p:ext>
    </p:extLst>
  </p:cSld>
  <p:clrMapOvr>
    <a:masterClrMapping/>
  </p:clrMapOvr>
  <p:transition spd="slow" advClick="0"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40941" y="1251132"/>
            <a:ext cx="4690375" cy="2022090"/>
          </a:xfrm>
          <a:prstGeom prst="rect">
            <a:avLst/>
          </a:prstGeom>
          <a:noFill/>
        </p:spPr>
        <p:txBody>
          <a:bodyPr wrap="square" lIns="82295" tIns="41147" rIns="82295" bIns="41147"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学生</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以学习为主，在入学第一天我通过多渠道了解我们的这个专业让我更加有了更浓厚的学习的兴趣，所以我一直就从来没有放松对本专业知识的学习。在课堂上始终保持端正、谦虚的学习态度，积极配合老师教学，努力提高自己的专业知识水平；课下虚心向同学请教，认真预习及完成老师所留作业。在学习上遇到了什么困难，我先是自己独立思考，如果自己解决不了我便会向同学</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师兄请教</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讨论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学习</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40941" y="3310881"/>
            <a:ext cx="4574777" cy="1191093"/>
          </a:xfrm>
          <a:prstGeom prst="rect">
            <a:avLst/>
          </a:prstGeom>
          <a:noFill/>
        </p:spPr>
        <p:txBody>
          <a:bodyPr wrap="square" lIns="82295" tIns="41147" rIns="82295" bIns="41147"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大学</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两年来，我学习都用功刻苦，一份耕耘一份收获。我的勤奋换来了任课老师和同学们的肯定。这一年的刻苦学习和努力拼搏让我能够在各项成绩中都跻身于年级前列，先后获得过国家励志奖学金，还荣获院“三好学生”“优秀共青团员”荣誉称号。</a:t>
            </a:r>
          </a:p>
        </p:txBody>
      </p:sp>
      <p:sp>
        <p:nvSpPr>
          <p:cNvPr id="3" name="矩形 2"/>
          <p:cNvSpPr/>
          <p:nvPr/>
        </p:nvSpPr>
        <p:spPr>
          <a:xfrm>
            <a:off x="5629619" y="1361302"/>
            <a:ext cx="3028794" cy="3078495"/>
          </a:xfrm>
          <a:prstGeom prst="rect">
            <a:avLst/>
          </a:prstGeom>
          <a:blipFill dpi="0" rotWithShape="1">
            <a:blip r:embed="rId3" cstate="print">
              <a:extLst>
                <a:ext uri="{28A0092B-C50C-407E-A947-70E740481C1C}">
                  <a14:useLocalDpi xmlns:a14="http://schemas.microsoft.com/office/drawing/2010/main"/>
                </a:ext>
              </a:extLst>
            </a:blip>
            <a:srcRect/>
            <a:stretch>
              <a:fillRect l="-4365" r="-94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刻苦学习</a:t>
            </a:r>
            <a:endParaRPr lang="zh-CN" altLang="en-US" sz="2400" dirty="0">
              <a:solidFill>
                <a:schemeClr val="bg1"/>
              </a:solidFill>
              <a:latin typeface="微软雅黑" pitchFamily="34" charset="-122"/>
              <a:ea typeface="微软雅黑" pitchFamily="34" charset="-122"/>
            </a:endParaRPr>
          </a:p>
        </p:txBody>
      </p:sp>
      <p:sp>
        <p:nvSpPr>
          <p:cNvPr id="8"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02</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33279171"/>
      </p:ext>
    </p:extLst>
  </p:cSld>
  <p:clrMapOvr>
    <a:masterClrMapping/>
  </p:clrMapOvr>
  <p:transition spd="slow" advClick="0"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2"/>
          <p:cNvSpPr txBox="1"/>
          <p:nvPr/>
        </p:nvSpPr>
        <p:spPr>
          <a:xfrm>
            <a:off x="3847795" y="1018866"/>
            <a:ext cx="1448410" cy="313436"/>
          </a:xfrm>
          <a:prstGeom prst="rect">
            <a:avLst/>
          </a:prstGeom>
          <a:noFill/>
        </p:spPr>
        <p:txBody>
          <a:bodyPr wrap="square" lIns="82295" tIns="41147" rIns="82295" bIns="41147" rtlCol="0">
            <a:noAutofit/>
          </a:bodyPr>
          <a:lstStyle/>
          <a:p>
            <a:pPr algn="ctr"/>
            <a:r>
              <a:rPr lang="zh-CN" altLang="en-US" sz="2000" b="1" dirty="0" smtClean="0">
                <a:solidFill>
                  <a:schemeClr val="tx1">
                    <a:lumMod val="75000"/>
                    <a:lumOff val="25000"/>
                  </a:schemeClr>
                </a:solidFill>
                <a:effectLst/>
                <a:latin typeface="微软雅黑" pitchFamily="34" charset="-122"/>
                <a:ea typeface="微软雅黑" pitchFamily="34" charset="-122"/>
              </a:rPr>
              <a:t>考试成绩表</a:t>
            </a:r>
            <a:endParaRPr lang="zh-CN" altLang="en-US" sz="2000" b="1" dirty="0">
              <a:solidFill>
                <a:schemeClr val="tx1">
                  <a:lumMod val="75000"/>
                  <a:lumOff val="25000"/>
                </a:schemeClr>
              </a:solidFill>
              <a:effectLst/>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595277701"/>
              </p:ext>
            </p:extLst>
          </p:nvPr>
        </p:nvGraphicFramePr>
        <p:xfrm>
          <a:off x="1043608" y="1490901"/>
          <a:ext cx="7056784" cy="2421328"/>
        </p:xfrm>
        <a:graphic>
          <a:graphicData uri="http://schemas.openxmlformats.org/drawingml/2006/table">
            <a:tbl>
              <a:tblPr firstRow="1" bandRow="1">
                <a:tableStyleId>{5C22544A-7EE6-4342-B048-85BDC9FD1C3A}</a:tableStyleId>
              </a:tblPr>
              <a:tblGrid>
                <a:gridCol w="2690046"/>
                <a:gridCol w="838346"/>
                <a:gridCol w="2718273"/>
                <a:gridCol w="810119"/>
              </a:tblGrid>
              <a:tr h="302666">
                <a:tc>
                  <a:txBody>
                    <a:bodyPr/>
                    <a:lstStyle/>
                    <a:p>
                      <a:pPr algn="ctr"/>
                      <a:r>
                        <a:rPr lang="zh-CN" altLang="en-US" dirty="0" smtClean="0">
                          <a:solidFill>
                            <a:srgbClr val="FEF6F0"/>
                          </a:solidFill>
                          <a:latin typeface="微软雅黑" pitchFamily="34" charset="-122"/>
                          <a:ea typeface="微软雅黑" pitchFamily="34" charset="-122"/>
                        </a:rPr>
                        <a:t>科目 </a:t>
                      </a:r>
                      <a:endParaRPr lang="zh-CN" altLang="en-US" dirty="0">
                        <a:solidFill>
                          <a:srgbClr val="FEF6F0"/>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20000"/>
                    </a:solidFill>
                  </a:tcPr>
                </a:tc>
                <a:tc>
                  <a:txBody>
                    <a:bodyPr/>
                    <a:lstStyle/>
                    <a:p>
                      <a:pPr algn="ctr"/>
                      <a:r>
                        <a:rPr lang="zh-CN" altLang="en-US" dirty="0" smtClean="0">
                          <a:solidFill>
                            <a:srgbClr val="FEF6F0"/>
                          </a:solidFill>
                          <a:latin typeface="微软雅黑" pitchFamily="34" charset="-122"/>
                          <a:ea typeface="微软雅黑" pitchFamily="34" charset="-122"/>
                        </a:rPr>
                        <a:t>成绩</a:t>
                      </a:r>
                      <a:endParaRPr lang="zh-CN" altLang="en-US" dirty="0">
                        <a:solidFill>
                          <a:srgbClr val="FEF6F0"/>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20000"/>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dirty="0" smtClean="0">
                          <a:solidFill>
                            <a:srgbClr val="FEF6F0"/>
                          </a:solidFill>
                          <a:latin typeface="微软雅黑" pitchFamily="34" charset="-122"/>
                          <a:ea typeface="微软雅黑" pitchFamily="34" charset="-122"/>
                        </a:rPr>
                        <a:t>科目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20000"/>
                    </a:solidFill>
                  </a:tcPr>
                </a:tc>
                <a:tc>
                  <a:txBody>
                    <a:bodyPr/>
                    <a:lstStyle/>
                    <a:p>
                      <a:pPr algn="ctr"/>
                      <a:r>
                        <a:rPr lang="zh-CN" altLang="en-US" dirty="0" smtClean="0">
                          <a:solidFill>
                            <a:srgbClr val="FEF6F0"/>
                          </a:solidFill>
                          <a:latin typeface="微软雅黑" pitchFamily="34" charset="-122"/>
                          <a:ea typeface="微软雅黑" pitchFamily="34" charset="-122"/>
                        </a:rPr>
                        <a:t>成绩</a:t>
                      </a:r>
                      <a:endParaRPr lang="zh-CN" altLang="en-US" dirty="0">
                        <a:solidFill>
                          <a:srgbClr val="FEF6F0"/>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20000"/>
                    </a:solidFill>
                  </a:tcPr>
                </a:tc>
              </a:tr>
              <a:tr h="302666">
                <a:tc>
                  <a:txBody>
                    <a:bodyPr/>
                    <a:lstStyle/>
                    <a:p>
                      <a:r>
                        <a:rPr lang="en-US" altLang="zh-CN" dirty="0" err="1" smtClean="0">
                          <a:solidFill>
                            <a:schemeClr val="tx1">
                              <a:lumMod val="75000"/>
                              <a:lumOff val="25000"/>
                            </a:schemeClr>
                          </a:solidFill>
                          <a:latin typeface="微软雅黑" pitchFamily="34" charset="-122"/>
                          <a:ea typeface="微软雅黑" pitchFamily="34" charset="-122"/>
                        </a:rPr>
                        <a:t>JavaWeb</a:t>
                      </a:r>
                      <a:r>
                        <a:rPr lang="zh-CN" altLang="en-US" dirty="0" smtClean="0">
                          <a:solidFill>
                            <a:schemeClr val="tx1">
                              <a:lumMod val="75000"/>
                              <a:lumOff val="25000"/>
                            </a:schemeClr>
                          </a:solidFill>
                          <a:latin typeface="微软雅黑" pitchFamily="34" charset="-122"/>
                          <a:ea typeface="微软雅黑" pitchFamily="34" charset="-122"/>
                        </a:rPr>
                        <a:t>程序设计</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rPr>
                        <a:t> </a:t>
                      </a:r>
                      <a:r>
                        <a:rPr lang="en-US" altLang="zh-CN" dirty="0" smtClean="0">
                          <a:solidFill>
                            <a:schemeClr val="tx1">
                              <a:lumMod val="75000"/>
                              <a:lumOff val="25000"/>
                            </a:schemeClr>
                          </a:solidFill>
                        </a:rPr>
                        <a:t>98</a:t>
                      </a:r>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lumMod val="75000"/>
                              <a:lumOff val="25000"/>
                            </a:schemeClr>
                          </a:solidFill>
                          <a:latin typeface="微软雅黑" pitchFamily="34" charset="-122"/>
                          <a:ea typeface="微软雅黑" pitchFamily="34" charset="-122"/>
                        </a:rPr>
                        <a:t>计算机组成原理</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latin typeface="微软雅黑" pitchFamily="34" charset="-122"/>
                          <a:ea typeface="微软雅黑" pitchFamily="34" charset="-122"/>
                        </a:rPr>
                        <a:t> </a:t>
                      </a:r>
                      <a:r>
                        <a:rPr lang="en-US" altLang="zh-CN" dirty="0" smtClean="0">
                          <a:solidFill>
                            <a:schemeClr val="tx1">
                              <a:lumMod val="75000"/>
                              <a:lumOff val="25000"/>
                            </a:schemeClr>
                          </a:solidFill>
                          <a:latin typeface="微软雅黑" pitchFamily="34" charset="-122"/>
                          <a:ea typeface="微软雅黑" pitchFamily="34" charset="-122"/>
                        </a:rPr>
                        <a:t>90</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02666">
                <a:tc>
                  <a:txBody>
                    <a:bodyPr/>
                    <a:lstStyle/>
                    <a:p>
                      <a:r>
                        <a:rPr lang="zh-CN" altLang="en-US" dirty="0" smtClean="0">
                          <a:solidFill>
                            <a:schemeClr val="tx1">
                              <a:lumMod val="75000"/>
                              <a:lumOff val="25000"/>
                            </a:schemeClr>
                          </a:solidFill>
                          <a:latin typeface="微软雅黑" pitchFamily="34" charset="-122"/>
                          <a:ea typeface="微软雅黑" pitchFamily="34" charset="-122"/>
                        </a:rPr>
                        <a:t>电子技术基础</a:t>
                      </a:r>
                      <a:r>
                        <a:rPr lang="en-US" altLang="zh-CN" dirty="0" smtClean="0">
                          <a:solidFill>
                            <a:schemeClr val="tx1">
                              <a:lumMod val="75000"/>
                              <a:lumOff val="25000"/>
                            </a:schemeClr>
                          </a:solidFill>
                          <a:latin typeface="微软雅黑" pitchFamily="34" charset="-122"/>
                          <a:ea typeface="微软雅黑" pitchFamily="34" charset="-122"/>
                        </a:rPr>
                        <a:t>II </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rPr>
                        <a:t> </a:t>
                      </a:r>
                      <a:r>
                        <a:rPr lang="en-US" altLang="zh-CN" dirty="0" smtClean="0">
                          <a:solidFill>
                            <a:schemeClr val="tx1">
                              <a:lumMod val="75000"/>
                              <a:lumOff val="25000"/>
                            </a:schemeClr>
                          </a:solidFill>
                        </a:rPr>
                        <a:t>96</a:t>
                      </a:r>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lumMod val="75000"/>
                              <a:lumOff val="25000"/>
                            </a:schemeClr>
                          </a:solidFill>
                          <a:latin typeface="微软雅黑" pitchFamily="34" charset="-122"/>
                          <a:ea typeface="微软雅黑" pitchFamily="34" charset="-122"/>
                        </a:rPr>
                        <a:t>计算机网络</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latin typeface="微软雅黑" pitchFamily="34" charset="-122"/>
                          <a:ea typeface="微软雅黑" pitchFamily="34" charset="-122"/>
                        </a:rPr>
                        <a:t> </a:t>
                      </a:r>
                      <a:r>
                        <a:rPr lang="en-US" altLang="zh-CN" dirty="0" smtClean="0">
                          <a:solidFill>
                            <a:schemeClr val="tx1">
                              <a:lumMod val="75000"/>
                              <a:lumOff val="25000"/>
                            </a:schemeClr>
                          </a:solidFill>
                          <a:latin typeface="微软雅黑" pitchFamily="34" charset="-122"/>
                          <a:ea typeface="微软雅黑" pitchFamily="34" charset="-122"/>
                        </a:rPr>
                        <a:t>96</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02666">
                <a:tc>
                  <a:txBody>
                    <a:bodyPr/>
                    <a:lstStyle/>
                    <a:p>
                      <a:r>
                        <a:rPr lang="zh-CN" altLang="en-US" dirty="0" smtClean="0">
                          <a:solidFill>
                            <a:schemeClr val="tx1">
                              <a:lumMod val="75000"/>
                              <a:lumOff val="25000"/>
                            </a:schemeClr>
                          </a:solidFill>
                          <a:latin typeface="微软雅黑" pitchFamily="34" charset="-122"/>
                          <a:ea typeface="微软雅黑" pitchFamily="34" charset="-122"/>
                        </a:rPr>
                        <a:t>基础医学概论</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rPr>
                        <a:t> </a:t>
                      </a:r>
                      <a:r>
                        <a:rPr lang="en-US" altLang="zh-CN" dirty="0" smtClean="0">
                          <a:solidFill>
                            <a:schemeClr val="tx1">
                              <a:lumMod val="75000"/>
                              <a:lumOff val="25000"/>
                            </a:schemeClr>
                          </a:solidFill>
                        </a:rPr>
                        <a:t>97</a:t>
                      </a:r>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lumMod val="75000"/>
                              <a:lumOff val="25000"/>
                            </a:schemeClr>
                          </a:solidFill>
                          <a:latin typeface="微软雅黑" pitchFamily="34" charset="-122"/>
                          <a:ea typeface="微软雅黑" pitchFamily="34" charset="-122"/>
                        </a:rPr>
                        <a:t>软件工程 </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latin typeface="微软雅黑" pitchFamily="34" charset="-122"/>
                          <a:ea typeface="微软雅黑" pitchFamily="34" charset="-122"/>
                        </a:rPr>
                        <a:t> </a:t>
                      </a:r>
                      <a:r>
                        <a:rPr lang="en-US" altLang="zh-CN" dirty="0" smtClean="0">
                          <a:solidFill>
                            <a:schemeClr val="tx1">
                              <a:lumMod val="75000"/>
                              <a:lumOff val="25000"/>
                            </a:schemeClr>
                          </a:solidFill>
                          <a:latin typeface="微软雅黑" pitchFamily="34" charset="-122"/>
                          <a:ea typeface="微软雅黑" pitchFamily="34" charset="-122"/>
                        </a:rPr>
                        <a:t>97</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02666">
                <a:tc>
                  <a:txBody>
                    <a:bodyPr/>
                    <a:lstStyle/>
                    <a:p>
                      <a:r>
                        <a:rPr lang="zh-CN" altLang="en-US" dirty="0" smtClean="0">
                          <a:solidFill>
                            <a:schemeClr val="tx1">
                              <a:lumMod val="75000"/>
                              <a:lumOff val="25000"/>
                            </a:schemeClr>
                          </a:solidFill>
                          <a:latin typeface="微软雅黑" pitchFamily="34" charset="-122"/>
                          <a:ea typeface="微软雅黑" pitchFamily="34" charset="-122"/>
                        </a:rPr>
                        <a:t>数据库原理 </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lumMod val="75000"/>
                              <a:lumOff val="25000"/>
                            </a:schemeClr>
                          </a:solidFill>
                        </a:rPr>
                        <a:t>95</a:t>
                      </a:r>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lumMod val="75000"/>
                              <a:lumOff val="25000"/>
                            </a:schemeClr>
                          </a:solidFill>
                          <a:latin typeface="微软雅黑" pitchFamily="34" charset="-122"/>
                          <a:ea typeface="微软雅黑" pitchFamily="34" charset="-122"/>
                        </a:rPr>
                        <a:t>临床医学概论</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latin typeface="微软雅黑" pitchFamily="34" charset="-122"/>
                          <a:ea typeface="微软雅黑" pitchFamily="34" charset="-122"/>
                        </a:rPr>
                        <a:t>良好</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02666">
                <a:tc>
                  <a:txBody>
                    <a:bodyPr/>
                    <a:lstStyle/>
                    <a:p>
                      <a:r>
                        <a:rPr lang="zh-CN" altLang="en-US" dirty="0" smtClean="0">
                          <a:solidFill>
                            <a:schemeClr val="tx1">
                              <a:lumMod val="75000"/>
                              <a:lumOff val="25000"/>
                            </a:schemeClr>
                          </a:solidFill>
                          <a:latin typeface="微软雅黑" pitchFamily="34" charset="-122"/>
                          <a:ea typeface="微软雅黑" pitchFamily="34" charset="-122"/>
                        </a:rPr>
                        <a:t>医学信息技术 </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lumMod val="75000"/>
                              <a:lumOff val="25000"/>
                            </a:schemeClr>
                          </a:solidFill>
                        </a:rPr>
                        <a:t>98</a:t>
                      </a:r>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lumMod val="75000"/>
                              <a:lumOff val="25000"/>
                            </a:schemeClr>
                          </a:solidFill>
                          <a:latin typeface="微软雅黑" pitchFamily="34" charset="-122"/>
                          <a:ea typeface="微软雅黑" pitchFamily="34" charset="-122"/>
                        </a:rPr>
                        <a:t>实习前就业指导</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latin typeface="微软雅黑" pitchFamily="34" charset="-122"/>
                          <a:ea typeface="微软雅黑" pitchFamily="34" charset="-122"/>
                        </a:rPr>
                        <a:t>良好</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02666">
                <a:tc>
                  <a:txBody>
                    <a:bodyPr/>
                    <a:lstStyle/>
                    <a:p>
                      <a:r>
                        <a:rPr lang="en-US" altLang="zh-CN" dirty="0" smtClean="0">
                          <a:solidFill>
                            <a:schemeClr val="tx1">
                              <a:lumMod val="75000"/>
                              <a:lumOff val="25000"/>
                            </a:schemeClr>
                          </a:solidFill>
                          <a:latin typeface="微软雅黑" pitchFamily="34" charset="-122"/>
                          <a:ea typeface="微软雅黑" pitchFamily="34" charset="-122"/>
                        </a:rPr>
                        <a:t>WEB</a:t>
                      </a:r>
                      <a:r>
                        <a:rPr lang="zh-CN" altLang="en-US" dirty="0" smtClean="0">
                          <a:solidFill>
                            <a:schemeClr val="tx1">
                              <a:lumMod val="75000"/>
                              <a:lumOff val="25000"/>
                            </a:schemeClr>
                          </a:solidFill>
                          <a:latin typeface="微软雅黑" pitchFamily="34" charset="-122"/>
                          <a:ea typeface="微软雅黑" pitchFamily="34" charset="-122"/>
                        </a:rPr>
                        <a:t>应用程序框架</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lumMod val="75000"/>
                              <a:lumOff val="25000"/>
                            </a:schemeClr>
                          </a:solidFill>
                        </a:rPr>
                        <a:t>99</a:t>
                      </a:r>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lumMod val="75000"/>
                              <a:lumOff val="25000"/>
                            </a:schemeClr>
                          </a:solidFill>
                          <a:latin typeface="微软雅黑" pitchFamily="34" charset="-122"/>
                          <a:ea typeface="微软雅黑" pitchFamily="34" charset="-122"/>
                        </a:rPr>
                        <a:t>形势与政策 </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lumMod val="75000"/>
                              <a:lumOff val="25000"/>
                            </a:schemeClr>
                          </a:solidFill>
                          <a:latin typeface="微软雅黑" pitchFamily="34" charset="-122"/>
                          <a:ea typeface="微软雅黑" pitchFamily="34" charset="-122"/>
                        </a:rPr>
                        <a:t>良好</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02666">
                <a:tc>
                  <a:txBody>
                    <a:bodyPr/>
                    <a:lstStyle/>
                    <a:p>
                      <a:r>
                        <a:rPr lang="zh-CN" altLang="en-US" dirty="0" smtClean="0">
                          <a:solidFill>
                            <a:schemeClr val="tx1">
                              <a:lumMod val="75000"/>
                              <a:lumOff val="25000"/>
                            </a:schemeClr>
                          </a:solidFill>
                          <a:latin typeface="微软雅黑" pitchFamily="34" charset="-122"/>
                          <a:ea typeface="微软雅黑" pitchFamily="34" charset="-122"/>
                        </a:rPr>
                        <a:t>概率论与数理统计</a:t>
                      </a:r>
                      <a:endParaRPr lang="zh-CN" altLang="en-US" dirty="0">
                        <a:solidFill>
                          <a:schemeClr val="tx1">
                            <a:lumMod val="75000"/>
                            <a:lumOff val="25000"/>
                          </a:schemeClr>
                        </a:solidFill>
                        <a:latin typeface="微软雅黑" pitchFamily="34" charset="-122"/>
                        <a:ea typeface="微软雅黑" pitchFamily="34" charset="-122"/>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lumMod val="75000"/>
                              <a:lumOff val="25000"/>
                            </a:schemeClr>
                          </a:solidFill>
                        </a:rPr>
                        <a:t>97</a:t>
                      </a:r>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solidFill>
                          <a:schemeClr val="tx1">
                            <a:lumMod val="75000"/>
                            <a:lumOff val="2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圆角矩形 11"/>
          <p:cNvSpPr/>
          <p:nvPr/>
        </p:nvSpPr>
        <p:spPr>
          <a:xfrm>
            <a:off x="2381099" y="4134506"/>
            <a:ext cx="1916582" cy="672998"/>
          </a:xfrm>
          <a:prstGeom prst="roundRect">
            <a:avLst/>
          </a:prstGeom>
          <a:solidFill>
            <a:srgbClr val="D2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学年综测</a:t>
            </a:r>
            <a:endParaRPr lang="en-US" altLang="zh-CN" sz="1400" b="1" dirty="0" smtClean="0">
              <a:solidFill>
                <a:schemeClr val="bg1"/>
              </a:solidFill>
              <a:latin typeface="微软雅黑" pitchFamily="34" charset="-122"/>
              <a:ea typeface="微软雅黑" pitchFamily="34" charset="-122"/>
            </a:endParaRPr>
          </a:p>
          <a:p>
            <a:pPr algn="ctr"/>
            <a:r>
              <a:rPr lang="en-US" altLang="zh-CN" sz="2000" b="1" dirty="0" smtClean="0">
                <a:solidFill>
                  <a:schemeClr val="bg1"/>
                </a:solidFill>
                <a:latin typeface="微软雅黑" pitchFamily="34" charset="-122"/>
                <a:ea typeface="微软雅黑" pitchFamily="34" charset="-122"/>
              </a:rPr>
              <a:t>98.25</a:t>
            </a:r>
            <a:endParaRPr lang="zh-CN" altLang="en-US" sz="1800" b="1" dirty="0">
              <a:solidFill>
                <a:schemeClr val="bg1"/>
              </a:solidFill>
              <a:latin typeface="微软雅黑" pitchFamily="34" charset="-122"/>
              <a:ea typeface="微软雅黑" pitchFamily="34" charset="-122"/>
            </a:endParaRPr>
          </a:p>
        </p:txBody>
      </p:sp>
      <p:sp>
        <p:nvSpPr>
          <p:cNvPr id="14" name="圆角矩形 13"/>
          <p:cNvSpPr/>
          <p:nvPr/>
        </p:nvSpPr>
        <p:spPr>
          <a:xfrm>
            <a:off x="4846319" y="4134506"/>
            <a:ext cx="1916582" cy="672998"/>
          </a:xfrm>
          <a:prstGeom prst="roundRect">
            <a:avLst/>
          </a:prstGeom>
          <a:solidFill>
            <a:srgbClr val="D2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智育成绩</a:t>
            </a:r>
            <a:endParaRPr lang="en-US" altLang="zh-CN" sz="1400" b="1" dirty="0">
              <a:solidFill>
                <a:schemeClr val="bg1"/>
              </a:solidFill>
              <a:latin typeface="微软雅黑" pitchFamily="34" charset="-122"/>
              <a:ea typeface="微软雅黑" pitchFamily="34" charset="-122"/>
            </a:endParaRPr>
          </a:p>
          <a:p>
            <a:pPr algn="ctr"/>
            <a:r>
              <a:rPr lang="en-US" altLang="zh-CN" sz="2000" b="1" dirty="0" smtClean="0">
                <a:solidFill>
                  <a:schemeClr val="bg1"/>
                </a:solidFill>
                <a:latin typeface="微软雅黑" pitchFamily="34" charset="-122"/>
                <a:ea typeface="微软雅黑" pitchFamily="34" charset="-122"/>
              </a:rPr>
              <a:t>92.25</a:t>
            </a:r>
            <a:endParaRPr lang="zh-CN" altLang="en-US" sz="2000" b="1" dirty="0">
              <a:solidFill>
                <a:schemeClr val="bg1"/>
              </a:solidFill>
              <a:latin typeface="微软雅黑" pitchFamily="34" charset="-122"/>
              <a:ea typeface="微软雅黑" pitchFamily="34" charset="-122"/>
            </a:endParaRPr>
          </a:p>
        </p:txBody>
      </p:sp>
      <p:sp>
        <p:nvSpPr>
          <p:cNvPr id="7"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学年成绩表</a:t>
            </a:r>
            <a:endParaRPr lang="zh-CN" altLang="en-US" sz="2400" dirty="0">
              <a:solidFill>
                <a:schemeClr val="bg1"/>
              </a:solidFill>
              <a:latin typeface="微软雅黑" pitchFamily="34" charset="-122"/>
              <a:ea typeface="微软雅黑" pitchFamily="34" charset="-122"/>
            </a:endParaRPr>
          </a:p>
        </p:txBody>
      </p:sp>
      <p:sp>
        <p:nvSpPr>
          <p:cNvPr id="8"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03</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507680164"/>
      </p:ext>
    </p:extLst>
  </p:cSld>
  <p:clrMapOvr>
    <a:masterClrMapping/>
  </p:clrMapOvr>
  <p:transition spd="slow" advClick="0" advTm="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62" r="-62"/>
          <a:stretch/>
        </p:blipFill>
        <p:spPr>
          <a:xfrm rot="1377441">
            <a:off x="5859910" y="906612"/>
            <a:ext cx="2433052" cy="3917530"/>
          </a:xfrm>
          <a:prstGeom prst="rect">
            <a:avLst/>
          </a:prstGeom>
          <a:noFill/>
          <a:ln>
            <a:noFill/>
          </a:ln>
        </p:spPr>
      </p:pic>
      <p:sp>
        <p:nvSpPr>
          <p:cNvPr id="3" name="Text Box 8"/>
          <p:cNvSpPr txBox="1">
            <a:spLocks noChangeArrowheads="1"/>
          </p:cNvSpPr>
          <p:nvPr/>
        </p:nvSpPr>
        <p:spPr bwMode="auto">
          <a:xfrm>
            <a:off x="837286" y="1199864"/>
            <a:ext cx="6038419"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2014</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荣获“国家励志奖学金”</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荣获自治区“三好学生”</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荣获校级“三好学生标兵”</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中国核心期刊发表了</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GEF</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的图形</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编辑器</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技术研究</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论文</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荣获校级“三好学生”</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荣获校级“三好学生”</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荣获校级首届数学建模大赛“二等奖”</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参加中国创业培训</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SYB</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获得“创业</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培训合格证书”</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荣获校级第</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39</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届运动会“优秀裁判员”</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荣获校级“二等奖学金”</a:t>
            </a:r>
          </a:p>
          <a:p>
            <a:pPr marL="285750" indent="-285750">
              <a:lnSpc>
                <a:spcPct val="150000"/>
              </a:lnSpc>
              <a:buClr>
                <a:srgbClr val="D20000"/>
              </a:buClr>
              <a:buFont typeface="Wingdings" panose="05000000000000000000" pitchFamily="2" charset="2"/>
              <a:buChar char="Ø"/>
            </a:pPr>
            <a:r>
              <a:rPr lang="en-US"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2019</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，在基础学院“文明道德修身书法大赛</a:t>
            </a:r>
            <a:r>
              <a:rPr lang="zh-CN" altLang="en-US" sz="1300" dirty="0" smtClean="0">
                <a:solidFill>
                  <a:schemeClr val="tx1">
                    <a:lumMod val="75000"/>
                    <a:lumOff val="25000"/>
                  </a:schemeClr>
                </a:solidFill>
                <a:latin typeface="微软雅黑" panose="020B0503020204020204" pitchFamily="34" charset="-122"/>
                <a:ea typeface="微软雅黑" panose="020B0503020204020204" pitchFamily="34" charset="-122"/>
              </a:rPr>
              <a:t>”获得</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优秀奖</a:t>
            </a:r>
          </a:p>
        </p:txBody>
      </p:sp>
      <p:sp>
        <p:nvSpPr>
          <p:cNvPr id="5"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荣获荣誉</a:t>
            </a:r>
            <a:endParaRPr lang="zh-CN" altLang="en-US" sz="2400" dirty="0">
              <a:solidFill>
                <a:schemeClr val="bg1"/>
              </a:solidFill>
              <a:latin typeface="微软雅黑" pitchFamily="34" charset="-122"/>
              <a:ea typeface="微软雅黑" pitchFamily="34" charset="-122"/>
            </a:endParaRPr>
          </a:p>
        </p:txBody>
      </p:sp>
      <p:sp>
        <p:nvSpPr>
          <p:cNvPr id="6"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04</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11901037"/>
      </p:ext>
    </p:extLst>
  </p:cSld>
  <p:clrMapOvr>
    <a:masterClrMapping/>
  </p:clrMapOvr>
  <p:transition spd="slow" advClick="0"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9146" y="1263674"/>
            <a:ext cx="2278297" cy="311093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9525">
            <a:solidFill>
              <a:schemeClr val="bg1">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9" name="矩形 18"/>
          <p:cNvSpPr/>
          <p:nvPr/>
        </p:nvSpPr>
        <p:spPr>
          <a:xfrm>
            <a:off x="3437263" y="1263674"/>
            <a:ext cx="1931446" cy="134149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9525">
            <a:solidFill>
              <a:schemeClr val="bg1">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20" name="矩形 19"/>
          <p:cNvSpPr/>
          <p:nvPr/>
        </p:nvSpPr>
        <p:spPr>
          <a:xfrm>
            <a:off x="5778528" y="1263674"/>
            <a:ext cx="1931446" cy="134149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9525">
            <a:solidFill>
              <a:schemeClr val="bg1">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23" name="矩形 22"/>
          <p:cNvSpPr/>
          <p:nvPr/>
        </p:nvSpPr>
        <p:spPr>
          <a:xfrm>
            <a:off x="3437263" y="3033114"/>
            <a:ext cx="1931446" cy="134149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9525">
            <a:solidFill>
              <a:schemeClr val="bg1">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24" name="矩形 23"/>
          <p:cNvSpPr/>
          <p:nvPr/>
        </p:nvSpPr>
        <p:spPr>
          <a:xfrm>
            <a:off x="5778528" y="3033114"/>
            <a:ext cx="1931446" cy="134149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9525">
            <a:solidFill>
              <a:schemeClr val="bg1">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28" name="文本框 7"/>
          <p:cNvSpPr txBox="1"/>
          <p:nvPr/>
        </p:nvSpPr>
        <p:spPr>
          <a:xfrm>
            <a:off x="629575" y="4418672"/>
            <a:ext cx="1328399" cy="307777"/>
          </a:xfrm>
          <a:prstGeom prst="rect">
            <a:avLst/>
          </a:prstGeom>
          <a:noFill/>
        </p:spPr>
        <p:txBody>
          <a:bodyPr wrap="squar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获奖名称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7"/>
          <p:cNvSpPr txBox="1"/>
          <p:nvPr/>
        </p:nvSpPr>
        <p:spPr>
          <a:xfrm>
            <a:off x="3349130" y="4407655"/>
            <a:ext cx="1328399" cy="307777"/>
          </a:xfrm>
          <a:prstGeom prst="rect">
            <a:avLst/>
          </a:prstGeom>
          <a:noFill/>
        </p:spPr>
        <p:txBody>
          <a:bodyPr wrap="squar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获奖名称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7"/>
          <p:cNvSpPr txBox="1"/>
          <p:nvPr/>
        </p:nvSpPr>
        <p:spPr>
          <a:xfrm>
            <a:off x="5690395" y="4407655"/>
            <a:ext cx="1328399" cy="307777"/>
          </a:xfrm>
          <a:prstGeom prst="rect">
            <a:avLst/>
          </a:prstGeom>
          <a:noFill/>
        </p:spPr>
        <p:txBody>
          <a:bodyPr wrap="squar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获奖名称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获奖证书</a:t>
            </a:r>
            <a:endParaRPr lang="zh-CN" altLang="en-US" sz="2400" dirty="0">
              <a:solidFill>
                <a:schemeClr val="bg1"/>
              </a:solidFill>
              <a:latin typeface="微软雅黑" pitchFamily="34" charset="-122"/>
              <a:ea typeface="微软雅黑" pitchFamily="34" charset="-122"/>
            </a:endParaRPr>
          </a:p>
        </p:txBody>
      </p:sp>
      <p:sp>
        <p:nvSpPr>
          <p:cNvPr id="16"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05</a:t>
            </a:r>
            <a:endParaRPr lang="zh-CN" altLang="en-US" sz="2400" dirty="0">
              <a:solidFill>
                <a:schemeClr val="bg1"/>
              </a:solidFill>
              <a:effectLst/>
              <a:latin typeface="微软雅黑" pitchFamily="34" charset="-122"/>
              <a:ea typeface="微软雅黑" pitchFamily="34" charset="-122"/>
            </a:endParaRPr>
          </a:p>
        </p:txBody>
      </p:sp>
      <p:sp>
        <p:nvSpPr>
          <p:cNvPr id="21" name="文本框 7"/>
          <p:cNvSpPr txBox="1"/>
          <p:nvPr/>
        </p:nvSpPr>
        <p:spPr>
          <a:xfrm>
            <a:off x="3349130" y="2621953"/>
            <a:ext cx="1328399" cy="307777"/>
          </a:xfrm>
          <a:prstGeom prst="rect">
            <a:avLst/>
          </a:prstGeom>
          <a:noFill/>
        </p:spPr>
        <p:txBody>
          <a:bodyPr wrap="squar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获奖名称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7"/>
          <p:cNvSpPr txBox="1"/>
          <p:nvPr/>
        </p:nvSpPr>
        <p:spPr>
          <a:xfrm>
            <a:off x="5690395" y="2621953"/>
            <a:ext cx="1328399" cy="307777"/>
          </a:xfrm>
          <a:prstGeom prst="rect">
            <a:avLst/>
          </a:prstGeom>
          <a:noFill/>
        </p:spPr>
        <p:txBody>
          <a:bodyPr wrap="squar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获奖名称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6842281"/>
      </p:ext>
    </p:extLst>
  </p:cSld>
  <p:clrMapOvr>
    <a:masterClrMapping/>
  </p:clrMapOvr>
  <p:transition spd="slow" advClick="0" advTm="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8850" y="1285707"/>
            <a:ext cx="4499584" cy="2299089"/>
          </a:xfrm>
          <a:prstGeom prst="rect">
            <a:avLst/>
          </a:prstGeom>
          <a:noFill/>
        </p:spPr>
        <p:txBody>
          <a:bodyPr wrap="square" lIns="82295" tIns="41147" rIns="82295" bIns="41147"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进入大二的时候，我郑重的向党组织递交了入党申请书，在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20XX</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月份，参加了学校第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20—21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期的党课培训，并顺利结业。成为了一名光荣的入党积极分子，在校参加入党学习以来，我以一名党员的标准来严格要求自己，在思想上我积极要求进步，这些早树立了良好的人生观和道德观，三个代表、八荣八耻、博学博爱、立人达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已深深烙入我的内心。永远保持与时俱进，认真学习党的工作路线，正确贯彻党的方针政策，时刻关注着党和国家的发展形势，以及国内外的局势变化</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828849" y="3638428"/>
            <a:ext cx="7551475" cy="914094"/>
          </a:xfrm>
          <a:prstGeom prst="rect">
            <a:avLst/>
          </a:prstGeom>
          <a:noFill/>
        </p:spPr>
        <p:txBody>
          <a:bodyPr wrap="square" lIns="82295" tIns="41147" rIns="82295" bIns="41147"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严格要求自己的同时，还在不断鼓励、帮助身边想申请入党的同学，帮助他们不断提高自己的思想觉悟水平，鼓励他们积极进取，争取早日加入中国共产党。积极组织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参加有关党团活动，保持着积极向上的态度，为争取早日成为伟大的中国共产党员而不断努力着。</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917" y="1440585"/>
            <a:ext cx="2863779" cy="201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政治思想</a:t>
            </a:r>
            <a:endParaRPr lang="zh-CN" altLang="en-US" sz="2400" dirty="0">
              <a:solidFill>
                <a:schemeClr val="bg1"/>
              </a:solidFill>
              <a:latin typeface="微软雅黑" pitchFamily="34" charset="-122"/>
              <a:ea typeface="微软雅黑" pitchFamily="34" charset="-122"/>
            </a:endParaRPr>
          </a:p>
        </p:txBody>
      </p:sp>
      <p:sp>
        <p:nvSpPr>
          <p:cNvPr id="7"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06</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855490044"/>
      </p:ext>
    </p:extLst>
  </p:cSld>
  <p:clrMapOvr>
    <a:masterClrMapping/>
  </p:clrMapOvr>
  <p:transition spd="slow" advClick="0"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918480" y="1495142"/>
            <a:ext cx="2351313" cy="1397823"/>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21" name="矩形 20"/>
          <p:cNvSpPr/>
          <p:nvPr/>
        </p:nvSpPr>
        <p:spPr>
          <a:xfrm>
            <a:off x="5918481" y="2957881"/>
            <a:ext cx="2351313" cy="1397823"/>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725442" y="1430567"/>
            <a:ext cx="4951877" cy="2853087"/>
          </a:xfrm>
          <a:prstGeom prst="rect">
            <a:avLst/>
          </a:prstGeom>
          <a:noFill/>
        </p:spPr>
        <p:txBody>
          <a:bodyPr wrap="square" lIns="82295" tIns="41147" rIns="82295" bIns="41147" rtlCol="0">
            <a:spAutoFit/>
          </a:bodyPr>
          <a:lstStyle/>
          <a:p>
            <a:pPr>
              <a:lnSpc>
                <a:spcPts val="2700"/>
              </a:lnSpc>
            </a:pPr>
            <a:r>
              <a:rPr lang="zh-CN" altLang="en-US" sz="1800" b="1" dirty="0">
                <a:solidFill>
                  <a:srgbClr val="D20000"/>
                </a:solidFill>
                <a:latin typeface="微软雅黑" panose="020B0503020204020204" pitchFamily="34" charset="-122"/>
                <a:ea typeface="微软雅黑" panose="020B0503020204020204" pitchFamily="34" charset="-122"/>
              </a:rPr>
              <a:t>有想法，有原则</a:t>
            </a:r>
            <a:r>
              <a:rPr lang="en-US" altLang="zh-CN" sz="1800" b="1" dirty="0">
                <a:solidFill>
                  <a:srgbClr val="D20000"/>
                </a:solidFill>
                <a:latin typeface="微软雅黑" panose="020B0503020204020204" pitchFamily="34" charset="-122"/>
                <a:ea typeface="微软雅黑" panose="020B0503020204020204" pitchFamily="34" charset="-122"/>
              </a:rPr>
              <a:t>…</a:t>
            </a:r>
            <a:r>
              <a:rPr lang="zh-CN" altLang="en-US" sz="1800" b="1" dirty="0">
                <a:solidFill>
                  <a:srgbClr val="D20000"/>
                </a:solidFill>
                <a:latin typeface="微软雅黑" panose="020B0503020204020204" pitchFamily="34" charset="-122"/>
                <a:ea typeface="微软雅黑" panose="020B0503020204020204" pitchFamily="34" charset="-122"/>
              </a:rPr>
              <a:t>全心全意为同学服务！</a:t>
            </a:r>
          </a:p>
          <a:p>
            <a:pPr>
              <a:lnSpc>
                <a:spcPts val="27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担任班级工作期间，我乐于助人，</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善于团结</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同学，组织开展多次班级座谈会特色活动</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，及时</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解决影响班级不利因素，同时采纳了</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同学们</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良好的建议，最终使电子信息班</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获得</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18</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学年</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校</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级“优秀班集体”荣誉称号。策划了</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计算机操作</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大赛，既加深了同学之间的友谊，而且</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达到了</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让同学之间相互学习、学以致用目的</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。这些</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措施使得班级每位同学都能融入到</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这个其</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乐融融集体中</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班级工作</a:t>
            </a:r>
            <a:endParaRPr lang="zh-CN" altLang="en-US" sz="2400" dirty="0">
              <a:solidFill>
                <a:schemeClr val="bg1"/>
              </a:solidFill>
              <a:latin typeface="微软雅黑" pitchFamily="34" charset="-122"/>
              <a:ea typeface="微软雅黑" pitchFamily="34" charset="-122"/>
            </a:endParaRPr>
          </a:p>
        </p:txBody>
      </p:sp>
      <p:sp>
        <p:nvSpPr>
          <p:cNvPr id="10"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07</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2178779175"/>
      </p:ext>
    </p:extLst>
  </p:cSld>
  <p:clrMapOvr>
    <a:masterClrMapping/>
  </p:clrMapOvr>
  <p:transition spd="slow" advClick="0" advTm="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28850" y="1271143"/>
            <a:ext cx="7543828" cy="1014506"/>
          </a:xfrm>
          <a:prstGeom prst="rect">
            <a:avLst/>
          </a:prstGeom>
          <a:noFill/>
        </p:spPr>
        <p:txBody>
          <a:bodyPr wrap="square" lIns="82295" tIns="41147" rIns="82295" bIns="41147" rtlCol="0">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在</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大二学期间，</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在某某信息技术有限公司</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参加了软件设计实践学习和</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社会实践活动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。在这些活动中，即我锻炼了能力，</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也提升</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自己综合素质和专业能力，进一步为</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今后</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的发展打下了坚实的基础。</a:t>
            </a:r>
          </a:p>
        </p:txBody>
      </p:sp>
      <p:grpSp>
        <p:nvGrpSpPr>
          <p:cNvPr id="2" name="组合 1"/>
          <p:cNvGrpSpPr/>
          <p:nvPr/>
        </p:nvGrpSpPr>
        <p:grpSpPr>
          <a:xfrm>
            <a:off x="897620" y="2480234"/>
            <a:ext cx="7475058" cy="1927002"/>
            <a:chOff x="897621" y="2011389"/>
            <a:chExt cx="5067226" cy="1306285"/>
          </a:xfrm>
        </p:grpSpPr>
        <p:sp>
          <p:nvSpPr>
            <p:cNvPr id="17" name="矩形 16"/>
            <p:cNvSpPr/>
            <p:nvPr/>
          </p:nvSpPr>
          <p:spPr>
            <a:xfrm>
              <a:off x="897621" y="2012610"/>
              <a:ext cx="1939822" cy="1305064"/>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8" name="矩形 17"/>
            <p:cNvSpPr/>
            <p:nvPr/>
          </p:nvSpPr>
          <p:spPr>
            <a:xfrm>
              <a:off x="2952522" y="2011389"/>
              <a:ext cx="1448623" cy="1306285"/>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blipFill dpi="0" rotWithShape="1">
                    <a:blip r:embed="rId5">
                      <a:extLst>
                        <a:ext uri="{28A0092B-C50C-407E-A947-70E740481C1C}">
                          <a14:useLocalDpi xmlns:a14="http://schemas.microsoft.com/office/drawing/2010/main" val="0"/>
                        </a:ext>
                      </a:extLst>
                    </a:blip>
                    <a:srcRect/>
                    <a:stretch>
                      <a:fillRect/>
                    </a:stretch>
                  </a:blipFill>
                </a:rPr>
                <a:t> </a:t>
              </a:r>
              <a:endParaRPr lang="zh-CN" altLang="en-US" dirty="0">
                <a:blipFill dpi="0" rotWithShape="1">
                  <a:blip r:embed="rId5">
                    <a:extLst>
                      <a:ext uri="{28A0092B-C50C-407E-A947-70E740481C1C}">
                        <a14:useLocalDpi xmlns:a14="http://schemas.microsoft.com/office/drawing/2010/main" val="0"/>
                      </a:ext>
                    </a:extLst>
                  </a:blip>
                  <a:srcRect/>
                  <a:stretch>
                    <a:fillRect/>
                  </a:stretch>
                </a:blipFill>
              </a:endParaRPr>
            </a:p>
          </p:txBody>
        </p:sp>
        <p:sp>
          <p:nvSpPr>
            <p:cNvPr id="19" name="矩形 18"/>
            <p:cNvSpPr/>
            <p:nvPr/>
          </p:nvSpPr>
          <p:spPr>
            <a:xfrm>
              <a:off x="4516224" y="2011389"/>
              <a:ext cx="1448623" cy="1306285"/>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grpSp>
      <p:sp>
        <p:nvSpPr>
          <p:cNvPr id="7" name="TextBox 12"/>
          <p:cNvSpPr txBox="1"/>
          <p:nvPr/>
        </p:nvSpPr>
        <p:spPr>
          <a:xfrm>
            <a:off x="837286" y="361149"/>
            <a:ext cx="2115236" cy="476172"/>
          </a:xfrm>
          <a:prstGeom prst="rect">
            <a:avLst/>
          </a:prstGeom>
          <a:noFill/>
        </p:spPr>
        <p:txBody>
          <a:bodyPr wrap="square" lIns="82295" tIns="41147" rIns="82295" bIns="41147" rtlCol="0">
            <a:noAutofit/>
          </a:bodyPr>
          <a:lstStyle/>
          <a:p>
            <a:r>
              <a:rPr lang="zh-CN" altLang="en-US" sz="2400" dirty="0">
                <a:solidFill>
                  <a:schemeClr val="bg1"/>
                </a:solidFill>
                <a:latin typeface="微软雅黑" pitchFamily="34" charset="-122"/>
                <a:ea typeface="微软雅黑" pitchFamily="34" charset="-122"/>
              </a:rPr>
              <a:t>社会实践</a:t>
            </a:r>
            <a:endParaRPr lang="zh-CN" altLang="en-US" sz="2400" dirty="0">
              <a:solidFill>
                <a:schemeClr val="bg1"/>
              </a:solidFill>
              <a:latin typeface="微软雅黑" pitchFamily="34" charset="-122"/>
              <a:ea typeface="微软雅黑" pitchFamily="34" charset="-122"/>
            </a:endParaRPr>
          </a:p>
        </p:txBody>
      </p:sp>
      <p:sp>
        <p:nvSpPr>
          <p:cNvPr id="8" name="TextBox 12"/>
          <p:cNvSpPr txBox="1"/>
          <p:nvPr/>
        </p:nvSpPr>
        <p:spPr>
          <a:xfrm>
            <a:off x="8086380" y="361149"/>
            <a:ext cx="649152" cy="476172"/>
          </a:xfrm>
          <a:prstGeom prst="rect">
            <a:avLst/>
          </a:prstGeom>
          <a:noFill/>
        </p:spPr>
        <p:txBody>
          <a:bodyPr wrap="square" lIns="82295" tIns="41147" rIns="82295" bIns="41147" rtlCol="0">
            <a:noAutofit/>
          </a:bodyPr>
          <a:lstStyle/>
          <a:p>
            <a:pPr algn="r"/>
            <a:r>
              <a:rPr lang="en-US" altLang="zh-CN" sz="2400" dirty="0" smtClean="0">
                <a:solidFill>
                  <a:schemeClr val="bg1"/>
                </a:solidFill>
                <a:effectLst/>
                <a:latin typeface="微软雅黑" pitchFamily="34" charset="-122"/>
                <a:ea typeface="微软雅黑" pitchFamily="34" charset="-122"/>
              </a:rPr>
              <a:t>08</a:t>
            </a:r>
            <a:endParaRPr lang="zh-CN" altLang="en-US" sz="2400" dirty="0">
              <a:solidFill>
                <a:schemeClr val="bg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253630296"/>
      </p:ext>
    </p:extLst>
  </p:cSld>
  <p:clrMapOvr>
    <a:masterClrMapping/>
  </p:clrMapOvr>
  <p:transition spd="slow" advClick="0"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4AF76-2926-4251-B3A4-3ACFE5228406"/>
  <p:tag name="ISPRING_SCORM_RATE_SLIDES" val="1"/>
  <p:tag name="ISPRINGONLINEFOLDERID" val="0"/>
  <p:tag name="ISPRINGONLINEFOLDERPATH" val="Content List"/>
  <p:tag name="ISPRINGCLOUDFOLDERID" val="0"/>
  <p:tag name="ISPRINGCLOUDFOLDERPATH" val="Repository"/>
  <p:tag name="ISPRING_PLAYERS_CUSTOMIZATION" val="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JSM0idimon3C8AAIpTAAAXAAAAdW5pdmVyc2FsL3VuaXZlcnNhbC5wbmftfHlYU9faLx2srbbSVhRRJC2gzFBAJgmkFTVMgkxGlKEaEAcgEgQMQ9LWYy1jJAQiY8okShgKSCASwGohJAGiUkAIECUkkSFQEgmETDdBW4eec+997jfc53yPfyh5195rvb/1zmvtvXbqYS/wJxu2b1BTU/vEzXW/r5ra+2g1tXcXP/xA2TL4yY+pyj/vxPqC96nV9WtPK4n3I7459I2aWgN6o/TEOiX90XnXwFg1tU33VP/eocBuhKmp+QHc9n/jfzGEPw5D3+IF6vyRvNtZDaBmBDv2UU01zLiTYCzcUIP9cPR3w29+2H7VJM3IXfeA18bMG5c0NE6c3yW3v7H11tYNh84Z7NPXPbSz6veszW1uLU62DE5QR0o/YqF/3rmknZvgCuL3ylCnEuoiFtikCNF7mn4dCtlCKFkmYmrC2peGKheSeY5KgGqm0Re+mb78UL0PUQWk9Z4NV7X1eySWZdMFT5NYkhDSF6oWnlHKg3DEM5RiQWGmqWp4TK60W/2uhfCO8vdhN9iz7xeQy20cz7XexxPL1f2tVT+/wIINDFHbF7zlU940RA1jGaCm9p1fGXDvN7RLQq5EXU3tjhEpV/D0ZlVJIo6Bkgu9kLDHJ7DrUatVqFUd1kq3HS0ccr6YsjyZbhFiruBYoEhFqGGd7mVQ/QAjmWvNIXuC9sC8iUlMxvGscJ3QUxQd3tUocigrQslHMnmEVg4QZwNIK/l4cX6C11OkwAAlmHwABrT7m3kvKPkoZkJlBDrGYpdbB3J1AN9RJHroYZFL7wQ4i6neE6OpKTrMAOLSYD1yCT4ySC8nn4Iev8FBXgdIRvtut6TMxSKeQUEiKI5iO8+6Bbydzlaq/GhfbS6YufmXon/IV9CKlXBLS+8I1j1jNJHjmlauYSu8tTwQsBFPaJ0hNnqm3To7cU/wC62c7NzC8ZhH/3CqBBmQENydMXmjIOFjzmdK8XQ4mqB1DarY+y12PUTLn6JDzHc4fLOTHh4yj0YIP+IbOC+mJlwH153fLoSjJhZat3/ZEosRN6BT5uD5c3YD3amL12yHnESP5mmSAB0lcp6oVXfaDsm2M6+q/Lj31piOFaqmEAEdSe7bAoSGlDQh2mPi/IbcAm3qEgt4fbMZ7Dlik9OQJ76PSeWzZOOslAjHEYViNVQx64S2oJ8qbhi/uI0zqpyeYHQ0bz87ztqbce6sVMqLswqBOnSb4obFj0I6sqCMZRM6esEvbyczdfFYNTFnOtfUTgSiD2YNEtnV0B5yprbHUuz7amrns+anos5lb24oss/aLNL4KnbkK02PfDsvUTfzFHwfLi42yRSHiJ22zqPzt0n6+UVhWeFNxXOOyxTLMFS5/l7uo+7GhCcncsHiSDzQzmVD7uJRcDZms6KXDvVOxWB2CYU2Qgp5rH+4V1KvWOoMmWDwa0Ch1BwE1BEKyM9DOJT07qBn8XmiAKJ1VpypdWFLLhNR4zBRg99nKOknm1prqufjwinsfvIcrLdzozoBSHPmDp/u4PKcBoSr1Ftj/bMnanA8+9ksBKm48Yz2wqPokqoaO6LTPJqfMQztWD8Yv+kmrTwyCRkVsQPKHEER2+1+DNsBBf4U9b0yopzvj24G0j6CePXqKpgg2j9i7ubn3DphWih2OENPHbUv3QG/i+Nwz5DwJ41bKLYUsinI6/Om9oagsHY+sXG+gRKP0zmCuJULPxVkif0hzBzuWxeG9Oq+UnQefXLXLG8qJZlxpZfxDNEemZBsGEe0VGpDaznWkR4a7ihsOMKN6mthi3l4VNWntGcxniQnzSOW7gTEaFTSNY5PSAvbHZ/cx0Beh6Xn+Aj2D/XdinGsL20Imo8oRMh6QRsRZqdWHx3MiCkb7f/SoS4KgT1Tbr/d1z+cCdnpcvCdXE4L6J4qisx7TRDzcn4TG1+KgV/LIdf2MtxW7Z9oG+Advi+k//zlMiWRKeunR+QjxvmyJ4+gzGierVON4LT5YSKxq9/wtFVU3uQuod/eysfUePDNnOnA3ZCFyGEPn1/GwWEysci+2zShmB/Zxxx1FtUASMXT0ONC/pcDXCh5o3oT0H3aKoQgLuBZD1AYKOSQ362MYdcQF1Ixgt1sTdQi4fm9kLkDQzsPzJnS/ZkO+rORoZR8YkpHN/we0GLZGtTSxGqIztpFKTnjMBT1pdLRz9fNz1mj4Z/byikgg4rAU+bB8KQa646sM+y0f7gGWg+lRsZ6MucTnH3GSsK4719MWrePy3t/8Rp0B33isp8pujsXLLRCePlu56SVNtR60pcdmQy+hnv5t9sbvbjBVcDb8/FEblQUQFIqMGSykN0+dcBRr7Yo5US2twj3up7ASPKdabli4+IeYTGHAmeLviLuQNRm8EiJMg5PX0jgazemBIOJ7TJ5hJR6i5D1pUNWTI1DnWkOGz/8npqaPSThiA5nv+kARTHB++2Cc2qh9+5YjC3+aBZha7dtd+oJr5nGuUcQoqWXPoXswvEhZosDo8cABnSKNrMVpenVAHQ/czWuW4i7awjZVunpRsUg2E3p3Y2Bu+kRJNMchLhAAjFCd2/xpERGnEOShXx7f50DaWWL1kVs1+9t89pN1NuANEYSsh9sVDBdDqSRxc3ZzEA7RpLStS0tiMydTGrs3k65wGZZmAxhOlQoAyhTZzk2YwRJdOqognayt1EWuQ1othZzG1s5nTuktlyBocEF9m9ReZsbi77mxnPRLf/4LagnLMTr926yOMzGYN7h5g5ht9vjo7Be+uoI6xqez6Af9NpLiW+U2nOhaH4dMEPwBaPP8KQxYoxpktLNk1Uka3X1X8MxoSEZPFtfYsa0EbQbSUjpZTX5bMj0ndnLHCkALIgaImQx5HxnmMmy37ZM2TyfZwvMWFBIC/rOmS6DYzDTbJurTDYPVN+8WNC/GD5heOVHRJsRDI7CwsZnYW3FLtXDcdqj8RegPcnkEdHR3XQGU+kp9hEtvjoxbToHEXemBbL1ynyLNUR7XRU8Jovlyumed1cmVlfE+YlkhTIB2++ilW+uANrDOhTKrkWfqxKHmtp6I7Tqj70rQhlY1e58Q9NTkZt8dVQp+/xVwYfKP99dwoJVrdrPvu+U0jvJqt/fpb1+qQL4rirff/H/MOqrXe+cDEGKOenDIUn8yUy7idZPP6MevWr5JdTF5tScj6q36VR6qHSy67iyOnmM9dk/dYX66Kpl2XbHvSoW312Wjivzz6WB/Z9lL++G7reJv7DGY+Nnn414vCX+HYlsSfZwKEo2ORKBb1+5f8X5wnQ2WIe08ng96KIv3JO9Aq9xOBWoN/jowXPr2O8FMjqhkzTX0PiLQ7jDqXUPt9/szspS2du3X8JXEQKqAR3Ode5poMu8X7IYYBh1HOBXw+coUyReSdJ5D68vXx0wwCgWH2RnlJUV6D1v/uoFphW3g+R1MObC+NJUtF/mzp1rFrxv6pm1pmWT9EATLiRx+lffhdAQBCeXDr2ZZVlXQLK/3Z8IX34VVP7G3JGblXu7W92JXQ8ChnOu5Jyde2qo8p+tulX4qJtWRceqoRnt/sqLQzlXcK9erD6a6ucRl/GAczhGA7731UFvpuXaN/tTtl15uAX8ZVXOP+nkE15vv8Gh2B8KBquc9JdPHWT+Xe5rvKLqfLUvF3lVN5SXq1zz6E9FyOqTu7zMBi27iwhb/8V4lvDiScOpC76viMFvi0nMWeW0MbP/qlOM578AfnHzf3vzNm9ncZhDCvqfTvwg3PN7/X8x7/F33bwMXjOYhs+r8ma2QfvjNuj/Kwkf+4I6XfFX2OqZrjI+Mvm7706oP8n9XzCKMUxah/nn4HB1X2MG3F4xaO+Amt9UNvWIXvovwLGNb74JLtIj94nSzVJ++U2CV7pBHbC79SzxTZbcfRzn217cN0eN/SwWEGxX/gYMBhTtJCrZx+3oaQDkaLi+LnYENz+CdvKfOONsfSdy8Wk5Oo/Ta0S35D3iyKteCkrm6n7NoORimekZL5+sgJhbr4D7qSfkfy4xFtIhX6oPJT976LEQswkhWxq2AJzrOKIlzCGYG7xqLy24iBIEd/ISQPo4Cbj6tFyzniygXar0MnHgMl3d8WAdxJQqmKZ8xRmnIp2flaoHT/THwm98QXvWixtwf6kHJt0Qza3wdzuDOcnRiC080Jfj7YxYfKTUaOvyfMXXSfMknjksAaJjhPayfmkJ0RYBCCz5j7sbcQOxSz4To3mf7xpolLa+axAai+qB6xkda+y/1mIWwkWQBBElIKINN6JTj4Rnb6frj8eEgRAfQyds83H8vln9EW5QSVSLIywWCNFDmCI8oXLDnw9yKVvZYizz0CsoPWjp1UD3J9nTRra6kCf761zdA63ccVV45Cp8h7LP93AbxmZvYIwDLKhrD7fyKFWmLOtIxeHgxvEeUaMnF/3uGW1Yx/V/jDhmKReIwrgJSpH2uaHiHBNMY1/2HBQLdMhr6H8UwUWHgaBIYg6CXRvjUBeTkQ/SQelcGYt+VT++32ZYncrbByUXm1S65eXXk920rLnojH36VEH5HTcrJyb1VmSS+anGcVMQLT8GqBdoK9lBlWa3s3ukGvbBvtjw4uyYDCG7GA0zb8JouLCvdcfaMBiiJi9iW4qpW1ac46HoklfVrKFp5Ogb0muVggWVf5pvPUSFu7gXeXoIbC671d11QzSOH3HHIsZNC+vduOiy3dRnDeNhznkEbcqj+dKMxtNBshx28TIuA7r9wLAt9JgolylcnGrIWiKwb5aEkhCvTuzgyINKYzs4CPKsd5dbxUUtrV2eeX25TiP9j4bi23vI+kIKX1/ItYpwzmtnt7ojsL0wP/peIdu12zKTzTrlSe/ozvU+blSCBatbvGooRlaitPTqMddvGs2OCo7Uuro1mrn6FkwZV8Rw+qV5v+jDZNsh8jB5AL183h5DyAOPLLeuGoa2aFGwBCyRAtLxw0DzWe/iwoq1XTqu/zzakVl3DPy6hKD08hq7zkGTUN4Pu4TduUC3CXdb9yKNvSQ8B4M1CESOAZha1ESmwDB8wDB8004wfFBgqAVLKEQnhU2couF75Hqz4UiMxKGE9IX7GdssELNH2lCr4S2M1WvBvaYJu1hLv12XPZs9N6Cxu7P3hXW8azg7dbbAEmUO9v2l4rCWsHHMEIWZO9eB5/df9krLN7WuM5/J0pvtW24LSxqZF1XfCHO+zl+E4e+Z2m2o7CHXWGNkU/bWFuh2Y8IU92XQ1NVNeku8Jf5vCRh5sfvSgMsbayGEmIOz6FhuX3CyP6TxmfiElW1Yxo0/+1iGrj7EmU8kC/vWV6Xr6mrioPu6fzzb+6j8P2d598+7frcuRUwP7VgZaumIW+zeAQvCJPD4LSwkj0QVPhtGyYY5wos7Q1fuapojJS0oyeTNqpLbKziFIDQEKF9h02nsHYJrwkcE3j9snrtkjtX+Orxq51rTolMKFxfNi1cooJA8U97kPYD8D07sYSe7MdTzeiJ5iRCacvhyj6XD9a9puQcDSuFZ8C2+S9oxnWs4t2IELtF55Eq+ctF5UiyNlq3WKxIDy4qaGCnzsZzYLlnliyDpJRjqnBEXOy2PxYYj4POCrcQZ8aTc989Yp5IqjXfxqMylAabKvmZ463mDF2WyCMNAV5ewe0I1Ce6bkV/AeIQSu1cugtihTpSYeVQw31guZSjIyfOtqD+TX19pS13KlB7AaONmZM/x4aHSNTQ9DeLVYWUJ9dDDIpjGd6jvlK9ynkGUi5BfsYAwR6dQiq1xIHIuog3tABVn82XZLvSA27I4xNIghCXUBki+GVEt8pPF8XV4CQnf9vDZyiOKc7yDReNYKSK3l2FLQNwjM/giOGqCFcexLiUydi7nPLe34UN1mxBT2WBz55Vf1TvoA94g2bepAKxVvqhUPeXpC+68qMhwsapEEcR36NCOIsPGvM9Y8+7Dc6NRwYIISQsjJi232nTE2p2oGZrcUOQMs2sJTeI306djGxU+K1L5gkJ+6WacFYg5bSXKL3t6LlQyeukmqBcmG4K1x3pSeiJcovCgecBz+dXlaICNjvjqVAZpHczfQytQppFAZCRbtbdftDyV491hbQZRTJ27zpstDUNmZEgc6oLa98BPkxo6A7OWHpGlAvpCYpaw6imhLIyRzBkK0oiilwed2CMAo56BcbsOZ8AjsN6ByN4dzJ5hSzOhnttnNtcZ3YMHym9sH2hCT/XZscgPtriKI2+ISWzkc2OYqnbLtnYv0wy5+OTX3wH6y9ZO6w4r887p/tYNZ46PVvRQnyU7YXvR2TEgrknZJrMEZj7rdt7dWmO3upPmaN/3o6rQgtPY/UZZ3VbZnxuEezWaXfBd0Rfv9QZwfESW3vi+dQNAJ7TdbBTLPGGnkvHiWAzquSXDBzMIWQe/udXXCjfk/HoTC1YWGDzNncfMJWO33bgtdU5Lv/uFu8G3lOtvh4gzWv7Rx3mQPOgT18Vo1X3ahJfNtV1fyAUbVcCTbN1LyZ9EY33ZGyp7O6lbwE1B2baKDLjC8E82n1cZIzEkaerZEZeBnDZDdPcWHyjqSh5hbA9i9pj8WXJAVtCgYarv9sqaVGXmRGjoDdpuyt2fxPHJnUswxelOmzsLDeEfDzKMl688tytIX4opGqOs+icFIkNMNafbkhFdQI7j74YFppP0abkubhMFoq9o5fO0cr6AdPuMOcYqqm0srvIiARlCAjx3FtLZg+JG2acz+ssU3peZIAqeWXVYJ5NxdjvshOOtsSiehKWQc/Al9WnZhAKPsjHAur6LO45f57lXZFff0mKuTBmAxHXTSUqZ5D44kqcsGqKuP3InonbObzOaqMZD5tf/aW8+d6YsyvqoMk+8R6lPb4ZAV4secOB+cC6Y+qh7At5SHEWCBzMFpzUc9aCrK0HlWA82QwCe2JeX0dKWOR2TIzBEnwubmG/dawyCCAUU10WiLJAjP/zcdPa6lX5V91XiXAPFfCM+uU/JI73M54MD0YxlQstlfi44tyYnQ6LHlFDt+8+SaI9Eh+ADJueJHJ8MQhLG0mldf3KA71Bhp+Yg71PlzVes8hZECQMPI5VxteOwvBe++kJQ0QLiLdKH2w/QRbWRVOKK2/d+W8Bu8gok0Rr3qZtccOQ6pBv/BLAMJi7nzC0r/VbsLQUUBi365epCbJxZp+U1pRoHymtGkB88CDLdZRRfzTBK03Af6SYepQmgktyG5Cxo0OIezL5pYlr5iiouv2Sd3dYXlWfE4+oBxK5ia/q03/PwOW/bsvjkAc8UUhIAaimyfREZ55tkv5ytM8f/6i8bg4/+OQCjU5KgqDM9+Gj5iTqqVUri3Hpu/boJ+OT7FwIyztvgJWM8Gj7YC/fctgTnBQ/QyFvKHrzac8voPxsxoPLQLXpBfXiFGI8DdRbtfsH1yVTzcIiJx2d1XFUURyEdDr1Yl96jd8qHFbdVnH/38859tQunSzPUNP2zuu7jw/Pqzxv37yci2Jl25qyzYgHdAsfu1vmzfROntmXi9sqkZufRrD93Uvbvv63a1wx2+K/ZYpsWiJiw0OTZ46zbF/nNw+ZyimIFcOekYLT/HLB+6eWOVwVdIcUrhJNMlly0tgH7bdpPNVgyUbidca79leEwJpv3h8nm2ocIfy4iXDU52T2I/aqUf+ebYCxYl/fZWjWwPs5HJ7UIvNZP+/cDCH24zhqr84ff7FCFVz051rRof/awa0E+v9DBFuIV0i5cx7PK9R5z4Bc3RhOAq6PDHaKsZesRlNetA0eoCjlLIZncjF/5rUuZjoJXl5UNoKONa3r+7tLtsQqgu5uwCrVahTP4xYHU5xbZwd2QuqznQO1vmCL0bKCeM60nSIM6VybTF4wPCmNLCGirBdXjr6+Wzr9AzdnN8XEvKyL3Uz+K9jrFQptc7RDk1gflQXQJYeSSTbkusaRbywV+z6eFK8SCxWO5QYhbh64z8F2YnNGi9yki62Pwpd+uaQo/Os8NFzfIr+E2czUgTD4HKZLNEOrzmJtJMNVmifnGB+K08iiBNTKXgP6T+3WIDqfCJlS9eOx6EO2jPwxjG5NpxdlBNp/l2+XtpMbH7ivK4WH3GeXAy4ok+c5EnEkWxjQnKlPGQf40NjzFkxiD7kECvf6Un6/OLmGETpRHBXZvvh3qA588ACyOHuDCbGmvXNGCbKz8giZrQBKLZRmNhlTb7kHvfLtoA3bax9mS7Wv6VD+AK8wDUy/uCEwrCRJb15kW1L+7Hf6DI37q+uN8Hk//IhYciEIePxYdcSxXwzMwoaPaiOl4i9yT4opECmPH26OisLdiY44deAEnywzt29sL0cjMaMHucijdCbMo7INs5UzZD8DfBU58gJsKQyQ9LOKoF38RIdMIiPX15RcfTi+CC0a31ZcbI1Iyfjhj7kVYS0v2N+gNHB+vI36iyJzNIzFlbSnpgV4XYq2KHt40TrKCBeVifzCaZVDJptYYftjoo3nR+44U+4XQKedTWBd2RIp+uE+IS75mYHRJZ+YLy9E+rlN5w42U04KpfJoaw7nf2miIj9jjdRpqntcYOQSAeEydG9rJuR+knzllXOZjnzl5OhJ23DST32cw4DB0tlCYGOhMnwvu+lLwCwZPJecddPt9eoP+C6dwIAJpH80YXuVuHubnHhS6LQQ91A9E9Xqk5uw7E9SHDecxHN0PNihX/ERKKjwa/dCYGpNx8ow+c8yLLuJC+22J63J6jPRBVeIRbUFT0XCPdHuGyzrMS+CpPWf0IdS+dQ+TD7C0XzrimCLj3enDMdgXEksXuE4By1T++/hnc5petvCnFyMYovf3662V/JtmyoCfO6D/Tx3IotFzmsqg0QIY25y9JWf4Yshs8F8bDK44ZaUvmdzBWunmBHx0p0DwejT5t3lQMUIvhHUgFtej/livqeCypIXKJUNXKHnljyugj8diEWY8m+Lh+BD2K8uz4JCUpcF0CgAlnWyg6Ly3NfdNwXinzPhxqLt/ySMPtf21UXvVvG7vD8Krw4kvtyAeVu6lvj/0e+Vfu6QXbnp99b1N3Cusqjf3riShFhYaWmck/aO3Xxlt8KNTFUErXLtOapmzZISRx0oYGnp9JBfELVvOA8TMy6392/4G10qBxwoFT4FvMDmsU3sIcaHkDQaG6KHrwL3er85t5n1rLPicn05x1SsJxiPuBy1aebMRut/vtdn9+jHngTLF826+kmV8i7/9UXA6ilYu/P0t3Ldw/x3h2hmhnZduKofmRslaFCLWxNqbNRET8WKnzlVC5zEvkL5k9XLoymU684oooZhirdruWIhMCFHgZU2o+DOOMv8Lf5sC/5HgqTVe3Mth9PGcl0lw+RHM3Qhbd9zs1m+y/QfU3U7sEcWeRiFMISnAe+T+oG19EsdTbQm1f0dHwYIVnE4pLr1TXNhJkiYO+lZItArpuKBS4Y7OxR24LnprdQTWgoTnNHr68h3pYUhuuCN0ldirNdDE8MQvW3PDj3EzoVoDV2oK+VlRjLVoZ5H8ZCOOHtniaGEHWzjxd7UwLTkPWk+ePp52AUPak+rToy8uOGMUrHvZMw0HQ0mYOEkPsx/uONCo0KczJD9p2Jb/7v6rTadNtCl+6pwI5F7i2s2m5gaMhA4BmNvRST2r0HHlApFvio8Ky7d0mp161MiwNGshnJyp+7vu+bvxiD043SRMTG7/V7Rr+qF+8/rlnm5iTGN4ZLlxEdF3JYOfVWbUQhAYUpxRW33cf1686DsTyetqBfUyfk1OmmBdK2G7CeJqOscZ9x7+zQyJVwJ1AgagvR4jmIfhngCIqOJT2jNSmNZsJKf2LGkmIshnT1pBNbCgqkt6sbqXcqTWmlXS4nSdh8xt6L/3d6sm+pmjT+XjfE9ruEKLXXy3c2iVWFdSqHKJjuMyDhQAGEdPMcj9yZLDiAtPF50i/26+bX0Cw8t9yaghWUYmggnfxfHaUB4Dgp3w+BLLpBpG/LhI/MXnQ47ZOdJZ1ZRPk82ig4qxZWe0FStjFYu2JG3KirQiME8LYs8RHQVJCMo1O8U6y0KIId1JPPp3F4pXrmwh7/TBdnkExj6lFcynFVpazDLWHaLlYm31AqOxDkYJXIlLVoT+gT77jsgEubS8Ifk6Otzv3UxO0/gctMI4S7fLm4grO4109t0anshlDMR+zLbsoyz/8s8UyflsGfI2xL2F+xbu/we4GVhwzawBctKAtuB4bvYVIKrsxXH7WzmLX/29irb50LdmiNqE14vjAAjg18k31gMjdJa0jxUknamXn0U8/GgMhoji2XS88jhOt/E/kYB7ytkoKdrUK8zrLwQOu400O8R9sMYbDKSoSb1jQBfk+srFNZmEFb4yxJrsqLZ/iW7q2pqMMVF/ibjH0kelC33mS7FAy1Q6cyW+lAhlv0q32ZEvXzTKSlXZgN7I9b9MQHvzmq00HnoL6N8KUJYReu31DuDyWKwmAyjsrVx7XlN0D/HksqZ5ycXJ1HT1lKcuuBLk6vT62InOqdb6WG2hQJz4NIa3OM57HYOqhipHOycG6rQ/e+iB4zwIoGEoOklzjeepe7OZRjkTjCn7Or9nvfQq+0TVeyQwmPBXdeQfv9ZK8l8XQVs0Avsuh2qATz6/sH7ExANe6ZtHHXaIjcnRPaXhwTRJbJwoRUBXyXyNY9DimKSwCW9tY3QjPiZ80DCVy/Er6WPuZNIbhUJLgIQsNap6fcrRq/lgI586+JJXHZAGR0hGbY2C4DZ+3Kqa/Hr37ULfo+ETemigwOsdLBOamIcQjURYDLshcmThicQchN4IeIjq3IiMmzNCWMG0PaLRn582xdeT8GGkhs65c1iw0c/wJG3okBblIu11dRALlRfBvnmR9R9UKwtjrKmRf+OEYajv133rvNMKTHPqAw2EYF/ncJRRGHe63NO9MVpkZ0UrMs1ZOrhpS6jRRW7L7+HtPkcDOD5xc26i5nEWee7mm8o0Qx/8DJ47ecO97qkbFfPu7nU+0bDMxlPYPbHV04ER8r1W8xEgSyti56G0Mqwzm1bh49tHR8sgzG0S+rOxib1Lf1OnDw27eKSOoE+HALKcJmaazeK4GZhT+i1N7Z541ru4uxEdqgdIeJM032OZ/l0M28DdlPyUfjqaTYu9Ko7tlhMpyFDf121w2AzdzWz0/a1im1Y3ufr97V39rT8YuC1ab7jBZ7K4CLZZGKm44irVmTgQW3nf8MdNuWAoCFpcoywwR4aCPgwnLV5s4fhgoDsPHNFhBx3po1xjM7ceqrr2dwPap99FPYKBnxqb2L3OPS1HwyTbNxxJZxpmWMEk8a1YB2i7mFaKSCTaOfNOJ30slGEdR+SPhsjt2ZERzkM1+DMO1xuSO7KgvcMNfVFf5padayv2837dd8en3msK7/tP8cPoYzqZnfbEvtJp+OobdgOllYvrU3feLu40371s/XpkiPdEXLixraDKBD0Pez1C8G9zHgx4g1ICP84kZBx0u3A6UTDXxAjxQhuUXLx7fNQL+MZAAyZoUXSngGaCawGfwEqUDtDDiXJ4Y3LMYBxYFSS6VF4ujrtG13dof+OOe4ZoQXwzCZhWj5LN4oScZ2+oPyFYR/WsWtPbWTzF4U8tDYdCdIovvoH9keDG6rdzZxNpZarwIbjU6Lc9XB60mzpd+bfoJSgdFveWabgIIzR3FpRMWdRVAmm5rvDRvwlRL9Dxbd55C+i/GRBG8FOcrErxDK+TXHUAefW/qFp8S7wl3hJvibfEW+It8ZZ4S/zPJwTdO2BAeyeNzxAwq4MvK05cKFI8mcSSTKydRQXshrp0//RXH2GlRcr0ZJ8dK/n8bUNdeIzD7rDIG90ZTv/B16j/N8d2116GVv0+7PMfHvy+D+dBS8dSbTpL0s5qW2kOlTSno5HPyjXRIPkKlRrDWYEXOUzMxKi6kgoYfIJwRqJLAXQKHTtja4UK08K47tVB4kK6tiJYBBg2R8tFMIVokoec59EuOQU4TGgnLF1UgRlL5piEOoykfxOty1MgIgehJeH5kqGooAMdVRCEdDiOL3g6gJdfQHxXZU4JdiopXO2NcI69WdCyZA0SWmuGygU4lrVM9UkR85LEmZse+JXfDCas8W3Chx4W7cIxlFyIRw2TxRIMh4toSmZ0w1XfEZmwgXl2ziwv3Wf0RM1BYSR0yhyUzybfFKNsotmAm9B68wvaampFbUFBMTs6L5VUo1FSNoetBHZ2fMtUUhJT835QG/B2fV9QVlsi0C4754+1D4sAv6znwpxWn5Yv5OdNGg34+f+Glj1CByPHzSnjPbH4h4YMsQpnh98XlT9rsdJXFgGKxUtdoUP04ZpCTjdZGlRxlUqOSQpp8ZVljHU73+YIjjbJpKYRcvJEFGnWZGsTn/BxVtZ7at/F4hSnk1VnXFl6EF8nUWBzv7vAqaNP4d8Rj/Df+XuKj1MJlBPmaLAoLshZPJsfmHZl5jdnSEGvwdzIUACR0sdB4NOvBcXl3DVsaVnnkXY3uR7ueJm1UpIpOGOKw1+J2XWMdk1sXAqQPQCYbbzxRCmlBkkPdFtLG0dwjcIQBueC1dlpXYSg4Kf2SvNJIPm2r8pibAah+IDZmt2s2ZkGgAviQsWiqISQ52QE4L77+FOIjhNQXBLZmWAUKIg7PsMRtRobrmMYwnzvZoSflAIrro2EHMBKxpdFz3nxpUXzZnbuFYjRqDY6IfLHufLR5d4Y1TcxBIH2gwtZJtU6ippjETYOBq21DJCvzvh9++x6bh88nJLMAe+63NV6+3IbJGXhIOKWmS886fid344itzFr8lgmEZuUor0AgARHL6xElyU6TVw+y2o6W9x2mJ90pDZWszrlPbXzJYKt13NBvNOExE2nBvea0JjD1RRUMK18x3YDwSB5RDSVknf3C+EWsDpkqT0JRC8/KykF3r796jiGnUvHOwPMUVsGO95Rs/c2QX19oXJtMMJqMUtcLHBo3cR58EnmZvHZiastujuP7e7ycT53fbVmx/yRiURbzXhhhE746sVzx3rxiD10ATsq1NIZbTjQTfxx3hp9G59dOM+uprezOA8MQGJq+tpR/YucXEiWuWd1CqM6bn5f80Jgs1duoQbYh79D7Tuh8O5GC2ynRV1Noo5qQpL0zpV0AaK1erkWOMqtFirlALSLyxUYdt0vBX1fsu9k8uHFX5xu8qKnEF6pVh124pCMHww5nh0WRssHf7WjVSTv3EUnexGtcVZGkdw44rr+yIWIqWspUzzBXooAmQteO1aw2Fyfwv+VIFsvlrEUMviI02BHxODepE07PXwPoddkFZWVohSJSkAWCTIc0jtgKai3Ou5IHv77QumBU0r5cPYnF2EBjSn0+19N1BGbW5yivUtmyWamBwP3cCt/0RLCmxnXnFHfigzzuuHC5WgNp/yS+mDLnIUkG6escTDRYcNNgrYH5Ntx/6XEjI+/rW8XjV6CrHZx+DO0ctUTHZzQql1ypX50ueYY7+qcAQXjL1T/E5rqYAz9ZO0xUfWaRYRECyLEQkDBcQTlzjV87E+IECRMsRSqWFqW6jhaWNMXlqE7BgOWR45wObPxEyUzpGsBs3PUhinL/oFuS27MFFIHPA+xAjFCoxkMaFhbfonwKqK4FlqS/mQ3HqWMyfNBSog+/fpaHxLCdWERhcLJdIu8LvfmhZF4sYvVF1VkrXxepoR9rlIFNkIfHaVPuZ8bnrSGzVkQaDe4kAqJMyz/mrrQdwXDerJMzBF+3wvoTIKhlncuHN7W1Rvnz6AoezJ6gh5PAU+V2OLZkTliB7Qbl7Xkp7+LLX76sNguuKvhLzCeeiDM3Ypjp+yx/DuB/CRbi7bB8LYxabOvyrxzMhRR+fhC6SVE5Pf+awb2BwS1BOEs/DScnbFPz3d738BBxB5FSElZBLntW6wzlVxcuwi4IQxwCrSjLtwTNkICnAyUUnbSQyRDR0sFp3vrM+IErcI2uSGDuGvkIrKNN79NPHKjJCdL8GFr7OBsTNAh7PctJuCDG0GY720uRS11qiuticmJCO6WzrwQSlJ+tBysi7bJSpEca4apqfXfi5LGNYcdD8ogfA9vM0ZPqj6XZF6F3rdresPVGJv+II3MsrOSJEFAAIOqkkzR4jW0EfokEA0V82O3JQTocCLKE7320vQe9wfUU7Kl93z7ANyWmF3jCqC/pCRg9uOXvKswqP1os6yyUTs1NV7pquyP2xipvPhzvYNGWMXjXilpzFX8GTO8O7669zK19dgZqdyRltt2e0PnsQhvDKUASmfTUacBxmjiyNavy7/y4Jrkn1KyP7BUdAELzlx7r1n1SnOK+D1L+q1ewtA7E4REpyz/TySmQsoVWqY//YDK2/vvh/fWdxxZ8/86Y+hhm3bfNc0cliEvBl+xcp5DYHeUr7j5Vk8FfyBcqIUmul8dSQ54YFgssJndnQSAPbhZkqMcpUSf4qSToMNTKgVZ1CDzFor5Z/NBjB1YsIJlCylO2DzIvlmxjaY+C0U7xS9u7Pxjo2anwKRTYA5SCEGoRbRiEdQRdDD1fUn1MLsn/lOnMClU6Vblaxp6asWFhJqshQFINgooVO8Vna1wgRgESD5QewxMflYOMEOByVlhHYLTGvr3DO26UR+idcMljshGyHcZJjECyfxF+qjIAhMMXipSBgqRPjsmI8F1CmlVUhiDCqm3QmWArVATA1+VsJjmaEGTj5PBTs6DbrtOcV86fvUm/rbpT4JLiT0wORcWYp4T3uTVbPZ4vRLmNn/14DKSjfnxvuGzyBeqJdL7XiBN6gZpU4O+4Jybh+GUsUFZE1zh4VEd0p2LezF1rY/ywJZIGEve3EzQUGYET4iTt31FopcyyCZhFu25Jlcws1gwW30qbIS0hymv+kOZOF/Y9Wk9yFbZAGrVm373BuYlGKlmFxcVaYyozfTPlK7lEj8tBdTKirFjmTLsvqbogF5GoDyGKltUP9KcvGbplHrZaH1up0FIwMMtmgGIPRPwvIx9u6gLtSNDQ0ctureAqQGs0vOuS8lrUhNaMnhGTKV+M1xopUAQwly3pan/4hhTYdiZLjAEbR4UNoARexDTlThzVpYtzgWyqK54AiKvqP4PkvIUUjwpYu14noCfqp33Tl1iexBYGb3EqK2btrgiMjN/0A9tU+8liJwIQw767y09gtko7j+7oSJJ1aSvC/zMjq8Z5mItLGX2qXpRFnZrcGpO7GXTHJYPb9rIxSpFmoVnXumdrfTUGgA3wGtmxGvBNCYKjyanmA1QAlzyQTr3juRRYzFMpkIDwKSKGddsS1iFW8+4ILcKrH2cAElYcE7yp/HO7NPmP+qyxkByNqgDy2SKFZOh0vR0lJyhQAR6nV+tvvuPBEKIxbBPu47epSeGpzF7+IjMT9gpd/QQ7QFMrTVf2qsVZH0UIsScTVwzjSBwSWFUNed5UpDP1MurpcExcYOxloShwHHVe8BYRlcAGcZ5IClNBDahBN5yKmfwg1hLrO3547Zho2RPc8nqesVjADnCYf5KtemT8ephepx/PeVLRflXE5ophkbXusN/Ln61lAhg3o2qOEZciy28ZeTCMo2lCTnipK68IzdldQBvjr9C8NU5pJPy7EFC7j6f3E8agucXFLLOUHPKNIH2+UTtc/0UcTbgsY1C5iPMGGNXAaQ9rHkt75k/n1VX6aThzbx60SdqdxCJa3WlljJGr1fyCODUE3ZK4pu/Qezx0SmuegXyy5LpecmhssQBlpzPmngqRM8Xzjgo1VYzYxIqdhdrB10RnPZtjzLDmzWa7bCKCulmDs23/DkWMANV0aj0LWvKO2p3HOgRE/6djnU3EqVK7lva/7i7kcPuNOc80EfBO1fvzIGk90DJVad7+Hxp8rfx8jBFkOt5lH/4RwtH2kPq9Bbqa0NyWqaNF57ErZXvVxbbnhrd0JGoSsUWhNd55VLihBQtDm6lKe6inmwMbQX6TOS5JMkfgFbBmgoRS85svPb4lmwELxtJSvt8gq86MEJXQhxb2tU4Ei/y4SdxlQXvY0fcQslNJDrogDO7KnGsydSvti0tGU2gpNScw4GXmyvJZ9miJpCkSVMVFUPz9ucq10LVUe+AsMsjE10g3xFu3MS92bXKOUGGz19oIRQp6pPXDQVLIwTN9HLJikt8scE8IVQ2w4kArB37pJc9sUMJ7Sxw1MbAqtGtqs86lUmvsNPWPQxgKCBm9wXX5idBOfXBOl3BMuX07LmoJ34fcIRoQXxx8vhWcOczj84L4viSXj9t1ekUwHhVrITQOi9WkEDyWftq4F5NBkgh7aI4ixrooCeg52lGyeRo6j9dPf6snrzcxjKLULWdn3i4I+Uxv4VlHvHuX6SEpUA6bFb1FOZNPH1PUwGqc1Zd/Tavw5BkisYohCi594svSe5yetDjyPERtC+kLEzWtkwYQ9bujFJ9hFL2laamQl38hcZE3lav7arb3Q547a/b9+0P/wtQSwMEFAACAAgAElIzSDcVbl1NAAAAagAAABsAAAB1bml2ZXJzYWwvdW5pdmVyc2FsLnBuZy54bWyzsa/IzVEoSy0qzszPs1Uy1DNQsrfj5bIpKEoty0wtV6gAihnpGUCAkkKlrZIJErc8M6Ukw1bJwswUIZaRmpmeUWKrZGZiCRfUBxoJAFBLAQIAABQAAgAIAPeSU0cjtE77+wIAALAIAAAUAAAAAAAAAAEAAAAAAAAAAAB1bml2ZXJzYWwvcGxheWVyLnhtbFBLAQIAABQAAgAIABJSM0idimon3C8AAIpTAAAXAAAAAAAAAAAAAAAAAC0DAAB1bml2ZXJzYWwvdW5pdmVyc2FsLnBuZ1BLAQIAABQAAgAIABJSM0g3FW5dTQAAAGoAAAAbAAAAAAAAAAEAAAAAAD4zAAB1bml2ZXJzYWwvdW5pdmVyc2FsLnBuZy54bWxQSwUGAAAAAAMAAwDQAAAAxDMAAAAA"/>
  <p:tag name="ISPRING_SCORM_ENDPOINT" val="&lt;endpoint&gt;&lt;enable&gt;0&lt;/enable&gt;&lt;lrs&gt;http://&lt;/lrs&gt;&lt;auth&gt;0&lt;/auth&gt;&lt;login&gt;&lt;/login&gt;&lt;password&gt;&lt;/password&gt;&lt;key&gt;&lt;/key&gt;&lt;name&gt;&lt;/name&gt;&lt;email&gt;&lt;/email&gt;&lt;/endpoint&gt;&#10;"/>
  <p:tag name="ISPRING_PRESENTATION_TITLE" val="奖学金申请答辩PPT动态模板"/>
</p:tagLst>
</file>

<file path=ppt/theme/theme1.xml><?xml version="1.0" encoding="utf-8"?>
<a:theme xmlns:a="http://schemas.openxmlformats.org/drawingml/2006/main" name="Qzuser">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1137</TotalTime>
  <Words>1169</Words>
  <Application>Microsoft Office PowerPoint</Application>
  <PresentationFormat>全屏显示(16:9)</PresentationFormat>
  <Paragraphs>127</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Calibri</vt:lpstr>
      <vt:lpstr>Wingdings</vt:lpstr>
      <vt:lpstr>Arial</vt:lpstr>
      <vt:lpstr>宋体</vt:lpstr>
      <vt:lpstr>微软雅黑</vt:lpstr>
      <vt:lpstr>Qzuser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qmx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Qzuser;</dc:title>
  <dc:creator>Qzuser</dc:creator>
  <cp:keywords>Qzuser</cp:keywords>
  <cp:lastModifiedBy>ytfcells</cp:lastModifiedBy>
  <cp:revision>94</cp:revision>
  <dcterms:created xsi:type="dcterms:W3CDTF">2016-04-24T13:02:37Z</dcterms:created>
  <dcterms:modified xsi:type="dcterms:W3CDTF">2019-10-14T01:31:13Z</dcterms:modified>
  <cp:category>Qzuser</cp:category>
</cp:coreProperties>
</file>