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pos="665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  <p15:guide id="7" orient="horz" pos="34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9" d="100"/>
          <a:sy n="59" d="100"/>
        </p:scale>
        <p:origin x="1056" y="192"/>
      </p:cViewPr>
      <p:guideLst>
        <p:guide orient="horz" pos="2183"/>
        <p:guide pos="3840"/>
        <p:guide pos="7015"/>
        <p:guide pos="665"/>
        <p:guide orient="horz" pos="867"/>
        <p:guide orient="horz" pos="34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2019/9/9/Monday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2019/9/9/Monday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2019/9/9/Monday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2019/9/9/Monday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2019/9/9/Monday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2019/9/9/Monday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2019/9/9/Monday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Relationship Id="rId9" Type="http://schemas.openxmlformats.org/officeDocument/2006/relationships/image" Target="../media/image5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3" Type="http://schemas.openxmlformats.org/officeDocument/2006/relationships/image" Target="../media/image10.svg"/><Relationship Id="rId7" Type="http://schemas.openxmlformats.org/officeDocument/2006/relationships/image" Target="../media/image26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5" Type="http://schemas.openxmlformats.org/officeDocument/2006/relationships/image" Target="../media/image32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28.sv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4.svg"/><Relationship Id="rId5" Type="http://schemas.openxmlformats.org/officeDocument/2006/relationships/image" Target="../media/image36.svg"/><Relationship Id="rId10" Type="http://schemas.openxmlformats.org/officeDocument/2006/relationships/image" Target="../media/image13.png"/><Relationship Id="rId4" Type="http://schemas.openxmlformats.org/officeDocument/2006/relationships/image" Target="../media/image35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3812CA6-21F7-4D66-B7C7-FC1448FFAB96}"/>
              </a:ext>
            </a:extLst>
          </p:cNvPr>
          <p:cNvSpPr/>
          <p:nvPr/>
        </p:nvSpPr>
        <p:spPr>
          <a:xfrm>
            <a:off x="0" y="5144400"/>
            <a:ext cx="12192000" cy="171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5357D4-0FE8-40EE-BECC-98E2F2737C7D}"/>
              </a:ext>
            </a:extLst>
          </p:cNvPr>
          <p:cNvSpPr/>
          <p:nvPr/>
        </p:nvSpPr>
        <p:spPr>
          <a:xfrm>
            <a:off x="0" y="4919681"/>
            <a:ext cx="12192000" cy="10800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E75B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7B4AA4-7453-4F71-A14A-C660FE787A9C}"/>
              </a:ext>
            </a:extLst>
          </p:cNvPr>
          <p:cNvSpPr txBox="1"/>
          <p:nvPr/>
        </p:nvSpPr>
        <p:spPr>
          <a:xfrm>
            <a:off x="2297677" y="3869886"/>
            <a:ext cx="7596647" cy="527804"/>
          </a:xfrm>
          <a:prstGeom prst="roundRect">
            <a:avLst/>
          </a:prstGeom>
          <a:solidFill>
            <a:srgbClr val="2E75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指导老师：老夫子</a:t>
            </a:r>
            <a:r>
              <a:rPr lang="en-US" altLang="zh-CN" sz="25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 </a:t>
            </a:r>
            <a:r>
              <a:rPr lang="zh-CN" altLang="en-US" sz="25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答辩人：我是谁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968C969-4CDB-47F1-ABCA-50B9C49684C0}"/>
              </a:ext>
            </a:extLst>
          </p:cNvPr>
          <p:cNvCxnSpPr/>
          <p:nvPr/>
        </p:nvCxnSpPr>
        <p:spPr>
          <a:xfrm>
            <a:off x="4587062" y="1391850"/>
            <a:ext cx="0" cy="198000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CCF2A11-A264-45F7-92AA-6822F8CAD9B9}"/>
              </a:ext>
            </a:extLst>
          </p:cNvPr>
          <p:cNvSpPr txBox="1"/>
          <p:nvPr/>
        </p:nvSpPr>
        <p:spPr>
          <a:xfrm>
            <a:off x="4587062" y="1703186"/>
            <a:ext cx="54971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2E75B6"/>
                </a:solidFill>
              </a:rPr>
              <a:t>蓝色简约答辩模板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9E17B8-911C-40A0-A8DE-2E57ECC49DAE}"/>
              </a:ext>
            </a:extLst>
          </p:cNvPr>
          <p:cNvSpPr txBox="1"/>
          <p:nvPr/>
        </p:nvSpPr>
        <p:spPr>
          <a:xfrm>
            <a:off x="4587062" y="2500750"/>
            <a:ext cx="549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E75B6"/>
                </a:solidFill>
              </a:rPr>
              <a:t>Blue Simple Defense Template</a:t>
            </a:r>
            <a:endParaRPr lang="zh-CN" altLang="en-US" sz="2800" dirty="0">
              <a:solidFill>
                <a:srgbClr val="2E75B6"/>
              </a:solidFill>
            </a:endParaRP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07902CEF-4C07-451A-96F1-D7D438A43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267" y="1432177"/>
            <a:ext cx="187275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3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1D4E471-B34B-4000-A91A-51DDAAE4E3D2}"/>
              </a:ext>
            </a:extLst>
          </p:cNvPr>
          <p:cNvSpPr/>
          <p:nvPr/>
        </p:nvSpPr>
        <p:spPr>
          <a:xfrm>
            <a:off x="0" y="2286000"/>
            <a:ext cx="12220304" cy="228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59F1ADAA-DFDC-4435-96EB-7D60DE115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6380" y="2187625"/>
            <a:ext cx="1872757" cy="1905000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65A523B9-26D9-4BA0-9DFB-BD6D7B410AA9}"/>
              </a:ext>
            </a:extLst>
          </p:cNvPr>
          <p:cNvGrpSpPr/>
          <p:nvPr/>
        </p:nvGrpSpPr>
        <p:grpSpPr>
          <a:xfrm>
            <a:off x="5539083" y="2815540"/>
            <a:ext cx="5782057" cy="1078024"/>
            <a:chOff x="6376478" y="1135279"/>
            <a:chExt cx="4044110" cy="1078024"/>
          </a:xfrm>
          <a:solidFill>
            <a:srgbClr val="2E75B6"/>
          </a:solidFill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E473EDE-F13E-4EAE-A2F4-00B7078FDA93}"/>
                </a:ext>
              </a:extLst>
            </p:cNvPr>
            <p:cNvSpPr txBox="1"/>
            <p:nvPr/>
          </p:nvSpPr>
          <p:spPr>
            <a:xfrm>
              <a:off x="6416681" y="1135279"/>
              <a:ext cx="3963703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研究成果及应用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EDB6D34-7932-4C41-B3D0-519774A5A36F}"/>
                </a:ext>
              </a:extLst>
            </p:cNvPr>
            <p:cNvSpPr txBox="1"/>
            <p:nvPr/>
          </p:nvSpPr>
          <p:spPr>
            <a:xfrm>
              <a:off x="6376478" y="1843971"/>
              <a:ext cx="40441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Research results and Applications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096EF6D6-4B3B-4D2C-AF74-D1CE688DFBC9}"/>
              </a:ext>
            </a:extLst>
          </p:cNvPr>
          <p:cNvSpPr txBox="1"/>
          <p:nvPr/>
        </p:nvSpPr>
        <p:spPr>
          <a:xfrm>
            <a:off x="2748070" y="3898612"/>
            <a:ext cx="2429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PART  03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885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1D4E471-B34B-4000-A91A-51DDAAE4E3D2}"/>
              </a:ext>
            </a:extLst>
          </p:cNvPr>
          <p:cNvSpPr/>
          <p:nvPr/>
        </p:nvSpPr>
        <p:spPr>
          <a:xfrm>
            <a:off x="0" y="436929"/>
            <a:ext cx="391886" cy="957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E75B6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5A523B9-26D9-4BA0-9DFB-BD6D7B410AA9}"/>
              </a:ext>
            </a:extLst>
          </p:cNvPr>
          <p:cNvGrpSpPr/>
          <p:nvPr/>
        </p:nvGrpSpPr>
        <p:grpSpPr>
          <a:xfrm>
            <a:off x="391886" y="502047"/>
            <a:ext cx="5768665" cy="892552"/>
            <a:chOff x="3291620" y="670857"/>
            <a:chExt cx="4044110" cy="892552"/>
          </a:xfrm>
          <a:solidFill>
            <a:srgbClr val="2E75B6"/>
          </a:solidFill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E473EDE-F13E-4EAE-A2F4-00B7078FDA93}"/>
                </a:ext>
              </a:extLst>
            </p:cNvPr>
            <p:cNvSpPr txBox="1"/>
            <p:nvPr/>
          </p:nvSpPr>
          <p:spPr>
            <a:xfrm>
              <a:off x="3291620" y="670857"/>
              <a:ext cx="3963703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solidFill>
                    <a:srgbClr val="2E75B6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研究成果及应用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EDB6D34-7932-4C41-B3D0-519774A5A36F}"/>
                </a:ext>
              </a:extLst>
            </p:cNvPr>
            <p:cNvSpPr txBox="1"/>
            <p:nvPr/>
          </p:nvSpPr>
          <p:spPr>
            <a:xfrm>
              <a:off x="3291620" y="1224855"/>
              <a:ext cx="40441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2E75B6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Research results and Applications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C0C0ABF2-CB30-440C-82EE-CB60D5357F2F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E75B6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EE4788F-80C6-494E-9328-B9958865F07A}"/>
              </a:ext>
            </a:extLst>
          </p:cNvPr>
          <p:cNvSpPr/>
          <p:nvPr/>
        </p:nvSpPr>
        <p:spPr>
          <a:xfrm>
            <a:off x="1096156" y="4355206"/>
            <a:ext cx="2122715" cy="10800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F70D9E5-D5BC-4D02-A46A-50A10B842725}"/>
              </a:ext>
            </a:extLst>
          </p:cNvPr>
          <p:cNvSpPr/>
          <p:nvPr/>
        </p:nvSpPr>
        <p:spPr>
          <a:xfrm>
            <a:off x="2509648" y="2907297"/>
            <a:ext cx="2122715" cy="10800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461C42F-374A-425A-841F-9929E9C4236D}"/>
              </a:ext>
            </a:extLst>
          </p:cNvPr>
          <p:cNvSpPr/>
          <p:nvPr/>
        </p:nvSpPr>
        <p:spPr>
          <a:xfrm>
            <a:off x="3923141" y="1459389"/>
            <a:ext cx="2122715" cy="10800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BD91DC2-BFC8-4FEC-B3C9-CE6F7EC5364E}"/>
              </a:ext>
            </a:extLst>
          </p:cNvPr>
          <p:cNvSpPr txBox="1"/>
          <p:nvPr/>
        </p:nvSpPr>
        <p:spPr>
          <a:xfrm>
            <a:off x="6400801" y="1500839"/>
            <a:ext cx="4735512" cy="189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2E75B6"/>
                </a:solidFill>
              </a:rPr>
              <a:t>东临碣石，以观沧海。水何澹澹，山岛竦峙。树木丛生，百草丰茂。秋风萧瑟，洪波涌起。日月之行，若出其中；星汉灿烂，若出其里。幸甚至哉，歌以咏志。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F5ADC4F-52AB-4E29-B14F-2609799DDE35}"/>
              </a:ext>
            </a:extLst>
          </p:cNvPr>
          <p:cNvSpPr txBox="1"/>
          <p:nvPr/>
        </p:nvSpPr>
        <p:spPr>
          <a:xfrm>
            <a:off x="6400801" y="3547156"/>
            <a:ext cx="4735512" cy="189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2E75B6"/>
                </a:solidFill>
              </a:rPr>
              <a:t>东临碣石，以观沧海。水何澹澹，山岛竦峙。树木丛生，百草丰茂。秋风萧瑟，洪波涌起。日月之行，若出其中；星汉灿烂，若出其里。幸甚至哉，歌以咏志。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C88E28E-424C-430E-805E-9731D6EA41F0}"/>
              </a:ext>
            </a:extLst>
          </p:cNvPr>
          <p:cNvSpPr txBox="1"/>
          <p:nvPr/>
        </p:nvSpPr>
        <p:spPr>
          <a:xfrm>
            <a:off x="1096156" y="4664373"/>
            <a:ext cx="128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成果一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B20665D-2925-4825-AEC9-D2926CD7E1EE}"/>
              </a:ext>
            </a:extLst>
          </p:cNvPr>
          <p:cNvSpPr txBox="1"/>
          <p:nvPr/>
        </p:nvSpPr>
        <p:spPr>
          <a:xfrm>
            <a:off x="2509648" y="3198167"/>
            <a:ext cx="128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成果二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CBCBF2-D1C9-4E10-BBFF-3806BC7B01A4}"/>
              </a:ext>
            </a:extLst>
          </p:cNvPr>
          <p:cNvSpPr txBox="1"/>
          <p:nvPr/>
        </p:nvSpPr>
        <p:spPr>
          <a:xfrm>
            <a:off x="3923141" y="1768556"/>
            <a:ext cx="128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成果三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DCAD1B7E-05D7-43AF-A245-02BCB116A3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114" y="4563794"/>
            <a:ext cx="720000" cy="7200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8524928B-3819-4CAA-A366-E9ACCD726B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4832" y="1658787"/>
            <a:ext cx="720000" cy="72000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298E0035-C7DC-469A-9F90-12B52702DD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685101">
            <a:off x="3819749" y="308729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65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1D4E471-B34B-4000-A91A-51DDAAE4E3D2}"/>
              </a:ext>
            </a:extLst>
          </p:cNvPr>
          <p:cNvSpPr/>
          <p:nvPr/>
        </p:nvSpPr>
        <p:spPr>
          <a:xfrm>
            <a:off x="0" y="436929"/>
            <a:ext cx="391886" cy="957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E75B6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5A523B9-26D9-4BA0-9DFB-BD6D7B410AA9}"/>
              </a:ext>
            </a:extLst>
          </p:cNvPr>
          <p:cNvGrpSpPr/>
          <p:nvPr/>
        </p:nvGrpSpPr>
        <p:grpSpPr>
          <a:xfrm>
            <a:off x="391886" y="502047"/>
            <a:ext cx="5768665" cy="892552"/>
            <a:chOff x="3291620" y="670857"/>
            <a:chExt cx="4044110" cy="892552"/>
          </a:xfrm>
          <a:solidFill>
            <a:srgbClr val="2E75B6"/>
          </a:solidFill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E473EDE-F13E-4EAE-A2F4-00B7078FDA93}"/>
                </a:ext>
              </a:extLst>
            </p:cNvPr>
            <p:cNvSpPr txBox="1"/>
            <p:nvPr/>
          </p:nvSpPr>
          <p:spPr>
            <a:xfrm>
              <a:off x="3291620" y="670857"/>
              <a:ext cx="3963703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solidFill>
                    <a:srgbClr val="2E75B6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研究成果及应用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EDB6D34-7932-4C41-B3D0-519774A5A36F}"/>
                </a:ext>
              </a:extLst>
            </p:cNvPr>
            <p:cNvSpPr txBox="1"/>
            <p:nvPr/>
          </p:nvSpPr>
          <p:spPr>
            <a:xfrm>
              <a:off x="3291620" y="1224855"/>
              <a:ext cx="40441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2E75B6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Research results and Applications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C0C0ABF2-CB30-440C-82EE-CB60D5357F2F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E75B6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C5F8EBD-9E69-41F6-8F4F-A6D4FD96D68F}"/>
              </a:ext>
            </a:extLst>
          </p:cNvPr>
          <p:cNvSpPr/>
          <p:nvPr/>
        </p:nvSpPr>
        <p:spPr>
          <a:xfrm>
            <a:off x="5372101" y="1743776"/>
            <a:ext cx="5551714" cy="930729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日月之行，若出其中；星汉灿烂，若出其里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5F3B4A7-8A88-442B-A71D-153794EBE65B}"/>
              </a:ext>
            </a:extLst>
          </p:cNvPr>
          <p:cNvSpPr/>
          <p:nvPr/>
        </p:nvSpPr>
        <p:spPr>
          <a:xfrm>
            <a:off x="5372101" y="3015197"/>
            <a:ext cx="5551714" cy="930729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日月之行，若出其中；星汉灿烂，若出其里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34D34DF-EAD5-46A6-9554-2C09E949A1F7}"/>
              </a:ext>
            </a:extLst>
          </p:cNvPr>
          <p:cNvSpPr/>
          <p:nvPr/>
        </p:nvSpPr>
        <p:spPr>
          <a:xfrm>
            <a:off x="5372101" y="4256521"/>
            <a:ext cx="5551714" cy="930729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日月之行，若出其中；星汉灿烂，若出其里</a:t>
            </a:r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23C916F8-4C3D-49C8-BB87-95AD88414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9043" y="1754795"/>
            <a:ext cx="1728000" cy="172800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84A661B0-6346-49A8-A365-27459B13F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0543" y="370930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88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1D4E471-B34B-4000-A91A-51DDAAE4E3D2}"/>
              </a:ext>
            </a:extLst>
          </p:cNvPr>
          <p:cNvSpPr/>
          <p:nvPr/>
        </p:nvSpPr>
        <p:spPr>
          <a:xfrm>
            <a:off x="0" y="436929"/>
            <a:ext cx="391886" cy="957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E75B6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5A523B9-26D9-4BA0-9DFB-BD6D7B410AA9}"/>
              </a:ext>
            </a:extLst>
          </p:cNvPr>
          <p:cNvGrpSpPr/>
          <p:nvPr/>
        </p:nvGrpSpPr>
        <p:grpSpPr>
          <a:xfrm>
            <a:off x="391886" y="502047"/>
            <a:ext cx="5768665" cy="892552"/>
            <a:chOff x="3291620" y="670857"/>
            <a:chExt cx="4044110" cy="892552"/>
          </a:xfrm>
          <a:solidFill>
            <a:srgbClr val="2E75B6"/>
          </a:solidFill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E473EDE-F13E-4EAE-A2F4-00B7078FDA93}"/>
                </a:ext>
              </a:extLst>
            </p:cNvPr>
            <p:cNvSpPr txBox="1"/>
            <p:nvPr/>
          </p:nvSpPr>
          <p:spPr>
            <a:xfrm>
              <a:off x="3291620" y="670857"/>
              <a:ext cx="3963703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solidFill>
                    <a:srgbClr val="2E75B6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研究成果及应用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EDB6D34-7932-4C41-B3D0-519774A5A36F}"/>
                </a:ext>
              </a:extLst>
            </p:cNvPr>
            <p:cNvSpPr txBox="1"/>
            <p:nvPr/>
          </p:nvSpPr>
          <p:spPr>
            <a:xfrm>
              <a:off x="3291620" y="1224855"/>
              <a:ext cx="40441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2E75B6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Research results and Applications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C0C0ABF2-CB30-440C-82EE-CB60D5357F2F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E75B6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B6E9304-260A-4E6C-89A0-5E2309EB1514}"/>
              </a:ext>
            </a:extLst>
          </p:cNvPr>
          <p:cNvGrpSpPr/>
          <p:nvPr/>
        </p:nvGrpSpPr>
        <p:grpSpPr>
          <a:xfrm>
            <a:off x="1055688" y="1779814"/>
            <a:ext cx="4990168" cy="1649185"/>
            <a:chOff x="1055688" y="1779814"/>
            <a:chExt cx="4990168" cy="164918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0B4D14E-BC19-4B46-894D-30E7F1E88FCD}"/>
                </a:ext>
              </a:extLst>
            </p:cNvPr>
            <p:cNvSpPr/>
            <p:nvPr/>
          </p:nvSpPr>
          <p:spPr>
            <a:xfrm>
              <a:off x="1055688" y="1779814"/>
              <a:ext cx="4990168" cy="1649185"/>
            </a:xfrm>
            <a:prstGeom prst="roundRect">
              <a:avLst/>
            </a:prstGeom>
            <a:noFill/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2E75B6"/>
                  </a:solidFill>
                </a:rPr>
                <a:t>                            </a:t>
              </a:r>
              <a:endParaRPr lang="en-US" altLang="zh-CN" sz="2000" dirty="0">
                <a:solidFill>
                  <a:srgbClr val="2E75B6"/>
                </a:solidFill>
              </a:endParaRPr>
            </a:p>
            <a:p>
              <a:pPr algn="ctr"/>
              <a:endParaRPr lang="en-US" altLang="zh-CN" sz="2000" dirty="0">
                <a:solidFill>
                  <a:srgbClr val="2E75B6"/>
                </a:solidFill>
              </a:endParaRPr>
            </a:p>
            <a:p>
              <a:pPr algn="ctr"/>
              <a:r>
                <a:rPr lang="en-US" altLang="zh-CN" sz="2000" dirty="0">
                  <a:solidFill>
                    <a:srgbClr val="2E75B6"/>
                  </a:solidFill>
                </a:rPr>
                <a:t>                      </a:t>
              </a:r>
              <a:endParaRPr lang="zh-CN" altLang="en-US" sz="2000" dirty="0">
                <a:solidFill>
                  <a:srgbClr val="2E75B6"/>
                </a:solidFill>
              </a:endParaRPr>
            </a:p>
          </p:txBody>
        </p:sp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FDC20B03-8887-4932-BE01-816E11AC7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3556" y="1866129"/>
              <a:ext cx="1440000" cy="144000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31477C6-9D95-41D8-9A3C-C5E738CA47B2}"/>
                </a:ext>
              </a:extLst>
            </p:cNvPr>
            <p:cNvSpPr txBox="1"/>
            <p:nvPr/>
          </p:nvSpPr>
          <p:spPr>
            <a:xfrm>
              <a:off x="3086100" y="1981929"/>
              <a:ext cx="2710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2E75B6"/>
                  </a:solidFill>
                </a:rPr>
                <a:t>东临碣石，以观沧海。水何澹澹，山岛竦峙。树木丛生，百草丰茂。秋风萧瑟，洪波涌起。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3F7F477-9C39-410D-9D80-3C9D26CA076E}"/>
              </a:ext>
            </a:extLst>
          </p:cNvPr>
          <p:cNvGrpSpPr/>
          <p:nvPr/>
        </p:nvGrpSpPr>
        <p:grpSpPr>
          <a:xfrm>
            <a:off x="1055688" y="3608787"/>
            <a:ext cx="4990168" cy="1649185"/>
            <a:chOff x="1055688" y="1779814"/>
            <a:chExt cx="4990168" cy="1649185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5900E2C9-2D5A-43E2-9D3C-E61414A353A3}"/>
                </a:ext>
              </a:extLst>
            </p:cNvPr>
            <p:cNvSpPr/>
            <p:nvPr/>
          </p:nvSpPr>
          <p:spPr>
            <a:xfrm>
              <a:off x="1055688" y="1779814"/>
              <a:ext cx="4990168" cy="1649185"/>
            </a:xfrm>
            <a:prstGeom prst="roundRect">
              <a:avLst/>
            </a:prstGeom>
            <a:noFill/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2E75B6"/>
                  </a:solidFill>
                </a:rPr>
                <a:t>                            </a:t>
              </a:r>
              <a:endParaRPr lang="en-US" altLang="zh-CN" sz="2000" dirty="0">
                <a:solidFill>
                  <a:srgbClr val="2E75B6"/>
                </a:solidFill>
              </a:endParaRPr>
            </a:p>
            <a:p>
              <a:pPr algn="ctr"/>
              <a:endParaRPr lang="en-US" altLang="zh-CN" sz="2000" dirty="0">
                <a:solidFill>
                  <a:srgbClr val="2E75B6"/>
                </a:solidFill>
              </a:endParaRPr>
            </a:p>
            <a:p>
              <a:pPr algn="ctr"/>
              <a:r>
                <a:rPr lang="en-US" altLang="zh-CN" sz="2000" dirty="0">
                  <a:solidFill>
                    <a:srgbClr val="2E75B6"/>
                  </a:solidFill>
                </a:rPr>
                <a:t>                      </a:t>
              </a:r>
              <a:endParaRPr lang="zh-CN" altLang="en-US" sz="2000" dirty="0">
                <a:solidFill>
                  <a:srgbClr val="2E75B6"/>
                </a:solidFill>
              </a:endParaRPr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C9A19604-686B-4E81-BBC1-0AE4D1990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293556" y="1866129"/>
              <a:ext cx="1440000" cy="1440000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01459E4-DB6D-48FA-B899-EC04BB536045}"/>
                </a:ext>
              </a:extLst>
            </p:cNvPr>
            <p:cNvSpPr txBox="1"/>
            <p:nvPr/>
          </p:nvSpPr>
          <p:spPr>
            <a:xfrm>
              <a:off x="3086100" y="1981929"/>
              <a:ext cx="2710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2E75B6"/>
                  </a:solidFill>
                </a:rPr>
                <a:t>东临碣石，以观沧海。水何澹澹，山岛竦峙。树木丛生，百草丰茂。秋风萧瑟，洪波涌起。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A7FBAE0-8CD7-4B94-8F56-0897EBD968FA}"/>
              </a:ext>
            </a:extLst>
          </p:cNvPr>
          <p:cNvGrpSpPr/>
          <p:nvPr/>
        </p:nvGrpSpPr>
        <p:grpSpPr>
          <a:xfrm>
            <a:off x="6146145" y="1779814"/>
            <a:ext cx="4990168" cy="1649185"/>
            <a:chOff x="1055688" y="1779814"/>
            <a:chExt cx="4990168" cy="1649185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E7B71D83-74FE-412D-97D8-03C25581A353}"/>
                </a:ext>
              </a:extLst>
            </p:cNvPr>
            <p:cNvSpPr/>
            <p:nvPr/>
          </p:nvSpPr>
          <p:spPr>
            <a:xfrm>
              <a:off x="1055688" y="1779814"/>
              <a:ext cx="4990168" cy="1649185"/>
            </a:xfrm>
            <a:prstGeom prst="roundRect">
              <a:avLst/>
            </a:prstGeom>
            <a:noFill/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2E75B6"/>
                  </a:solidFill>
                </a:rPr>
                <a:t>                            </a:t>
              </a:r>
              <a:endParaRPr lang="en-US" altLang="zh-CN" sz="2000" dirty="0">
                <a:solidFill>
                  <a:srgbClr val="2E75B6"/>
                </a:solidFill>
              </a:endParaRPr>
            </a:p>
            <a:p>
              <a:pPr algn="ctr"/>
              <a:endParaRPr lang="en-US" altLang="zh-CN" sz="2000" dirty="0">
                <a:solidFill>
                  <a:srgbClr val="2E75B6"/>
                </a:solidFill>
              </a:endParaRPr>
            </a:p>
            <a:p>
              <a:pPr algn="ctr"/>
              <a:r>
                <a:rPr lang="en-US" altLang="zh-CN" sz="2000" dirty="0">
                  <a:solidFill>
                    <a:srgbClr val="2E75B6"/>
                  </a:solidFill>
                </a:rPr>
                <a:t>                      </a:t>
              </a:r>
              <a:endParaRPr lang="zh-CN" altLang="en-US" sz="2000" dirty="0">
                <a:solidFill>
                  <a:srgbClr val="2E75B6"/>
                </a:solidFill>
              </a:endParaRPr>
            </a:p>
          </p:txBody>
        </p:sp>
        <p:pic>
          <p:nvPicPr>
            <p:cNvPr id="24" name="图形 23">
              <a:extLst>
                <a:ext uri="{FF2B5EF4-FFF2-40B4-BE49-F238E27FC236}">
                  <a16:creationId xmlns:a16="http://schemas.microsoft.com/office/drawing/2014/main" id="{34CC2177-43DA-49B4-878C-0F65B1112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293556" y="1866129"/>
              <a:ext cx="1440000" cy="1440000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F552E26-9793-4B20-9CEA-CE049A5FD653}"/>
                </a:ext>
              </a:extLst>
            </p:cNvPr>
            <p:cNvSpPr txBox="1"/>
            <p:nvPr/>
          </p:nvSpPr>
          <p:spPr>
            <a:xfrm>
              <a:off x="3086100" y="1981929"/>
              <a:ext cx="2710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2E75B6"/>
                  </a:solidFill>
                </a:rPr>
                <a:t>东临碣石，以观沧海。水何澹澹，山岛竦峙。树木丛生，百草丰茂。秋风萧瑟，洪波涌起。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D2F3448-C8FA-405C-976D-A789F6DA7CD5}"/>
              </a:ext>
            </a:extLst>
          </p:cNvPr>
          <p:cNvGrpSpPr/>
          <p:nvPr/>
        </p:nvGrpSpPr>
        <p:grpSpPr>
          <a:xfrm>
            <a:off x="6146145" y="3608787"/>
            <a:ext cx="4990168" cy="1649185"/>
            <a:chOff x="1055688" y="1779814"/>
            <a:chExt cx="4990168" cy="1649185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D39FCC7-6A4C-4DC5-811E-9DBF4F5F90EE}"/>
                </a:ext>
              </a:extLst>
            </p:cNvPr>
            <p:cNvSpPr/>
            <p:nvPr/>
          </p:nvSpPr>
          <p:spPr>
            <a:xfrm>
              <a:off x="1055688" y="1779814"/>
              <a:ext cx="4990168" cy="1649185"/>
            </a:xfrm>
            <a:prstGeom prst="roundRect">
              <a:avLst/>
            </a:prstGeom>
            <a:noFill/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2E75B6"/>
                  </a:solidFill>
                </a:rPr>
                <a:t>                            </a:t>
              </a:r>
              <a:endParaRPr lang="en-US" altLang="zh-CN" sz="2000" dirty="0">
                <a:solidFill>
                  <a:srgbClr val="2E75B6"/>
                </a:solidFill>
              </a:endParaRPr>
            </a:p>
            <a:p>
              <a:pPr algn="ctr"/>
              <a:endParaRPr lang="en-US" altLang="zh-CN" sz="2000" dirty="0">
                <a:solidFill>
                  <a:srgbClr val="2E75B6"/>
                </a:solidFill>
              </a:endParaRPr>
            </a:p>
            <a:p>
              <a:pPr algn="ctr"/>
              <a:r>
                <a:rPr lang="en-US" altLang="zh-CN" sz="2000" dirty="0">
                  <a:solidFill>
                    <a:srgbClr val="2E75B6"/>
                  </a:solidFill>
                </a:rPr>
                <a:t>                      </a:t>
              </a:r>
              <a:endParaRPr lang="zh-CN" altLang="en-US" sz="2000" dirty="0">
                <a:solidFill>
                  <a:srgbClr val="2E75B6"/>
                </a:solidFill>
              </a:endParaRPr>
            </a:p>
          </p:txBody>
        </p:sp>
        <p:pic>
          <p:nvPicPr>
            <p:cNvPr id="28" name="图形 27">
              <a:extLst>
                <a:ext uri="{FF2B5EF4-FFF2-40B4-BE49-F238E27FC236}">
                  <a16:creationId xmlns:a16="http://schemas.microsoft.com/office/drawing/2014/main" id="{512A0C9B-CAB0-461B-8FF8-098EBE7C7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401556" y="1928527"/>
              <a:ext cx="1332000" cy="1332000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26DF920-F578-48BE-89C1-98CEF985DECA}"/>
                </a:ext>
              </a:extLst>
            </p:cNvPr>
            <p:cNvSpPr txBox="1"/>
            <p:nvPr/>
          </p:nvSpPr>
          <p:spPr>
            <a:xfrm>
              <a:off x="3086100" y="1981929"/>
              <a:ext cx="2710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2E75B6"/>
                  </a:solidFill>
                </a:rPr>
                <a:t>东临碣石，以观沧海。水何澹澹，山岛竦峙。树木丛生，百草丰茂。秋风萧瑟，洪波涌起。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3975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1D4E471-B34B-4000-A91A-51DDAAE4E3D2}"/>
              </a:ext>
            </a:extLst>
          </p:cNvPr>
          <p:cNvSpPr/>
          <p:nvPr/>
        </p:nvSpPr>
        <p:spPr>
          <a:xfrm>
            <a:off x="0" y="2286000"/>
            <a:ext cx="12220304" cy="228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59F1ADAA-DFDC-4435-96EB-7D60DE115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6380" y="2187625"/>
            <a:ext cx="1872757" cy="1905000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65A523B9-26D9-4BA0-9DFB-BD6D7B410AA9}"/>
              </a:ext>
            </a:extLst>
          </p:cNvPr>
          <p:cNvGrpSpPr/>
          <p:nvPr/>
        </p:nvGrpSpPr>
        <p:grpSpPr>
          <a:xfrm>
            <a:off x="5539083" y="2815540"/>
            <a:ext cx="5782057" cy="1078024"/>
            <a:chOff x="6376478" y="1135279"/>
            <a:chExt cx="4044110" cy="1078024"/>
          </a:xfrm>
          <a:solidFill>
            <a:srgbClr val="2E75B6"/>
          </a:solidFill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E473EDE-F13E-4EAE-A2F4-00B7078FDA93}"/>
                </a:ext>
              </a:extLst>
            </p:cNvPr>
            <p:cNvSpPr txBox="1"/>
            <p:nvPr/>
          </p:nvSpPr>
          <p:spPr>
            <a:xfrm>
              <a:off x="6416681" y="1135279"/>
              <a:ext cx="3963703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论文总结与致谢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EDB6D34-7932-4C41-B3D0-519774A5A36F}"/>
                </a:ext>
              </a:extLst>
            </p:cNvPr>
            <p:cNvSpPr txBox="1"/>
            <p:nvPr/>
          </p:nvSpPr>
          <p:spPr>
            <a:xfrm>
              <a:off x="6376478" y="1843971"/>
              <a:ext cx="40441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Paper summary and thanks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096EF6D6-4B3B-4D2C-AF74-D1CE688DFBC9}"/>
              </a:ext>
            </a:extLst>
          </p:cNvPr>
          <p:cNvSpPr txBox="1"/>
          <p:nvPr/>
        </p:nvSpPr>
        <p:spPr>
          <a:xfrm>
            <a:off x="2748070" y="3898612"/>
            <a:ext cx="2429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PART  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54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1D4E471-B34B-4000-A91A-51DDAAE4E3D2}"/>
              </a:ext>
            </a:extLst>
          </p:cNvPr>
          <p:cNvSpPr/>
          <p:nvPr/>
        </p:nvSpPr>
        <p:spPr>
          <a:xfrm>
            <a:off x="0" y="436929"/>
            <a:ext cx="391886" cy="957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E75B6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5A523B9-26D9-4BA0-9DFB-BD6D7B410AA9}"/>
              </a:ext>
            </a:extLst>
          </p:cNvPr>
          <p:cNvGrpSpPr/>
          <p:nvPr/>
        </p:nvGrpSpPr>
        <p:grpSpPr>
          <a:xfrm>
            <a:off x="391886" y="502047"/>
            <a:ext cx="5768665" cy="892552"/>
            <a:chOff x="3291620" y="670857"/>
            <a:chExt cx="4044110" cy="892552"/>
          </a:xfrm>
          <a:solidFill>
            <a:srgbClr val="2E75B6"/>
          </a:solidFill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E473EDE-F13E-4EAE-A2F4-00B7078FDA93}"/>
                </a:ext>
              </a:extLst>
            </p:cNvPr>
            <p:cNvSpPr txBox="1"/>
            <p:nvPr/>
          </p:nvSpPr>
          <p:spPr>
            <a:xfrm>
              <a:off x="3291620" y="670857"/>
              <a:ext cx="3963703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solidFill>
                    <a:srgbClr val="2E75B6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论文总结与致谢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EDB6D34-7932-4C41-B3D0-519774A5A36F}"/>
                </a:ext>
              </a:extLst>
            </p:cNvPr>
            <p:cNvSpPr txBox="1"/>
            <p:nvPr/>
          </p:nvSpPr>
          <p:spPr>
            <a:xfrm>
              <a:off x="3291620" y="1224855"/>
              <a:ext cx="40441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2E75B6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Paper summary and thanks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C0C0ABF2-CB30-440C-82EE-CB60D5357F2F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E75B6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67605EC-E681-436E-A7B1-344FB6EB4423}"/>
              </a:ext>
            </a:extLst>
          </p:cNvPr>
          <p:cNvSpPr txBox="1"/>
          <p:nvPr/>
        </p:nvSpPr>
        <p:spPr>
          <a:xfrm>
            <a:off x="6045856" y="3037227"/>
            <a:ext cx="55192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2E75B6"/>
                </a:solidFill>
              </a:rPr>
              <a:t>东临碣石，以观沧海。水何澹澹，山岛竦峙</a:t>
            </a:r>
            <a:endParaRPr lang="en-US" altLang="zh-CN" sz="2000" dirty="0">
              <a:solidFill>
                <a:srgbClr val="2E75B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2E75B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2E75B6"/>
                </a:solidFill>
              </a:rPr>
              <a:t>东临碣石，以观沧海。水何澹澹，山岛竦峙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2E75B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2E75B6"/>
                </a:solidFill>
              </a:rPr>
              <a:t>东临碣石，以观沧海。水何澹澹，山岛竦峙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2E75B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2E75B6"/>
                </a:solidFill>
              </a:rPr>
              <a:t>东临碣石，以观沧海。水何澹澹，山岛竦峙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rgbClr val="2E75B6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4DC1A25-1B56-4FD2-9CE0-DA9E459C0500}"/>
              </a:ext>
            </a:extLst>
          </p:cNvPr>
          <p:cNvSpPr/>
          <p:nvPr/>
        </p:nvSpPr>
        <p:spPr>
          <a:xfrm>
            <a:off x="6096000" y="1926771"/>
            <a:ext cx="2182586" cy="626056"/>
          </a:xfrm>
          <a:prstGeom prst="round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观沧海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D46363EF-DCC2-436A-ADC5-E5CC9BAEE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5177" y="1948597"/>
            <a:ext cx="3837739" cy="332271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743F4B9-0ED9-4432-9DCB-2E1A69EDD2BE}"/>
              </a:ext>
            </a:extLst>
          </p:cNvPr>
          <p:cNvSpPr/>
          <p:nvPr/>
        </p:nvSpPr>
        <p:spPr>
          <a:xfrm>
            <a:off x="1714500" y="2239798"/>
            <a:ext cx="3298371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2E75B6"/>
                </a:solidFill>
              </a:rPr>
              <a:t>秋风萧瑟，洪波涌起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F5E6F92-3631-487E-A55D-1A054B29C1DE}"/>
              </a:ext>
            </a:extLst>
          </p:cNvPr>
          <p:cNvSpPr/>
          <p:nvPr/>
        </p:nvSpPr>
        <p:spPr>
          <a:xfrm>
            <a:off x="1714500" y="2926212"/>
            <a:ext cx="3298371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2E75B6"/>
                </a:solidFill>
              </a:rPr>
              <a:t>星汉灿烂，若出其里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016BFD-3CB6-4E90-993D-D3A283435A76}"/>
              </a:ext>
            </a:extLst>
          </p:cNvPr>
          <p:cNvSpPr/>
          <p:nvPr/>
        </p:nvSpPr>
        <p:spPr>
          <a:xfrm>
            <a:off x="1714500" y="3612626"/>
            <a:ext cx="3298371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2E75B6"/>
                </a:solidFill>
              </a:rPr>
              <a:t>幸甚至哉，歌以咏志</a:t>
            </a:r>
          </a:p>
        </p:txBody>
      </p:sp>
    </p:spTree>
    <p:extLst>
      <p:ext uri="{BB962C8B-B14F-4D97-AF65-F5344CB8AC3E}">
        <p14:creationId xmlns:p14="http://schemas.microsoft.com/office/powerpoint/2010/main" val="3132004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3812CA6-21F7-4D66-B7C7-FC1448FFAB96}"/>
              </a:ext>
            </a:extLst>
          </p:cNvPr>
          <p:cNvSpPr/>
          <p:nvPr/>
        </p:nvSpPr>
        <p:spPr>
          <a:xfrm>
            <a:off x="0" y="2684560"/>
            <a:ext cx="12192000" cy="171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5357D4-0FE8-40EE-BECC-98E2F2737C7D}"/>
              </a:ext>
            </a:extLst>
          </p:cNvPr>
          <p:cNvSpPr/>
          <p:nvPr/>
        </p:nvSpPr>
        <p:spPr>
          <a:xfrm>
            <a:off x="0" y="2459841"/>
            <a:ext cx="12192000" cy="10800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E75B6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717A7B-1EF7-46C9-9824-BFB7A7305468}"/>
              </a:ext>
            </a:extLst>
          </p:cNvPr>
          <p:cNvSpPr txBox="1"/>
          <p:nvPr/>
        </p:nvSpPr>
        <p:spPr>
          <a:xfrm>
            <a:off x="4910762" y="3003848"/>
            <a:ext cx="566709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感谢您的指导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9A97D013-8C2F-48DA-A76A-FBD826029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0240" y="2513841"/>
            <a:ext cx="187275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58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1D4E471-B34B-4000-A91A-51DDAAE4E3D2}"/>
              </a:ext>
            </a:extLst>
          </p:cNvPr>
          <p:cNvSpPr/>
          <p:nvPr/>
        </p:nvSpPr>
        <p:spPr>
          <a:xfrm>
            <a:off x="-28304" y="0"/>
            <a:ext cx="3049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59F1ADAA-DFDC-4435-96EB-7D60DE115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918" y="509397"/>
            <a:ext cx="1872757" cy="19050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214574B-586D-4DAA-9BF7-47D0A2EA4CBC}"/>
              </a:ext>
            </a:extLst>
          </p:cNvPr>
          <p:cNvSpPr txBox="1"/>
          <p:nvPr/>
        </p:nvSpPr>
        <p:spPr>
          <a:xfrm>
            <a:off x="281608" y="2923794"/>
            <a:ext cx="2429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chemeClr val="bg1"/>
                </a:solidFill>
              </a:rPr>
              <a:t>目 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BAFC4B6-61C1-4C74-885F-FDD796E8CA1F}"/>
              </a:ext>
            </a:extLst>
          </p:cNvPr>
          <p:cNvGrpSpPr/>
          <p:nvPr/>
        </p:nvGrpSpPr>
        <p:grpSpPr>
          <a:xfrm>
            <a:off x="5032706" y="1053463"/>
            <a:ext cx="4843132" cy="816867"/>
            <a:chOff x="5032706" y="1053463"/>
            <a:chExt cx="4843132" cy="81686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4AFB99F-04B9-4E2E-B4D4-65B66765F57E}"/>
                </a:ext>
              </a:extLst>
            </p:cNvPr>
            <p:cNvSpPr/>
            <p:nvPr/>
          </p:nvSpPr>
          <p:spPr>
            <a:xfrm>
              <a:off x="6096000" y="1053463"/>
              <a:ext cx="3779838" cy="816867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5A523B9-26D9-4BA0-9DFB-BD6D7B410AA9}"/>
                </a:ext>
              </a:extLst>
            </p:cNvPr>
            <p:cNvGrpSpPr/>
            <p:nvPr/>
          </p:nvGrpSpPr>
          <p:grpSpPr>
            <a:xfrm>
              <a:off x="6096000" y="1099183"/>
              <a:ext cx="3666766" cy="771147"/>
              <a:chOff x="6357909" y="1099183"/>
              <a:chExt cx="3666766" cy="771147"/>
            </a:xfrm>
            <a:solidFill>
              <a:srgbClr val="2E75B6"/>
            </a:solidFill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473EDE-F13E-4EAE-A2F4-00B7078FDA93}"/>
                  </a:ext>
                </a:extLst>
              </p:cNvPr>
              <p:cNvSpPr txBox="1"/>
              <p:nvPr/>
            </p:nvSpPr>
            <p:spPr>
              <a:xfrm>
                <a:off x="6357909" y="1099183"/>
                <a:ext cx="366676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选题背景及意义</a:t>
                </a:r>
                <a:endParaRPr lang="en-US" altLang="zh-CN" sz="3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EDB6D34-7932-4C41-B3D0-519774A5A36F}"/>
                  </a:ext>
                </a:extLst>
              </p:cNvPr>
              <p:cNvSpPr txBox="1"/>
              <p:nvPr/>
            </p:nvSpPr>
            <p:spPr>
              <a:xfrm>
                <a:off x="6357909" y="1593331"/>
                <a:ext cx="36667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Background and Significance of Topic Selection</a:t>
                </a:r>
              </a:p>
            </p:txBody>
          </p:sp>
        </p:grp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1E96EA4-2743-4510-94D1-3234C8EC902F}"/>
                </a:ext>
              </a:extLst>
            </p:cNvPr>
            <p:cNvSpPr/>
            <p:nvPr/>
          </p:nvSpPr>
          <p:spPr>
            <a:xfrm>
              <a:off x="5043218" y="1053463"/>
              <a:ext cx="901621" cy="816867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308CF37-C8FA-46D8-A312-5C3CC12C430A}"/>
                </a:ext>
              </a:extLst>
            </p:cNvPr>
            <p:cNvSpPr txBox="1"/>
            <p:nvPr/>
          </p:nvSpPr>
          <p:spPr>
            <a:xfrm>
              <a:off x="5032706" y="1077176"/>
              <a:ext cx="922645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4FC9427-4201-4428-B2B4-0A3031436A01}"/>
              </a:ext>
            </a:extLst>
          </p:cNvPr>
          <p:cNvGrpSpPr/>
          <p:nvPr/>
        </p:nvGrpSpPr>
        <p:grpSpPr>
          <a:xfrm>
            <a:off x="5032706" y="2414397"/>
            <a:ext cx="4843132" cy="816867"/>
            <a:chOff x="5032706" y="1053463"/>
            <a:chExt cx="4843132" cy="81686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898FA15-56B4-4314-969E-B929B338B347}"/>
                </a:ext>
              </a:extLst>
            </p:cNvPr>
            <p:cNvSpPr/>
            <p:nvPr/>
          </p:nvSpPr>
          <p:spPr>
            <a:xfrm>
              <a:off x="6096000" y="1053463"/>
              <a:ext cx="3779838" cy="816867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FD4AECE-C47B-47AE-A5DE-D587A3F2AA2D}"/>
                </a:ext>
              </a:extLst>
            </p:cNvPr>
            <p:cNvGrpSpPr/>
            <p:nvPr/>
          </p:nvGrpSpPr>
          <p:grpSpPr>
            <a:xfrm>
              <a:off x="6096000" y="1133473"/>
              <a:ext cx="3666766" cy="736857"/>
              <a:chOff x="6357909" y="1133473"/>
              <a:chExt cx="3666766" cy="736857"/>
            </a:xfrm>
            <a:solidFill>
              <a:srgbClr val="2E75B6"/>
            </a:solidFill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1D1D0E8-9D07-466C-9095-2EAFE1BD177B}"/>
                  </a:ext>
                </a:extLst>
              </p:cNvPr>
              <p:cNvSpPr txBox="1"/>
              <p:nvPr/>
            </p:nvSpPr>
            <p:spPr>
              <a:xfrm>
                <a:off x="6357909" y="1133473"/>
                <a:ext cx="366676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研究思路及过程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CC4C8CB-9D92-442D-B46A-B456A7629752}"/>
                  </a:ext>
                </a:extLst>
              </p:cNvPr>
              <p:cNvSpPr txBox="1"/>
              <p:nvPr/>
            </p:nvSpPr>
            <p:spPr>
              <a:xfrm>
                <a:off x="6357909" y="1593331"/>
                <a:ext cx="36667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Research Ideas and Processes</a:t>
                </a: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E26A8E3-767D-4C74-9951-E7F946B16261}"/>
                </a:ext>
              </a:extLst>
            </p:cNvPr>
            <p:cNvSpPr/>
            <p:nvPr/>
          </p:nvSpPr>
          <p:spPr>
            <a:xfrm>
              <a:off x="5043218" y="1053463"/>
              <a:ext cx="901621" cy="816867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B7012B4-8184-48DB-A9A3-E3596BA4DF64}"/>
                </a:ext>
              </a:extLst>
            </p:cNvPr>
            <p:cNvSpPr txBox="1"/>
            <p:nvPr/>
          </p:nvSpPr>
          <p:spPr>
            <a:xfrm>
              <a:off x="5032706" y="1077176"/>
              <a:ext cx="922645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1C59FC5-0D46-4C58-A134-38B7BE2950E0}"/>
              </a:ext>
            </a:extLst>
          </p:cNvPr>
          <p:cNvGrpSpPr/>
          <p:nvPr/>
        </p:nvGrpSpPr>
        <p:grpSpPr>
          <a:xfrm>
            <a:off x="5032706" y="3777117"/>
            <a:ext cx="4843132" cy="816867"/>
            <a:chOff x="5032706" y="1053463"/>
            <a:chExt cx="4843132" cy="81686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BB403FE-5AD4-4420-87CE-6F7FF3870482}"/>
                </a:ext>
              </a:extLst>
            </p:cNvPr>
            <p:cNvSpPr/>
            <p:nvPr/>
          </p:nvSpPr>
          <p:spPr>
            <a:xfrm>
              <a:off x="6096000" y="1053463"/>
              <a:ext cx="3779838" cy="816867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0FBA8A6-27AA-4A5E-837C-7E6F0D083A3E}"/>
                </a:ext>
              </a:extLst>
            </p:cNvPr>
            <p:cNvGrpSpPr/>
            <p:nvPr/>
          </p:nvGrpSpPr>
          <p:grpSpPr>
            <a:xfrm>
              <a:off x="6096000" y="1133473"/>
              <a:ext cx="3666766" cy="736857"/>
              <a:chOff x="6357909" y="1133473"/>
              <a:chExt cx="3666766" cy="736857"/>
            </a:xfrm>
            <a:solidFill>
              <a:srgbClr val="2E75B6"/>
            </a:solidFill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3A44465-E14A-4162-93C2-0710D09273EF}"/>
                  </a:ext>
                </a:extLst>
              </p:cNvPr>
              <p:cNvSpPr txBox="1"/>
              <p:nvPr/>
            </p:nvSpPr>
            <p:spPr>
              <a:xfrm>
                <a:off x="6357909" y="1133473"/>
                <a:ext cx="366676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研究成果及应用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37B2D47-F858-4761-A4AF-A31413B5706F}"/>
                  </a:ext>
                </a:extLst>
              </p:cNvPr>
              <p:cNvSpPr txBox="1"/>
              <p:nvPr/>
            </p:nvSpPr>
            <p:spPr>
              <a:xfrm>
                <a:off x="6357909" y="1593331"/>
                <a:ext cx="36667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Research results and Applications</a:t>
                </a: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E0E228F-BD70-4537-A25F-06805C52D79C}"/>
                </a:ext>
              </a:extLst>
            </p:cNvPr>
            <p:cNvSpPr/>
            <p:nvPr/>
          </p:nvSpPr>
          <p:spPr>
            <a:xfrm>
              <a:off x="5043218" y="1053463"/>
              <a:ext cx="901621" cy="816867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2846FE1-1FA7-4CC9-87B1-EE3D38BB60CF}"/>
                </a:ext>
              </a:extLst>
            </p:cNvPr>
            <p:cNvSpPr txBox="1"/>
            <p:nvPr/>
          </p:nvSpPr>
          <p:spPr>
            <a:xfrm>
              <a:off x="5032706" y="1077176"/>
              <a:ext cx="922645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E8122A0-63F8-428C-9F35-BB22EBE4CD2C}"/>
              </a:ext>
            </a:extLst>
          </p:cNvPr>
          <p:cNvGrpSpPr/>
          <p:nvPr/>
        </p:nvGrpSpPr>
        <p:grpSpPr>
          <a:xfrm>
            <a:off x="5032706" y="5011384"/>
            <a:ext cx="4843132" cy="816867"/>
            <a:chOff x="5032706" y="1053463"/>
            <a:chExt cx="4843132" cy="8168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C003F99-777F-4646-90AE-92DB467CEF96}"/>
                </a:ext>
              </a:extLst>
            </p:cNvPr>
            <p:cNvSpPr/>
            <p:nvPr/>
          </p:nvSpPr>
          <p:spPr>
            <a:xfrm>
              <a:off x="6096000" y="1053463"/>
              <a:ext cx="3779838" cy="816867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3DB2F78-7B89-4ED7-87A4-63EF831E4030}"/>
                </a:ext>
              </a:extLst>
            </p:cNvPr>
            <p:cNvGrpSpPr/>
            <p:nvPr/>
          </p:nvGrpSpPr>
          <p:grpSpPr>
            <a:xfrm>
              <a:off x="6096000" y="1144903"/>
              <a:ext cx="3666766" cy="725427"/>
              <a:chOff x="6357909" y="1144903"/>
              <a:chExt cx="3666766" cy="725427"/>
            </a:xfrm>
            <a:solidFill>
              <a:srgbClr val="2E75B6"/>
            </a:solidFill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7791DF4-4ECD-4010-BB3C-E64001D837CD}"/>
                  </a:ext>
                </a:extLst>
              </p:cNvPr>
              <p:cNvSpPr txBox="1"/>
              <p:nvPr/>
            </p:nvSpPr>
            <p:spPr>
              <a:xfrm>
                <a:off x="6357909" y="1144903"/>
                <a:ext cx="366676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论文总结与致谢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40D8A94-FAF5-452C-B29A-D48525DEEC73}"/>
                  </a:ext>
                </a:extLst>
              </p:cNvPr>
              <p:cNvSpPr txBox="1"/>
              <p:nvPr/>
            </p:nvSpPr>
            <p:spPr>
              <a:xfrm>
                <a:off x="6357909" y="1593331"/>
                <a:ext cx="36667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Paper summary and thanks</a:t>
                </a: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E24422-D0E2-45B1-9F2C-EF444EF72908}"/>
                </a:ext>
              </a:extLst>
            </p:cNvPr>
            <p:cNvSpPr/>
            <p:nvPr/>
          </p:nvSpPr>
          <p:spPr>
            <a:xfrm>
              <a:off x="5043218" y="1053463"/>
              <a:ext cx="901621" cy="816867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94C8346-65C6-4443-9D62-B59560EB0278}"/>
                </a:ext>
              </a:extLst>
            </p:cNvPr>
            <p:cNvSpPr txBox="1"/>
            <p:nvPr/>
          </p:nvSpPr>
          <p:spPr>
            <a:xfrm>
              <a:off x="5032706" y="1077176"/>
              <a:ext cx="922645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A57D4356-9FF9-4A53-95E6-D1E3F1215C3E}"/>
              </a:ext>
            </a:extLst>
          </p:cNvPr>
          <p:cNvSpPr txBox="1"/>
          <p:nvPr/>
        </p:nvSpPr>
        <p:spPr>
          <a:xfrm>
            <a:off x="281608" y="3774234"/>
            <a:ext cx="2429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CONTENTS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69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1D4E471-B34B-4000-A91A-51DDAAE4E3D2}"/>
              </a:ext>
            </a:extLst>
          </p:cNvPr>
          <p:cNvSpPr/>
          <p:nvPr/>
        </p:nvSpPr>
        <p:spPr>
          <a:xfrm>
            <a:off x="0" y="2286000"/>
            <a:ext cx="12220304" cy="228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59F1ADAA-DFDC-4435-96EB-7D60DE115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6380" y="2187625"/>
            <a:ext cx="1872757" cy="1905000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65A523B9-26D9-4BA0-9DFB-BD6D7B410AA9}"/>
              </a:ext>
            </a:extLst>
          </p:cNvPr>
          <p:cNvGrpSpPr/>
          <p:nvPr/>
        </p:nvGrpSpPr>
        <p:grpSpPr>
          <a:xfrm>
            <a:off x="5539083" y="2815540"/>
            <a:ext cx="5782057" cy="1078024"/>
            <a:chOff x="6376478" y="1135279"/>
            <a:chExt cx="4044110" cy="1078024"/>
          </a:xfrm>
          <a:solidFill>
            <a:srgbClr val="2E75B6"/>
          </a:solidFill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E473EDE-F13E-4EAE-A2F4-00B7078FDA93}"/>
                </a:ext>
              </a:extLst>
            </p:cNvPr>
            <p:cNvSpPr txBox="1"/>
            <p:nvPr/>
          </p:nvSpPr>
          <p:spPr>
            <a:xfrm>
              <a:off x="6416681" y="1135279"/>
              <a:ext cx="3963703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选题背景及意义</a:t>
              </a:r>
              <a:endParaRPr lang="en-US" altLang="zh-CN" sz="44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EDB6D34-7932-4C41-B3D0-519774A5A36F}"/>
                </a:ext>
              </a:extLst>
            </p:cNvPr>
            <p:cNvSpPr txBox="1"/>
            <p:nvPr/>
          </p:nvSpPr>
          <p:spPr>
            <a:xfrm>
              <a:off x="6376478" y="1843971"/>
              <a:ext cx="40441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Background and Significance of Topic Selection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096EF6D6-4B3B-4D2C-AF74-D1CE688DFBC9}"/>
              </a:ext>
            </a:extLst>
          </p:cNvPr>
          <p:cNvSpPr txBox="1"/>
          <p:nvPr/>
        </p:nvSpPr>
        <p:spPr>
          <a:xfrm>
            <a:off x="2748070" y="3898612"/>
            <a:ext cx="2429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PART  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7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1D4E471-B34B-4000-A91A-51DDAAE4E3D2}"/>
              </a:ext>
            </a:extLst>
          </p:cNvPr>
          <p:cNvSpPr/>
          <p:nvPr/>
        </p:nvSpPr>
        <p:spPr>
          <a:xfrm>
            <a:off x="0" y="436929"/>
            <a:ext cx="391886" cy="957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E75B6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5A523B9-26D9-4BA0-9DFB-BD6D7B410AA9}"/>
              </a:ext>
            </a:extLst>
          </p:cNvPr>
          <p:cNvGrpSpPr/>
          <p:nvPr/>
        </p:nvGrpSpPr>
        <p:grpSpPr>
          <a:xfrm>
            <a:off x="391886" y="502047"/>
            <a:ext cx="5768665" cy="892552"/>
            <a:chOff x="3291620" y="670857"/>
            <a:chExt cx="4044110" cy="892552"/>
          </a:xfrm>
          <a:solidFill>
            <a:srgbClr val="2E75B6"/>
          </a:solidFill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E473EDE-F13E-4EAE-A2F4-00B7078FDA93}"/>
                </a:ext>
              </a:extLst>
            </p:cNvPr>
            <p:cNvSpPr txBox="1"/>
            <p:nvPr/>
          </p:nvSpPr>
          <p:spPr>
            <a:xfrm>
              <a:off x="3291620" y="670857"/>
              <a:ext cx="3963703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solidFill>
                    <a:srgbClr val="2E75B6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选题背景及意义</a:t>
              </a:r>
              <a:endParaRPr lang="en-US" altLang="zh-CN" sz="3000" dirty="0">
                <a:solidFill>
                  <a:srgbClr val="2E75B6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EDB6D34-7932-4C41-B3D0-519774A5A36F}"/>
                </a:ext>
              </a:extLst>
            </p:cNvPr>
            <p:cNvSpPr txBox="1"/>
            <p:nvPr/>
          </p:nvSpPr>
          <p:spPr>
            <a:xfrm>
              <a:off x="3291620" y="1224855"/>
              <a:ext cx="40441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2E75B6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Background and Significance of Topic Selection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C0C0ABF2-CB30-440C-82EE-CB60D5357F2F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E75B6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E852EA4-D0AE-4471-BA5B-91CEF98D0667}"/>
              </a:ext>
            </a:extLst>
          </p:cNvPr>
          <p:cNvSpPr/>
          <p:nvPr/>
        </p:nvSpPr>
        <p:spPr>
          <a:xfrm>
            <a:off x="1055688" y="2090057"/>
            <a:ext cx="1763485" cy="3184072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291F1C5-E8D6-4D3C-8E83-EDDCE26F12EB}"/>
              </a:ext>
            </a:extLst>
          </p:cNvPr>
          <p:cNvSpPr/>
          <p:nvPr/>
        </p:nvSpPr>
        <p:spPr>
          <a:xfrm>
            <a:off x="3839667" y="2090057"/>
            <a:ext cx="1763485" cy="3184072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6CD3641-969C-44F3-8816-C812497C7D79}"/>
              </a:ext>
            </a:extLst>
          </p:cNvPr>
          <p:cNvSpPr/>
          <p:nvPr/>
        </p:nvSpPr>
        <p:spPr>
          <a:xfrm>
            <a:off x="6623646" y="2090057"/>
            <a:ext cx="1763485" cy="3184072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1EE645-F117-4159-8365-2924C4D994D0}"/>
              </a:ext>
            </a:extLst>
          </p:cNvPr>
          <p:cNvSpPr/>
          <p:nvPr/>
        </p:nvSpPr>
        <p:spPr>
          <a:xfrm>
            <a:off x="9407626" y="2090057"/>
            <a:ext cx="1763485" cy="3184072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7456E29-FD1B-46F2-B1C9-BBFA993F611E}"/>
              </a:ext>
            </a:extLst>
          </p:cNvPr>
          <p:cNvSpPr/>
          <p:nvPr/>
        </p:nvSpPr>
        <p:spPr>
          <a:xfrm>
            <a:off x="1316944" y="2188029"/>
            <a:ext cx="1240971" cy="12409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CF886F8-7B94-4FC4-B9D4-ADCC8D4931E8}"/>
              </a:ext>
            </a:extLst>
          </p:cNvPr>
          <p:cNvSpPr/>
          <p:nvPr/>
        </p:nvSpPr>
        <p:spPr>
          <a:xfrm>
            <a:off x="4100923" y="2188029"/>
            <a:ext cx="1240971" cy="12409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377722A-6155-4925-86A0-EBAB8F3AD252}"/>
              </a:ext>
            </a:extLst>
          </p:cNvPr>
          <p:cNvSpPr/>
          <p:nvPr/>
        </p:nvSpPr>
        <p:spPr>
          <a:xfrm>
            <a:off x="6884902" y="2188029"/>
            <a:ext cx="1240971" cy="12409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7991B61-80FF-43EE-A86A-79144EC78A62}"/>
              </a:ext>
            </a:extLst>
          </p:cNvPr>
          <p:cNvSpPr/>
          <p:nvPr/>
        </p:nvSpPr>
        <p:spPr>
          <a:xfrm>
            <a:off x="9668882" y="2188029"/>
            <a:ext cx="1240971" cy="12409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AC2729-4FC6-4050-B907-4608E7E45F62}"/>
              </a:ext>
            </a:extLst>
          </p:cNvPr>
          <p:cNvSpPr txBox="1"/>
          <p:nvPr/>
        </p:nvSpPr>
        <p:spPr>
          <a:xfrm>
            <a:off x="1055688" y="4082143"/>
            <a:ext cx="1763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欲穷千里目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更上一层楼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ABDD299-4E15-48F3-A32B-7C563F3C872B}"/>
              </a:ext>
            </a:extLst>
          </p:cNvPr>
          <p:cNvSpPr txBox="1"/>
          <p:nvPr/>
        </p:nvSpPr>
        <p:spPr>
          <a:xfrm>
            <a:off x="3839667" y="4082143"/>
            <a:ext cx="1763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欲穷千里目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更上一层楼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3FFB72-7A86-488B-9A81-3FE0606EDFC6}"/>
              </a:ext>
            </a:extLst>
          </p:cNvPr>
          <p:cNvSpPr txBox="1"/>
          <p:nvPr/>
        </p:nvSpPr>
        <p:spPr>
          <a:xfrm>
            <a:off x="6623645" y="4082143"/>
            <a:ext cx="1763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欲穷千里目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更上一层楼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A5A855-CAAC-4E45-B8B6-84F48B5708B3}"/>
              </a:ext>
            </a:extLst>
          </p:cNvPr>
          <p:cNvSpPr txBox="1"/>
          <p:nvPr/>
        </p:nvSpPr>
        <p:spPr>
          <a:xfrm>
            <a:off x="9407627" y="4082143"/>
            <a:ext cx="1763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欲穷千里目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更上一层楼</a:t>
            </a:r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E1E0C839-C709-4046-828E-0539A6C54A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5387" y="2448514"/>
            <a:ext cx="720000" cy="720000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37EACCFC-7AE5-4610-BFF9-C925F47204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4657" y="2461193"/>
            <a:ext cx="720000" cy="720000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DE7E0D55-23D9-4799-B20C-9E17FD87C8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2915" y="2402702"/>
            <a:ext cx="720000" cy="720000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EA03133A-BE75-48C7-9A2B-D2B2CEF2BB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85393" y="245107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2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1D4E471-B34B-4000-A91A-51DDAAE4E3D2}"/>
              </a:ext>
            </a:extLst>
          </p:cNvPr>
          <p:cNvSpPr/>
          <p:nvPr/>
        </p:nvSpPr>
        <p:spPr>
          <a:xfrm>
            <a:off x="0" y="436929"/>
            <a:ext cx="391886" cy="957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E75B6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5A523B9-26D9-4BA0-9DFB-BD6D7B410AA9}"/>
              </a:ext>
            </a:extLst>
          </p:cNvPr>
          <p:cNvGrpSpPr/>
          <p:nvPr/>
        </p:nvGrpSpPr>
        <p:grpSpPr>
          <a:xfrm>
            <a:off x="391886" y="502047"/>
            <a:ext cx="5768665" cy="892552"/>
            <a:chOff x="3291620" y="670857"/>
            <a:chExt cx="4044110" cy="892552"/>
          </a:xfrm>
          <a:solidFill>
            <a:srgbClr val="2E75B6"/>
          </a:solidFill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E473EDE-F13E-4EAE-A2F4-00B7078FDA93}"/>
                </a:ext>
              </a:extLst>
            </p:cNvPr>
            <p:cNvSpPr txBox="1"/>
            <p:nvPr/>
          </p:nvSpPr>
          <p:spPr>
            <a:xfrm>
              <a:off x="3291620" y="670857"/>
              <a:ext cx="3963703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solidFill>
                    <a:srgbClr val="2E75B6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选题背景及意义</a:t>
              </a:r>
              <a:endParaRPr lang="en-US" altLang="zh-CN" sz="3000" dirty="0">
                <a:solidFill>
                  <a:srgbClr val="2E75B6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EDB6D34-7932-4C41-B3D0-519774A5A36F}"/>
                </a:ext>
              </a:extLst>
            </p:cNvPr>
            <p:cNvSpPr txBox="1"/>
            <p:nvPr/>
          </p:nvSpPr>
          <p:spPr>
            <a:xfrm>
              <a:off x="3291620" y="1224855"/>
              <a:ext cx="40441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2E75B6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Background and Significance of Topic Selection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C0C0ABF2-CB30-440C-82EE-CB60D5357F2F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E75B6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C0D6EC2-1BB3-4B6E-8024-D77E1A72A50E}"/>
              </a:ext>
            </a:extLst>
          </p:cNvPr>
          <p:cNvGrpSpPr/>
          <p:nvPr/>
        </p:nvGrpSpPr>
        <p:grpSpPr>
          <a:xfrm>
            <a:off x="1861458" y="1905108"/>
            <a:ext cx="3151414" cy="799457"/>
            <a:chOff x="1861458" y="1905108"/>
            <a:chExt cx="3151414" cy="799457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291F1C5-E8D6-4D3C-8E83-EDDCE26F12EB}"/>
                </a:ext>
              </a:extLst>
            </p:cNvPr>
            <p:cNvSpPr/>
            <p:nvPr/>
          </p:nvSpPr>
          <p:spPr>
            <a:xfrm>
              <a:off x="1861458" y="1905108"/>
              <a:ext cx="3151414" cy="799457"/>
            </a:xfrm>
            <a:prstGeom prst="round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ABDD299-4E15-48F3-A32B-7C563F3C872B}"/>
                </a:ext>
              </a:extLst>
            </p:cNvPr>
            <p:cNvSpPr txBox="1"/>
            <p:nvPr/>
          </p:nvSpPr>
          <p:spPr>
            <a:xfrm>
              <a:off x="2348149" y="2104781"/>
              <a:ext cx="2664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欲穷千里目</a:t>
              </a:r>
            </a:p>
          </p:txBody>
        </p:sp>
        <p:pic>
          <p:nvPicPr>
            <p:cNvPr id="23" name="图形 22">
              <a:extLst>
                <a:ext uri="{FF2B5EF4-FFF2-40B4-BE49-F238E27FC236}">
                  <a16:creationId xmlns:a16="http://schemas.microsoft.com/office/drawing/2014/main" id="{37EACCFC-7AE5-4610-BFF9-C925F4720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988149" y="1948597"/>
              <a:ext cx="720000" cy="720000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31B4828-F186-4F9B-BAF5-286DBBCE8CE7}"/>
              </a:ext>
            </a:extLst>
          </p:cNvPr>
          <p:cNvGrpSpPr/>
          <p:nvPr/>
        </p:nvGrpSpPr>
        <p:grpSpPr>
          <a:xfrm>
            <a:off x="6792686" y="1905108"/>
            <a:ext cx="3151414" cy="799457"/>
            <a:chOff x="1861458" y="1905108"/>
            <a:chExt cx="3151414" cy="799457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4524BE9F-BBD8-495D-8821-66F6A352EE8F}"/>
                </a:ext>
              </a:extLst>
            </p:cNvPr>
            <p:cNvSpPr/>
            <p:nvPr/>
          </p:nvSpPr>
          <p:spPr>
            <a:xfrm>
              <a:off x="1861458" y="1905108"/>
              <a:ext cx="3151414" cy="799457"/>
            </a:xfrm>
            <a:prstGeom prst="round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E02B448-22AF-490F-8BD9-77F6FCA01097}"/>
                </a:ext>
              </a:extLst>
            </p:cNvPr>
            <p:cNvSpPr txBox="1"/>
            <p:nvPr/>
          </p:nvSpPr>
          <p:spPr>
            <a:xfrm>
              <a:off x="2348149" y="2104781"/>
              <a:ext cx="2664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更上一层楼</a:t>
              </a:r>
            </a:p>
          </p:txBody>
        </p:sp>
        <p:pic>
          <p:nvPicPr>
            <p:cNvPr id="35" name="图形 34">
              <a:extLst>
                <a:ext uri="{FF2B5EF4-FFF2-40B4-BE49-F238E27FC236}">
                  <a16:creationId xmlns:a16="http://schemas.microsoft.com/office/drawing/2014/main" id="{03704E14-C7B3-4BF0-B3B1-CD4039E5C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988149" y="1948597"/>
              <a:ext cx="720000" cy="720000"/>
            </a:xfrm>
            <a:prstGeom prst="rect">
              <a:avLst/>
            </a:prstGeom>
          </p:spPr>
        </p:pic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DCE2714E-43FF-4589-9853-84A797968328}"/>
              </a:ext>
            </a:extLst>
          </p:cNvPr>
          <p:cNvSpPr txBox="1"/>
          <p:nvPr/>
        </p:nvSpPr>
        <p:spPr>
          <a:xfrm>
            <a:off x="1632858" y="3261199"/>
            <a:ext cx="3804556" cy="235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2E75B6"/>
                </a:solidFill>
              </a:rPr>
              <a:t>东临碣石，以观沧海。水何澹澹，山岛竦峙。树木丛生，百草丰茂。秋风萧瑟，洪波涌起。日月之行，若出其中；星汉灿烂，若出其里。幸甚至哉，歌以咏志。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6CA0579-16C9-4AC9-BB4D-594211458F04}"/>
              </a:ext>
            </a:extLst>
          </p:cNvPr>
          <p:cNvSpPr txBox="1"/>
          <p:nvPr/>
        </p:nvSpPr>
        <p:spPr>
          <a:xfrm>
            <a:off x="6466115" y="3261199"/>
            <a:ext cx="3804556" cy="235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2E75B6"/>
                </a:solidFill>
              </a:rPr>
              <a:t>东临碣石，以观沧海。水何澹澹，山岛竦峙。树木丛生，百草丰茂。秋风萧瑟，洪波涌起。日月之行，若出其中；星汉灿烂，若出其里。幸甚至哉，歌以咏志。</a:t>
            </a:r>
          </a:p>
        </p:txBody>
      </p:sp>
    </p:spTree>
    <p:extLst>
      <p:ext uri="{BB962C8B-B14F-4D97-AF65-F5344CB8AC3E}">
        <p14:creationId xmlns:p14="http://schemas.microsoft.com/office/powerpoint/2010/main" val="2958559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1D4E471-B34B-4000-A91A-51DDAAE4E3D2}"/>
              </a:ext>
            </a:extLst>
          </p:cNvPr>
          <p:cNvSpPr/>
          <p:nvPr/>
        </p:nvSpPr>
        <p:spPr>
          <a:xfrm>
            <a:off x="0" y="2286000"/>
            <a:ext cx="12220304" cy="228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59F1ADAA-DFDC-4435-96EB-7D60DE115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6380" y="2187625"/>
            <a:ext cx="1872757" cy="1905000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65A523B9-26D9-4BA0-9DFB-BD6D7B410AA9}"/>
              </a:ext>
            </a:extLst>
          </p:cNvPr>
          <p:cNvGrpSpPr/>
          <p:nvPr/>
        </p:nvGrpSpPr>
        <p:grpSpPr>
          <a:xfrm>
            <a:off x="5539083" y="2815540"/>
            <a:ext cx="5782057" cy="1078024"/>
            <a:chOff x="6376478" y="1135279"/>
            <a:chExt cx="4044110" cy="1078024"/>
          </a:xfrm>
          <a:solidFill>
            <a:srgbClr val="2E75B6"/>
          </a:solidFill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E473EDE-F13E-4EAE-A2F4-00B7078FDA93}"/>
                </a:ext>
              </a:extLst>
            </p:cNvPr>
            <p:cNvSpPr txBox="1"/>
            <p:nvPr/>
          </p:nvSpPr>
          <p:spPr>
            <a:xfrm>
              <a:off x="6416681" y="1135279"/>
              <a:ext cx="3963703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研究思路及过程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EDB6D34-7932-4C41-B3D0-519774A5A36F}"/>
                </a:ext>
              </a:extLst>
            </p:cNvPr>
            <p:cNvSpPr txBox="1"/>
            <p:nvPr/>
          </p:nvSpPr>
          <p:spPr>
            <a:xfrm>
              <a:off x="6376478" y="1843971"/>
              <a:ext cx="40441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Research Ideas and Processes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096EF6D6-4B3B-4D2C-AF74-D1CE688DFBC9}"/>
              </a:ext>
            </a:extLst>
          </p:cNvPr>
          <p:cNvSpPr txBox="1"/>
          <p:nvPr/>
        </p:nvSpPr>
        <p:spPr>
          <a:xfrm>
            <a:off x="2748070" y="3898612"/>
            <a:ext cx="2429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PART  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6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1D4E471-B34B-4000-A91A-51DDAAE4E3D2}"/>
              </a:ext>
            </a:extLst>
          </p:cNvPr>
          <p:cNvSpPr/>
          <p:nvPr/>
        </p:nvSpPr>
        <p:spPr>
          <a:xfrm>
            <a:off x="0" y="436929"/>
            <a:ext cx="391886" cy="957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E75B6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5A523B9-26D9-4BA0-9DFB-BD6D7B410AA9}"/>
              </a:ext>
            </a:extLst>
          </p:cNvPr>
          <p:cNvGrpSpPr/>
          <p:nvPr/>
        </p:nvGrpSpPr>
        <p:grpSpPr>
          <a:xfrm>
            <a:off x="391886" y="502047"/>
            <a:ext cx="5768665" cy="892552"/>
            <a:chOff x="3291620" y="670857"/>
            <a:chExt cx="4044110" cy="892552"/>
          </a:xfrm>
          <a:solidFill>
            <a:srgbClr val="2E75B6"/>
          </a:solidFill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E473EDE-F13E-4EAE-A2F4-00B7078FDA93}"/>
                </a:ext>
              </a:extLst>
            </p:cNvPr>
            <p:cNvSpPr txBox="1"/>
            <p:nvPr/>
          </p:nvSpPr>
          <p:spPr>
            <a:xfrm>
              <a:off x="3291620" y="670857"/>
              <a:ext cx="3963703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solidFill>
                    <a:srgbClr val="2E75B6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研究思路及过程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EDB6D34-7932-4C41-B3D0-519774A5A36F}"/>
                </a:ext>
              </a:extLst>
            </p:cNvPr>
            <p:cNvSpPr txBox="1"/>
            <p:nvPr/>
          </p:nvSpPr>
          <p:spPr>
            <a:xfrm>
              <a:off x="3291620" y="1224855"/>
              <a:ext cx="40441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2E75B6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Research Ideas and Processes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C0C0ABF2-CB30-440C-82EE-CB60D5357F2F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E75B6"/>
              </a:solidFill>
            </a:endParaRPr>
          </a:p>
        </p:txBody>
      </p:sp>
      <p:sp>
        <p:nvSpPr>
          <p:cNvPr id="24" name="箭头: 五边形 23">
            <a:extLst>
              <a:ext uri="{FF2B5EF4-FFF2-40B4-BE49-F238E27FC236}">
                <a16:creationId xmlns:a16="http://schemas.microsoft.com/office/drawing/2014/main" id="{5D2D1AE6-8B70-42D2-A64E-650E84B540B5}"/>
              </a:ext>
            </a:extLst>
          </p:cNvPr>
          <p:cNvSpPr/>
          <p:nvPr/>
        </p:nvSpPr>
        <p:spPr>
          <a:xfrm>
            <a:off x="1055688" y="1985777"/>
            <a:ext cx="2095726" cy="1181966"/>
          </a:xfrm>
          <a:prstGeom prst="homePlate">
            <a:avLst/>
          </a:prstGeom>
          <a:gradFill flip="none" rotWithShape="1">
            <a:gsLst>
              <a:gs pos="0">
                <a:srgbClr val="2E75B6"/>
              </a:gs>
              <a:gs pos="40000">
                <a:srgbClr val="2E75B6"/>
              </a:gs>
              <a:gs pos="69000">
                <a:srgbClr val="2E75B6"/>
              </a:gs>
              <a:gs pos="100000">
                <a:srgbClr val="2E75B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26" name="箭头: 五边形 25">
            <a:extLst>
              <a:ext uri="{FF2B5EF4-FFF2-40B4-BE49-F238E27FC236}">
                <a16:creationId xmlns:a16="http://schemas.microsoft.com/office/drawing/2014/main" id="{A534AC83-8F77-499D-8562-8B72F2CF40B9}"/>
              </a:ext>
            </a:extLst>
          </p:cNvPr>
          <p:cNvSpPr/>
          <p:nvPr/>
        </p:nvSpPr>
        <p:spPr>
          <a:xfrm>
            <a:off x="3717321" y="1985777"/>
            <a:ext cx="2095726" cy="1181966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28" name="箭头: 五边形 27">
            <a:extLst>
              <a:ext uri="{FF2B5EF4-FFF2-40B4-BE49-F238E27FC236}">
                <a16:creationId xmlns:a16="http://schemas.microsoft.com/office/drawing/2014/main" id="{2EBBE7AD-186C-4076-A5A9-27FC269B3773}"/>
              </a:ext>
            </a:extLst>
          </p:cNvPr>
          <p:cNvSpPr/>
          <p:nvPr/>
        </p:nvSpPr>
        <p:spPr>
          <a:xfrm>
            <a:off x="6378954" y="1985777"/>
            <a:ext cx="2095726" cy="1181966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A7DCEADF-2337-4902-BC29-F30DDA3D54C5}"/>
              </a:ext>
            </a:extLst>
          </p:cNvPr>
          <p:cNvSpPr/>
          <p:nvPr/>
        </p:nvSpPr>
        <p:spPr>
          <a:xfrm>
            <a:off x="9040587" y="1985777"/>
            <a:ext cx="2095726" cy="1181966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312AEE5-D147-412F-8234-39CAC213C930}"/>
              </a:ext>
            </a:extLst>
          </p:cNvPr>
          <p:cNvSpPr txBox="1"/>
          <p:nvPr/>
        </p:nvSpPr>
        <p:spPr>
          <a:xfrm>
            <a:off x="1055688" y="3361350"/>
            <a:ext cx="2095726" cy="213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2E75B6"/>
                </a:solidFill>
              </a:rPr>
              <a:t>东临碣石，以观沧海。水何澹澹，山岛竦峙。树木丛生，百草丰茂。秋风萧瑟，洪波涌起。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4F38772-AAE9-41CF-8179-7E69125E6281}"/>
              </a:ext>
            </a:extLst>
          </p:cNvPr>
          <p:cNvSpPr txBox="1"/>
          <p:nvPr/>
        </p:nvSpPr>
        <p:spPr>
          <a:xfrm>
            <a:off x="3717321" y="3361350"/>
            <a:ext cx="2095726" cy="213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2E75B6"/>
                </a:solidFill>
              </a:rPr>
              <a:t>东临碣石，以观沧海。水何澹澹，山岛竦峙。树木丛生，百草丰茂。秋风萧瑟，洪波涌起。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A1F0173-1DF2-4CB3-8AE4-8D15E477994C}"/>
              </a:ext>
            </a:extLst>
          </p:cNvPr>
          <p:cNvSpPr txBox="1"/>
          <p:nvPr/>
        </p:nvSpPr>
        <p:spPr>
          <a:xfrm>
            <a:off x="6378954" y="3361350"/>
            <a:ext cx="2095726" cy="213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2E75B6"/>
                </a:solidFill>
              </a:rPr>
              <a:t>东临碣石，以观沧海。水何澹澹，山岛竦峙。树木丛生，百草丰茂。秋风萧瑟，洪波涌起。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E1AE8D9-4468-4E20-B11C-0E8069A7EEAB}"/>
              </a:ext>
            </a:extLst>
          </p:cNvPr>
          <p:cNvSpPr txBox="1"/>
          <p:nvPr/>
        </p:nvSpPr>
        <p:spPr>
          <a:xfrm>
            <a:off x="9040586" y="3361350"/>
            <a:ext cx="2095726" cy="213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2E75B6"/>
                </a:solidFill>
              </a:rPr>
              <a:t>东临碣石，以观沧海。水何澹澹，山岛竦峙。树木丛生，百草丰茂。秋风萧瑟，洪波涌起。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5C77B95E-A4A5-42EF-AC10-4F4269E4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6900" y="2116574"/>
            <a:ext cx="900000" cy="900000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F7E424C9-11A2-43E5-B9FB-19C6E810B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9089" y="2119299"/>
            <a:ext cx="900000" cy="90000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9943ED43-2149-4542-A102-D38FBE329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6549" y="2116574"/>
            <a:ext cx="900000" cy="9000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BB4BA7FE-5443-44EA-94D9-221C4D737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5100" y="212676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5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1D4E471-B34B-4000-A91A-51DDAAE4E3D2}"/>
              </a:ext>
            </a:extLst>
          </p:cNvPr>
          <p:cNvSpPr/>
          <p:nvPr/>
        </p:nvSpPr>
        <p:spPr>
          <a:xfrm>
            <a:off x="0" y="436929"/>
            <a:ext cx="391886" cy="957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E75B6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5A523B9-26D9-4BA0-9DFB-BD6D7B410AA9}"/>
              </a:ext>
            </a:extLst>
          </p:cNvPr>
          <p:cNvGrpSpPr/>
          <p:nvPr/>
        </p:nvGrpSpPr>
        <p:grpSpPr>
          <a:xfrm>
            <a:off x="391886" y="502047"/>
            <a:ext cx="5768665" cy="892552"/>
            <a:chOff x="3291620" y="670857"/>
            <a:chExt cx="4044110" cy="892552"/>
          </a:xfrm>
          <a:solidFill>
            <a:srgbClr val="2E75B6"/>
          </a:solidFill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E473EDE-F13E-4EAE-A2F4-00B7078FDA93}"/>
                </a:ext>
              </a:extLst>
            </p:cNvPr>
            <p:cNvSpPr txBox="1"/>
            <p:nvPr/>
          </p:nvSpPr>
          <p:spPr>
            <a:xfrm>
              <a:off x="3291620" y="670857"/>
              <a:ext cx="3963703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solidFill>
                    <a:srgbClr val="2E75B6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研究思路及过程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EDB6D34-7932-4C41-B3D0-519774A5A36F}"/>
                </a:ext>
              </a:extLst>
            </p:cNvPr>
            <p:cNvSpPr txBox="1"/>
            <p:nvPr/>
          </p:nvSpPr>
          <p:spPr>
            <a:xfrm>
              <a:off x="3291620" y="1224855"/>
              <a:ext cx="40441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2E75B6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Research Ideas and Processes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C0C0ABF2-CB30-440C-82EE-CB60D5357F2F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E75B6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940D5DC-F4AE-4FD2-AB6F-E165510C4FC6}"/>
              </a:ext>
            </a:extLst>
          </p:cNvPr>
          <p:cNvSpPr/>
          <p:nvPr/>
        </p:nvSpPr>
        <p:spPr>
          <a:xfrm>
            <a:off x="1373742" y="1665514"/>
            <a:ext cx="2071587" cy="1655486"/>
          </a:xfrm>
          <a:prstGeom prst="round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形 26">
            <a:extLst>
              <a:ext uri="{FF2B5EF4-FFF2-40B4-BE49-F238E27FC236}">
                <a16:creationId xmlns:a16="http://schemas.microsoft.com/office/drawing/2014/main" id="{32B9373F-DC87-43CA-A616-5DF30BC1B8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9535" y="1804885"/>
            <a:ext cx="720000" cy="7200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D1885A1-3247-4D9B-B194-68FD4198DD9C}"/>
              </a:ext>
            </a:extLst>
          </p:cNvPr>
          <p:cNvSpPr txBox="1"/>
          <p:nvPr/>
        </p:nvSpPr>
        <p:spPr>
          <a:xfrm>
            <a:off x="1764556" y="2749099"/>
            <a:ext cx="128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E75B6"/>
                </a:solidFill>
              </a:rPr>
              <a:t>方法</a:t>
            </a:r>
            <a:r>
              <a:rPr lang="en-US" altLang="zh-CN" sz="2400" b="1" dirty="0">
                <a:solidFill>
                  <a:srgbClr val="2E75B6"/>
                </a:solidFill>
              </a:rPr>
              <a:t>1</a:t>
            </a:r>
            <a:endParaRPr lang="zh-CN" altLang="en-US" sz="2400" b="1" dirty="0">
              <a:solidFill>
                <a:srgbClr val="2E75B6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09E348F-FEBE-4E0C-805D-482CDE7ED834}"/>
              </a:ext>
            </a:extLst>
          </p:cNvPr>
          <p:cNvSpPr/>
          <p:nvPr/>
        </p:nvSpPr>
        <p:spPr>
          <a:xfrm>
            <a:off x="3861128" y="1665514"/>
            <a:ext cx="2071587" cy="1655486"/>
          </a:xfrm>
          <a:prstGeom prst="round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图形 53">
            <a:extLst>
              <a:ext uri="{FF2B5EF4-FFF2-40B4-BE49-F238E27FC236}">
                <a16:creationId xmlns:a16="http://schemas.microsoft.com/office/drawing/2014/main" id="{46FECC3C-1B50-438C-880E-D2048DFD16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536921" y="1804885"/>
            <a:ext cx="720000" cy="720000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1354A136-8420-4621-A072-99B6AACE3041}"/>
              </a:ext>
            </a:extLst>
          </p:cNvPr>
          <p:cNvSpPr txBox="1"/>
          <p:nvPr/>
        </p:nvSpPr>
        <p:spPr>
          <a:xfrm>
            <a:off x="4251942" y="2749099"/>
            <a:ext cx="128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E75B6"/>
                </a:solidFill>
              </a:rPr>
              <a:t>方法</a:t>
            </a:r>
            <a:r>
              <a:rPr lang="en-US" altLang="zh-CN" sz="2400" b="1" dirty="0">
                <a:solidFill>
                  <a:srgbClr val="2E75B6"/>
                </a:solidFill>
              </a:rPr>
              <a:t>2</a:t>
            </a:r>
            <a:endParaRPr lang="zh-CN" altLang="en-US" sz="2400" b="1" dirty="0">
              <a:solidFill>
                <a:srgbClr val="2E75B6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04E5A7C-BBEC-4259-96BE-7FD02E932FF1}"/>
              </a:ext>
            </a:extLst>
          </p:cNvPr>
          <p:cNvSpPr/>
          <p:nvPr/>
        </p:nvSpPr>
        <p:spPr>
          <a:xfrm>
            <a:off x="1373742" y="3624943"/>
            <a:ext cx="2071587" cy="1655486"/>
          </a:xfrm>
          <a:prstGeom prst="round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形 57">
            <a:extLst>
              <a:ext uri="{FF2B5EF4-FFF2-40B4-BE49-F238E27FC236}">
                <a16:creationId xmlns:a16="http://schemas.microsoft.com/office/drawing/2014/main" id="{2DF58C1B-E442-48AD-865C-D5E984BEEA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049535" y="3764314"/>
            <a:ext cx="720000" cy="720000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FB5763B1-B6D4-4C9B-A6EA-467AC73CD106}"/>
              </a:ext>
            </a:extLst>
          </p:cNvPr>
          <p:cNvSpPr txBox="1"/>
          <p:nvPr/>
        </p:nvSpPr>
        <p:spPr>
          <a:xfrm>
            <a:off x="1764556" y="4708528"/>
            <a:ext cx="128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E75B6"/>
                </a:solidFill>
              </a:rPr>
              <a:t>方法</a:t>
            </a:r>
            <a:r>
              <a:rPr lang="en-US" altLang="zh-CN" sz="2400" b="1" dirty="0">
                <a:solidFill>
                  <a:srgbClr val="2E75B6"/>
                </a:solidFill>
              </a:rPr>
              <a:t>5</a:t>
            </a:r>
            <a:endParaRPr lang="zh-CN" altLang="en-US" sz="2400" b="1" dirty="0">
              <a:solidFill>
                <a:srgbClr val="2E75B6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20B20BE9-93E4-4863-B20E-097309E838BE}"/>
              </a:ext>
            </a:extLst>
          </p:cNvPr>
          <p:cNvSpPr/>
          <p:nvPr/>
        </p:nvSpPr>
        <p:spPr>
          <a:xfrm>
            <a:off x="3861128" y="3624943"/>
            <a:ext cx="2071587" cy="1655486"/>
          </a:xfrm>
          <a:prstGeom prst="round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形 61">
            <a:extLst>
              <a:ext uri="{FF2B5EF4-FFF2-40B4-BE49-F238E27FC236}">
                <a16:creationId xmlns:a16="http://schemas.microsoft.com/office/drawing/2014/main" id="{328D851D-A375-4382-B855-73280FA6059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536921" y="3764314"/>
            <a:ext cx="720000" cy="720000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C9438334-9666-4FB7-A085-5788582C86A5}"/>
              </a:ext>
            </a:extLst>
          </p:cNvPr>
          <p:cNvSpPr txBox="1"/>
          <p:nvPr/>
        </p:nvSpPr>
        <p:spPr>
          <a:xfrm>
            <a:off x="4251942" y="4708528"/>
            <a:ext cx="128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E75B6"/>
                </a:solidFill>
              </a:rPr>
              <a:t>方法</a:t>
            </a:r>
            <a:r>
              <a:rPr lang="en-US" altLang="zh-CN" sz="2400" b="1" dirty="0">
                <a:solidFill>
                  <a:srgbClr val="2E75B6"/>
                </a:solidFill>
              </a:rPr>
              <a:t>6</a:t>
            </a:r>
            <a:endParaRPr lang="zh-CN" altLang="en-US" sz="2400" b="1" dirty="0">
              <a:solidFill>
                <a:srgbClr val="2E75B6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CB08B847-2CE2-4171-94CA-0DFAC7B2A91E}"/>
              </a:ext>
            </a:extLst>
          </p:cNvPr>
          <p:cNvSpPr/>
          <p:nvPr/>
        </p:nvSpPr>
        <p:spPr>
          <a:xfrm>
            <a:off x="6348514" y="1665514"/>
            <a:ext cx="2071587" cy="1655486"/>
          </a:xfrm>
          <a:prstGeom prst="round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6" name="图形 65">
            <a:extLst>
              <a:ext uri="{FF2B5EF4-FFF2-40B4-BE49-F238E27FC236}">
                <a16:creationId xmlns:a16="http://schemas.microsoft.com/office/drawing/2014/main" id="{FA52575D-0469-4579-A8BB-104E0EC72B5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024307" y="1804885"/>
            <a:ext cx="720000" cy="720000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767231CB-F1AA-430E-B76E-1282F02BED6D}"/>
              </a:ext>
            </a:extLst>
          </p:cNvPr>
          <p:cNvSpPr txBox="1"/>
          <p:nvPr/>
        </p:nvSpPr>
        <p:spPr>
          <a:xfrm>
            <a:off x="6739328" y="2749099"/>
            <a:ext cx="128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E75B6"/>
                </a:solidFill>
              </a:rPr>
              <a:t>方法</a:t>
            </a:r>
            <a:r>
              <a:rPr lang="en-US" altLang="zh-CN" sz="2400" b="1" dirty="0">
                <a:solidFill>
                  <a:srgbClr val="2E75B6"/>
                </a:solidFill>
              </a:rPr>
              <a:t>3</a:t>
            </a:r>
            <a:endParaRPr lang="zh-CN" altLang="en-US" sz="2400" b="1" dirty="0">
              <a:solidFill>
                <a:srgbClr val="2E75B6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9FE203C-6748-41A9-AB4B-4BE55CED9B61}"/>
              </a:ext>
            </a:extLst>
          </p:cNvPr>
          <p:cNvSpPr/>
          <p:nvPr/>
        </p:nvSpPr>
        <p:spPr>
          <a:xfrm>
            <a:off x="8835899" y="1665514"/>
            <a:ext cx="2071587" cy="1655486"/>
          </a:xfrm>
          <a:prstGeom prst="round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0" name="图形 69">
            <a:extLst>
              <a:ext uri="{FF2B5EF4-FFF2-40B4-BE49-F238E27FC236}">
                <a16:creationId xmlns:a16="http://schemas.microsoft.com/office/drawing/2014/main" id="{90CFF2C3-C5A7-4943-AA4F-56170F58726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9511692" y="1804885"/>
            <a:ext cx="720000" cy="720000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81561DEF-B260-41C2-8B2F-7DF38FC1E417}"/>
              </a:ext>
            </a:extLst>
          </p:cNvPr>
          <p:cNvSpPr txBox="1"/>
          <p:nvPr/>
        </p:nvSpPr>
        <p:spPr>
          <a:xfrm>
            <a:off x="9226713" y="2749099"/>
            <a:ext cx="128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E75B6"/>
                </a:solidFill>
              </a:rPr>
              <a:t>方法</a:t>
            </a:r>
            <a:r>
              <a:rPr lang="en-US" altLang="zh-CN" sz="2400" b="1" dirty="0">
                <a:solidFill>
                  <a:srgbClr val="2E75B6"/>
                </a:solidFill>
              </a:rPr>
              <a:t>4</a:t>
            </a:r>
            <a:endParaRPr lang="zh-CN" altLang="en-US" sz="2400" b="1" dirty="0">
              <a:solidFill>
                <a:srgbClr val="2E75B6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3B722B70-A52E-4E17-8811-F853E3D7CC16}"/>
              </a:ext>
            </a:extLst>
          </p:cNvPr>
          <p:cNvSpPr/>
          <p:nvPr/>
        </p:nvSpPr>
        <p:spPr>
          <a:xfrm>
            <a:off x="6348514" y="3624943"/>
            <a:ext cx="2071587" cy="1655486"/>
          </a:xfrm>
          <a:prstGeom prst="round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4" name="图形 73">
            <a:extLst>
              <a:ext uri="{FF2B5EF4-FFF2-40B4-BE49-F238E27FC236}">
                <a16:creationId xmlns:a16="http://schemas.microsoft.com/office/drawing/2014/main" id="{091411AA-C173-4DA9-A650-DB02BC02A14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024307" y="3764314"/>
            <a:ext cx="720000" cy="720000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4E0EE080-A4A6-40C6-9C53-3AAF1F16BED6}"/>
              </a:ext>
            </a:extLst>
          </p:cNvPr>
          <p:cNvSpPr txBox="1"/>
          <p:nvPr/>
        </p:nvSpPr>
        <p:spPr>
          <a:xfrm>
            <a:off x="6739328" y="4708528"/>
            <a:ext cx="128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E75B6"/>
                </a:solidFill>
              </a:rPr>
              <a:t>方法</a:t>
            </a:r>
            <a:r>
              <a:rPr lang="en-US" altLang="zh-CN" sz="2400" b="1" dirty="0">
                <a:solidFill>
                  <a:srgbClr val="2E75B6"/>
                </a:solidFill>
              </a:rPr>
              <a:t>7</a:t>
            </a:r>
            <a:endParaRPr lang="zh-CN" altLang="en-US" sz="2400" b="1" dirty="0">
              <a:solidFill>
                <a:srgbClr val="2E75B6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8E362F68-1192-4888-83FE-0144C5C4ABA5}"/>
              </a:ext>
            </a:extLst>
          </p:cNvPr>
          <p:cNvSpPr/>
          <p:nvPr/>
        </p:nvSpPr>
        <p:spPr>
          <a:xfrm>
            <a:off x="8835899" y="3624943"/>
            <a:ext cx="2071587" cy="1655486"/>
          </a:xfrm>
          <a:prstGeom prst="round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8" name="图形 77">
            <a:extLst>
              <a:ext uri="{FF2B5EF4-FFF2-40B4-BE49-F238E27FC236}">
                <a16:creationId xmlns:a16="http://schemas.microsoft.com/office/drawing/2014/main" id="{C72F9EA8-91B8-4603-9C6F-AE17F5AF1A9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9511692" y="3764314"/>
            <a:ext cx="720000" cy="720000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id="{F9C5BF9D-C6FE-4A21-A6F4-6C9D69A5D20E}"/>
              </a:ext>
            </a:extLst>
          </p:cNvPr>
          <p:cNvSpPr txBox="1"/>
          <p:nvPr/>
        </p:nvSpPr>
        <p:spPr>
          <a:xfrm>
            <a:off x="9226713" y="4708528"/>
            <a:ext cx="128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E75B6"/>
                </a:solidFill>
              </a:rPr>
              <a:t>方法</a:t>
            </a:r>
            <a:r>
              <a:rPr lang="en-US" altLang="zh-CN" sz="2400" b="1" dirty="0">
                <a:solidFill>
                  <a:srgbClr val="2E75B6"/>
                </a:solidFill>
              </a:rPr>
              <a:t>8</a:t>
            </a:r>
            <a:endParaRPr lang="zh-CN" altLang="en-US" sz="2400" b="1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639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1D4E471-B34B-4000-A91A-51DDAAE4E3D2}"/>
              </a:ext>
            </a:extLst>
          </p:cNvPr>
          <p:cNvSpPr/>
          <p:nvPr/>
        </p:nvSpPr>
        <p:spPr>
          <a:xfrm>
            <a:off x="0" y="436929"/>
            <a:ext cx="391886" cy="957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E75B6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5A523B9-26D9-4BA0-9DFB-BD6D7B410AA9}"/>
              </a:ext>
            </a:extLst>
          </p:cNvPr>
          <p:cNvGrpSpPr/>
          <p:nvPr/>
        </p:nvGrpSpPr>
        <p:grpSpPr>
          <a:xfrm>
            <a:off x="391886" y="502047"/>
            <a:ext cx="5768665" cy="892552"/>
            <a:chOff x="3291620" y="670857"/>
            <a:chExt cx="4044110" cy="892552"/>
          </a:xfrm>
          <a:solidFill>
            <a:srgbClr val="2E75B6"/>
          </a:solidFill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E473EDE-F13E-4EAE-A2F4-00B7078FDA93}"/>
                </a:ext>
              </a:extLst>
            </p:cNvPr>
            <p:cNvSpPr txBox="1"/>
            <p:nvPr/>
          </p:nvSpPr>
          <p:spPr>
            <a:xfrm>
              <a:off x="3291620" y="670857"/>
              <a:ext cx="3963703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solidFill>
                    <a:srgbClr val="2E75B6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研究思路及过程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EDB6D34-7932-4C41-B3D0-519774A5A36F}"/>
                </a:ext>
              </a:extLst>
            </p:cNvPr>
            <p:cNvSpPr txBox="1"/>
            <p:nvPr/>
          </p:nvSpPr>
          <p:spPr>
            <a:xfrm>
              <a:off x="3291620" y="1224855"/>
              <a:ext cx="40441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2E75B6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Research Ideas and Processes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C0C0ABF2-CB30-440C-82EE-CB60D5357F2F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E75B6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5CD3C8A-85D8-4786-B811-226EFD143203}"/>
              </a:ext>
            </a:extLst>
          </p:cNvPr>
          <p:cNvGrpSpPr/>
          <p:nvPr/>
        </p:nvGrpSpPr>
        <p:grpSpPr>
          <a:xfrm>
            <a:off x="1268483" y="1394599"/>
            <a:ext cx="4407356" cy="4407356"/>
            <a:chOff x="1268483" y="1394599"/>
            <a:chExt cx="4407356" cy="4407356"/>
          </a:xfrm>
        </p:grpSpPr>
        <p:sp>
          <p:nvSpPr>
            <p:cNvPr id="6" name="圆: 空心 5">
              <a:extLst>
                <a:ext uri="{FF2B5EF4-FFF2-40B4-BE49-F238E27FC236}">
                  <a16:creationId xmlns:a16="http://schemas.microsoft.com/office/drawing/2014/main" id="{9492C571-0875-45D6-9F86-665ED1E24E10}"/>
                </a:ext>
              </a:extLst>
            </p:cNvPr>
            <p:cNvSpPr/>
            <p:nvPr/>
          </p:nvSpPr>
          <p:spPr>
            <a:xfrm>
              <a:off x="1445078" y="1569222"/>
              <a:ext cx="4098471" cy="4098471"/>
            </a:xfrm>
            <a:prstGeom prst="donut">
              <a:avLst>
                <a:gd name="adj" fmla="val 23008"/>
              </a:avLst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FE43145-E94D-4075-808D-A719732A2130}"/>
                </a:ext>
              </a:extLst>
            </p:cNvPr>
            <p:cNvSpPr/>
            <p:nvPr/>
          </p:nvSpPr>
          <p:spPr>
            <a:xfrm>
              <a:off x="3276217" y="1394599"/>
              <a:ext cx="391886" cy="4407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4F94B02-7EF6-470E-AD53-3F0940CD9D29}"/>
                </a:ext>
              </a:extLst>
            </p:cNvPr>
            <p:cNvSpPr/>
            <p:nvPr/>
          </p:nvSpPr>
          <p:spPr>
            <a:xfrm rot="16200000">
              <a:off x="3276218" y="1394600"/>
              <a:ext cx="391886" cy="4407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C68F0CA-BA24-4BAB-94EF-CEB3F14F6AA0}"/>
              </a:ext>
            </a:extLst>
          </p:cNvPr>
          <p:cNvSpPr/>
          <p:nvPr/>
        </p:nvSpPr>
        <p:spPr>
          <a:xfrm>
            <a:off x="2555420" y="2679564"/>
            <a:ext cx="1877786" cy="1877786"/>
          </a:xfrm>
          <a:custGeom>
            <a:avLst/>
            <a:gdLst>
              <a:gd name="connsiteX0" fmla="*/ 938893 w 1877786"/>
              <a:gd name="connsiteY0" fmla="*/ 0 h 1877786"/>
              <a:gd name="connsiteX1" fmla="*/ 1877786 w 1877786"/>
              <a:gd name="connsiteY1" fmla="*/ 938893 h 1877786"/>
              <a:gd name="connsiteX2" fmla="*/ 938893 w 1877786"/>
              <a:gd name="connsiteY2" fmla="*/ 1877786 h 1877786"/>
              <a:gd name="connsiteX3" fmla="*/ 0 w 1877786"/>
              <a:gd name="connsiteY3" fmla="*/ 938893 h 1877786"/>
              <a:gd name="connsiteX4" fmla="*/ 938893 w 1877786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786" h="1877786">
                <a:moveTo>
                  <a:pt x="938893" y="0"/>
                </a:moveTo>
                <a:cubicBezTo>
                  <a:pt x="1457429" y="0"/>
                  <a:pt x="1877786" y="420357"/>
                  <a:pt x="1877786" y="938893"/>
                </a:cubicBezTo>
                <a:cubicBezTo>
                  <a:pt x="1877786" y="1457429"/>
                  <a:pt x="1457429" y="1877786"/>
                  <a:pt x="938893" y="1877786"/>
                </a:cubicBezTo>
                <a:cubicBezTo>
                  <a:pt x="420357" y="1877786"/>
                  <a:pt x="0" y="1457429"/>
                  <a:pt x="0" y="938893"/>
                </a:cubicBezTo>
                <a:cubicBezTo>
                  <a:pt x="0" y="420357"/>
                  <a:pt x="420357" y="0"/>
                  <a:pt x="938893" y="0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EE673B-2B94-4509-9C34-5D86B4090CEC}"/>
              </a:ext>
            </a:extLst>
          </p:cNvPr>
          <p:cNvSpPr txBox="1"/>
          <p:nvPr/>
        </p:nvSpPr>
        <p:spPr>
          <a:xfrm>
            <a:off x="6218083" y="2176460"/>
            <a:ext cx="4918230" cy="189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2E75B6"/>
                </a:solidFill>
              </a:rPr>
              <a:t>东临碣石，以观沧海。水何澹澹，山岛竦峙。树木丛生，百草丰茂。秋风萧瑟，洪波涌起。日月之行，若出其中；星汉灿烂，若出其里。幸甚至哉，歌以咏志。</a:t>
            </a: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DFCF64BB-A7A2-43A5-8976-C839A418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4313" y="3044443"/>
            <a:ext cx="1080000" cy="108000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02BA5C35-2E93-4C68-BA71-447AA2BF99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33808" y="2146464"/>
            <a:ext cx="720000" cy="720000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DECB058C-1B85-4D70-9069-E520FD6531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4082" y="2134450"/>
            <a:ext cx="720000" cy="72000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80FA4B74-E055-4447-95D5-661138711BF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6641" y="4325481"/>
            <a:ext cx="720000" cy="72000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1ED8AFED-BDED-4F1D-BEC7-A68412C13A2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9534" y="437850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3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普惠体">
      <a:majorFont>
        <a:latin typeface="阿里巴巴普惠体 R"/>
        <a:ea typeface="阿里巴巴普惠体 R"/>
        <a:cs typeface=""/>
      </a:majorFont>
      <a:minorFont>
        <a:latin typeface="阿里巴巴普惠体 R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879</Words>
  <Application>Microsoft Office PowerPoint</Application>
  <PresentationFormat>宽屏</PresentationFormat>
  <Paragraphs>108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阿里巴巴普惠体 R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Zhangjiangbo</dc:creator>
  <cp:lastModifiedBy>张 江博</cp:lastModifiedBy>
  <cp:revision>19</cp:revision>
  <dcterms:created xsi:type="dcterms:W3CDTF">2019-09-08T14:58:12Z</dcterms:created>
  <dcterms:modified xsi:type="dcterms:W3CDTF">2019-09-09T01:51:14Z</dcterms:modified>
</cp:coreProperties>
</file>