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100" r:id="rId1"/>
  </p:sldMasterIdLst>
  <p:sldIdLst>
    <p:sldId id="284" r:id="rId2"/>
    <p:sldId id="257" r:id="rId3"/>
    <p:sldId id="258" r:id="rId4"/>
    <p:sldId id="259" r:id="rId5"/>
    <p:sldId id="260" r:id="rId6"/>
    <p:sldId id="262" r:id="rId7"/>
    <p:sldId id="265" r:id="rId8"/>
    <p:sldId id="264" r:id="rId9"/>
    <p:sldId id="266" r:id="rId10"/>
    <p:sldId id="261" r:id="rId11"/>
    <p:sldId id="263" r:id="rId12"/>
    <p:sldId id="270" r:id="rId13"/>
    <p:sldId id="267" r:id="rId14"/>
    <p:sldId id="277" r:id="rId15"/>
    <p:sldId id="274" r:id="rId16"/>
    <p:sldId id="275" r:id="rId17"/>
    <p:sldId id="272" r:id="rId18"/>
    <p:sldId id="273" r:id="rId19"/>
    <p:sldId id="276" r:id="rId20"/>
    <p:sldId id="285" r:id="rId21"/>
    <p:sldId id="278" r:id="rId22"/>
    <p:sldId id="281" r:id="rId23"/>
    <p:sldId id="282" r:id="rId24"/>
  </p:sldIdLst>
  <p:sldSz cx="12192000" cy="6858000"/>
  <p:notesSz cx="6858000" cy="9144000"/>
  <p:embeddedFontLst>
    <p:embeddedFont>
      <p:font typeface="Calibri Light" panose="020F0302020204030204" pitchFamily="34" charset="0"/>
      <p:regular r:id="rId25"/>
      <p: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Aharoni" panose="02010803020104030203" pitchFamily="2" charset="-79"/>
      <p:bold r:id="rId31"/>
    </p:embeddedFont>
    <p:embeddedFont>
      <p:font typeface="Century Gothic" panose="020B0502020202020204" pitchFamily="34" charset="0"/>
      <p:regular r:id="rId32"/>
      <p:bold r:id="rId33"/>
      <p:italic r:id="rId34"/>
      <p:boldItalic r:id="rId35"/>
    </p:embeddedFont>
    <p:embeddedFont>
      <p:font typeface="等线 Light" panose="02010600030101010101" pitchFamily="2" charset="-122"/>
      <p:regular r:id="rId36"/>
    </p:embeddedFont>
    <p:embeddedFont>
      <p:font typeface="微软雅黑" panose="020B0503020204020204" pitchFamily="34" charset="-122"/>
      <p:regular r:id="rId37"/>
      <p:bold r:id="rId38"/>
    </p:embeddedFont>
    <p:embeddedFont>
      <p:font typeface="等线" panose="02010600030101010101" pitchFamily="2" charset="-122"/>
      <p:regular r:id="rId39"/>
      <p:bold r:id="rId4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E8E"/>
    <a:srgbClr val="FFC952"/>
    <a:srgbClr val="47B8E0"/>
    <a:srgbClr val="6CC6E6"/>
    <a:srgbClr val="34314C"/>
    <a:srgbClr val="FFFFFF"/>
    <a:srgbClr val="FCAFB0"/>
    <a:srgbClr val="1CADE4"/>
    <a:srgbClr val="FBD174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1" autoAdjust="0"/>
    <p:restoredTop sz="95455" autoAdjust="0"/>
  </p:normalViewPr>
  <p:slideViewPr>
    <p:cSldViewPr snapToGrid="0">
      <p:cViewPr>
        <p:scale>
          <a:sx n="75" d="100"/>
          <a:sy n="75" d="100"/>
        </p:scale>
        <p:origin x="498" y="336"/>
      </p:cViewPr>
      <p:guideLst/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ea typeface="思源黑体 CN Medium" panose="020B0600000000000000" pitchFamily="34" charset="-122"/>
              </a:rPr>
              <a:t>产量时间表</a:t>
            </a:r>
            <a:endParaRPr lang="zh-CN" dirty="0">
              <a:ea typeface="思源黑体 CN Medium" panose="020B0600000000000000" pitchFamily="34" charset="-122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47B8E0"/>
            </a:solidFill>
            <a:ln>
              <a:noFill/>
            </a:ln>
            <a:effectLst/>
          </c:spPr>
          <c:cat>
            <c:numRef>
              <c:f>工作表1!$A$2:$A$6</c:f>
              <c:numCache>
                <c:formatCode>m/d/yyyy</c:formatCode>
                <c:ptCount val="5"/>
                <c:pt idx="0">
                  <c:v>43867</c:v>
                </c:pt>
                <c:pt idx="1">
                  <c:v>43868</c:v>
                </c:pt>
                <c:pt idx="2">
                  <c:v>43869</c:v>
                </c:pt>
                <c:pt idx="3">
                  <c:v>43870</c:v>
                </c:pt>
                <c:pt idx="4">
                  <c:v>43871</c:v>
                </c:pt>
              </c:numCache>
            </c:num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12</c:v>
                </c:pt>
                <c:pt idx="1">
                  <c:v>14</c:v>
                </c:pt>
                <c:pt idx="2">
                  <c:v>15</c:v>
                </c:pt>
                <c:pt idx="3">
                  <c:v>17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B5-4600-ADF6-32B6B805B0A8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FFC952"/>
            </a:solidFill>
            <a:ln>
              <a:noFill/>
            </a:ln>
            <a:effectLst/>
          </c:spPr>
          <c:cat>
            <c:numRef>
              <c:f>工作表1!$A$2:$A$6</c:f>
              <c:numCache>
                <c:formatCode>m/d/yyyy</c:formatCode>
                <c:ptCount val="5"/>
                <c:pt idx="0">
                  <c:v>43867</c:v>
                </c:pt>
                <c:pt idx="1">
                  <c:v>43868</c:v>
                </c:pt>
                <c:pt idx="2">
                  <c:v>43869</c:v>
                </c:pt>
                <c:pt idx="3">
                  <c:v>43870</c:v>
                </c:pt>
                <c:pt idx="4">
                  <c:v>43871</c:v>
                </c:pt>
              </c:numCache>
            </c:num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2</c:v>
                </c:pt>
                <c:pt idx="1">
                  <c:v>5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B5-4600-ADF6-32B6B805B0A8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FC8E8E"/>
            </a:solidFill>
            <a:ln>
              <a:noFill/>
            </a:ln>
            <a:effectLst/>
          </c:spPr>
          <c:cat>
            <c:numRef>
              <c:f>工作表1!$A$2:$A$6</c:f>
              <c:numCache>
                <c:formatCode>m/d/yyyy</c:formatCode>
                <c:ptCount val="5"/>
                <c:pt idx="0">
                  <c:v>43867</c:v>
                </c:pt>
                <c:pt idx="1">
                  <c:v>43868</c:v>
                </c:pt>
                <c:pt idx="2">
                  <c:v>43869</c:v>
                </c:pt>
                <c:pt idx="3">
                  <c:v>43870</c:v>
                </c:pt>
                <c:pt idx="4">
                  <c:v>43871</c:v>
                </c:pt>
              </c:numCache>
            </c:numRef>
          </c:cat>
          <c:val>
            <c:numRef>
              <c:f>工作表1!$D$2:$D$6</c:f>
              <c:numCache>
                <c:formatCode>General</c:formatCode>
                <c:ptCount val="5"/>
                <c:pt idx="0">
                  <c:v>1.2</c:v>
                </c:pt>
                <c:pt idx="1">
                  <c:v>1.8</c:v>
                </c:pt>
                <c:pt idx="2">
                  <c:v>1.9</c:v>
                </c:pt>
                <c:pt idx="3">
                  <c:v>2.2999999999999998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B5-4600-ADF6-32B6B805B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2572112"/>
        <c:axId val="1412447152"/>
      </c:areaChart>
      <c:dateAx>
        <c:axId val="1412572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 smtClean="0">
                    <a:ea typeface="思源黑体 CN Medium" panose="020B0600000000000000" pitchFamily="34" charset="-122"/>
                  </a:rPr>
                  <a:t>时间</a:t>
                </a:r>
                <a:endParaRPr lang="zh-CN" dirty="0">
                  <a:ea typeface="思源黑体 CN Medium" panose="020B0600000000000000" pitchFamily="34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12447152"/>
        <c:crosses val="autoZero"/>
        <c:auto val="1"/>
        <c:lblOffset val="100"/>
        <c:baseTimeUnit val="days"/>
      </c:dateAx>
      <c:valAx>
        <c:axId val="141244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 smtClean="0">
                    <a:ea typeface="思源黑体 CN Medium" panose="020B0600000000000000" pitchFamily="34" charset="-122"/>
                  </a:rPr>
                  <a:t>产量</a:t>
                </a:r>
                <a:endParaRPr lang="zh-CN" dirty="0">
                  <a:ea typeface="思源黑体 CN Medium" panose="020B0600000000000000" pitchFamily="34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125721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C8E8E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9C-4924-A0FC-AA8C812E0FFC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FFC95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9C-4924-A0FC-AA8C812E0FFC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47B8E0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9C-4924-A0FC-AA8C812E0F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5"/>
        <c:overlap val="100"/>
        <c:axId val="1550718736"/>
        <c:axId val="1550630096"/>
      </c:barChart>
      <c:catAx>
        <c:axId val="1550718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550630096"/>
        <c:crosses val="autoZero"/>
        <c:auto val="1"/>
        <c:lblAlgn val="ctr"/>
        <c:lblOffset val="100"/>
        <c:noMultiLvlLbl val="0"/>
      </c:catAx>
      <c:valAx>
        <c:axId val="1550630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550718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C8E8E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F3-4840-84A4-E427BCAB454B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FFC95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F3-4840-84A4-E427BCAB454B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47B8E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C631-43E2-A2FD-045B5598DACE}"/>
              </c:ext>
            </c:extLst>
          </c:dPt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F3-4840-84A4-E427BCAB45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5"/>
        <c:overlap val="100"/>
        <c:axId val="1834400512"/>
        <c:axId val="1873931760"/>
      </c:barChart>
      <c:catAx>
        <c:axId val="1834400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873931760"/>
        <c:crosses val="autoZero"/>
        <c:auto val="1"/>
        <c:lblAlgn val="ctr"/>
        <c:lblOffset val="100"/>
        <c:noMultiLvlLbl val="0"/>
      </c:catAx>
      <c:valAx>
        <c:axId val="187393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834400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344"/>
          <a:stretch>
            <a:fillRect/>
          </a:stretch>
        </p:blipFill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08655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27883" y="182033"/>
            <a:ext cx="2976127" cy="529569"/>
          </a:xfrm>
          <a:prstGeom prst="rect">
            <a:avLst/>
          </a:prstGeom>
          <a:solidFill>
            <a:srgbClr val="34314C"/>
          </a:solidFill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分级标题</a:t>
            </a:r>
            <a:endParaRPr kumimoji="1" lang="zh-CN" altLang="en-US" dirty="0"/>
          </a:p>
        </p:txBody>
      </p:sp>
      <p:grpSp>
        <p:nvGrpSpPr>
          <p:cNvPr id="4" name="组 3"/>
          <p:cNvGrpSpPr/>
          <p:nvPr userDrawn="1"/>
        </p:nvGrpSpPr>
        <p:grpSpPr>
          <a:xfrm>
            <a:off x="-1" y="182033"/>
            <a:ext cx="1104901" cy="529569"/>
            <a:chOff x="1" y="2266932"/>
            <a:chExt cx="12192000" cy="1446549"/>
          </a:xfrm>
        </p:grpSpPr>
        <p:sp>
          <p:nvSpPr>
            <p:cNvPr id="5" name="矩形 4"/>
            <p:cNvSpPr/>
            <p:nvPr/>
          </p:nvSpPr>
          <p:spPr>
            <a:xfrm rot="16200000">
              <a:off x="5854909" y="-2623610"/>
              <a:ext cx="482183" cy="12192000"/>
            </a:xfrm>
            <a:prstGeom prst="rect">
              <a:avLst/>
            </a:prstGeom>
            <a:solidFill>
              <a:srgbClr val="47B8E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6200000">
              <a:off x="5854909" y="-3105793"/>
              <a:ext cx="482183" cy="12192000"/>
            </a:xfrm>
            <a:prstGeom prst="rect">
              <a:avLst/>
            </a:prstGeom>
            <a:solidFill>
              <a:srgbClr val="FFC95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5854909" y="-3587976"/>
              <a:ext cx="482183" cy="12192000"/>
            </a:xfrm>
            <a:prstGeom prst="rect">
              <a:avLst/>
            </a:prstGeom>
            <a:solidFill>
              <a:srgbClr val="FB8D8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" name="燕尾形 1"/>
          <p:cNvSpPr/>
          <p:nvPr userDrawn="1"/>
        </p:nvSpPr>
        <p:spPr>
          <a:xfrm>
            <a:off x="10660567" y="6125965"/>
            <a:ext cx="420920" cy="317364"/>
          </a:xfrm>
          <a:prstGeom prst="chevron">
            <a:avLst/>
          </a:prstGeom>
          <a:solidFill>
            <a:srgbClr val="FC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9" name="燕尾形 8"/>
          <p:cNvSpPr/>
          <p:nvPr userDrawn="1"/>
        </p:nvSpPr>
        <p:spPr>
          <a:xfrm>
            <a:off x="11002092" y="6125965"/>
            <a:ext cx="420920" cy="317364"/>
          </a:xfrm>
          <a:prstGeom prst="chevron">
            <a:avLst/>
          </a:prstGeom>
          <a:solidFill>
            <a:srgbClr val="FFC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10" name="燕尾形 9"/>
          <p:cNvSpPr/>
          <p:nvPr userDrawn="1"/>
        </p:nvSpPr>
        <p:spPr>
          <a:xfrm>
            <a:off x="11343617" y="6125965"/>
            <a:ext cx="420920" cy="317364"/>
          </a:xfrm>
          <a:prstGeom prst="chevron">
            <a:avLst/>
          </a:prstGeom>
          <a:solidFill>
            <a:srgbClr val="47B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723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27883" y="182033"/>
            <a:ext cx="2976127" cy="529569"/>
          </a:xfrm>
          <a:prstGeom prst="rect">
            <a:avLst/>
          </a:prstGeom>
          <a:solidFill>
            <a:srgbClr val="34314C"/>
          </a:solidFill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分级标题</a:t>
            </a:r>
            <a:endParaRPr kumimoji="1" lang="zh-CN" altLang="en-US" dirty="0"/>
          </a:p>
        </p:txBody>
      </p:sp>
      <p:grpSp>
        <p:nvGrpSpPr>
          <p:cNvPr id="4" name="组 3"/>
          <p:cNvGrpSpPr/>
          <p:nvPr userDrawn="1"/>
        </p:nvGrpSpPr>
        <p:grpSpPr>
          <a:xfrm>
            <a:off x="-1" y="182033"/>
            <a:ext cx="1104901" cy="529569"/>
            <a:chOff x="1" y="2266932"/>
            <a:chExt cx="12192000" cy="1446549"/>
          </a:xfrm>
        </p:grpSpPr>
        <p:sp>
          <p:nvSpPr>
            <p:cNvPr id="5" name="矩形 4"/>
            <p:cNvSpPr/>
            <p:nvPr/>
          </p:nvSpPr>
          <p:spPr>
            <a:xfrm rot="16200000">
              <a:off x="5854909" y="-2623610"/>
              <a:ext cx="482183" cy="12192000"/>
            </a:xfrm>
            <a:prstGeom prst="rect">
              <a:avLst/>
            </a:prstGeom>
            <a:solidFill>
              <a:srgbClr val="47B8E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6200000">
              <a:off x="5854909" y="-3105793"/>
              <a:ext cx="482183" cy="12192000"/>
            </a:xfrm>
            <a:prstGeom prst="rect">
              <a:avLst/>
            </a:prstGeom>
            <a:solidFill>
              <a:srgbClr val="FFC95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5854909" y="-3587976"/>
              <a:ext cx="482183" cy="12192000"/>
            </a:xfrm>
            <a:prstGeom prst="rect">
              <a:avLst/>
            </a:prstGeom>
            <a:solidFill>
              <a:srgbClr val="FB8D8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" name="燕尾形 1"/>
          <p:cNvSpPr/>
          <p:nvPr userDrawn="1"/>
        </p:nvSpPr>
        <p:spPr>
          <a:xfrm>
            <a:off x="10660567" y="6125965"/>
            <a:ext cx="420920" cy="317364"/>
          </a:xfrm>
          <a:prstGeom prst="chevron">
            <a:avLst/>
          </a:prstGeom>
          <a:solidFill>
            <a:srgbClr val="FC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9" name="燕尾形 8"/>
          <p:cNvSpPr/>
          <p:nvPr userDrawn="1"/>
        </p:nvSpPr>
        <p:spPr>
          <a:xfrm>
            <a:off x="11002092" y="6125965"/>
            <a:ext cx="420920" cy="317364"/>
          </a:xfrm>
          <a:prstGeom prst="chevron">
            <a:avLst/>
          </a:prstGeom>
          <a:solidFill>
            <a:srgbClr val="FFC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10" name="燕尾形 9"/>
          <p:cNvSpPr/>
          <p:nvPr userDrawn="1"/>
        </p:nvSpPr>
        <p:spPr>
          <a:xfrm>
            <a:off x="11343617" y="6125965"/>
            <a:ext cx="420920" cy="317364"/>
          </a:xfrm>
          <a:prstGeom prst="chevron">
            <a:avLst/>
          </a:prstGeom>
          <a:solidFill>
            <a:srgbClr val="47B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80" name="圆角矩形 79"/>
          <p:cNvSpPr/>
          <p:nvPr userDrawn="1"/>
        </p:nvSpPr>
        <p:spPr>
          <a:xfrm>
            <a:off x="9978367" y="-50800"/>
            <a:ext cx="546100" cy="2260600"/>
          </a:xfrm>
          <a:prstGeom prst="roundRect">
            <a:avLst/>
          </a:prstGeom>
          <a:solidFill>
            <a:srgbClr val="47B8E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角矩形 80"/>
          <p:cNvSpPr/>
          <p:nvPr userDrawn="1"/>
        </p:nvSpPr>
        <p:spPr>
          <a:xfrm>
            <a:off x="10524467" y="-50800"/>
            <a:ext cx="546100" cy="2959100"/>
          </a:xfrm>
          <a:prstGeom prst="roundRect">
            <a:avLst/>
          </a:prstGeom>
          <a:solidFill>
            <a:srgbClr val="FFC95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圆角矩形 81"/>
          <p:cNvSpPr/>
          <p:nvPr userDrawn="1"/>
        </p:nvSpPr>
        <p:spPr>
          <a:xfrm>
            <a:off x="11070567" y="-50800"/>
            <a:ext cx="546100" cy="3784600"/>
          </a:xfrm>
          <a:prstGeom prst="roundRect">
            <a:avLst/>
          </a:prstGeom>
          <a:solidFill>
            <a:srgbClr val="FC8E8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563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思源黑体 CN Medium" panose="020B0600000000000000" pitchFamily="34" charset="-122"/>
              </a:defRPr>
            </a:lvl1pPr>
          </a:lstStyle>
          <a:p>
            <a:fld id="{57B040BF-C169-4BE6-A74A-AA6DB0108772}" type="datetimeFigureOut">
              <a:rPr lang="zh-CN" altLang="en-US" smtClean="0"/>
              <a:pPr/>
              <a:t>2020/3/27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思源黑体 CN Medium" panose="020B0600000000000000" pitchFamily="34" charset="-122"/>
              </a:defRPr>
            </a:lvl1pPr>
          </a:lstStyle>
          <a:p>
            <a:fld id="{D307BA75-A977-4BF9-A2AA-E1652D86714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0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思源黑体 CN Medium" panose="020B06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思源黑体 CN Medium" panose="020B06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思源黑体 CN Medium" panose="020B06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思源黑体 CN Medium" panose="020B06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思源黑体 CN Medium" panose="020B06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" y="1860532"/>
            <a:ext cx="12192000" cy="1446549"/>
            <a:chOff x="1" y="2266932"/>
            <a:chExt cx="12192000" cy="1446549"/>
          </a:xfrm>
        </p:grpSpPr>
        <p:grpSp>
          <p:nvGrpSpPr>
            <p:cNvPr id="13" name="组 12"/>
            <p:cNvGrpSpPr/>
            <p:nvPr/>
          </p:nvGrpSpPr>
          <p:grpSpPr>
            <a:xfrm>
              <a:off x="1" y="2266932"/>
              <a:ext cx="12192000" cy="1446549"/>
              <a:chOff x="1" y="2266932"/>
              <a:chExt cx="12192000" cy="1446549"/>
            </a:xfrm>
          </p:grpSpPr>
          <p:sp>
            <p:nvSpPr>
              <p:cNvPr id="3" name="矩形 2"/>
              <p:cNvSpPr/>
              <p:nvPr/>
            </p:nvSpPr>
            <p:spPr>
              <a:xfrm rot="16200000">
                <a:off x="5854909" y="-2623610"/>
                <a:ext cx="482183" cy="12192000"/>
              </a:xfrm>
              <a:prstGeom prst="rect">
                <a:avLst/>
              </a:prstGeom>
              <a:solidFill>
                <a:srgbClr val="47B8E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 rot="16200000">
                <a:off x="5854909" y="-3105793"/>
                <a:ext cx="482183" cy="12192000"/>
              </a:xfrm>
              <a:prstGeom prst="rect">
                <a:avLst/>
              </a:prstGeom>
              <a:solidFill>
                <a:srgbClr val="FFC952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 rot="16200000">
                <a:off x="5854909" y="-3587976"/>
                <a:ext cx="482183" cy="12192000"/>
              </a:xfrm>
              <a:prstGeom prst="rect">
                <a:avLst/>
              </a:prstGeom>
              <a:solidFill>
                <a:srgbClr val="FF747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2" name="文本框 1"/>
            <p:cNvSpPr txBox="1"/>
            <p:nvPr/>
          </p:nvSpPr>
          <p:spPr>
            <a:xfrm>
              <a:off x="2557212" y="2266933"/>
              <a:ext cx="7077576" cy="1446548"/>
            </a:xfrm>
            <a:prstGeom prst="rect">
              <a:avLst/>
            </a:prstGeom>
            <a:solidFill>
              <a:srgbClr val="34314C"/>
            </a:solidFill>
          </p:spPr>
          <p:txBody>
            <a:bodyPr wrap="none" lIns="91438" tIns="45719" rIns="91438" bIns="45719" rtlCol="0">
              <a:spAutoFit/>
            </a:bodyPr>
            <a:lstStyle/>
            <a:p>
              <a:pPr algn="ctr"/>
              <a:r>
                <a:rPr lang="zh-CN" altLang="en-US" sz="8800" b="1" dirty="0" smtClean="0">
                  <a:ln w="0"/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毕业论文</a:t>
              </a:r>
              <a:r>
                <a:rPr lang="zh-CN" altLang="en-US" sz="8800" b="1" dirty="0">
                  <a:ln w="0"/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答</a:t>
              </a:r>
              <a:r>
                <a:rPr lang="zh-CN" altLang="en-US" sz="8800" b="1" dirty="0" smtClean="0">
                  <a:ln w="0"/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辩</a:t>
              </a:r>
              <a:endParaRPr lang="zh-CN" altLang="en-US" sz="8800" b="1" dirty="0">
                <a:ln w="0"/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926447" y="35159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800" b="1" dirty="0" smtClean="0">
                <a:solidFill>
                  <a:srgbClr val="34314C"/>
                </a:solidFill>
                <a:latin typeface="Microsoft YaHei" charset="0"/>
                <a:ea typeface="Microsoft YaHei" charset="0"/>
                <a:cs typeface="Microsoft YaHei" charset="0"/>
              </a:rPr>
              <a:t>静态三</a:t>
            </a:r>
            <a:r>
              <a:rPr kumimoji="1" lang="zh-CN" altLang="en-US" sz="2800" b="1" dirty="0">
                <a:solidFill>
                  <a:srgbClr val="34314C"/>
                </a:solidFill>
                <a:latin typeface="Microsoft YaHei" charset="0"/>
                <a:ea typeface="Microsoft YaHei" charset="0"/>
                <a:cs typeface="Microsoft YaHei" charset="0"/>
              </a:rPr>
              <a:t>色条纹</a:t>
            </a:r>
          </a:p>
        </p:txBody>
      </p:sp>
      <p:sp>
        <p:nvSpPr>
          <p:cNvPr id="12" name="文本框 8"/>
          <p:cNvSpPr txBox="1"/>
          <p:nvPr/>
        </p:nvSpPr>
        <p:spPr>
          <a:xfrm>
            <a:off x="3471724" y="4248052"/>
            <a:ext cx="5248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rgbClr val="34314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学校名称：</a:t>
            </a:r>
            <a:r>
              <a:rPr lang="en-US" altLang="zh-CN" sz="1600" b="1" dirty="0" err="1" smtClean="0">
                <a:solidFill>
                  <a:srgbClr val="34314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SunSky</a:t>
            </a:r>
            <a:r>
              <a:rPr lang="zh-CN" altLang="en-US" sz="1600" b="1" dirty="0" smtClean="0">
                <a:solidFill>
                  <a:srgbClr val="34314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大学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rgbClr val="34314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指导老师：</a:t>
            </a:r>
            <a:r>
              <a:rPr lang="zh-CN" altLang="en-US" sz="1600" b="1" dirty="0">
                <a:solidFill>
                  <a:srgbClr val="34314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日</a:t>
            </a:r>
            <a:r>
              <a:rPr lang="zh-CN" altLang="en-US" sz="1600" b="1" dirty="0" smtClean="0">
                <a:solidFill>
                  <a:srgbClr val="34314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天杂谈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rgbClr val="34314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报告人：张某某</a:t>
            </a:r>
            <a:endParaRPr lang="zh-CN" altLang="en-US" sz="1600" b="1" dirty="0">
              <a:solidFill>
                <a:srgbClr val="34314C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637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288332" y="1219200"/>
            <a:ext cx="9903668" cy="2120900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思源黑体 CN Medium" panose="020B0600000000000000" pitchFamily="34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7884" y="182033"/>
            <a:ext cx="1437258" cy="529569"/>
          </a:xfrm>
        </p:spPr>
        <p:txBody>
          <a:bodyPr/>
          <a:lstStyle/>
          <a:p>
            <a:r>
              <a:rPr kumimoji="1" lang="zh-CN" altLang="en-US" dirty="0" smtClean="0"/>
              <a:t>研究方法</a:t>
            </a:r>
            <a:endParaRPr kumimoji="1" lang="zh-CN" altLang="en-US" dirty="0"/>
          </a:p>
        </p:txBody>
      </p:sp>
      <p:grpSp>
        <p:nvGrpSpPr>
          <p:cNvPr id="7" name="组 6"/>
          <p:cNvGrpSpPr/>
          <p:nvPr/>
        </p:nvGrpSpPr>
        <p:grpSpPr>
          <a:xfrm>
            <a:off x="1227883" y="1219200"/>
            <a:ext cx="2120900" cy="2120900"/>
            <a:chOff x="1418383" y="1371600"/>
            <a:chExt cx="2120900" cy="2120900"/>
          </a:xfrm>
        </p:grpSpPr>
        <p:sp>
          <p:nvSpPr>
            <p:cNvPr id="5" name="椭圆 4"/>
            <p:cNvSpPr/>
            <p:nvPr/>
          </p:nvSpPr>
          <p:spPr>
            <a:xfrm>
              <a:off x="1418383" y="1371600"/>
              <a:ext cx="2120900" cy="2120900"/>
            </a:xfrm>
            <a:prstGeom prst="ellipse">
              <a:avLst/>
            </a:prstGeom>
            <a:solidFill>
              <a:srgbClr val="1CA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lnSpc>
                  <a:spcPct val="90000"/>
                </a:lnSpc>
                <a:spcBef>
                  <a:spcPts val="1000"/>
                </a:spcBef>
              </a:pPr>
              <a:endParaRPr kumimoji="1" lang="zh-CN" altLang="en-US" sz="24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70947" y="2219684"/>
              <a:ext cx="1415772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lnSpc>
                  <a:spcPct val="90000"/>
                </a:lnSpc>
                <a:spcBef>
                  <a:spcPts val="1000"/>
                </a:spcBef>
              </a:pPr>
              <a:r>
                <a:rPr kumimoji="1" lang="zh-CN" altLang="en-US" sz="2400" b="1" dirty="0" smtClean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关键问题</a:t>
              </a:r>
              <a:endParaRPr kumimoji="1" lang="zh-CN" altLang="en-US" sz="24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1519983" y="1473200"/>
              <a:ext cx="1917700" cy="19177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lnSpc>
                  <a:spcPct val="90000"/>
                </a:lnSpc>
                <a:spcBef>
                  <a:spcPts val="1000"/>
                </a:spcBef>
              </a:pPr>
              <a:endParaRPr kumimoji="1" lang="zh-CN" altLang="en-US" sz="24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3678748" y="1716419"/>
            <a:ext cx="7324871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4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研究方法是</a:t>
            </a:r>
            <a:r>
              <a:rPr lang="zh-CN" altLang="en-US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指在研究中发现新现象、新事物，或提出新理论、新观点，揭示事物内在规律的工具和手段。这是运用智慧进行科学思维的技巧，一般包括文献调查法、观察法、思辨法、行为研究法、历史研究法、概念分析法、比较研究法等。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2187899" y="3984984"/>
            <a:ext cx="2321768" cy="1637772"/>
            <a:chOff x="2187899" y="3984984"/>
            <a:chExt cx="2321768" cy="1637772"/>
          </a:xfrm>
        </p:grpSpPr>
        <p:sp>
          <p:nvSpPr>
            <p:cNvPr id="92" name="矩形 91"/>
            <p:cNvSpPr/>
            <p:nvPr/>
          </p:nvSpPr>
          <p:spPr>
            <a:xfrm>
              <a:off x="2288332" y="3984984"/>
              <a:ext cx="2028119" cy="523220"/>
            </a:xfrm>
            <a:prstGeom prst="rect">
              <a:avLst/>
            </a:prstGeom>
            <a:solidFill>
              <a:srgbClr val="FC8E8E"/>
            </a:solidFill>
          </p:spPr>
          <p:txBody>
            <a:bodyPr wrap="none">
              <a:spAutoFit/>
            </a:bodyPr>
            <a:lstStyle/>
            <a:p>
              <a:pPr defTabSz="609585"/>
              <a:r>
                <a:rPr lang="zh-CN" altLang="en-US" sz="2800" b="1" dirty="0" smtClean="0">
                  <a:solidFill>
                    <a:schemeClr val="bg1"/>
                  </a:solidFill>
                  <a:ea typeface="思源黑体 CN Medium" panose="020B0600000000000000" pitchFamily="34" charset="-122"/>
                </a:rPr>
                <a:t>研究方法一</a:t>
              </a:r>
              <a:endParaRPr lang="zh-CN" altLang="en-US" sz="2800" b="1" dirty="0">
                <a:solidFill>
                  <a:schemeClr val="bg1"/>
                </a:solidFill>
                <a:ea typeface="思源黑体 CN Medium" panose="020B0600000000000000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2187899" y="4717508"/>
              <a:ext cx="2321768" cy="9052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选择研究方法时，一定要充分考虑各种研究方法的不同特点和功能。</a:t>
              </a: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5019416" y="3984984"/>
            <a:ext cx="2321768" cy="1637772"/>
            <a:chOff x="5019416" y="3984984"/>
            <a:chExt cx="2321768" cy="1637772"/>
          </a:xfrm>
        </p:grpSpPr>
        <p:sp>
          <p:nvSpPr>
            <p:cNvPr id="96" name="矩形 95"/>
            <p:cNvSpPr/>
            <p:nvPr/>
          </p:nvSpPr>
          <p:spPr>
            <a:xfrm>
              <a:off x="5076846" y="3984984"/>
              <a:ext cx="2028119" cy="523220"/>
            </a:xfrm>
            <a:prstGeom prst="rect">
              <a:avLst/>
            </a:prstGeom>
            <a:solidFill>
              <a:srgbClr val="FFC952"/>
            </a:solidFill>
          </p:spPr>
          <p:txBody>
            <a:bodyPr wrap="none">
              <a:spAutoFit/>
            </a:bodyPr>
            <a:lstStyle/>
            <a:p>
              <a:pPr defTabSz="609585"/>
              <a:r>
                <a:rPr lang="zh-CN" altLang="en-US" sz="2800" b="1" dirty="0" smtClean="0">
                  <a:solidFill>
                    <a:schemeClr val="bg1"/>
                  </a:solidFill>
                  <a:ea typeface="思源黑体 CN Medium" panose="020B0600000000000000" pitchFamily="34" charset="-122"/>
                </a:rPr>
                <a:t>研究方法二</a:t>
              </a:r>
              <a:endParaRPr lang="zh-CN" altLang="en-US" sz="2800" b="1" dirty="0">
                <a:solidFill>
                  <a:schemeClr val="bg1"/>
                </a:solidFill>
                <a:ea typeface="思源黑体 CN Medium" panose="020B0600000000000000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019416" y="4717508"/>
              <a:ext cx="2321768" cy="9052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选择研究方法时，一定要充分考虑各种研究方法的不同特点和功能。</a:t>
              </a:r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7762033" y="3984984"/>
            <a:ext cx="2321768" cy="1637772"/>
            <a:chOff x="7762033" y="3984984"/>
            <a:chExt cx="2321768" cy="1637772"/>
          </a:xfrm>
        </p:grpSpPr>
        <p:sp>
          <p:nvSpPr>
            <p:cNvPr id="99" name="矩形 98"/>
            <p:cNvSpPr/>
            <p:nvPr/>
          </p:nvSpPr>
          <p:spPr>
            <a:xfrm>
              <a:off x="7850933" y="3984984"/>
              <a:ext cx="2028119" cy="523220"/>
            </a:xfrm>
            <a:prstGeom prst="rect">
              <a:avLst/>
            </a:prstGeom>
            <a:solidFill>
              <a:srgbClr val="1CADE4"/>
            </a:solidFill>
          </p:spPr>
          <p:txBody>
            <a:bodyPr wrap="none">
              <a:spAutoFit/>
            </a:bodyPr>
            <a:lstStyle/>
            <a:p>
              <a:pPr defTabSz="609585"/>
              <a:r>
                <a:rPr lang="zh-CN" altLang="en-US" sz="2800" b="1" dirty="0" smtClean="0">
                  <a:solidFill>
                    <a:schemeClr val="bg1"/>
                  </a:solidFill>
                  <a:ea typeface="思源黑体 CN Medium" panose="020B0600000000000000" pitchFamily="34" charset="-122"/>
                </a:rPr>
                <a:t>研究方法三</a:t>
              </a:r>
              <a:endParaRPr lang="zh-CN" altLang="en-US" sz="2800" b="1" dirty="0">
                <a:solidFill>
                  <a:schemeClr val="bg1"/>
                </a:solidFill>
                <a:ea typeface="思源黑体 CN Medium" panose="020B0600000000000000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7762033" y="4717508"/>
              <a:ext cx="2321768" cy="9052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选择研究方法时，一定要充分考虑各种研究方法的不同特点和功能。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54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7884" y="182033"/>
            <a:ext cx="1414956" cy="529569"/>
          </a:xfrm>
        </p:spPr>
        <p:txBody>
          <a:bodyPr/>
          <a:lstStyle/>
          <a:p>
            <a:r>
              <a:rPr kumimoji="1" lang="zh-CN" altLang="en-US" dirty="0" smtClean="0"/>
              <a:t>研究思路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1458801" y="1315852"/>
            <a:ext cx="2655451" cy="4376636"/>
            <a:chOff x="1350851" y="1287868"/>
            <a:chExt cx="2655451" cy="4376636"/>
          </a:xfrm>
        </p:grpSpPr>
        <p:sp>
          <p:nvSpPr>
            <p:cNvPr id="23" name="矩形 22"/>
            <p:cNvSpPr/>
            <p:nvPr/>
          </p:nvSpPr>
          <p:spPr>
            <a:xfrm>
              <a:off x="1350851" y="2580012"/>
              <a:ext cx="2655451" cy="30844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C8E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rgbClr val="000000"/>
                </a:solidFill>
                <a:latin typeface="Century Gothic"/>
                <a:ea typeface="思源黑体 CN Medium" panose="020B0600000000000000" pitchFamily="34" charset="-122"/>
              </a:endParaRPr>
            </a:p>
          </p:txBody>
        </p:sp>
        <p:sp>
          <p:nvSpPr>
            <p:cNvPr id="21" name="文本框 8"/>
            <p:cNvSpPr txBox="1"/>
            <p:nvPr/>
          </p:nvSpPr>
          <p:spPr>
            <a:xfrm>
              <a:off x="1488633" y="2782160"/>
              <a:ext cx="2397567" cy="2545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600" b="1" dirty="0" smtClean="0">
                  <a:solidFill>
                    <a:srgbClr val="FC8E8E"/>
                  </a:solidFill>
                  <a:latin typeface="Century Gothic"/>
                  <a:ea typeface="思源黑体 CN Medium" panose="020B0600000000000000" pitchFamily="34" charset="-122"/>
                </a:rPr>
                <a:t>关键词</a:t>
              </a:r>
              <a:endParaRPr lang="en-US" altLang="zh-CN" sz="1600" b="1" dirty="0" smtClean="0">
                <a:solidFill>
                  <a:srgbClr val="FC8E8E"/>
                </a:solidFill>
                <a:latin typeface="Century Gothic"/>
                <a:ea typeface="思源黑体 CN Medium" panose="020B0600000000000000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333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思源黑体 CN Medium" panose="020B0600000000000000" pitchFamily="34" charset="-122"/>
                </a:rPr>
                <a:t>一般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思源黑体 CN Medium" panose="020B0600000000000000" pitchFamily="34" charset="-122"/>
                </a:rPr>
                <a:t>采取“为了达到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思源黑体 CN Medium" panose="020B0600000000000000" pitchFamily="34" charset="-122"/>
                </a:rPr>
                <a:t>……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思源黑体 CN Medium" panose="020B0600000000000000" pitchFamily="34" charset="-122"/>
                </a:rPr>
                <a:t>（研究目标），首先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思源黑体 CN Medium" panose="020B0600000000000000" pitchFamily="34" charset="-122"/>
                </a:rPr>
                <a:t>……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思源黑体 CN Medium" panose="020B0600000000000000" pitchFamily="34" charset="-122"/>
                </a:rPr>
                <a:t>（采用什么方法做什么）其次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思源黑体 CN Medium" panose="020B0600000000000000" pitchFamily="34" charset="-122"/>
                </a:rPr>
                <a:t>……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思源黑体 CN Medium" panose="020B0600000000000000" pitchFamily="34" charset="-122"/>
                </a:rPr>
                <a:t>（采用什么方法做什么）最后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思源黑体 CN Medium" panose="020B0600000000000000" pitchFamily="34" charset="-122"/>
                </a:rPr>
                <a:t>……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思源黑体 CN Medium" panose="020B0600000000000000" pitchFamily="34" charset="-122"/>
                </a:rPr>
                <a:t>（采用什么方法做什么）”的表达方式，不必要分点。研究思路也不采写太长，扼要地说明就行了。</a:t>
              </a:r>
            </a:p>
          </p:txBody>
        </p:sp>
        <p:sp>
          <p:nvSpPr>
            <p:cNvPr id="22" name="五边形 21"/>
            <p:cNvSpPr/>
            <p:nvPr/>
          </p:nvSpPr>
          <p:spPr>
            <a:xfrm>
              <a:off x="1350852" y="1291432"/>
              <a:ext cx="2655449" cy="902811"/>
            </a:xfrm>
            <a:prstGeom prst="homePlate">
              <a:avLst/>
            </a:prstGeom>
            <a:solidFill>
              <a:srgbClr val="FC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sz="1867" dirty="0">
                <a:solidFill>
                  <a:srgbClr val="FFFFFF"/>
                </a:solidFill>
                <a:latin typeface="Century Gothic"/>
                <a:ea typeface="思源黑体 CN Medium" panose="020B0600000000000000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350851" y="1287868"/>
              <a:ext cx="2230267" cy="8720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latin typeface="Century Gothic"/>
                  <a:ea typeface="思源黑体 CN Medium" panose="020B0600000000000000" pitchFamily="34" charset="-122"/>
                </a:rPr>
                <a:t>Part 1</a:t>
              </a:r>
            </a:p>
            <a:p>
              <a:r>
                <a:rPr lang="zh-CN" altLang="en-US" sz="1867" dirty="0" smtClean="0">
                  <a:solidFill>
                    <a:srgbClr val="FFFFFF"/>
                  </a:solidFill>
                  <a:latin typeface="Century Gothic"/>
                  <a:ea typeface="思源黑体 CN Medium" panose="020B0600000000000000" pitchFamily="34" charset="-122"/>
                </a:rPr>
                <a:t>研究第一步</a:t>
              </a:r>
              <a:endParaRPr lang="en-US" altLang="zh-CN" sz="1867" dirty="0">
                <a:solidFill>
                  <a:srgbClr val="FFFFFF"/>
                </a:solidFill>
                <a:latin typeface="Century Gothic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4730211" y="1315852"/>
            <a:ext cx="2655451" cy="4376636"/>
            <a:chOff x="1350850" y="1287868"/>
            <a:chExt cx="2655451" cy="4376636"/>
          </a:xfrm>
        </p:grpSpPr>
        <p:sp>
          <p:nvSpPr>
            <p:cNvPr id="27" name="矩形 26"/>
            <p:cNvSpPr/>
            <p:nvPr/>
          </p:nvSpPr>
          <p:spPr>
            <a:xfrm>
              <a:off x="1350850" y="2580012"/>
              <a:ext cx="2655451" cy="30844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D4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rgbClr val="FFC952"/>
                </a:solidFill>
                <a:latin typeface="Century Gothic"/>
                <a:ea typeface="思源黑体 CN Medium" panose="020B0600000000000000" pitchFamily="34" charset="-122"/>
              </a:endParaRPr>
            </a:p>
          </p:txBody>
        </p:sp>
        <p:sp>
          <p:nvSpPr>
            <p:cNvPr id="28" name="文本框 8"/>
            <p:cNvSpPr txBox="1"/>
            <p:nvPr/>
          </p:nvSpPr>
          <p:spPr>
            <a:xfrm>
              <a:off x="1488632" y="2782160"/>
              <a:ext cx="2397567" cy="2545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600" b="1" dirty="0" smtClean="0">
                  <a:solidFill>
                    <a:srgbClr val="FFC952"/>
                  </a:solidFill>
                  <a:latin typeface="Century Gothic"/>
                  <a:ea typeface="思源黑体 CN Medium" panose="020B0600000000000000" pitchFamily="34" charset="-122"/>
                </a:rPr>
                <a:t>关键词</a:t>
              </a:r>
              <a:endParaRPr lang="en-US" altLang="zh-CN" sz="1600" b="1" dirty="0">
                <a:solidFill>
                  <a:srgbClr val="FFC952"/>
                </a:solidFill>
                <a:latin typeface="Century Gothic"/>
                <a:ea typeface="思源黑体 CN Medium" panose="020B0600000000000000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333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思源黑体 CN Medium" panose="020B0600000000000000" pitchFamily="34" charset="-122"/>
                </a:rPr>
                <a:t>一般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思源黑体 CN Medium" panose="020B0600000000000000" pitchFamily="34" charset="-122"/>
                </a:rPr>
                <a:t>采取“为了达到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思源黑体 CN Medium" panose="020B0600000000000000" pitchFamily="34" charset="-122"/>
                </a:rPr>
                <a:t>……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思源黑体 CN Medium" panose="020B0600000000000000" pitchFamily="34" charset="-122"/>
                </a:rPr>
                <a:t>（研究目标），首先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思源黑体 CN Medium" panose="020B0600000000000000" pitchFamily="34" charset="-122"/>
                </a:rPr>
                <a:t>……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思源黑体 CN Medium" panose="020B0600000000000000" pitchFamily="34" charset="-122"/>
                </a:rPr>
                <a:t>（采用什么方法做什么）其次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思源黑体 CN Medium" panose="020B0600000000000000" pitchFamily="34" charset="-122"/>
                </a:rPr>
                <a:t>……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思源黑体 CN Medium" panose="020B0600000000000000" pitchFamily="34" charset="-122"/>
                </a:rPr>
                <a:t>（采用什么方法做什么）最后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思源黑体 CN Medium" panose="020B0600000000000000" pitchFamily="34" charset="-122"/>
                </a:rPr>
                <a:t>……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思源黑体 CN Medium" panose="020B0600000000000000" pitchFamily="34" charset="-122"/>
                </a:rPr>
                <a:t>（采用什么方法做什么）”的表达方式，不必要分点。研究思路也不采写太长，扼要地说明就行了。</a:t>
              </a:r>
            </a:p>
          </p:txBody>
        </p:sp>
        <p:sp>
          <p:nvSpPr>
            <p:cNvPr id="29" name="五边形 28"/>
            <p:cNvSpPr/>
            <p:nvPr/>
          </p:nvSpPr>
          <p:spPr>
            <a:xfrm>
              <a:off x="1350852" y="1291432"/>
              <a:ext cx="2655449" cy="902811"/>
            </a:xfrm>
            <a:prstGeom prst="homePlate">
              <a:avLst/>
            </a:prstGeom>
            <a:solidFill>
              <a:srgbClr val="FFC9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sz="1867" dirty="0">
                <a:solidFill>
                  <a:srgbClr val="FFFFFF"/>
                </a:solidFill>
                <a:latin typeface="Century Gothic"/>
                <a:ea typeface="思源黑体 CN Medium" panose="020B0600000000000000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350851" y="1287868"/>
              <a:ext cx="2230267" cy="8720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latin typeface="Century Gothic"/>
                  <a:ea typeface="思源黑体 CN Medium" panose="020B0600000000000000" pitchFamily="34" charset="-122"/>
                </a:rPr>
                <a:t>Part </a:t>
              </a:r>
              <a:r>
                <a:rPr lang="en-US" altLang="zh-CN" sz="3200" b="1" dirty="0" smtClean="0">
                  <a:solidFill>
                    <a:srgbClr val="FFFFFF"/>
                  </a:solidFill>
                  <a:latin typeface="Century Gothic"/>
                  <a:ea typeface="思源黑体 CN Medium" panose="020B0600000000000000" pitchFamily="34" charset="-122"/>
                </a:rPr>
                <a:t>2</a:t>
              </a:r>
              <a:endParaRPr lang="en-US" altLang="zh-CN" sz="3200" b="1" dirty="0">
                <a:solidFill>
                  <a:srgbClr val="FFFFFF"/>
                </a:solidFill>
                <a:latin typeface="Century Gothic"/>
                <a:ea typeface="思源黑体 CN Medium" panose="020B0600000000000000" pitchFamily="34" charset="-122"/>
              </a:endParaRPr>
            </a:p>
            <a:p>
              <a:r>
                <a:rPr lang="zh-CN" altLang="en-US" sz="1867" dirty="0">
                  <a:solidFill>
                    <a:srgbClr val="FFFFFF"/>
                  </a:solidFill>
                  <a:latin typeface="Century Gothic"/>
                  <a:ea typeface="思源黑体 CN Medium" panose="020B0600000000000000" pitchFamily="34" charset="-122"/>
                </a:rPr>
                <a:t>研究</a:t>
              </a:r>
              <a:r>
                <a:rPr lang="zh-CN" altLang="en-US" sz="1867" dirty="0" smtClean="0">
                  <a:solidFill>
                    <a:srgbClr val="FFFFFF"/>
                  </a:solidFill>
                  <a:latin typeface="Century Gothic"/>
                  <a:ea typeface="思源黑体 CN Medium" panose="020B0600000000000000" pitchFamily="34" charset="-122"/>
                </a:rPr>
                <a:t>第二步</a:t>
              </a:r>
              <a:endParaRPr lang="en-US" altLang="zh-CN" sz="1867" dirty="0">
                <a:solidFill>
                  <a:srgbClr val="FFFFFF"/>
                </a:solidFill>
                <a:latin typeface="Century Gothic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8001623" y="1315852"/>
            <a:ext cx="2655451" cy="4376636"/>
            <a:chOff x="1350851" y="1287868"/>
            <a:chExt cx="2655451" cy="4376636"/>
          </a:xfrm>
        </p:grpSpPr>
        <p:sp>
          <p:nvSpPr>
            <p:cNvPr id="32" name="矩形 31"/>
            <p:cNvSpPr/>
            <p:nvPr/>
          </p:nvSpPr>
          <p:spPr>
            <a:xfrm>
              <a:off x="1350851" y="2580012"/>
              <a:ext cx="2655451" cy="30844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CA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rgbClr val="000000"/>
                </a:solidFill>
                <a:latin typeface="Century Gothic"/>
                <a:ea typeface="思源黑体 CN Medium" panose="020B0600000000000000" pitchFamily="34" charset="-122"/>
              </a:endParaRPr>
            </a:p>
          </p:txBody>
        </p:sp>
        <p:sp>
          <p:nvSpPr>
            <p:cNvPr id="33" name="文本框 8"/>
            <p:cNvSpPr txBox="1"/>
            <p:nvPr/>
          </p:nvSpPr>
          <p:spPr>
            <a:xfrm>
              <a:off x="1488633" y="2782160"/>
              <a:ext cx="2397567" cy="2545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600" b="1" dirty="0" smtClean="0">
                  <a:solidFill>
                    <a:srgbClr val="1CADE4"/>
                  </a:solidFill>
                  <a:latin typeface="Century Gothic"/>
                  <a:ea typeface="思源黑体 CN Medium" panose="020B0600000000000000" pitchFamily="34" charset="-122"/>
                </a:rPr>
                <a:t>关键词</a:t>
              </a:r>
              <a:endParaRPr lang="en-US" altLang="zh-CN" sz="1600" b="1" dirty="0">
                <a:solidFill>
                  <a:srgbClr val="1CADE4"/>
                </a:solidFill>
                <a:latin typeface="Century Gothic"/>
                <a:ea typeface="思源黑体 CN Medium" panose="020B0600000000000000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333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思源黑体 CN Medium" panose="020B0600000000000000" pitchFamily="34" charset="-122"/>
                </a:rPr>
                <a:t>一般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思源黑体 CN Medium" panose="020B0600000000000000" pitchFamily="34" charset="-122"/>
                </a:rPr>
                <a:t>采取“为了达到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思源黑体 CN Medium" panose="020B0600000000000000" pitchFamily="34" charset="-122"/>
                </a:rPr>
                <a:t>……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思源黑体 CN Medium" panose="020B0600000000000000" pitchFamily="34" charset="-122"/>
                </a:rPr>
                <a:t>（研究目标），首先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思源黑体 CN Medium" panose="020B0600000000000000" pitchFamily="34" charset="-122"/>
                </a:rPr>
                <a:t>……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思源黑体 CN Medium" panose="020B0600000000000000" pitchFamily="34" charset="-122"/>
                </a:rPr>
                <a:t>（采用什么方法做什么）其次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思源黑体 CN Medium" panose="020B0600000000000000" pitchFamily="34" charset="-122"/>
                </a:rPr>
                <a:t>……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思源黑体 CN Medium" panose="020B0600000000000000" pitchFamily="34" charset="-122"/>
                </a:rPr>
                <a:t>（采用什么方法做什么）最后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思源黑体 CN Medium" panose="020B0600000000000000" pitchFamily="34" charset="-122"/>
                </a:rPr>
                <a:t>……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思源黑体 CN Medium" panose="020B0600000000000000" pitchFamily="34" charset="-122"/>
                </a:rPr>
                <a:t>（采用什么方法做什么）”的表达方式，不必要分点。研究思路也不采写太长，扼要地说明就行了。</a:t>
              </a:r>
            </a:p>
          </p:txBody>
        </p:sp>
        <p:sp>
          <p:nvSpPr>
            <p:cNvPr id="34" name="五边形 33"/>
            <p:cNvSpPr/>
            <p:nvPr/>
          </p:nvSpPr>
          <p:spPr>
            <a:xfrm>
              <a:off x="1350852" y="1291432"/>
              <a:ext cx="2655449" cy="902811"/>
            </a:xfrm>
            <a:prstGeom prst="homePlate">
              <a:avLst/>
            </a:prstGeom>
            <a:solidFill>
              <a:srgbClr val="1CA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sz="1867" dirty="0">
                <a:solidFill>
                  <a:srgbClr val="FFFFFF"/>
                </a:solidFill>
                <a:latin typeface="Century Gothic"/>
                <a:ea typeface="思源黑体 CN Medium" panose="020B0600000000000000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350851" y="1287868"/>
              <a:ext cx="2230267" cy="8720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latin typeface="Century Gothic"/>
                  <a:ea typeface="思源黑体 CN Medium" panose="020B0600000000000000" pitchFamily="34" charset="-122"/>
                </a:rPr>
                <a:t>Part </a:t>
              </a:r>
              <a:r>
                <a:rPr lang="en-US" altLang="zh-CN" sz="3200" b="1" dirty="0" smtClean="0">
                  <a:solidFill>
                    <a:srgbClr val="FFFFFF"/>
                  </a:solidFill>
                  <a:latin typeface="Century Gothic"/>
                  <a:ea typeface="思源黑体 CN Medium" panose="020B0600000000000000" pitchFamily="34" charset="-122"/>
                </a:rPr>
                <a:t>3</a:t>
              </a:r>
              <a:endParaRPr lang="en-US" altLang="zh-CN" sz="3200" b="1" dirty="0">
                <a:solidFill>
                  <a:srgbClr val="FFFFFF"/>
                </a:solidFill>
                <a:latin typeface="Century Gothic"/>
                <a:ea typeface="思源黑体 CN Medium" panose="020B0600000000000000" pitchFamily="34" charset="-122"/>
              </a:endParaRPr>
            </a:p>
            <a:p>
              <a:r>
                <a:rPr lang="zh-CN" altLang="en-US" sz="1867" dirty="0">
                  <a:solidFill>
                    <a:srgbClr val="FFFFFF"/>
                  </a:solidFill>
                  <a:latin typeface="Century Gothic"/>
                  <a:ea typeface="思源黑体 CN Medium" panose="020B0600000000000000" pitchFamily="34" charset="-122"/>
                </a:rPr>
                <a:t>研究</a:t>
              </a:r>
              <a:r>
                <a:rPr lang="zh-CN" altLang="en-US" sz="1867" dirty="0" smtClean="0">
                  <a:solidFill>
                    <a:srgbClr val="FFFFFF"/>
                  </a:solidFill>
                  <a:latin typeface="Century Gothic"/>
                  <a:ea typeface="思源黑体 CN Medium" panose="020B0600000000000000" pitchFamily="34" charset="-122"/>
                </a:rPr>
                <a:t>第三步</a:t>
              </a:r>
              <a:endParaRPr lang="en-US" altLang="zh-CN" sz="1867" dirty="0">
                <a:solidFill>
                  <a:srgbClr val="FFFFFF"/>
                </a:solidFill>
                <a:latin typeface="Century Gothic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127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"/>
          <p:cNvGrpSpPr/>
          <p:nvPr/>
        </p:nvGrpSpPr>
        <p:grpSpPr>
          <a:xfrm>
            <a:off x="0" y="4077323"/>
            <a:ext cx="12192000" cy="1446549"/>
            <a:chOff x="1" y="2266932"/>
            <a:chExt cx="12192000" cy="1446549"/>
          </a:xfrm>
        </p:grpSpPr>
        <p:sp>
          <p:nvSpPr>
            <p:cNvPr id="9" name="矩形 8"/>
            <p:cNvSpPr/>
            <p:nvPr/>
          </p:nvSpPr>
          <p:spPr>
            <a:xfrm rot="16200000">
              <a:off x="5854909" y="-3105793"/>
              <a:ext cx="482183" cy="12192000"/>
            </a:xfrm>
            <a:prstGeom prst="rect">
              <a:avLst/>
            </a:prstGeom>
            <a:solidFill>
              <a:srgbClr val="FFC95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6200000">
              <a:off x="5854909" y="-2623610"/>
              <a:ext cx="482183" cy="12192000"/>
            </a:xfrm>
            <a:prstGeom prst="rect">
              <a:avLst/>
            </a:prstGeom>
            <a:solidFill>
              <a:srgbClr val="47B8E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5854909" y="-3587976"/>
              <a:ext cx="482183" cy="12192000"/>
            </a:xfrm>
            <a:prstGeom prst="rect">
              <a:avLst/>
            </a:prstGeom>
            <a:solidFill>
              <a:srgbClr val="FF747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443096" y="4077324"/>
            <a:ext cx="4820546" cy="1446548"/>
          </a:xfrm>
          <a:prstGeom prst="rect">
            <a:avLst/>
          </a:prstGeom>
          <a:solidFill>
            <a:srgbClr val="34314C"/>
          </a:solidFill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8800" b="1" dirty="0" smtClean="0">
                <a:ln w="0"/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关键难点</a:t>
            </a:r>
            <a:endParaRPr lang="zh-CN" altLang="en-US" sz="8800" b="1" dirty="0">
              <a:ln w="0"/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93580" y="4077323"/>
            <a:ext cx="2049516" cy="1446549"/>
          </a:xfrm>
          <a:prstGeom prst="rect">
            <a:avLst/>
          </a:prstGeom>
          <a:pattFill prst="pct50">
            <a:fgClr>
              <a:srgbClr val="1CADE4"/>
            </a:fgClr>
            <a:bgClr>
              <a:schemeClr val="bg1"/>
            </a:bgClr>
          </a:pattFill>
          <a:ln cmpd="tri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latin typeface="Aharoni" panose="02010803020104030203" pitchFamily="2" charset="-79"/>
                <a:ea typeface="思源黑体 CN Medium" panose="020B0600000000000000" pitchFamily="34" charset="-122"/>
                <a:cs typeface="Aharoni" panose="02010803020104030203" pitchFamily="2" charset="-79"/>
              </a:rPr>
              <a:t>Four</a:t>
            </a:r>
            <a:endParaRPr lang="zh-CN" altLang="en-US" sz="5400" dirty="0">
              <a:latin typeface="Aharoni" panose="02010803020104030203" pitchFamily="2" charset="-79"/>
              <a:ea typeface="思源黑体 CN Medium" panose="020B0600000000000000" pitchFamily="34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0584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环形箭头 53"/>
          <p:cNvSpPr/>
          <p:nvPr/>
        </p:nvSpPr>
        <p:spPr>
          <a:xfrm rot="5400000">
            <a:off x="3437886" y="3963876"/>
            <a:ext cx="2194560" cy="2194560"/>
          </a:xfrm>
          <a:prstGeom prst="circularArrow">
            <a:avLst>
              <a:gd name="adj1" fmla="val 3291"/>
              <a:gd name="adj2" fmla="val 898095"/>
              <a:gd name="adj3" fmla="val 20372752"/>
              <a:gd name="adj4" fmla="val 15855069"/>
              <a:gd name="adj5" fmla="val 5720"/>
            </a:avLst>
          </a:prstGeom>
          <a:solidFill>
            <a:srgbClr val="FC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55" name="环形箭头 54"/>
          <p:cNvSpPr/>
          <p:nvPr/>
        </p:nvSpPr>
        <p:spPr>
          <a:xfrm rot="16200000" flipH="1">
            <a:off x="6745724" y="3235735"/>
            <a:ext cx="2907438" cy="2907438"/>
          </a:xfrm>
          <a:prstGeom prst="circularArrow">
            <a:avLst>
              <a:gd name="adj1" fmla="val 2759"/>
              <a:gd name="adj2" fmla="val 898095"/>
              <a:gd name="adj3" fmla="val 20334573"/>
              <a:gd name="adj4" fmla="val 15855069"/>
              <a:gd name="adj5" fmla="val 5720"/>
            </a:avLst>
          </a:prstGeom>
          <a:solidFill>
            <a:srgbClr val="343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7" name="环形箭头 6"/>
          <p:cNvSpPr/>
          <p:nvPr/>
        </p:nvSpPr>
        <p:spPr>
          <a:xfrm rot="18900000">
            <a:off x="6633110" y="425670"/>
            <a:ext cx="2194560" cy="2194560"/>
          </a:xfrm>
          <a:prstGeom prst="circularArrow">
            <a:avLst>
              <a:gd name="adj1" fmla="val 3291"/>
              <a:gd name="adj2" fmla="val 898095"/>
              <a:gd name="adj3" fmla="val 20372752"/>
              <a:gd name="adj4" fmla="val 15855069"/>
              <a:gd name="adj5" fmla="val 5720"/>
            </a:avLst>
          </a:prstGeom>
          <a:solidFill>
            <a:srgbClr val="FFC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53" name="环形箭头 52"/>
          <p:cNvSpPr/>
          <p:nvPr/>
        </p:nvSpPr>
        <p:spPr>
          <a:xfrm rot="2700000" flipH="1">
            <a:off x="2644000" y="861771"/>
            <a:ext cx="2194560" cy="2194560"/>
          </a:xfrm>
          <a:prstGeom prst="circularArrow">
            <a:avLst>
              <a:gd name="adj1" fmla="val 3291"/>
              <a:gd name="adj2" fmla="val 898095"/>
              <a:gd name="adj3" fmla="val 20372752"/>
              <a:gd name="adj4" fmla="val 15855069"/>
              <a:gd name="adj5" fmla="val 5720"/>
            </a:avLst>
          </a:prstGeom>
          <a:solidFill>
            <a:srgbClr val="1C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7883" y="182033"/>
            <a:ext cx="1481441" cy="529569"/>
          </a:xfrm>
        </p:spPr>
        <p:txBody>
          <a:bodyPr/>
          <a:lstStyle/>
          <a:p>
            <a:r>
              <a:rPr kumimoji="1" lang="zh-CN" altLang="en-US" dirty="0" smtClean="0"/>
              <a:t>主要难点</a:t>
            </a:r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4690500" y="1986347"/>
            <a:ext cx="2638700" cy="2638700"/>
            <a:chOff x="4571999" y="1867989"/>
            <a:chExt cx="2638700" cy="2638700"/>
          </a:xfrm>
        </p:grpSpPr>
        <p:sp>
          <p:nvSpPr>
            <p:cNvPr id="4" name="同心圆 3"/>
            <p:cNvSpPr/>
            <p:nvPr/>
          </p:nvSpPr>
          <p:spPr>
            <a:xfrm>
              <a:off x="4571999" y="1867989"/>
              <a:ext cx="2638700" cy="2638700"/>
            </a:xfrm>
            <a:prstGeom prst="donut">
              <a:avLst>
                <a:gd name="adj" fmla="val 3267"/>
              </a:avLst>
            </a:prstGeom>
            <a:solidFill>
              <a:srgbClr val="FC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tx1"/>
                </a:solidFill>
                <a:ea typeface="思源黑体 CN Medium" panose="020B0600000000000000" pitchFamily="34" charset="-122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4715690" y="2011680"/>
              <a:ext cx="2351318" cy="2351316"/>
            </a:xfrm>
            <a:prstGeom prst="ellipse">
              <a:avLst/>
            </a:prstGeom>
            <a:solidFill>
              <a:srgbClr val="FC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4400" b="1" dirty="0" smtClean="0">
                  <a:latin typeface="Microsoft YaHei" charset="0"/>
                  <a:ea typeface="Microsoft YaHei" charset="0"/>
                  <a:cs typeface="Microsoft YaHei" charset="0"/>
                </a:rPr>
                <a:t>难点</a:t>
              </a:r>
              <a:endParaRPr kumimoji="1" lang="zh-CN" altLang="en-US" sz="44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2721426" y="1225729"/>
            <a:ext cx="2055224" cy="2055224"/>
            <a:chOff x="4571999" y="1867989"/>
            <a:chExt cx="2638700" cy="2638700"/>
          </a:xfrm>
        </p:grpSpPr>
        <p:sp>
          <p:nvSpPr>
            <p:cNvPr id="25" name="同心圆 24"/>
            <p:cNvSpPr/>
            <p:nvPr/>
          </p:nvSpPr>
          <p:spPr>
            <a:xfrm>
              <a:off x="4571999" y="1867989"/>
              <a:ext cx="2638700" cy="2638700"/>
            </a:xfrm>
            <a:prstGeom prst="donut">
              <a:avLst>
                <a:gd name="adj" fmla="val 3267"/>
              </a:avLst>
            </a:prstGeom>
            <a:solidFill>
              <a:srgbClr val="1CA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solidFill>
                  <a:schemeClr val="tx1"/>
                </a:solidFill>
                <a:ea typeface="思源黑体 CN Medium" panose="020B0600000000000000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4715690" y="2011680"/>
              <a:ext cx="2351318" cy="2351316"/>
            </a:xfrm>
            <a:prstGeom prst="ellipse">
              <a:avLst/>
            </a:prstGeom>
            <a:solidFill>
              <a:srgbClr val="1CA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b="1" dirty="0" smtClean="0">
                  <a:latin typeface="Microsoft YaHei" charset="0"/>
                  <a:ea typeface="Microsoft YaHei" charset="0"/>
                  <a:cs typeface="Microsoft YaHei" charset="0"/>
                </a:rPr>
                <a:t>关键词</a:t>
              </a:r>
              <a:endParaRPr kumimoji="1" lang="zh-CN" altLang="en-US" sz="28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3647356" y="4156165"/>
            <a:ext cx="1628507" cy="1628507"/>
            <a:chOff x="4571999" y="1867989"/>
            <a:chExt cx="2638700" cy="2638700"/>
          </a:xfrm>
        </p:grpSpPr>
        <p:sp>
          <p:nvSpPr>
            <p:cNvPr id="28" name="同心圆 27"/>
            <p:cNvSpPr/>
            <p:nvPr/>
          </p:nvSpPr>
          <p:spPr>
            <a:xfrm>
              <a:off x="4571999" y="1867989"/>
              <a:ext cx="2638700" cy="2638700"/>
            </a:xfrm>
            <a:prstGeom prst="donut">
              <a:avLst>
                <a:gd name="adj" fmla="val 3267"/>
              </a:avLst>
            </a:prstGeom>
            <a:solidFill>
              <a:srgbClr val="FC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ea typeface="思源黑体 CN Medium" panose="020B0600000000000000" pitchFamily="34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715690" y="2011680"/>
              <a:ext cx="2351318" cy="2351316"/>
            </a:xfrm>
            <a:prstGeom prst="ellipse">
              <a:avLst/>
            </a:prstGeom>
            <a:solidFill>
              <a:srgbClr val="FC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b="1" dirty="0" smtClean="0">
                  <a:latin typeface="Microsoft YaHei" charset="0"/>
                  <a:ea typeface="Microsoft YaHei" charset="0"/>
                  <a:cs typeface="Microsoft YaHei" charset="0"/>
                </a:rPr>
                <a:t>关键词</a:t>
              </a:r>
              <a:endParaRPr kumimoji="1" lang="zh-CN" altLang="en-US" sz="20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7170972" y="3139146"/>
            <a:ext cx="2684415" cy="2684415"/>
            <a:chOff x="4571999" y="1867989"/>
            <a:chExt cx="2638700" cy="2638700"/>
          </a:xfrm>
        </p:grpSpPr>
        <p:sp>
          <p:nvSpPr>
            <p:cNvPr id="31" name="同心圆 30"/>
            <p:cNvSpPr/>
            <p:nvPr/>
          </p:nvSpPr>
          <p:spPr>
            <a:xfrm>
              <a:off x="4571999" y="1867989"/>
              <a:ext cx="2638700" cy="2638700"/>
            </a:xfrm>
            <a:prstGeom prst="donut">
              <a:avLst>
                <a:gd name="adj" fmla="val 3267"/>
              </a:avLst>
            </a:prstGeom>
            <a:solidFill>
              <a:srgbClr val="3431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>
                <a:solidFill>
                  <a:schemeClr val="tx1"/>
                </a:solidFill>
                <a:ea typeface="思源黑体 CN Medium" panose="020B0600000000000000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715690" y="2011680"/>
              <a:ext cx="2351318" cy="2351316"/>
            </a:xfrm>
            <a:prstGeom prst="ellipse">
              <a:avLst/>
            </a:prstGeom>
            <a:solidFill>
              <a:srgbClr val="3431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3200" b="1" dirty="0" smtClean="0">
                  <a:latin typeface="Microsoft YaHei" charset="0"/>
                  <a:ea typeface="Microsoft YaHei" charset="0"/>
                  <a:cs typeface="Microsoft YaHei" charset="0"/>
                </a:rPr>
                <a:t>关键词</a:t>
              </a:r>
              <a:endParaRPr kumimoji="1" lang="zh-CN" altLang="en-US" sz="32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6916137" y="772171"/>
            <a:ext cx="1628507" cy="1628507"/>
            <a:chOff x="4571999" y="1867989"/>
            <a:chExt cx="2638700" cy="2638700"/>
          </a:xfrm>
        </p:grpSpPr>
        <p:sp>
          <p:nvSpPr>
            <p:cNvPr id="34" name="同心圆 33"/>
            <p:cNvSpPr/>
            <p:nvPr/>
          </p:nvSpPr>
          <p:spPr>
            <a:xfrm>
              <a:off x="4571999" y="1867989"/>
              <a:ext cx="2638700" cy="2638700"/>
            </a:xfrm>
            <a:prstGeom prst="donut">
              <a:avLst>
                <a:gd name="adj" fmla="val 3267"/>
              </a:avLst>
            </a:prstGeom>
            <a:solidFill>
              <a:srgbClr val="FFC9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ea typeface="思源黑体 CN Medium" panose="020B0600000000000000" pitchFamily="34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4715690" y="2011680"/>
              <a:ext cx="2351318" cy="2351316"/>
            </a:xfrm>
            <a:prstGeom prst="ellipse">
              <a:avLst/>
            </a:prstGeom>
            <a:solidFill>
              <a:srgbClr val="FFC9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b="1" dirty="0" smtClean="0">
                  <a:latin typeface="Microsoft YaHei" charset="0"/>
                  <a:ea typeface="Microsoft YaHei" charset="0"/>
                  <a:cs typeface="Microsoft YaHei" charset="0"/>
                </a:rPr>
                <a:t>关键词</a:t>
              </a:r>
              <a:endParaRPr kumimoji="1" lang="zh-CN" altLang="en-US" sz="20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8744497" y="780179"/>
            <a:ext cx="2184764" cy="1209692"/>
            <a:chOff x="1316411" y="2972306"/>
            <a:chExt cx="2184764" cy="1209692"/>
          </a:xfrm>
        </p:grpSpPr>
        <p:sp>
          <p:nvSpPr>
            <p:cNvPr id="40" name="文本框 8"/>
            <p:cNvSpPr txBox="1"/>
            <p:nvPr/>
          </p:nvSpPr>
          <p:spPr>
            <a:xfrm>
              <a:off x="1316411" y="3392871"/>
              <a:ext cx="2184764" cy="789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研究过程中遭遇的来自各种因素的主要问题，叙述对研究工作带来的阻碍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1316411" y="2972306"/>
              <a:ext cx="1595309" cy="386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 smtClean="0">
                  <a:solidFill>
                    <a:srgbClr val="FFC952"/>
                  </a:solidFill>
                  <a:ea typeface="思源黑体 CN Medium" panose="020B0600000000000000" pitchFamily="34" charset="-122"/>
                </a:rPr>
                <a:t>难点</a:t>
              </a:r>
              <a:r>
                <a:rPr lang="en-US" altLang="zh-CN" sz="1600" b="1" dirty="0" smtClean="0">
                  <a:solidFill>
                    <a:srgbClr val="FFC952"/>
                  </a:solidFill>
                  <a:ea typeface="思源黑体 CN Medium" panose="020B0600000000000000" pitchFamily="34" charset="-122"/>
                </a:rPr>
                <a:t>3 </a:t>
              </a:r>
              <a:r>
                <a:rPr lang="zh-CN" altLang="en-US" sz="1600" b="1" dirty="0" smtClean="0">
                  <a:solidFill>
                    <a:srgbClr val="FFC952"/>
                  </a:solidFill>
                  <a:ea typeface="思源黑体 CN Medium" panose="020B0600000000000000" pitchFamily="34" charset="-122"/>
                </a:rPr>
                <a:t>物质条件</a:t>
              </a:r>
              <a:endParaRPr lang="en-US" altLang="zh-CN" sz="1600" b="1" dirty="0">
                <a:solidFill>
                  <a:srgbClr val="FFC952"/>
                </a:solidFill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3" name="组 42"/>
          <p:cNvGrpSpPr/>
          <p:nvPr/>
        </p:nvGrpSpPr>
        <p:grpSpPr>
          <a:xfrm>
            <a:off x="1373912" y="4509907"/>
            <a:ext cx="2184764" cy="1209692"/>
            <a:chOff x="1316411" y="2972306"/>
            <a:chExt cx="2184764" cy="1209692"/>
          </a:xfrm>
        </p:grpSpPr>
        <p:sp>
          <p:nvSpPr>
            <p:cNvPr id="44" name="文本框 8"/>
            <p:cNvSpPr txBox="1"/>
            <p:nvPr/>
          </p:nvSpPr>
          <p:spPr>
            <a:xfrm>
              <a:off x="1316411" y="3392871"/>
              <a:ext cx="2184764" cy="789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研究过程中遭遇的来自各种因素的主要问题，叙述对研究工作带来的阻碍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1316411" y="2972306"/>
              <a:ext cx="1595309" cy="386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 smtClean="0">
                  <a:solidFill>
                    <a:srgbClr val="FC8E8E"/>
                  </a:solidFill>
                  <a:ea typeface="思源黑体 CN Medium" panose="020B0600000000000000" pitchFamily="34" charset="-122"/>
                </a:rPr>
                <a:t>难点</a:t>
              </a:r>
              <a:r>
                <a:rPr lang="en-US" altLang="zh-CN" sz="1600" b="1" dirty="0" smtClean="0">
                  <a:solidFill>
                    <a:srgbClr val="FC8E8E"/>
                  </a:solidFill>
                  <a:ea typeface="思源黑体 CN Medium" panose="020B0600000000000000" pitchFamily="34" charset="-122"/>
                </a:rPr>
                <a:t>2 </a:t>
              </a:r>
              <a:r>
                <a:rPr lang="zh-CN" altLang="en-US" sz="1600" b="1" dirty="0">
                  <a:solidFill>
                    <a:srgbClr val="FC8E8E"/>
                  </a:solidFill>
                  <a:ea typeface="思源黑体 CN Medium" panose="020B0600000000000000" pitchFamily="34" charset="-122"/>
                </a:rPr>
                <a:t>环境</a:t>
              </a:r>
              <a:r>
                <a:rPr lang="zh-CN" altLang="en-US" sz="1600" b="1" dirty="0" smtClean="0">
                  <a:solidFill>
                    <a:srgbClr val="FC8E8E"/>
                  </a:solidFill>
                  <a:ea typeface="思源黑体 CN Medium" panose="020B0600000000000000" pitchFamily="34" charset="-122"/>
                </a:rPr>
                <a:t>限制</a:t>
              </a:r>
              <a:endParaRPr lang="en-US" altLang="zh-CN" sz="1600" b="1" dirty="0">
                <a:solidFill>
                  <a:srgbClr val="FC8E8E"/>
                </a:solidFill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1094574" y="973326"/>
            <a:ext cx="1614750" cy="1473161"/>
            <a:chOff x="1316411" y="2972306"/>
            <a:chExt cx="1614750" cy="1473161"/>
          </a:xfrm>
        </p:grpSpPr>
        <p:sp>
          <p:nvSpPr>
            <p:cNvPr id="47" name="文本框 8"/>
            <p:cNvSpPr txBox="1"/>
            <p:nvPr/>
          </p:nvSpPr>
          <p:spPr>
            <a:xfrm>
              <a:off x="1316411" y="3392871"/>
              <a:ext cx="1614750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研究过程中遭遇的来自各种因素的主要问题，叙述对研究工作带来的阻碍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316411" y="2972306"/>
              <a:ext cx="1595309" cy="386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 smtClean="0">
                  <a:solidFill>
                    <a:srgbClr val="1CADE4"/>
                  </a:solidFill>
                  <a:ea typeface="思源黑体 CN Medium" panose="020B0600000000000000" pitchFamily="34" charset="-122"/>
                </a:rPr>
                <a:t>难点</a:t>
              </a:r>
              <a:r>
                <a:rPr lang="en-US" altLang="zh-CN" sz="1600" b="1" dirty="0" smtClean="0">
                  <a:solidFill>
                    <a:srgbClr val="1CADE4"/>
                  </a:solidFill>
                  <a:ea typeface="思源黑体 CN Medium" panose="020B0600000000000000" pitchFamily="34" charset="-122"/>
                </a:rPr>
                <a:t>1 </a:t>
              </a:r>
              <a:r>
                <a:rPr lang="zh-CN" altLang="en-US" sz="1600" b="1" dirty="0" smtClean="0">
                  <a:solidFill>
                    <a:srgbClr val="1CADE4"/>
                  </a:solidFill>
                  <a:ea typeface="思源黑体 CN Medium" panose="020B0600000000000000" pitchFamily="34" charset="-122"/>
                </a:rPr>
                <a:t>理论约束</a:t>
              </a:r>
              <a:endParaRPr lang="en-US" altLang="zh-CN" sz="1600" b="1" dirty="0" smtClean="0">
                <a:solidFill>
                  <a:srgbClr val="1CADE4"/>
                </a:solidFill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9" name="组 48"/>
          <p:cNvGrpSpPr/>
          <p:nvPr/>
        </p:nvGrpSpPr>
        <p:grpSpPr>
          <a:xfrm>
            <a:off x="10028424" y="3344885"/>
            <a:ext cx="1826141" cy="1449758"/>
            <a:chOff x="1316410" y="2972306"/>
            <a:chExt cx="1826141" cy="1449758"/>
          </a:xfrm>
        </p:grpSpPr>
        <p:sp>
          <p:nvSpPr>
            <p:cNvPr id="50" name="文本框 8"/>
            <p:cNvSpPr txBox="1"/>
            <p:nvPr/>
          </p:nvSpPr>
          <p:spPr>
            <a:xfrm>
              <a:off x="1316410" y="3392871"/>
              <a:ext cx="1826141" cy="1029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研究过程中遭遇的来自各种因素的主要问题，叙述对研究工作带来的阻碍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1316411" y="2972306"/>
              <a:ext cx="1595309" cy="386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 smtClean="0">
                  <a:solidFill>
                    <a:srgbClr val="34314C"/>
                  </a:solidFill>
                  <a:ea typeface="思源黑体 CN Medium" panose="020B0600000000000000" pitchFamily="34" charset="-122"/>
                </a:rPr>
                <a:t>难点</a:t>
              </a:r>
              <a:r>
                <a:rPr lang="en-US" altLang="zh-CN" sz="1600" b="1" dirty="0" smtClean="0">
                  <a:solidFill>
                    <a:srgbClr val="34314C"/>
                  </a:solidFill>
                  <a:ea typeface="思源黑体 CN Medium" panose="020B0600000000000000" pitchFamily="34" charset="-122"/>
                </a:rPr>
                <a:t>4 </a:t>
              </a:r>
              <a:r>
                <a:rPr lang="zh-CN" altLang="en-US" sz="1600" b="1" dirty="0" smtClean="0">
                  <a:solidFill>
                    <a:srgbClr val="34314C"/>
                  </a:solidFill>
                  <a:ea typeface="思源黑体 CN Medium" panose="020B0600000000000000" pitchFamily="34" charset="-122"/>
                </a:rPr>
                <a:t>难度压制</a:t>
              </a:r>
              <a:endParaRPr lang="en-US" altLang="zh-CN" sz="1600" b="1" dirty="0">
                <a:solidFill>
                  <a:srgbClr val="34314C"/>
                </a:solidFill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81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1955781" y="1295908"/>
            <a:ext cx="3952568" cy="2138516"/>
          </a:xfrm>
          <a:prstGeom prst="roundRect">
            <a:avLst>
              <a:gd name="adj" fmla="val 5633"/>
            </a:avLst>
          </a:prstGeom>
          <a:solidFill>
            <a:srgbClr val="FC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思源黑体 CN Medium" panose="020B0600000000000000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6443489" y="1287844"/>
            <a:ext cx="3952568" cy="2138516"/>
          </a:xfrm>
          <a:prstGeom prst="roundRect">
            <a:avLst>
              <a:gd name="adj" fmla="val 5633"/>
            </a:avLst>
          </a:prstGeom>
          <a:solidFill>
            <a:srgbClr val="FFC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思源黑体 CN Medium" panose="020B0600000000000000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955781" y="3742942"/>
            <a:ext cx="3952568" cy="2138516"/>
          </a:xfrm>
          <a:prstGeom prst="roundRect">
            <a:avLst>
              <a:gd name="adj" fmla="val 5633"/>
            </a:avLst>
          </a:prstGeom>
          <a:solidFill>
            <a:srgbClr val="1C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思源黑体 CN Medium" panose="020B0600000000000000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6443489" y="3734878"/>
            <a:ext cx="3952568" cy="2138516"/>
          </a:xfrm>
          <a:prstGeom prst="roundRect">
            <a:avLst>
              <a:gd name="adj" fmla="val 5633"/>
            </a:avLst>
          </a:prstGeom>
          <a:solidFill>
            <a:srgbClr val="343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思源黑体 CN Medium" panose="020B0600000000000000" pitchFamily="34" charset="-122"/>
            </a:endParaRPr>
          </a:p>
        </p:txBody>
      </p:sp>
      <p:sp>
        <p:nvSpPr>
          <p:cNvPr id="57" name="文本框 8"/>
          <p:cNvSpPr txBox="1"/>
          <p:nvPr/>
        </p:nvSpPr>
        <p:spPr>
          <a:xfrm>
            <a:off x="3368348" y="2042213"/>
            <a:ext cx="2345754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输入关键技术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相关内容；输入关键技术</a:t>
            </a:r>
            <a:r>
              <a: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的相关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内容；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输入关键技术</a:t>
            </a:r>
            <a:r>
              <a: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的相关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内容</a:t>
            </a:r>
            <a:endParaRPr lang="zh-CN" altLang="en-US" sz="1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368348" y="1541864"/>
            <a:ext cx="1417376" cy="3864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defTabSz="609585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chemeClr val="bg1"/>
                </a:solidFill>
                <a:ea typeface="思源黑体 CN Medium" panose="020B0600000000000000" pitchFamily="34" charset="-122"/>
              </a:rPr>
              <a:t>关键技术</a:t>
            </a:r>
            <a:r>
              <a:rPr lang="en-US" altLang="zh-CN" sz="1600" b="1" dirty="0" smtClean="0">
                <a:solidFill>
                  <a:schemeClr val="bg1"/>
                </a:solidFill>
                <a:ea typeface="思源黑体 CN Medium" panose="020B0600000000000000" pitchFamily="34" charset="-122"/>
              </a:rPr>
              <a:t>1</a:t>
            </a:r>
            <a:endParaRPr lang="en-US" altLang="zh-CN" sz="1600" b="1" dirty="0">
              <a:solidFill>
                <a:schemeClr val="bg1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73" name="文本框 8"/>
          <p:cNvSpPr txBox="1"/>
          <p:nvPr/>
        </p:nvSpPr>
        <p:spPr>
          <a:xfrm>
            <a:off x="7782273" y="2037708"/>
            <a:ext cx="243224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输入关键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技术</a:t>
            </a:r>
            <a:r>
              <a: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相关内容；输入关键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技术</a:t>
            </a:r>
            <a:r>
              <a: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相关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内容；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输入关键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技术</a:t>
            </a:r>
            <a:r>
              <a: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相关内容</a:t>
            </a:r>
          </a:p>
        </p:txBody>
      </p:sp>
      <p:sp>
        <p:nvSpPr>
          <p:cNvPr id="74" name="矩形 73"/>
          <p:cNvSpPr/>
          <p:nvPr/>
        </p:nvSpPr>
        <p:spPr>
          <a:xfrm>
            <a:off x="7843515" y="1541864"/>
            <a:ext cx="1417376" cy="3864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defTabSz="609585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chemeClr val="bg1"/>
                </a:solidFill>
                <a:ea typeface="思源黑体 CN Medium" panose="020B0600000000000000" pitchFamily="34" charset="-122"/>
              </a:rPr>
              <a:t>关键</a:t>
            </a:r>
            <a:r>
              <a:rPr lang="zh-CN" altLang="en-US" sz="1600" b="1" dirty="0" smtClean="0">
                <a:solidFill>
                  <a:schemeClr val="bg1"/>
                </a:solidFill>
                <a:ea typeface="思源黑体 CN Medium" panose="020B0600000000000000" pitchFamily="34" charset="-122"/>
              </a:rPr>
              <a:t>技术</a:t>
            </a:r>
            <a:r>
              <a:rPr lang="en-US" altLang="zh-CN" sz="1600" b="1" dirty="0" smtClean="0">
                <a:solidFill>
                  <a:schemeClr val="bg1"/>
                </a:solidFill>
                <a:ea typeface="思源黑体 CN Medium" panose="020B0600000000000000" pitchFamily="34" charset="-122"/>
              </a:rPr>
              <a:t>2</a:t>
            </a:r>
            <a:endParaRPr lang="en-US" altLang="zh-CN" sz="1600" b="1" dirty="0">
              <a:solidFill>
                <a:schemeClr val="bg1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75" name="文本框 8"/>
          <p:cNvSpPr txBox="1"/>
          <p:nvPr/>
        </p:nvSpPr>
        <p:spPr>
          <a:xfrm>
            <a:off x="3368347" y="4482963"/>
            <a:ext cx="2452589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输入关键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技术</a:t>
            </a:r>
            <a:r>
              <a: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相关内容；输入关键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技术</a:t>
            </a:r>
            <a:r>
              <a: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相关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内容；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输入关键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技术</a:t>
            </a:r>
            <a:r>
              <a: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相关内容</a:t>
            </a:r>
          </a:p>
        </p:txBody>
      </p:sp>
      <p:sp>
        <p:nvSpPr>
          <p:cNvPr id="76" name="矩形 75"/>
          <p:cNvSpPr/>
          <p:nvPr/>
        </p:nvSpPr>
        <p:spPr>
          <a:xfrm>
            <a:off x="3368348" y="3987564"/>
            <a:ext cx="1417376" cy="3864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defTabSz="609585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chemeClr val="bg1"/>
                </a:solidFill>
                <a:ea typeface="思源黑体 CN Medium" panose="020B0600000000000000" pitchFamily="34" charset="-122"/>
              </a:rPr>
              <a:t>关键</a:t>
            </a:r>
            <a:r>
              <a:rPr lang="zh-CN" altLang="en-US" sz="1600" b="1" dirty="0" smtClean="0">
                <a:solidFill>
                  <a:schemeClr val="bg1"/>
                </a:solidFill>
                <a:ea typeface="思源黑体 CN Medium" panose="020B0600000000000000" pitchFamily="34" charset="-122"/>
              </a:rPr>
              <a:t>技术</a:t>
            </a:r>
            <a:r>
              <a:rPr lang="en-US" altLang="zh-CN" sz="1600" b="1" dirty="0" smtClean="0">
                <a:solidFill>
                  <a:schemeClr val="bg1"/>
                </a:solidFill>
                <a:ea typeface="思源黑体 CN Medium" panose="020B0600000000000000" pitchFamily="34" charset="-122"/>
              </a:rPr>
              <a:t>3</a:t>
            </a:r>
            <a:endParaRPr lang="en-US" altLang="zh-CN" sz="1600" b="1" dirty="0">
              <a:solidFill>
                <a:schemeClr val="bg1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77" name="文本框 8"/>
          <p:cNvSpPr txBox="1"/>
          <p:nvPr/>
        </p:nvSpPr>
        <p:spPr>
          <a:xfrm>
            <a:off x="7782273" y="4482963"/>
            <a:ext cx="243224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输入关键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技术</a:t>
            </a:r>
            <a:r>
              <a: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相关内容；输入关键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技术</a:t>
            </a:r>
            <a:r>
              <a: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相关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内容；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输入关键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技术</a:t>
            </a:r>
            <a:r>
              <a: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相关内容</a:t>
            </a:r>
          </a:p>
        </p:txBody>
      </p:sp>
      <p:sp>
        <p:nvSpPr>
          <p:cNvPr id="78" name="矩形 77"/>
          <p:cNvSpPr/>
          <p:nvPr/>
        </p:nvSpPr>
        <p:spPr>
          <a:xfrm>
            <a:off x="7843515" y="3987564"/>
            <a:ext cx="1417376" cy="3864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defTabSz="609585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chemeClr val="bg1"/>
                </a:solidFill>
                <a:ea typeface="思源黑体 CN Medium" panose="020B0600000000000000" pitchFamily="34" charset="-122"/>
              </a:rPr>
              <a:t>关键</a:t>
            </a:r>
            <a:r>
              <a:rPr lang="zh-CN" altLang="en-US" sz="1600" b="1" dirty="0" smtClean="0">
                <a:solidFill>
                  <a:schemeClr val="bg1"/>
                </a:solidFill>
                <a:ea typeface="思源黑体 CN Medium" panose="020B0600000000000000" pitchFamily="34" charset="-122"/>
              </a:rPr>
              <a:t>技术</a:t>
            </a:r>
            <a:r>
              <a:rPr lang="en-US" altLang="zh-CN" sz="1600" b="1" dirty="0" smtClean="0">
                <a:solidFill>
                  <a:schemeClr val="bg1"/>
                </a:solidFill>
                <a:ea typeface="思源黑体 CN Medium" panose="020B0600000000000000" pitchFamily="34" charset="-122"/>
              </a:rPr>
              <a:t>4</a:t>
            </a:r>
            <a:endParaRPr lang="en-US" altLang="zh-CN" sz="1600" b="1" dirty="0">
              <a:solidFill>
                <a:schemeClr val="bg1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43" name="文本占位符 1"/>
          <p:cNvSpPr txBox="1">
            <a:spLocks/>
          </p:cNvSpPr>
          <p:nvPr/>
        </p:nvSpPr>
        <p:spPr>
          <a:xfrm>
            <a:off x="1227883" y="182033"/>
            <a:ext cx="2619288" cy="529569"/>
          </a:xfrm>
          <a:prstGeom prst="rect">
            <a:avLst/>
          </a:prstGeom>
          <a:solidFill>
            <a:srgbClr val="34314C"/>
          </a:solidFill>
          <a:ln w="12700" cmpd="sng"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解决方案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关键技术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087" y="4408737"/>
            <a:ext cx="833311" cy="8333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627" y="4408737"/>
            <a:ext cx="833311" cy="8333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087" y="1903906"/>
            <a:ext cx="833311" cy="83331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67" y="1895842"/>
            <a:ext cx="833311" cy="83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8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"/>
          <p:cNvGrpSpPr/>
          <p:nvPr/>
        </p:nvGrpSpPr>
        <p:grpSpPr>
          <a:xfrm>
            <a:off x="0" y="4077323"/>
            <a:ext cx="12192000" cy="1446549"/>
            <a:chOff x="1" y="2266932"/>
            <a:chExt cx="12192000" cy="1446549"/>
          </a:xfrm>
        </p:grpSpPr>
        <p:sp>
          <p:nvSpPr>
            <p:cNvPr id="9" name="矩形 8"/>
            <p:cNvSpPr/>
            <p:nvPr/>
          </p:nvSpPr>
          <p:spPr>
            <a:xfrm rot="16200000">
              <a:off x="5854909" y="-3105793"/>
              <a:ext cx="482183" cy="12192000"/>
            </a:xfrm>
            <a:prstGeom prst="rect">
              <a:avLst/>
            </a:prstGeom>
            <a:solidFill>
              <a:srgbClr val="FFC95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6200000">
              <a:off x="5854909" y="-2623610"/>
              <a:ext cx="482183" cy="12192000"/>
            </a:xfrm>
            <a:prstGeom prst="rect">
              <a:avLst/>
            </a:prstGeom>
            <a:solidFill>
              <a:srgbClr val="47B8E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5854909" y="-3587976"/>
              <a:ext cx="482183" cy="12192000"/>
            </a:xfrm>
            <a:prstGeom prst="rect">
              <a:avLst/>
            </a:prstGeom>
            <a:solidFill>
              <a:srgbClr val="FF747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443096" y="4077324"/>
            <a:ext cx="4820546" cy="1446548"/>
          </a:xfrm>
          <a:prstGeom prst="rect">
            <a:avLst/>
          </a:prstGeom>
          <a:solidFill>
            <a:srgbClr val="34314C"/>
          </a:solidFill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8800" b="1" dirty="0" smtClean="0">
                <a:ln w="0"/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成果展示</a:t>
            </a:r>
            <a:endParaRPr lang="zh-CN" altLang="en-US" sz="8800" b="1" dirty="0">
              <a:ln w="0"/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93580" y="4077323"/>
            <a:ext cx="2049516" cy="1446549"/>
          </a:xfrm>
          <a:prstGeom prst="rect">
            <a:avLst/>
          </a:prstGeom>
          <a:pattFill prst="pct50">
            <a:fgClr>
              <a:srgbClr val="1CADE4"/>
            </a:fgClr>
            <a:bgClr>
              <a:schemeClr val="bg1"/>
            </a:bgClr>
          </a:pattFill>
          <a:ln cmpd="tri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latin typeface="Aharoni" panose="02010803020104030203" pitchFamily="2" charset="-79"/>
                <a:ea typeface="思源黑体 CN Medium" panose="020B0600000000000000" pitchFamily="34" charset="-122"/>
                <a:cs typeface="Aharoni" panose="02010803020104030203" pitchFamily="2" charset="-79"/>
              </a:rPr>
              <a:t>Five</a:t>
            </a:r>
            <a:endParaRPr lang="zh-CN" altLang="en-US" sz="5400" dirty="0">
              <a:latin typeface="Aharoni" panose="02010803020104030203" pitchFamily="2" charset="-79"/>
              <a:ea typeface="思源黑体 CN Medium" panose="020B0600000000000000" pitchFamily="34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8500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2580968" y="1017639"/>
            <a:ext cx="9611032" cy="4660490"/>
            <a:chOff x="2580968" y="1356852"/>
            <a:chExt cx="9611032" cy="4660490"/>
          </a:xfrm>
        </p:grpSpPr>
        <p:sp>
          <p:nvSpPr>
            <p:cNvPr id="3" name="矩形 2"/>
            <p:cNvSpPr/>
            <p:nvPr/>
          </p:nvSpPr>
          <p:spPr>
            <a:xfrm>
              <a:off x="2580968" y="1356852"/>
              <a:ext cx="9611032" cy="4660490"/>
            </a:xfrm>
            <a:prstGeom prst="rect">
              <a:avLst/>
            </a:prstGeom>
            <a:solidFill>
              <a:srgbClr val="47B8E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580968" y="1489587"/>
              <a:ext cx="9611032" cy="589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580968" y="5825613"/>
              <a:ext cx="9611032" cy="589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7883" y="182033"/>
            <a:ext cx="1353085" cy="529569"/>
          </a:xfrm>
        </p:spPr>
        <p:txBody>
          <a:bodyPr>
            <a:normAutofit fontScale="92500"/>
          </a:bodyPr>
          <a:lstStyle/>
          <a:p>
            <a:r>
              <a:rPr kumimoji="1" lang="zh-CN" altLang="en-US" dirty="0" smtClean="0"/>
              <a:t>成果展示</a:t>
            </a:r>
            <a:endParaRPr kumimoji="1"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1261616" y="2028533"/>
            <a:ext cx="2638704" cy="2638702"/>
            <a:chOff x="1261616" y="1986345"/>
            <a:chExt cx="2638704" cy="2638702"/>
          </a:xfrm>
        </p:grpSpPr>
        <p:sp>
          <p:nvSpPr>
            <p:cNvPr id="7" name="椭圆 6"/>
            <p:cNvSpPr/>
            <p:nvPr/>
          </p:nvSpPr>
          <p:spPr>
            <a:xfrm>
              <a:off x="1261616" y="1986345"/>
              <a:ext cx="2638704" cy="26387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4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" name="同心圆 4"/>
            <p:cNvSpPr/>
            <p:nvPr/>
          </p:nvSpPr>
          <p:spPr>
            <a:xfrm>
              <a:off x="1261618" y="1986347"/>
              <a:ext cx="2638700" cy="2638700"/>
            </a:xfrm>
            <a:prstGeom prst="donut">
              <a:avLst>
                <a:gd name="adj" fmla="val 3267"/>
              </a:avLst>
            </a:prstGeom>
            <a:solidFill>
              <a:srgbClr val="FC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tx1"/>
                </a:solidFill>
                <a:ea typeface="思源黑体 CN Medium" panose="020B0600000000000000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05309" y="2130038"/>
              <a:ext cx="2351318" cy="2351316"/>
            </a:xfrm>
            <a:prstGeom prst="ellipse">
              <a:avLst/>
            </a:prstGeom>
            <a:solidFill>
              <a:srgbClr val="FC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3600" b="1" dirty="0" smtClean="0">
                  <a:latin typeface="Microsoft YaHei" charset="0"/>
                  <a:ea typeface="Microsoft YaHei" charset="0"/>
                  <a:cs typeface="Microsoft YaHei" charset="0"/>
                </a:rPr>
                <a:t>关键字</a:t>
              </a:r>
              <a:endParaRPr kumimoji="1" lang="zh-CN" altLang="en-US" sz="36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661" y="1705852"/>
            <a:ext cx="5058424" cy="33709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文本框 8"/>
          <p:cNvSpPr txBox="1"/>
          <p:nvPr/>
        </p:nvSpPr>
        <p:spPr>
          <a:xfrm>
            <a:off x="4079525" y="2911690"/>
            <a:ext cx="2345754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输入图中成果的简要介绍；</a:t>
            </a:r>
            <a:endParaRPr lang="en-US" altLang="zh-CN" sz="1400" dirty="0" smtClean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输入图中成果的简要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介绍；</a:t>
            </a:r>
            <a:endParaRPr lang="en-US" altLang="zh-CN" sz="1400" dirty="0" smtClean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输入图中成果的简要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介绍；</a:t>
            </a:r>
            <a:endParaRPr lang="en-US" altLang="zh-CN" sz="1400" dirty="0" smtClean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输入图中成果的简要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介绍；</a:t>
            </a:r>
            <a:endParaRPr lang="zh-CN" altLang="en-US" sz="1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4069409" y="2172226"/>
            <a:ext cx="2345754" cy="55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关键字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155484" y="2817349"/>
            <a:ext cx="1048702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59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371600" y="4361459"/>
            <a:ext cx="9969910" cy="16427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思源黑体 CN Medium" panose="020B0600000000000000" pitchFamily="34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7883" y="182033"/>
            <a:ext cx="1413717" cy="529569"/>
          </a:xfrm>
        </p:spPr>
        <p:txBody>
          <a:bodyPr/>
          <a:lstStyle/>
          <a:p>
            <a:r>
              <a:rPr kumimoji="1" lang="zh-CN" altLang="en-US" dirty="0" smtClean="0"/>
              <a:t>数据分析</a:t>
            </a:r>
            <a:endParaRPr kumimoji="1" lang="zh-CN" altLang="en-US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753316371"/>
              </p:ext>
            </p:extLst>
          </p:nvPr>
        </p:nvGraphicFramePr>
        <p:xfrm>
          <a:off x="1227883" y="983558"/>
          <a:ext cx="5718607" cy="3207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文本框 8"/>
          <p:cNvSpPr txBox="1"/>
          <p:nvPr/>
        </p:nvSpPr>
        <p:spPr>
          <a:xfrm>
            <a:off x="1611342" y="4890897"/>
            <a:ext cx="933196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结合上图，我们可以看出，在运用研究成果之后，数据得到了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….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结合上图，我们可以看出，在运用研究成果之后，数据得到了</a:t>
            </a:r>
            <a:r>
              <a: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….</a:t>
            </a:r>
            <a:endParaRPr lang="zh-CN" altLang="en-US" sz="1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结合上图，我们可以看出，在运用研究成果之后，数据得到了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….</a:t>
            </a:r>
            <a:endParaRPr lang="zh-CN" altLang="en-US" sz="1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611341" y="4478912"/>
            <a:ext cx="1133644" cy="4231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ea typeface="思源黑体 CN Medium" panose="020B0600000000000000" pitchFamily="34" charset="-122"/>
              </a:rPr>
              <a:t>综合结论</a:t>
            </a:r>
            <a:endParaRPr lang="en-US" altLang="zh-CN" b="1" dirty="0">
              <a:solidFill>
                <a:schemeClr val="bg1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36" name="文本框 8"/>
          <p:cNvSpPr txBox="1"/>
          <p:nvPr/>
        </p:nvSpPr>
        <p:spPr>
          <a:xfrm>
            <a:off x="7178449" y="1122090"/>
            <a:ext cx="4150361" cy="704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系列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的情况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说明，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系列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的情况说明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系列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的情况说明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系列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的情况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说明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191148" y="712387"/>
            <a:ext cx="1758815" cy="386452"/>
          </a:xfrm>
          <a:prstGeom prst="rect">
            <a:avLst/>
          </a:prstGeom>
          <a:solidFill>
            <a:srgbClr val="47B8E0"/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ea typeface="思源黑体 CN Medium" panose="020B0600000000000000" pitchFamily="34" charset="-122"/>
              </a:rPr>
              <a:t>系列</a:t>
            </a:r>
            <a:r>
              <a:rPr lang="en-US" altLang="zh-CN" sz="1600" b="1" dirty="0" smtClean="0">
                <a:solidFill>
                  <a:schemeClr val="bg1"/>
                </a:solidFill>
                <a:ea typeface="思源黑体 CN Medium" panose="020B0600000000000000" pitchFamily="34" charset="-122"/>
              </a:rPr>
              <a:t>1</a:t>
            </a:r>
            <a:r>
              <a:rPr lang="zh-CN" altLang="en-US" sz="1600" b="1" dirty="0" smtClean="0">
                <a:solidFill>
                  <a:schemeClr val="bg1"/>
                </a:solidFill>
                <a:ea typeface="思源黑体 CN Medium" panose="020B0600000000000000" pitchFamily="34" charset="-122"/>
              </a:rPr>
              <a:t>的情况说明</a:t>
            </a:r>
            <a:endParaRPr lang="en-US" altLang="zh-CN" sz="1600" b="1" dirty="0">
              <a:solidFill>
                <a:schemeClr val="bg1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39" name="文本框 8"/>
          <p:cNvSpPr txBox="1"/>
          <p:nvPr/>
        </p:nvSpPr>
        <p:spPr>
          <a:xfrm>
            <a:off x="7191149" y="2315435"/>
            <a:ext cx="4150361" cy="704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系列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情况说明，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系列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情况说明，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系列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情况说明，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系列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情况说明</a:t>
            </a:r>
          </a:p>
        </p:txBody>
      </p:sp>
      <p:sp>
        <p:nvSpPr>
          <p:cNvPr id="40" name="矩形 39"/>
          <p:cNvSpPr/>
          <p:nvPr/>
        </p:nvSpPr>
        <p:spPr>
          <a:xfrm>
            <a:off x="7191148" y="1905732"/>
            <a:ext cx="1758815" cy="386452"/>
          </a:xfrm>
          <a:prstGeom prst="rect">
            <a:avLst/>
          </a:prstGeom>
          <a:solidFill>
            <a:srgbClr val="FFC952"/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ea typeface="思源黑体 CN Medium" panose="020B0600000000000000" pitchFamily="34" charset="-122"/>
              </a:rPr>
              <a:t>系列</a:t>
            </a:r>
            <a:r>
              <a:rPr lang="en-US" altLang="zh-CN" sz="1600" b="1" dirty="0" smtClean="0">
                <a:solidFill>
                  <a:schemeClr val="bg1"/>
                </a:solidFill>
                <a:ea typeface="思源黑体 CN Medium" panose="020B0600000000000000" pitchFamily="34" charset="-122"/>
              </a:rPr>
              <a:t>2</a:t>
            </a:r>
            <a:r>
              <a:rPr lang="zh-CN" altLang="en-US" sz="1600" b="1" dirty="0" smtClean="0">
                <a:solidFill>
                  <a:schemeClr val="bg1"/>
                </a:solidFill>
                <a:ea typeface="思源黑体 CN Medium" panose="020B0600000000000000" pitchFamily="34" charset="-122"/>
              </a:rPr>
              <a:t>的</a:t>
            </a:r>
            <a:r>
              <a:rPr lang="zh-CN" altLang="en-US" sz="1600" b="1" dirty="0">
                <a:solidFill>
                  <a:schemeClr val="bg1"/>
                </a:solidFill>
                <a:ea typeface="思源黑体 CN Medium" panose="020B0600000000000000" pitchFamily="34" charset="-122"/>
              </a:rPr>
              <a:t>情况说明</a:t>
            </a:r>
            <a:endParaRPr lang="en-US" altLang="zh-CN" sz="1600" b="1" dirty="0">
              <a:solidFill>
                <a:schemeClr val="bg1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42" name="文本框 8"/>
          <p:cNvSpPr txBox="1"/>
          <p:nvPr/>
        </p:nvSpPr>
        <p:spPr>
          <a:xfrm>
            <a:off x="7191149" y="3508779"/>
            <a:ext cx="4150361" cy="704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系列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情况说明，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系列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情况说明，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系列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情况说明，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系列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情况说明</a:t>
            </a:r>
          </a:p>
        </p:txBody>
      </p:sp>
      <p:sp>
        <p:nvSpPr>
          <p:cNvPr id="43" name="矩形 42"/>
          <p:cNvSpPr/>
          <p:nvPr/>
        </p:nvSpPr>
        <p:spPr>
          <a:xfrm>
            <a:off x="7191148" y="3099076"/>
            <a:ext cx="1758815" cy="386452"/>
          </a:xfrm>
          <a:prstGeom prst="rect">
            <a:avLst/>
          </a:prstGeom>
          <a:solidFill>
            <a:srgbClr val="FC8E8E"/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ea typeface="思源黑体 CN Medium" panose="020B0600000000000000" pitchFamily="34" charset="-122"/>
              </a:rPr>
              <a:t>系列</a:t>
            </a:r>
            <a:r>
              <a:rPr lang="en-US" altLang="zh-CN" sz="1600" b="1" dirty="0" smtClean="0">
                <a:solidFill>
                  <a:schemeClr val="bg1"/>
                </a:solidFill>
                <a:ea typeface="思源黑体 CN Medium" panose="020B0600000000000000" pitchFamily="34" charset="-122"/>
              </a:rPr>
              <a:t>3</a:t>
            </a:r>
            <a:r>
              <a:rPr lang="zh-CN" altLang="en-US" sz="1600" b="1" dirty="0" smtClean="0">
                <a:solidFill>
                  <a:schemeClr val="bg1"/>
                </a:solidFill>
                <a:ea typeface="思源黑体 CN Medium" panose="020B0600000000000000" pitchFamily="34" charset="-122"/>
              </a:rPr>
              <a:t>的</a:t>
            </a:r>
            <a:r>
              <a:rPr lang="zh-CN" altLang="en-US" sz="1600" b="1" dirty="0">
                <a:solidFill>
                  <a:schemeClr val="bg1"/>
                </a:solidFill>
                <a:ea typeface="思源黑体 CN Medium" panose="020B0600000000000000" pitchFamily="34" charset="-122"/>
              </a:rPr>
              <a:t>情况说明</a:t>
            </a:r>
            <a:endParaRPr lang="en-US" altLang="zh-CN" sz="1600" b="1" dirty="0">
              <a:solidFill>
                <a:schemeClr val="bg1"/>
              </a:solidFill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61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371600" y="4361459"/>
            <a:ext cx="9969910" cy="1642773"/>
          </a:xfrm>
          <a:prstGeom prst="rect">
            <a:avLst/>
          </a:prstGeom>
          <a:solidFill>
            <a:srgbClr val="FC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思源黑体 CN Medium" panose="020B0600000000000000" pitchFamily="34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7883" y="182033"/>
            <a:ext cx="1451817" cy="529569"/>
          </a:xfrm>
        </p:spPr>
        <p:txBody>
          <a:bodyPr/>
          <a:lstStyle/>
          <a:p>
            <a:r>
              <a:rPr kumimoji="1" lang="zh-CN" altLang="en-US" dirty="0" smtClean="0"/>
              <a:t>数据分析</a:t>
            </a:r>
            <a:endParaRPr kumimoji="1"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176935455"/>
              </p:ext>
            </p:extLst>
          </p:nvPr>
        </p:nvGraphicFramePr>
        <p:xfrm>
          <a:off x="1449108" y="791908"/>
          <a:ext cx="4450247" cy="3425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4189394656"/>
              </p:ext>
            </p:extLst>
          </p:nvPr>
        </p:nvGraphicFramePr>
        <p:xfrm>
          <a:off x="6837186" y="791908"/>
          <a:ext cx="4450247" cy="3425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文本框 8"/>
          <p:cNvSpPr txBox="1"/>
          <p:nvPr/>
        </p:nvSpPr>
        <p:spPr>
          <a:xfrm>
            <a:off x="1611342" y="4890897"/>
            <a:ext cx="933196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结合上图，我们可以看出，在运用研究成果之后，数据得到了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….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结合上图，我们可以看出，在运用研究成果之后，数据得到了</a:t>
            </a:r>
            <a:r>
              <a: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….</a:t>
            </a:r>
            <a:endParaRPr lang="zh-CN" altLang="en-US" sz="1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结合上图，我们可以看出，在运用研究成果之后，数据得到了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….</a:t>
            </a:r>
            <a:endParaRPr lang="zh-CN" altLang="en-US" sz="1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11341" y="4478912"/>
            <a:ext cx="1133644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ea typeface="思源黑体 CN Medium" panose="020B0600000000000000" pitchFamily="34" charset="-122"/>
              </a:rPr>
              <a:t>综合结论</a:t>
            </a:r>
            <a:endParaRPr lang="en-US" altLang="zh-CN" b="1" dirty="0">
              <a:solidFill>
                <a:schemeClr val="bg1"/>
              </a:solidFill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555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7883" y="182033"/>
            <a:ext cx="1489917" cy="529569"/>
          </a:xfrm>
        </p:spPr>
        <p:txBody>
          <a:bodyPr/>
          <a:lstStyle/>
          <a:p>
            <a:r>
              <a:rPr kumimoji="1" lang="zh-CN" altLang="en-US" dirty="0" smtClean="0"/>
              <a:t>成果总结</a:t>
            </a:r>
            <a:endParaRPr kumimoji="1" lang="zh-CN" altLang="en-US" dirty="0"/>
          </a:p>
        </p:txBody>
      </p:sp>
      <p:grpSp>
        <p:nvGrpSpPr>
          <p:cNvPr id="32" name="组 31"/>
          <p:cNvGrpSpPr/>
          <p:nvPr/>
        </p:nvGrpSpPr>
        <p:grpSpPr>
          <a:xfrm>
            <a:off x="1526619" y="1283899"/>
            <a:ext cx="2223249" cy="4356847"/>
            <a:chOff x="1569635" y="1283899"/>
            <a:chExt cx="2223249" cy="4356847"/>
          </a:xfrm>
        </p:grpSpPr>
        <p:sp>
          <p:nvSpPr>
            <p:cNvPr id="14" name="圆角矩形 13"/>
            <p:cNvSpPr/>
            <p:nvPr/>
          </p:nvSpPr>
          <p:spPr>
            <a:xfrm>
              <a:off x="1569637" y="1283899"/>
              <a:ext cx="2223247" cy="4356847"/>
            </a:xfrm>
            <a:prstGeom prst="roundRect">
              <a:avLst>
                <a:gd name="adj" fmla="val 4102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ea typeface="思源黑体 CN Medium" panose="020B0600000000000000" pitchFamily="34" charset="-122"/>
              </a:endParaRPr>
            </a:p>
          </p:txBody>
        </p:sp>
        <p:grpSp>
          <p:nvGrpSpPr>
            <p:cNvPr id="4" name="组 3"/>
            <p:cNvGrpSpPr/>
            <p:nvPr/>
          </p:nvGrpSpPr>
          <p:grpSpPr>
            <a:xfrm>
              <a:off x="1569635" y="1501458"/>
              <a:ext cx="1352494" cy="1568300"/>
              <a:chOff x="1569635" y="1501458"/>
              <a:chExt cx="1352494" cy="1568300"/>
            </a:xfrm>
          </p:grpSpPr>
          <p:sp>
            <p:nvSpPr>
              <p:cNvPr id="18" name="等腰三角形 5"/>
              <p:cNvSpPr/>
              <p:nvPr/>
            </p:nvSpPr>
            <p:spPr>
              <a:xfrm rot="5400000">
                <a:off x="1461732" y="1609361"/>
                <a:ext cx="1568300" cy="1352494"/>
              </a:xfrm>
              <a:prstGeom prst="triangle">
                <a:avLst/>
              </a:prstGeom>
              <a:solidFill>
                <a:srgbClr val="FC8E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737275" y="1997513"/>
                <a:ext cx="5501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  <a:ea typeface="思源黑体 CN Medium" panose="020B0600000000000000" pitchFamily="34" charset="-122"/>
                  </a:rPr>
                  <a:t>01</a:t>
                </a:r>
                <a:endParaRPr lang="zh-CN" altLang="en-US" sz="2800" b="1" dirty="0">
                  <a:solidFill>
                    <a:schemeClr val="bg1"/>
                  </a:solidFill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30" name="文本框 8"/>
            <p:cNvSpPr txBox="1"/>
            <p:nvPr/>
          </p:nvSpPr>
          <p:spPr>
            <a:xfrm>
              <a:off x="1759153" y="3644691"/>
              <a:ext cx="1826141" cy="149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输入提升与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创新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带来的具体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效果；输入提升与创新带来的具体效果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；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输入提升与创新带来的具体效果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；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759153" y="3224126"/>
              <a:ext cx="1338828" cy="386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 smtClean="0">
                  <a:solidFill>
                    <a:srgbClr val="FC8E8E"/>
                  </a:solidFill>
                  <a:ea typeface="思源黑体 CN Medium" panose="020B0600000000000000" pitchFamily="34" charset="-122"/>
                </a:rPr>
                <a:t>提升与创新</a:t>
              </a:r>
              <a:r>
                <a:rPr lang="en-US" altLang="zh-CN" sz="1600" b="1" dirty="0" smtClean="0">
                  <a:solidFill>
                    <a:srgbClr val="FC8E8E"/>
                  </a:solidFill>
                  <a:ea typeface="思源黑体 CN Medium" panose="020B0600000000000000" pitchFamily="34" charset="-122"/>
                </a:rPr>
                <a:t>1</a:t>
              </a:r>
              <a:endParaRPr lang="en-US" altLang="zh-CN" sz="1600" b="1" dirty="0">
                <a:solidFill>
                  <a:srgbClr val="FC8E8E"/>
                </a:solidFill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3939384" y="1283899"/>
            <a:ext cx="2223249" cy="4356847"/>
            <a:chOff x="1569635" y="1283899"/>
            <a:chExt cx="2223249" cy="4356847"/>
          </a:xfrm>
        </p:grpSpPr>
        <p:sp>
          <p:nvSpPr>
            <p:cNvPr id="34" name="圆角矩形 33"/>
            <p:cNvSpPr/>
            <p:nvPr/>
          </p:nvSpPr>
          <p:spPr>
            <a:xfrm>
              <a:off x="1569637" y="1283899"/>
              <a:ext cx="2223247" cy="4356847"/>
            </a:xfrm>
            <a:prstGeom prst="roundRect">
              <a:avLst>
                <a:gd name="adj" fmla="val 4102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ea typeface="思源黑体 CN Medium" panose="020B0600000000000000" pitchFamily="34" charset="-122"/>
              </a:endParaRPr>
            </a:p>
          </p:txBody>
        </p:sp>
        <p:grpSp>
          <p:nvGrpSpPr>
            <p:cNvPr id="35" name="组 34"/>
            <p:cNvGrpSpPr/>
            <p:nvPr/>
          </p:nvGrpSpPr>
          <p:grpSpPr>
            <a:xfrm>
              <a:off x="1569635" y="1501458"/>
              <a:ext cx="1352494" cy="1568300"/>
              <a:chOff x="1569635" y="1501458"/>
              <a:chExt cx="1352494" cy="1568300"/>
            </a:xfrm>
          </p:grpSpPr>
          <p:sp>
            <p:nvSpPr>
              <p:cNvPr id="38" name="等腰三角形 5"/>
              <p:cNvSpPr/>
              <p:nvPr/>
            </p:nvSpPr>
            <p:spPr>
              <a:xfrm rot="5400000">
                <a:off x="1461732" y="1609361"/>
                <a:ext cx="1568300" cy="1352494"/>
              </a:xfrm>
              <a:prstGeom prst="triangle">
                <a:avLst/>
              </a:prstGeom>
              <a:solidFill>
                <a:srgbClr val="FFC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737275" y="1997513"/>
                <a:ext cx="5501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  <a:ea typeface="思源黑体 CN Medium" panose="020B0600000000000000" pitchFamily="34" charset="-122"/>
                  </a:rPr>
                  <a:t>02</a:t>
                </a:r>
                <a:endParaRPr lang="zh-CN" altLang="en-US" sz="2800" b="1" dirty="0">
                  <a:solidFill>
                    <a:schemeClr val="bg1"/>
                  </a:solidFill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36" name="文本框 8"/>
            <p:cNvSpPr txBox="1"/>
            <p:nvPr/>
          </p:nvSpPr>
          <p:spPr>
            <a:xfrm>
              <a:off x="1759153" y="3644691"/>
              <a:ext cx="1826141" cy="1465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输入提升与创新带来的具体效果；输入提升与创新带来的具体效果；输入提升与创新带来的具体效果；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759153" y="3224126"/>
              <a:ext cx="1338828" cy="386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 smtClean="0">
                  <a:solidFill>
                    <a:srgbClr val="FFC952"/>
                  </a:solidFill>
                  <a:ea typeface="思源黑体 CN Medium" panose="020B0600000000000000" pitchFamily="34" charset="-122"/>
                </a:rPr>
                <a:t>提升与创新</a:t>
              </a:r>
              <a:r>
                <a:rPr lang="en-US" altLang="zh-CN" sz="1600" b="1" dirty="0" smtClean="0">
                  <a:solidFill>
                    <a:srgbClr val="FFC952"/>
                  </a:solidFill>
                  <a:ea typeface="思源黑体 CN Medium" panose="020B0600000000000000" pitchFamily="34" charset="-122"/>
                </a:rPr>
                <a:t>2</a:t>
              </a:r>
              <a:endParaRPr lang="en-US" altLang="zh-CN" sz="1600" b="1" dirty="0">
                <a:solidFill>
                  <a:srgbClr val="FFC952"/>
                </a:solidFill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6352149" y="1283899"/>
            <a:ext cx="2223249" cy="4356847"/>
            <a:chOff x="1569635" y="1283899"/>
            <a:chExt cx="2223249" cy="4356847"/>
          </a:xfrm>
        </p:grpSpPr>
        <p:sp>
          <p:nvSpPr>
            <p:cNvPr id="41" name="圆角矩形 40"/>
            <p:cNvSpPr/>
            <p:nvPr/>
          </p:nvSpPr>
          <p:spPr>
            <a:xfrm>
              <a:off x="1569637" y="1283899"/>
              <a:ext cx="2223247" cy="4356847"/>
            </a:xfrm>
            <a:prstGeom prst="roundRect">
              <a:avLst>
                <a:gd name="adj" fmla="val 4102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ea typeface="思源黑体 CN Medium" panose="020B0600000000000000" pitchFamily="34" charset="-122"/>
              </a:endParaRPr>
            </a:p>
          </p:txBody>
        </p:sp>
        <p:grpSp>
          <p:nvGrpSpPr>
            <p:cNvPr id="42" name="组 41"/>
            <p:cNvGrpSpPr/>
            <p:nvPr/>
          </p:nvGrpSpPr>
          <p:grpSpPr>
            <a:xfrm>
              <a:off x="1569635" y="1501458"/>
              <a:ext cx="1352494" cy="1568300"/>
              <a:chOff x="1569635" y="1501458"/>
              <a:chExt cx="1352494" cy="1568300"/>
            </a:xfrm>
          </p:grpSpPr>
          <p:sp>
            <p:nvSpPr>
              <p:cNvPr id="45" name="等腰三角形 5"/>
              <p:cNvSpPr/>
              <p:nvPr/>
            </p:nvSpPr>
            <p:spPr>
              <a:xfrm rot="5400000">
                <a:off x="1461732" y="1609361"/>
                <a:ext cx="1568300" cy="1352494"/>
              </a:xfrm>
              <a:prstGeom prst="triangle">
                <a:avLst/>
              </a:prstGeom>
              <a:solidFill>
                <a:srgbClr val="47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1737275" y="1997513"/>
                <a:ext cx="5501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  <a:ea typeface="思源黑体 CN Medium" panose="020B0600000000000000" pitchFamily="34" charset="-122"/>
                  </a:rPr>
                  <a:t>03</a:t>
                </a:r>
                <a:endParaRPr lang="zh-CN" altLang="en-US" sz="2800" b="1" dirty="0">
                  <a:solidFill>
                    <a:schemeClr val="bg1"/>
                  </a:solidFill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43" name="文本框 8"/>
            <p:cNvSpPr txBox="1"/>
            <p:nvPr/>
          </p:nvSpPr>
          <p:spPr>
            <a:xfrm>
              <a:off x="1759153" y="3644691"/>
              <a:ext cx="1826141" cy="1465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输入提升与创新带来的具体效果；输入提升与创新带来的具体效果；输入提升与创新带来的具体效果；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1759153" y="3224126"/>
              <a:ext cx="1338828" cy="386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 smtClean="0">
                  <a:solidFill>
                    <a:srgbClr val="47B8E0"/>
                  </a:solidFill>
                  <a:ea typeface="思源黑体 CN Medium" panose="020B0600000000000000" pitchFamily="34" charset="-122"/>
                </a:rPr>
                <a:t>提升与创新</a:t>
              </a:r>
              <a:r>
                <a:rPr lang="en-US" altLang="zh-CN" sz="1600" b="1" dirty="0" smtClean="0">
                  <a:solidFill>
                    <a:srgbClr val="47B8E0"/>
                  </a:solidFill>
                  <a:ea typeface="思源黑体 CN Medium" panose="020B0600000000000000" pitchFamily="34" charset="-122"/>
                </a:rPr>
                <a:t>3</a:t>
              </a:r>
              <a:endParaRPr lang="en-US" altLang="zh-CN" sz="1600" b="1" dirty="0">
                <a:solidFill>
                  <a:srgbClr val="47B8E0"/>
                </a:solidFill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8764914" y="1283899"/>
            <a:ext cx="2223249" cy="4356847"/>
            <a:chOff x="1569635" y="1283899"/>
            <a:chExt cx="2223249" cy="4356847"/>
          </a:xfrm>
        </p:grpSpPr>
        <p:sp>
          <p:nvSpPr>
            <p:cNvPr id="48" name="圆角矩形 47"/>
            <p:cNvSpPr/>
            <p:nvPr/>
          </p:nvSpPr>
          <p:spPr>
            <a:xfrm>
              <a:off x="1569637" y="1283899"/>
              <a:ext cx="2223247" cy="4356847"/>
            </a:xfrm>
            <a:prstGeom prst="roundRect">
              <a:avLst>
                <a:gd name="adj" fmla="val 4102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ea typeface="思源黑体 CN Medium" panose="020B0600000000000000" pitchFamily="34" charset="-122"/>
              </a:endParaRPr>
            </a:p>
          </p:txBody>
        </p:sp>
        <p:grpSp>
          <p:nvGrpSpPr>
            <p:cNvPr id="49" name="组 48"/>
            <p:cNvGrpSpPr/>
            <p:nvPr/>
          </p:nvGrpSpPr>
          <p:grpSpPr>
            <a:xfrm>
              <a:off x="1569635" y="1501458"/>
              <a:ext cx="1352494" cy="1568300"/>
              <a:chOff x="1569635" y="1501458"/>
              <a:chExt cx="1352494" cy="1568300"/>
            </a:xfrm>
          </p:grpSpPr>
          <p:sp>
            <p:nvSpPr>
              <p:cNvPr id="52" name="等腰三角形 5"/>
              <p:cNvSpPr/>
              <p:nvPr/>
            </p:nvSpPr>
            <p:spPr>
              <a:xfrm rot="5400000">
                <a:off x="1461732" y="1609361"/>
                <a:ext cx="1568300" cy="1352494"/>
              </a:xfrm>
              <a:prstGeom prst="triangle">
                <a:avLst/>
              </a:prstGeom>
              <a:solidFill>
                <a:srgbClr val="3431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737275" y="1997513"/>
                <a:ext cx="5501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  <a:ea typeface="思源黑体 CN Medium" panose="020B0600000000000000" pitchFamily="34" charset="-122"/>
                  </a:rPr>
                  <a:t>04</a:t>
                </a:r>
                <a:endParaRPr lang="zh-CN" altLang="en-US" sz="2800" b="1" dirty="0">
                  <a:solidFill>
                    <a:schemeClr val="bg1"/>
                  </a:solidFill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50" name="文本框 8"/>
            <p:cNvSpPr txBox="1"/>
            <p:nvPr/>
          </p:nvSpPr>
          <p:spPr>
            <a:xfrm>
              <a:off x="1759153" y="3644691"/>
              <a:ext cx="1826141" cy="1465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输入提升与创新带来的具体效果；输入提升与创新带来的具体效果；输入提升与创新带来的具体效果；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1759153" y="3224126"/>
              <a:ext cx="1338828" cy="386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 smtClean="0">
                  <a:solidFill>
                    <a:srgbClr val="34314C"/>
                  </a:solidFill>
                  <a:ea typeface="思源黑体 CN Medium" panose="020B0600000000000000" pitchFamily="34" charset="-122"/>
                </a:rPr>
                <a:t>提升与创新</a:t>
              </a:r>
              <a:r>
                <a:rPr lang="en-US" altLang="zh-CN" sz="1600" b="1" dirty="0" smtClean="0">
                  <a:solidFill>
                    <a:srgbClr val="34314C"/>
                  </a:solidFill>
                  <a:ea typeface="思源黑体 CN Medium" panose="020B0600000000000000" pitchFamily="34" charset="-122"/>
                </a:rPr>
                <a:t>4</a:t>
              </a:r>
              <a:endParaRPr lang="en-US" altLang="zh-CN" sz="1600" b="1" dirty="0">
                <a:solidFill>
                  <a:srgbClr val="34314C"/>
                </a:solidFill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870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0"/>
          <p:cNvGrpSpPr/>
          <p:nvPr/>
        </p:nvGrpSpPr>
        <p:grpSpPr>
          <a:xfrm>
            <a:off x="-14516" y="5096313"/>
            <a:ext cx="12192001" cy="250400"/>
            <a:chOff x="1" y="2266932"/>
            <a:chExt cx="12192000" cy="1446549"/>
          </a:xfrm>
        </p:grpSpPr>
        <p:sp>
          <p:nvSpPr>
            <p:cNvPr id="32" name="矩形 31"/>
            <p:cNvSpPr/>
            <p:nvPr/>
          </p:nvSpPr>
          <p:spPr>
            <a:xfrm rot="16200000">
              <a:off x="5854909" y="-2623610"/>
              <a:ext cx="482183" cy="12192000"/>
            </a:xfrm>
            <a:prstGeom prst="rect">
              <a:avLst/>
            </a:prstGeom>
            <a:solidFill>
              <a:srgbClr val="FF747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16200000">
              <a:off x="5854909" y="-3105793"/>
              <a:ext cx="482183" cy="12192000"/>
            </a:xfrm>
            <a:prstGeom prst="rect">
              <a:avLst/>
            </a:prstGeom>
            <a:solidFill>
              <a:srgbClr val="FFC95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6200000">
              <a:off x="5854909" y="-3587976"/>
              <a:ext cx="482183" cy="12192000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-14515" y="3699313"/>
            <a:ext cx="12192001" cy="250400"/>
            <a:chOff x="1" y="2266932"/>
            <a:chExt cx="12192000" cy="1446549"/>
          </a:xfrm>
        </p:grpSpPr>
        <p:sp>
          <p:nvSpPr>
            <p:cNvPr id="28" name="矩形 27"/>
            <p:cNvSpPr/>
            <p:nvPr/>
          </p:nvSpPr>
          <p:spPr>
            <a:xfrm rot="16200000">
              <a:off x="5854909" y="-2623610"/>
              <a:ext cx="482183" cy="12192000"/>
            </a:xfrm>
            <a:prstGeom prst="rect">
              <a:avLst/>
            </a:prstGeom>
            <a:solidFill>
              <a:srgbClr val="47B8E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16200000">
              <a:off x="5854909" y="-3105793"/>
              <a:ext cx="482183" cy="12192000"/>
            </a:xfrm>
            <a:prstGeom prst="rect">
              <a:avLst/>
            </a:prstGeom>
            <a:solidFill>
              <a:srgbClr val="FFC95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16200000">
              <a:off x="5854909" y="-3587976"/>
              <a:ext cx="482183" cy="12192000"/>
            </a:xfrm>
            <a:prstGeom prst="rect">
              <a:avLst/>
            </a:prstGeom>
            <a:solidFill>
              <a:srgbClr val="FF747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760628" y="1340629"/>
            <a:ext cx="4641720" cy="769441"/>
          </a:xfrm>
          <a:prstGeom prst="rect">
            <a:avLst/>
          </a:prstGeom>
          <a:solidFill>
            <a:srgbClr val="34314C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目录 </a:t>
            </a:r>
            <a:r>
              <a:rPr kumimoji="1" lang="en-US" altLang="zh-CN" sz="4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CONTENTS</a:t>
            </a:r>
            <a:endParaRPr kumimoji="1" lang="zh-CN" altLang="en-US" sz="44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-14514" y="1338686"/>
            <a:ext cx="3775142" cy="771384"/>
            <a:chOff x="1" y="2266932"/>
            <a:chExt cx="12192000" cy="1446549"/>
          </a:xfrm>
        </p:grpSpPr>
        <p:sp>
          <p:nvSpPr>
            <p:cNvPr id="4" name="矩形 3"/>
            <p:cNvSpPr/>
            <p:nvPr/>
          </p:nvSpPr>
          <p:spPr>
            <a:xfrm rot="16200000">
              <a:off x="5854909" y="-2623610"/>
              <a:ext cx="482183" cy="12192000"/>
            </a:xfrm>
            <a:prstGeom prst="rect">
              <a:avLst/>
            </a:prstGeom>
            <a:solidFill>
              <a:srgbClr val="47B8E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16200000">
              <a:off x="5854909" y="-3105793"/>
              <a:ext cx="482183" cy="12192000"/>
            </a:xfrm>
            <a:prstGeom prst="rect">
              <a:avLst/>
            </a:prstGeom>
            <a:solidFill>
              <a:srgbClr val="FFC95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6200000">
              <a:off x="5854909" y="-3587976"/>
              <a:ext cx="482183" cy="12192000"/>
            </a:xfrm>
            <a:prstGeom prst="rect">
              <a:avLst/>
            </a:prstGeom>
            <a:solidFill>
              <a:srgbClr val="FF747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891939" y="3532126"/>
            <a:ext cx="8408123" cy="626506"/>
            <a:chOff x="1452509" y="3532126"/>
            <a:chExt cx="8408123" cy="626506"/>
          </a:xfrm>
        </p:grpSpPr>
        <p:sp>
          <p:nvSpPr>
            <p:cNvPr id="19" name="文本框 18"/>
            <p:cNvSpPr txBox="1"/>
            <p:nvPr/>
          </p:nvSpPr>
          <p:spPr>
            <a:xfrm>
              <a:off x="1452509" y="3532126"/>
              <a:ext cx="1826141" cy="584775"/>
            </a:xfrm>
            <a:prstGeom prst="rect">
              <a:avLst/>
            </a:prstGeom>
            <a:solidFill>
              <a:srgbClr val="34314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背景意义</a:t>
              </a:r>
              <a:endParaRPr kumimoji="1" lang="zh-CN" altLang="en-US" sz="3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743500" y="3532126"/>
              <a:ext cx="1826141" cy="584775"/>
            </a:xfrm>
            <a:prstGeom prst="rect">
              <a:avLst/>
            </a:prstGeom>
            <a:solidFill>
              <a:srgbClr val="34314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论文结构</a:t>
              </a:r>
              <a:endParaRPr kumimoji="1" lang="zh-CN" altLang="en-US" sz="3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034491" y="3573857"/>
              <a:ext cx="1826141" cy="584775"/>
            </a:xfrm>
            <a:prstGeom prst="rect">
              <a:avLst/>
            </a:prstGeom>
            <a:solidFill>
              <a:srgbClr val="34314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研究思路</a:t>
              </a:r>
              <a:endParaRPr kumimoji="1" lang="zh-CN" altLang="en-US" sz="3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891939" y="4928677"/>
            <a:ext cx="8408123" cy="592728"/>
            <a:chOff x="1452509" y="4928677"/>
            <a:chExt cx="8408123" cy="592728"/>
          </a:xfrm>
        </p:grpSpPr>
        <p:sp>
          <p:nvSpPr>
            <p:cNvPr id="23" name="文本框 22"/>
            <p:cNvSpPr txBox="1"/>
            <p:nvPr/>
          </p:nvSpPr>
          <p:spPr>
            <a:xfrm>
              <a:off x="1452509" y="4928678"/>
              <a:ext cx="1826141" cy="584775"/>
            </a:xfrm>
            <a:prstGeom prst="rect">
              <a:avLst/>
            </a:prstGeom>
            <a:solidFill>
              <a:srgbClr val="34314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关键难点</a:t>
              </a:r>
              <a:endParaRPr kumimoji="1" lang="zh-CN" altLang="en-US" sz="3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743500" y="4936630"/>
              <a:ext cx="1826141" cy="584775"/>
            </a:xfrm>
            <a:prstGeom prst="rect">
              <a:avLst/>
            </a:prstGeom>
            <a:solidFill>
              <a:srgbClr val="34314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成果展示</a:t>
              </a:r>
              <a:endParaRPr kumimoji="1" lang="zh-CN" altLang="en-US" sz="3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034491" y="4928677"/>
              <a:ext cx="1826141" cy="584775"/>
            </a:xfrm>
            <a:prstGeom prst="rect">
              <a:avLst/>
            </a:prstGeom>
            <a:solidFill>
              <a:srgbClr val="34314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参考文献</a:t>
              </a:r>
              <a:endParaRPr kumimoji="1" lang="zh-CN" altLang="en-US" sz="3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6" name="组 2"/>
          <p:cNvGrpSpPr/>
          <p:nvPr/>
        </p:nvGrpSpPr>
        <p:grpSpPr>
          <a:xfrm>
            <a:off x="8402342" y="1338685"/>
            <a:ext cx="3789657" cy="771384"/>
            <a:chOff x="1" y="2266932"/>
            <a:chExt cx="12192000" cy="1446549"/>
          </a:xfrm>
        </p:grpSpPr>
        <p:sp>
          <p:nvSpPr>
            <p:cNvPr id="35" name="矩形 34"/>
            <p:cNvSpPr/>
            <p:nvPr/>
          </p:nvSpPr>
          <p:spPr>
            <a:xfrm rot="16200000">
              <a:off x="5854909" y="-2623610"/>
              <a:ext cx="482183" cy="12192000"/>
            </a:xfrm>
            <a:prstGeom prst="rect">
              <a:avLst/>
            </a:prstGeom>
            <a:solidFill>
              <a:srgbClr val="47B8E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6200000">
              <a:off x="5854909" y="-3105793"/>
              <a:ext cx="482183" cy="12192000"/>
            </a:xfrm>
            <a:prstGeom prst="rect">
              <a:avLst/>
            </a:prstGeom>
            <a:solidFill>
              <a:srgbClr val="FFC95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16200000">
              <a:off x="5854909" y="-3587976"/>
              <a:ext cx="482183" cy="12192000"/>
            </a:xfrm>
            <a:prstGeom prst="rect">
              <a:avLst/>
            </a:prstGeom>
            <a:solidFill>
              <a:srgbClr val="FF747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304693" y="3532126"/>
            <a:ext cx="587246" cy="584775"/>
          </a:xfrm>
          <a:prstGeom prst="rect">
            <a:avLst/>
          </a:prstGeom>
          <a:solidFill>
            <a:srgbClr val="FC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latin typeface="Aharoni" panose="02010803020104030203" pitchFamily="2" charset="-79"/>
                <a:ea typeface="思源黑体 CN Medium" panose="020B0600000000000000" pitchFamily="34" charset="-122"/>
                <a:cs typeface="Aharoni" panose="02010803020104030203" pitchFamily="2" charset="-79"/>
              </a:rPr>
              <a:t>1</a:t>
            </a:r>
            <a:endParaRPr lang="zh-CN" altLang="en-US" sz="4000" b="1" dirty="0">
              <a:latin typeface="Aharoni" panose="02010803020104030203" pitchFamily="2" charset="-79"/>
              <a:ea typeface="思源黑体 CN Medium" panose="020B0600000000000000" pitchFamily="34" charset="-122"/>
              <a:cs typeface="Aharoni" panose="02010803020104030203" pitchFamily="2" charset="-79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614218" y="3540049"/>
            <a:ext cx="587246" cy="584775"/>
          </a:xfrm>
          <a:prstGeom prst="rect">
            <a:avLst/>
          </a:prstGeom>
          <a:solidFill>
            <a:srgbClr val="FFC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latin typeface="Aharoni" panose="02010803020104030203" pitchFamily="2" charset="-79"/>
                <a:ea typeface="思源黑体 CN Medium" panose="020B0600000000000000" pitchFamily="34" charset="-122"/>
                <a:cs typeface="Aharoni" panose="02010803020104030203" pitchFamily="2" charset="-79"/>
              </a:rPr>
              <a:t>2</a:t>
            </a:r>
            <a:endParaRPr lang="zh-CN" altLang="en-US" sz="4000" b="1" dirty="0">
              <a:latin typeface="Aharoni" panose="02010803020104030203" pitchFamily="2" charset="-79"/>
              <a:ea typeface="思源黑体 CN Medium" panose="020B0600000000000000" pitchFamily="34" charset="-122"/>
              <a:cs typeface="Aharoni" panose="02010803020104030203" pitchFamily="2" charset="-79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86675" y="3573856"/>
            <a:ext cx="587246" cy="584775"/>
          </a:xfrm>
          <a:prstGeom prst="rect">
            <a:avLst/>
          </a:prstGeom>
          <a:solidFill>
            <a:srgbClr val="47B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latin typeface="Aharoni" panose="02010803020104030203" pitchFamily="2" charset="-79"/>
                <a:ea typeface="思源黑体 CN Medium" panose="020B0600000000000000" pitchFamily="34" charset="-122"/>
                <a:cs typeface="Aharoni" panose="02010803020104030203" pitchFamily="2" charset="-79"/>
              </a:rPr>
              <a:t>3</a:t>
            </a:r>
            <a:endParaRPr lang="zh-CN" altLang="en-US" sz="4000" b="1" dirty="0">
              <a:latin typeface="Aharoni" panose="02010803020104030203" pitchFamily="2" charset="-79"/>
              <a:ea typeface="思源黑体 CN Medium" panose="020B0600000000000000" pitchFamily="34" charset="-122"/>
              <a:cs typeface="Aharoni" panose="02010803020104030203" pitchFamily="2" charset="-79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886675" y="4928677"/>
            <a:ext cx="587246" cy="584775"/>
          </a:xfrm>
          <a:prstGeom prst="rect">
            <a:avLst/>
          </a:prstGeom>
          <a:solidFill>
            <a:srgbClr val="FC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latin typeface="Aharoni" panose="02010803020104030203" pitchFamily="2" charset="-79"/>
                <a:ea typeface="思源黑体 CN Medium" panose="020B0600000000000000" pitchFamily="34" charset="-122"/>
                <a:cs typeface="Aharoni" panose="02010803020104030203" pitchFamily="2" charset="-79"/>
              </a:rPr>
              <a:t>6</a:t>
            </a:r>
            <a:endParaRPr lang="zh-CN" altLang="en-US" sz="4000" b="1" dirty="0">
              <a:latin typeface="Aharoni" panose="02010803020104030203" pitchFamily="2" charset="-79"/>
              <a:ea typeface="思源黑体 CN Medium" panose="020B0600000000000000" pitchFamily="34" charset="-122"/>
              <a:cs typeface="Aharoni" panose="02010803020104030203" pitchFamily="2" charset="-79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95684" y="4936629"/>
            <a:ext cx="587246" cy="584775"/>
          </a:xfrm>
          <a:prstGeom prst="rect">
            <a:avLst/>
          </a:prstGeom>
          <a:solidFill>
            <a:srgbClr val="FFC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latin typeface="Aharoni" panose="02010803020104030203" pitchFamily="2" charset="-79"/>
                <a:ea typeface="思源黑体 CN Medium" panose="020B0600000000000000" pitchFamily="34" charset="-122"/>
                <a:cs typeface="Aharoni" panose="02010803020104030203" pitchFamily="2" charset="-79"/>
              </a:rPr>
              <a:t>5</a:t>
            </a:r>
            <a:endParaRPr lang="zh-CN" altLang="en-US" sz="4000" b="1" dirty="0">
              <a:latin typeface="Aharoni" panose="02010803020104030203" pitchFamily="2" charset="-79"/>
              <a:ea typeface="思源黑体 CN Medium" panose="020B0600000000000000" pitchFamily="34" charset="-122"/>
              <a:cs typeface="Aharoni" panose="02010803020104030203" pitchFamily="2" charset="-79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04693" y="4928676"/>
            <a:ext cx="587246" cy="584775"/>
          </a:xfrm>
          <a:prstGeom prst="rect">
            <a:avLst/>
          </a:prstGeom>
          <a:solidFill>
            <a:srgbClr val="47B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latin typeface="Aharoni" panose="02010803020104030203" pitchFamily="2" charset="-79"/>
                <a:ea typeface="思源黑体 CN Medium" panose="020B0600000000000000" pitchFamily="34" charset="-122"/>
                <a:cs typeface="Aharoni" panose="02010803020104030203" pitchFamily="2" charset="-79"/>
              </a:rPr>
              <a:t>4</a:t>
            </a:r>
            <a:endParaRPr lang="zh-CN" altLang="en-US" sz="4000" b="1" dirty="0">
              <a:latin typeface="Aharoni" panose="02010803020104030203" pitchFamily="2" charset="-79"/>
              <a:ea typeface="思源黑体 CN Medium" panose="020B0600000000000000" pitchFamily="34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8935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3"/>
          <p:cNvGrpSpPr/>
          <p:nvPr/>
        </p:nvGrpSpPr>
        <p:grpSpPr>
          <a:xfrm>
            <a:off x="6764764" y="1421027"/>
            <a:ext cx="5290463" cy="3987260"/>
            <a:chOff x="-3055923" y="2266932"/>
            <a:chExt cx="15247927" cy="1446549"/>
          </a:xfrm>
        </p:grpSpPr>
        <p:sp>
          <p:nvSpPr>
            <p:cNvPr id="19" name="矩形 18"/>
            <p:cNvSpPr/>
            <p:nvPr/>
          </p:nvSpPr>
          <p:spPr>
            <a:xfrm rot="16200000">
              <a:off x="5854909" y="-2623610"/>
              <a:ext cx="482183" cy="12192000"/>
            </a:xfrm>
            <a:prstGeom prst="rect">
              <a:avLst/>
            </a:prstGeom>
            <a:solidFill>
              <a:srgbClr val="47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6200000">
              <a:off x="5290896" y="-3669805"/>
              <a:ext cx="482183" cy="13320024"/>
            </a:xfrm>
            <a:prstGeom prst="rect">
              <a:avLst/>
            </a:prstGeom>
            <a:solidFill>
              <a:srgbClr val="FFC9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6200000">
              <a:off x="4326949" y="-5115940"/>
              <a:ext cx="482183" cy="15247927"/>
            </a:xfrm>
            <a:prstGeom prst="rect">
              <a:avLst/>
            </a:prstGeom>
            <a:solidFill>
              <a:srgbClr val="FB8D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7883" y="182033"/>
            <a:ext cx="1477217" cy="52956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存在问题</a:t>
            </a:r>
            <a:endParaRPr lang="zh-CN" altLang="en-US" dirty="0"/>
          </a:p>
        </p:txBody>
      </p:sp>
      <p:sp>
        <p:nvSpPr>
          <p:cNvPr id="3" name="等腰三角形 2"/>
          <p:cNvSpPr/>
          <p:nvPr/>
        </p:nvSpPr>
        <p:spPr>
          <a:xfrm>
            <a:off x="3356314" y="4019551"/>
            <a:ext cx="1370076" cy="1181100"/>
          </a:xfrm>
          <a:prstGeom prst="triangle">
            <a:avLst/>
          </a:prstGeom>
          <a:solidFill>
            <a:srgbClr val="6CC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思源黑体 CN Medium" panose="020B0600000000000000" pitchFamily="34" charset="-122"/>
            </a:endParaRPr>
          </a:p>
        </p:txBody>
      </p:sp>
      <p:sp>
        <p:nvSpPr>
          <p:cNvPr id="4" name="梯形 3"/>
          <p:cNvSpPr/>
          <p:nvPr/>
        </p:nvSpPr>
        <p:spPr>
          <a:xfrm rot="7154403">
            <a:off x="1814627" y="3784325"/>
            <a:ext cx="2631446" cy="1010754"/>
          </a:xfrm>
          <a:prstGeom prst="trapezoid">
            <a:avLst>
              <a:gd name="adj" fmla="val 55663"/>
            </a:avLst>
          </a:prstGeom>
          <a:solidFill>
            <a:srgbClr val="FFC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思源黑体 CN Medium" panose="020B0600000000000000" pitchFamily="34" charset="-122"/>
            </a:endParaRPr>
          </a:p>
        </p:txBody>
      </p:sp>
      <p:sp>
        <p:nvSpPr>
          <p:cNvPr id="5" name="梯形 4"/>
          <p:cNvSpPr/>
          <p:nvPr/>
        </p:nvSpPr>
        <p:spPr>
          <a:xfrm rot="7154403">
            <a:off x="-35074" y="3039186"/>
            <a:ext cx="4163499" cy="1222356"/>
          </a:xfrm>
          <a:prstGeom prst="trapezoid">
            <a:avLst>
              <a:gd name="adj" fmla="val 55663"/>
            </a:avLst>
          </a:prstGeom>
          <a:solidFill>
            <a:srgbClr val="FCA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思源黑体 CN Medium" panose="020B06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06100" y="3450309"/>
            <a:ext cx="1342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关键字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90273" y="4164543"/>
            <a:ext cx="1342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关键字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583996" y="4830838"/>
            <a:ext cx="134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关键字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2937250" y="2425700"/>
            <a:ext cx="3373657" cy="0"/>
          </a:xfrm>
          <a:prstGeom prst="line">
            <a:avLst/>
          </a:prstGeom>
          <a:ln>
            <a:solidFill>
              <a:srgbClr val="34314C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684679" y="3666269"/>
            <a:ext cx="3312028" cy="0"/>
          </a:xfrm>
          <a:prstGeom prst="line">
            <a:avLst/>
          </a:prstGeom>
          <a:ln>
            <a:solidFill>
              <a:srgbClr val="34314C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482107" y="4947047"/>
            <a:ext cx="3143250" cy="0"/>
          </a:xfrm>
          <a:prstGeom prst="line">
            <a:avLst/>
          </a:prstGeom>
          <a:ln>
            <a:solidFill>
              <a:srgbClr val="34314C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630448" y="1906886"/>
            <a:ext cx="32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CAFB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存在问题</a:t>
            </a:r>
            <a:r>
              <a:rPr lang="en-US" altLang="zh-CN" sz="2400" b="1" dirty="0" smtClean="0">
                <a:solidFill>
                  <a:srgbClr val="FCAFB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sz="2400" b="1" dirty="0">
              <a:solidFill>
                <a:srgbClr val="FCAFB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297198" y="3198650"/>
            <a:ext cx="32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C95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存在问题</a:t>
            </a:r>
            <a:r>
              <a:rPr lang="en-US" altLang="zh-CN" sz="2400" b="1" dirty="0" smtClean="0">
                <a:solidFill>
                  <a:srgbClr val="FFC95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sz="2400" b="1" dirty="0">
              <a:solidFill>
                <a:srgbClr val="FFC95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92188" y="4485382"/>
            <a:ext cx="32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6CC6E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存在问题</a:t>
            </a:r>
            <a:r>
              <a:rPr lang="en-US" altLang="zh-CN" sz="2400" b="1" dirty="0" smtClean="0">
                <a:solidFill>
                  <a:srgbClr val="6CC6E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sz="2400" b="1" dirty="0">
              <a:solidFill>
                <a:srgbClr val="6CC6E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16403" y="1482916"/>
            <a:ext cx="4041774" cy="121263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在此处填写问题的详细情况、影响大小、未来期望的</a:t>
            </a:r>
            <a:r>
              <a:rPr kumimoji="1"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解决方法；在此处填写问题的详细情况、影响大小、未来期望的解决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方法；</a:t>
            </a:r>
            <a:r>
              <a:rPr kumimoji="1"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在此处填写问题的详细情况、影响大小、未来期望的解决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方法</a:t>
            </a:r>
            <a:endParaRPr kumimoji="1" lang="zh-CN" altLang="en-US" sz="1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564103" y="2797191"/>
            <a:ext cx="4013958" cy="121263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在此处填写问题的详细情况、影响大小、未来期望的解决方法；在此处填写问题的详细情况、影响大小、未来期望的解决方法；在此处填写问题的详细情况、影响大小、未来期望的解决方法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006225" y="4137302"/>
            <a:ext cx="4049002" cy="121263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在此处填写问题的详细情况、影响大小、未来期望的解决方法；在此处填写问题的详细情况、影响大小、未来期望的解决方法；在此处填写问题的详细情况、影响大小、未来期望的解决方法</a:t>
            </a:r>
          </a:p>
        </p:txBody>
      </p:sp>
      <p:sp>
        <p:nvSpPr>
          <p:cNvPr id="22" name="文本占位符 1"/>
          <p:cNvSpPr txBox="1">
            <a:spLocks/>
          </p:cNvSpPr>
          <p:nvPr/>
        </p:nvSpPr>
        <p:spPr>
          <a:xfrm rot="5400000">
            <a:off x="10130635" y="3346927"/>
            <a:ext cx="3987261" cy="135466"/>
          </a:xfrm>
          <a:prstGeom prst="rect">
            <a:avLst/>
          </a:prstGeom>
          <a:solidFill>
            <a:srgbClr val="34314C">
              <a:alpha val="40000"/>
            </a:srgbClr>
          </a:solidFill>
          <a:ln w="12700" cmpd="sng">
            <a:noFill/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68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1"/>
          <p:cNvGrpSpPr/>
          <p:nvPr/>
        </p:nvGrpSpPr>
        <p:grpSpPr>
          <a:xfrm>
            <a:off x="0" y="4077323"/>
            <a:ext cx="12192000" cy="1446549"/>
            <a:chOff x="1" y="2266932"/>
            <a:chExt cx="12192000" cy="1446549"/>
          </a:xfrm>
        </p:grpSpPr>
        <p:sp>
          <p:nvSpPr>
            <p:cNvPr id="11" name="矩形 10"/>
            <p:cNvSpPr/>
            <p:nvPr/>
          </p:nvSpPr>
          <p:spPr>
            <a:xfrm rot="16200000">
              <a:off x="5854909" y="-3105793"/>
              <a:ext cx="482183" cy="12192000"/>
            </a:xfrm>
            <a:prstGeom prst="rect">
              <a:avLst/>
            </a:prstGeom>
            <a:solidFill>
              <a:srgbClr val="FFC95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6200000">
              <a:off x="5854909" y="-2623610"/>
              <a:ext cx="482183" cy="12192000"/>
            </a:xfrm>
            <a:prstGeom prst="rect">
              <a:avLst/>
            </a:prstGeom>
            <a:solidFill>
              <a:srgbClr val="47B8E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6200000">
              <a:off x="5854909" y="-3587976"/>
              <a:ext cx="482183" cy="12192000"/>
            </a:xfrm>
            <a:prstGeom prst="rect">
              <a:avLst/>
            </a:prstGeom>
            <a:solidFill>
              <a:srgbClr val="FF747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443096" y="4077324"/>
            <a:ext cx="4820546" cy="1446548"/>
          </a:xfrm>
          <a:prstGeom prst="rect">
            <a:avLst/>
          </a:prstGeom>
          <a:solidFill>
            <a:srgbClr val="34314C"/>
          </a:solidFill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8800" b="1" dirty="0" smtClean="0">
                <a:ln w="0"/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参考文献</a:t>
            </a:r>
            <a:endParaRPr lang="zh-CN" altLang="en-US" sz="8800" b="1" dirty="0">
              <a:ln w="0"/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93580" y="4077323"/>
            <a:ext cx="2049516" cy="1446549"/>
          </a:xfrm>
          <a:prstGeom prst="rect">
            <a:avLst/>
          </a:prstGeom>
          <a:pattFill prst="pct50">
            <a:fgClr>
              <a:srgbClr val="1CADE4"/>
            </a:fgClr>
            <a:bgClr>
              <a:schemeClr val="bg1"/>
            </a:bgClr>
          </a:pattFill>
          <a:ln cmpd="tri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latin typeface="Aharoni" panose="02010803020104030203" pitchFamily="2" charset="-79"/>
                <a:ea typeface="思源黑体 CN Medium" panose="020B0600000000000000" pitchFamily="34" charset="-122"/>
                <a:cs typeface="Aharoni" panose="02010803020104030203" pitchFamily="2" charset="-79"/>
              </a:rPr>
              <a:t>Six</a:t>
            </a:r>
            <a:endParaRPr lang="zh-CN" altLang="en-US" sz="5400" dirty="0">
              <a:latin typeface="Aharoni" panose="02010803020104030203" pitchFamily="2" charset="-79"/>
              <a:ea typeface="思源黑体 CN Medium" panose="020B0600000000000000" pitchFamily="34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5357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7883" y="182033"/>
            <a:ext cx="1718517" cy="529569"/>
          </a:xfrm>
        </p:spPr>
        <p:txBody>
          <a:bodyPr/>
          <a:lstStyle/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 参考文献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27883" y="1100091"/>
            <a:ext cx="6684217" cy="49182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zh-CN"/>
            </a:defPPr>
            <a:lvl1pPr algn="ctr" defTabSz="914400">
              <a:lnSpc>
                <a:spcPct val="130000"/>
              </a:lnSpc>
              <a:defRPr sz="1050" u="sng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marL="285750" indent="-285750" algn="l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sz="1400" b="1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1.</a:t>
            </a:r>
            <a:r>
              <a:rPr lang="zh-CN" altLang="en-US" sz="1400" b="1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期刊类</a:t>
            </a:r>
            <a:endParaRPr lang="en-US" altLang="zh-CN" sz="1400" b="1" u="none" dirty="0" smtClean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>
              <a:lnSpc>
                <a:spcPct val="140000"/>
              </a:lnSpc>
            </a:pPr>
            <a:r>
              <a:rPr lang="en-US" altLang="zh-CN" sz="1400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   [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序号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]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作者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篇名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[J].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刊名，出版年份，卷号（期号）：起止页码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</a:p>
          <a:p>
            <a:pPr marL="285750" indent="-285750" algn="l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sz="1400" b="1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2.</a:t>
            </a:r>
            <a:r>
              <a:rPr lang="zh-CN" altLang="en-US" sz="1400" b="1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专著类</a:t>
            </a:r>
          </a:p>
          <a:p>
            <a:pPr algn="l">
              <a:lnSpc>
                <a:spcPct val="140000"/>
              </a:lnSpc>
            </a:pPr>
            <a:r>
              <a:rPr lang="en-US" altLang="zh-CN" sz="1400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  [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序号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]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作者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书名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[M].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出版地：出版社，出版年份：起止页码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</a:p>
          <a:p>
            <a:pPr marL="285750" indent="-285750" algn="l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sz="1400" b="1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3.</a:t>
            </a:r>
            <a:r>
              <a:rPr lang="zh-CN" altLang="en-US" sz="1400" b="1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报纸类</a:t>
            </a:r>
          </a:p>
          <a:p>
            <a:pPr algn="l">
              <a:lnSpc>
                <a:spcPct val="140000"/>
              </a:lnSpc>
            </a:pPr>
            <a:r>
              <a:rPr lang="en-US" altLang="zh-CN" sz="1400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  [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序号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]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作者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篇名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[N].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报纸名，出版日期（版次）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</a:p>
          <a:p>
            <a:pPr marL="285750" indent="-285750" algn="l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sz="1400" b="1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4.</a:t>
            </a:r>
            <a:r>
              <a:rPr lang="zh-CN" altLang="en-US" sz="1400" b="1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论文集</a:t>
            </a:r>
          </a:p>
          <a:p>
            <a:pPr algn="l">
              <a:lnSpc>
                <a:spcPct val="140000"/>
              </a:lnSpc>
            </a:pPr>
            <a:r>
              <a:rPr lang="en-US" altLang="zh-CN" sz="1400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  [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序号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]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作者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篇名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[C].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出版地：出版者，出版年份：起始页码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</a:p>
          <a:p>
            <a:pPr marL="285750" indent="-285750" algn="l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sz="1400" b="1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5.</a:t>
            </a:r>
            <a:r>
              <a:rPr lang="zh-CN" altLang="en-US" sz="1400" b="1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学位论文</a:t>
            </a:r>
          </a:p>
          <a:p>
            <a:pPr algn="l">
              <a:lnSpc>
                <a:spcPct val="140000"/>
              </a:lnSpc>
            </a:pPr>
            <a:r>
              <a:rPr lang="en-US" altLang="zh-CN" sz="1400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  [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序号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]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作者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篇名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[D].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出版地：保存者，出版年份：起始页码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</a:p>
          <a:p>
            <a:pPr marL="285750" indent="-285750" algn="l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sz="1400" b="1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6.</a:t>
            </a:r>
            <a:r>
              <a:rPr lang="zh-CN" altLang="en-US" sz="1400" b="1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研究报告</a:t>
            </a:r>
          </a:p>
          <a:p>
            <a:pPr algn="l">
              <a:lnSpc>
                <a:spcPct val="140000"/>
              </a:lnSpc>
            </a:pPr>
            <a:r>
              <a:rPr lang="en-US" altLang="zh-CN" sz="1400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 [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序号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]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作者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篇名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[R].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出版地：出版者，出版年份：起始页码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</a:p>
          <a:p>
            <a:pPr marL="285750" indent="-285750" algn="l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sz="1400" b="1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7.</a:t>
            </a:r>
            <a:r>
              <a:rPr lang="zh-CN" altLang="en-US" sz="1400" b="1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条例</a:t>
            </a:r>
          </a:p>
          <a:p>
            <a:pPr algn="l">
              <a:lnSpc>
                <a:spcPct val="140000"/>
              </a:lnSpc>
            </a:pPr>
            <a:r>
              <a:rPr lang="en-US" altLang="zh-CN" sz="1400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 [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序号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]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颁布单位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条例名称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发布日期</a:t>
            </a:r>
          </a:p>
          <a:p>
            <a:pPr marL="285750" indent="-285750" algn="l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sz="1400" b="1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8.</a:t>
            </a:r>
            <a:r>
              <a:rPr lang="zh-CN" altLang="en-US" sz="1400" b="1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译著</a:t>
            </a:r>
          </a:p>
          <a:p>
            <a:pPr algn="l">
              <a:lnSpc>
                <a:spcPct val="140000"/>
              </a:lnSpc>
            </a:pPr>
            <a:r>
              <a:rPr lang="en-US" altLang="zh-CN" sz="1400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 [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序号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]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原著作者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 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书名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[M].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译者，译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出版地：出版社，出版年份：起止页码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0" y="1239791"/>
            <a:ext cx="4176290" cy="27831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3089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" y="2063732"/>
            <a:ext cx="12192000" cy="1446549"/>
            <a:chOff x="1" y="2266932"/>
            <a:chExt cx="12192000" cy="1446549"/>
          </a:xfrm>
        </p:grpSpPr>
        <p:grpSp>
          <p:nvGrpSpPr>
            <p:cNvPr id="17" name="组 12"/>
            <p:cNvGrpSpPr/>
            <p:nvPr/>
          </p:nvGrpSpPr>
          <p:grpSpPr>
            <a:xfrm>
              <a:off x="1" y="2266932"/>
              <a:ext cx="12192000" cy="1446549"/>
              <a:chOff x="1" y="2266932"/>
              <a:chExt cx="12192000" cy="1446549"/>
            </a:xfrm>
          </p:grpSpPr>
          <p:sp>
            <p:nvSpPr>
              <p:cNvPr id="19" name="矩形 18"/>
              <p:cNvSpPr/>
              <p:nvPr/>
            </p:nvSpPr>
            <p:spPr>
              <a:xfrm rot="16200000">
                <a:off x="5854909" y="-2623610"/>
                <a:ext cx="482183" cy="12192000"/>
              </a:xfrm>
              <a:prstGeom prst="rect">
                <a:avLst/>
              </a:prstGeom>
              <a:solidFill>
                <a:srgbClr val="47B8E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 rot="16200000">
                <a:off x="5854909" y="-3105793"/>
                <a:ext cx="482183" cy="12192000"/>
              </a:xfrm>
              <a:prstGeom prst="rect">
                <a:avLst/>
              </a:prstGeom>
              <a:solidFill>
                <a:srgbClr val="FFC952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 rot="16200000">
                <a:off x="5854909" y="-3587976"/>
                <a:ext cx="482183" cy="12192000"/>
              </a:xfrm>
              <a:prstGeom prst="rect">
                <a:avLst/>
              </a:prstGeom>
              <a:solidFill>
                <a:srgbClr val="FF747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3685727" y="2266933"/>
              <a:ext cx="4820546" cy="1446548"/>
            </a:xfrm>
            <a:prstGeom prst="rect">
              <a:avLst/>
            </a:prstGeom>
            <a:solidFill>
              <a:srgbClr val="34314C"/>
            </a:solidFill>
          </p:spPr>
          <p:txBody>
            <a:bodyPr wrap="none" lIns="91438" tIns="45719" rIns="91438" bIns="45719" rtlCol="0">
              <a:spAutoFit/>
            </a:bodyPr>
            <a:lstStyle/>
            <a:p>
              <a:pPr algn="ctr"/>
              <a:r>
                <a:rPr lang="zh-CN" altLang="en-US" sz="8800" b="1" dirty="0" smtClean="0">
                  <a:ln w="0"/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感谢观看</a:t>
              </a:r>
              <a:endParaRPr lang="zh-CN" altLang="en-US" sz="8800" b="1" dirty="0">
                <a:ln w="0"/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4718057" y="3835400"/>
            <a:ext cx="2755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34314C"/>
                </a:solidFill>
                <a:latin typeface="Aharoni" panose="02010803020104030203" pitchFamily="2" charset="-79"/>
                <a:ea typeface="思源黑体 CN Medium" panose="020B0600000000000000" pitchFamily="34" charset="-122"/>
                <a:cs typeface="Aharoni" panose="02010803020104030203" pitchFamily="2" charset="-79"/>
              </a:rPr>
              <a:t>Thank You</a:t>
            </a:r>
            <a:endParaRPr lang="zh-CN" altLang="en-US" sz="4000" dirty="0">
              <a:solidFill>
                <a:srgbClr val="34314C"/>
              </a:solidFill>
              <a:latin typeface="Aharoni" panose="02010803020104030203" pitchFamily="2" charset="-79"/>
              <a:ea typeface="思源黑体 CN Medium" panose="020B0600000000000000" pitchFamily="34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1846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0" y="4077323"/>
            <a:ext cx="12192000" cy="1446549"/>
            <a:chOff x="1" y="2266932"/>
            <a:chExt cx="12192000" cy="1446549"/>
          </a:xfrm>
        </p:grpSpPr>
        <p:sp>
          <p:nvSpPr>
            <p:cNvPr id="3" name="矩形 2"/>
            <p:cNvSpPr/>
            <p:nvPr/>
          </p:nvSpPr>
          <p:spPr>
            <a:xfrm rot="16200000">
              <a:off x="5854909" y="-2623610"/>
              <a:ext cx="482183" cy="12192000"/>
            </a:xfrm>
            <a:prstGeom prst="rect">
              <a:avLst/>
            </a:prstGeom>
            <a:solidFill>
              <a:srgbClr val="47B8E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 rot="16200000">
              <a:off x="5854909" y="-3105793"/>
              <a:ext cx="482183" cy="12192000"/>
            </a:xfrm>
            <a:prstGeom prst="rect">
              <a:avLst/>
            </a:prstGeom>
            <a:solidFill>
              <a:srgbClr val="FFC95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16200000">
              <a:off x="5854909" y="-3587976"/>
              <a:ext cx="482183" cy="12192000"/>
            </a:xfrm>
            <a:prstGeom prst="rect">
              <a:avLst/>
            </a:prstGeom>
            <a:solidFill>
              <a:srgbClr val="FF747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443096" y="4077324"/>
            <a:ext cx="4820546" cy="1446548"/>
          </a:xfrm>
          <a:prstGeom prst="rect">
            <a:avLst/>
          </a:prstGeom>
          <a:solidFill>
            <a:srgbClr val="34314C"/>
          </a:solidFill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8800" b="1" dirty="0" smtClean="0">
                <a:ln w="0"/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背景意义</a:t>
            </a:r>
            <a:endParaRPr lang="zh-CN" altLang="en-US" sz="8800" b="1" dirty="0">
              <a:ln w="0"/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3580" y="4077323"/>
            <a:ext cx="2049516" cy="1446549"/>
          </a:xfrm>
          <a:prstGeom prst="rect">
            <a:avLst/>
          </a:prstGeom>
          <a:pattFill prst="pct50">
            <a:fgClr>
              <a:srgbClr val="FB8D8E"/>
            </a:fgClr>
            <a:bgClr>
              <a:schemeClr val="bg1"/>
            </a:bgClr>
          </a:pattFill>
          <a:ln cmpd="tri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latin typeface="Aharoni" panose="02010803020104030203" pitchFamily="2" charset="-79"/>
                <a:ea typeface="思源黑体 CN Medium" panose="020B0600000000000000" pitchFamily="34" charset="-122"/>
                <a:cs typeface="Aharoni" panose="02010803020104030203" pitchFamily="2" charset="-79"/>
              </a:rPr>
              <a:t>One</a:t>
            </a:r>
            <a:endParaRPr lang="zh-CN" altLang="en-US" sz="5400" dirty="0">
              <a:latin typeface="Aharoni" panose="02010803020104030203" pitchFamily="2" charset="-79"/>
              <a:ea typeface="思源黑体 CN Medium" panose="020B0600000000000000" pitchFamily="34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557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75153" y="1321061"/>
            <a:ext cx="2505814" cy="769441"/>
          </a:xfrm>
          <a:prstGeom prst="rect">
            <a:avLst/>
          </a:prstGeom>
          <a:solidFill>
            <a:srgbClr val="FFC952"/>
          </a:solidFill>
        </p:spPr>
        <p:txBody>
          <a:bodyPr wrap="none">
            <a:spAutoFit/>
          </a:bodyPr>
          <a:lstStyle/>
          <a:p>
            <a:pPr defTabSz="609585"/>
            <a:r>
              <a:rPr lang="zh-CN" altLang="en-US" sz="4400" b="1" dirty="0" smtClean="0">
                <a:solidFill>
                  <a:schemeClr val="bg1"/>
                </a:solidFill>
                <a:ea typeface="思源黑体 CN Medium" panose="020B0600000000000000" pitchFamily="34" charset="-122"/>
              </a:rPr>
              <a:t>选题背景</a:t>
            </a:r>
            <a:endParaRPr lang="zh-CN" altLang="en-US" sz="4400" b="1" dirty="0">
              <a:solidFill>
                <a:schemeClr val="bg1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87141" y="2544505"/>
            <a:ext cx="8988636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是指一项课题的由来、意义、环境、状态、前人的研究成果等，以及研究该课题目前所具有的条件等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。一般建议从以下三个角度撰写：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defTabSz="609585">
              <a:lnSpc>
                <a:spcPct val="130000"/>
              </a:lnSpc>
            </a:pP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 defTabSz="609585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solidFill>
                  <a:srgbClr val="FCA4A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社会环境</a:t>
            </a:r>
            <a:endParaRPr lang="en-US" altLang="zh-CN" sz="1600" b="1" dirty="0" smtClean="0">
              <a:solidFill>
                <a:srgbClr val="FCA4A5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在此输入社会环境背景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 defTabSz="609585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solidFill>
                  <a:srgbClr val="FFC95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选题环境</a:t>
            </a:r>
            <a:endParaRPr lang="en-US" altLang="zh-CN" sz="1600" b="1" dirty="0" smtClean="0">
              <a:solidFill>
                <a:srgbClr val="FFC95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 在此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输入社会环境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背景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 defTabSz="609585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solidFill>
                  <a:srgbClr val="6CC6E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面临困境</a:t>
            </a:r>
            <a:endParaRPr lang="en-US" altLang="zh-CN" sz="1600" b="1" dirty="0" smtClean="0">
              <a:solidFill>
                <a:srgbClr val="6CC6E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 在此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输入社会环境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背景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 rot="16200000">
            <a:off x="1996532" y="-675471"/>
            <a:ext cx="769441" cy="4762503"/>
          </a:xfrm>
          <a:prstGeom prst="rect">
            <a:avLst/>
          </a:prstGeom>
          <a:solidFill>
            <a:srgbClr val="FCA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思源黑体 CN Medium" panose="020B06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16200000">
            <a:off x="9426027" y="-678682"/>
            <a:ext cx="769441" cy="4762503"/>
          </a:xfrm>
          <a:prstGeom prst="rect">
            <a:avLst/>
          </a:prstGeom>
          <a:solidFill>
            <a:srgbClr val="6CC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923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国内外现状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1602862" y="952938"/>
            <a:ext cx="3326811" cy="5104816"/>
            <a:chOff x="1602862" y="1054030"/>
            <a:chExt cx="3326811" cy="5104816"/>
          </a:xfrm>
        </p:grpSpPr>
        <p:sp>
          <p:nvSpPr>
            <p:cNvPr id="3" name="矩形 2"/>
            <p:cNvSpPr/>
            <p:nvPr/>
          </p:nvSpPr>
          <p:spPr>
            <a:xfrm>
              <a:off x="1757265" y="1059971"/>
              <a:ext cx="3172408" cy="5098875"/>
            </a:xfrm>
            <a:prstGeom prst="rect">
              <a:avLst/>
            </a:prstGeom>
            <a:solidFill>
              <a:srgbClr val="FCA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  <p:sp>
          <p:nvSpPr>
            <p:cNvPr id="193" name="文本框 8"/>
            <p:cNvSpPr txBox="1"/>
            <p:nvPr/>
          </p:nvSpPr>
          <p:spPr>
            <a:xfrm>
              <a:off x="2084635" y="2399386"/>
              <a:ext cx="2517668" cy="2052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09585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国外的研究叙述，可以通过专业点评、论文、期刊获得根据来源，进行本项叙述。国外的研究叙述，可以通过专业点评、论文、期刊获得根据来源，进行本项叙述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。可以突出</a:t>
              </a:r>
              <a:r>
                <a:rPr lang="zh-CN" altLang="en-US" sz="1400" b="1" dirty="0" smtClean="0">
                  <a:solidFill>
                    <a:srgbClr val="34314C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关键字</a:t>
              </a:r>
              <a:endParaRPr lang="zh-CN" altLang="en-US" sz="1400" b="1" dirty="0">
                <a:solidFill>
                  <a:srgbClr val="34314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2090562" y="1426812"/>
              <a:ext cx="2505815" cy="9012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4400" b="1" dirty="0" smtClean="0">
                  <a:solidFill>
                    <a:schemeClr val="bg1"/>
                  </a:solidFill>
                  <a:ea typeface="思源黑体 CN Medium" panose="020B0600000000000000" pitchFamily="34" charset="-122"/>
                </a:rPr>
                <a:t>国内现状</a:t>
              </a:r>
              <a:endParaRPr lang="en-US" altLang="zh-CN" sz="4400" b="1" dirty="0">
                <a:solidFill>
                  <a:schemeClr val="bg1"/>
                </a:solidFill>
                <a:ea typeface="思源黑体 CN Medium" panose="020B0600000000000000" pitchFamily="34" charset="-122"/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1602862" y="1054030"/>
              <a:ext cx="149262" cy="5098875"/>
            </a:xfrm>
            <a:prstGeom prst="rect">
              <a:avLst/>
            </a:prstGeom>
            <a:solidFill>
              <a:srgbClr val="FC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96" name="组 195"/>
          <p:cNvGrpSpPr/>
          <p:nvPr/>
        </p:nvGrpSpPr>
        <p:grpSpPr>
          <a:xfrm>
            <a:off x="5270977" y="946997"/>
            <a:ext cx="3326811" cy="5104816"/>
            <a:chOff x="1602862" y="1054030"/>
            <a:chExt cx="3326811" cy="5104816"/>
          </a:xfrm>
        </p:grpSpPr>
        <p:sp>
          <p:nvSpPr>
            <p:cNvPr id="197" name="矩形 196"/>
            <p:cNvSpPr/>
            <p:nvPr/>
          </p:nvSpPr>
          <p:spPr>
            <a:xfrm>
              <a:off x="1757265" y="1059971"/>
              <a:ext cx="3172408" cy="5098875"/>
            </a:xfrm>
            <a:prstGeom prst="rect">
              <a:avLst/>
            </a:prstGeom>
            <a:solidFill>
              <a:srgbClr val="FCA4A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  <p:sp>
          <p:nvSpPr>
            <p:cNvPr id="198" name="文本框 8"/>
            <p:cNvSpPr txBox="1"/>
            <p:nvPr/>
          </p:nvSpPr>
          <p:spPr>
            <a:xfrm>
              <a:off x="2084635" y="2399386"/>
              <a:ext cx="2517668" cy="2052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国内的</a:t>
              </a:r>
              <a:r>
                <a: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研究叙述，可以通过专业点评、论文、期刊获得根据来源，进行本项叙述。国外的研究叙述，可以通过专业点评、论文、期刊获得根据来源，进行本项叙述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。</a:t>
              </a:r>
              <a:r>
                <a: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可以突出</a:t>
              </a:r>
              <a:r>
                <a:rPr lang="zh-CN" altLang="en-US" sz="1400" b="1" dirty="0" smtClean="0">
                  <a:solidFill>
                    <a:srgbClr val="34314C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关键字</a:t>
              </a:r>
              <a:endParaRPr lang="zh-CN" altLang="en-US" sz="1400" b="1" dirty="0">
                <a:solidFill>
                  <a:srgbClr val="34314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2090562" y="1426812"/>
              <a:ext cx="2505815" cy="9012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4400" b="1" dirty="0" smtClean="0">
                  <a:solidFill>
                    <a:schemeClr val="bg1"/>
                  </a:solidFill>
                  <a:ea typeface="思源黑体 CN Medium" panose="020B0600000000000000" pitchFamily="34" charset="-122"/>
                </a:rPr>
                <a:t>国外现状</a:t>
              </a:r>
              <a:endParaRPr lang="en-US" altLang="zh-CN" sz="4400" b="1" dirty="0">
                <a:solidFill>
                  <a:schemeClr val="bg1"/>
                </a:solidFill>
                <a:ea typeface="思源黑体 CN Medium" panose="020B0600000000000000" pitchFamily="34" charset="-122"/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1602862" y="1054030"/>
              <a:ext cx="149262" cy="5098875"/>
            </a:xfrm>
            <a:prstGeom prst="rect">
              <a:avLst/>
            </a:prstGeom>
            <a:solidFill>
              <a:srgbClr val="FC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04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1"/>
          <p:cNvGrpSpPr/>
          <p:nvPr/>
        </p:nvGrpSpPr>
        <p:grpSpPr>
          <a:xfrm>
            <a:off x="0" y="4077323"/>
            <a:ext cx="12192000" cy="1446549"/>
            <a:chOff x="1" y="2266932"/>
            <a:chExt cx="12192000" cy="1446549"/>
          </a:xfrm>
        </p:grpSpPr>
        <p:sp>
          <p:nvSpPr>
            <p:cNvPr id="11" name="矩形 10"/>
            <p:cNvSpPr/>
            <p:nvPr/>
          </p:nvSpPr>
          <p:spPr>
            <a:xfrm rot="16200000">
              <a:off x="5854909" y="-2623610"/>
              <a:ext cx="482183" cy="12192000"/>
            </a:xfrm>
            <a:prstGeom prst="rect">
              <a:avLst/>
            </a:prstGeom>
            <a:solidFill>
              <a:srgbClr val="47B8E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6200000">
              <a:off x="5854909" y="-3105793"/>
              <a:ext cx="482183" cy="12192000"/>
            </a:xfrm>
            <a:prstGeom prst="rect">
              <a:avLst/>
            </a:prstGeom>
            <a:solidFill>
              <a:srgbClr val="FFC95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6200000">
              <a:off x="5854909" y="-3587976"/>
              <a:ext cx="482183" cy="12192000"/>
            </a:xfrm>
            <a:prstGeom prst="rect">
              <a:avLst/>
            </a:prstGeom>
            <a:solidFill>
              <a:srgbClr val="FF747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443096" y="4077324"/>
            <a:ext cx="4820546" cy="1446548"/>
          </a:xfrm>
          <a:prstGeom prst="rect">
            <a:avLst/>
          </a:prstGeom>
          <a:solidFill>
            <a:srgbClr val="34314C"/>
          </a:solidFill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8800" b="1" dirty="0" smtClean="0">
                <a:ln w="0"/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论文结构</a:t>
            </a:r>
            <a:endParaRPr lang="zh-CN" altLang="en-US" sz="8800" b="1" dirty="0">
              <a:ln w="0"/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93580" y="4077323"/>
            <a:ext cx="2049516" cy="1446549"/>
          </a:xfrm>
          <a:prstGeom prst="rect">
            <a:avLst/>
          </a:prstGeom>
          <a:pattFill prst="pct50">
            <a:fgClr>
              <a:srgbClr val="FFC952"/>
            </a:fgClr>
            <a:bgClr>
              <a:schemeClr val="bg1"/>
            </a:bgClr>
          </a:pattFill>
          <a:ln cmpd="tri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latin typeface="Aharoni" panose="02010803020104030203" pitchFamily="2" charset="-79"/>
                <a:ea typeface="思源黑体 CN Medium" panose="020B0600000000000000" pitchFamily="34" charset="-122"/>
                <a:cs typeface="Aharoni" panose="02010803020104030203" pitchFamily="2" charset="-79"/>
              </a:rPr>
              <a:t>Two</a:t>
            </a:r>
            <a:endParaRPr lang="zh-CN" altLang="en-US" sz="5400" dirty="0">
              <a:latin typeface="Aharoni" panose="02010803020104030203" pitchFamily="2" charset="-79"/>
              <a:ea typeface="思源黑体 CN Medium" panose="020B0600000000000000" pitchFamily="34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158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7884" y="182033"/>
            <a:ext cx="1437258" cy="529569"/>
          </a:xfrm>
        </p:spPr>
        <p:txBody>
          <a:bodyPr/>
          <a:lstStyle/>
          <a:p>
            <a:r>
              <a:rPr kumimoji="1" lang="zh-CN" altLang="en-US" dirty="0" smtClean="0"/>
              <a:t>论文结构</a:t>
            </a:r>
            <a:endParaRPr kumimoji="1" lang="zh-CN" altLang="en-US" dirty="0"/>
          </a:p>
        </p:txBody>
      </p:sp>
      <p:sp>
        <p:nvSpPr>
          <p:cNvPr id="62" name="等腰三角形 4"/>
          <p:cNvSpPr/>
          <p:nvPr/>
        </p:nvSpPr>
        <p:spPr>
          <a:xfrm rot="4395262">
            <a:off x="3122469" y="1610389"/>
            <a:ext cx="1606568" cy="1899171"/>
          </a:xfrm>
          <a:custGeom>
            <a:avLst/>
            <a:gdLst/>
            <a:ahLst/>
            <a:cxnLst/>
            <a:rect l="l" t="t" r="r" b="b"/>
            <a:pathLst>
              <a:path w="1186214" h="1402257">
                <a:moveTo>
                  <a:pt x="0" y="233129"/>
                </a:moveTo>
                <a:lnTo>
                  <a:pt x="395628" y="0"/>
                </a:lnTo>
                <a:lnTo>
                  <a:pt x="791256" y="233129"/>
                </a:lnTo>
                <a:lnTo>
                  <a:pt x="596437" y="233129"/>
                </a:lnTo>
                <a:cubicBezTo>
                  <a:pt x="603730" y="595129"/>
                  <a:pt x="840328" y="913178"/>
                  <a:pt x="1186214" y="1024662"/>
                </a:cubicBezTo>
                <a:lnTo>
                  <a:pt x="1064510" y="1402257"/>
                </a:lnTo>
                <a:cubicBezTo>
                  <a:pt x="554734" y="1237949"/>
                  <a:pt x="206987" y="767391"/>
                  <a:pt x="199640" y="233129"/>
                </a:cubicBezTo>
                <a:close/>
              </a:path>
            </a:pathLst>
          </a:custGeom>
          <a:solidFill>
            <a:srgbClr val="FC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/>
            <a:endParaRPr lang="zh-CN" altLang="en-US" sz="3200" dirty="0">
              <a:solidFill>
                <a:prstClr val="white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63" name="等腰三角形 4"/>
          <p:cNvSpPr/>
          <p:nvPr/>
        </p:nvSpPr>
        <p:spPr>
          <a:xfrm rot="9795262" flipH="1" flipV="1">
            <a:off x="3209759" y="3543077"/>
            <a:ext cx="1606569" cy="1899171"/>
          </a:xfrm>
          <a:custGeom>
            <a:avLst/>
            <a:gdLst/>
            <a:ahLst/>
            <a:cxnLst/>
            <a:rect l="l" t="t" r="r" b="b"/>
            <a:pathLst>
              <a:path w="1186214" h="1402257">
                <a:moveTo>
                  <a:pt x="0" y="233129"/>
                </a:moveTo>
                <a:lnTo>
                  <a:pt x="395628" y="0"/>
                </a:lnTo>
                <a:lnTo>
                  <a:pt x="791256" y="233129"/>
                </a:lnTo>
                <a:lnTo>
                  <a:pt x="596437" y="233129"/>
                </a:lnTo>
                <a:cubicBezTo>
                  <a:pt x="603730" y="595129"/>
                  <a:pt x="840328" y="913178"/>
                  <a:pt x="1186214" y="1024662"/>
                </a:cubicBezTo>
                <a:lnTo>
                  <a:pt x="1064510" y="1402257"/>
                </a:lnTo>
                <a:cubicBezTo>
                  <a:pt x="554734" y="1237949"/>
                  <a:pt x="206987" y="767391"/>
                  <a:pt x="199640" y="233129"/>
                </a:cubicBezTo>
                <a:close/>
              </a:path>
            </a:pathLst>
          </a:custGeom>
          <a:solidFill>
            <a:srgbClr val="FFC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/>
            <a:endParaRPr lang="zh-CN" altLang="en-US" sz="3200" dirty="0">
              <a:solidFill>
                <a:prstClr val="white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64" name="等腰三角形 4"/>
          <p:cNvSpPr/>
          <p:nvPr/>
        </p:nvSpPr>
        <p:spPr>
          <a:xfrm rot="4395262" flipH="1" flipV="1">
            <a:off x="5173313" y="3419232"/>
            <a:ext cx="1606568" cy="1899171"/>
          </a:xfrm>
          <a:custGeom>
            <a:avLst/>
            <a:gdLst/>
            <a:ahLst/>
            <a:cxnLst/>
            <a:rect l="l" t="t" r="r" b="b"/>
            <a:pathLst>
              <a:path w="1186214" h="1402257">
                <a:moveTo>
                  <a:pt x="0" y="233129"/>
                </a:moveTo>
                <a:lnTo>
                  <a:pt x="395628" y="0"/>
                </a:lnTo>
                <a:lnTo>
                  <a:pt x="791256" y="233129"/>
                </a:lnTo>
                <a:lnTo>
                  <a:pt x="596437" y="233129"/>
                </a:lnTo>
                <a:cubicBezTo>
                  <a:pt x="603730" y="595129"/>
                  <a:pt x="840328" y="913178"/>
                  <a:pt x="1186214" y="1024662"/>
                </a:cubicBezTo>
                <a:lnTo>
                  <a:pt x="1064510" y="1402257"/>
                </a:lnTo>
                <a:cubicBezTo>
                  <a:pt x="554734" y="1237949"/>
                  <a:pt x="206987" y="767391"/>
                  <a:pt x="199640" y="233129"/>
                </a:cubicBezTo>
                <a:close/>
              </a:path>
            </a:pathLst>
          </a:custGeom>
          <a:solidFill>
            <a:srgbClr val="47B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/>
            <a:endParaRPr lang="zh-CN" altLang="en-US" sz="3200" dirty="0">
              <a:solidFill>
                <a:prstClr val="white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65" name="等腰三角形 4"/>
          <p:cNvSpPr/>
          <p:nvPr/>
        </p:nvSpPr>
        <p:spPr>
          <a:xfrm rot="11804738" flipH="1">
            <a:off x="6133569" y="1491805"/>
            <a:ext cx="1606569" cy="1899171"/>
          </a:xfrm>
          <a:custGeom>
            <a:avLst/>
            <a:gdLst/>
            <a:ahLst/>
            <a:cxnLst/>
            <a:rect l="l" t="t" r="r" b="b"/>
            <a:pathLst>
              <a:path w="1186214" h="1402257">
                <a:moveTo>
                  <a:pt x="0" y="233129"/>
                </a:moveTo>
                <a:lnTo>
                  <a:pt x="395628" y="0"/>
                </a:lnTo>
                <a:lnTo>
                  <a:pt x="791256" y="233129"/>
                </a:lnTo>
                <a:lnTo>
                  <a:pt x="596437" y="233129"/>
                </a:lnTo>
                <a:cubicBezTo>
                  <a:pt x="603730" y="595129"/>
                  <a:pt x="840328" y="913178"/>
                  <a:pt x="1186214" y="1024662"/>
                </a:cubicBezTo>
                <a:lnTo>
                  <a:pt x="1064510" y="1402257"/>
                </a:lnTo>
                <a:cubicBezTo>
                  <a:pt x="554734" y="1237949"/>
                  <a:pt x="206987" y="767391"/>
                  <a:pt x="199640" y="233129"/>
                </a:cubicBezTo>
                <a:close/>
              </a:path>
            </a:pathLst>
          </a:custGeom>
          <a:solidFill>
            <a:srgbClr val="47B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/>
            <a:endParaRPr lang="zh-CN" altLang="en-US" sz="3200" dirty="0">
              <a:solidFill>
                <a:prstClr val="white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66" name="等腰三角形 4"/>
          <p:cNvSpPr/>
          <p:nvPr/>
        </p:nvSpPr>
        <p:spPr>
          <a:xfrm rot="17204738" flipH="1">
            <a:off x="8096254" y="1587486"/>
            <a:ext cx="1606568" cy="1899171"/>
          </a:xfrm>
          <a:custGeom>
            <a:avLst/>
            <a:gdLst/>
            <a:ahLst/>
            <a:cxnLst/>
            <a:rect l="l" t="t" r="r" b="b"/>
            <a:pathLst>
              <a:path w="1186214" h="1402257">
                <a:moveTo>
                  <a:pt x="0" y="233129"/>
                </a:moveTo>
                <a:lnTo>
                  <a:pt x="395628" y="0"/>
                </a:lnTo>
                <a:lnTo>
                  <a:pt x="791256" y="233129"/>
                </a:lnTo>
                <a:lnTo>
                  <a:pt x="596437" y="233129"/>
                </a:lnTo>
                <a:cubicBezTo>
                  <a:pt x="603730" y="595129"/>
                  <a:pt x="840328" y="913178"/>
                  <a:pt x="1186214" y="1024662"/>
                </a:cubicBezTo>
                <a:lnTo>
                  <a:pt x="1064510" y="1402257"/>
                </a:lnTo>
                <a:cubicBezTo>
                  <a:pt x="554734" y="1237949"/>
                  <a:pt x="206987" y="767391"/>
                  <a:pt x="199640" y="233129"/>
                </a:cubicBezTo>
                <a:close/>
              </a:path>
            </a:pathLst>
          </a:custGeom>
          <a:solidFill>
            <a:srgbClr val="FFC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/>
            <a:endParaRPr lang="zh-CN" altLang="en-US" sz="3200" dirty="0">
              <a:solidFill>
                <a:prstClr val="white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67" name="等腰三角形 4"/>
          <p:cNvSpPr/>
          <p:nvPr/>
        </p:nvSpPr>
        <p:spPr>
          <a:xfrm rot="1004738" flipH="1">
            <a:off x="7998599" y="3558753"/>
            <a:ext cx="1606569" cy="1899171"/>
          </a:xfrm>
          <a:custGeom>
            <a:avLst/>
            <a:gdLst/>
            <a:ahLst/>
            <a:cxnLst/>
            <a:rect l="l" t="t" r="r" b="b"/>
            <a:pathLst>
              <a:path w="1186214" h="1402257">
                <a:moveTo>
                  <a:pt x="0" y="233129"/>
                </a:moveTo>
                <a:lnTo>
                  <a:pt x="395628" y="0"/>
                </a:lnTo>
                <a:lnTo>
                  <a:pt x="791256" y="233129"/>
                </a:lnTo>
                <a:lnTo>
                  <a:pt x="596437" y="233129"/>
                </a:lnTo>
                <a:cubicBezTo>
                  <a:pt x="603730" y="595129"/>
                  <a:pt x="840328" y="913178"/>
                  <a:pt x="1186214" y="1024662"/>
                </a:cubicBezTo>
                <a:lnTo>
                  <a:pt x="1064510" y="1402257"/>
                </a:lnTo>
                <a:cubicBezTo>
                  <a:pt x="554734" y="1237949"/>
                  <a:pt x="206987" y="767391"/>
                  <a:pt x="199640" y="233129"/>
                </a:cubicBezTo>
                <a:close/>
              </a:path>
            </a:pathLst>
          </a:custGeom>
          <a:solidFill>
            <a:srgbClr val="FC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/>
            <a:endParaRPr lang="zh-CN" altLang="en-US" sz="3200" dirty="0">
              <a:solidFill>
                <a:prstClr val="white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68" name="矩形 67"/>
          <p:cNvSpPr>
            <a:spLocks noChangeArrowheads="1"/>
          </p:cNvSpPr>
          <p:nvPr/>
        </p:nvSpPr>
        <p:spPr bwMode="auto">
          <a:xfrm>
            <a:off x="1560015" y="1779837"/>
            <a:ext cx="1572033" cy="386452"/>
          </a:xfrm>
          <a:prstGeom prst="rect">
            <a:avLst/>
          </a:prstGeom>
          <a:solidFill>
            <a:srgbClr val="FC8E8E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b="1" dirty="0">
                <a:solidFill>
                  <a:schemeClr val="bg1"/>
                </a:solidFill>
                <a:ea typeface="思源黑体 CN Medium" panose="020B0600000000000000" pitchFamily="34" charset="-122"/>
              </a:rPr>
              <a:t>Part </a:t>
            </a:r>
            <a:r>
              <a:rPr lang="en-US" altLang="zh-CN" sz="1600" b="1" dirty="0" smtClean="0">
                <a:solidFill>
                  <a:schemeClr val="bg1"/>
                </a:solidFill>
                <a:ea typeface="思源黑体 CN Medium" panose="020B0600000000000000" pitchFamily="34" charset="-122"/>
              </a:rPr>
              <a:t>6 </a:t>
            </a:r>
            <a:r>
              <a:rPr lang="zh-CN" altLang="en-US" sz="1600" b="1" dirty="0" smtClean="0">
                <a:solidFill>
                  <a:schemeClr val="bg1"/>
                </a:solidFill>
                <a:ea typeface="思源黑体 CN Medium" panose="020B0600000000000000" pitchFamily="34" charset="-122"/>
              </a:rPr>
              <a:t>第六部分</a:t>
            </a:r>
            <a:endParaRPr lang="en-US" altLang="zh-CN" sz="1600" b="1" dirty="0">
              <a:solidFill>
                <a:schemeClr val="bg1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69" name="矩形 6"/>
          <p:cNvSpPr>
            <a:spLocks noChangeArrowheads="1"/>
          </p:cNvSpPr>
          <p:nvPr/>
        </p:nvSpPr>
        <p:spPr bwMode="auto">
          <a:xfrm>
            <a:off x="1560015" y="2168258"/>
            <a:ext cx="19084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思源黑体 CN Medium" panose="020B0600000000000000" pitchFamily="34" charset="-122"/>
              </a:rPr>
              <a:t>本段内容主要涵盖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思源黑体 CN Medium" panose="020B0600000000000000" pitchFamily="34" charset="-122"/>
              </a:rPr>
              <a:t>..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70" name="矩形 7"/>
          <p:cNvSpPr>
            <a:spLocks noChangeArrowheads="1"/>
          </p:cNvSpPr>
          <p:nvPr/>
        </p:nvSpPr>
        <p:spPr bwMode="auto">
          <a:xfrm>
            <a:off x="1560015" y="4181085"/>
            <a:ext cx="1572033" cy="386452"/>
          </a:xfrm>
          <a:prstGeom prst="rect">
            <a:avLst/>
          </a:prstGeom>
          <a:solidFill>
            <a:srgbClr val="FFC952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b="1" dirty="0">
                <a:solidFill>
                  <a:schemeClr val="bg1"/>
                </a:solidFill>
                <a:ea typeface="思源黑体 CN Medium" panose="020B0600000000000000" pitchFamily="34" charset="-122"/>
              </a:rPr>
              <a:t>Part </a:t>
            </a:r>
            <a:r>
              <a:rPr lang="en-US" altLang="zh-CN" sz="1600" b="1" dirty="0" smtClean="0">
                <a:solidFill>
                  <a:schemeClr val="bg1"/>
                </a:solidFill>
                <a:ea typeface="思源黑体 CN Medium" panose="020B0600000000000000" pitchFamily="34" charset="-122"/>
              </a:rPr>
              <a:t>5 </a:t>
            </a:r>
            <a:r>
              <a:rPr lang="zh-CN" altLang="en-US" sz="1600" b="1" dirty="0" smtClean="0">
                <a:solidFill>
                  <a:schemeClr val="bg1"/>
                </a:solidFill>
                <a:ea typeface="思源黑体 CN Medium" panose="020B0600000000000000" pitchFamily="34" charset="-122"/>
              </a:rPr>
              <a:t>第五部分</a:t>
            </a:r>
            <a:endParaRPr lang="en-US" altLang="zh-CN" sz="1600" b="1" dirty="0">
              <a:solidFill>
                <a:schemeClr val="bg1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71" name="矩形 6"/>
          <p:cNvSpPr>
            <a:spLocks noChangeArrowheads="1"/>
          </p:cNvSpPr>
          <p:nvPr/>
        </p:nvSpPr>
        <p:spPr bwMode="auto">
          <a:xfrm>
            <a:off x="1552153" y="4592347"/>
            <a:ext cx="19084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思源黑体 CN Medium" panose="020B0600000000000000" pitchFamily="34" charset="-122"/>
              </a:rPr>
              <a:t>本段内容主要涵盖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思源黑体 CN Medium" panose="020B0600000000000000" pitchFamily="34" charset="-122"/>
              </a:rPr>
              <a:t>..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72" name="矩形 7"/>
          <p:cNvSpPr>
            <a:spLocks noChangeArrowheads="1"/>
          </p:cNvSpPr>
          <p:nvPr/>
        </p:nvSpPr>
        <p:spPr bwMode="auto">
          <a:xfrm>
            <a:off x="9655935" y="1825820"/>
            <a:ext cx="1572033" cy="386452"/>
          </a:xfrm>
          <a:prstGeom prst="rect">
            <a:avLst/>
          </a:prstGeom>
          <a:solidFill>
            <a:srgbClr val="FFC952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b="1" dirty="0">
                <a:solidFill>
                  <a:schemeClr val="bg1"/>
                </a:solidFill>
                <a:ea typeface="思源黑体 CN Medium" panose="020B0600000000000000" pitchFamily="34" charset="-122"/>
              </a:rPr>
              <a:t>Part </a:t>
            </a:r>
            <a:r>
              <a:rPr lang="en-US" altLang="zh-CN" sz="1600" b="1" dirty="0" smtClean="0">
                <a:solidFill>
                  <a:schemeClr val="bg1"/>
                </a:solidFill>
                <a:ea typeface="思源黑体 CN Medium" panose="020B0600000000000000" pitchFamily="34" charset="-122"/>
              </a:rPr>
              <a:t>2 </a:t>
            </a:r>
            <a:r>
              <a:rPr lang="zh-CN" altLang="en-US" sz="1600" b="1" dirty="0" smtClean="0">
                <a:solidFill>
                  <a:schemeClr val="bg1"/>
                </a:solidFill>
                <a:ea typeface="思源黑体 CN Medium" panose="020B0600000000000000" pitchFamily="34" charset="-122"/>
              </a:rPr>
              <a:t>第二部分</a:t>
            </a:r>
            <a:endParaRPr lang="en-US" altLang="zh-CN" sz="1600" b="1" dirty="0">
              <a:solidFill>
                <a:schemeClr val="bg1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73" name="矩形 6"/>
          <p:cNvSpPr>
            <a:spLocks noChangeArrowheads="1"/>
          </p:cNvSpPr>
          <p:nvPr/>
        </p:nvSpPr>
        <p:spPr bwMode="auto">
          <a:xfrm>
            <a:off x="9586820" y="2273059"/>
            <a:ext cx="1879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思源黑体 CN Medium" panose="020B0600000000000000" pitchFamily="34" charset="-122"/>
              </a:rPr>
              <a:t>本段内容主要涵盖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思源黑体 CN Medium" panose="020B0600000000000000" pitchFamily="34" charset="-122"/>
              </a:rPr>
              <a:t>..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74" name="矩形 7"/>
          <p:cNvSpPr>
            <a:spLocks noChangeArrowheads="1"/>
          </p:cNvSpPr>
          <p:nvPr/>
        </p:nvSpPr>
        <p:spPr bwMode="auto">
          <a:xfrm>
            <a:off x="9655934" y="4230786"/>
            <a:ext cx="1572033" cy="386452"/>
          </a:xfrm>
          <a:prstGeom prst="rect">
            <a:avLst/>
          </a:prstGeom>
          <a:solidFill>
            <a:srgbClr val="FC8E8E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  <a:ea typeface="思源黑体 CN Medium" panose="020B0600000000000000" pitchFamily="34" charset="-122"/>
              </a:rPr>
              <a:t>Part 1 </a:t>
            </a:r>
            <a:r>
              <a:rPr lang="zh-CN" altLang="en-US" sz="1600" b="1" dirty="0" smtClean="0">
                <a:solidFill>
                  <a:schemeClr val="bg1"/>
                </a:solidFill>
                <a:ea typeface="思源黑体 CN Medium" panose="020B0600000000000000" pitchFamily="34" charset="-122"/>
              </a:rPr>
              <a:t>第一部分</a:t>
            </a:r>
            <a:endParaRPr lang="en-US" altLang="zh-CN" sz="1600" b="1" dirty="0">
              <a:solidFill>
                <a:schemeClr val="bg1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75" name="矩形 6"/>
          <p:cNvSpPr>
            <a:spLocks noChangeArrowheads="1"/>
          </p:cNvSpPr>
          <p:nvPr/>
        </p:nvSpPr>
        <p:spPr bwMode="auto">
          <a:xfrm>
            <a:off x="9586820" y="4647455"/>
            <a:ext cx="1879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思源黑体 CN Medium" panose="020B0600000000000000" pitchFamily="34" charset="-122"/>
              </a:rPr>
              <a:t>本段内容主要涵盖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思源黑体 CN Medium" panose="020B0600000000000000" pitchFamily="34" charset="-122"/>
              </a:rPr>
              <a:t>..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76" name="矩形 7"/>
          <p:cNvSpPr>
            <a:spLocks noChangeArrowheads="1"/>
          </p:cNvSpPr>
          <p:nvPr/>
        </p:nvSpPr>
        <p:spPr bwMode="auto">
          <a:xfrm>
            <a:off x="7190639" y="3032850"/>
            <a:ext cx="1572033" cy="386452"/>
          </a:xfrm>
          <a:prstGeom prst="rect">
            <a:avLst/>
          </a:prstGeom>
          <a:solidFill>
            <a:srgbClr val="47B8E0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b="1" dirty="0">
                <a:solidFill>
                  <a:schemeClr val="bg1"/>
                </a:solidFill>
                <a:ea typeface="思源黑体 CN Medium" panose="020B0600000000000000" pitchFamily="34" charset="-122"/>
              </a:rPr>
              <a:t>Part </a:t>
            </a:r>
            <a:r>
              <a:rPr lang="en-US" altLang="zh-CN" sz="1600" b="1" dirty="0" smtClean="0">
                <a:solidFill>
                  <a:schemeClr val="bg1"/>
                </a:solidFill>
                <a:ea typeface="思源黑体 CN Medium" panose="020B0600000000000000" pitchFamily="34" charset="-122"/>
              </a:rPr>
              <a:t>3 </a:t>
            </a:r>
            <a:r>
              <a:rPr lang="zh-CN" altLang="en-US" sz="1600" b="1" dirty="0" smtClean="0">
                <a:solidFill>
                  <a:schemeClr val="bg1"/>
                </a:solidFill>
                <a:ea typeface="思源黑体 CN Medium" panose="020B0600000000000000" pitchFamily="34" charset="-122"/>
              </a:rPr>
              <a:t>第三部分</a:t>
            </a:r>
            <a:endParaRPr lang="en-US" altLang="zh-CN" sz="1600" b="1" dirty="0">
              <a:solidFill>
                <a:schemeClr val="bg1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77" name="矩形 6"/>
          <p:cNvSpPr>
            <a:spLocks noChangeArrowheads="1"/>
          </p:cNvSpPr>
          <p:nvPr/>
        </p:nvSpPr>
        <p:spPr bwMode="auto">
          <a:xfrm>
            <a:off x="7065892" y="3442522"/>
            <a:ext cx="19162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思源黑体 CN Medium" panose="020B0600000000000000" pitchFamily="34" charset="-122"/>
              </a:rPr>
              <a:t>本段内容主要涵盖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思源黑体 CN Medium" panose="020B0600000000000000" pitchFamily="34" charset="-122"/>
              </a:rPr>
              <a:t>..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78" name="矩形 7"/>
          <p:cNvSpPr>
            <a:spLocks noChangeArrowheads="1"/>
          </p:cNvSpPr>
          <p:nvPr/>
        </p:nvSpPr>
        <p:spPr bwMode="auto">
          <a:xfrm>
            <a:off x="4144088" y="3012922"/>
            <a:ext cx="1572033" cy="386452"/>
          </a:xfrm>
          <a:prstGeom prst="rect">
            <a:avLst/>
          </a:prstGeom>
          <a:solidFill>
            <a:srgbClr val="47B8E0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b="1" dirty="0">
                <a:solidFill>
                  <a:schemeClr val="bg1"/>
                </a:solidFill>
                <a:ea typeface="思源黑体 CN Medium" panose="020B0600000000000000" pitchFamily="34" charset="-122"/>
              </a:rPr>
              <a:t>Part </a:t>
            </a:r>
            <a:r>
              <a:rPr lang="en-US" altLang="zh-CN" sz="1600" b="1" dirty="0" smtClean="0">
                <a:solidFill>
                  <a:schemeClr val="bg1"/>
                </a:solidFill>
                <a:ea typeface="思源黑体 CN Medium" panose="020B0600000000000000" pitchFamily="34" charset="-122"/>
              </a:rPr>
              <a:t>4 </a:t>
            </a:r>
            <a:r>
              <a:rPr lang="zh-CN" altLang="en-US" sz="1600" b="1" dirty="0" smtClean="0">
                <a:solidFill>
                  <a:schemeClr val="bg1"/>
                </a:solidFill>
                <a:ea typeface="思源黑体 CN Medium" panose="020B0600000000000000" pitchFamily="34" charset="-122"/>
              </a:rPr>
              <a:t>第四部分</a:t>
            </a:r>
            <a:endParaRPr lang="en-US" altLang="zh-CN" sz="1600" b="1" dirty="0">
              <a:solidFill>
                <a:schemeClr val="bg1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79" name="矩形 6"/>
          <p:cNvSpPr>
            <a:spLocks noChangeArrowheads="1"/>
          </p:cNvSpPr>
          <p:nvPr/>
        </p:nvSpPr>
        <p:spPr bwMode="auto">
          <a:xfrm>
            <a:off x="4020135" y="3427393"/>
            <a:ext cx="18664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思源黑体 CN Medium" panose="020B0600000000000000" pitchFamily="34" charset="-122"/>
              </a:rPr>
              <a:t>本段内容主要涵盖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思源黑体 CN Medium" panose="020B0600000000000000" pitchFamily="34" charset="-122"/>
              </a:rPr>
              <a:t>..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80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7883" y="182033"/>
            <a:ext cx="1421915" cy="529569"/>
          </a:xfrm>
        </p:spPr>
        <p:txBody>
          <a:bodyPr/>
          <a:lstStyle/>
          <a:p>
            <a:r>
              <a:rPr kumimoji="1" lang="zh-CN" altLang="en-US" dirty="0" smtClean="0"/>
              <a:t>论文结构</a:t>
            </a:r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591014" y="2765503"/>
            <a:ext cx="10995103" cy="1247698"/>
            <a:chOff x="1227881" y="3157418"/>
            <a:chExt cx="10237901" cy="1147882"/>
          </a:xfrm>
        </p:grpSpPr>
        <p:sp>
          <p:nvSpPr>
            <p:cNvPr id="4" name="右箭头 3"/>
            <p:cNvSpPr/>
            <p:nvPr/>
          </p:nvSpPr>
          <p:spPr>
            <a:xfrm>
              <a:off x="1238265" y="3157418"/>
              <a:ext cx="10227517" cy="1147882"/>
            </a:xfrm>
            <a:prstGeom prst="rightArrow">
              <a:avLst/>
            </a:prstGeom>
            <a:solidFill>
              <a:srgbClr val="FFC9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  <p:grpSp>
          <p:nvGrpSpPr>
            <p:cNvPr id="19" name="组 18"/>
            <p:cNvGrpSpPr/>
            <p:nvPr/>
          </p:nvGrpSpPr>
          <p:grpSpPr>
            <a:xfrm>
              <a:off x="1227881" y="3448861"/>
              <a:ext cx="9656019" cy="571499"/>
              <a:chOff x="0" y="2349345"/>
              <a:chExt cx="12192001" cy="1446545"/>
            </a:xfrm>
          </p:grpSpPr>
          <p:sp>
            <p:nvSpPr>
              <p:cNvPr id="20" name="矩形 19"/>
              <p:cNvSpPr/>
              <p:nvPr/>
            </p:nvSpPr>
            <p:spPr>
              <a:xfrm rot="16200000">
                <a:off x="5854909" y="-2541202"/>
                <a:ext cx="482184" cy="12192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 rot="16200000">
                <a:off x="5854909" y="-3023384"/>
                <a:ext cx="482184" cy="12192000"/>
              </a:xfrm>
              <a:prstGeom prst="rect">
                <a:avLst/>
              </a:prstGeom>
              <a:solidFill>
                <a:srgbClr val="FFC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 rot="16200000">
                <a:off x="5854909" y="-3505564"/>
                <a:ext cx="482182" cy="12192000"/>
              </a:xfrm>
              <a:prstGeom prst="rect">
                <a:avLst/>
              </a:prstGeom>
              <a:solidFill>
                <a:srgbClr val="FC8E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思源黑体 CN Medium" panose="020B0600000000000000" pitchFamily="34" charset="-122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1172257" y="1352556"/>
            <a:ext cx="2603500" cy="1733489"/>
            <a:chOff x="1172257" y="1352556"/>
            <a:chExt cx="2603500" cy="1733489"/>
          </a:xfrm>
        </p:grpSpPr>
        <p:sp>
          <p:nvSpPr>
            <p:cNvPr id="39" name="文本框 8"/>
            <p:cNvSpPr txBox="1"/>
            <p:nvPr/>
          </p:nvSpPr>
          <p:spPr>
            <a:xfrm>
              <a:off x="1523839" y="1773121"/>
              <a:ext cx="2251918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523839" y="1352556"/>
              <a:ext cx="604653" cy="386452"/>
            </a:xfrm>
            <a:prstGeom prst="rect">
              <a:avLst/>
            </a:prstGeom>
            <a:solidFill>
              <a:srgbClr val="FC8E8E"/>
            </a:solidFill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 smtClean="0">
                  <a:solidFill>
                    <a:schemeClr val="bg1"/>
                  </a:solidFill>
                  <a:ea typeface="思源黑体 CN Medium" panose="020B0600000000000000" pitchFamily="34" charset="-122"/>
                </a:rPr>
                <a:t>题目</a:t>
              </a:r>
              <a:endParaRPr lang="en-US" altLang="zh-CN" sz="1600" b="1" dirty="0">
                <a:solidFill>
                  <a:schemeClr val="bg1"/>
                </a:solidFill>
                <a:ea typeface="思源黑体 CN Medium" panose="020B0600000000000000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>
              <a:off x="1172257" y="1438116"/>
              <a:ext cx="241300" cy="1647929"/>
              <a:chOff x="1346200" y="1476269"/>
              <a:chExt cx="241300" cy="1647929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346200" y="1476269"/>
                <a:ext cx="241300" cy="241300"/>
              </a:xfrm>
              <a:prstGeom prst="ellipse">
                <a:avLst/>
              </a:prstGeom>
              <a:solidFill>
                <a:srgbClr val="FC8E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9" name="直线连接符 8"/>
              <p:cNvCxnSpPr/>
              <p:nvPr/>
            </p:nvCxnSpPr>
            <p:spPr>
              <a:xfrm>
                <a:off x="1463675" y="1666769"/>
                <a:ext cx="0" cy="1457429"/>
              </a:xfrm>
              <a:prstGeom prst="line">
                <a:avLst/>
              </a:prstGeom>
              <a:ln w="12700">
                <a:solidFill>
                  <a:srgbClr val="FC8E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组合 11"/>
          <p:cNvGrpSpPr/>
          <p:nvPr/>
        </p:nvGrpSpPr>
        <p:grpSpPr>
          <a:xfrm>
            <a:off x="2283681" y="3687543"/>
            <a:ext cx="2618035" cy="1706190"/>
            <a:chOff x="2283681" y="3687543"/>
            <a:chExt cx="2618035" cy="1706190"/>
          </a:xfrm>
        </p:grpSpPr>
        <p:sp>
          <p:nvSpPr>
            <p:cNvPr id="29" name="文本框 8"/>
            <p:cNvSpPr txBox="1"/>
            <p:nvPr/>
          </p:nvSpPr>
          <p:spPr>
            <a:xfrm>
              <a:off x="2649798" y="4341137"/>
              <a:ext cx="2251918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649798" y="3920572"/>
              <a:ext cx="604653" cy="386452"/>
            </a:xfrm>
            <a:prstGeom prst="rect">
              <a:avLst/>
            </a:prstGeom>
            <a:solidFill>
              <a:srgbClr val="FFC952"/>
            </a:solidFill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ea typeface="思源黑体 CN Medium" panose="020B0600000000000000" pitchFamily="34" charset="-122"/>
                </a:rPr>
                <a:t>目录</a:t>
              </a:r>
              <a:endParaRPr lang="en-US" altLang="zh-CN" sz="1600" b="1" dirty="0">
                <a:solidFill>
                  <a:schemeClr val="bg1"/>
                </a:solidFill>
                <a:ea typeface="思源黑体 CN Medium" panose="020B0600000000000000" pitchFamily="34" charset="-122"/>
              </a:endParaRPr>
            </a:p>
          </p:txBody>
        </p:sp>
        <p:grpSp>
          <p:nvGrpSpPr>
            <p:cNvPr id="31" name="组 10"/>
            <p:cNvGrpSpPr/>
            <p:nvPr/>
          </p:nvGrpSpPr>
          <p:grpSpPr>
            <a:xfrm>
              <a:off x="2283681" y="3687543"/>
              <a:ext cx="241300" cy="1545174"/>
              <a:chOff x="1346200" y="172395"/>
              <a:chExt cx="241300" cy="1545174"/>
            </a:xfrm>
          </p:grpSpPr>
          <p:cxnSp>
            <p:nvCxnSpPr>
              <p:cNvPr id="33" name="直线连接符 8"/>
              <p:cNvCxnSpPr/>
              <p:nvPr/>
            </p:nvCxnSpPr>
            <p:spPr>
              <a:xfrm>
                <a:off x="1471017" y="172395"/>
                <a:ext cx="0" cy="1457429"/>
              </a:xfrm>
              <a:prstGeom prst="line">
                <a:avLst/>
              </a:prstGeom>
              <a:ln w="12700">
                <a:solidFill>
                  <a:srgbClr val="FFC9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椭圆 31"/>
              <p:cNvSpPr/>
              <p:nvPr/>
            </p:nvSpPr>
            <p:spPr>
              <a:xfrm>
                <a:off x="1346200" y="1476269"/>
                <a:ext cx="241300" cy="241300"/>
              </a:xfrm>
              <a:prstGeom prst="ellipse">
                <a:avLst/>
              </a:prstGeom>
              <a:solidFill>
                <a:srgbClr val="FFC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思源黑体 CN Medium" panose="020B0600000000000000" pitchFamily="34" charset="-122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4327699" y="1352090"/>
            <a:ext cx="2603500" cy="1733489"/>
            <a:chOff x="4134764" y="1352090"/>
            <a:chExt cx="2603500" cy="1733489"/>
          </a:xfrm>
        </p:grpSpPr>
        <p:sp>
          <p:nvSpPr>
            <p:cNvPr id="34" name="文本框 8"/>
            <p:cNvSpPr txBox="1"/>
            <p:nvPr/>
          </p:nvSpPr>
          <p:spPr>
            <a:xfrm>
              <a:off x="4486346" y="1772655"/>
              <a:ext cx="2251918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486346" y="1352090"/>
              <a:ext cx="1024639" cy="386452"/>
            </a:xfrm>
            <a:prstGeom prst="rect">
              <a:avLst/>
            </a:prstGeom>
            <a:solidFill>
              <a:srgbClr val="1CADE4"/>
            </a:solidFill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 smtClean="0">
                  <a:solidFill>
                    <a:schemeClr val="bg1"/>
                  </a:solidFill>
                  <a:ea typeface="思源黑体 CN Medium" panose="020B0600000000000000" pitchFamily="34" charset="-122"/>
                </a:rPr>
                <a:t>内容提要</a:t>
              </a:r>
              <a:endParaRPr lang="en-US" altLang="zh-CN" sz="1600" b="1" dirty="0">
                <a:solidFill>
                  <a:schemeClr val="bg1"/>
                </a:solidFill>
                <a:ea typeface="思源黑体 CN Medium" panose="020B0600000000000000" pitchFamily="34" charset="-122"/>
              </a:endParaRPr>
            </a:p>
          </p:txBody>
        </p:sp>
        <p:grpSp>
          <p:nvGrpSpPr>
            <p:cNvPr id="37" name="组 10"/>
            <p:cNvGrpSpPr/>
            <p:nvPr/>
          </p:nvGrpSpPr>
          <p:grpSpPr>
            <a:xfrm>
              <a:off x="4134764" y="1437650"/>
              <a:ext cx="241300" cy="1647929"/>
              <a:chOff x="1346200" y="1476269"/>
              <a:chExt cx="241300" cy="1647929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1346200" y="1476269"/>
                <a:ext cx="241300" cy="241300"/>
              </a:xfrm>
              <a:prstGeom prst="ellipse">
                <a:avLst/>
              </a:prstGeom>
              <a:solidFill>
                <a:srgbClr val="1CAD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51" name="直线连接符 8"/>
              <p:cNvCxnSpPr/>
              <p:nvPr/>
            </p:nvCxnSpPr>
            <p:spPr>
              <a:xfrm>
                <a:off x="1463675" y="1666769"/>
                <a:ext cx="0" cy="1457429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组合 9"/>
          <p:cNvGrpSpPr/>
          <p:nvPr/>
        </p:nvGrpSpPr>
        <p:grpSpPr>
          <a:xfrm>
            <a:off x="7483141" y="1343663"/>
            <a:ext cx="2603500" cy="1733489"/>
            <a:chOff x="7483141" y="1343663"/>
            <a:chExt cx="2603500" cy="1733489"/>
          </a:xfrm>
        </p:grpSpPr>
        <p:sp>
          <p:nvSpPr>
            <p:cNvPr id="52" name="文本框 8"/>
            <p:cNvSpPr txBox="1"/>
            <p:nvPr/>
          </p:nvSpPr>
          <p:spPr>
            <a:xfrm>
              <a:off x="7834723" y="1764228"/>
              <a:ext cx="2251918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7834723" y="1343663"/>
              <a:ext cx="604653" cy="38645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 smtClean="0">
                  <a:solidFill>
                    <a:schemeClr val="bg1"/>
                  </a:solidFill>
                  <a:ea typeface="思源黑体 CN Medium" panose="020B0600000000000000" pitchFamily="34" charset="-122"/>
                </a:rPr>
                <a:t>正文</a:t>
              </a:r>
              <a:endParaRPr lang="en-US" altLang="zh-CN" sz="1600" b="1" dirty="0">
                <a:solidFill>
                  <a:schemeClr val="bg1"/>
                </a:solidFill>
                <a:ea typeface="思源黑体 CN Medium" panose="020B0600000000000000" pitchFamily="34" charset="-122"/>
              </a:endParaRPr>
            </a:p>
          </p:txBody>
        </p:sp>
        <p:grpSp>
          <p:nvGrpSpPr>
            <p:cNvPr id="54" name="组 10"/>
            <p:cNvGrpSpPr/>
            <p:nvPr/>
          </p:nvGrpSpPr>
          <p:grpSpPr>
            <a:xfrm>
              <a:off x="7483141" y="1429223"/>
              <a:ext cx="241300" cy="1647929"/>
              <a:chOff x="1346200" y="1476269"/>
              <a:chExt cx="241300" cy="1647929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1346200" y="1476269"/>
                <a:ext cx="241300" cy="241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56" name="直线连接符 8"/>
              <p:cNvCxnSpPr/>
              <p:nvPr/>
            </p:nvCxnSpPr>
            <p:spPr>
              <a:xfrm>
                <a:off x="1463675" y="1666769"/>
                <a:ext cx="0" cy="1457429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合 12"/>
          <p:cNvGrpSpPr/>
          <p:nvPr/>
        </p:nvGrpSpPr>
        <p:grpSpPr>
          <a:xfrm>
            <a:off x="5455858" y="3687543"/>
            <a:ext cx="2618035" cy="1706190"/>
            <a:chOff x="5455858" y="3687543"/>
            <a:chExt cx="2618035" cy="1706190"/>
          </a:xfrm>
        </p:grpSpPr>
        <p:sp>
          <p:nvSpPr>
            <p:cNvPr id="57" name="文本框 8"/>
            <p:cNvSpPr txBox="1"/>
            <p:nvPr/>
          </p:nvSpPr>
          <p:spPr>
            <a:xfrm>
              <a:off x="5821975" y="4341137"/>
              <a:ext cx="2251918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821975" y="3920572"/>
              <a:ext cx="814647" cy="386452"/>
            </a:xfrm>
            <a:prstGeom prst="rect">
              <a:avLst/>
            </a:prstGeom>
            <a:solidFill>
              <a:srgbClr val="1CADE4"/>
            </a:solidFill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 smtClean="0">
                  <a:solidFill>
                    <a:schemeClr val="bg1"/>
                  </a:solidFill>
                  <a:ea typeface="思源黑体 CN Medium" panose="020B0600000000000000" pitchFamily="34" charset="-122"/>
                </a:rPr>
                <a:t>关键词</a:t>
              </a:r>
              <a:endParaRPr lang="en-US" altLang="zh-CN" sz="1600" b="1" dirty="0">
                <a:solidFill>
                  <a:schemeClr val="bg1"/>
                </a:solidFill>
                <a:ea typeface="思源黑体 CN Medium" panose="020B0600000000000000" pitchFamily="34" charset="-122"/>
              </a:endParaRPr>
            </a:p>
          </p:txBody>
        </p:sp>
        <p:grpSp>
          <p:nvGrpSpPr>
            <p:cNvPr id="59" name="组 10"/>
            <p:cNvGrpSpPr/>
            <p:nvPr/>
          </p:nvGrpSpPr>
          <p:grpSpPr>
            <a:xfrm>
              <a:off x="5455858" y="3687543"/>
              <a:ext cx="241300" cy="1545174"/>
              <a:chOff x="1346200" y="172395"/>
              <a:chExt cx="241300" cy="1545174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1346200" y="1476269"/>
                <a:ext cx="241300" cy="241300"/>
              </a:xfrm>
              <a:prstGeom prst="ellipse">
                <a:avLst/>
              </a:prstGeom>
              <a:solidFill>
                <a:srgbClr val="1CAD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61" name="直线连接符 8"/>
              <p:cNvCxnSpPr/>
              <p:nvPr/>
            </p:nvCxnSpPr>
            <p:spPr>
              <a:xfrm>
                <a:off x="1471017" y="172395"/>
                <a:ext cx="0" cy="1457429"/>
              </a:xfrm>
              <a:prstGeom prst="line">
                <a:avLst/>
              </a:prstGeom>
              <a:ln w="12700">
                <a:solidFill>
                  <a:srgbClr val="1CADE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组合 13"/>
          <p:cNvGrpSpPr/>
          <p:nvPr/>
        </p:nvGrpSpPr>
        <p:grpSpPr>
          <a:xfrm>
            <a:off x="8931628" y="3687543"/>
            <a:ext cx="2618035" cy="1706190"/>
            <a:chOff x="8931628" y="3687543"/>
            <a:chExt cx="2618035" cy="1706190"/>
          </a:xfrm>
        </p:grpSpPr>
        <p:sp>
          <p:nvSpPr>
            <p:cNvPr id="62" name="文本框 8"/>
            <p:cNvSpPr txBox="1"/>
            <p:nvPr/>
          </p:nvSpPr>
          <p:spPr>
            <a:xfrm>
              <a:off x="9297745" y="4341137"/>
              <a:ext cx="2251918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9297745" y="3920572"/>
              <a:ext cx="1024639" cy="38645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 smtClean="0">
                  <a:solidFill>
                    <a:schemeClr val="bg1"/>
                  </a:solidFill>
                  <a:ea typeface="思源黑体 CN Medium" panose="020B0600000000000000" pitchFamily="34" charset="-122"/>
                </a:rPr>
                <a:t>参考文献</a:t>
              </a:r>
              <a:endParaRPr lang="en-US" altLang="zh-CN" sz="1600" b="1" dirty="0">
                <a:solidFill>
                  <a:schemeClr val="bg1"/>
                </a:solidFill>
                <a:ea typeface="思源黑体 CN Medium" panose="020B0600000000000000" pitchFamily="34" charset="-122"/>
              </a:endParaRPr>
            </a:p>
          </p:txBody>
        </p:sp>
        <p:grpSp>
          <p:nvGrpSpPr>
            <p:cNvPr id="64" name="组 10"/>
            <p:cNvGrpSpPr/>
            <p:nvPr/>
          </p:nvGrpSpPr>
          <p:grpSpPr>
            <a:xfrm>
              <a:off x="8931628" y="3687543"/>
              <a:ext cx="241300" cy="1545174"/>
              <a:chOff x="1346200" y="172395"/>
              <a:chExt cx="241300" cy="1545174"/>
            </a:xfrm>
          </p:grpSpPr>
          <p:sp>
            <p:nvSpPr>
              <p:cNvPr id="65" name="椭圆 64"/>
              <p:cNvSpPr/>
              <p:nvPr/>
            </p:nvSpPr>
            <p:spPr>
              <a:xfrm>
                <a:off x="1346200" y="1476269"/>
                <a:ext cx="241300" cy="241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66" name="直线连接符 8"/>
              <p:cNvCxnSpPr/>
              <p:nvPr/>
            </p:nvCxnSpPr>
            <p:spPr>
              <a:xfrm>
                <a:off x="1471017" y="172395"/>
                <a:ext cx="0" cy="1457429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135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1"/>
          <p:cNvGrpSpPr/>
          <p:nvPr/>
        </p:nvGrpSpPr>
        <p:grpSpPr>
          <a:xfrm>
            <a:off x="0" y="4077323"/>
            <a:ext cx="12192000" cy="1446549"/>
            <a:chOff x="1" y="2266932"/>
            <a:chExt cx="12192000" cy="1446549"/>
          </a:xfrm>
        </p:grpSpPr>
        <p:sp>
          <p:nvSpPr>
            <p:cNvPr id="12" name="矩形 11"/>
            <p:cNvSpPr/>
            <p:nvPr/>
          </p:nvSpPr>
          <p:spPr>
            <a:xfrm rot="16200000">
              <a:off x="5854909" y="-3105793"/>
              <a:ext cx="482183" cy="12192000"/>
            </a:xfrm>
            <a:prstGeom prst="rect">
              <a:avLst/>
            </a:prstGeom>
            <a:solidFill>
              <a:srgbClr val="FFC95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5854909" y="-2623610"/>
              <a:ext cx="482183" cy="12192000"/>
            </a:xfrm>
            <a:prstGeom prst="rect">
              <a:avLst/>
            </a:prstGeom>
            <a:solidFill>
              <a:srgbClr val="47B8E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6200000">
              <a:off x="5854909" y="-3587976"/>
              <a:ext cx="482183" cy="12192000"/>
            </a:xfrm>
            <a:prstGeom prst="rect">
              <a:avLst/>
            </a:prstGeom>
            <a:solidFill>
              <a:srgbClr val="FF747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443096" y="4077324"/>
            <a:ext cx="4820546" cy="1446548"/>
          </a:xfrm>
          <a:prstGeom prst="rect">
            <a:avLst/>
          </a:prstGeom>
          <a:solidFill>
            <a:srgbClr val="34314C"/>
          </a:solidFill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8800" b="1" dirty="0" smtClean="0">
                <a:ln w="0"/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研究思路</a:t>
            </a:r>
            <a:endParaRPr lang="zh-CN" altLang="en-US" sz="8800" b="1" dirty="0">
              <a:ln w="0"/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93580" y="4077323"/>
            <a:ext cx="2049516" cy="1446549"/>
          </a:xfrm>
          <a:prstGeom prst="rect">
            <a:avLst/>
          </a:prstGeom>
          <a:pattFill prst="pct50">
            <a:fgClr>
              <a:srgbClr val="1CADE4"/>
            </a:fgClr>
            <a:bgClr>
              <a:schemeClr val="bg1"/>
            </a:bgClr>
          </a:pattFill>
          <a:ln cmpd="tri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latin typeface="Aharoni" panose="02010803020104030203" pitchFamily="2" charset="-79"/>
                <a:ea typeface="思源黑体 CN Medium" panose="020B0600000000000000" pitchFamily="34" charset="-122"/>
                <a:cs typeface="Aharoni" panose="02010803020104030203" pitchFamily="2" charset="-79"/>
              </a:rPr>
              <a:t>Three</a:t>
            </a:r>
            <a:endParaRPr lang="zh-CN" altLang="en-US" sz="5400" dirty="0">
              <a:latin typeface="Aharoni" panose="02010803020104030203" pitchFamily="2" charset="-79"/>
              <a:ea typeface="思源黑体 CN Medium" panose="020B0600000000000000" pitchFamily="34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6698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1442</TotalTime>
  <Words>1762</Words>
  <Application>Microsoft Office PowerPoint</Application>
  <PresentationFormat>宽屏</PresentationFormat>
  <Paragraphs>186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Calibri Light</vt:lpstr>
      <vt:lpstr>Calibri</vt:lpstr>
      <vt:lpstr>Aharoni</vt:lpstr>
      <vt:lpstr>Century Gothic</vt:lpstr>
      <vt:lpstr>Wingdings</vt:lpstr>
      <vt:lpstr>等线 Light</vt:lpstr>
      <vt:lpstr>微软雅黑</vt:lpstr>
      <vt:lpstr>思源黑体 CN Medium</vt:lpstr>
      <vt:lpstr>Arial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静态-三色条纹-毕业答辩-模板</dc:title>
  <dc:creator>日天杂谈</dc:creator>
  <cp:lastModifiedBy>WMB_ZH_B</cp:lastModifiedBy>
  <cp:revision>175</cp:revision>
  <dcterms:created xsi:type="dcterms:W3CDTF">2020-03-09T02:07:48Z</dcterms:created>
  <dcterms:modified xsi:type="dcterms:W3CDTF">2020-03-27T08:25:45Z</dcterms:modified>
</cp:coreProperties>
</file>