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68" r:id="rId2"/>
    <p:sldId id="346" r:id="rId3"/>
    <p:sldId id="347" r:id="rId4"/>
    <p:sldId id="348" r:id="rId5"/>
    <p:sldId id="349" r:id="rId6"/>
    <p:sldId id="365" r:id="rId7"/>
    <p:sldId id="351" r:id="rId8"/>
    <p:sldId id="350" r:id="rId9"/>
    <p:sldId id="353" r:id="rId10"/>
    <p:sldId id="354" r:id="rId11"/>
    <p:sldId id="355" r:id="rId12"/>
    <p:sldId id="356" r:id="rId13"/>
    <p:sldId id="352" r:id="rId14"/>
    <p:sldId id="366" r:id="rId15"/>
    <p:sldId id="362" r:id="rId16"/>
    <p:sldId id="359" r:id="rId17"/>
    <p:sldId id="361" r:id="rId18"/>
    <p:sldId id="360" r:id="rId19"/>
    <p:sldId id="358" r:id="rId20"/>
    <p:sldId id="364" r:id="rId21"/>
    <p:sldId id="357" r:id="rId22"/>
    <p:sldId id="367" r:id="rId23"/>
  </p:sldIdLst>
  <p:sldSz cx="12192000" cy="6858000"/>
  <p:notesSz cx="6858000" cy="9144000"/>
  <p:embeddedFontLst>
    <p:embeddedFont>
      <p:font typeface="微软雅黑" panose="020B0503020204020204" pitchFamily="34" charset="-122"/>
      <p:regular r:id="rId24"/>
      <p:bold r:id="rId25"/>
    </p:embeddedFont>
    <p:embeddedFont>
      <p:font typeface="新細明體" panose="02020500000000000000" pitchFamily="18" charset="-120"/>
      <p:regular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微软雅黑" panose="020B0503020204020204" pitchFamily="34" charset="-122"/>
      <p:regular r:id="rId24"/>
      <p:bold r:id="rId25"/>
    </p:embeddedFont>
    <p:embeddedFont>
      <p:font typeface="Montserrat-ExtraBold" panose="02000803000000000000" pitchFamily="2" charset="0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8AE"/>
    <a:srgbClr val="B3ECF7"/>
    <a:srgbClr val="0F7A8F"/>
    <a:srgbClr val="15A4C1"/>
    <a:srgbClr val="3ECDEA"/>
    <a:srgbClr val="88E1F2"/>
    <a:srgbClr val="E6E6E6"/>
    <a:srgbClr val="FF7C7C"/>
    <a:srgbClr val="F29600"/>
    <a:srgbClr val="FFA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AD29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20XX/1/5</c:v>
                </c:pt>
                <c:pt idx="1">
                  <c:v>20XX/1/6</c:v>
                </c:pt>
                <c:pt idx="2">
                  <c:v>20XX/1/7</c:v>
                </c:pt>
                <c:pt idx="3">
                  <c:v>20XX/1/8</c:v>
                </c:pt>
                <c:pt idx="4">
                  <c:v>20XX/1/9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</c:v>
                </c:pt>
                <c:pt idx="1">
                  <c:v>3.2</c:v>
                </c:pt>
                <c:pt idx="2">
                  <c:v>2.7</c:v>
                </c:pt>
                <c:pt idx="3">
                  <c:v>4.3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E3-4373-A9C1-794D7C32F34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D08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20XX/1/5</c:v>
                </c:pt>
                <c:pt idx="1">
                  <c:v>20XX/1/6</c:v>
                </c:pt>
                <c:pt idx="2">
                  <c:v>20XX/1/7</c:v>
                </c:pt>
                <c:pt idx="3">
                  <c:v>20XX/1/8</c:v>
                </c:pt>
                <c:pt idx="4">
                  <c:v>20XX/1/9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4</c:v>
                </c:pt>
                <c:pt idx="1">
                  <c:v>6.8</c:v>
                </c:pt>
                <c:pt idx="2">
                  <c:v>6.7</c:v>
                </c:pt>
                <c:pt idx="3">
                  <c:v>7.2</c:v>
                </c:pt>
                <c:pt idx="4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E3-4373-A9C1-794D7C32F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8954704"/>
        <c:axId val="1818958144"/>
      </c:areaChart>
      <c:catAx>
        <c:axId val="1818954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18958144"/>
        <c:crosses val="autoZero"/>
        <c:auto val="1"/>
        <c:lblAlgn val="ctr"/>
        <c:lblOffset val="100"/>
        <c:noMultiLvlLbl val="1"/>
      </c:catAx>
      <c:valAx>
        <c:axId val="1818958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18954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D082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20xx/1/5</c:v>
                </c:pt>
                <c:pt idx="1">
                  <c:v>20xx/1/6</c:v>
                </c:pt>
                <c:pt idx="2">
                  <c:v>20xx/1/7</c:v>
                </c:pt>
                <c:pt idx="3">
                  <c:v>20xx/1/8</c:v>
                </c:pt>
                <c:pt idx="4">
                  <c:v>20xx/1/9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6.1</c:v>
                </c:pt>
                <c:pt idx="3">
                  <c:v>5.8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61-4917-8551-8D22F7D26A7B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FFAD29"/>
            </a:solidFill>
            <a:ln>
              <a:noFill/>
            </a:ln>
            <a:effectLst/>
          </c:spPr>
          <c:cat>
            <c:strRef>
              <c:f>工作表1!$A$2:$A$6</c:f>
              <c:strCache>
                <c:ptCount val="5"/>
                <c:pt idx="0">
                  <c:v>20xx/1/5</c:v>
                </c:pt>
                <c:pt idx="1">
                  <c:v>20xx/1/6</c:v>
                </c:pt>
                <c:pt idx="2">
                  <c:v>20xx/1/7</c:v>
                </c:pt>
                <c:pt idx="3">
                  <c:v>20xx/1/8</c:v>
                </c:pt>
                <c:pt idx="4">
                  <c:v>20xx/1/9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</c:v>
                </c:pt>
                <c:pt idx="1">
                  <c:v>3.5</c:v>
                </c:pt>
                <c:pt idx="2">
                  <c:v>2.4</c:v>
                </c:pt>
                <c:pt idx="3">
                  <c:v>4.2</c:v>
                </c:pt>
                <c:pt idx="4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61-4917-8551-8D22F7D26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002432"/>
        <c:axId val="1819005872"/>
      </c:areaChart>
      <c:catAx>
        <c:axId val="1819002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19005872"/>
        <c:crosses val="autoZero"/>
        <c:auto val="1"/>
        <c:lblAlgn val="ctr"/>
        <c:lblOffset val="100"/>
        <c:noMultiLvlLbl val="1"/>
      </c:catAx>
      <c:valAx>
        <c:axId val="181900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1819002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FAD2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0F-4CC0-A3AE-5110E50ACBA3}"/>
              </c:ext>
            </c:extLst>
          </c:dPt>
          <c:dPt>
            <c:idx val="1"/>
            <c:bubble3D val="0"/>
            <c:spPr>
              <a:solidFill>
                <a:srgbClr val="E68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0F-4CC0-A3AE-5110E50ACBA3}"/>
              </c:ext>
            </c:extLst>
          </c:dPt>
          <c:dPt>
            <c:idx val="2"/>
            <c:bubble3D val="0"/>
            <c:spPr>
              <a:solidFill>
                <a:srgbClr val="FFD0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0F-4CC0-A3AE-5110E50ACB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0F-4CC0-A3AE-5110E50ACBA3}"/>
              </c:ext>
            </c:extLst>
          </c:dPt>
          <c:cat>
            <c:strRef>
              <c:f>工作表1!$A$2:$A$5</c:f>
              <c:strCache>
                <c:ptCount val="3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6</c:v>
                </c:pt>
                <c:pt idx="1">
                  <c:v>8.4</c:v>
                </c:pt>
                <c:pt idx="2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0F-4CC0-A3AE-5110E50AC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D082"/>
            </a:solidFill>
          </c:spPr>
          <c:dPt>
            <c:idx val="0"/>
            <c:bubble3D val="0"/>
            <c:spPr>
              <a:solidFill>
                <a:srgbClr val="E68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9-4234-9903-A5BC6FD5CE6C}"/>
              </c:ext>
            </c:extLst>
          </c:dPt>
          <c:dPt>
            <c:idx val="1"/>
            <c:bubble3D val="0"/>
            <c:spPr>
              <a:solidFill>
                <a:srgbClr val="FFAD2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9-4234-9903-A5BC6FD5CE6C}"/>
              </c:ext>
            </c:extLst>
          </c:dPt>
          <c:dPt>
            <c:idx val="2"/>
            <c:bubble3D val="0"/>
            <c:spPr>
              <a:solidFill>
                <a:srgbClr val="FFD0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F9-4234-9903-A5BC6FD5CE6C}"/>
              </c:ext>
            </c:extLst>
          </c:dPt>
          <c:dPt>
            <c:idx val="3"/>
            <c:bubble3D val="0"/>
            <c:spPr>
              <a:solidFill>
                <a:srgbClr val="B46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F9-4234-9903-A5BC6FD5CE6C}"/>
              </c:ext>
            </c:extLst>
          </c:dPt>
          <c:cat>
            <c:strRef>
              <c:f>工作表1!$A$2:$A$5</c:f>
              <c:strCache>
                <c:ptCount val="4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6.3</c:v>
                </c:pt>
                <c:pt idx="1">
                  <c:v>2.1</c:v>
                </c:pt>
                <c:pt idx="2">
                  <c:v>3.5</c:v>
                </c:pt>
                <c:pt idx="3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F9-4234-9903-A5BC6FD5C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D082"/>
            </a:solidFill>
          </c:spPr>
          <c:dPt>
            <c:idx val="0"/>
            <c:bubble3D val="0"/>
            <c:spPr>
              <a:solidFill>
                <a:srgbClr val="E68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25-4335-B707-3BC3B180C744}"/>
              </c:ext>
            </c:extLst>
          </c:dPt>
          <c:dPt>
            <c:idx val="1"/>
            <c:bubble3D val="0"/>
            <c:spPr>
              <a:solidFill>
                <a:srgbClr val="FFD0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25-4335-B707-3BC3B180C744}"/>
              </c:ext>
            </c:extLst>
          </c:dPt>
          <c:dPt>
            <c:idx val="2"/>
            <c:bubble3D val="0"/>
            <c:spPr>
              <a:solidFill>
                <a:srgbClr val="FFD0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25-4335-B707-3BC3B180C744}"/>
              </c:ext>
            </c:extLst>
          </c:dPt>
          <c:dPt>
            <c:idx val="3"/>
            <c:bubble3D val="0"/>
            <c:spPr>
              <a:solidFill>
                <a:srgbClr val="FFD0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625-4335-B707-3BC3B180C744}"/>
              </c:ext>
            </c:extLst>
          </c:dPt>
          <c:cat>
            <c:strRef>
              <c:f>工作表1!$A$2:$A$5</c:f>
              <c:strCache>
                <c:ptCount val="2"/>
                <c:pt idx="0">
                  <c:v>一月</c:v>
                </c:pt>
                <c:pt idx="1">
                  <c:v>二月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25-4335-B707-3BC3B180C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9508" y="0"/>
            <a:ext cx="12192000" cy="6854653"/>
          </a:xfrm>
          <a:prstGeom prst="rect">
            <a:avLst/>
          </a:prstGeom>
          <a:solidFill>
            <a:srgbClr val="55536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手动输入 3"/>
          <p:cNvSpPr/>
          <p:nvPr userDrawn="1"/>
        </p:nvSpPr>
        <p:spPr>
          <a:xfrm>
            <a:off x="-19507" y="663081"/>
            <a:ext cx="12212726" cy="619157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6"/>
              <a:gd name="connsiteY0" fmla="*/ 0 h 10358"/>
              <a:gd name="connsiteX1" fmla="*/ 10016 w 10016"/>
              <a:gd name="connsiteY1" fmla="*/ 358 h 10358"/>
              <a:gd name="connsiteX2" fmla="*/ 10016 w 10016"/>
              <a:gd name="connsiteY2" fmla="*/ 10358 h 10358"/>
              <a:gd name="connsiteX3" fmla="*/ 16 w 10016"/>
              <a:gd name="connsiteY3" fmla="*/ 10358 h 10358"/>
              <a:gd name="connsiteX4" fmla="*/ 0 w 10016"/>
              <a:gd name="connsiteY4" fmla="*/ 0 h 10358"/>
              <a:gd name="connsiteX0" fmla="*/ 0 w 10016"/>
              <a:gd name="connsiteY0" fmla="*/ 0 h 10358"/>
              <a:gd name="connsiteX1" fmla="*/ 10000 w 10016"/>
              <a:gd name="connsiteY1" fmla="*/ 3003 h 10358"/>
              <a:gd name="connsiteX2" fmla="*/ 10016 w 10016"/>
              <a:gd name="connsiteY2" fmla="*/ 10358 h 10358"/>
              <a:gd name="connsiteX3" fmla="*/ 16 w 10016"/>
              <a:gd name="connsiteY3" fmla="*/ 10358 h 10358"/>
              <a:gd name="connsiteX4" fmla="*/ 0 w 10016"/>
              <a:gd name="connsiteY4" fmla="*/ 0 h 10358"/>
              <a:gd name="connsiteX0" fmla="*/ 0 w 10016"/>
              <a:gd name="connsiteY0" fmla="*/ 0 h 10358"/>
              <a:gd name="connsiteX1" fmla="*/ 10000 w 10016"/>
              <a:gd name="connsiteY1" fmla="*/ 1633 h 10358"/>
              <a:gd name="connsiteX2" fmla="*/ 10016 w 10016"/>
              <a:gd name="connsiteY2" fmla="*/ 10358 h 10358"/>
              <a:gd name="connsiteX3" fmla="*/ 16 w 10016"/>
              <a:gd name="connsiteY3" fmla="*/ 10358 h 10358"/>
              <a:gd name="connsiteX4" fmla="*/ 0 w 10016"/>
              <a:gd name="connsiteY4" fmla="*/ 0 h 10358"/>
              <a:gd name="connsiteX0" fmla="*/ 0 w 10017"/>
              <a:gd name="connsiteY0" fmla="*/ 0 h 10358"/>
              <a:gd name="connsiteX1" fmla="*/ 10016 w 10017"/>
              <a:gd name="connsiteY1" fmla="*/ 1665 h 10358"/>
              <a:gd name="connsiteX2" fmla="*/ 10016 w 10017"/>
              <a:gd name="connsiteY2" fmla="*/ 10358 h 10358"/>
              <a:gd name="connsiteX3" fmla="*/ 16 w 10017"/>
              <a:gd name="connsiteY3" fmla="*/ 10358 h 10358"/>
              <a:gd name="connsiteX4" fmla="*/ 0 w 10017"/>
              <a:gd name="connsiteY4" fmla="*/ 0 h 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7" h="10358">
                <a:moveTo>
                  <a:pt x="0" y="0"/>
                </a:moveTo>
                <a:lnTo>
                  <a:pt x="10016" y="1665"/>
                </a:lnTo>
                <a:cubicBezTo>
                  <a:pt x="10021" y="4117"/>
                  <a:pt x="10011" y="7906"/>
                  <a:pt x="10016" y="10358"/>
                </a:cubicBezTo>
                <a:lnTo>
                  <a:pt x="16" y="10358"/>
                </a:lnTo>
                <a:cubicBezTo>
                  <a:pt x="11" y="6905"/>
                  <a:pt x="5" y="345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04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FFD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FFD082"/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248457" y="5612424"/>
            <a:ext cx="6353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117" name="文本框 116"/>
          <p:cNvSpPr txBox="1"/>
          <p:nvPr userDrawn="1"/>
        </p:nvSpPr>
        <p:spPr>
          <a:xfrm>
            <a:off x="4464782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>
                    <a:lumMod val="65000"/>
                    <a:alpha val="40000"/>
                  </a:schemeClr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结论与贡献</a:t>
            </a:r>
            <a:endParaRPr lang="zh-CN" altLang="en-US" sz="4800" dirty="0">
              <a:solidFill>
                <a:schemeClr val="bg1">
                  <a:lumMod val="65000"/>
                  <a:alpha val="40000"/>
                </a:schemeClr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118" name="矩形 117"/>
          <p:cNvSpPr/>
          <p:nvPr userDrawn="1"/>
        </p:nvSpPr>
        <p:spPr>
          <a:xfrm>
            <a:off x="5820017" y="272026"/>
            <a:ext cx="55002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7200" dirty="0">
              <a:solidFill>
                <a:schemeClr val="bg1">
                  <a:lumMod val="65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矩形 118"/>
          <p:cNvSpPr/>
          <p:nvPr userDrawn="1"/>
        </p:nvSpPr>
        <p:spPr>
          <a:xfrm>
            <a:off x="3884760" y="1590034"/>
            <a:ext cx="4958409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7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 &amp; </a:t>
            </a:r>
            <a:endParaRPr lang="zh-CN" altLang="en-US" sz="28700" dirty="0">
              <a:solidFill>
                <a:schemeClr val="bg1">
                  <a:lumMod val="65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00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FFD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FFD082"/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37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8E1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78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88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88E1F2"/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248457" y="5612424"/>
            <a:ext cx="444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Prospect</a:t>
            </a:r>
          </a:p>
        </p:txBody>
      </p:sp>
      <p:sp>
        <p:nvSpPr>
          <p:cNvPr id="117" name="文本框 116"/>
          <p:cNvSpPr txBox="1"/>
          <p:nvPr userDrawn="1"/>
        </p:nvSpPr>
        <p:spPr>
          <a:xfrm>
            <a:off x="4464782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>
                    <a:lumMod val="65000"/>
                    <a:alpha val="40000"/>
                  </a:schemeClr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不足与展望</a:t>
            </a:r>
            <a:endParaRPr lang="zh-CN" altLang="en-US" sz="4800" dirty="0">
              <a:solidFill>
                <a:schemeClr val="bg1">
                  <a:lumMod val="65000"/>
                  <a:alpha val="40000"/>
                </a:schemeClr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118" name="矩形 117"/>
          <p:cNvSpPr/>
          <p:nvPr userDrawn="1"/>
        </p:nvSpPr>
        <p:spPr>
          <a:xfrm>
            <a:off x="5896217" y="272026"/>
            <a:ext cx="52164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Deficiency</a:t>
            </a:r>
            <a:endParaRPr lang="zh-CN" altLang="en-US" sz="7200" dirty="0">
              <a:solidFill>
                <a:schemeClr val="bg1">
                  <a:lumMod val="65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9" name="矩形 118"/>
          <p:cNvSpPr/>
          <p:nvPr userDrawn="1"/>
        </p:nvSpPr>
        <p:spPr>
          <a:xfrm>
            <a:off x="3884760" y="1590034"/>
            <a:ext cx="4958409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7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 &amp; </a:t>
            </a:r>
            <a:endParaRPr lang="zh-CN" altLang="en-US" sz="28700" dirty="0">
              <a:solidFill>
                <a:schemeClr val="bg1">
                  <a:lumMod val="65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88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88E1F2"/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11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84C8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80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84C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84C8AE"/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48457" y="5612424"/>
            <a:ext cx="5671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Documents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124817" y="272026"/>
            <a:ext cx="50417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Reference</a:t>
            </a:r>
            <a:endParaRPr lang="zh-CN" altLang="en-US" sz="7200" dirty="0">
              <a:solidFill>
                <a:schemeClr val="bg1">
                  <a:lumMod val="65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884760" y="1590034"/>
            <a:ext cx="4958409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7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 &amp; </a:t>
            </a:r>
            <a:endParaRPr lang="zh-CN" altLang="en-US" sz="28700" dirty="0">
              <a:solidFill>
                <a:schemeClr val="bg1">
                  <a:lumMod val="65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77256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>
                    <a:lumMod val="65000"/>
                    <a:alpha val="40000"/>
                  </a:schemeClr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参考文献</a:t>
            </a:r>
            <a:endParaRPr lang="zh-CN" altLang="en-US" sz="4800" dirty="0">
              <a:solidFill>
                <a:schemeClr val="bg1">
                  <a:lumMod val="65000"/>
                  <a:alpha val="40000"/>
                </a:schemeClr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247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9508" y="0"/>
            <a:ext cx="12192000" cy="6854653"/>
          </a:xfrm>
          <a:prstGeom prst="rect">
            <a:avLst/>
          </a:prstGeom>
          <a:solidFill>
            <a:srgbClr val="55536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手动输入 3"/>
          <p:cNvSpPr/>
          <p:nvPr userDrawn="1"/>
        </p:nvSpPr>
        <p:spPr>
          <a:xfrm flipH="1">
            <a:off x="-19507" y="663081"/>
            <a:ext cx="12212726" cy="619157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6"/>
              <a:gd name="connsiteY0" fmla="*/ 0 h 10358"/>
              <a:gd name="connsiteX1" fmla="*/ 10016 w 10016"/>
              <a:gd name="connsiteY1" fmla="*/ 358 h 10358"/>
              <a:gd name="connsiteX2" fmla="*/ 10016 w 10016"/>
              <a:gd name="connsiteY2" fmla="*/ 10358 h 10358"/>
              <a:gd name="connsiteX3" fmla="*/ 16 w 10016"/>
              <a:gd name="connsiteY3" fmla="*/ 10358 h 10358"/>
              <a:gd name="connsiteX4" fmla="*/ 0 w 10016"/>
              <a:gd name="connsiteY4" fmla="*/ 0 h 10358"/>
              <a:gd name="connsiteX0" fmla="*/ 0 w 10016"/>
              <a:gd name="connsiteY0" fmla="*/ 0 h 10358"/>
              <a:gd name="connsiteX1" fmla="*/ 10000 w 10016"/>
              <a:gd name="connsiteY1" fmla="*/ 3003 h 10358"/>
              <a:gd name="connsiteX2" fmla="*/ 10016 w 10016"/>
              <a:gd name="connsiteY2" fmla="*/ 10358 h 10358"/>
              <a:gd name="connsiteX3" fmla="*/ 16 w 10016"/>
              <a:gd name="connsiteY3" fmla="*/ 10358 h 10358"/>
              <a:gd name="connsiteX4" fmla="*/ 0 w 10016"/>
              <a:gd name="connsiteY4" fmla="*/ 0 h 10358"/>
              <a:gd name="connsiteX0" fmla="*/ 0 w 10016"/>
              <a:gd name="connsiteY0" fmla="*/ 0 h 10358"/>
              <a:gd name="connsiteX1" fmla="*/ 10000 w 10016"/>
              <a:gd name="connsiteY1" fmla="*/ 1633 h 10358"/>
              <a:gd name="connsiteX2" fmla="*/ 10016 w 10016"/>
              <a:gd name="connsiteY2" fmla="*/ 10358 h 10358"/>
              <a:gd name="connsiteX3" fmla="*/ 16 w 10016"/>
              <a:gd name="connsiteY3" fmla="*/ 10358 h 10358"/>
              <a:gd name="connsiteX4" fmla="*/ 0 w 10016"/>
              <a:gd name="connsiteY4" fmla="*/ 0 h 10358"/>
              <a:gd name="connsiteX0" fmla="*/ 0 w 10017"/>
              <a:gd name="connsiteY0" fmla="*/ 0 h 10358"/>
              <a:gd name="connsiteX1" fmla="*/ 10016 w 10017"/>
              <a:gd name="connsiteY1" fmla="*/ 1665 h 10358"/>
              <a:gd name="connsiteX2" fmla="*/ 10016 w 10017"/>
              <a:gd name="connsiteY2" fmla="*/ 10358 h 10358"/>
              <a:gd name="connsiteX3" fmla="*/ 16 w 10017"/>
              <a:gd name="connsiteY3" fmla="*/ 10358 h 10358"/>
              <a:gd name="connsiteX4" fmla="*/ 0 w 10017"/>
              <a:gd name="connsiteY4" fmla="*/ 0 h 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7" h="10358">
                <a:moveTo>
                  <a:pt x="0" y="0"/>
                </a:moveTo>
                <a:lnTo>
                  <a:pt x="10016" y="1665"/>
                </a:lnTo>
                <a:cubicBezTo>
                  <a:pt x="10021" y="4117"/>
                  <a:pt x="10011" y="7906"/>
                  <a:pt x="10016" y="10358"/>
                </a:cubicBezTo>
                <a:lnTo>
                  <a:pt x="16" y="10358"/>
                </a:lnTo>
                <a:cubicBezTo>
                  <a:pt x="11" y="6905"/>
                  <a:pt x="5" y="345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62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rgbClr val="84C8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712000" y="0"/>
            <a:ext cx="6480000" cy="6854653"/>
          </a:xfrm>
          <a:prstGeom prst="rect">
            <a:avLst/>
          </a:prstGeom>
          <a:solidFill>
            <a:srgbClr val="555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 flipH="1">
            <a:off x="5499100" y="0"/>
            <a:ext cx="212900" cy="6854653"/>
          </a:xfrm>
          <a:prstGeom prst="rect">
            <a:avLst/>
          </a:prstGeom>
          <a:solidFill>
            <a:srgbClr val="FF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flipH="1">
            <a:off x="5286200" y="-3347"/>
            <a:ext cx="212900" cy="6854653"/>
          </a:xfrm>
          <a:prstGeom prst="rect">
            <a:avLst/>
          </a:prstGeom>
          <a:solidFill>
            <a:srgbClr val="FFD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 flipH="1">
            <a:off x="5073300" y="0"/>
            <a:ext cx="212900" cy="6854653"/>
          </a:xfrm>
          <a:prstGeom prst="rect">
            <a:avLst/>
          </a:prstGeom>
          <a:solidFill>
            <a:srgbClr val="87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17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rgbClr val="55536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97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55536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55536D">
              <a:alpha val="95000"/>
            </a:srgbClr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326" y="5612424"/>
            <a:ext cx="6362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50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 Significance</a:t>
            </a:r>
            <a:endParaRPr lang="zh-CN" altLang="en-US" sz="7200" dirty="0">
              <a:solidFill>
                <a:schemeClr val="bg1">
                  <a:lumMod val="50000"/>
                  <a:alpha val="10000"/>
                </a:schemeClr>
              </a:solidFill>
              <a:latin typeface="Montserrat-ExtraBold" panose="02000803000000000000" pitchFamily="2" charset="0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4464782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>
                    <a:lumMod val="65000"/>
                    <a:alpha val="40000"/>
                  </a:schemeClr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背景和意义</a:t>
            </a:r>
            <a:endParaRPr lang="zh-CN" altLang="en-US" sz="4800" dirty="0">
              <a:solidFill>
                <a:schemeClr val="bg1">
                  <a:lumMod val="65000"/>
                  <a:alpha val="40000"/>
                </a:schemeClr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5375010" y="276077"/>
            <a:ext cx="6011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50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7200" dirty="0">
              <a:solidFill>
                <a:schemeClr val="bg1">
                  <a:lumMod val="50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884760" y="1590034"/>
            <a:ext cx="4958409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700" dirty="0" smtClean="0">
                <a:solidFill>
                  <a:schemeClr val="bg1">
                    <a:lumMod val="50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 &amp; </a:t>
            </a:r>
            <a:endParaRPr lang="zh-CN" altLang="en-US" sz="28700" dirty="0">
              <a:solidFill>
                <a:schemeClr val="bg1">
                  <a:lumMod val="50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39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55536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55536D">
              <a:alpha val="95000"/>
            </a:srgbClr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77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FF7C7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16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FF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FF7C7C"/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15" name="文本框 114"/>
          <p:cNvSpPr txBox="1"/>
          <p:nvPr userDrawn="1"/>
        </p:nvSpPr>
        <p:spPr>
          <a:xfrm>
            <a:off x="248457" y="5612424"/>
            <a:ext cx="3887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226" name="文本框 225"/>
          <p:cNvSpPr txBox="1"/>
          <p:nvPr userDrawn="1"/>
        </p:nvSpPr>
        <p:spPr>
          <a:xfrm>
            <a:off x="4464782" y="3013501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>
                    <a:lumMod val="65000"/>
                    <a:alpha val="40000"/>
                  </a:schemeClr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问题和方法</a:t>
            </a:r>
            <a:endParaRPr lang="zh-CN" altLang="en-US" sz="4800" dirty="0">
              <a:solidFill>
                <a:schemeClr val="bg1">
                  <a:lumMod val="65000"/>
                  <a:alpha val="40000"/>
                </a:schemeClr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227" name="矩形 226"/>
          <p:cNvSpPr/>
          <p:nvPr userDrawn="1"/>
        </p:nvSpPr>
        <p:spPr>
          <a:xfrm>
            <a:off x="6574759" y="272026"/>
            <a:ext cx="45368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Question</a:t>
            </a:r>
            <a:endParaRPr lang="zh-CN" altLang="en-US" sz="7200" dirty="0">
              <a:solidFill>
                <a:schemeClr val="bg1">
                  <a:lumMod val="65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8" name="矩形 227"/>
          <p:cNvSpPr/>
          <p:nvPr userDrawn="1"/>
        </p:nvSpPr>
        <p:spPr>
          <a:xfrm>
            <a:off x="3884760" y="1590034"/>
            <a:ext cx="4958409" cy="45089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700" dirty="0" smtClean="0">
                <a:solidFill>
                  <a:schemeClr val="bg1">
                    <a:lumMod val="65000"/>
                    <a:alpha val="10000"/>
                  </a:schemeClr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 &amp; </a:t>
            </a:r>
            <a:endParaRPr lang="zh-CN" altLang="en-US" sz="28700" dirty="0">
              <a:solidFill>
                <a:schemeClr val="bg1">
                  <a:lumMod val="65000"/>
                  <a:alpha val="1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84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框架 2"/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130"/>
            </a:avLst>
          </a:prstGeom>
          <a:solidFill>
            <a:srgbClr val="FF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214889"/>
            <a:ext cx="805408" cy="616255"/>
          </a:xfrm>
          <a:prstGeom prst="rect">
            <a:avLst/>
          </a:prstGeom>
          <a:solidFill>
            <a:srgbClr val="FF7C7C"/>
          </a:solidFill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rgbClr val="FFFFFF"/>
                </a:solidFill>
                <a:latin typeface="Montserrat-ExtraBold" panose="02000803000000000000" pitchFamily="2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4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FFD08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589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28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2" r:id="rId8"/>
    <p:sldLayoutId id="2147483667" r:id="rId9"/>
    <p:sldLayoutId id="2147483670" r:id="rId10"/>
    <p:sldLayoutId id="2147483674" r:id="rId11"/>
    <p:sldLayoutId id="2147483669" r:id="rId12"/>
    <p:sldLayoutId id="2147483668" r:id="rId13"/>
    <p:sldLayoutId id="2147483675" r:id="rId14"/>
    <p:sldLayoutId id="2147483676" r:id="rId15"/>
    <p:sldLayoutId id="2147483671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410686"/>
            <a:ext cx="75713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 smtClean="0">
                <a:solidFill>
                  <a:srgbClr val="55536D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  <a:cs typeface="Microsoft YaHei" charset="0"/>
              </a:rPr>
              <a:t>毕业论文</a:t>
            </a:r>
            <a:r>
              <a:rPr kumimoji="1" lang="zh-CN" altLang="en-US" sz="7200" b="1" dirty="0" smtClean="0">
                <a:solidFill>
                  <a:srgbClr val="FF7C7C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  <a:cs typeface="Microsoft YaHei" charset="0"/>
              </a:rPr>
              <a:t>答辩模板</a:t>
            </a:r>
            <a:endParaRPr kumimoji="1" lang="zh-CN" altLang="en-US" sz="7200" b="1" dirty="0">
              <a:solidFill>
                <a:srgbClr val="FF7C7C"/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  <a:cs typeface="Microsoft YaHei" charset="0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0" y="255340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solidFill>
              <a:srgbClr val="555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rgbClr val="FF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rgbClr val="88E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rgbClr val="FFD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25311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学校名称：</a:t>
            </a:r>
            <a:r>
              <a:rPr lang="en-US" altLang="zh-CN" sz="1400" dirty="0" err="1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SunSky</a:t>
            </a: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指导老师：</a:t>
            </a:r>
            <a:r>
              <a:rPr lang="zh-CN" altLang="en-US" sz="1400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</a:t>
            </a: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天杂谈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报告人：张某某</a:t>
            </a:r>
            <a:endParaRPr lang="zh-CN" altLang="en-US" sz="1400" dirty="0">
              <a:solidFill>
                <a:srgbClr val="84C8A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55340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solidFill>
              <a:srgbClr val="555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rgbClr val="FF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rgbClr val="88E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rgbClr val="FFD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331928" y="361101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88E1F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  <a:cs typeface="Microsoft YaHei" charset="0"/>
              </a:rPr>
              <a:t>静态多彩简约</a:t>
            </a:r>
            <a:endParaRPr kumimoji="1" lang="zh-CN" altLang="en-US" sz="2800" b="1" dirty="0">
              <a:solidFill>
                <a:srgbClr val="88E1F2"/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06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82600" y="1333500"/>
            <a:ext cx="2692400" cy="4406900"/>
          </a:xfrm>
          <a:prstGeom prst="roundRect">
            <a:avLst>
              <a:gd name="adj" fmla="val 3459"/>
            </a:avLst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600" y="2343150"/>
            <a:ext cx="269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745819" y="3374168"/>
            <a:ext cx="2165962" cy="146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研究方法是指在研究中发现新现象、新事物，或提出新理论、新观点，揭示事物内在规律的工具和手段。</a:t>
            </a:r>
          </a:p>
        </p:txBody>
      </p:sp>
      <p:sp>
        <p:nvSpPr>
          <p:cNvPr id="35" name="矩形 34"/>
          <p:cNvSpPr/>
          <p:nvPr/>
        </p:nvSpPr>
        <p:spPr>
          <a:xfrm>
            <a:off x="1261978" y="2667644"/>
            <a:ext cx="1133645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44911" y="1333500"/>
            <a:ext cx="2692400" cy="4406900"/>
          </a:xfrm>
          <a:prstGeom prst="roundRect">
            <a:avLst>
              <a:gd name="adj" fmla="val 3459"/>
            </a:avLst>
          </a:prstGeom>
          <a:solidFill>
            <a:srgbClr val="FF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44911" y="2343150"/>
            <a:ext cx="269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3608130" y="3374168"/>
            <a:ext cx="2165962" cy="146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研究方法是指在研究中发现新现象、新事物，或提出新理论、新观点，揭示事物内在规律的工具和手段。</a:t>
            </a:r>
          </a:p>
        </p:txBody>
      </p:sp>
      <p:sp>
        <p:nvSpPr>
          <p:cNvPr id="41" name="矩形 40"/>
          <p:cNvSpPr/>
          <p:nvPr/>
        </p:nvSpPr>
        <p:spPr>
          <a:xfrm>
            <a:off x="4120281" y="2667644"/>
            <a:ext cx="1141659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207222" y="1338592"/>
            <a:ext cx="2692400" cy="4406900"/>
          </a:xfrm>
          <a:prstGeom prst="roundRect">
            <a:avLst>
              <a:gd name="adj" fmla="val 3459"/>
            </a:avLst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207222" y="2348242"/>
            <a:ext cx="269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文本框 8"/>
          <p:cNvSpPr txBox="1"/>
          <p:nvPr/>
        </p:nvSpPr>
        <p:spPr>
          <a:xfrm>
            <a:off x="6470441" y="3379260"/>
            <a:ext cx="2165962" cy="146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研究方法是指在研究中发现新现象、新事物，或提出新理论、新观点，揭示事物内在规律的工具和手段。</a:t>
            </a:r>
          </a:p>
        </p:txBody>
      </p:sp>
      <p:sp>
        <p:nvSpPr>
          <p:cNvPr id="60" name="矩形 59"/>
          <p:cNvSpPr/>
          <p:nvPr/>
        </p:nvSpPr>
        <p:spPr>
          <a:xfrm>
            <a:off x="6984195" y="2672736"/>
            <a:ext cx="1138453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9069533" y="1338592"/>
            <a:ext cx="2692400" cy="4406900"/>
          </a:xfrm>
          <a:prstGeom prst="roundRect">
            <a:avLst>
              <a:gd name="adj" fmla="val 3459"/>
            </a:avLst>
          </a:prstGeom>
          <a:solidFill>
            <a:srgbClr val="FF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069533" y="2348242"/>
            <a:ext cx="2692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文本框 8"/>
          <p:cNvSpPr txBox="1"/>
          <p:nvPr/>
        </p:nvSpPr>
        <p:spPr>
          <a:xfrm>
            <a:off x="9332752" y="3379260"/>
            <a:ext cx="2165962" cy="146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研究方法是指在研究中发现新现象、新事物，或提出新理论、新观点，揭示事物内在规律的工具和手段。</a:t>
            </a:r>
          </a:p>
        </p:txBody>
      </p:sp>
      <p:sp>
        <p:nvSpPr>
          <p:cNvPr id="78" name="矩形 77"/>
          <p:cNvSpPr/>
          <p:nvPr/>
        </p:nvSpPr>
        <p:spPr>
          <a:xfrm>
            <a:off x="9841697" y="2672736"/>
            <a:ext cx="1148071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FF7C7C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FF7C7C"/>
                </a:solidFill>
              </a:rPr>
              <a:t>研究方法</a:t>
            </a:r>
            <a:endParaRPr kumimoji="1" lang="zh-CN" altLang="en-US" dirty="0">
              <a:solidFill>
                <a:srgbClr val="FF7C7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27" y="1554491"/>
            <a:ext cx="545611" cy="5375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78" y="1525800"/>
            <a:ext cx="603041" cy="6030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57" y="1521745"/>
            <a:ext cx="660330" cy="6030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79" y="1525799"/>
            <a:ext cx="603041" cy="6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FFD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THREE  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结论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与贡献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03</a:t>
            </a:r>
            <a:endParaRPr kumimoji="1" lang="zh-CN" altLang="en-US" sz="4800" b="1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0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737519767"/>
              </p:ext>
            </p:extLst>
          </p:nvPr>
        </p:nvGraphicFramePr>
        <p:xfrm>
          <a:off x="965200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线连接符 5"/>
          <p:cNvCxnSpPr/>
          <p:nvPr/>
        </p:nvCxnSpPr>
        <p:spPr>
          <a:xfrm>
            <a:off x="6096000" y="787802"/>
            <a:ext cx="0" cy="46298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57850" y="2393950"/>
            <a:ext cx="876300" cy="876300"/>
          </a:xfrm>
          <a:prstGeom prst="ellipse">
            <a:avLst/>
          </a:prstGeom>
          <a:solidFill>
            <a:srgbClr val="FFD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VS</a:t>
            </a:r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1347530" y="4934802"/>
            <a:ext cx="3846770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列举数据进行比较，通过实践论证结论的真实性和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可靠性；列举数据进行比较，通过实践论证结论的真实性和可靠性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列举数据进行比较，通过实践论证结论的真实性和可靠性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7530" y="4522381"/>
            <a:ext cx="162095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实践应用前数据</a:t>
            </a:r>
            <a:endParaRPr lang="en-US" altLang="zh-CN" sz="1600" dirty="0">
              <a:solidFill>
                <a:schemeClr val="accent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660706144"/>
              </p:ext>
            </p:extLst>
          </p:nvPr>
        </p:nvGraphicFramePr>
        <p:xfrm>
          <a:off x="6821003" y="1200223"/>
          <a:ext cx="4716884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8"/>
          <p:cNvSpPr txBox="1"/>
          <p:nvPr/>
        </p:nvSpPr>
        <p:spPr>
          <a:xfrm>
            <a:off x="7203333" y="4934802"/>
            <a:ext cx="3846770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列举数据进行比较，通过实践论证结论的真实性和可靠性；列举数据进行比较，通过实践论证结论的真实性和可靠性；列举数据进行比较，通过实践论证结论的真实性和可靠性；</a:t>
            </a:r>
          </a:p>
        </p:txBody>
      </p:sp>
      <p:sp>
        <p:nvSpPr>
          <p:cNvPr id="12" name="矩形 11"/>
          <p:cNvSpPr/>
          <p:nvPr/>
        </p:nvSpPr>
        <p:spPr>
          <a:xfrm>
            <a:off x="7203333" y="4522381"/>
            <a:ext cx="1620957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实践</a:t>
            </a:r>
            <a:r>
              <a:rPr lang="zh-CN" altLang="en-US" sz="1600" dirty="0" smtClean="0">
                <a:solidFill>
                  <a:schemeClr val="accent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应用后数据</a:t>
            </a:r>
            <a:endParaRPr lang="en-US" altLang="zh-CN" sz="1600" dirty="0">
              <a:solidFill>
                <a:schemeClr val="accent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FFD08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FFD082"/>
                </a:solidFill>
              </a:rPr>
              <a:t>数据分析</a:t>
            </a:r>
            <a:endParaRPr kumimoji="1" lang="zh-CN" altLang="en-US" dirty="0">
              <a:solidFill>
                <a:srgbClr val="FFD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08</a:t>
            </a: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48358922"/>
              </p:ext>
            </p:extLst>
          </p:nvPr>
        </p:nvGraphicFramePr>
        <p:xfrm>
          <a:off x="131793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5" name="文本框 8"/>
          <p:cNvSpPr txBox="1"/>
          <p:nvPr/>
        </p:nvSpPr>
        <p:spPr>
          <a:xfrm>
            <a:off x="1317931" y="4704656"/>
            <a:ext cx="27870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列举数据进行比较，通过实践论证结论的真实性和可靠性；列举数据进行比较，通过实践论证结论的真实性和可靠性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200735" y="4025352"/>
            <a:ext cx="1021433" cy="42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rgbClr val="E68E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数据项</a:t>
            </a:r>
            <a:r>
              <a:rPr lang="en-US" altLang="zh-CN" dirty="0" smtClean="0">
                <a:solidFill>
                  <a:srgbClr val="E68E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endParaRPr lang="en-US" altLang="zh-CN" dirty="0">
              <a:solidFill>
                <a:srgbClr val="E68E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119" name="图表 118"/>
          <p:cNvGraphicFramePr/>
          <p:nvPr>
            <p:extLst>
              <p:ext uri="{D42A27DB-BD31-4B8C-83A1-F6EECF244321}">
                <p14:modId xmlns:p14="http://schemas.microsoft.com/office/powerpoint/2010/main" val="3004763314"/>
              </p:ext>
            </p:extLst>
          </p:nvPr>
        </p:nvGraphicFramePr>
        <p:xfrm>
          <a:off x="470248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0" name="文本框 8"/>
          <p:cNvSpPr txBox="1"/>
          <p:nvPr/>
        </p:nvSpPr>
        <p:spPr>
          <a:xfrm>
            <a:off x="4702481" y="4704656"/>
            <a:ext cx="27870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列举数据进行比较，通过实践论证结论的真实性和可靠性；列举数据进行比较，通过实践论证结论的真实性和可靠性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580475" y="4025352"/>
            <a:ext cx="1031052" cy="42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rgbClr val="FFAD2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数据项</a:t>
            </a:r>
            <a:r>
              <a:rPr lang="en-US" altLang="zh-CN" dirty="0" smtClean="0">
                <a:solidFill>
                  <a:srgbClr val="FFAD2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endParaRPr lang="en-US" altLang="zh-CN" dirty="0">
              <a:solidFill>
                <a:srgbClr val="FFAD2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123" name="图表 122"/>
          <p:cNvGraphicFramePr/>
          <p:nvPr>
            <p:extLst>
              <p:ext uri="{D42A27DB-BD31-4B8C-83A1-F6EECF244321}">
                <p14:modId xmlns:p14="http://schemas.microsoft.com/office/powerpoint/2010/main" val="2305418316"/>
              </p:ext>
            </p:extLst>
          </p:nvPr>
        </p:nvGraphicFramePr>
        <p:xfrm>
          <a:off x="8087032" y="1171448"/>
          <a:ext cx="2787038" cy="275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4" name="文本框 8"/>
          <p:cNvSpPr txBox="1"/>
          <p:nvPr/>
        </p:nvSpPr>
        <p:spPr>
          <a:xfrm>
            <a:off x="8087031" y="4704656"/>
            <a:ext cx="278703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列举数据进行比较，通过实践论证结论的真实性和可靠性；列举数据进行比较，通过实践论证结论的真实性和可靠性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967429" y="4025352"/>
            <a:ext cx="1026243" cy="42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dirty="0" smtClean="0">
                <a:solidFill>
                  <a:srgbClr val="FFD0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数据项</a:t>
            </a:r>
            <a:r>
              <a:rPr lang="en-US" altLang="zh-CN" dirty="0" smtClean="0">
                <a:solidFill>
                  <a:srgbClr val="FFD0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endParaRPr lang="en-US" altLang="zh-CN" dirty="0">
              <a:solidFill>
                <a:srgbClr val="FFD08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FFD08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FFD082"/>
                </a:solidFill>
              </a:rPr>
              <a:t>数据分析</a:t>
            </a:r>
            <a:endParaRPr kumimoji="1" lang="zh-CN" altLang="en-US" dirty="0">
              <a:solidFill>
                <a:srgbClr val="FFD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1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09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1827" y="1338345"/>
            <a:ext cx="4292600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66666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研究结论是指对研究的事物进行总结形成理论结果。研究是对一个知识范畴的内容进行深入钻研，寻求真理。结论是经过理性思维产生的观点。</a:t>
            </a:r>
            <a:endParaRPr lang="zh-HK" altLang="zh-HK" sz="1400" dirty="0">
              <a:solidFill>
                <a:srgbClr val="66666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9831" y="904882"/>
            <a:ext cx="271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E68E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研究结论</a:t>
            </a:r>
            <a:r>
              <a:rPr lang="en-US" altLang="zh-CN" sz="2000" b="1" dirty="0">
                <a:solidFill>
                  <a:srgbClr val="E68E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endParaRPr lang="zh-HK" altLang="en-US" sz="2000" b="1" dirty="0">
              <a:solidFill>
                <a:srgbClr val="E68E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12388" y="3245400"/>
            <a:ext cx="4292600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400" dirty="0">
                <a:solidFill>
                  <a:srgbClr val="66666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研究结论是指对研究的事物进行总结形成理论结果。研究是对一个知识范畴的内容进行深入钻研，寻求真理。结论是经过理性思维产生的观点。</a:t>
            </a:r>
            <a:endParaRPr lang="zh-HK" altLang="zh-HK" sz="1400" dirty="0">
              <a:solidFill>
                <a:srgbClr val="66666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5047" y="2811937"/>
            <a:ext cx="271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B02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</a:t>
            </a:r>
            <a:r>
              <a:rPr lang="zh-CN" altLang="en-US" sz="2000" b="1" dirty="0" smtClean="0">
                <a:solidFill>
                  <a:srgbClr val="FFB02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结论</a:t>
            </a:r>
            <a:r>
              <a:rPr lang="en-US" altLang="zh-CN" sz="2000" b="1" dirty="0" smtClean="0">
                <a:solidFill>
                  <a:srgbClr val="FFB02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endParaRPr lang="zh-HK" altLang="en-US" sz="2000" b="1" dirty="0">
              <a:solidFill>
                <a:srgbClr val="FFB02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71827" y="5231450"/>
            <a:ext cx="4292600" cy="90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400" dirty="0">
                <a:solidFill>
                  <a:srgbClr val="66666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研究结论是指对研究的事物进行总结形成理论结果。研究是对一个知识范畴的内容进行深入钻研，寻求真理。结论是经过理性思维产生的观点。</a:t>
            </a:r>
            <a:endParaRPr lang="zh-HK" altLang="zh-HK" sz="1400" dirty="0">
              <a:solidFill>
                <a:srgbClr val="66666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51118" y="4802507"/>
            <a:ext cx="271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D0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</a:t>
            </a:r>
            <a:r>
              <a:rPr lang="zh-CN" altLang="en-US" sz="2000" b="1" dirty="0" smtClean="0">
                <a:solidFill>
                  <a:srgbClr val="FFD0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结论</a:t>
            </a:r>
            <a:r>
              <a:rPr lang="en-US" altLang="zh-CN" sz="2000" b="1" dirty="0" smtClean="0">
                <a:solidFill>
                  <a:srgbClr val="FFD0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endParaRPr lang="zh-HK" altLang="en-US" sz="2000" b="1" dirty="0">
              <a:solidFill>
                <a:srgbClr val="FFD08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336662" y="982111"/>
            <a:ext cx="1081587" cy="1081587"/>
          </a:xfrm>
          <a:prstGeom prst="ellipse">
            <a:avLst/>
          </a:prstGeom>
          <a:solidFill>
            <a:srgbClr val="FFD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70942" y="2968450"/>
            <a:ext cx="1081587" cy="1081587"/>
          </a:xfrm>
          <a:prstGeom prst="ellipse">
            <a:avLst/>
          </a:prstGeom>
          <a:solidFill>
            <a:srgbClr val="FFB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412812" y="4890467"/>
            <a:ext cx="1081587" cy="1081587"/>
          </a:xfrm>
          <a:prstGeom prst="ellipse">
            <a:avLst/>
          </a:prstGeom>
          <a:solidFill>
            <a:srgbClr val="E6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841540" y="1790811"/>
            <a:ext cx="1301961" cy="497541"/>
          </a:xfrm>
          <a:prstGeom prst="line">
            <a:avLst/>
          </a:prstGeom>
          <a:ln w="28575">
            <a:solidFill>
              <a:srgbClr val="FFD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296229" y="3552786"/>
            <a:ext cx="1311728" cy="48239"/>
          </a:xfrm>
          <a:prstGeom prst="line">
            <a:avLst/>
          </a:prstGeom>
          <a:ln w="28575">
            <a:solidFill>
              <a:srgbClr val="FFD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85082" y="4846925"/>
            <a:ext cx="1301961" cy="572639"/>
          </a:xfrm>
          <a:prstGeom prst="line">
            <a:avLst/>
          </a:prstGeom>
          <a:ln w="28575">
            <a:solidFill>
              <a:srgbClr val="FFD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FFD08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FFD082"/>
                </a:solidFill>
              </a:rPr>
              <a:t>研究结论</a:t>
            </a:r>
            <a:endParaRPr kumimoji="1" lang="zh-CN" altLang="en-US" dirty="0">
              <a:solidFill>
                <a:srgbClr val="FFD082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75390" y="1745420"/>
            <a:ext cx="3674144" cy="3674144"/>
            <a:chOff x="-1743696" y="1745420"/>
            <a:chExt cx="3674144" cy="3674144"/>
          </a:xfrm>
        </p:grpSpPr>
        <p:sp>
          <p:nvSpPr>
            <p:cNvPr id="25" name="椭圆 24"/>
            <p:cNvSpPr/>
            <p:nvPr/>
          </p:nvSpPr>
          <p:spPr>
            <a:xfrm>
              <a:off x="-1743696" y="1745420"/>
              <a:ext cx="3674144" cy="3674144"/>
            </a:xfrm>
            <a:prstGeom prst="ellipse">
              <a:avLst/>
            </a:prstGeom>
            <a:solidFill>
              <a:srgbClr val="FFB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27598" y="2142954"/>
              <a:ext cx="2841948" cy="2841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73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10</a:t>
            </a:r>
            <a:endParaRPr kumimoji="1" lang="zh-CN" altLang="en-US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130277" y="1247905"/>
            <a:ext cx="2336823" cy="4541428"/>
            <a:chOff x="939777" y="788756"/>
            <a:chExt cx="2665530" cy="5180244"/>
          </a:xfrm>
        </p:grpSpPr>
        <p:sp>
          <p:nvSpPr>
            <p:cNvPr id="4" name="圆角矩形 3"/>
            <p:cNvSpPr/>
            <p:nvPr/>
          </p:nvSpPr>
          <p:spPr>
            <a:xfrm>
              <a:off x="1143000" y="4460814"/>
              <a:ext cx="1508186" cy="1508186"/>
            </a:xfrm>
            <a:prstGeom prst="roundRect">
              <a:avLst>
                <a:gd name="adj" fmla="val 10627"/>
              </a:avLst>
            </a:prstGeom>
            <a:solidFill>
              <a:srgbClr val="FFD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600" b="1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kumimoji="1" lang="zh-CN" altLang="en-US" sz="9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1007404">
              <a:off x="2082777" y="3190647"/>
              <a:ext cx="1508186" cy="1508186"/>
            </a:xfrm>
            <a:prstGeom prst="roundRect">
              <a:avLst>
                <a:gd name="adj" fmla="val 10627"/>
              </a:avLst>
            </a:prstGeom>
            <a:solidFill>
              <a:srgbClr val="FFB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600" b="1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kumimoji="1" lang="zh-CN" altLang="en-US" sz="9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 rot="21189383">
              <a:off x="939777" y="2004965"/>
              <a:ext cx="1508186" cy="1508186"/>
            </a:xfrm>
            <a:prstGeom prst="roundRect">
              <a:avLst>
                <a:gd name="adj" fmla="val 10627"/>
              </a:avLst>
            </a:prstGeom>
            <a:solidFill>
              <a:srgbClr val="FFA6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600" b="1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kumimoji="1" lang="zh-CN" altLang="en-US" sz="9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 rot="912046">
              <a:off x="2097121" y="788756"/>
              <a:ext cx="1508186" cy="1508186"/>
            </a:xfrm>
            <a:prstGeom prst="roundRect">
              <a:avLst>
                <a:gd name="adj" fmla="val 10627"/>
              </a:avLst>
            </a:prstGeom>
            <a:solidFill>
              <a:srgbClr val="F29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600" b="1" dirty="0" smtClean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kumimoji="1" lang="zh-CN" altLang="en-US" sz="96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28508" y="5144774"/>
            <a:ext cx="6470930" cy="1320819"/>
            <a:chOff x="4328508" y="4869002"/>
            <a:chExt cx="6470930" cy="1320819"/>
          </a:xfrm>
        </p:grpSpPr>
        <p:sp>
          <p:nvSpPr>
            <p:cNvPr id="8" name="文本框 8"/>
            <p:cNvSpPr txBox="1"/>
            <p:nvPr/>
          </p:nvSpPr>
          <p:spPr>
            <a:xfrm>
              <a:off x="4328508" y="5257258"/>
              <a:ext cx="6470930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所谓研究贡献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是指因为你这篇文章的存在，而对现有理论、或指导实践做出的启发、促进、改善。论文贡献就是对研究问题进行分析得出的结论带来的价值，与研究意义类似。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328508" y="4869002"/>
              <a:ext cx="2031325" cy="4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F296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</a:t>
              </a:r>
              <a:r>
                <a:rPr lang="zh-CN" altLang="en-US" dirty="0">
                  <a:solidFill>
                    <a:srgbClr val="F296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此处添加标题</a:t>
              </a:r>
              <a:endParaRPr lang="en-US" altLang="zh-CN" dirty="0">
                <a:solidFill>
                  <a:srgbClr val="F296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47990" y="3670207"/>
            <a:ext cx="6470930" cy="1320819"/>
            <a:chOff x="4747990" y="3597636"/>
            <a:chExt cx="6470930" cy="1320819"/>
          </a:xfrm>
        </p:grpSpPr>
        <p:sp>
          <p:nvSpPr>
            <p:cNvPr id="14" name="文本框 8"/>
            <p:cNvSpPr txBox="1"/>
            <p:nvPr/>
          </p:nvSpPr>
          <p:spPr>
            <a:xfrm>
              <a:off x="4747990" y="3985892"/>
              <a:ext cx="6470930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所谓研究贡献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是指因为你这篇文章的存在，而对现有理论、或指导实践做出的启发、促进、改善。论文贡献就是对研究问题进行分析得出的结论带来的价值，与研究意义类似。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747990" y="3597636"/>
              <a:ext cx="2031325" cy="4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FFA61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</a:t>
              </a:r>
              <a:r>
                <a:rPr lang="zh-CN" altLang="en-US" dirty="0">
                  <a:solidFill>
                    <a:srgbClr val="FFA615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此处添加标题</a:t>
              </a:r>
              <a:endParaRPr lang="en-US" altLang="zh-CN" dirty="0">
                <a:solidFill>
                  <a:srgbClr val="FFA615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28508" y="2195641"/>
            <a:ext cx="6470930" cy="1320819"/>
            <a:chOff x="4328508" y="2326270"/>
            <a:chExt cx="6470930" cy="1320819"/>
          </a:xfrm>
        </p:grpSpPr>
        <p:sp>
          <p:nvSpPr>
            <p:cNvPr id="17" name="文本框 8"/>
            <p:cNvSpPr txBox="1"/>
            <p:nvPr/>
          </p:nvSpPr>
          <p:spPr>
            <a:xfrm>
              <a:off x="4328508" y="2714526"/>
              <a:ext cx="6470930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所谓研究贡献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是指因为你这篇文章的存在，而对现有理论、或指导实践做出的启发、促进、改善。论文贡献就是对研究问题进行分析得出的结论带来的价值，与研究意义类似。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28508" y="2326270"/>
              <a:ext cx="2031325" cy="4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FFBC4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</a:t>
              </a:r>
              <a:r>
                <a:rPr lang="zh-CN" altLang="en-US" dirty="0">
                  <a:solidFill>
                    <a:srgbClr val="FFBC4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此处添加标题</a:t>
              </a:r>
              <a:endParaRPr lang="en-US" altLang="zh-CN" dirty="0">
                <a:solidFill>
                  <a:srgbClr val="FFBC4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47990" y="721075"/>
            <a:ext cx="6470930" cy="1320819"/>
            <a:chOff x="4747990" y="1054904"/>
            <a:chExt cx="6470930" cy="1320819"/>
          </a:xfrm>
        </p:grpSpPr>
        <p:sp>
          <p:nvSpPr>
            <p:cNvPr id="20" name="文本框 8"/>
            <p:cNvSpPr txBox="1"/>
            <p:nvPr/>
          </p:nvSpPr>
          <p:spPr>
            <a:xfrm>
              <a:off x="4747990" y="1443160"/>
              <a:ext cx="6470930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所谓研究贡献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是指因为你这篇文章的存在，而对现有理论、或指导实践做出的启发、促进、改善。论文贡献就是对研究问题进行分析得出的结论带来的价值，与研究意义类似。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747990" y="1054904"/>
              <a:ext cx="2031325" cy="4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FFD08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</a:t>
              </a:r>
              <a:r>
                <a:rPr lang="zh-CN" altLang="en-US" dirty="0">
                  <a:solidFill>
                    <a:srgbClr val="FFD08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此处添加标题</a:t>
              </a:r>
              <a:endParaRPr lang="en-US" altLang="zh-CN" dirty="0">
                <a:solidFill>
                  <a:srgbClr val="FFD0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6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FFD08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FFD082"/>
                </a:solidFill>
              </a:rPr>
              <a:t>研究贡献</a:t>
            </a:r>
            <a:endParaRPr kumimoji="1" lang="zh-CN" altLang="en-US" dirty="0">
              <a:solidFill>
                <a:srgbClr val="FFD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88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FOUR  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不足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与展望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04</a:t>
            </a:r>
            <a:endParaRPr kumimoji="1" lang="zh-CN" altLang="en-US" sz="4800" b="1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614252" y="1456532"/>
            <a:ext cx="2655449" cy="902811"/>
          </a:xfrm>
          <a:prstGeom prst="homePlate">
            <a:avLst/>
          </a:prstGeom>
          <a:solidFill>
            <a:srgbClr val="15A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867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3373590" y="1456532"/>
            <a:ext cx="2655449" cy="902811"/>
          </a:xfrm>
          <a:prstGeom prst="homePlate">
            <a:avLst/>
          </a:prstGeom>
          <a:solidFill>
            <a:srgbClr val="3EC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132929" y="1456532"/>
            <a:ext cx="2655449" cy="902811"/>
          </a:xfrm>
          <a:prstGeom prst="homePlate">
            <a:avLst/>
          </a:prstGeom>
          <a:solidFill>
            <a:srgbClr val="88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251" y="2512887"/>
            <a:ext cx="2655451" cy="3084492"/>
          </a:xfrm>
          <a:prstGeom prst="rect">
            <a:avLst/>
          </a:prstGeom>
          <a:noFill/>
          <a:ln>
            <a:solidFill>
              <a:srgbClr val="B3E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000000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3590" y="2512887"/>
            <a:ext cx="2655449" cy="3084492"/>
          </a:xfrm>
          <a:prstGeom prst="rect">
            <a:avLst/>
          </a:prstGeom>
          <a:noFill/>
          <a:ln>
            <a:solidFill>
              <a:srgbClr val="88E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000000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2928" y="2512887"/>
            <a:ext cx="2655451" cy="3084492"/>
          </a:xfrm>
          <a:prstGeom prst="rect">
            <a:avLst/>
          </a:prstGeom>
          <a:noFill/>
          <a:ln>
            <a:solidFill>
              <a:srgbClr val="3EC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000000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8892268" y="1456532"/>
            <a:ext cx="2655449" cy="902811"/>
          </a:xfrm>
          <a:prstGeom prst="homePlate">
            <a:avLst/>
          </a:prstGeom>
          <a:solidFill>
            <a:srgbClr val="B3E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867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2265" y="2512887"/>
            <a:ext cx="2655451" cy="3084492"/>
          </a:xfrm>
          <a:prstGeom prst="rect">
            <a:avLst/>
          </a:prstGeom>
          <a:noFill/>
          <a:ln>
            <a:solidFill>
              <a:srgbClr val="15A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rgbClr val="000000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351" y="1491068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Defect  1</a:t>
            </a:r>
            <a:endParaRPr lang="en-US" altLang="zh-CN" sz="3200" b="1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en-US" altLang="zh-CN" sz="14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1689" y="1528267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Defect  </a:t>
            </a:r>
            <a:r>
              <a:rPr lang="en-US" altLang="zh-CN" sz="3200" b="1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2</a:t>
            </a:r>
            <a:endParaRPr lang="en-US" altLang="zh-CN" sz="3200" b="1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en-US" altLang="zh-CN" sz="14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71028" y="1491068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Defect  </a:t>
            </a:r>
            <a:r>
              <a:rPr lang="en-US" altLang="zh-CN" sz="3200" b="1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3</a:t>
            </a:r>
            <a:endParaRPr lang="en-US" altLang="zh-CN" sz="3200" b="1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en-US" altLang="zh-CN" sz="14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67" y="1515439"/>
            <a:ext cx="22302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Defect  4</a:t>
            </a:r>
            <a:endParaRPr lang="en-US" altLang="zh-CN" sz="3200" b="1" dirty="0" smtClean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  <a:p>
            <a:r>
              <a:rPr lang="zh-CN" altLang="en-US" sz="16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en-US" altLang="zh-CN" sz="14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767937" y="3131272"/>
            <a:ext cx="236896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研究中还存在的一些问题，是否对研究的结论造成了一些影响；或者只陈列关键字词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研究中还存在的一些问题，是否对研究的结论造成了一些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影响；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或者只陈列关键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字词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7937" y="2699472"/>
            <a:ext cx="800219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副标题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3581209" y="3131272"/>
            <a:ext cx="2368963" cy="2309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研究中还存在的一些问题，是否对研究的结论造成了一些影响；或者只陈列关键字词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研究中还存在的一些问题，是否对研究的结论造成了一些影响；或者只陈列关键字词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81209" y="2699472"/>
            <a:ext cx="800219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副标题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342417" y="3116479"/>
            <a:ext cx="2368963" cy="2309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研究中还存在的一些问题，是否对研究的结论造成了一些影响；或者只陈列关键字词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研究中还存在的一些问题，是否对研究的结论造成了一些影响；或者只陈列关键字词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42417" y="2684679"/>
            <a:ext cx="800219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副标题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9017629" y="3116479"/>
            <a:ext cx="2368963" cy="2309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研究中还存在的一些问题，是否对研究的结论造成了一些影响；或者只陈列关键字词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研究中还存在的一些问题，是否对研究的结论造成了一些影响；或者只陈列关键字词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017629" y="2684679"/>
            <a:ext cx="800219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副标题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88E1F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88E1F2"/>
                </a:solidFill>
              </a:rPr>
              <a:t>存在不足</a:t>
            </a:r>
            <a:endParaRPr kumimoji="1" lang="zh-CN" altLang="en-US" dirty="0">
              <a:solidFill>
                <a:srgbClr val="88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sp>
        <p:nvSpPr>
          <p:cNvPr id="28" name="空心弧 27"/>
          <p:cNvSpPr/>
          <p:nvPr/>
        </p:nvSpPr>
        <p:spPr>
          <a:xfrm>
            <a:off x="3147616" y="1734144"/>
            <a:ext cx="2175198" cy="2175197"/>
          </a:xfrm>
          <a:prstGeom prst="blockArc">
            <a:avLst>
              <a:gd name="adj1" fmla="val 8173716"/>
              <a:gd name="adj2" fmla="val 2581504"/>
              <a:gd name="adj3" fmla="val 22273"/>
            </a:avLst>
          </a:prstGeom>
          <a:solidFill>
            <a:srgbClr val="B3E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空心弧 28"/>
          <p:cNvSpPr/>
          <p:nvPr/>
        </p:nvSpPr>
        <p:spPr>
          <a:xfrm flipV="1">
            <a:off x="4384008" y="2898322"/>
            <a:ext cx="2175198" cy="2175197"/>
          </a:xfrm>
          <a:prstGeom prst="blockArc">
            <a:avLst>
              <a:gd name="adj1" fmla="val 8173716"/>
              <a:gd name="adj2" fmla="val 2581504"/>
              <a:gd name="adj3" fmla="val 22273"/>
            </a:avLst>
          </a:prstGeom>
          <a:solidFill>
            <a:srgbClr val="88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空心弧 29"/>
          <p:cNvSpPr/>
          <p:nvPr/>
        </p:nvSpPr>
        <p:spPr>
          <a:xfrm>
            <a:off x="5636836" y="1747077"/>
            <a:ext cx="2175198" cy="2175197"/>
          </a:xfrm>
          <a:prstGeom prst="blockArc">
            <a:avLst>
              <a:gd name="adj1" fmla="val 8173716"/>
              <a:gd name="adj2" fmla="val 2581504"/>
              <a:gd name="adj3" fmla="val 22273"/>
            </a:avLst>
          </a:prstGeom>
          <a:solidFill>
            <a:srgbClr val="3EC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空心弧 30"/>
          <p:cNvSpPr/>
          <p:nvPr/>
        </p:nvSpPr>
        <p:spPr>
          <a:xfrm flipV="1">
            <a:off x="6869186" y="2898322"/>
            <a:ext cx="2175198" cy="2175197"/>
          </a:xfrm>
          <a:prstGeom prst="blockArc">
            <a:avLst>
              <a:gd name="adj1" fmla="val 8173716"/>
              <a:gd name="adj2" fmla="val 2581504"/>
              <a:gd name="adj3" fmla="val 22273"/>
            </a:avLst>
          </a:prstGeom>
          <a:solidFill>
            <a:srgbClr val="15A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/>
            <a:endParaRPr lang="zh-CN" altLang="en-US" sz="3200" dirty="0">
              <a:solidFill>
                <a:prstClr val="whit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Freeform 217"/>
          <p:cNvSpPr>
            <a:spLocks noEditPoints="1"/>
          </p:cNvSpPr>
          <p:nvPr/>
        </p:nvSpPr>
        <p:spPr bwMode="auto">
          <a:xfrm>
            <a:off x="3986694" y="2596900"/>
            <a:ext cx="497039" cy="361483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rgbClr val="15A4C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5420662" y="4192282"/>
            <a:ext cx="124654" cy="26952"/>
          </a:xfrm>
          <a:custGeom>
            <a:avLst/>
            <a:gdLst/>
            <a:ahLst/>
            <a:cxnLst>
              <a:cxn ang="0">
                <a:pos x="132" y="0"/>
              </a:cxn>
              <a:cxn ang="0">
                <a:pos x="16" y="0"/>
              </a:cxn>
              <a:cxn ang="0">
                <a:pos x="16" y="0"/>
              </a:cxn>
              <a:cxn ang="0">
                <a:pos x="8" y="2"/>
              </a:cxn>
              <a:cxn ang="0">
                <a:pos x="4" y="6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8" y="32"/>
              </a:cxn>
              <a:cxn ang="0">
                <a:pos x="16" y="32"/>
              </a:cxn>
              <a:cxn ang="0">
                <a:pos x="132" y="32"/>
              </a:cxn>
              <a:cxn ang="0">
                <a:pos x="132" y="32"/>
              </a:cxn>
              <a:cxn ang="0">
                <a:pos x="138" y="32"/>
              </a:cxn>
              <a:cxn ang="0">
                <a:pos x="142" y="28"/>
              </a:cxn>
              <a:cxn ang="0">
                <a:pos x="146" y="22"/>
              </a:cxn>
              <a:cxn ang="0">
                <a:pos x="148" y="16"/>
              </a:cxn>
              <a:cxn ang="0">
                <a:pos x="148" y="16"/>
              </a:cxn>
              <a:cxn ang="0">
                <a:pos x="146" y="10"/>
              </a:cxn>
              <a:cxn ang="0">
                <a:pos x="142" y="6"/>
              </a:cxn>
              <a:cxn ang="0">
                <a:pos x="138" y="2"/>
              </a:cxn>
              <a:cxn ang="0">
                <a:pos x="132" y="0"/>
              </a:cxn>
              <a:cxn ang="0">
                <a:pos x="132" y="0"/>
              </a:cxn>
            </a:cxnLst>
            <a:rect l="0" t="0" r="r" b="b"/>
            <a:pathLst>
              <a:path w="148" h="32">
                <a:moveTo>
                  <a:pt x="132" y="0"/>
                </a:moveTo>
                <a:lnTo>
                  <a:pt x="16" y="0"/>
                </a:lnTo>
                <a:lnTo>
                  <a:pt x="16" y="0"/>
                </a:lnTo>
                <a:lnTo>
                  <a:pt x="8" y="2"/>
                </a:lnTo>
                <a:lnTo>
                  <a:pt x="4" y="6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8" y="32"/>
                </a:lnTo>
                <a:lnTo>
                  <a:pt x="16" y="32"/>
                </a:lnTo>
                <a:lnTo>
                  <a:pt x="132" y="32"/>
                </a:lnTo>
                <a:lnTo>
                  <a:pt x="132" y="32"/>
                </a:lnTo>
                <a:lnTo>
                  <a:pt x="138" y="32"/>
                </a:lnTo>
                <a:lnTo>
                  <a:pt x="142" y="28"/>
                </a:lnTo>
                <a:lnTo>
                  <a:pt x="146" y="22"/>
                </a:lnTo>
                <a:lnTo>
                  <a:pt x="148" y="16"/>
                </a:lnTo>
                <a:lnTo>
                  <a:pt x="148" y="16"/>
                </a:lnTo>
                <a:lnTo>
                  <a:pt x="146" y="10"/>
                </a:lnTo>
                <a:lnTo>
                  <a:pt x="142" y="6"/>
                </a:lnTo>
                <a:lnTo>
                  <a:pt x="138" y="2"/>
                </a:lnTo>
                <a:lnTo>
                  <a:pt x="132" y="0"/>
                </a:lnTo>
                <a:lnTo>
                  <a:pt x="132" y="0"/>
                </a:lnTo>
                <a:close/>
              </a:path>
            </a:pathLst>
          </a:custGeom>
          <a:solidFill>
            <a:srgbClr val="3E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5420662" y="4241133"/>
            <a:ext cx="124654" cy="26952"/>
          </a:xfrm>
          <a:custGeom>
            <a:avLst/>
            <a:gdLst/>
            <a:ahLst/>
            <a:cxnLst>
              <a:cxn ang="0">
                <a:pos x="132" y="0"/>
              </a:cxn>
              <a:cxn ang="0">
                <a:pos x="16" y="0"/>
              </a:cxn>
              <a:cxn ang="0">
                <a:pos x="16" y="0"/>
              </a:cxn>
              <a:cxn ang="0">
                <a:pos x="8" y="2"/>
              </a:cxn>
              <a:cxn ang="0">
                <a:pos x="4" y="4"/>
              </a:cxn>
              <a:cxn ang="0">
                <a:pos x="0" y="10"/>
              </a:cxn>
              <a:cxn ang="0">
                <a:pos x="0" y="16"/>
              </a:cxn>
              <a:cxn ang="0">
                <a:pos x="0" y="16"/>
              </a:cxn>
              <a:cxn ang="0">
                <a:pos x="0" y="22"/>
              </a:cxn>
              <a:cxn ang="0">
                <a:pos x="4" y="28"/>
              </a:cxn>
              <a:cxn ang="0">
                <a:pos x="8" y="30"/>
              </a:cxn>
              <a:cxn ang="0">
                <a:pos x="16" y="32"/>
              </a:cxn>
              <a:cxn ang="0">
                <a:pos x="132" y="32"/>
              </a:cxn>
              <a:cxn ang="0">
                <a:pos x="132" y="32"/>
              </a:cxn>
              <a:cxn ang="0">
                <a:pos x="138" y="30"/>
              </a:cxn>
              <a:cxn ang="0">
                <a:pos x="142" y="28"/>
              </a:cxn>
              <a:cxn ang="0">
                <a:pos x="146" y="22"/>
              </a:cxn>
              <a:cxn ang="0">
                <a:pos x="148" y="16"/>
              </a:cxn>
              <a:cxn ang="0">
                <a:pos x="148" y="16"/>
              </a:cxn>
              <a:cxn ang="0">
                <a:pos x="146" y="10"/>
              </a:cxn>
              <a:cxn ang="0">
                <a:pos x="142" y="4"/>
              </a:cxn>
              <a:cxn ang="0">
                <a:pos x="138" y="2"/>
              </a:cxn>
              <a:cxn ang="0">
                <a:pos x="132" y="0"/>
              </a:cxn>
              <a:cxn ang="0">
                <a:pos x="132" y="0"/>
              </a:cxn>
            </a:cxnLst>
            <a:rect l="0" t="0" r="r" b="b"/>
            <a:pathLst>
              <a:path w="148" h="32">
                <a:moveTo>
                  <a:pt x="132" y="0"/>
                </a:moveTo>
                <a:lnTo>
                  <a:pt x="16" y="0"/>
                </a:lnTo>
                <a:lnTo>
                  <a:pt x="16" y="0"/>
                </a:lnTo>
                <a:lnTo>
                  <a:pt x="8" y="2"/>
                </a:lnTo>
                <a:lnTo>
                  <a:pt x="4" y="4"/>
                </a:lnTo>
                <a:lnTo>
                  <a:pt x="0" y="10"/>
                </a:lnTo>
                <a:lnTo>
                  <a:pt x="0" y="16"/>
                </a:lnTo>
                <a:lnTo>
                  <a:pt x="0" y="16"/>
                </a:lnTo>
                <a:lnTo>
                  <a:pt x="0" y="22"/>
                </a:lnTo>
                <a:lnTo>
                  <a:pt x="4" y="28"/>
                </a:lnTo>
                <a:lnTo>
                  <a:pt x="8" y="30"/>
                </a:lnTo>
                <a:lnTo>
                  <a:pt x="16" y="32"/>
                </a:lnTo>
                <a:lnTo>
                  <a:pt x="132" y="32"/>
                </a:lnTo>
                <a:lnTo>
                  <a:pt x="132" y="32"/>
                </a:lnTo>
                <a:lnTo>
                  <a:pt x="138" y="30"/>
                </a:lnTo>
                <a:lnTo>
                  <a:pt x="142" y="28"/>
                </a:lnTo>
                <a:lnTo>
                  <a:pt x="146" y="22"/>
                </a:lnTo>
                <a:lnTo>
                  <a:pt x="148" y="16"/>
                </a:lnTo>
                <a:lnTo>
                  <a:pt x="148" y="16"/>
                </a:lnTo>
                <a:lnTo>
                  <a:pt x="146" y="10"/>
                </a:lnTo>
                <a:lnTo>
                  <a:pt x="142" y="4"/>
                </a:lnTo>
                <a:lnTo>
                  <a:pt x="138" y="2"/>
                </a:lnTo>
                <a:lnTo>
                  <a:pt x="132" y="0"/>
                </a:lnTo>
                <a:lnTo>
                  <a:pt x="132" y="0"/>
                </a:lnTo>
                <a:close/>
              </a:path>
            </a:pathLst>
          </a:custGeom>
          <a:solidFill>
            <a:srgbClr val="3E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6" name="Freeform 49"/>
          <p:cNvSpPr>
            <a:spLocks noEditPoints="1"/>
          </p:cNvSpPr>
          <p:nvPr/>
        </p:nvSpPr>
        <p:spPr bwMode="auto">
          <a:xfrm>
            <a:off x="5354966" y="3862117"/>
            <a:ext cx="252678" cy="308266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42" y="0"/>
              </a:cxn>
              <a:cxn ang="0">
                <a:pos x="100" y="10"/>
              </a:cxn>
              <a:cxn ang="0">
                <a:pos x="62" y="28"/>
              </a:cxn>
              <a:cxn ang="0">
                <a:pos x="32" y="58"/>
              </a:cxn>
              <a:cxn ang="0">
                <a:pos x="12" y="94"/>
              </a:cxn>
              <a:cxn ang="0">
                <a:pos x="2" y="136"/>
              </a:cxn>
              <a:cxn ang="0">
                <a:pos x="2" y="166"/>
              </a:cxn>
              <a:cxn ang="0">
                <a:pos x="16" y="214"/>
              </a:cxn>
              <a:cxn ang="0">
                <a:pos x="56" y="266"/>
              </a:cxn>
              <a:cxn ang="0">
                <a:pos x="72" y="290"/>
              </a:cxn>
              <a:cxn ang="0">
                <a:pos x="78" y="322"/>
              </a:cxn>
              <a:cxn ang="0">
                <a:pos x="78" y="340"/>
              </a:cxn>
              <a:cxn ang="0">
                <a:pos x="96" y="364"/>
              </a:cxn>
              <a:cxn ang="0">
                <a:pos x="150" y="366"/>
              </a:cxn>
              <a:cxn ang="0">
                <a:pos x="192" y="366"/>
              </a:cxn>
              <a:cxn ang="0">
                <a:pos x="214" y="356"/>
              </a:cxn>
              <a:cxn ang="0">
                <a:pos x="224" y="334"/>
              </a:cxn>
              <a:cxn ang="0">
                <a:pos x="224" y="304"/>
              </a:cxn>
              <a:cxn ang="0">
                <a:pos x="236" y="276"/>
              </a:cxn>
              <a:cxn ang="0">
                <a:pos x="266" y="242"/>
              </a:cxn>
              <a:cxn ang="0">
                <a:pos x="290" y="198"/>
              </a:cxn>
              <a:cxn ang="0">
                <a:pos x="300" y="150"/>
              </a:cxn>
              <a:cxn ang="0">
                <a:pos x="298" y="122"/>
              </a:cxn>
              <a:cxn ang="0">
                <a:pos x="284" y="82"/>
              </a:cxn>
              <a:cxn ang="0">
                <a:pos x="260" y="48"/>
              </a:cxn>
              <a:cxn ang="0">
                <a:pos x="226" y="22"/>
              </a:cxn>
              <a:cxn ang="0">
                <a:pos x="188" y="6"/>
              </a:cxn>
              <a:cxn ang="0">
                <a:pos x="158" y="0"/>
              </a:cxn>
              <a:cxn ang="0">
                <a:pos x="244" y="156"/>
              </a:cxn>
              <a:cxn ang="0">
                <a:pos x="234" y="146"/>
              </a:cxn>
              <a:cxn ang="0">
                <a:pos x="232" y="126"/>
              </a:cxn>
              <a:cxn ang="0">
                <a:pos x="214" y="92"/>
              </a:cxn>
              <a:cxn ang="0">
                <a:pos x="182" y="72"/>
              </a:cxn>
              <a:cxn ang="0">
                <a:pos x="160" y="68"/>
              </a:cxn>
              <a:cxn ang="0">
                <a:pos x="150" y="50"/>
              </a:cxn>
              <a:cxn ang="0">
                <a:pos x="156" y="38"/>
              </a:cxn>
              <a:cxn ang="0">
                <a:pos x="170" y="32"/>
              </a:cxn>
              <a:cxn ang="0">
                <a:pos x="226" y="52"/>
              </a:cxn>
              <a:cxn ang="0">
                <a:pos x="262" y="98"/>
              </a:cxn>
              <a:cxn ang="0">
                <a:pos x="270" y="138"/>
              </a:cxn>
              <a:cxn ang="0">
                <a:pos x="266" y="152"/>
              </a:cxn>
              <a:cxn ang="0">
                <a:pos x="252" y="158"/>
              </a:cxn>
            </a:cxnLst>
            <a:rect l="0" t="0" r="r" b="b"/>
            <a:pathLst>
              <a:path w="300" h="366">
                <a:moveTo>
                  <a:pt x="158" y="0"/>
                </a:moveTo>
                <a:lnTo>
                  <a:pt x="158" y="0"/>
                </a:lnTo>
                <a:lnTo>
                  <a:pt x="150" y="0"/>
                </a:lnTo>
                <a:lnTo>
                  <a:pt x="150" y="0"/>
                </a:lnTo>
                <a:lnTo>
                  <a:pt x="142" y="0"/>
                </a:lnTo>
                <a:lnTo>
                  <a:pt x="142" y="0"/>
                </a:lnTo>
                <a:lnTo>
                  <a:pt x="128" y="2"/>
                </a:lnTo>
                <a:lnTo>
                  <a:pt x="114" y="6"/>
                </a:lnTo>
                <a:lnTo>
                  <a:pt x="100" y="10"/>
                </a:lnTo>
                <a:lnTo>
                  <a:pt x="88" y="14"/>
                </a:lnTo>
                <a:lnTo>
                  <a:pt x="74" y="22"/>
                </a:lnTo>
                <a:lnTo>
                  <a:pt x="62" y="28"/>
                </a:lnTo>
                <a:lnTo>
                  <a:pt x="52" y="38"/>
                </a:lnTo>
                <a:lnTo>
                  <a:pt x="42" y="48"/>
                </a:lnTo>
                <a:lnTo>
                  <a:pt x="32" y="58"/>
                </a:lnTo>
                <a:lnTo>
                  <a:pt x="24" y="68"/>
                </a:lnTo>
                <a:lnTo>
                  <a:pt x="18" y="82"/>
                </a:lnTo>
                <a:lnTo>
                  <a:pt x="12" y="94"/>
                </a:lnTo>
                <a:lnTo>
                  <a:pt x="6" y="108"/>
                </a:lnTo>
                <a:lnTo>
                  <a:pt x="4" y="122"/>
                </a:lnTo>
                <a:lnTo>
                  <a:pt x="2" y="136"/>
                </a:lnTo>
                <a:lnTo>
                  <a:pt x="0" y="150"/>
                </a:lnTo>
                <a:lnTo>
                  <a:pt x="0" y="150"/>
                </a:lnTo>
                <a:lnTo>
                  <a:pt x="2" y="166"/>
                </a:lnTo>
                <a:lnTo>
                  <a:pt x="4" y="182"/>
                </a:lnTo>
                <a:lnTo>
                  <a:pt x="10" y="198"/>
                </a:lnTo>
                <a:lnTo>
                  <a:pt x="16" y="214"/>
                </a:lnTo>
                <a:lnTo>
                  <a:pt x="26" y="228"/>
                </a:lnTo>
                <a:lnTo>
                  <a:pt x="34" y="242"/>
                </a:lnTo>
                <a:lnTo>
                  <a:pt x="56" y="266"/>
                </a:lnTo>
                <a:lnTo>
                  <a:pt x="56" y="266"/>
                </a:lnTo>
                <a:lnTo>
                  <a:pt x="66" y="276"/>
                </a:lnTo>
                <a:lnTo>
                  <a:pt x="72" y="290"/>
                </a:lnTo>
                <a:lnTo>
                  <a:pt x="72" y="290"/>
                </a:lnTo>
                <a:lnTo>
                  <a:pt x="76" y="304"/>
                </a:lnTo>
                <a:lnTo>
                  <a:pt x="78" y="322"/>
                </a:lnTo>
                <a:lnTo>
                  <a:pt x="78" y="334"/>
                </a:lnTo>
                <a:lnTo>
                  <a:pt x="78" y="334"/>
                </a:lnTo>
                <a:lnTo>
                  <a:pt x="78" y="340"/>
                </a:lnTo>
                <a:lnTo>
                  <a:pt x="80" y="346"/>
                </a:lnTo>
                <a:lnTo>
                  <a:pt x="86" y="356"/>
                </a:lnTo>
                <a:lnTo>
                  <a:pt x="96" y="364"/>
                </a:lnTo>
                <a:lnTo>
                  <a:pt x="102" y="366"/>
                </a:lnTo>
                <a:lnTo>
                  <a:pt x="110" y="366"/>
                </a:lnTo>
                <a:lnTo>
                  <a:pt x="150" y="366"/>
                </a:lnTo>
                <a:lnTo>
                  <a:pt x="150" y="366"/>
                </a:lnTo>
                <a:lnTo>
                  <a:pt x="192" y="366"/>
                </a:lnTo>
                <a:lnTo>
                  <a:pt x="192" y="366"/>
                </a:lnTo>
                <a:lnTo>
                  <a:pt x="198" y="366"/>
                </a:lnTo>
                <a:lnTo>
                  <a:pt x="204" y="364"/>
                </a:lnTo>
                <a:lnTo>
                  <a:pt x="214" y="356"/>
                </a:lnTo>
                <a:lnTo>
                  <a:pt x="220" y="346"/>
                </a:lnTo>
                <a:lnTo>
                  <a:pt x="222" y="340"/>
                </a:lnTo>
                <a:lnTo>
                  <a:pt x="224" y="334"/>
                </a:lnTo>
                <a:lnTo>
                  <a:pt x="224" y="322"/>
                </a:lnTo>
                <a:lnTo>
                  <a:pt x="224" y="322"/>
                </a:lnTo>
                <a:lnTo>
                  <a:pt x="224" y="304"/>
                </a:lnTo>
                <a:lnTo>
                  <a:pt x="228" y="290"/>
                </a:lnTo>
                <a:lnTo>
                  <a:pt x="228" y="290"/>
                </a:lnTo>
                <a:lnTo>
                  <a:pt x="236" y="276"/>
                </a:lnTo>
                <a:lnTo>
                  <a:pt x="244" y="266"/>
                </a:lnTo>
                <a:lnTo>
                  <a:pt x="244" y="266"/>
                </a:lnTo>
                <a:lnTo>
                  <a:pt x="266" y="242"/>
                </a:lnTo>
                <a:lnTo>
                  <a:pt x="276" y="228"/>
                </a:lnTo>
                <a:lnTo>
                  <a:pt x="284" y="214"/>
                </a:lnTo>
                <a:lnTo>
                  <a:pt x="290" y="198"/>
                </a:lnTo>
                <a:lnTo>
                  <a:pt x="296" y="182"/>
                </a:lnTo>
                <a:lnTo>
                  <a:pt x="298" y="166"/>
                </a:lnTo>
                <a:lnTo>
                  <a:pt x="300" y="150"/>
                </a:lnTo>
                <a:lnTo>
                  <a:pt x="300" y="150"/>
                </a:lnTo>
                <a:lnTo>
                  <a:pt x="300" y="136"/>
                </a:lnTo>
                <a:lnTo>
                  <a:pt x="298" y="122"/>
                </a:lnTo>
                <a:lnTo>
                  <a:pt x="294" y="108"/>
                </a:lnTo>
                <a:lnTo>
                  <a:pt x="290" y="94"/>
                </a:lnTo>
                <a:lnTo>
                  <a:pt x="284" y="82"/>
                </a:lnTo>
                <a:lnTo>
                  <a:pt x="276" y="70"/>
                </a:lnTo>
                <a:lnTo>
                  <a:pt x="268" y="58"/>
                </a:lnTo>
                <a:lnTo>
                  <a:pt x="260" y="48"/>
                </a:lnTo>
                <a:lnTo>
                  <a:pt x="250" y="38"/>
                </a:lnTo>
                <a:lnTo>
                  <a:pt x="238" y="30"/>
                </a:lnTo>
                <a:lnTo>
                  <a:pt x="226" y="22"/>
                </a:lnTo>
                <a:lnTo>
                  <a:pt x="214" y="14"/>
                </a:lnTo>
                <a:lnTo>
                  <a:pt x="202" y="10"/>
                </a:lnTo>
                <a:lnTo>
                  <a:pt x="188" y="6"/>
                </a:lnTo>
                <a:lnTo>
                  <a:pt x="174" y="2"/>
                </a:lnTo>
                <a:lnTo>
                  <a:pt x="158" y="0"/>
                </a:lnTo>
                <a:lnTo>
                  <a:pt x="158" y="0"/>
                </a:lnTo>
                <a:close/>
                <a:moveTo>
                  <a:pt x="252" y="158"/>
                </a:moveTo>
                <a:lnTo>
                  <a:pt x="252" y="158"/>
                </a:lnTo>
                <a:lnTo>
                  <a:pt x="244" y="156"/>
                </a:lnTo>
                <a:lnTo>
                  <a:pt x="238" y="152"/>
                </a:lnTo>
                <a:lnTo>
                  <a:pt x="238" y="152"/>
                </a:lnTo>
                <a:lnTo>
                  <a:pt x="234" y="146"/>
                </a:lnTo>
                <a:lnTo>
                  <a:pt x="232" y="138"/>
                </a:lnTo>
                <a:lnTo>
                  <a:pt x="232" y="138"/>
                </a:lnTo>
                <a:lnTo>
                  <a:pt x="232" y="126"/>
                </a:lnTo>
                <a:lnTo>
                  <a:pt x="228" y="112"/>
                </a:lnTo>
                <a:lnTo>
                  <a:pt x="222" y="102"/>
                </a:lnTo>
                <a:lnTo>
                  <a:pt x="214" y="92"/>
                </a:lnTo>
                <a:lnTo>
                  <a:pt x="204" y="84"/>
                </a:lnTo>
                <a:lnTo>
                  <a:pt x="194" y="76"/>
                </a:lnTo>
                <a:lnTo>
                  <a:pt x="182" y="72"/>
                </a:lnTo>
                <a:lnTo>
                  <a:pt x="168" y="70"/>
                </a:lnTo>
                <a:lnTo>
                  <a:pt x="168" y="70"/>
                </a:lnTo>
                <a:lnTo>
                  <a:pt x="160" y="68"/>
                </a:lnTo>
                <a:lnTo>
                  <a:pt x="154" y="64"/>
                </a:lnTo>
                <a:lnTo>
                  <a:pt x="150" y="58"/>
                </a:lnTo>
                <a:lnTo>
                  <a:pt x="150" y="50"/>
                </a:lnTo>
                <a:lnTo>
                  <a:pt x="150" y="50"/>
                </a:lnTo>
                <a:lnTo>
                  <a:pt x="152" y="42"/>
                </a:lnTo>
                <a:lnTo>
                  <a:pt x="156" y="38"/>
                </a:lnTo>
                <a:lnTo>
                  <a:pt x="162" y="34"/>
                </a:lnTo>
                <a:lnTo>
                  <a:pt x="170" y="32"/>
                </a:lnTo>
                <a:lnTo>
                  <a:pt x="170" y="32"/>
                </a:lnTo>
                <a:lnTo>
                  <a:pt x="190" y="36"/>
                </a:lnTo>
                <a:lnTo>
                  <a:pt x="210" y="42"/>
                </a:lnTo>
                <a:lnTo>
                  <a:pt x="226" y="52"/>
                </a:lnTo>
                <a:lnTo>
                  <a:pt x="242" y="66"/>
                </a:lnTo>
                <a:lnTo>
                  <a:pt x="254" y="80"/>
                </a:lnTo>
                <a:lnTo>
                  <a:pt x="262" y="98"/>
                </a:lnTo>
                <a:lnTo>
                  <a:pt x="268" y="118"/>
                </a:lnTo>
                <a:lnTo>
                  <a:pt x="270" y="138"/>
                </a:lnTo>
                <a:lnTo>
                  <a:pt x="270" y="138"/>
                </a:lnTo>
                <a:lnTo>
                  <a:pt x="270" y="146"/>
                </a:lnTo>
                <a:lnTo>
                  <a:pt x="266" y="152"/>
                </a:lnTo>
                <a:lnTo>
                  <a:pt x="266" y="152"/>
                </a:lnTo>
                <a:lnTo>
                  <a:pt x="260" y="156"/>
                </a:lnTo>
                <a:lnTo>
                  <a:pt x="252" y="158"/>
                </a:lnTo>
                <a:lnTo>
                  <a:pt x="252" y="158"/>
                </a:lnTo>
                <a:close/>
              </a:path>
            </a:pathLst>
          </a:custGeom>
          <a:solidFill>
            <a:srgbClr val="3E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5420662" y="4109741"/>
            <a:ext cx="124654" cy="60643"/>
          </a:xfrm>
          <a:prstGeom prst="rect">
            <a:avLst/>
          </a:prstGeom>
          <a:solidFill>
            <a:srgbClr val="3ECD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5420662" y="4192282"/>
            <a:ext cx="124654" cy="26952"/>
          </a:xfrm>
          <a:prstGeom prst="rect">
            <a:avLst/>
          </a:prstGeom>
          <a:solidFill>
            <a:srgbClr val="3ECDE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5467829" y="3739147"/>
            <a:ext cx="28637" cy="96017"/>
          </a:xfrm>
          <a:custGeom>
            <a:avLst/>
            <a:gdLst/>
            <a:ahLst/>
            <a:cxnLst>
              <a:cxn ang="0">
                <a:pos x="34" y="112"/>
              </a:cxn>
              <a:cxn ang="0">
                <a:pos x="4" y="114"/>
              </a:cxn>
              <a:cxn ang="0">
                <a:pos x="0" y="0"/>
              </a:cxn>
              <a:cxn ang="0">
                <a:pos x="28" y="0"/>
              </a:cxn>
              <a:cxn ang="0">
                <a:pos x="34" y="112"/>
              </a:cxn>
            </a:cxnLst>
            <a:rect l="0" t="0" r="r" b="b"/>
            <a:pathLst>
              <a:path w="34" h="114">
                <a:moveTo>
                  <a:pt x="34" y="112"/>
                </a:moveTo>
                <a:lnTo>
                  <a:pt x="4" y="114"/>
                </a:lnTo>
                <a:lnTo>
                  <a:pt x="0" y="0"/>
                </a:lnTo>
                <a:lnTo>
                  <a:pt x="28" y="0"/>
                </a:lnTo>
                <a:lnTo>
                  <a:pt x="34" y="112"/>
                </a:lnTo>
                <a:close/>
              </a:path>
            </a:pathLst>
          </a:custGeom>
          <a:solidFill>
            <a:srgbClr val="3E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>
            <a:off x="5346543" y="3766099"/>
            <a:ext cx="69065" cy="94333"/>
          </a:xfrm>
          <a:custGeom>
            <a:avLst/>
            <a:gdLst/>
            <a:ahLst/>
            <a:cxnLst>
              <a:cxn ang="0">
                <a:pos x="58" y="112"/>
              </a:cxn>
              <a:cxn ang="0">
                <a:pos x="0" y="14"/>
              </a:cxn>
              <a:cxn ang="0">
                <a:pos x="26" y="0"/>
              </a:cxn>
              <a:cxn ang="0">
                <a:pos x="82" y="98"/>
              </a:cxn>
              <a:cxn ang="0">
                <a:pos x="58" y="112"/>
              </a:cxn>
            </a:cxnLst>
            <a:rect l="0" t="0" r="r" b="b"/>
            <a:pathLst>
              <a:path w="82" h="112">
                <a:moveTo>
                  <a:pt x="58" y="112"/>
                </a:moveTo>
                <a:lnTo>
                  <a:pt x="0" y="14"/>
                </a:lnTo>
                <a:lnTo>
                  <a:pt x="26" y="0"/>
                </a:lnTo>
                <a:lnTo>
                  <a:pt x="82" y="98"/>
                </a:lnTo>
                <a:lnTo>
                  <a:pt x="58" y="112"/>
                </a:lnTo>
                <a:close/>
              </a:path>
            </a:pathLst>
          </a:custGeom>
          <a:solidFill>
            <a:srgbClr val="3E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5260633" y="3852010"/>
            <a:ext cx="96018" cy="6906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14" y="58"/>
              </a:cxn>
              <a:cxn ang="0">
                <a:pos x="98" y="82"/>
              </a:cxn>
              <a:cxn ang="0">
                <a:pos x="0" y="26"/>
              </a:cxn>
              <a:cxn ang="0">
                <a:pos x="14" y="0"/>
              </a:cxn>
            </a:cxnLst>
            <a:rect l="0" t="0" r="r" b="b"/>
            <a:pathLst>
              <a:path w="114" h="82">
                <a:moveTo>
                  <a:pt x="14" y="0"/>
                </a:moveTo>
                <a:lnTo>
                  <a:pt x="114" y="58"/>
                </a:lnTo>
                <a:lnTo>
                  <a:pt x="98" y="82"/>
                </a:lnTo>
                <a:lnTo>
                  <a:pt x="0" y="26"/>
                </a:lnTo>
                <a:lnTo>
                  <a:pt x="14" y="0"/>
                </a:lnTo>
                <a:close/>
              </a:path>
            </a:pathLst>
          </a:custGeom>
          <a:solidFill>
            <a:srgbClr val="3E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5607644" y="3852010"/>
            <a:ext cx="94333" cy="69065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0" y="58"/>
              </a:cxn>
              <a:cxn ang="0">
                <a:pos x="14" y="82"/>
              </a:cxn>
              <a:cxn ang="0">
                <a:pos x="112" y="26"/>
              </a:cxn>
              <a:cxn ang="0">
                <a:pos x="98" y="0"/>
              </a:cxn>
            </a:cxnLst>
            <a:rect l="0" t="0" r="r" b="b"/>
            <a:pathLst>
              <a:path w="112" h="82">
                <a:moveTo>
                  <a:pt x="98" y="0"/>
                </a:moveTo>
                <a:lnTo>
                  <a:pt x="0" y="58"/>
                </a:lnTo>
                <a:lnTo>
                  <a:pt x="14" y="82"/>
                </a:lnTo>
                <a:lnTo>
                  <a:pt x="112" y="26"/>
                </a:lnTo>
                <a:lnTo>
                  <a:pt x="98" y="0"/>
                </a:lnTo>
                <a:close/>
              </a:path>
            </a:pathLst>
          </a:custGeom>
          <a:solidFill>
            <a:srgbClr val="3E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5547001" y="3766099"/>
            <a:ext cx="69065" cy="94333"/>
          </a:xfrm>
          <a:custGeom>
            <a:avLst/>
            <a:gdLst/>
            <a:ahLst/>
            <a:cxnLst>
              <a:cxn ang="0">
                <a:pos x="26" y="112"/>
              </a:cxn>
              <a:cxn ang="0">
                <a:pos x="0" y="98"/>
              </a:cxn>
              <a:cxn ang="0">
                <a:pos x="58" y="0"/>
              </a:cxn>
              <a:cxn ang="0">
                <a:pos x="82" y="14"/>
              </a:cxn>
              <a:cxn ang="0">
                <a:pos x="26" y="112"/>
              </a:cxn>
            </a:cxnLst>
            <a:rect l="0" t="0" r="r" b="b"/>
            <a:pathLst>
              <a:path w="82" h="112">
                <a:moveTo>
                  <a:pt x="26" y="112"/>
                </a:moveTo>
                <a:lnTo>
                  <a:pt x="0" y="98"/>
                </a:lnTo>
                <a:lnTo>
                  <a:pt x="58" y="0"/>
                </a:lnTo>
                <a:lnTo>
                  <a:pt x="82" y="14"/>
                </a:lnTo>
                <a:lnTo>
                  <a:pt x="26" y="112"/>
                </a:lnTo>
                <a:close/>
              </a:path>
            </a:pathLst>
          </a:custGeom>
          <a:solidFill>
            <a:srgbClr val="3ECDE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4" name="Freeform 119"/>
          <p:cNvSpPr>
            <a:spLocks noEditPoints="1"/>
          </p:cNvSpPr>
          <p:nvPr/>
        </p:nvSpPr>
        <p:spPr bwMode="auto">
          <a:xfrm>
            <a:off x="6492190" y="2583903"/>
            <a:ext cx="488615" cy="488615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rgbClr val="88E1F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6" name="Freeform 230"/>
          <p:cNvSpPr>
            <a:spLocks noEditPoints="1"/>
          </p:cNvSpPr>
          <p:nvPr/>
        </p:nvSpPr>
        <p:spPr bwMode="auto">
          <a:xfrm>
            <a:off x="7794559" y="3906002"/>
            <a:ext cx="315686" cy="342364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rgbClr val="B3EC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7" name="Freeform 231"/>
          <p:cNvSpPr>
            <a:spLocks/>
          </p:cNvSpPr>
          <p:nvPr/>
        </p:nvSpPr>
        <p:spPr bwMode="auto">
          <a:xfrm>
            <a:off x="8056890" y="3906002"/>
            <a:ext cx="133388" cy="131165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0"/>
              </a:cxn>
              <a:cxn ang="0">
                <a:pos x="72" y="2"/>
              </a:cxn>
              <a:cxn ang="0">
                <a:pos x="84" y="4"/>
              </a:cxn>
              <a:cxn ang="0">
                <a:pos x="94" y="10"/>
              </a:cxn>
              <a:cxn ang="0">
                <a:pos x="102" y="18"/>
              </a:cxn>
              <a:cxn ang="0">
                <a:pos x="110" y="26"/>
              </a:cxn>
              <a:cxn ang="0">
                <a:pos x="114" y="36"/>
              </a:cxn>
              <a:cxn ang="0">
                <a:pos x="118" y="48"/>
              </a:cxn>
              <a:cxn ang="0">
                <a:pos x="120" y="60"/>
              </a:cxn>
              <a:cxn ang="0">
                <a:pos x="120" y="60"/>
              </a:cxn>
              <a:cxn ang="0">
                <a:pos x="118" y="72"/>
              </a:cxn>
              <a:cxn ang="0">
                <a:pos x="114" y="82"/>
              </a:cxn>
              <a:cxn ang="0">
                <a:pos x="110" y="92"/>
              </a:cxn>
              <a:cxn ang="0">
                <a:pos x="102" y="102"/>
              </a:cxn>
              <a:cxn ang="0">
                <a:pos x="94" y="108"/>
              </a:cxn>
              <a:cxn ang="0">
                <a:pos x="84" y="114"/>
              </a:cxn>
              <a:cxn ang="0">
                <a:pos x="72" y="118"/>
              </a:cxn>
              <a:cxn ang="0">
                <a:pos x="60" y="118"/>
              </a:cxn>
              <a:cxn ang="0">
                <a:pos x="60" y="118"/>
              </a:cxn>
              <a:cxn ang="0">
                <a:pos x="48" y="118"/>
              </a:cxn>
              <a:cxn ang="0">
                <a:pos x="38" y="114"/>
              </a:cxn>
              <a:cxn ang="0">
                <a:pos x="26" y="108"/>
              </a:cxn>
              <a:cxn ang="0">
                <a:pos x="18" y="102"/>
              </a:cxn>
              <a:cxn ang="0">
                <a:pos x="10" y="92"/>
              </a:cxn>
              <a:cxn ang="0">
                <a:pos x="6" y="82"/>
              </a:cxn>
              <a:cxn ang="0">
                <a:pos x="2" y="72"/>
              </a:cxn>
              <a:cxn ang="0">
                <a:pos x="0" y="60"/>
              </a:cxn>
              <a:cxn ang="0">
                <a:pos x="0" y="60"/>
              </a:cxn>
              <a:cxn ang="0">
                <a:pos x="2" y="48"/>
              </a:cxn>
              <a:cxn ang="0">
                <a:pos x="6" y="36"/>
              </a:cxn>
              <a:cxn ang="0">
                <a:pos x="10" y="26"/>
              </a:cxn>
              <a:cxn ang="0">
                <a:pos x="18" y="18"/>
              </a:cxn>
              <a:cxn ang="0">
                <a:pos x="26" y="10"/>
              </a:cxn>
              <a:cxn ang="0">
                <a:pos x="38" y="4"/>
              </a:cxn>
              <a:cxn ang="0">
                <a:pos x="48" y="2"/>
              </a:cxn>
              <a:cxn ang="0">
                <a:pos x="60" y="0"/>
              </a:cxn>
              <a:cxn ang="0">
                <a:pos x="60" y="0"/>
              </a:cxn>
            </a:cxnLst>
            <a:rect l="0" t="0" r="r" b="b"/>
            <a:pathLst>
              <a:path w="120" h="118">
                <a:moveTo>
                  <a:pt x="60" y="0"/>
                </a:moveTo>
                <a:lnTo>
                  <a:pt x="60" y="0"/>
                </a:lnTo>
                <a:lnTo>
                  <a:pt x="72" y="2"/>
                </a:lnTo>
                <a:lnTo>
                  <a:pt x="84" y="4"/>
                </a:lnTo>
                <a:lnTo>
                  <a:pt x="94" y="10"/>
                </a:lnTo>
                <a:lnTo>
                  <a:pt x="102" y="18"/>
                </a:lnTo>
                <a:lnTo>
                  <a:pt x="110" y="26"/>
                </a:lnTo>
                <a:lnTo>
                  <a:pt x="114" y="36"/>
                </a:lnTo>
                <a:lnTo>
                  <a:pt x="118" y="48"/>
                </a:lnTo>
                <a:lnTo>
                  <a:pt x="120" y="60"/>
                </a:lnTo>
                <a:lnTo>
                  <a:pt x="120" y="60"/>
                </a:lnTo>
                <a:lnTo>
                  <a:pt x="118" y="72"/>
                </a:lnTo>
                <a:lnTo>
                  <a:pt x="114" y="82"/>
                </a:lnTo>
                <a:lnTo>
                  <a:pt x="110" y="92"/>
                </a:lnTo>
                <a:lnTo>
                  <a:pt x="102" y="102"/>
                </a:lnTo>
                <a:lnTo>
                  <a:pt x="94" y="108"/>
                </a:lnTo>
                <a:lnTo>
                  <a:pt x="84" y="114"/>
                </a:lnTo>
                <a:lnTo>
                  <a:pt x="72" y="118"/>
                </a:lnTo>
                <a:lnTo>
                  <a:pt x="60" y="118"/>
                </a:lnTo>
                <a:lnTo>
                  <a:pt x="60" y="118"/>
                </a:lnTo>
                <a:lnTo>
                  <a:pt x="48" y="118"/>
                </a:lnTo>
                <a:lnTo>
                  <a:pt x="38" y="114"/>
                </a:lnTo>
                <a:lnTo>
                  <a:pt x="26" y="108"/>
                </a:lnTo>
                <a:lnTo>
                  <a:pt x="18" y="102"/>
                </a:lnTo>
                <a:lnTo>
                  <a:pt x="10" y="92"/>
                </a:lnTo>
                <a:lnTo>
                  <a:pt x="6" y="82"/>
                </a:lnTo>
                <a:lnTo>
                  <a:pt x="2" y="72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6" y="36"/>
                </a:lnTo>
                <a:lnTo>
                  <a:pt x="10" y="26"/>
                </a:lnTo>
                <a:lnTo>
                  <a:pt x="18" y="18"/>
                </a:lnTo>
                <a:lnTo>
                  <a:pt x="26" y="10"/>
                </a:lnTo>
                <a:lnTo>
                  <a:pt x="38" y="4"/>
                </a:lnTo>
                <a:lnTo>
                  <a:pt x="48" y="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B3EC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Freeform 232"/>
          <p:cNvSpPr>
            <a:spLocks/>
          </p:cNvSpPr>
          <p:nvPr/>
        </p:nvSpPr>
        <p:spPr bwMode="auto">
          <a:xfrm>
            <a:off x="8050221" y="4090523"/>
            <a:ext cx="193413" cy="108934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66" y="0"/>
              </a:cxn>
              <a:cxn ang="0">
                <a:pos x="46" y="2"/>
              </a:cxn>
              <a:cxn ang="0">
                <a:pos x="28" y="6"/>
              </a:cxn>
              <a:cxn ang="0">
                <a:pos x="14" y="12"/>
              </a:cxn>
              <a:cxn ang="0">
                <a:pos x="0" y="20"/>
              </a:cxn>
              <a:cxn ang="0">
                <a:pos x="0" y="20"/>
              </a:cxn>
              <a:cxn ang="0">
                <a:pos x="18" y="30"/>
              </a:cxn>
              <a:cxn ang="0">
                <a:pos x="34" y="42"/>
              </a:cxn>
              <a:cxn ang="0">
                <a:pos x="48" y="54"/>
              </a:cxn>
              <a:cxn ang="0">
                <a:pos x="58" y="66"/>
              </a:cxn>
              <a:cxn ang="0">
                <a:pos x="66" y="76"/>
              </a:cxn>
              <a:cxn ang="0">
                <a:pos x="72" y="86"/>
              </a:cxn>
              <a:cxn ang="0">
                <a:pos x="76" y="96"/>
              </a:cxn>
              <a:cxn ang="0">
                <a:pos x="76" y="98"/>
              </a:cxn>
              <a:cxn ang="0">
                <a:pos x="174" y="98"/>
              </a:cxn>
              <a:cxn ang="0">
                <a:pos x="174" y="66"/>
              </a:cxn>
              <a:cxn ang="0">
                <a:pos x="174" y="66"/>
              </a:cxn>
              <a:cxn ang="0">
                <a:pos x="168" y="56"/>
              </a:cxn>
              <a:cxn ang="0">
                <a:pos x="160" y="44"/>
              </a:cxn>
              <a:cxn ang="0">
                <a:pos x="150" y="32"/>
              </a:cxn>
              <a:cxn ang="0">
                <a:pos x="136" y="20"/>
              </a:cxn>
              <a:cxn ang="0">
                <a:pos x="116" y="10"/>
              </a:cxn>
              <a:cxn ang="0">
                <a:pos x="106" y="6"/>
              </a:cxn>
              <a:cxn ang="0">
                <a:pos x="94" y="4"/>
              </a:cxn>
              <a:cxn ang="0">
                <a:pos x="80" y="0"/>
              </a:cxn>
              <a:cxn ang="0">
                <a:pos x="66" y="0"/>
              </a:cxn>
              <a:cxn ang="0">
                <a:pos x="66" y="0"/>
              </a:cxn>
            </a:cxnLst>
            <a:rect l="0" t="0" r="r" b="b"/>
            <a:pathLst>
              <a:path w="174" h="98">
                <a:moveTo>
                  <a:pt x="66" y="0"/>
                </a:moveTo>
                <a:lnTo>
                  <a:pt x="66" y="0"/>
                </a:lnTo>
                <a:lnTo>
                  <a:pt x="46" y="2"/>
                </a:lnTo>
                <a:lnTo>
                  <a:pt x="28" y="6"/>
                </a:lnTo>
                <a:lnTo>
                  <a:pt x="14" y="12"/>
                </a:lnTo>
                <a:lnTo>
                  <a:pt x="0" y="20"/>
                </a:lnTo>
                <a:lnTo>
                  <a:pt x="0" y="20"/>
                </a:lnTo>
                <a:lnTo>
                  <a:pt x="18" y="30"/>
                </a:lnTo>
                <a:lnTo>
                  <a:pt x="34" y="42"/>
                </a:lnTo>
                <a:lnTo>
                  <a:pt x="48" y="54"/>
                </a:lnTo>
                <a:lnTo>
                  <a:pt x="58" y="66"/>
                </a:lnTo>
                <a:lnTo>
                  <a:pt x="66" y="76"/>
                </a:lnTo>
                <a:lnTo>
                  <a:pt x="72" y="86"/>
                </a:lnTo>
                <a:lnTo>
                  <a:pt x="76" y="96"/>
                </a:lnTo>
                <a:lnTo>
                  <a:pt x="76" y="98"/>
                </a:lnTo>
                <a:lnTo>
                  <a:pt x="174" y="98"/>
                </a:lnTo>
                <a:lnTo>
                  <a:pt x="174" y="66"/>
                </a:lnTo>
                <a:lnTo>
                  <a:pt x="174" y="66"/>
                </a:lnTo>
                <a:lnTo>
                  <a:pt x="168" y="56"/>
                </a:lnTo>
                <a:lnTo>
                  <a:pt x="160" y="44"/>
                </a:lnTo>
                <a:lnTo>
                  <a:pt x="150" y="32"/>
                </a:lnTo>
                <a:lnTo>
                  <a:pt x="136" y="20"/>
                </a:lnTo>
                <a:lnTo>
                  <a:pt x="116" y="10"/>
                </a:lnTo>
                <a:lnTo>
                  <a:pt x="106" y="6"/>
                </a:lnTo>
                <a:lnTo>
                  <a:pt x="94" y="4"/>
                </a:lnTo>
                <a:lnTo>
                  <a:pt x="80" y="0"/>
                </a:ln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B3EC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9" name="Freeform 233"/>
          <p:cNvSpPr>
            <a:spLocks/>
          </p:cNvSpPr>
          <p:nvPr/>
        </p:nvSpPr>
        <p:spPr bwMode="auto">
          <a:xfrm>
            <a:off x="8056890" y="3906002"/>
            <a:ext cx="133388" cy="131165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0"/>
              </a:cxn>
              <a:cxn ang="0">
                <a:pos x="72" y="2"/>
              </a:cxn>
              <a:cxn ang="0">
                <a:pos x="84" y="4"/>
              </a:cxn>
              <a:cxn ang="0">
                <a:pos x="94" y="10"/>
              </a:cxn>
              <a:cxn ang="0">
                <a:pos x="102" y="18"/>
              </a:cxn>
              <a:cxn ang="0">
                <a:pos x="110" y="26"/>
              </a:cxn>
              <a:cxn ang="0">
                <a:pos x="114" y="36"/>
              </a:cxn>
              <a:cxn ang="0">
                <a:pos x="118" y="48"/>
              </a:cxn>
              <a:cxn ang="0">
                <a:pos x="120" y="60"/>
              </a:cxn>
              <a:cxn ang="0">
                <a:pos x="120" y="60"/>
              </a:cxn>
              <a:cxn ang="0">
                <a:pos x="118" y="72"/>
              </a:cxn>
              <a:cxn ang="0">
                <a:pos x="114" y="82"/>
              </a:cxn>
              <a:cxn ang="0">
                <a:pos x="110" y="92"/>
              </a:cxn>
              <a:cxn ang="0">
                <a:pos x="102" y="102"/>
              </a:cxn>
              <a:cxn ang="0">
                <a:pos x="94" y="108"/>
              </a:cxn>
              <a:cxn ang="0">
                <a:pos x="84" y="114"/>
              </a:cxn>
              <a:cxn ang="0">
                <a:pos x="72" y="118"/>
              </a:cxn>
              <a:cxn ang="0">
                <a:pos x="60" y="118"/>
              </a:cxn>
              <a:cxn ang="0">
                <a:pos x="60" y="118"/>
              </a:cxn>
              <a:cxn ang="0">
                <a:pos x="48" y="118"/>
              </a:cxn>
              <a:cxn ang="0">
                <a:pos x="38" y="114"/>
              </a:cxn>
              <a:cxn ang="0">
                <a:pos x="26" y="108"/>
              </a:cxn>
              <a:cxn ang="0">
                <a:pos x="18" y="102"/>
              </a:cxn>
              <a:cxn ang="0">
                <a:pos x="10" y="92"/>
              </a:cxn>
              <a:cxn ang="0">
                <a:pos x="6" y="82"/>
              </a:cxn>
              <a:cxn ang="0">
                <a:pos x="2" y="72"/>
              </a:cxn>
              <a:cxn ang="0">
                <a:pos x="0" y="60"/>
              </a:cxn>
              <a:cxn ang="0">
                <a:pos x="0" y="60"/>
              </a:cxn>
              <a:cxn ang="0">
                <a:pos x="2" y="48"/>
              </a:cxn>
              <a:cxn ang="0">
                <a:pos x="6" y="36"/>
              </a:cxn>
              <a:cxn ang="0">
                <a:pos x="10" y="26"/>
              </a:cxn>
              <a:cxn ang="0">
                <a:pos x="18" y="18"/>
              </a:cxn>
              <a:cxn ang="0">
                <a:pos x="26" y="10"/>
              </a:cxn>
              <a:cxn ang="0">
                <a:pos x="38" y="4"/>
              </a:cxn>
              <a:cxn ang="0">
                <a:pos x="48" y="2"/>
              </a:cxn>
              <a:cxn ang="0">
                <a:pos x="60" y="0"/>
              </a:cxn>
              <a:cxn ang="0">
                <a:pos x="60" y="0"/>
              </a:cxn>
            </a:cxnLst>
            <a:rect l="0" t="0" r="r" b="b"/>
            <a:pathLst>
              <a:path w="120" h="118">
                <a:moveTo>
                  <a:pt x="60" y="0"/>
                </a:moveTo>
                <a:lnTo>
                  <a:pt x="60" y="0"/>
                </a:lnTo>
                <a:lnTo>
                  <a:pt x="72" y="2"/>
                </a:lnTo>
                <a:lnTo>
                  <a:pt x="84" y="4"/>
                </a:lnTo>
                <a:lnTo>
                  <a:pt x="94" y="10"/>
                </a:lnTo>
                <a:lnTo>
                  <a:pt x="102" y="18"/>
                </a:lnTo>
                <a:lnTo>
                  <a:pt x="110" y="26"/>
                </a:lnTo>
                <a:lnTo>
                  <a:pt x="114" y="36"/>
                </a:lnTo>
                <a:lnTo>
                  <a:pt x="118" y="48"/>
                </a:lnTo>
                <a:lnTo>
                  <a:pt x="120" y="60"/>
                </a:lnTo>
                <a:lnTo>
                  <a:pt x="120" y="60"/>
                </a:lnTo>
                <a:lnTo>
                  <a:pt x="118" y="72"/>
                </a:lnTo>
                <a:lnTo>
                  <a:pt x="114" y="82"/>
                </a:lnTo>
                <a:lnTo>
                  <a:pt x="110" y="92"/>
                </a:lnTo>
                <a:lnTo>
                  <a:pt x="102" y="102"/>
                </a:lnTo>
                <a:lnTo>
                  <a:pt x="94" y="108"/>
                </a:lnTo>
                <a:lnTo>
                  <a:pt x="84" y="114"/>
                </a:lnTo>
                <a:lnTo>
                  <a:pt x="72" y="118"/>
                </a:lnTo>
                <a:lnTo>
                  <a:pt x="60" y="118"/>
                </a:lnTo>
                <a:lnTo>
                  <a:pt x="60" y="118"/>
                </a:lnTo>
                <a:lnTo>
                  <a:pt x="48" y="118"/>
                </a:lnTo>
                <a:lnTo>
                  <a:pt x="38" y="114"/>
                </a:lnTo>
                <a:lnTo>
                  <a:pt x="26" y="108"/>
                </a:lnTo>
                <a:lnTo>
                  <a:pt x="18" y="102"/>
                </a:lnTo>
                <a:lnTo>
                  <a:pt x="10" y="92"/>
                </a:lnTo>
                <a:lnTo>
                  <a:pt x="6" y="82"/>
                </a:lnTo>
                <a:lnTo>
                  <a:pt x="2" y="72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6" y="36"/>
                </a:lnTo>
                <a:lnTo>
                  <a:pt x="10" y="26"/>
                </a:lnTo>
                <a:lnTo>
                  <a:pt x="18" y="18"/>
                </a:lnTo>
                <a:lnTo>
                  <a:pt x="26" y="10"/>
                </a:lnTo>
                <a:lnTo>
                  <a:pt x="38" y="4"/>
                </a:lnTo>
                <a:lnTo>
                  <a:pt x="48" y="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B3EC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0" name="Freeform 234"/>
          <p:cNvSpPr>
            <a:spLocks/>
          </p:cNvSpPr>
          <p:nvPr/>
        </p:nvSpPr>
        <p:spPr bwMode="auto">
          <a:xfrm>
            <a:off x="8050221" y="4090523"/>
            <a:ext cx="193413" cy="108934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66" y="0"/>
              </a:cxn>
              <a:cxn ang="0">
                <a:pos x="46" y="2"/>
              </a:cxn>
              <a:cxn ang="0">
                <a:pos x="28" y="6"/>
              </a:cxn>
              <a:cxn ang="0">
                <a:pos x="14" y="12"/>
              </a:cxn>
              <a:cxn ang="0">
                <a:pos x="0" y="20"/>
              </a:cxn>
              <a:cxn ang="0">
                <a:pos x="0" y="20"/>
              </a:cxn>
              <a:cxn ang="0">
                <a:pos x="18" y="30"/>
              </a:cxn>
              <a:cxn ang="0">
                <a:pos x="34" y="42"/>
              </a:cxn>
              <a:cxn ang="0">
                <a:pos x="48" y="54"/>
              </a:cxn>
              <a:cxn ang="0">
                <a:pos x="58" y="66"/>
              </a:cxn>
              <a:cxn ang="0">
                <a:pos x="66" y="76"/>
              </a:cxn>
              <a:cxn ang="0">
                <a:pos x="72" y="86"/>
              </a:cxn>
              <a:cxn ang="0">
                <a:pos x="76" y="96"/>
              </a:cxn>
              <a:cxn ang="0">
                <a:pos x="76" y="98"/>
              </a:cxn>
              <a:cxn ang="0">
                <a:pos x="174" y="98"/>
              </a:cxn>
              <a:cxn ang="0">
                <a:pos x="174" y="66"/>
              </a:cxn>
              <a:cxn ang="0">
                <a:pos x="174" y="66"/>
              </a:cxn>
              <a:cxn ang="0">
                <a:pos x="168" y="56"/>
              </a:cxn>
              <a:cxn ang="0">
                <a:pos x="160" y="44"/>
              </a:cxn>
              <a:cxn ang="0">
                <a:pos x="150" y="32"/>
              </a:cxn>
              <a:cxn ang="0">
                <a:pos x="136" y="20"/>
              </a:cxn>
              <a:cxn ang="0">
                <a:pos x="116" y="10"/>
              </a:cxn>
              <a:cxn ang="0">
                <a:pos x="106" y="6"/>
              </a:cxn>
              <a:cxn ang="0">
                <a:pos x="94" y="4"/>
              </a:cxn>
              <a:cxn ang="0">
                <a:pos x="80" y="0"/>
              </a:cxn>
              <a:cxn ang="0">
                <a:pos x="66" y="0"/>
              </a:cxn>
              <a:cxn ang="0">
                <a:pos x="66" y="0"/>
              </a:cxn>
            </a:cxnLst>
            <a:rect l="0" t="0" r="r" b="b"/>
            <a:pathLst>
              <a:path w="174" h="98">
                <a:moveTo>
                  <a:pt x="66" y="0"/>
                </a:moveTo>
                <a:lnTo>
                  <a:pt x="66" y="0"/>
                </a:lnTo>
                <a:lnTo>
                  <a:pt x="46" y="2"/>
                </a:lnTo>
                <a:lnTo>
                  <a:pt x="28" y="6"/>
                </a:lnTo>
                <a:lnTo>
                  <a:pt x="14" y="12"/>
                </a:lnTo>
                <a:lnTo>
                  <a:pt x="0" y="20"/>
                </a:lnTo>
                <a:lnTo>
                  <a:pt x="0" y="20"/>
                </a:lnTo>
                <a:lnTo>
                  <a:pt x="18" y="30"/>
                </a:lnTo>
                <a:lnTo>
                  <a:pt x="34" y="42"/>
                </a:lnTo>
                <a:lnTo>
                  <a:pt x="48" y="54"/>
                </a:lnTo>
                <a:lnTo>
                  <a:pt x="58" y="66"/>
                </a:lnTo>
                <a:lnTo>
                  <a:pt x="66" y="76"/>
                </a:lnTo>
                <a:lnTo>
                  <a:pt x="72" y="86"/>
                </a:lnTo>
                <a:lnTo>
                  <a:pt x="76" y="96"/>
                </a:lnTo>
                <a:lnTo>
                  <a:pt x="76" y="98"/>
                </a:lnTo>
                <a:lnTo>
                  <a:pt x="174" y="98"/>
                </a:lnTo>
                <a:lnTo>
                  <a:pt x="174" y="66"/>
                </a:lnTo>
                <a:lnTo>
                  <a:pt x="174" y="66"/>
                </a:lnTo>
                <a:lnTo>
                  <a:pt x="168" y="56"/>
                </a:lnTo>
                <a:lnTo>
                  <a:pt x="160" y="44"/>
                </a:lnTo>
                <a:lnTo>
                  <a:pt x="150" y="32"/>
                </a:lnTo>
                <a:lnTo>
                  <a:pt x="136" y="20"/>
                </a:lnTo>
                <a:lnTo>
                  <a:pt x="116" y="10"/>
                </a:lnTo>
                <a:lnTo>
                  <a:pt x="106" y="6"/>
                </a:lnTo>
                <a:lnTo>
                  <a:pt x="94" y="4"/>
                </a:lnTo>
                <a:lnTo>
                  <a:pt x="80" y="0"/>
                </a:lnTo>
                <a:lnTo>
                  <a:pt x="66" y="0"/>
                </a:lnTo>
                <a:lnTo>
                  <a:pt x="66" y="0"/>
                </a:lnTo>
                <a:close/>
              </a:path>
            </a:pathLst>
          </a:custGeom>
          <a:solidFill>
            <a:srgbClr val="B3EC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1" name="Freeform 235"/>
          <p:cNvSpPr>
            <a:spLocks/>
          </p:cNvSpPr>
          <p:nvPr/>
        </p:nvSpPr>
        <p:spPr bwMode="auto">
          <a:xfrm>
            <a:off x="7714526" y="3906002"/>
            <a:ext cx="131165" cy="131165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0"/>
              </a:cxn>
              <a:cxn ang="0">
                <a:pos x="72" y="2"/>
              </a:cxn>
              <a:cxn ang="0">
                <a:pos x="82" y="4"/>
              </a:cxn>
              <a:cxn ang="0">
                <a:pos x="92" y="10"/>
              </a:cxn>
              <a:cxn ang="0">
                <a:pos x="102" y="18"/>
              </a:cxn>
              <a:cxn ang="0">
                <a:pos x="108" y="26"/>
              </a:cxn>
              <a:cxn ang="0">
                <a:pos x="114" y="36"/>
              </a:cxn>
              <a:cxn ang="0">
                <a:pos x="118" y="48"/>
              </a:cxn>
              <a:cxn ang="0">
                <a:pos x="118" y="60"/>
              </a:cxn>
              <a:cxn ang="0">
                <a:pos x="118" y="60"/>
              </a:cxn>
              <a:cxn ang="0">
                <a:pos x="118" y="72"/>
              </a:cxn>
              <a:cxn ang="0">
                <a:pos x="114" y="82"/>
              </a:cxn>
              <a:cxn ang="0">
                <a:pos x="108" y="92"/>
              </a:cxn>
              <a:cxn ang="0">
                <a:pos x="102" y="102"/>
              </a:cxn>
              <a:cxn ang="0">
                <a:pos x="92" y="108"/>
              </a:cxn>
              <a:cxn ang="0">
                <a:pos x="82" y="114"/>
              </a:cxn>
              <a:cxn ang="0">
                <a:pos x="72" y="118"/>
              </a:cxn>
              <a:cxn ang="0">
                <a:pos x="60" y="118"/>
              </a:cxn>
              <a:cxn ang="0">
                <a:pos x="60" y="118"/>
              </a:cxn>
              <a:cxn ang="0">
                <a:pos x="48" y="118"/>
              </a:cxn>
              <a:cxn ang="0">
                <a:pos x="36" y="114"/>
              </a:cxn>
              <a:cxn ang="0">
                <a:pos x="26" y="108"/>
              </a:cxn>
              <a:cxn ang="0">
                <a:pos x="18" y="102"/>
              </a:cxn>
              <a:cxn ang="0">
                <a:pos x="10" y="92"/>
              </a:cxn>
              <a:cxn ang="0">
                <a:pos x="4" y="82"/>
              </a:cxn>
              <a:cxn ang="0">
                <a:pos x="2" y="72"/>
              </a:cxn>
              <a:cxn ang="0">
                <a:pos x="0" y="60"/>
              </a:cxn>
              <a:cxn ang="0">
                <a:pos x="0" y="60"/>
              </a:cxn>
              <a:cxn ang="0">
                <a:pos x="2" y="48"/>
              </a:cxn>
              <a:cxn ang="0">
                <a:pos x="4" y="36"/>
              </a:cxn>
              <a:cxn ang="0">
                <a:pos x="10" y="26"/>
              </a:cxn>
              <a:cxn ang="0">
                <a:pos x="18" y="18"/>
              </a:cxn>
              <a:cxn ang="0">
                <a:pos x="26" y="10"/>
              </a:cxn>
              <a:cxn ang="0">
                <a:pos x="36" y="4"/>
              </a:cxn>
              <a:cxn ang="0">
                <a:pos x="48" y="2"/>
              </a:cxn>
              <a:cxn ang="0">
                <a:pos x="60" y="0"/>
              </a:cxn>
              <a:cxn ang="0">
                <a:pos x="60" y="0"/>
              </a:cxn>
            </a:cxnLst>
            <a:rect l="0" t="0" r="r" b="b"/>
            <a:pathLst>
              <a:path w="118" h="118">
                <a:moveTo>
                  <a:pt x="60" y="0"/>
                </a:moveTo>
                <a:lnTo>
                  <a:pt x="60" y="0"/>
                </a:lnTo>
                <a:lnTo>
                  <a:pt x="72" y="2"/>
                </a:lnTo>
                <a:lnTo>
                  <a:pt x="82" y="4"/>
                </a:lnTo>
                <a:lnTo>
                  <a:pt x="92" y="10"/>
                </a:lnTo>
                <a:lnTo>
                  <a:pt x="102" y="18"/>
                </a:lnTo>
                <a:lnTo>
                  <a:pt x="108" y="26"/>
                </a:lnTo>
                <a:lnTo>
                  <a:pt x="114" y="36"/>
                </a:lnTo>
                <a:lnTo>
                  <a:pt x="118" y="48"/>
                </a:lnTo>
                <a:lnTo>
                  <a:pt x="118" y="60"/>
                </a:lnTo>
                <a:lnTo>
                  <a:pt x="118" y="60"/>
                </a:lnTo>
                <a:lnTo>
                  <a:pt x="118" y="72"/>
                </a:lnTo>
                <a:lnTo>
                  <a:pt x="114" y="82"/>
                </a:lnTo>
                <a:lnTo>
                  <a:pt x="108" y="92"/>
                </a:lnTo>
                <a:lnTo>
                  <a:pt x="102" y="102"/>
                </a:lnTo>
                <a:lnTo>
                  <a:pt x="92" y="108"/>
                </a:lnTo>
                <a:lnTo>
                  <a:pt x="82" y="114"/>
                </a:lnTo>
                <a:lnTo>
                  <a:pt x="72" y="118"/>
                </a:lnTo>
                <a:lnTo>
                  <a:pt x="60" y="118"/>
                </a:lnTo>
                <a:lnTo>
                  <a:pt x="60" y="118"/>
                </a:lnTo>
                <a:lnTo>
                  <a:pt x="48" y="118"/>
                </a:lnTo>
                <a:lnTo>
                  <a:pt x="36" y="114"/>
                </a:lnTo>
                <a:lnTo>
                  <a:pt x="26" y="108"/>
                </a:lnTo>
                <a:lnTo>
                  <a:pt x="18" y="102"/>
                </a:lnTo>
                <a:lnTo>
                  <a:pt x="10" y="92"/>
                </a:lnTo>
                <a:lnTo>
                  <a:pt x="4" y="82"/>
                </a:lnTo>
                <a:lnTo>
                  <a:pt x="2" y="72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4" y="36"/>
                </a:lnTo>
                <a:lnTo>
                  <a:pt x="10" y="26"/>
                </a:lnTo>
                <a:lnTo>
                  <a:pt x="18" y="18"/>
                </a:lnTo>
                <a:lnTo>
                  <a:pt x="26" y="10"/>
                </a:lnTo>
                <a:lnTo>
                  <a:pt x="36" y="4"/>
                </a:lnTo>
                <a:lnTo>
                  <a:pt x="48" y="2"/>
                </a:lnTo>
                <a:lnTo>
                  <a:pt x="60" y="0"/>
                </a:lnTo>
                <a:lnTo>
                  <a:pt x="60" y="0"/>
                </a:lnTo>
                <a:close/>
              </a:path>
            </a:pathLst>
          </a:custGeom>
          <a:solidFill>
            <a:srgbClr val="B3EC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2" name="Freeform 236"/>
          <p:cNvSpPr>
            <a:spLocks/>
          </p:cNvSpPr>
          <p:nvPr/>
        </p:nvSpPr>
        <p:spPr bwMode="auto">
          <a:xfrm>
            <a:off x="7661171" y="4090523"/>
            <a:ext cx="193413" cy="108934"/>
          </a:xfrm>
          <a:custGeom>
            <a:avLst/>
            <a:gdLst/>
            <a:ahLst/>
            <a:cxnLst>
              <a:cxn ang="0">
                <a:pos x="108" y="0"/>
              </a:cxn>
              <a:cxn ang="0">
                <a:pos x="108" y="0"/>
              </a:cxn>
              <a:cxn ang="0">
                <a:pos x="128" y="2"/>
              </a:cxn>
              <a:cxn ang="0">
                <a:pos x="144" y="6"/>
              </a:cxn>
              <a:cxn ang="0">
                <a:pos x="160" y="12"/>
              </a:cxn>
              <a:cxn ang="0">
                <a:pos x="174" y="20"/>
              </a:cxn>
              <a:cxn ang="0">
                <a:pos x="174" y="20"/>
              </a:cxn>
              <a:cxn ang="0">
                <a:pos x="154" y="30"/>
              </a:cxn>
              <a:cxn ang="0">
                <a:pos x="138" y="42"/>
              </a:cxn>
              <a:cxn ang="0">
                <a:pos x="126" y="54"/>
              </a:cxn>
              <a:cxn ang="0">
                <a:pos x="116" y="66"/>
              </a:cxn>
              <a:cxn ang="0">
                <a:pos x="108" y="76"/>
              </a:cxn>
              <a:cxn ang="0">
                <a:pos x="102" y="86"/>
              </a:cxn>
              <a:cxn ang="0">
                <a:pos x="98" y="96"/>
              </a:cxn>
              <a:cxn ang="0">
                <a:pos x="98" y="98"/>
              </a:cxn>
              <a:cxn ang="0">
                <a:pos x="0" y="98"/>
              </a:cxn>
              <a:cxn ang="0">
                <a:pos x="0" y="66"/>
              </a:cxn>
              <a:cxn ang="0">
                <a:pos x="0" y="66"/>
              </a:cxn>
              <a:cxn ang="0">
                <a:pos x="6" y="56"/>
              </a:cxn>
              <a:cxn ang="0">
                <a:pos x="12" y="44"/>
              </a:cxn>
              <a:cxn ang="0">
                <a:pos x="24" y="32"/>
              </a:cxn>
              <a:cxn ang="0">
                <a:pos x="38" y="20"/>
              </a:cxn>
              <a:cxn ang="0">
                <a:pos x="56" y="10"/>
              </a:cxn>
              <a:cxn ang="0">
                <a:pos x="68" y="6"/>
              </a:cxn>
              <a:cxn ang="0">
                <a:pos x="80" y="4"/>
              </a:cxn>
              <a:cxn ang="0">
                <a:pos x="92" y="0"/>
              </a:cxn>
              <a:cxn ang="0">
                <a:pos x="108" y="0"/>
              </a:cxn>
              <a:cxn ang="0">
                <a:pos x="108" y="0"/>
              </a:cxn>
            </a:cxnLst>
            <a:rect l="0" t="0" r="r" b="b"/>
            <a:pathLst>
              <a:path w="174" h="98">
                <a:moveTo>
                  <a:pt x="108" y="0"/>
                </a:moveTo>
                <a:lnTo>
                  <a:pt x="108" y="0"/>
                </a:lnTo>
                <a:lnTo>
                  <a:pt x="128" y="2"/>
                </a:lnTo>
                <a:lnTo>
                  <a:pt x="144" y="6"/>
                </a:lnTo>
                <a:lnTo>
                  <a:pt x="160" y="12"/>
                </a:lnTo>
                <a:lnTo>
                  <a:pt x="174" y="20"/>
                </a:lnTo>
                <a:lnTo>
                  <a:pt x="174" y="20"/>
                </a:lnTo>
                <a:lnTo>
                  <a:pt x="154" y="30"/>
                </a:lnTo>
                <a:lnTo>
                  <a:pt x="138" y="42"/>
                </a:lnTo>
                <a:lnTo>
                  <a:pt x="126" y="54"/>
                </a:lnTo>
                <a:lnTo>
                  <a:pt x="116" y="66"/>
                </a:lnTo>
                <a:lnTo>
                  <a:pt x="108" y="76"/>
                </a:lnTo>
                <a:lnTo>
                  <a:pt x="102" y="86"/>
                </a:lnTo>
                <a:lnTo>
                  <a:pt x="98" y="96"/>
                </a:lnTo>
                <a:lnTo>
                  <a:pt x="98" y="98"/>
                </a:lnTo>
                <a:lnTo>
                  <a:pt x="0" y="98"/>
                </a:lnTo>
                <a:lnTo>
                  <a:pt x="0" y="66"/>
                </a:lnTo>
                <a:lnTo>
                  <a:pt x="0" y="66"/>
                </a:lnTo>
                <a:lnTo>
                  <a:pt x="6" y="56"/>
                </a:lnTo>
                <a:lnTo>
                  <a:pt x="12" y="44"/>
                </a:lnTo>
                <a:lnTo>
                  <a:pt x="24" y="32"/>
                </a:lnTo>
                <a:lnTo>
                  <a:pt x="38" y="20"/>
                </a:lnTo>
                <a:lnTo>
                  <a:pt x="56" y="10"/>
                </a:lnTo>
                <a:lnTo>
                  <a:pt x="68" y="6"/>
                </a:lnTo>
                <a:lnTo>
                  <a:pt x="80" y="4"/>
                </a:lnTo>
                <a:lnTo>
                  <a:pt x="92" y="0"/>
                </a:lnTo>
                <a:lnTo>
                  <a:pt x="10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B3ECF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4" name="三角形 73"/>
          <p:cNvSpPr/>
          <p:nvPr/>
        </p:nvSpPr>
        <p:spPr>
          <a:xfrm rot="13444924">
            <a:off x="4386667" y="3336047"/>
            <a:ext cx="780707" cy="264852"/>
          </a:xfrm>
          <a:prstGeom prst="triangle">
            <a:avLst/>
          </a:prstGeom>
          <a:solidFill>
            <a:srgbClr val="B3E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5" name="三角形 74"/>
          <p:cNvSpPr/>
          <p:nvPr/>
        </p:nvSpPr>
        <p:spPr>
          <a:xfrm rot="8155076" flipV="1">
            <a:off x="5598247" y="3238001"/>
            <a:ext cx="780707" cy="264852"/>
          </a:xfrm>
          <a:prstGeom prst="triangle">
            <a:avLst/>
          </a:prstGeom>
          <a:solidFill>
            <a:srgbClr val="88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6" name="三角形 75"/>
          <p:cNvSpPr/>
          <p:nvPr/>
        </p:nvSpPr>
        <p:spPr>
          <a:xfrm rot="13444924">
            <a:off x="6880848" y="3336046"/>
            <a:ext cx="780707" cy="264852"/>
          </a:xfrm>
          <a:prstGeom prst="triangle">
            <a:avLst/>
          </a:prstGeom>
          <a:solidFill>
            <a:srgbClr val="3EC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7" name="三角形 76"/>
          <p:cNvSpPr/>
          <p:nvPr/>
        </p:nvSpPr>
        <p:spPr>
          <a:xfrm rot="8155076" flipV="1">
            <a:off x="8092428" y="3238000"/>
            <a:ext cx="780707" cy="264852"/>
          </a:xfrm>
          <a:prstGeom prst="triangle">
            <a:avLst/>
          </a:prstGeom>
          <a:solidFill>
            <a:srgbClr val="15A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609592" y="2011439"/>
            <a:ext cx="238101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对应存在不足的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个问题提出解决的方法，进一步提升研究结论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9592" y="1579639"/>
            <a:ext cx="1252266" cy="42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dirty="0" smtClean="0">
                <a:solidFill>
                  <a:srgbClr val="15A4C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解决方法</a:t>
            </a:r>
            <a:r>
              <a:rPr lang="en-US" altLang="zh-CN" dirty="0" smtClean="0">
                <a:solidFill>
                  <a:srgbClr val="15A4C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</a:t>
            </a:r>
            <a:endParaRPr lang="en-US" altLang="zh-CN" dirty="0">
              <a:solidFill>
                <a:srgbClr val="15A4C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3" name="文本框 8"/>
          <p:cNvSpPr txBox="1"/>
          <p:nvPr/>
        </p:nvSpPr>
        <p:spPr>
          <a:xfrm>
            <a:off x="2023472" y="5304609"/>
            <a:ext cx="238101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对应存在不足的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个问题提出解决的方法，进一步提升研究结论</a:t>
            </a:r>
          </a:p>
        </p:txBody>
      </p:sp>
      <p:sp>
        <p:nvSpPr>
          <p:cNvPr id="84" name="矩形 83"/>
          <p:cNvSpPr/>
          <p:nvPr/>
        </p:nvSpPr>
        <p:spPr>
          <a:xfrm>
            <a:off x="2023472" y="4872809"/>
            <a:ext cx="1261884" cy="42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dirty="0">
                <a:solidFill>
                  <a:srgbClr val="3ECDE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</a:t>
            </a:r>
            <a:r>
              <a:rPr lang="zh-CN" altLang="en-US" dirty="0" smtClean="0">
                <a:solidFill>
                  <a:srgbClr val="3ECDE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</a:t>
            </a:r>
            <a:r>
              <a:rPr lang="en-US" altLang="zh-CN" dirty="0" smtClean="0">
                <a:solidFill>
                  <a:srgbClr val="3ECDE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</a:t>
            </a:r>
            <a:endParaRPr lang="en-US" altLang="zh-CN" dirty="0">
              <a:solidFill>
                <a:srgbClr val="3ECDEA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6" name="文本框 8"/>
          <p:cNvSpPr txBox="1"/>
          <p:nvPr/>
        </p:nvSpPr>
        <p:spPr>
          <a:xfrm>
            <a:off x="7256577" y="1059720"/>
            <a:ext cx="238101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对应存在不足的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个问题提出解决的方法，进一步提升研究结论</a:t>
            </a:r>
          </a:p>
        </p:txBody>
      </p:sp>
      <p:sp>
        <p:nvSpPr>
          <p:cNvPr id="87" name="矩形 86"/>
          <p:cNvSpPr/>
          <p:nvPr/>
        </p:nvSpPr>
        <p:spPr>
          <a:xfrm>
            <a:off x="7256577" y="627920"/>
            <a:ext cx="1257075" cy="42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dirty="0">
                <a:solidFill>
                  <a:srgbClr val="88E1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</a:t>
            </a:r>
            <a:r>
              <a:rPr lang="zh-CN" altLang="en-US" dirty="0" smtClean="0">
                <a:solidFill>
                  <a:srgbClr val="88E1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</a:t>
            </a:r>
            <a:r>
              <a:rPr lang="en-US" altLang="zh-CN" dirty="0" smtClean="0">
                <a:solidFill>
                  <a:srgbClr val="88E1F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</a:t>
            </a:r>
            <a:endParaRPr lang="en-US" altLang="zh-CN" dirty="0">
              <a:solidFill>
                <a:srgbClr val="88E1F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9" name="文本框 8"/>
          <p:cNvSpPr txBox="1"/>
          <p:nvPr/>
        </p:nvSpPr>
        <p:spPr>
          <a:xfrm>
            <a:off x="9044384" y="5038512"/>
            <a:ext cx="2381013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对应存在不足的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个问题提出解决的方法，进一步提升研究结论</a:t>
            </a:r>
          </a:p>
        </p:txBody>
      </p:sp>
      <p:sp>
        <p:nvSpPr>
          <p:cNvPr id="90" name="矩形 89"/>
          <p:cNvSpPr/>
          <p:nvPr/>
        </p:nvSpPr>
        <p:spPr>
          <a:xfrm>
            <a:off x="9044384" y="4606712"/>
            <a:ext cx="1269899" cy="42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dirty="0">
                <a:solidFill>
                  <a:srgbClr val="B3ECF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解决</a:t>
            </a:r>
            <a:r>
              <a:rPr lang="zh-CN" altLang="en-US" dirty="0" smtClean="0">
                <a:solidFill>
                  <a:srgbClr val="B3ECF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</a:t>
            </a:r>
            <a:r>
              <a:rPr lang="en-US" altLang="zh-CN" dirty="0" smtClean="0">
                <a:solidFill>
                  <a:srgbClr val="B3ECF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</a:t>
            </a:r>
            <a:endParaRPr lang="en-US" altLang="zh-CN" dirty="0">
              <a:solidFill>
                <a:srgbClr val="B3ECF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88E1F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88E1F2"/>
                </a:solidFill>
              </a:rPr>
              <a:t>解决方法</a:t>
            </a:r>
            <a:endParaRPr kumimoji="1" lang="zh-CN" altLang="en-US" dirty="0">
              <a:solidFill>
                <a:srgbClr val="88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13</a:t>
            </a:r>
          </a:p>
        </p:txBody>
      </p:sp>
      <p:sp>
        <p:nvSpPr>
          <p:cNvPr id="26" name="任意形状 25"/>
          <p:cNvSpPr/>
          <p:nvPr/>
        </p:nvSpPr>
        <p:spPr>
          <a:xfrm>
            <a:off x="1193232" y="1219602"/>
            <a:ext cx="3681804" cy="922020"/>
          </a:xfrm>
          <a:custGeom>
            <a:avLst/>
            <a:gdLst>
              <a:gd name="connsiteX0" fmla="*/ 1840902 w 3681804"/>
              <a:gd name="connsiteY0" fmla="*/ 0 h 922020"/>
              <a:gd name="connsiteX1" fmla="*/ 3619591 w 3681804"/>
              <a:gd name="connsiteY1" fmla="*/ 838824 h 922020"/>
              <a:gd name="connsiteX2" fmla="*/ 3681804 w 3681804"/>
              <a:gd name="connsiteY2" fmla="*/ 922020 h 922020"/>
              <a:gd name="connsiteX3" fmla="*/ 0 w 3681804"/>
              <a:gd name="connsiteY3" fmla="*/ 922020 h 922020"/>
              <a:gd name="connsiteX4" fmla="*/ 62213 w 3681804"/>
              <a:gd name="connsiteY4" fmla="*/ 838824 h 922020"/>
              <a:gd name="connsiteX5" fmla="*/ 1840902 w 3681804"/>
              <a:gd name="connsiteY5" fmla="*/ 0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1804" h="922020">
                <a:moveTo>
                  <a:pt x="1840902" y="0"/>
                </a:moveTo>
                <a:cubicBezTo>
                  <a:pt x="2556989" y="0"/>
                  <a:pt x="3196811" y="326533"/>
                  <a:pt x="3619591" y="838824"/>
                </a:cubicBezTo>
                <a:lnTo>
                  <a:pt x="3681804" y="922020"/>
                </a:lnTo>
                <a:lnTo>
                  <a:pt x="0" y="922020"/>
                </a:lnTo>
                <a:lnTo>
                  <a:pt x="62213" y="838824"/>
                </a:lnTo>
                <a:cubicBezTo>
                  <a:pt x="484994" y="326533"/>
                  <a:pt x="1124815" y="0"/>
                  <a:pt x="1840902" y="0"/>
                </a:cubicBezTo>
                <a:close/>
              </a:path>
            </a:pathLst>
          </a:custGeom>
          <a:solidFill>
            <a:srgbClr val="0F7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01</a:t>
            </a:r>
            <a:endParaRPr kumimoji="1" lang="zh-CN" altLang="en-US" sz="3600" dirty="0">
              <a:latin typeface="Montserrat-ExtraBold" panose="02000803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34" name="任意形状 33"/>
          <p:cNvSpPr/>
          <p:nvPr/>
        </p:nvSpPr>
        <p:spPr>
          <a:xfrm>
            <a:off x="776704" y="2141622"/>
            <a:ext cx="4514860" cy="922020"/>
          </a:xfrm>
          <a:custGeom>
            <a:avLst/>
            <a:gdLst>
              <a:gd name="connsiteX0" fmla="*/ 416528 w 4514860"/>
              <a:gd name="connsiteY0" fmla="*/ 0 h 922020"/>
              <a:gd name="connsiteX1" fmla="*/ 4098332 w 4514860"/>
              <a:gd name="connsiteY1" fmla="*/ 0 h 922020"/>
              <a:gd name="connsiteX2" fmla="*/ 4168814 w 4514860"/>
              <a:gd name="connsiteY2" fmla="*/ 94255 h 922020"/>
              <a:gd name="connsiteX3" fmla="*/ 4503455 w 4514860"/>
              <a:gd name="connsiteY3" fmla="*/ 862464 h 922020"/>
              <a:gd name="connsiteX4" fmla="*/ 4514860 w 4514860"/>
              <a:gd name="connsiteY4" fmla="*/ 922020 h 922020"/>
              <a:gd name="connsiteX5" fmla="*/ 0 w 4514860"/>
              <a:gd name="connsiteY5" fmla="*/ 922020 h 922020"/>
              <a:gd name="connsiteX6" fmla="*/ 11406 w 4514860"/>
              <a:gd name="connsiteY6" fmla="*/ 862464 h 922020"/>
              <a:gd name="connsiteX7" fmla="*/ 346046 w 4514860"/>
              <a:gd name="connsiteY7" fmla="*/ 94255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4860" h="922020">
                <a:moveTo>
                  <a:pt x="416528" y="0"/>
                </a:moveTo>
                <a:lnTo>
                  <a:pt x="4098332" y="0"/>
                </a:lnTo>
                <a:lnTo>
                  <a:pt x="4168814" y="94255"/>
                </a:lnTo>
                <a:cubicBezTo>
                  <a:pt x="4324152" y="324185"/>
                  <a:pt x="4439093" y="583650"/>
                  <a:pt x="4503455" y="862464"/>
                </a:cubicBezTo>
                <a:lnTo>
                  <a:pt x="4514860" y="922020"/>
                </a:lnTo>
                <a:lnTo>
                  <a:pt x="0" y="922020"/>
                </a:lnTo>
                <a:lnTo>
                  <a:pt x="11406" y="862464"/>
                </a:lnTo>
                <a:cubicBezTo>
                  <a:pt x="75767" y="583650"/>
                  <a:pt x="190709" y="324185"/>
                  <a:pt x="346046" y="94255"/>
                </a:cubicBezTo>
                <a:close/>
              </a:path>
            </a:pathLst>
          </a:custGeom>
          <a:solidFill>
            <a:srgbClr val="15A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02</a:t>
            </a:r>
            <a:endParaRPr kumimoji="1" lang="zh-CN" altLang="en-US" sz="3600" dirty="0">
              <a:latin typeface="Montserrat-ExtraBold" panose="02000803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36" name="任意形状 35"/>
          <p:cNvSpPr/>
          <p:nvPr/>
        </p:nvSpPr>
        <p:spPr>
          <a:xfrm>
            <a:off x="729084" y="3063642"/>
            <a:ext cx="4610100" cy="922020"/>
          </a:xfrm>
          <a:custGeom>
            <a:avLst/>
            <a:gdLst>
              <a:gd name="connsiteX0" fmla="*/ 46291 w 4610100"/>
              <a:gd name="connsiteY0" fmla="*/ 0 h 922020"/>
              <a:gd name="connsiteX1" fmla="*/ 4563810 w 4610100"/>
              <a:gd name="connsiteY1" fmla="*/ 0 h 922020"/>
              <a:gd name="connsiteX2" fmla="*/ 4598200 w 4610100"/>
              <a:gd name="connsiteY2" fmla="*/ 225332 h 922020"/>
              <a:gd name="connsiteX3" fmla="*/ 4610100 w 4610100"/>
              <a:gd name="connsiteY3" fmla="*/ 461010 h 922020"/>
              <a:gd name="connsiteX4" fmla="*/ 4598200 w 4610100"/>
              <a:gd name="connsiteY4" fmla="*/ 696688 h 922020"/>
              <a:gd name="connsiteX5" fmla="*/ 4563810 w 4610100"/>
              <a:gd name="connsiteY5" fmla="*/ 922020 h 922020"/>
              <a:gd name="connsiteX6" fmla="*/ 46291 w 4610100"/>
              <a:gd name="connsiteY6" fmla="*/ 922020 h 922020"/>
              <a:gd name="connsiteX7" fmla="*/ 11901 w 4610100"/>
              <a:gd name="connsiteY7" fmla="*/ 696688 h 922020"/>
              <a:gd name="connsiteX8" fmla="*/ 0 w 4610100"/>
              <a:gd name="connsiteY8" fmla="*/ 461010 h 922020"/>
              <a:gd name="connsiteX9" fmla="*/ 11901 w 4610100"/>
              <a:gd name="connsiteY9" fmla="*/ 225332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0100" h="922020">
                <a:moveTo>
                  <a:pt x="46291" y="0"/>
                </a:moveTo>
                <a:lnTo>
                  <a:pt x="4563810" y="0"/>
                </a:lnTo>
                <a:lnTo>
                  <a:pt x="4598200" y="225332"/>
                </a:lnTo>
                <a:cubicBezTo>
                  <a:pt x="4606069" y="302821"/>
                  <a:pt x="4610100" y="381445"/>
                  <a:pt x="4610100" y="461010"/>
                </a:cubicBezTo>
                <a:cubicBezTo>
                  <a:pt x="4610100" y="540575"/>
                  <a:pt x="4606069" y="619199"/>
                  <a:pt x="4598200" y="696688"/>
                </a:cubicBezTo>
                <a:lnTo>
                  <a:pt x="4563810" y="922020"/>
                </a:lnTo>
                <a:lnTo>
                  <a:pt x="46291" y="922020"/>
                </a:lnTo>
                <a:lnTo>
                  <a:pt x="11901" y="696688"/>
                </a:lnTo>
                <a:cubicBezTo>
                  <a:pt x="4031" y="619199"/>
                  <a:pt x="0" y="540575"/>
                  <a:pt x="0" y="461010"/>
                </a:cubicBezTo>
                <a:cubicBezTo>
                  <a:pt x="0" y="381445"/>
                  <a:pt x="4031" y="302821"/>
                  <a:pt x="11901" y="225332"/>
                </a:cubicBezTo>
                <a:close/>
              </a:path>
            </a:pathLst>
          </a:custGeom>
          <a:solidFill>
            <a:srgbClr val="3EC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03</a:t>
            </a:r>
            <a:endParaRPr kumimoji="1" lang="zh-CN" altLang="en-US" sz="3600" dirty="0">
              <a:latin typeface="Montserrat-ExtraBold" panose="02000803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38" name="任意形状 37"/>
          <p:cNvSpPr/>
          <p:nvPr/>
        </p:nvSpPr>
        <p:spPr>
          <a:xfrm>
            <a:off x="775376" y="3985662"/>
            <a:ext cx="4517519" cy="922020"/>
          </a:xfrm>
          <a:custGeom>
            <a:avLst/>
            <a:gdLst>
              <a:gd name="connsiteX0" fmla="*/ 0 w 4517519"/>
              <a:gd name="connsiteY0" fmla="*/ 0 h 922020"/>
              <a:gd name="connsiteX1" fmla="*/ 4517519 w 4517519"/>
              <a:gd name="connsiteY1" fmla="*/ 0 h 922020"/>
              <a:gd name="connsiteX2" fmla="*/ 4516979 w 4517519"/>
              <a:gd name="connsiteY2" fmla="*/ 3538 h 922020"/>
              <a:gd name="connsiteX3" fmla="*/ 4170143 w 4517519"/>
              <a:gd name="connsiteY3" fmla="*/ 827766 h 922020"/>
              <a:gd name="connsiteX4" fmla="*/ 4099661 w 4517519"/>
              <a:gd name="connsiteY4" fmla="*/ 922020 h 922020"/>
              <a:gd name="connsiteX5" fmla="*/ 417858 w 4517519"/>
              <a:gd name="connsiteY5" fmla="*/ 922020 h 922020"/>
              <a:gd name="connsiteX6" fmla="*/ 347376 w 4517519"/>
              <a:gd name="connsiteY6" fmla="*/ 827766 h 922020"/>
              <a:gd name="connsiteX7" fmla="*/ 540 w 4517519"/>
              <a:gd name="connsiteY7" fmla="*/ 3538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17519" h="922020">
                <a:moveTo>
                  <a:pt x="0" y="0"/>
                </a:moveTo>
                <a:lnTo>
                  <a:pt x="4517519" y="0"/>
                </a:lnTo>
                <a:lnTo>
                  <a:pt x="4516979" y="3538"/>
                </a:lnTo>
                <a:cubicBezTo>
                  <a:pt x="4455568" y="303645"/>
                  <a:pt x="4335837" y="582507"/>
                  <a:pt x="4170143" y="827766"/>
                </a:cubicBezTo>
                <a:lnTo>
                  <a:pt x="4099661" y="922020"/>
                </a:lnTo>
                <a:lnTo>
                  <a:pt x="417858" y="922020"/>
                </a:lnTo>
                <a:lnTo>
                  <a:pt x="347376" y="827766"/>
                </a:lnTo>
                <a:cubicBezTo>
                  <a:pt x="181682" y="582507"/>
                  <a:pt x="61950" y="303645"/>
                  <a:pt x="540" y="3538"/>
                </a:cubicBezTo>
                <a:close/>
              </a:path>
            </a:pathLst>
          </a:custGeom>
          <a:solidFill>
            <a:srgbClr val="88E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04</a:t>
            </a:r>
            <a:endParaRPr kumimoji="1" lang="zh-CN" altLang="en-US" sz="3600" dirty="0">
              <a:latin typeface="Montserrat-ExtraBold" panose="02000803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39" name="任意形状 38"/>
          <p:cNvSpPr/>
          <p:nvPr/>
        </p:nvSpPr>
        <p:spPr>
          <a:xfrm>
            <a:off x="1193234" y="4907682"/>
            <a:ext cx="3681803" cy="922020"/>
          </a:xfrm>
          <a:custGeom>
            <a:avLst/>
            <a:gdLst>
              <a:gd name="connsiteX0" fmla="*/ 0 w 3681803"/>
              <a:gd name="connsiteY0" fmla="*/ 0 h 922020"/>
              <a:gd name="connsiteX1" fmla="*/ 3681803 w 3681803"/>
              <a:gd name="connsiteY1" fmla="*/ 0 h 922020"/>
              <a:gd name="connsiteX2" fmla="*/ 3619590 w 3681803"/>
              <a:gd name="connsiteY2" fmla="*/ 83196 h 922020"/>
              <a:gd name="connsiteX3" fmla="*/ 1840901 w 3681803"/>
              <a:gd name="connsiteY3" fmla="*/ 922020 h 922020"/>
              <a:gd name="connsiteX4" fmla="*/ 62213 w 3681803"/>
              <a:gd name="connsiteY4" fmla="*/ 83196 h 9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1803" h="922020">
                <a:moveTo>
                  <a:pt x="0" y="0"/>
                </a:moveTo>
                <a:lnTo>
                  <a:pt x="3681803" y="0"/>
                </a:lnTo>
                <a:lnTo>
                  <a:pt x="3619590" y="83196"/>
                </a:lnTo>
                <a:cubicBezTo>
                  <a:pt x="3196810" y="595487"/>
                  <a:pt x="2556988" y="922020"/>
                  <a:pt x="1840901" y="922020"/>
                </a:cubicBezTo>
                <a:cubicBezTo>
                  <a:pt x="1124814" y="922020"/>
                  <a:pt x="484993" y="595487"/>
                  <a:pt x="62213" y="83196"/>
                </a:cubicBezTo>
                <a:close/>
              </a:path>
            </a:pathLst>
          </a:custGeom>
          <a:solidFill>
            <a:srgbClr val="B3E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05</a:t>
            </a:r>
            <a:endParaRPr kumimoji="1" lang="zh-CN" altLang="en-US" sz="3600" dirty="0">
              <a:latin typeface="Montserrat-ExtraBold" panose="02000803000000000000" pitchFamily="2" charset="0"/>
              <a:ea typeface="思源黑体 CN Medium" panose="020B0600000000000000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5860136" y="1154314"/>
            <a:ext cx="2787038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对研究课题未来发展方向和研究方向的展望、前瞻；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对研究课题未来发展方向和研究方向的展望、前瞻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60136" y="722514"/>
            <a:ext cx="150393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rgbClr val="B3ECF7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01</a:t>
            </a:r>
            <a:r>
              <a:rPr lang="zh-CN" altLang="en-US" dirty="0" smtClean="0">
                <a:solidFill>
                  <a:srgbClr val="B3ECF7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  未来展望</a:t>
            </a:r>
            <a:endParaRPr lang="en-US" altLang="zh-CN" dirty="0">
              <a:solidFill>
                <a:srgbClr val="B3ECF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8875774" y="2171591"/>
            <a:ext cx="2787038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对研究课题未来发展方向和研究方向的展望、前瞻；对研究课题未来发展方向和研究方向的展望、前瞻；</a:t>
            </a:r>
          </a:p>
        </p:txBody>
      </p:sp>
      <p:sp>
        <p:nvSpPr>
          <p:cNvPr id="46" name="矩形 45"/>
          <p:cNvSpPr/>
          <p:nvPr/>
        </p:nvSpPr>
        <p:spPr>
          <a:xfrm>
            <a:off x="8875774" y="1739791"/>
            <a:ext cx="1548822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rgbClr val="88E1F2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02  </a:t>
            </a:r>
            <a:r>
              <a:rPr lang="zh-CN" altLang="en-US" dirty="0" smtClean="0">
                <a:solidFill>
                  <a:srgbClr val="88E1F2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未来</a:t>
            </a:r>
            <a:r>
              <a:rPr lang="zh-CN" altLang="en-US" dirty="0">
                <a:solidFill>
                  <a:srgbClr val="88E1F2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展望</a:t>
            </a:r>
          </a:p>
        </p:txBody>
      </p:sp>
      <p:sp>
        <p:nvSpPr>
          <p:cNvPr id="48" name="文本框 8"/>
          <p:cNvSpPr txBox="1"/>
          <p:nvPr/>
        </p:nvSpPr>
        <p:spPr>
          <a:xfrm>
            <a:off x="5860136" y="3173132"/>
            <a:ext cx="2787038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对研究课题未来发展方向和研究方向的展望、前瞻；对研究课题未来发展方向和研究方向的展望、前瞻；</a:t>
            </a:r>
          </a:p>
        </p:txBody>
      </p:sp>
      <p:sp>
        <p:nvSpPr>
          <p:cNvPr id="49" name="矩形 48"/>
          <p:cNvSpPr/>
          <p:nvPr/>
        </p:nvSpPr>
        <p:spPr>
          <a:xfrm>
            <a:off x="5860136" y="2741332"/>
            <a:ext cx="1548822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rgbClr val="3ECDEA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03  </a:t>
            </a:r>
            <a:r>
              <a:rPr lang="zh-CN" altLang="en-US" dirty="0" smtClean="0">
                <a:solidFill>
                  <a:srgbClr val="3ECDE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未来</a:t>
            </a:r>
            <a:r>
              <a:rPr lang="zh-CN" altLang="en-US" dirty="0">
                <a:solidFill>
                  <a:srgbClr val="3ECDE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展望</a:t>
            </a:r>
          </a:p>
        </p:txBody>
      </p:sp>
      <p:sp>
        <p:nvSpPr>
          <p:cNvPr id="52" name="文本框 8"/>
          <p:cNvSpPr txBox="1"/>
          <p:nvPr/>
        </p:nvSpPr>
        <p:spPr>
          <a:xfrm>
            <a:off x="8875774" y="4095152"/>
            <a:ext cx="2787038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对研究课题未来发展方向和研究方向的展望、前瞻；对研究课题未来发展方向和研究方向的展望、前瞻；</a:t>
            </a:r>
          </a:p>
        </p:txBody>
      </p:sp>
      <p:sp>
        <p:nvSpPr>
          <p:cNvPr id="53" name="矩形 52"/>
          <p:cNvSpPr/>
          <p:nvPr/>
        </p:nvSpPr>
        <p:spPr>
          <a:xfrm>
            <a:off x="8875774" y="3663352"/>
            <a:ext cx="1548822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rgbClr val="15A4C1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04  </a:t>
            </a:r>
            <a:r>
              <a:rPr lang="zh-CN" altLang="en-US" dirty="0" smtClean="0">
                <a:solidFill>
                  <a:srgbClr val="15A4C1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未来</a:t>
            </a:r>
            <a:r>
              <a:rPr lang="zh-CN" altLang="en-US" dirty="0">
                <a:solidFill>
                  <a:srgbClr val="15A4C1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展望</a:t>
            </a:r>
          </a:p>
        </p:txBody>
      </p:sp>
      <p:sp>
        <p:nvSpPr>
          <p:cNvPr id="55" name="文本框 8"/>
          <p:cNvSpPr txBox="1"/>
          <p:nvPr/>
        </p:nvSpPr>
        <p:spPr>
          <a:xfrm>
            <a:off x="5860136" y="5096693"/>
            <a:ext cx="2787038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对研究课题未来发展方向和研究方向的展望、前瞻；对研究课题未来发展方向和研究方向的展望、前瞻；</a:t>
            </a:r>
          </a:p>
        </p:txBody>
      </p:sp>
      <p:sp>
        <p:nvSpPr>
          <p:cNvPr id="56" name="矩形 55"/>
          <p:cNvSpPr/>
          <p:nvPr/>
        </p:nvSpPr>
        <p:spPr>
          <a:xfrm>
            <a:off x="5860136" y="4664893"/>
            <a:ext cx="1552028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dirty="0" smtClean="0">
                <a:solidFill>
                  <a:srgbClr val="0F7A8F"/>
                </a:solidFill>
                <a:latin typeface="Montserrat-ExtraBold" panose="02000803000000000000" pitchFamily="2" charset="0"/>
                <a:ea typeface="思源黑体 CN Medium" panose="020B0600000000000000" pitchFamily="34" charset="-122"/>
              </a:rPr>
              <a:t>05  </a:t>
            </a:r>
            <a:r>
              <a:rPr lang="zh-CN" altLang="en-US" dirty="0" smtClean="0">
                <a:solidFill>
                  <a:srgbClr val="0F7A8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未来</a:t>
            </a:r>
            <a:r>
              <a:rPr lang="zh-CN" altLang="en-US" dirty="0">
                <a:solidFill>
                  <a:srgbClr val="0F7A8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展望</a:t>
            </a:r>
          </a:p>
        </p:txBody>
      </p:sp>
      <p:sp>
        <p:nvSpPr>
          <p:cNvPr id="24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88E1F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88E1F2"/>
                </a:solidFill>
              </a:rPr>
              <a:t>未来展望</a:t>
            </a:r>
            <a:endParaRPr kumimoji="1" lang="zh-CN" altLang="en-US" dirty="0">
              <a:solidFill>
                <a:srgbClr val="88E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861" y="2921169"/>
            <a:ext cx="453201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chemeClr val="bg1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  <a:cs typeface="Microsoft YaHei" charset="0"/>
              </a:rPr>
              <a:t>CONTENTS</a:t>
            </a:r>
            <a:endParaRPr kumimoji="1" lang="zh-CN" altLang="en-US" sz="6000" b="1" dirty="0">
              <a:solidFill>
                <a:schemeClr val="bg1"/>
              </a:solidFill>
              <a:latin typeface="Montserrat-ExtraBold" panose="02000803000000000000" pitchFamily="2" charset="0"/>
              <a:ea typeface="Source Han Sans Heavy" panose="020B0A00000000000000" pitchFamily="34" charset="-122"/>
              <a:cs typeface="Microsoft YaHei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09866" y="1189432"/>
            <a:ext cx="3813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PART</a:t>
            </a:r>
            <a:r>
              <a:rPr lang="zh-CN" altLang="en-US" sz="2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ONE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与意义</a:t>
            </a:r>
            <a:endParaRPr kumimoji="1" lang="zh-CN" altLang="en-US" sz="20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16477" y="1050303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01</a:t>
            </a:r>
            <a:endParaRPr kumimoji="1" lang="zh-CN" altLang="en-US" sz="4800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9866" y="2223737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PART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TWO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问题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与方法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516477" y="2064079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02</a:t>
            </a:r>
            <a:endParaRPr kumimoji="1" lang="zh-CN" altLang="en-US" sz="4800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09866" y="3223673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PART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THREE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结论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与贡献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516477" y="3077855"/>
            <a:ext cx="990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03</a:t>
            </a:r>
            <a:endParaRPr kumimoji="1" lang="zh-CN" altLang="en-US" sz="4800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09866" y="4223609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PART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FOUR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不足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与展望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516477" y="4091631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04</a:t>
            </a:r>
            <a:endParaRPr kumimoji="1" lang="zh-CN" altLang="en-US" sz="4800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09866" y="5223097"/>
            <a:ext cx="3318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PART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Source Han Sans Heavy" panose="020B0A00000000000000" pitchFamily="34" charset="-122"/>
                <a:cs typeface="Times New Roman" panose="02020603050405020304" pitchFamily="18" charset="0"/>
              </a:rPr>
              <a:t>FOUR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参考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文献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16477" y="5105408"/>
            <a:ext cx="100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05</a:t>
            </a:r>
            <a:endParaRPr kumimoji="1" lang="zh-CN" altLang="en-US" sz="4800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8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84C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8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FIVE</a:t>
            </a:r>
            <a:r>
              <a:rPr lang="zh-CN" altLang="en-US" sz="2000" dirty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参考文献</a:t>
            </a:r>
            <a:endParaRPr kumimoji="1" lang="zh-CN" altLang="en-US" sz="20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1002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05</a:t>
            </a:r>
            <a:endParaRPr kumimoji="1" lang="zh-CN" altLang="en-US" sz="4800" b="1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36386" y="1210352"/>
            <a:ext cx="10807700" cy="4680000"/>
          </a:xfrm>
          <a:prstGeom prst="rect">
            <a:avLst/>
          </a:prstGeom>
          <a:noFill/>
        </p:spPr>
        <p:txBody>
          <a:bodyPr wrap="square" numCol="2" spcCol="288000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1.</a:t>
            </a:r>
            <a:r>
              <a:rPr lang="zh-CN" altLang="en-US" sz="1400" b="1" u="none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期刊类</a:t>
            </a:r>
            <a:endParaRPr lang="en-US" altLang="zh-CN" sz="1400" b="1" u="none" dirty="0" smtClean="0">
              <a:solidFill>
                <a:srgbClr val="84C8A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[J].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刊名，出版年份，卷号（期号）：起止页码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2.</a:t>
            </a:r>
            <a:r>
              <a:rPr lang="zh-CN" altLang="en-US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专著类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书名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[M].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出版地：出版社，出版年份：起止页码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</a:t>
            </a:r>
            <a:r>
              <a:rPr lang="zh-CN" altLang="en-US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报纸类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[N].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报纸名，出版日期（版次）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4.</a:t>
            </a:r>
            <a:r>
              <a:rPr lang="zh-CN" altLang="en-US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论文集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[C].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5.</a:t>
            </a:r>
            <a:r>
              <a:rPr lang="zh-CN" altLang="en-US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学位论文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[D].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出版地：保存者，出版年份：起始页码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6.</a:t>
            </a:r>
            <a:r>
              <a:rPr lang="zh-CN" altLang="en-US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研究报告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作者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篇名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[R].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出版地：出版者，出版年份：起始页码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7.</a:t>
            </a:r>
            <a:r>
              <a:rPr lang="zh-CN" altLang="en-US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条例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颁布单位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条例名称</a:t>
            </a:r>
            <a:r>
              <a:rPr lang="en-US" altLang="zh-CN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发布</a:t>
            </a:r>
            <a:r>
              <a:rPr lang="zh-CN" altLang="en-US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日期</a:t>
            </a:r>
            <a:endParaRPr lang="zh-CN" altLang="en-US" sz="1400" u="none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8.</a:t>
            </a:r>
            <a:r>
              <a:rPr lang="zh-CN" altLang="en-US" sz="1400" b="1" u="none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译著</a:t>
            </a:r>
          </a:p>
          <a:p>
            <a:pPr algn="l">
              <a:lnSpc>
                <a:spcPct val="140000"/>
              </a:lnSpc>
            </a:pP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  [</a:t>
            </a:r>
            <a:r>
              <a:rPr lang="zh-CN" altLang="en-US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序号</a:t>
            </a: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</a:t>
            </a:r>
            <a:r>
              <a:rPr lang="zh-CN" altLang="en-US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原著作者</a:t>
            </a: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 </a:t>
            </a:r>
            <a:r>
              <a:rPr lang="zh-CN" altLang="en-US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书名</a:t>
            </a: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[M].</a:t>
            </a:r>
            <a:r>
              <a:rPr lang="zh-CN" altLang="en-US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译者，译</a:t>
            </a: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  <a:r>
              <a:rPr lang="zh-CN" altLang="en-US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出版地：出版社，出版年份：起止页码</a:t>
            </a:r>
            <a:r>
              <a:rPr lang="en-US" altLang="zh-CN" sz="1400" u="none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</a:t>
            </a:r>
          </a:p>
          <a:p>
            <a:pPr algn="l">
              <a:lnSpc>
                <a:spcPct val="140000"/>
              </a:lnSpc>
            </a:pPr>
            <a:endParaRPr lang="en-US" altLang="zh-CN" sz="1400" u="none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84C8AE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84C8AE"/>
                </a:solidFill>
              </a:rPr>
              <a:t>参考文献</a:t>
            </a:r>
            <a:endParaRPr kumimoji="1" lang="zh-CN" altLang="en-US" dirty="0">
              <a:solidFill>
                <a:srgbClr val="84C8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00988" y="2410686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7200" b="1" dirty="0">
                <a:solidFill>
                  <a:srgbClr val="55536D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  <a:cs typeface="Microsoft YaHei" charset="0"/>
              </a:rPr>
              <a:t>感谢</a:t>
            </a:r>
            <a:r>
              <a:rPr kumimoji="1" lang="zh-CN" altLang="en-US" sz="7200" b="1" dirty="0">
                <a:solidFill>
                  <a:srgbClr val="FF7C7C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  <a:cs typeface="Microsoft YaHei" charset="0"/>
              </a:rPr>
              <a:t>聆听！</a:t>
            </a:r>
          </a:p>
        </p:txBody>
      </p:sp>
      <p:grpSp>
        <p:nvGrpSpPr>
          <p:cNvPr id="24" name="组 23"/>
          <p:cNvGrpSpPr/>
          <p:nvPr/>
        </p:nvGrpSpPr>
        <p:grpSpPr>
          <a:xfrm>
            <a:off x="0" y="2553404"/>
            <a:ext cx="1158440" cy="2761546"/>
            <a:chOff x="0" y="3347154"/>
            <a:chExt cx="1193800" cy="2026297"/>
          </a:xfrm>
        </p:grpSpPr>
        <p:sp>
          <p:nvSpPr>
            <p:cNvPr id="9" name="矩形 8"/>
            <p:cNvSpPr/>
            <p:nvPr/>
          </p:nvSpPr>
          <p:spPr>
            <a:xfrm>
              <a:off x="0" y="3347154"/>
              <a:ext cx="273596" cy="2026297"/>
            </a:xfrm>
            <a:prstGeom prst="rect">
              <a:avLst/>
            </a:prstGeom>
            <a:solidFill>
              <a:srgbClr val="555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122" y="3347154"/>
              <a:ext cx="175883" cy="2026297"/>
            </a:xfrm>
            <a:prstGeom prst="rect">
              <a:avLst/>
            </a:prstGeom>
            <a:solidFill>
              <a:srgbClr val="FF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9229" y="3347154"/>
              <a:ext cx="212177" cy="2026297"/>
            </a:xfrm>
            <a:prstGeom prst="rect">
              <a:avLst/>
            </a:prstGeom>
            <a:solidFill>
              <a:srgbClr val="88E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0231" y="3347154"/>
              <a:ext cx="383569" cy="2026297"/>
            </a:xfrm>
            <a:prstGeom prst="rect">
              <a:avLst/>
            </a:prstGeom>
            <a:solidFill>
              <a:srgbClr val="FFD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5" name="文本框 8"/>
          <p:cNvSpPr txBox="1"/>
          <p:nvPr/>
        </p:nvSpPr>
        <p:spPr>
          <a:xfrm>
            <a:off x="1300988" y="4253119"/>
            <a:ext cx="73307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学校名称：</a:t>
            </a:r>
            <a:r>
              <a:rPr lang="en-US" altLang="zh-CN" sz="1400" dirty="0" err="1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SunSky</a:t>
            </a: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大学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指导老师：</a:t>
            </a:r>
            <a:r>
              <a:rPr lang="zh-CN" altLang="en-US" sz="1400" dirty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</a:t>
            </a: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天杂谈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400" dirty="0" smtClean="0">
                <a:solidFill>
                  <a:srgbClr val="84C8A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报告人：张某某</a:t>
            </a:r>
            <a:endParaRPr lang="zh-CN" altLang="en-US" sz="1400" dirty="0">
              <a:solidFill>
                <a:srgbClr val="84C8AE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8988280" y="2553402"/>
            <a:ext cx="3203719" cy="2761547"/>
            <a:chOff x="7661032" y="3347153"/>
            <a:chExt cx="4530968" cy="2026298"/>
          </a:xfrm>
        </p:grpSpPr>
        <p:sp>
          <p:nvSpPr>
            <p:cNvPr id="18" name="矩形 17"/>
            <p:cNvSpPr/>
            <p:nvPr/>
          </p:nvSpPr>
          <p:spPr>
            <a:xfrm>
              <a:off x="7661032" y="3347154"/>
              <a:ext cx="1190868" cy="2026297"/>
            </a:xfrm>
            <a:prstGeom prst="rect">
              <a:avLst/>
            </a:prstGeom>
            <a:solidFill>
              <a:srgbClr val="5553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26135" y="3347153"/>
              <a:ext cx="667550" cy="2026297"/>
            </a:xfrm>
            <a:prstGeom prst="rect">
              <a:avLst/>
            </a:prstGeom>
            <a:solidFill>
              <a:srgbClr val="FF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660060" y="3347153"/>
              <a:ext cx="195220" cy="2026297"/>
            </a:xfrm>
            <a:prstGeom prst="rect">
              <a:avLst/>
            </a:prstGeom>
            <a:solidFill>
              <a:srgbClr val="88E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1656" y="3347154"/>
              <a:ext cx="2270344" cy="2026297"/>
            </a:xfrm>
            <a:prstGeom prst="rect">
              <a:avLst/>
            </a:prstGeom>
            <a:solidFill>
              <a:srgbClr val="FFD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331928" y="361101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88E1F2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  <a:cs typeface="Microsoft YaHei" charset="0"/>
              </a:rPr>
              <a:t>静态多彩简约</a:t>
            </a:r>
            <a:endParaRPr kumimoji="1" lang="zh-CN" altLang="en-US" sz="2800" b="1" dirty="0">
              <a:solidFill>
                <a:srgbClr val="88E1F2"/>
              </a:solidFill>
              <a:latin typeface="Source Han Sans Heavy" panose="020B0A00000000000000" pitchFamily="34" charset="-122"/>
              <a:ea typeface="Source Han Sans Heavy" panose="020B0A00000000000000" pitchFamily="34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555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58666" y="3182779"/>
            <a:ext cx="4321834" cy="459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ONE  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背景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与意义</a:t>
            </a:r>
            <a:endParaRPr kumimoji="1" lang="zh-CN" altLang="en-US" sz="20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0577" y="3013502"/>
            <a:ext cx="870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01</a:t>
            </a:r>
            <a:endParaRPr kumimoji="1" lang="zh-CN" altLang="en-US" sz="4800" b="1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82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10"/>
          <p:cNvGrpSpPr/>
          <p:nvPr/>
        </p:nvGrpSpPr>
        <p:grpSpPr>
          <a:xfrm>
            <a:off x="7858341" y="977900"/>
            <a:ext cx="3111500" cy="5283200"/>
            <a:chOff x="482600" y="1092200"/>
            <a:chExt cx="3111500" cy="5283200"/>
          </a:xfrm>
        </p:grpSpPr>
        <p:sp>
          <p:nvSpPr>
            <p:cNvPr id="25" name="矩形 24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rgbClr val="5E5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8500" b="4114"/>
            <a:stretch/>
          </p:blipFill>
          <p:spPr>
            <a:xfrm>
              <a:off x="641350" y="1285748"/>
              <a:ext cx="2787650" cy="1568093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539686" y="1654295"/>
              <a:ext cx="9909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 smtClean="0">
                  <a:solidFill>
                    <a:srgbClr val="FFFFFF"/>
                  </a:solidFill>
                  <a:latin typeface="Montserrat-ExtraBold" panose="02000803000000000000" pitchFamily="2" charset="0"/>
                  <a:ea typeface="Source Han Sans Heavy" panose="020B0A00000000000000" pitchFamily="34" charset="-122"/>
                </a:rPr>
                <a:t>03</a:t>
              </a:r>
              <a:endParaRPr kumimoji="1" lang="zh-CN" altLang="en-US" sz="4800" b="1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1350" y="3733800"/>
              <a:ext cx="2794000" cy="230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课题背景是指一项课题的由来、意义、环境、状态、前人的研究成果等，以及研究该课题目前所具有的条件等。一般建议从三个角度撰写。</a:t>
              </a:r>
              <a:endPara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社会环境</a:t>
              </a:r>
              <a:endPara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选题环境</a:t>
              </a:r>
              <a:endPara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面临困难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327289" y="3062172"/>
              <a:ext cx="1415772" cy="532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面临困难</a:t>
              </a:r>
              <a:endPara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  <a:ea typeface="Source Han Sans Heavy" panose="020B0A00000000000000" pitchFamily="34" charset="-122"/>
              </a:rPr>
              <a:t>01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1193800" y="977900"/>
            <a:ext cx="3111500" cy="5283200"/>
            <a:chOff x="482600" y="1092200"/>
            <a:chExt cx="3111500" cy="5283200"/>
          </a:xfrm>
        </p:grpSpPr>
        <p:sp>
          <p:nvSpPr>
            <p:cNvPr id="4" name="矩形 3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rgbClr val="8F8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8500" b="4114"/>
            <a:stretch/>
          </p:blipFill>
          <p:spPr>
            <a:xfrm>
              <a:off x="641350" y="1285748"/>
              <a:ext cx="2787650" cy="156809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99799" y="1615167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 smtClean="0">
                  <a:solidFill>
                    <a:srgbClr val="FFFFFF"/>
                  </a:solidFill>
                  <a:latin typeface="Montserrat-ExtraBold" panose="02000803000000000000" pitchFamily="2" charset="0"/>
                  <a:ea typeface="Source Han Sans Heavy" panose="020B0A00000000000000" pitchFamily="34" charset="-122"/>
                </a:rPr>
                <a:t>01</a:t>
              </a:r>
              <a:endParaRPr kumimoji="1" lang="zh-CN" altLang="en-US" sz="4800" b="1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1350" y="3733800"/>
              <a:ext cx="2794000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课题背景是指一项课题的由来、意义、环境、状态、前人的研究成果等，以及研究该课题目前所具有的条件等。一般建议从三个角度撰写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。</a:t>
              </a:r>
              <a:endPara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社会环境</a:t>
              </a:r>
              <a:endPara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选题环境</a:t>
              </a:r>
              <a:endParaRPr lang="en-US" altLang="zh-CN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面临困难</a:t>
              </a:r>
              <a:endPara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27289" y="3062172"/>
              <a:ext cx="1415772" cy="532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社会环境</a:t>
              </a:r>
              <a:endPara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0" name="组 10"/>
          <p:cNvGrpSpPr/>
          <p:nvPr/>
        </p:nvGrpSpPr>
        <p:grpSpPr>
          <a:xfrm>
            <a:off x="4526071" y="977900"/>
            <a:ext cx="3111500" cy="5283200"/>
            <a:chOff x="482600" y="1092200"/>
            <a:chExt cx="3111500" cy="5283200"/>
          </a:xfrm>
        </p:grpSpPr>
        <p:sp>
          <p:nvSpPr>
            <p:cNvPr id="31" name="矩形 30"/>
            <p:cNvSpPr/>
            <p:nvPr/>
          </p:nvSpPr>
          <p:spPr>
            <a:xfrm>
              <a:off x="482600" y="1092200"/>
              <a:ext cx="3111500" cy="5283200"/>
            </a:xfrm>
            <a:prstGeom prst="rect">
              <a:avLst/>
            </a:prstGeom>
            <a:solidFill>
              <a:srgbClr val="787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8500" b="4114"/>
            <a:stretch/>
          </p:blipFill>
          <p:spPr>
            <a:xfrm>
              <a:off x="641350" y="1285748"/>
              <a:ext cx="2787650" cy="1568093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538885" y="1617635"/>
              <a:ext cx="9925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4800" b="1" dirty="0" smtClean="0">
                  <a:solidFill>
                    <a:srgbClr val="FFFFFF"/>
                  </a:solidFill>
                  <a:latin typeface="Montserrat-ExtraBold" panose="02000803000000000000" pitchFamily="2" charset="0"/>
                  <a:ea typeface="Source Han Sans Heavy" panose="020B0A00000000000000" pitchFamily="34" charset="-122"/>
                </a:rPr>
                <a:t>02</a:t>
              </a:r>
              <a:endParaRPr kumimoji="1" lang="zh-CN" altLang="en-US" sz="4800" b="1" dirty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1350" y="3733800"/>
              <a:ext cx="2794000" cy="230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课题背景是指一项课题的由来、意义、环境、状态、前人的研究成果等，以及研究该课题目前所具有的条件等。一般建议从三个角度撰写。</a:t>
              </a:r>
              <a:endPara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社会环境</a:t>
              </a:r>
              <a:endPara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选题环境</a:t>
              </a:r>
              <a:endPara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面临困难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327289" y="3062172"/>
              <a:ext cx="1415772" cy="5329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选题环境</a:t>
              </a:r>
              <a:endParaRPr lang="en-US" altLang="zh-CN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6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5E5C74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5E5C74"/>
                </a:solidFill>
              </a:rPr>
              <a:t>研究背景</a:t>
            </a:r>
            <a:endParaRPr kumimoji="1" lang="zh-CN" altLang="en-US" dirty="0">
              <a:solidFill>
                <a:srgbClr val="5E5C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24300" y="4368800"/>
            <a:ext cx="7073900" cy="1244600"/>
          </a:xfrm>
          <a:prstGeom prst="rect">
            <a:avLst/>
          </a:prstGeom>
          <a:solidFill>
            <a:srgbClr val="AC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4300" y="2933700"/>
            <a:ext cx="7073900" cy="1242000"/>
          </a:xfrm>
          <a:prstGeom prst="rect">
            <a:avLst/>
          </a:prstGeom>
          <a:solidFill>
            <a:srgbClr val="8F8C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4300" y="1498600"/>
            <a:ext cx="7073900" cy="1244600"/>
          </a:xfrm>
          <a:prstGeom prst="rect">
            <a:avLst/>
          </a:prstGeom>
          <a:solidFill>
            <a:srgbClr val="787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三角形 3"/>
          <p:cNvSpPr/>
          <p:nvPr/>
        </p:nvSpPr>
        <p:spPr>
          <a:xfrm>
            <a:off x="2984500" y="1498600"/>
            <a:ext cx="1879600" cy="1244600"/>
          </a:xfrm>
          <a:prstGeom prst="triangle">
            <a:avLst/>
          </a:prstGeom>
          <a:solidFill>
            <a:srgbClr val="ACAABA"/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梯形 4"/>
          <p:cNvSpPr/>
          <p:nvPr/>
        </p:nvSpPr>
        <p:spPr>
          <a:xfrm>
            <a:off x="1905000" y="2933700"/>
            <a:ext cx="4038600" cy="1244600"/>
          </a:xfrm>
          <a:prstGeom prst="trapezoid">
            <a:avLst>
              <a:gd name="adj" fmla="val 78062"/>
            </a:avLst>
          </a:prstGeom>
          <a:solidFill>
            <a:srgbClr val="8F8CA2"/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774700" y="4368800"/>
            <a:ext cx="6299200" cy="1244600"/>
          </a:xfrm>
          <a:prstGeom prst="trapezoid">
            <a:avLst>
              <a:gd name="adj" fmla="val 83164"/>
            </a:avLst>
          </a:prstGeom>
          <a:solidFill>
            <a:srgbClr val="787490"/>
          </a:solidFill>
          <a:ln>
            <a:noFill/>
          </a:ln>
          <a:effectLst>
            <a:outerShdw blurRad="50800"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1699" y="1765771"/>
            <a:ext cx="569890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理论意义：哲学层面的研究价值意义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专业或学科角度的研究价值意义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某个理论角度的研究价值意义</a:t>
            </a:r>
          </a:p>
        </p:txBody>
      </p:sp>
      <p:sp>
        <p:nvSpPr>
          <p:cNvPr id="14" name="矩形 13"/>
          <p:cNvSpPr/>
          <p:nvPr/>
        </p:nvSpPr>
        <p:spPr>
          <a:xfrm>
            <a:off x="5858378" y="3064177"/>
            <a:ext cx="478790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实践意义：对实际的工作实践活动发展趋势、前景的研究价值意义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对实际的现在工作的实践活动的研究价值意义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对实际的现在工作的实践活动改进的研究价值意义</a:t>
            </a:r>
          </a:p>
        </p:txBody>
      </p:sp>
      <p:sp>
        <p:nvSpPr>
          <p:cNvPr id="16" name="矩形 15"/>
          <p:cNvSpPr/>
          <p:nvPr/>
        </p:nvSpPr>
        <p:spPr>
          <a:xfrm>
            <a:off x="7073900" y="4511098"/>
            <a:ext cx="356870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意义综述：选题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意义重在表明论文选题对理论研究有哪些贡献</a:t>
            </a:r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或对实践具有哪些帮助和指导，在此可以输入一些综合性的叙述。</a:t>
            </a:r>
          </a:p>
        </p:txBody>
      </p:sp>
      <p:sp>
        <p:nvSpPr>
          <p:cNvPr id="36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5E5C74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5E5C74"/>
                </a:solidFill>
              </a:rPr>
              <a:t>研究意义</a:t>
            </a:r>
            <a:endParaRPr kumimoji="1" lang="zh-CN" altLang="en-US" dirty="0">
              <a:solidFill>
                <a:srgbClr val="5E5C7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78" y="4701658"/>
            <a:ext cx="551444" cy="5514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78" y="2009984"/>
            <a:ext cx="551444" cy="5514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78" y="3248792"/>
            <a:ext cx="551444" cy="55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358026" y="1944749"/>
            <a:ext cx="2760931" cy="2668192"/>
          </a:xfrm>
          <a:prstGeom prst="ellipse">
            <a:avLst/>
          </a:prstGeom>
          <a:solidFill>
            <a:srgbClr val="AC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266799" y="1714500"/>
            <a:ext cx="221360" cy="3708400"/>
            <a:chOff x="3615799" y="1892300"/>
            <a:chExt cx="221360" cy="3708400"/>
          </a:xfrm>
          <a:solidFill>
            <a:srgbClr val="5E5C74"/>
          </a:solidFill>
        </p:grpSpPr>
        <p:cxnSp>
          <p:nvCxnSpPr>
            <p:cNvPr id="16" name="直接连接符 15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grpFill/>
            <a:ln w="19050">
              <a:solidFill>
                <a:srgbClr val="5E5C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grpFill/>
            <a:ln>
              <a:solidFill>
                <a:srgbClr val="5E5C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grpFill/>
            <a:ln>
              <a:solidFill>
                <a:srgbClr val="5E5C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6433722" y="2052484"/>
            <a:ext cx="4292600" cy="1226361"/>
          </a:xfrm>
          <a:prstGeom prst="rect">
            <a:avLst/>
          </a:prstGeom>
          <a:solidFill>
            <a:srgbClr val="5E5C74"/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国外的研究叙述，可以通过专业点评、论文、期刊获得根据来源，进行本项叙述。国外的研究叙述，可以通过专业点评、论文、期刊获得根据来源，进行本项叙述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44821" y="1561060"/>
            <a:ext cx="293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5E5C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  <a:endParaRPr lang="zh-HK" altLang="en-US" sz="2000" b="1" dirty="0">
              <a:solidFill>
                <a:srgbClr val="5E5C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5E5C74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5E5C74"/>
                </a:solidFill>
              </a:rPr>
              <a:t>国内外研究现状</a:t>
            </a:r>
            <a:endParaRPr kumimoji="1" lang="zh-CN" altLang="en-US" dirty="0">
              <a:solidFill>
                <a:srgbClr val="5E5C74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33721" y="4209378"/>
            <a:ext cx="4292600" cy="1226361"/>
          </a:xfrm>
          <a:prstGeom prst="rect">
            <a:avLst/>
          </a:prstGeom>
          <a:solidFill>
            <a:srgbClr val="787490"/>
          </a:solidFill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国内的</a:t>
            </a: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研究叙述，可以通过专业点评、论文、期刊获得根据来源，进行本项叙述。国外的研究叙述，可以通过专业点评、论文、期刊获得根据来源，进行本项叙述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44821" y="3717954"/>
            <a:ext cx="293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rgbClr val="5E5C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  <a:endParaRPr lang="zh-HK" altLang="en-US" sz="2000" b="1" dirty="0">
              <a:solidFill>
                <a:srgbClr val="5E5C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503126"/>
            <a:ext cx="1551438" cy="15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00350"/>
            <a:ext cx="12192000" cy="1257300"/>
          </a:xfrm>
          <a:prstGeom prst="rect">
            <a:avLst/>
          </a:prstGeom>
          <a:solidFill>
            <a:srgbClr val="FF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8666" y="3182779"/>
            <a:ext cx="4321834" cy="45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PART</a:t>
            </a:r>
            <a:r>
              <a:rPr lang="zh-CN" altLang="en-US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TWO    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问题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000" dirty="0" smtClean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方法</a:t>
            </a:r>
            <a:endParaRPr kumimoji="1" lang="zh-CN" altLang="en-US" sz="2000" dirty="0">
              <a:solidFill>
                <a:srgbClr val="FFFFFF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60577" y="3013502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4800" b="1" dirty="0" smtClean="0">
                <a:solidFill>
                  <a:srgbClr val="FFFFFF"/>
                </a:solidFill>
                <a:latin typeface="Montserrat-ExtraBold" panose="02000803000000000000" pitchFamily="2" charset="0"/>
                <a:ea typeface="Source Han Sans Heavy" panose="020B0A00000000000000" pitchFamily="34" charset="-122"/>
              </a:rPr>
              <a:t>02</a:t>
            </a:r>
            <a:endParaRPr kumimoji="1" lang="zh-CN" altLang="en-US" sz="4800" b="1" dirty="0">
              <a:solidFill>
                <a:srgbClr val="FFFFFF"/>
              </a:solidFill>
              <a:latin typeface="Montserrat-ExtraBold" panose="02000803000000000000" pitchFamily="2" charset="0"/>
              <a:ea typeface="Source Han Sans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5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7" b="25282"/>
          <a:stretch/>
        </p:blipFill>
        <p:spPr>
          <a:xfrm>
            <a:off x="147830" y="1079500"/>
            <a:ext cx="11891770" cy="3136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28" y="1088298"/>
            <a:ext cx="12192000" cy="3141820"/>
          </a:xfrm>
          <a:prstGeom prst="rect">
            <a:avLst/>
          </a:prstGeom>
          <a:solidFill>
            <a:srgbClr val="FF7C7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2931" y="1530525"/>
            <a:ext cx="1096332" cy="10963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541637" y="1546484"/>
            <a:ext cx="1096332" cy="10963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508169" y="1546483"/>
            <a:ext cx="1096332" cy="10963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7830" y="4110900"/>
            <a:ext cx="3966532" cy="504706"/>
          </a:xfrm>
          <a:prstGeom prst="rect">
            <a:avLst/>
          </a:prstGeom>
          <a:solidFill>
            <a:srgbClr val="FF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14362" y="4110900"/>
            <a:ext cx="3966532" cy="504706"/>
          </a:xfrm>
          <a:prstGeom prst="rect">
            <a:avLst/>
          </a:pr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73068" y="4110900"/>
            <a:ext cx="3966532" cy="504706"/>
          </a:xfrm>
          <a:prstGeom prst="rect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12236" y="3213898"/>
            <a:ext cx="2237721" cy="62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输入问题的简单描述或者</a:t>
            </a:r>
            <a:endParaRPr lang="en-US" altLang="zh-CN" sz="1400" dirty="0" smtClean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72558" y="2807310"/>
            <a:ext cx="1517082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Question One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78768" y="3213898"/>
            <a:ext cx="2237721" cy="62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输入问题的简单描述或者</a:t>
            </a:r>
            <a:endParaRPr lang="en-US" altLang="zh-CN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32067" y="2807310"/>
            <a:ext cx="1531125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Question 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Two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937474" y="3213898"/>
            <a:ext cx="2237721" cy="62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输入问题的简单描述或者</a:t>
            </a:r>
            <a:endParaRPr lang="en-US" altLang="zh-CN" sz="1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285750" indent="-285750" algn="ctr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关键字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15560" y="2807310"/>
            <a:ext cx="1681551" cy="386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Question </a:t>
            </a:r>
            <a:r>
              <a:rPr lang="en-US" altLang="zh-CN" sz="16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Three</a:t>
            </a:r>
            <a:endParaRPr lang="en-US" altLang="zh-CN" sz="16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4114362" y="1888757"/>
            <a:ext cx="0" cy="1467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8073068" y="1888757"/>
            <a:ext cx="0" cy="1467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8"/>
          <p:cNvSpPr txBox="1"/>
          <p:nvPr/>
        </p:nvSpPr>
        <p:spPr>
          <a:xfrm>
            <a:off x="1442060" y="5270281"/>
            <a:ext cx="9307881" cy="118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</a:t>
            </a:r>
            <a:r>
              <a:rPr lang="zh-CN" altLang="en-US" sz="1400" dirty="0" smtClean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此处描述研究的主要命题，在上方写分命题，由分命题来论证总命题；</a:t>
            </a:r>
            <a:r>
              <a:rPr lang="zh-CN" altLang="en-US" sz="1400" dirty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在此处描述研究的主要命题，在上方写分命题，由分命题来论证总命题</a:t>
            </a:r>
            <a:r>
              <a:rPr lang="zh-CN" altLang="en-US" sz="1400" dirty="0" smtClean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r>
              <a:rPr lang="zh-CN" altLang="en-US" sz="1400" dirty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在此处描述研究的主要命题，在上方写分命题，由分命题来论证总命题</a:t>
            </a:r>
            <a:r>
              <a:rPr lang="zh-CN" altLang="en-US" sz="1400" dirty="0" smtClean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r>
              <a:rPr lang="zh-CN" altLang="en-US" sz="1400" dirty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在此处描述研究的主要命题，在上方写分命题，由分命题来论证总命题</a:t>
            </a:r>
            <a:r>
              <a:rPr lang="zh-CN" altLang="en-US" sz="1400" dirty="0" smtClean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r>
              <a:rPr lang="zh-CN" altLang="en-US" sz="1400" dirty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在此处描述研究的主要命题，在上方写分命题，由分命题来论证总命题</a:t>
            </a:r>
            <a:r>
              <a:rPr lang="zh-CN" altLang="en-US" sz="1400" dirty="0" smtClean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rgbClr val="FF7C7C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42060" y="4847408"/>
            <a:ext cx="1845377" cy="422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 smtClean="0">
                <a:solidFill>
                  <a:srgbClr val="FF7C7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研究的主要命题</a:t>
            </a:r>
            <a:endParaRPr lang="en-US" altLang="zh-CN" b="1" dirty="0">
              <a:solidFill>
                <a:srgbClr val="FF7C7C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FF7C7C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FF7C7C"/>
                </a:solidFill>
              </a:rPr>
              <a:t>研究问题</a:t>
            </a:r>
            <a:endParaRPr kumimoji="1" lang="zh-CN" altLang="en-US" dirty="0">
              <a:solidFill>
                <a:srgbClr val="FF7C7C"/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59" y="1748826"/>
            <a:ext cx="647450" cy="64745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03" y="1748826"/>
            <a:ext cx="647450" cy="64745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24" y="1685238"/>
            <a:ext cx="818820" cy="8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05</a:t>
            </a:r>
            <a:endParaRPr kumimoji="1" lang="zh-CN" altLang="en-US" dirty="0"/>
          </a:p>
        </p:txBody>
      </p:sp>
      <p:sp>
        <p:nvSpPr>
          <p:cNvPr id="30" name="手杖形箭头 29"/>
          <p:cNvSpPr/>
          <p:nvPr/>
        </p:nvSpPr>
        <p:spPr>
          <a:xfrm rot="16200000">
            <a:off x="4054279" y="771"/>
            <a:ext cx="1364023" cy="4557216"/>
          </a:xfrm>
          <a:prstGeom prst="uturnArrow">
            <a:avLst/>
          </a:prstGeom>
          <a:solidFill>
            <a:srgbClr val="FFD1D1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ontserrat-ExtraBold" panose="02000803000000000000" pitchFamily="2" charset="0"/>
              <a:ea typeface="Source Han Sans Heavy" panose="020B0A00000000000000" pitchFamily="34" charset="-122"/>
              <a:cs typeface=""/>
            </a:endParaRPr>
          </a:p>
        </p:txBody>
      </p:sp>
      <p:sp>
        <p:nvSpPr>
          <p:cNvPr id="31" name="手杖形箭头 30"/>
          <p:cNvSpPr/>
          <p:nvPr/>
        </p:nvSpPr>
        <p:spPr>
          <a:xfrm rot="5400000" flipH="1">
            <a:off x="7143827" y="864192"/>
            <a:ext cx="1364023" cy="4557216"/>
          </a:xfrm>
          <a:prstGeom prst="uturnArrow">
            <a:avLst/>
          </a:prstGeom>
          <a:solidFill>
            <a:srgbClr val="FFA3A3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ontserrat-ExtraBold" panose="02000803000000000000" pitchFamily="2" charset="0"/>
              <a:ea typeface="Source Han Sans Heavy" panose="020B0A00000000000000" pitchFamily="34" charset="-122"/>
              <a:cs typeface=""/>
            </a:endParaRPr>
          </a:p>
        </p:txBody>
      </p:sp>
      <p:sp>
        <p:nvSpPr>
          <p:cNvPr id="32" name="手杖形箭头 31"/>
          <p:cNvSpPr/>
          <p:nvPr/>
        </p:nvSpPr>
        <p:spPr>
          <a:xfrm rot="16200000">
            <a:off x="4054277" y="1722545"/>
            <a:ext cx="1364023" cy="4557216"/>
          </a:xfrm>
          <a:prstGeom prst="uturnArrow">
            <a:avLst/>
          </a:prstGeom>
          <a:solidFill>
            <a:srgbClr val="FF7C7C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ontserrat-ExtraBold" panose="02000803000000000000" pitchFamily="2" charset="0"/>
              <a:ea typeface="Source Han Sans Heavy" panose="020B0A00000000000000" pitchFamily="34" charset="-122"/>
              <a:cs typeface=""/>
            </a:endParaRPr>
          </a:p>
        </p:txBody>
      </p:sp>
      <p:sp>
        <p:nvSpPr>
          <p:cNvPr id="33" name="手杖形箭头 32"/>
          <p:cNvSpPr/>
          <p:nvPr/>
        </p:nvSpPr>
        <p:spPr>
          <a:xfrm rot="5400000" flipH="1">
            <a:off x="7132067" y="2577588"/>
            <a:ext cx="1364023" cy="4557216"/>
          </a:xfrm>
          <a:prstGeom prst="uturnArrow">
            <a:avLst/>
          </a:prstGeom>
          <a:solidFill>
            <a:srgbClr val="FF6565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ontserrat-ExtraBold" panose="02000803000000000000" pitchFamily="2" charset="0"/>
              <a:ea typeface="Source Han Sans Heavy" panose="020B0A00000000000000" pitchFamily="34" charset="-122"/>
              <a:cs typeface="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152399" y="5020778"/>
            <a:ext cx="5668236" cy="670220"/>
          </a:xfrm>
          <a:prstGeom prst="rightArrow">
            <a:avLst/>
          </a:prstGeom>
          <a:solidFill>
            <a:srgbClr val="FF3737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rtlCol="0" anchor="ctr"/>
          <a:lstStyle/>
          <a:p>
            <a:pPr marL="0" marR="0" lvl="0" indent="0" algn="ctr" defTabSz="6094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ontserrat-ExtraBold" panose="02000803000000000000" pitchFamily="2" charset="0"/>
              <a:ea typeface="Source Han Sans Heavy" panose="020B0A00000000000000" pitchFamily="34" charset="-122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94619" y="3431745"/>
            <a:ext cx="1789871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THINKING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604639" y="4288788"/>
            <a:ext cx="1789871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THINKING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04639" y="2573487"/>
            <a:ext cx="1789871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THINKING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94619" y="1715135"/>
            <a:ext cx="1789871" cy="49242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defTabSz="609459"/>
            <a:r>
              <a:rPr kumimoji="1" lang="en-US" altLang="zh-CN" sz="2400" b="1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THINKING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169672" y="2604436"/>
            <a:ext cx="1768328" cy="1220376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其次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（采用什么方法做什么）最后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（采用什么方法做什么）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”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169672" y="4533782"/>
            <a:ext cx="1768328" cy="1220376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上边说的对，听上边的，别看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我；上边说的对，听上边的，别看我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flipH="1">
            <a:off x="288894" y="3397718"/>
            <a:ext cx="1946366" cy="124339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的表达方式，不必要分点。研究思路也不采写太长，扼要地说明就行了。</a:t>
            </a:r>
          </a:p>
        </p:txBody>
      </p:sp>
      <p:sp>
        <p:nvSpPr>
          <p:cNvPr id="16" name="文本占位符 1"/>
          <p:cNvSpPr txBox="1">
            <a:spLocks/>
          </p:cNvSpPr>
          <p:nvPr/>
        </p:nvSpPr>
        <p:spPr>
          <a:xfrm>
            <a:off x="288894" y="375313"/>
            <a:ext cx="5293927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kumimoji="1" lang="zh-CN" altLang="en-US" dirty="0" smtClean="0">
                <a:solidFill>
                  <a:srgbClr val="FF7C7C"/>
                </a:solidFill>
                <a:latin typeface="Source Han Sans Heavy" panose="020B0A00000000000000" pitchFamily="34" charset="-122"/>
                <a:ea typeface="Source Han Sans Heavy" panose="020B0A00000000000000" pitchFamily="34" charset="-122"/>
              </a:rPr>
              <a:t>    </a:t>
            </a:r>
            <a:r>
              <a:rPr kumimoji="1" lang="zh-CN" altLang="en-US" dirty="0" smtClean="0">
                <a:solidFill>
                  <a:srgbClr val="FF7C7C"/>
                </a:solidFill>
              </a:rPr>
              <a:t>研究思路</a:t>
            </a:r>
            <a:endParaRPr kumimoji="1" lang="zh-CN" altLang="en-US" dirty="0">
              <a:solidFill>
                <a:srgbClr val="FF7C7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13637" y="1479686"/>
            <a:ext cx="2345679" cy="963318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defTabSz="609459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一般采取“为了达到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（研究目标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），首先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（采用什么方法做什么）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7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2037</Words>
  <Application>Microsoft Office PowerPoint</Application>
  <PresentationFormat>宽屏</PresentationFormat>
  <Paragraphs>202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Wingdings</vt:lpstr>
      <vt:lpstr>微软雅黑</vt:lpstr>
      <vt:lpstr>Arial</vt:lpstr>
      <vt:lpstr>新細明體</vt:lpstr>
      <vt:lpstr>Times New Roman</vt:lpstr>
      <vt:lpstr>等线</vt:lpstr>
      <vt:lpstr>思源黑体 CN Medium</vt:lpstr>
      <vt:lpstr>微软雅黑</vt:lpstr>
      <vt:lpstr>Source Han Sans Heavy</vt:lpstr>
      <vt:lpstr>Montserrat-ExtraBold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静态-简约质朴-毕业答辩-模板</dc:title>
  <dc:creator>日天杂谈</dc:creator>
  <cp:lastModifiedBy>WMB_ZH_B</cp:lastModifiedBy>
  <cp:revision>99</cp:revision>
  <dcterms:created xsi:type="dcterms:W3CDTF">2020-03-09T02:07:48Z</dcterms:created>
  <dcterms:modified xsi:type="dcterms:W3CDTF">2020-03-29T02:24:20Z</dcterms:modified>
</cp:coreProperties>
</file>