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0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9" r:id="rId14"/>
    <p:sldId id="268" r:id="rId15"/>
    <p:sldId id="270" r:id="rId16"/>
    <p:sldId id="280" r:id="rId17"/>
    <p:sldId id="281" r:id="rId18"/>
    <p:sldId id="282" r:id="rId19"/>
    <p:sldId id="274" r:id="rId20"/>
    <p:sldId id="276" r:id="rId21"/>
    <p:sldId id="271" r:id="rId22"/>
    <p:sldId id="272" r:id="rId23"/>
    <p:sldId id="273" r:id="rId24"/>
    <p:sldId id="283" r:id="rId25"/>
    <p:sldId id="277" r:id="rId26"/>
    <p:sldId id="278" r:id="rId27"/>
    <p:sldId id="279" r:id="rId28"/>
  </p:sldIdLst>
  <p:sldSz cx="12192000" cy="6858000"/>
  <p:notesSz cx="6858000" cy="9144000"/>
  <p:embeddedFontLs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等线 Light" panose="02010600030101010101" pitchFamily="2" charset="-122"/>
      <p:regular r:id="rId40"/>
    </p:embeddedFont>
    <p:embeddedFont>
      <p:font typeface="Segoe UI Light" panose="020B0502040204020203" pitchFamily="34" charset="0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  <a:srgbClr val="A1D3D0"/>
    <a:srgbClr val="F2F2F2"/>
    <a:srgbClr val="BFBFBF"/>
    <a:srgbClr val="7F7F7F"/>
    <a:srgbClr val="D9D9D9"/>
    <a:srgbClr val="6CC6E6"/>
    <a:srgbClr val="FFC952"/>
    <a:srgbClr val="3431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95455" autoAdjust="0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/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989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7-475D-83C7-648EADEA2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1983650816"/>
        <c:axId val="1983658720"/>
      </c:barChart>
      <c:catAx>
        <c:axId val="198365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3658720"/>
        <c:crosses val="autoZero"/>
        <c:auto val="1"/>
        <c:lblAlgn val="ctr"/>
        <c:lblOffset val="100"/>
        <c:tickMarkSkip val="1"/>
        <c:noMultiLvlLbl val="0"/>
      </c:catAx>
      <c:valAx>
        <c:axId val="1983658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365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1A989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0-425A-8F67-EC408CCA48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60-425A-8F67-EC408CCA48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9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60-425A-8F67-EC408CCA48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900624"/>
        <c:axId val="116897712"/>
      </c:barChart>
      <c:catAx>
        <c:axId val="1169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897712"/>
        <c:crosses val="autoZero"/>
        <c:auto val="1"/>
        <c:lblAlgn val="ctr"/>
        <c:lblOffset val="100"/>
        <c:tickMarkSkip val="1"/>
        <c:noMultiLvlLbl val="0"/>
      </c:catAx>
      <c:valAx>
        <c:axId val="1168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9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4C-44F3-869C-2167380D965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4C-44F3-869C-2167380D9653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4C-44F3-869C-2167380D96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4C-44F3-869C-2167380D965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E4C-44F3-869C-2167380D9653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4C-44F3-869C-2167380D96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4C-44F3-869C-2167380D965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4C-44F3-869C-2167380D9653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E4C-44F3-869C-2167380D9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A0B7-FD7E-4AF5-A013-B5B54E84261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45805-CFF5-4BB1-98AD-FB2F33215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1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7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7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45805-CFF5-4BB1-98AD-FB2F332150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0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/>
          <p:cNvGrpSpPr/>
          <p:nvPr userDrawn="1"/>
        </p:nvGrpSpPr>
        <p:grpSpPr>
          <a:xfrm>
            <a:off x="-62174" y="-83435"/>
            <a:ext cx="3847764" cy="1474162"/>
            <a:chOff x="-2774675" y="2589504"/>
            <a:chExt cx="2325572" cy="879905"/>
          </a:xfrm>
        </p:grpSpPr>
        <p:sp>
          <p:nvSpPr>
            <p:cNvPr id="177" name="矩形 176"/>
            <p:cNvSpPr/>
            <p:nvPr userDrawn="1"/>
          </p:nvSpPr>
          <p:spPr>
            <a:xfrm>
              <a:off x="-2774675" y="2589504"/>
              <a:ext cx="2325572" cy="868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 userDrawn="1"/>
          </p:nvSpPr>
          <p:spPr>
            <a:xfrm flipH="1" flipV="1">
              <a:off x="-2191059" y="2868986"/>
              <a:ext cx="617270" cy="600423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 userDrawn="1"/>
          </p:nvSpPr>
          <p:spPr>
            <a:xfrm flipH="1" flipV="1">
              <a:off x="-1584245" y="2601005"/>
              <a:ext cx="1135141" cy="27894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 userDrawn="1"/>
        </p:nvGrpSpPr>
        <p:grpSpPr>
          <a:xfrm>
            <a:off x="414718" y="4134859"/>
            <a:ext cx="1754640" cy="1394140"/>
            <a:chOff x="-2761027" y="1714318"/>
            <a:chExt cx="2236722" cy="1755091"/>
          </a:xfrm>
        </p:grpSpPr>
        <p:grpSp>
          <p:nvGrpSpPr>
            <p:cNvPr id="187" name="组合 186"/>
            <p:cNvGrpSpPr/>
            <p:nvPr userDrawn="1"/>
          </p:nvGrpSpPr>
          <p:grpSpPr>
            <a:xfrm>
              <a:off x="-2266261" y="2276822"/>
              <a:ext cx="1741956" cy="1192587"/>
              <a:chOff x="-1122216" y="1149817"/>
              <a:chExt cx="1741956" cy="1192587"/>
            </a:xfrm>
          </p:grpSpPr>
          <p:sp>
            <p:nvSpPr>
              <p:cNvPr id="192" name="矩形 191"/>
              <p:cNvSpPr/>
              <p:nvPr userDrawn="1"/>
            </p:nvSpPr>
            <p:spPr>
              <a:xfrm flipH="1" flipV="1">
                <a:off x="-1122216" y="1741981"/>
                <a:ext cx="617269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 flipH="1" flipV="1">
                <a:off x="2469" y="1149817"/>
                <a:ext cx="617271" cy="603124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-2761027" y="1719596"/>
              <a:ext cx="1702969" cy="1160350"/>
              <a:chOff x="-2780577" y="597866"/>
              <a:chExt cx="1702969" cy="1160350"/>
            </a:xfrm>
          </p:grpSpPr>
          <p:sp>
            <p:nvSpPr>
              <p:cNvPr id="190" name="矩形 189"/>
              <p:cNvSpPr/>
              <p:nvPr userDrawn="1"/>
            </p:nvSpPr>
            <p:spPr>
              <a:xfrm flipH="1" flipV="1">
                <a:off x="-2780577" y="597866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 flipH="1" flipV="1">
                <a:off x="-1694878" y="1157793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9" name="矩形 188"/>
            <p:cNvSpPr/>
            <p:nvPr userDrawn="1"/>
          </p:nvSpPr>
          <p:spPr>
            <a:xfrm flipH="1" flipV="1">
              <a:off x="-1141576" y="1714318"/>
              <a:ext cx="617271" cy="600423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 userDrawn="1"/>
        </p:nvGrpSpPr>
        <p:grpSpPr>
          <a:xfrm>
            <a:off x="7652579" y="2550881"/>
            <a:ext cx="4601594" cy="4392398"/>
            <a:chOff x="-5065447" y="-2625213"/>
            <a:chExt cx="4601594" cy="4392398"/>
          </a:xfrm>
        </p:grpSpPr>
        <p:grpSp>
          <p:nvGrpSpPr>
            <p:cNvPr id="205" name="组合 204"/>
            <p:cNvGrpSpPr/>
            <p:nvPr userDrawn="1"/>
          </p:nvGrpSpPr>
          <p:grpSpPr>
            <a:xfrm>
              <a:off x="-4166664" y="245778"/>
              <a:ext cx="3702810" cy="1521407"/>
              <a:chOff x="-2774675" y="1132906"/>
              <a:chExt cx="2252009" cy="954040"/>
            </a:xfrm>
          </p:grpSpPr>
          <p:sp>
            <p:nvSpPr>
              <p:cNvPr id="233" name="矩形 232"/>
              <p:cNvSpPr/>
              <p:nvPr userDrawn="1"/>
            </p:nvSpPr>
            <p:spPr>
              <a:xfrm>
                <a:off x="-2774675" y="1132906"/>
                <a:ext cx="2252009" cy="9477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/>
              <p:cNvSpPr/>
              <p:nvPr userDrawn="1"/>
            </p:nvSpPr>
            <p:spPr>
              <a:xfrm flipH="1" flipV="1">
                <a:off x="-2753304" y="1719596"/>
                <a:ext cx="617270" cy="36735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 userDrawn="1"/>
          </p:nvGrpSpPr>
          <p:grpSpPr>
            <a:xfrm>
              <a:off x="-2308712" y="-2625213"/>
              <a:ext cx="1844859" cy="4392397"/>
              <a:chOff x="-2774675" y="1132906"/>
              <a:chExt cx="1115025" cy="2621756"/>
            </a:xfrm>
          </p:grpSpPr>
          <p:sp>
            <p:nvSpPr>
              <p:cNvPr id="225" name="矩形 224"/>
              <p:cNvSpPr/>
              <p:nvPr userDrawn="1"/>
            </p:nvSpPr>
            <p:spPr>
              <a:xfrm>
                <a:off x="-2774675" y="1132906"/>
                <a:ext cx="1115025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 userDrawn="1"/>
            </p:nvSpPr>
            <p:spPr>
              <a:xfrm flipH="1" flipV="1">
                <a:off x="-2208889" y="2868986"/>
                <a:ext cx="549237" cy="885676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 flipH="1" flipV="1">
                <a:off x="-2761027" y="1719596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 userDrawn="1"/>
          </p:nvGrpSpPr>
          <p:grpSpPr>
            <a:xfrm rot="5400000">
              <a:off x="-5049237" y="-694312"/>
              <a:ext cx="1869398" cy="1901818"/>
              <a:chOff x="-2774675" y="1132906"/>
              <a:chExt cx="2325572" cy="2336503"/>
            </a:xfrm>
          </p:grpSpPr>
          <p:sp>
            <p:nvSpPr>
              <p:cNvPr id="209" name="矩形 208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0" name="组合 209"/>
              <p:cNvGrpSpPr/>
              <p:nvPr userDrawn="1"/>
            </p:nvGrpSpPr>
            <p:grpSpPr>
              <a:xfrm>
                <a:off x="-2191059" y="2276822"/>
                <a:ext cx="1741956" cy="1192587"/>
                <a:chOff x="-1047014" y="1149817"/>
                <a:chExt cx="1741956" cy="1192587"/>
              </a:xfrm>
            </p:grpSpPr>
            <p:sp>
              <p:nvSpPr>
                <p:cNvPr id="215" name="矩形 214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/>
                <p:cNvSpPr/>
                <p:nvPr userDrawn="1"/>
              </p:nvSpPr>
              <p:spPr>
                <a:xfrm flipH="1" flipV="1">
                  <a:off x="77672" y="1149817"/>
                  <a:ext cx="617270" cy="60312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1" name="组合 210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213" name="矩形 212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2" name="矩形 211"/>
              <p:cNvSpPr/>
              <p:nvPr userDrawn="1"/>
            </p:nvSpPr>
            <p:spPr>
              <a:xfrm flipH="1" flipV="1">
                <a:off x="-1066373" y="1714318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1" name="矩形 240"/>
          <p:cNvSpPr/>
          <p:nvPr userDrawn="1"/>
        </p:nvSpPr>
        <p:spPr>
          <a:xfrm>
            <a:off x="425601" y="1342417"/>
            <a:ext cx="10006294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253767">
            <a:off x="8614053" y="-530408"/>
            <a:ext cx="4782970" cy="4692693"/>
            <a:chOff x="13826026" y="154726"/>
            <a:chExt cx="4782970" cy="4692693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3826026" y="154726"/>
              <a:ext cx="3823764" cy="3726020"/>
              <a:chOff x="-2774675" y="1132906"/>
              <a:chExt cx="2325572" cy="2336503"/>
            </a:xfrm>
          </p:grpSpPr>
          <p:sp>
            <p:nvSpPr>
              <p:cNvPr id="19" name="矩形 18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 userDrawn="1"/>
            </p:nvGrpSpPr>
            <p:grpSpPr>
              <a:xfrm>
                <a:off x="-2191059" y="1739694"/>
                <a:ext cx="1741955" cy="1729715"/>
                <a:chOff x="-1047014" y="612689"/>
                <a:chExt cx="1741955" cy="1729715"/>
              </a:xfrm>
            </p:grpSpPr>
            <p:sp>
              <p:nvSpPr>
                <p:cNvPr id="25" name="矩形 24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>
                <a:xfrm flipH="1" flipV="1">
                  <a:off x="77671" y="612689"/>
                  <a:ext cx="617270" cy="114025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23" name="矩形 22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 rot="5400000">
              <a:off x="14841650" y="143583"/>
              <a:ext cx="1858427" cy="1928673"/>
              <a:chOff x="-2761027" y="1070760"/>
              <a:chExt cx="2311924" cy="2369497"/>
            </a:xfrm>
          </p:grpSpPr>
          <p:sp>
            <p:nvSpPr>
              <p:cNvPr id="36" name="矩形 35"/>
              <p:cNvSpPr/>
              <p:nvPr userDrawn="1"/>
            </p:nvSpPr>
            <p:spPr>
              <a:xfrm>
                <a:off x="-2690366" y="1070760"/>
                <a:ext cx="2200325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 userDrawn="1"/>
            </p:nvSpPr>
            <p:spPr>
              <a:xfrm flipH="1" flipV="1">
                <a:off x="-2202327" y="2839834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 userDrawn="1"/>
            </p:nvGrpSpPr>
            <p:grpSpPr>
              <a:xfrm>
                <a:off x="-2761027" y="1719596"/>
                <a:ext cx="2309815" cy="1160350"/>
                <a:chOff x="-2780577" y="597866"/>
                <a:chExt cx="2309815" cy="1160350"/>
              </a:xfrm>
            </p:grpSpPr>
            <p:sp>
              <p:nvSpPr>
                <p:cNvPr id="40" name="矩形 39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 userDrawn="1"/>
              </p:nvSpPr>
              <p:spPr>
                <a:xfrm flipH="1" flipV="1">
                  <a:off x="-1657277" y="1157792"/>
                  <a:ext cx="1186515" cy="60042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矩形 38"/>
              <p:cNvSpPr/>
              <p:nvPr userDrawn="1"/>
            </p:nvSpPr>
            <p:spPr>
              <a:xfrm flipH="1" flipV="1">
                <a:off x="-1066373" y="1714318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 userDrawn="1"/>
          </p:nvGrpSpPr>
          <p:grpSpPr>
            <a:xfrm rot="5400000">
              <a:off x="16723388" y="2961811"/>
              <a:ext cx="1869398" cy="1901818"/>
              <a:chOff x="-2774675" y="1132906"/>
              <a:chExt cx="2325572" cy="2336503"/>
            </a:xfrm>
          </p:grpSpPr>
          <p:sp>
            <p:nvSpPr>
              <p:cNvPr id="53" name="矩形 52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/>
              <p:cNvGrpSpPr/>
              <p:nvPr userDrawn="1"/>
            </p:nvGrpSpPr>
            <p:grpSpPr>
              <a:xfrm>
                <a:off x="-2191059" y="1756855"/>
                <a:ext cx="1741956" cy="1712554"/>
                <a:chOff x="-1047014" y="629850"/>
                <a:chExt cx="1741956" cy="1712554"/>
              </a:xfrm>
            </p:grpSpPr>
            <p:sp>
              <p:nvSpPr>
                <p:cNvPr id="59" name="矩形 58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 userDrawn="1"/>
              </p:nvSpPr>
              <p:spPr>
                <a:xfrm flipH="1" flipV="1">
                  <a:off x="77672" y="629850"/>
                  <a:ext cx="617270" cy="112309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57" name="矩形 56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1" name="组合 60"/>
          <p:cNvGrpSpPr/>
          <p:nvPr userDrawn="1"/>
        </p:nvGrpSpPr>
        <p:grpSpPr>
          <a:xfrm rot="10800000">
            <a:off x="0" y="4098989"/>
            <a:ext cx="2909687" cy="2864095"/>
            <a:chOff x="-5098060" y="235826"/>
            <a:chExt cx="4755164" cy="4680656"/>
          </a:xfrm>
        </p:grpSpPr>
        <p:grpSp>
          <p:nvGrpSpPr>
            <p:cNvPr id="62" name="组合 61"/>
            <p:cNvGrpSpPr/>
            <p:nvPr userDrawn="1"/>
          </p:nvGrpSpPr>
          <p:grpSpPr>
            <a:xfrm>
              <a:off x="-4166660" y="283356"/>
              <a:ext cx="3823764" cy="3688443"/>
              <a:chOff x="-2774673" y="1156470"/>
              <a:chExt cx="2325572" cy="2312939"/>
            </a:xfrm>
          </p:grpSpPr>
          <p:sp>
            <p:nvSpPr>
              <p:cNvPr id="90" name="矩形 89"/>
              <p:cNvSpPr/>
              <p:nvPr userDrawn="1"/>
            </p:nvSpPr>
            <p:spPr>
              <a:xfrm>
                <a:off x="-2774673" y="1156470"/>
                <a:ext cx="2325572" cy="23020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1" name="组合 90"/>
              <p:cNvGrpSpPr/>
              <p:nvPr userDrawn="1"/>
            </p:nvGrpSpPr>
            <p:grpSpPr>
              <a:xfrm>
                <a:off x="-2191059" y="2276822"/>
                <a:ext cx="1741956" cy="1192587"/>
                <a:chOff x="-1047014" y="1149817"/>
                <a:chExt cx="1741956" cy="1192587"/>
              </a:xfrm>
            </p:grpSpPr>
            <p:sp>
              <p:nvSpPr>
                <p:cNvPr id="96" name="矩形 95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>
                      <a:alpha val="9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 userDrawn="1"/>
              </p:nvSpPr>
              <p:spPr>
                <a:xfrm flipH="1" flipV="1">
                  <a:off x="-500644" y="1149817"/>
                  <a:ext cx="1195586" cy="60312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>
                      <a:alpha val="9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4" name="矩形 93"/>
              <p:cNvSpPr/>
              <p:nvPr userDrawn="1"/>
            </p:nvSpPr>
            <p:spPr>
              <a:xfrm flipH="1" flipV="1">
                <a:off x="-2761027" y="1719596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 userDrawn="1"/>
          </p:nvGrpSpPr>
          <p:grpSpPr>
            <a:xfrm>
              <a:off x="-2308712" y="283350"/>
              <a:ext cx="1957425" cy="1855515"/>
              <a:chOff x="-2774674" y="2868986"/>
              <a:chExt cx="1183059" cy="1107530"/>
            </a:xfrm>
          </p:grpSpPr>
          <p:sp>
            <p:nvSpPr>
              <p:cNvPr id="82" name="矩形 81"/>
              <p:cNvSpPr/>
              <p:nvPr userDrawn="1"/>
            </p:nvSpPr>
            <p:spPr>
              <a:xfrm>
                <a:off x="-2774674" y="2868990"/>
                <a:ext cx="1183059" cy="5894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 userDrawn="1"/>
            </p:nvSpPr>
            <p:spPr>
              <a:xfrm flipH="1" flipV="1">
                <a:off x="-2208886" y="2868986"/>
                <a:ext cx="617270" cy="110753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 userDrawn="1"/>
          </p:nvGrpSpPr>
          <p:grpSpPr>
            <a:xfrm>
              <a:off x="-2167240" y="3060503"/>
              <a:ext cx="1824340" cy="1855979"/>
              <a:chOff x="-2774675" y="1132906"/>
              <a:chExt cx="2325572" cy="2336503"/>
            </a:xfrm>
          </p:grpSpPr>
          <p:sp>
            <p:nvSpPr>
              <p:cNvPr id="74" name="矩形 73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 flipH="1" flipV="1">
                <a:off x="-2191058" y="2868986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78" name="矩形 77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>
                      <a:alpha val="9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>
                      <a:alpha val="9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矩形 76"/>
              <p:cNvSpPr/>
              <p:nvPr userDrawn="1"/>
            </p:nvSpPr>
            <p:spPr>
              <a:xfrm flipH="1" flipV="1">
                <a:off x="-1066373" y="1714315"/>
                <a:ext cx="580017" cy="1165628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 rot="5400000">
              <a:off x="-4629336" y="-232898"/>
              <a:ext cx="955473" cy="1892921"/>
              <a:chOff x="-1637728" y="1183904"/>
              <a:chExt cx="1188629" cy="2325573"/>
            </a:xfrm>
          </p:grpSpPr>
          <p:sp>
            <p:nvSpPr>
              <p:cNvPr id="66" name="矩形 65"/>
              <p:cNvSpPr/>
              <p:nvPr userDrawn="1"/>
            </p:nvSpPr>
            <p:spPr>
              <a:xfrm>
                <a:off x="-1578597" y="1183904"/>
                <a:ext cx="1129498" cy="23255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 userDrawn="1"/>
            </p:nvSpPr>
            <p:spPr>
              <a:xfrm flipH="1" flipV="1">
                <a:off x="-1637728" y="2279521"/>
                <a:ext cx="1176278" cy="600424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 userDrawn="1"/>
            </p:nvSpPr>
            <p:spPr>
              <a:xfrm flipH="1" flipV="1">
                <a:off x="-1066373" y="1714318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4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rot="10800000">
            <a:off x="8282652" y="1230339"/>
            <a:ext cx="3843024" cy="5577988"/>
            <a:chOff x="13806766" y="154726"/>
            <a:chExt cx="3843024" cy="5577988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3826026" y="154726"/>
              <a:ext cx="3823764" cy="3726020"/>
              <a:chOff x="-2774675" y="1132906"/>
              <a:chExt cx="2325572" cy="2336503"/>
            </a:xfrm>
          </p:grpSpPr>
          <p:sp>
            <p:nvSpPr>
              <p:cNvPr id="29" name="矩形 28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 userDrawn="1"/>
            </p:nvGrpSpPr>
            <p:grpSpPr>
              <a:xfrm>
                <a:off x="-2191059" y="1739694"/>
                <a:ext cx="1741955" cy="1729715"/>
                <a:chOff x="-1047014" y="612689"/>
                <a:chExt cx="1741955" cy="1729715"/>
              </a:xfrm>
            </p:grpSpPr>
            <p:sp>
              <p:nvSpPr>
                <p:cNvPr id="34" name="矩形 33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 userDrawn="1"/>
              </p:nvSpPr>
              <p:spPr>
                <a:xfrm flipH="1" flipV="1">
                  <a:off x="77671" y="612689"/>
                  <a:ext cx="617270" cy="114025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32" name="矩形 31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14841650" y="143583"/>
              <a:ext cx="1858427" cy="1928673"/>
              <a:chOff x="-2761027" y="1070760"/>
              <a:chExt cx="2311924" cy="2369497"/>
            </a:xfrm>
          </p:grpSpPr>
          <p:sp>
            <p:nvSpPr>
              <p:cNvPr id="23" name="矩形 22"/>
              <p:cNvSpPr/>
              <p:nvPr userDrawn="1"/>
            </p:nvSpPr>
            <p:spPr>
              <a:xfrm>
                <a:off x="-2690366" y="1070760"/>
                <a:ext cx="2200325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flipH="1" flipV="1">
                <a:off x="-2202327" y="2839834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 userDrawn="1"/>
            </p:nvGrpSpPr>
            <p:grpSpPr>
              <a:xfrm>
                <a:off x="-2761027" y="1719596"/>
                <a:ext cx="2309815" cy="1160350"/>
                <a:chOff x="-2780577" y="597866"/>
                <a:chExt cx="2309815" cy="1160350"/>
              </a:xfrm>
            </p:grpSpPr>
            <p:sp>
              <p:nvSpPr>
                <p:cNvPr id="27" name="矩形 26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>
                <a:xfrm flipH="1" flipV="1">
                  <a:off x="-1657277" y="1157792"/>
                  <a:ext cx="1186515" cy="60042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矩形 25"/>
              <p:cNvSpPr/>
              <p:nvPr userDrawn="1"/>
            </p:nvSpPr>
            <p:spPr>
              <a:xfrm flipH="1" flipV="1">
                <a:off x="-1066373" y="1714318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>
              <a:off x="13822976" y="3847105"/>
              <a:ext cx="1869399" cy="1901820"/>
              <a:chOff x="-1673350" y="4696242"/>
              <a:chExt cx="2325574" cy="2336505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-1673350" y="4696242"/>
                <a:ext cx="2325572" cy="23255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 userDrawn="1"/>
            </p:nvGrpSpPr>
            <p:grpSpPr>
              <a:xfrm>
                <a:off x="-1089734" y="5320193"/>
                <a:ext cx="1741958" cy="1712554"/>
                <a:chOff x="54311" y="4193188"/>
                <a:chExt cx="1741958" cy="1712554"/>
              </a:xfrm>
            </p:grpSpPr>
            <p:sp>
              <p:nvSpPr>
                <p:cNvPr id="21" name="矩形 20"/>
                <p:cNvSpPr/>
                <p:nvPr userDrawn="1"/>
              </p:nvSpPr>
              <p:spPr>
                <a:xfrm flipH="1" flipV="1">
                  <a:off x="54311" y="5305319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 userDrawn="1"/>
              </p:nvSpPr>
              <p:spPr>
                <a:xfrm flipH="1" flipV="1">
                  <a:off x="1178999" y="4193188"/>
                  <a:ext cx="617270" cy="112309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-1659699" y="5282933"/>
                <a:ext cx="1740569" cy="1160350"/>
                <a:chOff x="-1679249" y="4161203"/>
                <a:chExt cx="1740569" cy="1160350"/>
              </a:xfrm>
            </p:grpSpPr>
            <p:sp>
              <p:nvSpPr>
                <p:cNvPr id="19" name="矩形 18"/>
                <p:cNvSpPr/>
                <p:nvPr userDrawn="1"/>
              </p:nvSpPr>
              <p:spPr>
                <a:xfrm flipH="1" flipV="1">
                  <a:off x="-1679249" y="416120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 userDrawn="1"/>
              </p:nvSpPr>
              <p:spPr>
                <a:xfrm flipH="1" flipV="1">
                  <a:off x="-555950" y="4721130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" name="组合 2"/>
          <p:cNvGrpSpPr/>
          <p:nvPr userDrawn="1"/>
        </p:nvGrpSpPr>
        <p:grpSpPr>
          <a:xfrm>
            <a:off x="3422043" y="43542"/>
            <a:ext cx="1869402" cy="1901821"/>
            <a:chOff x="5454046" y="43542"/>
            <a:chExt cx="1869402" cy="1901821"/>
          </a:xfrm>
        </p:grpSpPr>
        <p:grpSp>
          <p:nvGrpSpPr>
            <p:cNvPr id="2" name="组合 1"/>
            <p:cNvGrpSpPr/>
            <p:nvPr userDrawn="1"/>
          </p:nvGrpSpPr>
          <p:grpSpPr>
            <a:xfrm rot="5400000">
              <a:off x="5437836" y="59752"/>
              <a:ext cx="1901821" cy="1869402"/>
              <a:chOff x="5313216" y="-1400262"/>
              <a:chExt cx="1901821" cy="1869402"/>
            </a:xfrm>
          </p:grpSpPr>
          <p:sp>
            <p:nvSpPr>
              <p:cNvPr id="36" name="矩形 35"/>
              <p:cNvSpPr/>
              <p:nvPr userDrawn="1"/>
            </p:nvSpPr>
            <p:spPr>
              <a:xfrm rot="16200000">
                <a:off x="5324978" y="-1412020"/>
                <a:ext cx="1869398" cy="1892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 userDrawn="1"/>
            </p:nvSpPr>
            <p:spPr>
              <a:xfrm rot="16200000" flipH="1" flipV="1">
                <a:off x="6722582" y="-492454"/>
                <a:ext cx="496189" cy="48872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 userDrawn="1"/>
            </p:nvSpPr>
            <p:spPr>
              <a:xfrm rot="16200000" flipH="1" flipV="1">
                <a:off x="6242784" y="-1396527"/>
                <a:ext cx="496189" cy="48872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 userDrawn="1"/>
            </p:nvSpPr>
            <p:spPr>
              <a:xfrm rot="16200000" flipH="1" flipV="1">
                <a:off x="5787025" y="-34288"/>
                <a:ext cx="496189" cy="48872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 rot="16200000" flipH="1" flipV="1">
                <a:off x="6242783" y="-937246"/>
                <a:ext cx="496189" cy="48872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矩形 40"/>
            <p:cNvSpPr/>
            <p:nvPr userDrawn="1"/>
          </p:nvSpPr>
          <p:spPr>
            <a:xfrm flipH="1" flipV="1">
              <a:off x="6827255" y="82413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5400000">
            <a:off x="78365" y="5413664"/>
            <a:ext cx="1397026" cy="1373211"/>
            <a:chOff x="5313217" y="-1400262"/>
            <a:chExt cx="1901820" cy="1869400"/>
          </a:xfrm>
        </p:grpSpPr>
        <p:sp>
          <p:nvSpPr>
            <p:cNvPr id="43" name="矩形 42"/>
            <p:cNvSpPr/>
            <p:nvPr userDrawn="1"/>
          </p:nvSpPr>
          <p:spPr>
            <a:xfrm rot="16200000">
              <a:off x="5324979" y="-1412022"/>
              <a:ext cx="1869398" cy="189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 rot="16200000" flipH="1" flipV="1">
              <a:off x="6722582" y="-492454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 rot="16200000" flipH="1" flipV="1">
              <a:off x="6242784" y="-1396527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 rot="16200000" flipH="1" flipV="1">
              <a:off x="5787025" y="-34288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 rot="16200000" flipH="1" flipV="1">
              <a:off x="5787025" y="-899335"/>
              <a:ext cx="496189" cy="488721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1517257" y="6097631"/>
            <a:ext cx="709791" cy="697691"/>
            <a:chOff x="5313217" y="-1400262"/>
            <a:chExt cx="1901820" cy="1869400"/>
          </a:xfrm>
        </p:grpSpPr>
        <p:sp>
          <p:nvSpPr>
            <p:cNvPr id="49" name="矩形 48"/>
            <p:cNvSpPr/>
            <p:nvPr userDrawn="1"/>
          </p:nvSpPr>
          <p:spPr>
            <a:xfrm rot="16200000">
              <a:off x="5324979" y="-1412022"/>
              <a:ext cx="1869398" cy="1892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 rot="16200000" flipH="1" flipV="1">
              <a:off x="6722582" y="-492454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 userDrawn="1"/>
          </p:nvSpPr>
          <p:spPr>
            <a:xfrm rot="16200000" flipH="1" flipV="1">
              <a:off x="6242784" y="-1396527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 rot="16200000" flipH="1" flipV="1">
              <a:off x="5787025" y="-34288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 userDrawn="1"/>
          </p:nvSpPr>
          <p:spPr>
            <a:xfrm rot="16200000" flipH="1" flipV="1">
              <a:off x="6242783" y="-937246"/>
              <a:ext cx="496189" cy="488720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 userDrawn="1"/>
        </p:nvSpPr>
        <p:spPr>
          <a:xfrm flipH="1" flipV="1">
            <a:off x="742591" y="6080713"/>
            <a:ext cx="364487" cy="359001"/>
          </a:xfrm>
          <a:prstGeom prst="rect">
            <a:avLst/>
          </a:prstGeom>
          <a:solidFill>
            <a:srgbClr val="1A9895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645502" y="532268"/>
            <a:ext cx="2342204" cy="769939"/>
            <a:chOff x="1607482" y="1069655"/>
            <a:chExt cx="2342204" cy="769939"/>
          </a:xfrm>
        </p:grpSpPr>
        <p:sp>
          <p:nvSpPr>
            <p:cNvPr id="11" name="矩形 10"/>
            <p:cNvSpPr/>
            <p:nvPr userDrawn="1"/>
          </p:nvSpPr>
          <p:spPr>
            <a:xfrm rot="10800000">
              <a:off x="2132415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0800000">
              <a:off x="1869949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10800000">
              <a:off x="1607482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 rot="10800000">
              <a:off x="1607482" y="1329477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>
              <a:off x="2920563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 rot="10800000">
              <a:off x="2658097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 rot="10800000">
              <a:off x="2395630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 rot="10800000">
              <a:off x="1607482" y="158453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 rot="10800000">
              <a:off x="3687219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rot="10800000">
              <a:off x="3424753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rot="10800000">
              <a:off x="3162286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9332686" y="0"/>
            <a:ext cx="1306285" cy="532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645502" y="532268"/>
            <a:ext cx="2342204" cy="769939"/>
            <a:chOff x="1607482" y="1069655"/>
            <a:chExt cx="2342204" cy="769939"/>
          </a:xfrm>
        </p:grpSpPr>
        <p:sp>
          <p:nvSpPr>
            <p:cNvPr id="34" name="矩形 33"/>
            <p:cNvSpPr/>
            <p:nvPr userDrawn="1"/>
          </p:nvSpPr>
          <p:spPr>
            <a:xfrm rot="10800000">
              <a:off x="2132415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 userDrawn="1"/>
          </p:nvSpPr>
          <p:spPr>
            <a:xfrm rot="10800000">
              <a:off x="1869949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 userDrawn="1"/>
          </p:nvSpPr>
          <p:spPr>
            <a:xfrm rot="10800000">
              <a:off x="1607482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 rot="10800000">
              <a:off x="1607482" y="1329477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 rot="10800000">
              <a:off x="2920563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 userDrawn="1"/>
          </p:nvSpPr>
          <p:spPr>
            <a:xfrm rot="10800000">
              <a:off x="2658097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 rot="10800000">
              <a:off x="2395630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 userDrawn="1"/>
          </p:nvSpPr>
          <p:spPr>
            <a:xfrm rot="10800000">
              <a:off x="1607482" y="158453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 userDrawn="1"/>
          </p:nvSpPr>
          <p:spPr>
            <a:xfrm rot="10800000">
              <a:off x="3687219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 rot="10800000">
              <a:off x="3424753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 userDrawn="1"/>
          </p:nvSpPr>
          <p:spPr>
            <a:xfrm rot="10800000">
              <a:off x="3162286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 rot="7362235">
            <a:off x="8321164" y="4531205"/>
            <a:ext cx="4782970" cy="4692693"/>
            <a:chOff x="13826026" y="154726"/>
            <a:chExt cx="4782970" cy="4692693"/>
          </a:xfrm>
        </p:grpSpPr>
        <p:grpSp>
          <p:nvGrpSpPr>
            <p:cNvPr id="63" name="组合 62"/>
            <p:cNvGrpSpPr/>
            <p:nvPr userDrawn="1"/>
          </p:nvGrpSpPr>
          <p:grpSpPr>
            <a:xfrm>
              <a:off x="13826026" y="154726"/>
              <a:ext cx="3823764" cy="3726020"/>
              <a:chOff x="-2774675" y="1132906"/>
              <a:chExt cx="2325572" cy="2336503"/>
            </a:xfrm>
          </p:grpSpPr>
          <p:sp>
            <p:nvSpPr>
              <p:cNvPr id="79" name="矩形 78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0" name="组合 79"/>
              <p:cNvGrpSpPr/>
              <p:nvPr userDrawn="1"/>
            </p:nvGrpSpPr>
            <p:grpSpPr>
              <a:xfrm>
                <a:off x="-2191059" y="1739694"/>
                <a:ext cx="1741955" cy="1729715"/>
                <a:chOff x="-1047014" y="612689"/>
                <a:chExt cx="1741955" cy="1729715"/>
              </a:xfrm>
            </p:grpSpPr>
            <p:sp>
              <p:nvSpPr>
                <p:cNvPr id="84" name="矩形 83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 userDrawn="1"/>
              </p:nvSpPr>
              <p:spPr>
                <a:xfrm flipH="1" flipV="1">
                  <a:off x="77671" y="612689"/>
                  <a:ext cx="617270" cy="114025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82" name="矩形 81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/>
            <p:cNvGrpSpPr/>
            <p:nvPr userDrawn="1"/>
          </p:nvGrpSpPr>
          <p:grpSpPr>
            <a:xfrm rot="5400000">
              <a:off x="14841650" y="143583"/>
              <a:ext cx="1858427" cy="1928673"/>
              <a:chOff x="-2761027" y="1070760"/>
              <a:chExt cx="2311924" cy="2369497"/>
            </a:xfrm>
          </p:grpSpPr>
          <p:sp>
            <p:nvSpPr>
              <p:cNvPr id="73" name="矩形 72"/>
              <p:cNvSpPr/>
              <p:nvPr userDrawn="1"/>
            </p:nvSpPr>
            <p:spPr>
              <a:xfrm>
                <a:off x="-2690366" y="1070760"/>
                <a:ext cx="2200325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flipH="1" flipV="1">
                <a:off x="-2202327" y="2839834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 userDrawn="1"/>
            </p:nvGrpSpPr>
            <p:grpSpPr>
              <a:xfrm>
                <a:off x="-2761027" y="1719596"/>
                <a:ext cx="2309815" cy="1160350"/>
                <a:chOff x="-2780577" y="597866"/>
                <a:chExt cx="2309815" cy="1160350"/>
              </a:xfrm>
            </p:grpSpPr>
            <p:sp>
              <p:nvSpPr>
                <p:cNvPr id="77" name="矩形 76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 userDrawn="1"/>
              </p:nvSpPr>
              <p:spPr>
                <a:xfrm flipH="1" flipV="1">
                  <a:off x="-1657277" y="1157792"/>
                  <a:ext cx="1186515" cy="60042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矩形 75"/>
              <p:cNvSpPr/>
              <p:nvPr userDrawn="1"/>
            </p:nvSpPr>
            <p:spPr>
              <a:xfrm flipH="1" flipV="1">
                <a:off x="-1066373" y="1714318"/>
                <a:ext cx="617270" cy="600423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 rot="5400000">
              <a:off x="16723388" y="2961811"/>
              <a:ext cx="1869398" cy="1901818"/>
              <a:chOff x="-2774675" y="1132906"/>
              <a:chExt cx="2325572" cy="2336503"/>
            </a:xfrm>
          </p:grpSpPr>
          <p:sp>
            <p:nvSpPr>
              <p:cNvPr id="66" name="矩形 65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7" name="组合 66"/>
              <p:cNvGrpSpPr/>
              <p:nvPr userDrawn="1"/>
            </p:nvGrpSpPr>
            <p:grpSpPr>
              <a:xfrm>
                <a:off x="-2191059" y="1756855"/>
                <a:ext cx="1741956" cy="1712554"/>
                <a:chOff x="-1047014" y="629850"/>
                <a:chExt cx="1741956" cy="1712554"/>
              </a:xfrm>
            </p:grpSpPr>
            <p:sp>
              <p:nvSpPr>
                <p:cNvPr id="71" name="矩形 70"/>
                <p:cNvSpPr/>
                <p:nvPr userDrawn="1"/>
              </p:nvSpPr>
              <p:spPr>
                <a:xfrm flipH="1" flipV="1">
                  <a:off x="-1047014" y="1741981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 userDrawn="1"/>
              </p:nvSpPr>
              <p:spPr>
                <a:xfrm flipH="1" flipV="1">
                  <a:off x="77672" y="629850"/>
                  <a:ext cx="617270" cy="112309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/>
              <p:cNvGrpSpPr/>
              <p:nvPr userDrawn="1"/>
            </p:nvGrpSpPr>
            <p:grpSpPr>
              <a:xfrm>
                <a:off x="-2761027" y="1719596"/>
                <a:ext cx="1740570" cy="1160350"/>
                <a:chOff x="-2780577" y="597866"/>
                <a:chExt cx="1740570" cy="1160350"/>
              </a:xfrm>
            </p:grpSpPr>
            <p:sp>
              <p:nvSpPr>
                <p:cNvPr id="69" name="矩形 68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 userDrawn="1"/>
              </p:nvSpPr>
              <p:spPr>
                <a:xfrm flipH="1" flipV="1">
                  <a:off x="-1657277" y="1157793"/>
                  <a:ext cx="617270" cy="600423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6" name="矩形 85"/>
          <p:cNvSpPr/>
          <p:nvPr userDrawn="1"/>
        </p:nvSpPr>
        <p:spPr>
          <a:xfrm>
            <a:off x="9332686" y="0"/>
            <a:ext cx="1306285" cy="532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0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645502" y="532268"/>
            <a:ext cx="2342204" cy="769939"/>
            <a:chOff x="1607482" y="1069655"/>
            <a:chExt cx="2342204" cy="769939"/>
          </a:xfrm>
        </p:grpSpPr>
        <p:sp>
          <p:nvSpPr>
            <p:cNvPr id="49" name="矩形 48"/>
            <p:cNvSpPr/>
            <p:nvPr userDrawn="1"/>
          </p:nvSpPr>
          <p:spPr>
            <a:xfrm rot="10800000">
              <a:off x="2132415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 rot="10800000">
              <a:off x="1869949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 userDrawn="1"/>
          </p:nvSpPr>
          <p:spPr>
            <a:xfrm rot="10800000">
              <a:off x="1607482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 rot="10800000">
              <a:off x="1607482" y="1329477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 userDrawn="1"/>
          </p:nvSpPr>
          <p:spPr>
            <a:xfrm rot="10800000">
              <a:off x="2920563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 rot="10800000">
              <a:off x="2658097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 rot="10800000">
              <a:off x="2395630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 userDrawn="1"/>
          </p:nvSpPr>
          <p:spPr>
            <a:xfrm rot="10800000">
              <a:off x="1607482" y="158453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 rot="10800000">
              <a:off x="3687219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 userDrawn="1"/>
          </p:nvSpPr>
          <p:spPr>
            <a:xfrm rot="10800000">
              <a:off x="3424753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 userDrawn="1"/>
          </p:nvSpPr>
          <p:spPr>
            <a:xfrm rot="10800000">
              <a:off x="3162286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 rot="17493718">
            <a:off x="10670652" y="5795305"/>
            <a:ext cx="1218641" cy="1995837"/>
            <a:chOff x="-2334462" y="283350"/>
            <a:chExt cx="1991568" cy="3261704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-2334462" y="283356"/>
              <a:ext cx="1991568" cy="3261698"/>
              <a:chOff x="-1660350" y="1156470"/>
              <a:chExt cx="1211250" cy="2045337"/>
            </a:xfrm>
          </p:grpSpPr>
          <p:sp>
            <p:nvSpPr>
              <p:cNvPr id="76" name="矩形 75"/>
              <p:cNvSpPr/>
              <p:nvPr userDrawn="1"/>
            </p:nvSpPr>
            <p:spPr>
              <a:xfrm>
                <a:off x="-1660350" y="1156470"/>
                <a:ext cx="1211250" cy="20453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 flipH="1" flipV="1">
                <a:off x="-1644689" y="2276822"/>
                <a:ext cx="1195586" cy="603124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 userDrawn="1"/>
          </p:nvGrpSpPr>
          <p:grpSpPr>
            <a:xfrm>
              <a:off x="-2308712" y="283350"/>
              <a:ext cx="1957425" cy="1855515"/>
              <a:chOff x="-2774674" y="2868986"/>
              <a:chExt cx="1183059" cy="1107530"/>
            </a:xfrm>
          </p:grpSpPr>
          <p:sp>
            <p:nvSpPr>
              <p:cNvPr id="74" name="矩形 73"/>
              <p:cNvSpPr/>
              <p:nvPr userDrawn="1"/>
            </p:nvSpPr>
            <p:spPr>
              <a:xfrm>
                <a:off x="-2774674" y="2868990"/>
                <a:ext cx="1183059" cy="5894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flipH="1" flipV="1">
                <a:off x="-2208886" y="2868986"/>
                <a:ext cx="617270" cy="1107530"/>
              </a:xfrm>
              <a:prstGeom prst="rect">
                <a:avLst/>
              </a:prstGeom>
              <a:solidFill>
                <a:srgbClr val="1A9895"/>
              </a:solidFill>
              <a:ln>
                <a:solidFill>
                  <a:srgbClr val="1A9895">
                    <a:alpha val="9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 userDrawn="1"/>
        </p:nvGrpSpPr>
        <p:grpSpPr>
          <a:xfrm rot="18295447">
            <a:off x="10793513" y="4441194"/>
            <a:ext cx="1130361" cy="1116315"/>
            <a:chOff x="5619616" y="6311608"/>
            <a:chExt cx="1130361" cy="1116315"/>
          </a:xfrm>
        </p:grpSpPr>
        <p:sp>
          <p:nvSpPr>
            <p:cNvPr id="81" name="矩形 80"/>
            <p:cNvSpPr/>
            <p:nvPr userDrawn="1"/>
          </p:nvSpPr>
          <p:spPr>
            <a:xfrm rot="17493718">
              <a:off x="5626639" y="6304585"/>
              <a:ext cx="1116315" cy="1130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rgbClr val="1A9895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 rot="17493718" flipH="1" flipV="1">
              <a:off x="6371324" y="7050911"/>
              <a:ext cx="256626" cy="231532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 rot="17493718" flipH="1" flipV="1">
              <a:off x="5769946" y="7014420"/>
              <a:ext cx="296300" cy="29184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 rot="17493718" flipH="1" flipV="1">
              <a:off x="6198236" y="6690974"/>
              <a:ext cx="296300" cy="29184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 rot="17493718" flipH="1" flipV="1">
              <a:off x="6180078" y="6238695"/>
              <a:ext cx="278418" cy="566562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 userDrawn="1"/>
        </p:nvSpPr>
        <p:spPr>
          <a:xfrm>
            <a:off x="9332686" y="0"/>
            <a:ext cx="1306285" cy="532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rot="14073015">
            <a:off x="8979150" y="5796288"/>
            <a:ext cx="620049" cy="612344"/>
            <a:chOff x="5619616" y="6311608"/>
            <a:chExt cx="1130361" cy="1116315"/>
          </a:xfrm>
        </p:grpSpPr>
        <p:sp>
          <p:nvSpPr>
            <p:cNvPr id="42" name="矩形 41"/>
            <p:cNvSpPr/>
            <p:nvPr userDrawn="1"/>
          </p:nvSpPr>
          <p:spPr>
            <a:xfrm rot="17493718">
              <a:off x="5626639" y="6304585"/>
              <a:ext cx="1116315" cy="1130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rgbClr val="1A9895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 rot="17493718" flipH="1" flipV="1">
              <a:off x="6316462" y="7080065"/>
              <a:ext cx="256626" cy="231533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 rot="17493718" flipH="1" flipV="1">
              <a:off x="5794116" y="6980472"/>
              <a:ext cx="296301" cy="29184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 rot="17493718" flipH="1" flipV="1">
              <a:off x="6174065" y="6724923"/>
              <a:ext cx="296301" cy="29184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 rot="17493718" flipH="1" flipV="1">
              <a:off x="6155907" y="6272646"/>
              <a:ext cx="278419" cy="566561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70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5754" y="3314700"/>
            <a:ext cx="12207754" cy="3543300"/>
          </a:xfrm>
          <a:prstGeom prst="rect">
            <a:avLst/>
          </a:prstGeom>
          <a:pattFill prst="lgGrid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45502" y="532268"/>
            <a:ext cx="2342204" cy="769939"/>
            <a:chOff x="1607482" y="1069655"/>
            <a:chExt cx="2342204" cy="769939"/>
          </a:xfrm>
        </p:grpSpPr>
        <p:sp>
          <p:nvSpPr>
            <p:cNvPr id="17" name="矩形 16"/>
            <p:cNvSpPr/>
            <p:nvPr userDrawn="1"/>
          </p:nvSpPr>
          <p:spPr>
            <a:xfrm rot="10800000">
              <a:off x="2132415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 rot="10800000">
              <a:off x="1869949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0800000">
              <a:off x="1607482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>
              <a:off x="1607482" y="1329477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 rot="10800000">
              <a:off x="2920563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 rot="10800000">
              <a:off x="2658097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 rot="10800000">
              <a:off x="2395630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 rot="10800000">
              <a:off x="1607482" y="158453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rot="10800000">
              <a:off x="3687219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rot="10800000">
              <a:off x="3424753" y="1069656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 rot="10800000">
              <a:off x="3162286" y="106965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 userDrawn="1"/>
        </p:nvSpPr>
        <p:spPr>
          <a:xfrm>
            <a:off x="9332686" y="0"/>
            <a:ext cx="1306285" cy="532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6200000">
            <a:off x="3879871" y="734614"/>
            <a:ext cx="3931952" cy="5621532"/>
            <a:chOff x="13717838" y="154726"/>
            <a:chExt cx="3931952" cy="562153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3717838" y="154726"/>
              <a:ext cx="3931952" cy="3711503"/>
              <a:chOff x="-2840473" y="1132906"/>
              <a:chExt cx="2391370" cy="2327398"/>
            </a:xfrm>
          </p:grpSpPr>
          <p:sp>
            <p:nvSpPr>
              <p:cNvPr id="28" name="矩形 27"/>
              <p:cNvSpPr/>
              <p:nvPr userDrawn="1"/>
            </p:nvSpPr>
            <p:spPr>
              <a:xfrm>
                <a:off x="-2774675" y="1132906"/>
                <a:ext cx="2325572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 userDrawn="1"/>
            </p:nvGrpSpPr>
            <p:grpSpPr>
              <a:xfrm>
                <a:off x="-2244024" y="1721491"/>
                <a:ext cx="1794920" cy="1738813"/>
                <a:chOff x="-1099979" y="594486"/>
                <a:chExt cx="1794920" cy="1738813"/>
              </a:xfrm>
            </p:grpSpPr>
            <p:sp>
              <p:nvSpPr>
                <p:cNvPr id="33" name="矩形 32"/>
                <p:cNvSpPr/>
                <p:nvPr userDrawn="1"/>
              </p:nvSpPr>
              <p:spPr>
                <a:xfrm flipH="1" flipV="1">
                  <a:off x="-1099979" y="1732876"/>
                  <a:ext cx="617270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>
                <a:xfrm flipH="1" flipV="1">
                  <a:off x="77671" y="594486"/>
                  <a:ext cx="617270" cy="114025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 userDrawn="1"/>
            </p:nvGrpSpPr>
            <p:grpSpPr>
              <a:xfrm>
                <a:off x="-2840473" y="1737799"/>
                <a:ext cx="1774099" cy="1123944"/>
                <a:chOff x="-2860023" y="616069"/>
                <a:chExt cx="1774099" cy="1123944"/>
              </a:xfrm>
            </p:grpSpPr>
            <p:sp>
              <p:nvSpPr>
                <p:cNvPr id="31" name="矩形 30"/>
                <p:cNvSpPr/>
                <p:nvPr userDrawn="1"/>
              </p:nvSpPr>
              <p:spPr>
                <a:xfrm flipH="1" flipV="1">
                  <a:off x="-2860023" y="616069"/>
                  <a:ext cx="617270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>
                <a:xfrm flipH="1" flipV="1">
                  <a:off x="-1657277" y="1139590"/>
                  <a:ext cx="571353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14784445" y="113708"/>
              <a:ext cx="1885759" cy="2015756"/>
              <a:chOff x="-2761027" y="1070760"/>
              <a:chExt cx="2345926" cy="2476482"/>
            </a:xfrm>
          </p:grpSpPr>
          <p:sp>
            <p:nvSpPr>
              <p:cNvPr id="22" name="矩形 21"/>
              <p:cNvSpPr/>
              <p:nvPr userDrawn="1"/>
            </p:nvSpPr>
            <p:spPr>
              <a:xfrm>
                <a:off x="-2690366" y="1070760"/>
                <a:ext cx="2200325" cy="2325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flipH="1" flipV="1">
                <a:off x="-2202327" y="2946819"/>
                <a:ext cx="617270" cy="600423"/>
              </a:xfrm>
              <a:prstGeom prst="rect">
                <a:avLst/>
              </a:prstGeom>
              <a:solidFill>
                <a:srgbClr val="1A989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 userDrawn="1"/>
            </p:nvGrpSpPr>
            <p:grpSpPr>
              <a:xfrm>
                <a:off x="-2761027" y="1719596"/>
                <a:ext cx="2345926" cy="1231676"/>
                <a:chOff x="-2780577" y="597866"/>
                <a:chExt cx="2345926" cy="1231676"/>
              </a:xfrm>
            </p:grpSpPr>
            <p:sp>
              <p:nvSpPr>
                <p:cNvPr id="26" name="矩形 25"/>
                <p:cNvSpPr/>
                <p:nvPr userDrawn="1"/>
              </p:nvSpPr>
              <p:spPr>
                <a:xfrm flipH="1" flipV="1">
                  <a:off x="-2780577" y="597866"/>
                  <a:ext cx="617270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>
                <a:xfrm flipH="1" flipV="1">
                  <a:off x="-1621167" y="1229118"/>
                  <a:ext cx="1186516" cy="600424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矩形 24"/>
              <p:cNvSpPr/>
              <p:nvPr userDrawn="1"/>
            </p:nvSpPr>
            <p:spPr>
              <a:xfrm flipH="1" flipV="1">
                <a:off x="-1048318" y="1714317"/>
                <a:ext cx="617270" cy="636530"/>
              </a:xfrm>
              <a:prstGeom prst="rect">
                <a:avLst/>
              </a:prstGeom>
              <a:solidFill>
                <a:srgbClr val="1A989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13734116" y="3801793"/>
              <a:ext cx="1960024" cy="1988905"/>
              <a:chOff x="-1731923" y="4696242"/>
              <a:chExt cx="2438315" cy="2443492"/>
            </a:xfrm>
          </p:grpSpPr>
          <p:sp>
            <p:nvSpPr>
              <p:cNvPr id="15" name="矩形 14"/>
              <p:cNvSpPr/>
              <p:nvPr userDrawn="1"/>
            </p:nvSpPr>
            <p:spPr>
              <a:xfrm>
                <a:off x="-1673350" y="4696242"/>
                <a:ext cx="2325572" cy="23255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016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 userDrawn="1"/>
            </p:nvGrpSpPr>
            <p:grpSpPr>
              <a:xfrm>
                <a:off x="-1107790" y="5427179"/>
                <a:ext cx="1814182" cy="1712555"/>
                <a:chOff x="36255" y="4300174"/>
                <a:chExt cx="1814182" cy="1712555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 flipH="1" flipV="1">
                  <a:off x="36255" y="5412306"/>
                  <a:ext cx="617270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 userDrawn="1"/>
              </p:nvSpPr>
              <p:spPr>
                <a:xfrm flipH="1" flipV="1">
                  <a:off x="1233167" y="4300174"/>
                  <a:ext cx="617270" cy="1123091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-1731923" y="5336426"/>
                <a:ext cx="1812793" cy="1213846"/>
                <a:chOff x="-1751473" y="4214696"/>
                <a:chExt cx="1812793" cy="1213846"/>
              </a:xfrm>
            </p:grpSpPr>
            <p:sp>
              <p:nvSpPr>
                <p:cNvPr id="18" name="矩形 17"/>
                <p:cNvSpPr/>
                <p:nvPr userDrawn="1"/>
              </p:nvSpPr>
              <p:spPr>
                <a:xfrm flipH="1" flipV="1">
                  <a:off x="-1751473" y="4214696"/>
                  <a:ext cx="617271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 userDrawn="1"/>
              </p:nvSpPr>
              <p:spPr>
                <a:xfrm flipH="1" flipV="1">
                  <a:off x="-555950" y="4828119"/>
                  <a:ext cx="617270" cy="600423"/>
                </a:xfrm>
                <a:prstGeom prst="rect">
                  <a:avLst/>
                </a:prstGeom>
                <a:solidFill>
                  <a:srgbClr val="1A9895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7" name="组合 36"/>
          <p:cNvGrpSpPr/>
          <p:nvPr userDrawn="1"/>
        </p:nvGrpSpPr>
        <p:grpSpPr>
          <a:xfrm rot="10800000">
            <a:off x="7657594" y="1564885"/>
            <a:ext cx="999011" cy="914150"/>
            <a:chOff x="8133346" y="1643908"/>
            <a:chExt cx="999011" cy="914150"/>
          </a:xfrm>
        </p:grpSpPr>
        <p:sp>
          <p:nvSpPr>
            <p:cNvPr id="35" name="矩形 34"/>
            <p:cNvSpPr/>
            <p:nvPr userDrawn="1"/>
          </p:nvSpPr>
          <p:spPr>
            <a:xfrm flipH="1" flipV="1">
              <a:off x="8636168" y="1643908"/>
              <a:ext cx="496189" cy="91415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 flipH="1" flipV="1">
              <a:off x="8133346" y="2069338"/>
              <a:ext cx="496189" cy="488720"/>
            </a:xfrm>
            <a:prstGeom prst="rect">
              <a:avLst/>
            </a:prstGeom>
            <a:solidFill>
              <a:srgbClr val="1A98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51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57B040BF-C169-4BE6-A74A-AA6DB0108772}" type="datetimeFigureOut">
              <a:rPr lang="zh-CN" altLang="en-US" smtClean="0"/>
              <a:pPr/>
              <a:t>2020/3/25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D307BA75-A977-4BF9-A2AA-E1652D86714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0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357258" y="3407468"/>
            <a:ext cx="24217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老师：日天杂谈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答辩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人：张某某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57258" y="2988794"/>
            <a:ext cx="3421594" cy="64633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某某大学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某某专业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734" y="1656492"/>
            <a:ext cx="776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静态绿色方块毕业答辩模板</a:t>
            </a:r>
            <a:endParaRPr lang="zh-CN" altLang="en-US" sz="48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6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第一部分</a:t>
            </a: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8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正文中第一部分的具体内容的简略介绍，例如国内外研究情况、可行性报告等，做基础性工作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第二部分</a:t>
            </a: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8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正文中第二部分的具体内容的简略介绍，例如需求分析、功能分解、研究思路、研究过程等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第三部分</a:t>
            </a: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正文中第三部分的具体内容的简略介绍，例如研究结论、数据对比、未来展望等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正文结构</a:t>
            </a: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对正文的结构进行一次更为详细的分解，从各个部分的主要内容进行叙述讲解；对正文的结构进行一次更为详细的分解，从各个部分的主要内容进行叙述讲解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对正文的结构进行一次更为详细的分解，从各个部分的主要内容进行叙述讲解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21" name="矩形 20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25" name="文本框 24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Two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论文结构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15934" y="2472696"/>
            <a:ext cx="586318" cy="586318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86333" y="2472696"/>
            <a:ext cx="586318" cy="586318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15609" y="2447007"/>
            <a:ext cx="586318" cy="586318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1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Three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研究思路</a:t>
            </a:r>
            <a:endParaRPr lang="zh-CN" altLang="en-US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935956" y="2303075"/>
            <a:ext cx="2046573" cy="2046573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25588" y="2609109"/>
            <a:ext cx="1678021" cy="1678021"/>
          </a:xfrm>
          <a:prstGeom prst="rect">
            <a:avLst/>
          </a:prstGeom>
          <a:solidFill>
            <a:srgbClr val="A1D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10303" y="2847783"/>
            <a:ext cx="1401884" cy="14018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57565" y="3134374"/>
            <a:ext cx="1054100" cy="105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4" name="直接连接符 18"/>
          <p:cNvCxnSpPr/>
          <p:nvPr/>
        </p:nvCxnSpPr>
        <p:spPr>
          <a:xfrm>
            <a:off x="6426220" y="1150861"/>
            <a:ext cx="0" cy="143718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7751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zh-CN" altLang="en-US" sz="1335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反证结论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417152" y="17862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zh-CN" altLang="en-US" sz="1335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相关理论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929357" y="51184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zh-CN" altLang="en-US" sz="1335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正面论证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2480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1160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itchFamily="34" charset="0"/>
              </a:rPr>
              <a:t>得出结论后，使用更多的案例对得到的结论进行验证，证明结论的可靠性和真实性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8186" y="5324850"/>
            <a:ext cx="2142191" cy="89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itchFamily="34" charset="0"/>
              </a:rPr>
              <a:t>以已有的理论为基础，进行案例剖析，选取代表性案例分析出研究结论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itchFamily="34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zh-CN" altLang="en-US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准备案例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167" y="2025866"/>
            <a:ext cx="2142191" cy="62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itchFamily="34" charset="0"/>
              </a:rPr>
              <a:t>了解大量的相关理论，为案例的分奠基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89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itchFamily="34" charset="0"/>
              </a:rPr>
              <a:t>准备大量的案例用作分析，选取代表性的进行集中分析。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itchFamily="34" charset="0"/>
            </a:endParaRPr>
          </a:p>
        </p:txBody>
      </p:sp>
      <p:grpSp>
        <p:nvGrpSpPr>
          <p:cNvPr id="23" name="组 21"/>
          <p:cNvGrpSpPr/>
          <p:nvPr/>
        </p:nvGrpSpPr>
        <p:grpSpPr>
          <a:xfrm>
            <a:off x="9139738" y="1574234"/>
            <a:ext cx="2095447" cy="2809800"/>
            <a:chOff x="3560787" y="669460"/>
            <a:chExt cx="1571585" cy="2107350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18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一般采取“为了达到</a:t>
              </a:r>
              <a:r>
                <a:rPr lang="en-US" altLang="zh-CN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（研究目标），首先</a:t>
              </a:r>
              <a:r>
                <a:rPr lang="en-US" altLang="zh-CN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（采用什么方法做什么）其次</a:t>
              </a:r>
              <a:r>
                <a:rPr lang="en-US" altLang="zh-CN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（采用什么方法做什么）最后</a:t>
              </a:r>
              <a:r>
                <a:rPr lang="en-US" altLang="zh-CN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</a:t>
              </a:r>
              <a:r>
                <a:rPr lang="zh-CN" altLang="en-US" sz="1335" dirty="0">
                  <a:solidFill>
                    <a:srgbClr val="7F7F7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（采用什么方法做什么）”的表达方式，不必要分点。研究思路也不采写太长，扼要地说明就行了。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874278" cy="284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 smtClean="0">
                  <a:solidFill>
                    <a:srgbClr val="2FB7A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研究思路</a:t>
              </a:r>
              <a:endParaRPr lang="zh-CN" altLang="en-US" sz="1865" b="1" dirty="0">
                <a:solidFill>
                  <a:srgbClr val="2FB7A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27" name="文本框 26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Three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研究思路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505834" y="138930"/>
            <a:ext cx="969743" cy="255058"/>
            <a:chOff x="9457471" y="157365"/>
            <a:chExt cx="969743" cy="255058"/>
          </a:xfrm>
        </p:grpSpPr>
        <p:sp>
          <p:nvSpPr>
            <p:cNvPr id="38" name="矩形 37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721493" y="3279314"/>
            <a:ext cx="861081" cy="8534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7699149">
            <a:off x="8487180" y="2503682"/>
            <a:ext cx="262467" cy="255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/>
          <p:cNvSpPr/>
          <p:nvPr/>
        </p:nvSpPr>
        <p:spPr>
          <a:xfrm rot="2686645">
            <a:off x="4649054" y="20902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6194485" y="20956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6209458" y="36159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681208" y="36541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4769" y="1872308"/>
            <a:ext cx="2657993" cy="1743373"/>
            <a:chOff x="1274769" y="1872308"/>
            <a:chExt cx="2657993" cy="1743373"/>
          </a:xfrm>
        </p:grpSpPr>
        <p:sp>
          <p:nvSpPr>
            <p:cNvPr id="23" name="矩形 22"/>
            <p:cNvSpPr/>
            <p:nvPr/>
          </p:nvSpPr>
          <p:spPr>
            <a:xfrm>
              <a:off x="1802959" y="1872308"/>
              <a:ext cx="1590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研究方法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74769" y="2403041"/>
              <a:ext cx="2657993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研究方法是指在研究中发现新现象、新事物，或提出新理论、新观点，揭示事物内在规律的工具和手段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28" name="文本框 27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Three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研究思路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31" name="矩形 30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74769" y="4106892"/>
            <a:ext cx="2657993" cy="2023449"/>
            <a:chOff x="1274769" y="1872308"/>
            <a:chExt cx="2657993" cy="2023449"/>
          </a:xfrm>
        </p:grpSpPr>
        <p:sp>
          <p:nvSpPr>
            <p:cNvPr id="35" name="矩形 34"/>
            <p:cNvSpPr/>
            <p:nvPr/>
          </p:nvSpPr>
          <p:spPr>
            <a:xfrm>
              <a:off x="1802958" y="1872308"/>
              <a:ext cx="1590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方法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74769" y="2403041"/>
              <a:ext cx="2657993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这是运用智慧进行科学思维的技巧，一般包括文献调查法、观察法、思辨法、行为研究法、历史研究法、概念分析法、比较研究法等。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93760" y="1872308"/>
            <a:ext cx="2657993" cy="1743373"/>
            <a:chOff x="1274769" y="1872308"/>
            <a:chExt cx="2657993" cy="1743373"/>
          </a:xfrm>
        </p:grpSpPr>
        <p:sp>
          <p:nvSpPr>
            <p:cNvPr id="38" name="矩形 37"/>
            <p:cNvSpPr/>
            <p:nvPr/>
          </p:nvSpPr>
          <p:spPr>
            <a:xfrm>
              <a:off x="1802958" y="1872308"/>
              <a:ext cx="1590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方法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74769" y="2403041"/>
              <a:ext cx="2657993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研究方法是指在研究中发现新现象、新事物，或提出新理论、新观点，揭示事物内在规律的工具和手段。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872814" y="4106892"/>
            <a:ext cx="2657993" cy="2023449"/>
            <a:chOff x="1274769" y="1872308"/>
            <a:chExt cx="2657993" cy="2023449"/>
          </a:xfrm>
        </p:grpSpPr>
        <p:sp>
          <p:nvSpPr>
            <p:cNvPr id="41" name="矩形 40"/>
            <p:cNvSpPr/>
            <p:nvPr/>
          </p:nvSpPr>
          <p:spPr>
            <a:xfrm>
              <a:off x="1802958" y="1872308"/>
              <a:ext cx="1590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方法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769" y="2403041"/>
              <a:ext cx="2657993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这是运用智慧进行科学思维的技巧，一般包括文献调查法、观察法、思辨法、行为研究法、历史研究法、概念分析法、比较研究法等。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2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582911" y="4117633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9385" y="4570718"/>
            <a:ext cx="2769729" cy="118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研究方法是指在研究中发现新现象、新事物，或提出新理论、新观点，揭示事物内在规律的工具和手段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7634" y="4122772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98402" y="4570718"/>
            <a:ext cx="2769729" cy="146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这是运用智慧进行科学思维的技巧，一般包括文献调查法、观察法、思辨法、行为研究法、历史研究法、概念分析法、比较研究法等。</a:t>
            </a:r>
          </a:p>
        </p:txBody>
      </p:sp>
      <p:sp>
        <p:nvSpPr>
          <p:cNvPr id="41" name="矩形 40"/>
          <p:cNvSpPr/>
          <p:nvPr/>
        </p:nvSpPr>
        <p:spPr>
          <a:xfrm>
            <a:off x="9184123" y="4122772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891" y="4570718"/>
            <a:ext cx="2769729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选择研究方法时，一定要充分考虑各种研究方法的不同特点和功能。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44" name="文本框 43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Three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研究思路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502558" y="151231"/>
            <a:ext cx="969743" cy="255058"/>
            <a:chOff x="9457471" y="157365"/>
            <a:chExt cx="969743" cy="255058"/>
          </a:xfrm>
        </p:grpSpPr>
        <p:sp>
          <p:nvSpPr>
            <p:cNvPr id="92" name="矩形 91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9264411" y="2094255"/>
            <a:ext cx="1310070" cy="1408340"/>
            <a:chOff x="9058505" y="2266604"/>
            <a:chExt cx="1721882" cy="1851041"/>
          </a:xfrm>
        </p:grpSpPr>
        <p:grpSp>
          <p:nvGrpSpPr>
            <p:cNvPr id="73" name="组合 72"/>
            <p:cNvGrpSpPr/>
            <p:nvPr/>
          </p:nvGrpSpPr>
          <p:grpSpPr>
            <a:xfrm>
              <a:off x="9058505" y="2266604"/>
              <a:ext cx="1721882" cy="1851041"/>
              <a:chOff x="1207757" y="2540253"/>
              <a:chExt cx="1721882" cy="1851041"/>
            </a:xfrm>
          </p:grpSpPr>
          <p:grpSp>
            <p:nvGrpSpPr>
              <p:cNvPr id="74" name="组合 73"/>
              <p:cNvGrpSpPr/>
              <p:nvPr/>
            </p:nvGrpSpPr>
            <p:grpSpPr>
              <a:xfrm rot="1535476">
                <a:off x="1207757" y="2540253"/>
                <a:ext cx="1721882" cy="1851041"/>
                <a:chOff x="2814177" y="-458004"/>
                <a:chExt cx="3823764" cy="4110586"/>
              </a:xfrm>
            </p:grpSpPr>
            <p:sp>
              <p:nvSpPr>
                <p:cNvPr id="76" name="矩形 75"/>
                <p:cNvSpPr/>
                <p:nvPr userDrawn="1"/>
              </p:nvSpPr>
              <p:spPr>
                <a:xfrm rot="1253767">
                  <a:off x="2814177" y="-458004"/>
                  <a:ext cx="3823764" cy="370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7" name="矩形 76"/>
                <p:cNvSpPr/>
                <p:nvPr userDrawn="1"/>
              </p:nvSpPr>
              <p:spPr>
                <a:xfrm rot="1253767" flipH="1" flipV="1">
                  <a:off x="3306189" y="2060248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8" name="矩形 77"/>
                <p:cNvSpPr/>
                <p:nvPr userDrawn="1"/>
              </p:nvSpPr>
              <p:spPr>
                <a:xfrm rot="1253767" flipH="1" flipV="1">
                  <a:off x="5522602" y="1009078"/>
                  <a:ext cx="1014931" cy="181836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 userDrawn="1"/>
              </p:nvSpPr>
              <p:spPr>
                <a:xfrm rot="1253767" flipH="1" flipV="1">
                  <a:off x="3084432" y="1361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0" name="矩形 79"/>
                <p:cNvSpPr/>
                <p:nvPr userDrawn="1"/>
              </p:nvSpPr>
              <p:spPr>
                <a:xfrm rot="1253767" flipH="1" flipV="1">
                  <a:off x="4491433" y="150656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1" name="矩形 80"/>
                <p:cNvSpPr/>
                <p:nvPr userDrawn="1"/>
              </p:nvSpPr>
              <p:spPr>
                <a:xfrm rot="6653767">
                  <a:off x="4206327" y="-362712"/>
                  <a:ext cx="1768719" cy="189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 userDrawn="1"/>
              </p:nvSpPr>
              <p:spPr>
                <a:xfrm rot="6653767" flipH="1" flipV="1">
                  <a:off x="4240282" y="-151697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 userDrawn="1"/>
              </p:nvSpPr>
              <p:spPr>
                <a:xfrm rot="6653767" flipH="1" flipV="1">
                  <a:off x="5252323" y="-246041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4" name="矩形 83"/>
                <p:cNvSpPr/>
                <p:nvPr userDrawn="1"/>
              </p:nvSpPr>
              <p:spPr>
                <a:xfrm rot="6653767" flipH="1" flipV="1">
                  <a:off x="4194083" y="648716"/>
                  <a:ext cx="953774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5" name="矩形 84"/>
                <p:cNvSpPr/>
                <p:nvPr userDrawn="1"/>
              </p:nvSpPr>
              <p:spPr>
                <a:xfrm rot="6653767" flipH="1" flipV="1">
                  <a:off x="4770460" y="1028133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6" name="矩形 85"/>
                <p:cNvSpPr/>
                <p:nvPr userDrawn="1"/>
              </p:nvSpPr>
              <p:spPr>
                <a:xfrm rot="6653767" flipH="1" flipV="1">
                  <a:off x="5010336" y="3160128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75" name="矩形 74"/>
              <p:cNvSpPr/>
              <p:nvPr/>
            </p:nvSpPr>
            <p:spPr>
              <a:xfrm>
                <a:off x="1481561" y="2786422"/>
                <a:ext cx="1205397" cy="1169088"/>
              </a:xfrm>
              <a:prstGeom prst="rect">
                <a:avLst/>
              </a:prstGeom>
              <a:solidFill>
                <a:srgbClr val="F2F2F2"/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668" y="2691166"/>
              <a:ext cx="768183" cy="768183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1644180" y="2142927"/>
            <a:ext cx="1219520" cy="1310996"/>
            <a:chOff x="1392999" y="2266604"/>
            <a:chExt cx="1721882" cy="1851041"/>
          </a:xfrm>
        </p:grpSpPr>
        <p:grpSp>
          <p:nvGrpSpPr>
            <p:cNvPr id="30" name="组合 29"/>
            <p:cNvGrpSpPr/>
            <p:nvPr/>
          </p:nvGrpSpPr>
          <p:grpSpPr>
            <a:xfrm>
              <a:off x="1392999" y="2266604"/>
              <a:ext cx="1721882" cy="1851041"/>
              <a:chOff x="1207757" y="2540253"/>
              <a:chExt cx="1721882" cy="1851041"/>
            </a:xfrm>
          </p:grpSpPr>
          <p:grpSp>
            <p:nvGrpSpPr>
              <p:cNvPr id="46" name="组合 45"/>
              <p:cNvGrpSpPr/>
              <p:nvPr/>
            </p:nvGrpSpPr>
            <p:grpSpPr>
              <a:xfrm rot="1535476">
                <a:off x="1207757" y="2540253"/>
                <a:ext cx="1721882" cy="1851041"/>
                <a:chOff x="2814177" y="-458004"/>
                <a:chExt cx="3823764" cy="4110586"/>
              </a:xfrm>
            </p:grpSpPr>
            <p:sp>
              <p:nvSpPr>
                <p:cNvPr id="47" name="矩形 46"/>
                <p:cNvSpPr/>
                <p:nvPr userDrawn="1"/>
              </p:nvSpPr>
              <p:spPr>
                <a:xfrm rot="1253767">
                  <a:off x="2814177" y="-458004"/>
                  <a:ext cx="3823764" cy="370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 userDrawn="1"/>
              </p:nvSpPr>
              <p:spPr>
                <a:xfrm rot="1253767" flipH="1" flipV="1">
                  <a:off x="3306189" y="2060248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 userDrawn="1"/>
              </p:nvSpPr>
              <p:spPr>
                <a:xfrm rot="1253767" flipH="1" flipV="1">
                  <a:off x="5522602" y="1009078"/>
                  <a:ext cx="1014931" cy="181836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 userDrawn="1"/>
              </p:nvSpPr>
              <p:spPr>
                <a:xfrm rot="1253767" flipH="1" flipV="1">
                  <a:off x="3084432" y="1361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 userDrawn="1"/>
              </p:nvSpPr>
              <p:spPr>
                <a:xfrm rot="1253767" flipH="1" flipV="1">
                  <a:off x="4491433" y="150656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 rot="6653767">
                  <a:off x="4206327" y="-362712"/>
                  <a:ext cx="1768719" cy="189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3" name="矩形 52"/>
                <p:cNvSpPr/>
                <p:nvPr userDrawn="1"/>
              </p:nvSpPr>
              <p:spPr>
                <a:xfrm rot="6653767" flipH="1" flipV="1">
                  <a:off x="4240282" y="-151697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4" name="矩形 53"/>
                <p:cNvSpPr/>
                <p:nvPr userDrawn="1"/>
              </p:nvSpPr>
              <p:spPr>
                <a:xfrm rot="6653767" flipH="1" flipV="1">
                  <a:off x="5252323" y="-246041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6653767" flipH="1" flipV="1">
                  <a:off x="4194083" y="648716"/>
                  <a:ext cx="953774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6653767" flipH="1" flipV="1">
                  <a:off x="4770460" y="1028133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6653767" flipH="1" flipV="1">
                  <a:off x="5010336" y="3160128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1481561" y="2786422"/>
                <a:ext cx="1205397" cy="1169088"/>
              </a:xfrm>
              <a:prstGeom prst="rect">
                <a:avLst/>
              </a:prstGeom>
              <a:solidFill>
                <a:srgbClr val="F2F2F2"/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65" y="2712195"/>
              <a:ext cx="768183" cy="768183"/>
            </a:xfrm>
            <a:prstGeom prst="rect">
              <a:avLst/>
            </a:prstGeom>
          </p:spPr>
        </p:pic>
      </p:grpSp>
      <p:grpSp>
        <p:nvGrpSpPr>
          <p:cNvPr id="99" name="组合 98"/>
          <p:cNvGrpSpPr/>
          <p:nvPr/>
        </p:nvGrpSpPr>
        <p:grpSpPr>
          <a:xfrm>
            <a:off x="5477922" y="2094255"/>
            <a:ext cx="1310070" cy="1408340"/>
            <a:chOff x="5272016" y="2266604"/>
            <a:chExt cx="1721882" cy="1851041"/>
          </a:xfrm>
        </p:grpSpPr>
        <p:grpSp>
          <p:nvGrpSpPr>
            <p:cNvPr id="59" name="组合 58"/>
            <p:cNvGrpSpPr/>
            <p:nvPr/>
          </p:nvGrpSpPr>
          <p:grpSpPr>
            <a:xfrm>
              <a:off x="5272016" y="2266604"/>
              <a:ext cx="1721882" cy="1851041"/>
              <a:chOff x="1207757" y="2540253"/>
              <a:chExt cx="1721882" cy="1851041"/>
            </a:xfrm>
          </p:grpSpPr>
          <p:grpSp>
            <p:nvGrpSpPr>
              <p:cNvPr id="60" name="组合 59"/>
              <p:cNvGrpSpPr/>
              <p:nvPr/>
            </p:nvGrpSpPr>
            <p:grpSpPr>
              <a:xfrm rot="1535476">
                <a:off x="1207757" y="2540253"/>
                <a:ext cx="1721882" cy="1851041"/>
                <a:chOff x="2814177" y="-458004"/>
                <a:chExt cx="3823764" cy="4110586"/>
              </a:xfrm>
            </p:grpSpPr>
            <p:sp>
              <p:nvSpPr>
                <p:cNvPr id="62" name="矩形 61"/>
                <p:cNvSpPr/>
                <p:nvPr userDrawn="1"/>
              </p:nvSpPr>
              <p:spPr>
                <a:xfrm rot="1253767">
                  <a:off x="2814177" y="-458004"/>
                  <a:ext cx="3823764" cy="370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3" name="矩形 62"/>
                <p:cNvSpPr/>
                <p:nvPr userDrawn="1"/>
              </p:nvSpPr>
              <p:spPr>
                <a:xfrm rot="1253767" flipH="1" flipV="1">
                  <a:off x="3306189" y="2060248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4" name="矩形 63"/>
                <p:cNvSpPr/>
                <p:nvPr userDrawn="1"/>
              </p:nvSpPr>
              <p:spPr>
                <a:xfrm rot="1253767" flipH="1" flipV="1">
                  <a:off x="5522602" y="1009078"/>
                  <a:ext cx="1014931" cy="1818361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5" name="矩形 64"/>
                <p:cNvSpPr/>
                <p:nvPr userDrawn="1"/>
              </p:nvSpPr>
              <p:spPr>
                <a:xfrm rot="1253767" flipH="1" flipV="1">
                  <a:off x="3084432" y="1361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6" name="矩形 65"/>
                <p:cNvSpPr/>
                <p:nvPr userDrawn="1"/>
              </p:nvSpPr>
              <p:spPr>
                <a:xfrm rot="1253767" flipH="1" flipV="1">
                  <a:off x="4491433" y="1506561"/>
                  <a:ext cx="1014931" cy="957494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7" name="矩形 66"/>
                <p:cNvSpPr/>
                <p:nvPr userDrawn="1"/>
              </p:nvSpPr>
              <p:spPr>
                <a:xfrm rot="6653767">
                  <a:off x="4206327" y="-362712"/>
                  <a:ext cx="1768719" cy="189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8" name="矩形 67"/>
                <p:cNvSpPr/>
                <p:nvPr userDrawn="1"/>
              </p:nvSpPr>
              <p:spPr>
                <a:xfrm rot="6653767" flipH="1" flipV="1">
                  <a:off x="4240282" y="-151697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69" name="矩形 68"/>
                <p:cNvSpPr/>
                <p:nvPr userDrawn="1"/>
              </p:nvSpPr>
              <p:spPr>
                <a:xfrm rot="6653767" flipH="1" flipV="1">
                  <a:off x="5252323" y="-246041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0" name="矩形 69"/>
                <p:cNvSpPr/>
                <p:nvPr userDrawn="1"/>
              </p:nvSpPr>
              <p:spPr>
                <a:xfrm rot="6653767" flipH="1" flipV="1">
                  <a:off x="4194083" y="648716"/>
                  <a:ext cx="953774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1" name="矩形 70"/>
                <p:cNvSpPr/>
                <p:nvPr userDrawn="1"/>
              </p:nvSpPr>
              <p:spPr>
                <a:xfrm rot="6653767" flipH="1" flipV="1">
                  <a:off x="4770460" y="1028133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2" name="矩形 71"/>
                <p:cNvSpPr/>
                <p:nvPr userDrawn="1"/>
              </p:nvSpPr>
              <p:spPr>
                <a:xfrm rot="6653767" flipH="1" flipV="1">
                  <a:off x="5010336" y="3160128"/>
                  <a:ext cx="496189" cy="488720"/>
                </a:xfrm>
                <a:prstGeom prst="rect">
                  <a:avLst/>
                </a:prstGeom>
                <a:solidFill>
                  <a:srgbClr val="1A9895"/>
                </a:solidFill>
                <a:ln>
                  <a:solidFill>
                    <a:srgbClr val="1A98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61" name="矩形 60"/>
              <p:cNvSpPr/>
              <p:nvPr/>
            </p:nvSpPr>
            <p:spPr>
              <a:xfrm>
                <a:off x="1481561" y="2786422"/>
                <a:ext cx="1205397" cy="1169088"/>
              </a:xfrm>
              <a:prstGeom prst="rect">
                <a:avLst/>
              </a:prstGeom>
              <a:solidFill>
                <a:srgbClr val="F2F2F2"/>
              </a:solidFill>
              <a:ln w="10160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871" y="2718620"/>
              <a:ext cx="768183" cy="7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6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Four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关键难点</a:t>
            </a:r>
            <a:endParaRPr lang="zh-CN" altLang="en-US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460866" y="4095703"/>
            <a:ext cx="3816350" cy="1866900"/>
          </a:xfrm>
          <a:prstGeom prst="rect">
            <a:avLst/>
          </a:prstGeom>
          <a:noFill/>
          <a:ln w="508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0866" y="1774121"/>
            <a:ext cx="3816350" cy="1866900"/>
          </a:xfrm>
          <a:prstGeom prst="rect">
            <a:avLst/>
          </a:prstGeom>
          <a:noFill/>
          <a:ln w="508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91112" y="1962688"/>
            <a:ext cx="1338828" cy="369332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难点关键词</a:t>
            </a:r>
          </a:p>
        </p:txBody>
      </p:sp>
      <p:sp>
        <p:nvSpPr>
          <p:cNvPr id="14" name="矩形 13"/>
          <p:cNvSpPr/>
          <p:nvPr/>
        </p:nvSpPr>
        <p:spPr>
          <a:xfrm>
            <a:off x="1999844" y="4095703"/>
            <a:ext cx="3816350" cy="1866900"/>
          </a:xfrm>
          <a:prstGeom prst="rect">
            <a:avLst/>
          </a:prstGeom>
          <a:noFill/>
          <a:ln w="508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9844" y="1774121"/>
            <a:ext cx="3816350" cy="1866900"/>
          </a:xfrm>
          <a:prstGeom prst="rect">
            <a:avLst/>
          </a:prstGeom>
          <a:noFill/>
          <a:ln w="508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0090" y="1962688"/>
            <a:ext cx="1338828" cy="369332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难点关键词</a:t>
            </a:r>
            <a:endParaRPr lang="zh-CN" altLang="en-US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57348" y="3252752"/>
            <a:ext cx="1162364" cy="1152597"/>
            <a:chOff x="4051300" y="2965450"/>
            <a:chExt cx="1511300" cy="1498600"/>
          </a:xfrm>
        </p:grpSpPr>
        <p:sp>
          <p:nvSpPr>
            <p:cNvPr id="5" name="矩形 4"/>
            <p:cNvSpPr/>
            <p:nvPr/>
          </p:nvSpPr>
          <p:spPr>
            <a:xfrm>
              <a:off x="4051300" y="2965450"/>
              <a:ext cx="673100" cy="673100"/>
            </a:xfrm>
            <a:prstGeom prst="rect">
              <a:avLst/>
            </a:prstGeom>
            <a:solidFill>
              <a:srgbClr val="1A9895"/>
            </a:solidFill>
            <a:ln w="889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889500" y="2965450"/>
              <a:ext cx="673100" cy="673100"/>
            </a:xfrm>
            <a:prstGeom prst="rect">
              <a:avLst/>
            </a:prstGeom>
            <a:solidFill>
              <a:srgbClr val="1A9895"/>
            </a:solidFill>
            <a:ln w="889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51300" y="3790950"/>
              <a:ext cx="673100" cy="673100"/>
            </a:xfrm>
            <a:prstGeom prst="rect">
              <a:avLst/>
            </a:prstGeom>
            <a:solidFill>
              <a:srgbClr val="1A9895"/>
            </a:solidFill>
            <a:ln w="889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89500" y="3790950"/>
              <a:ext cx="673100" cy="673100"/>
            </a:xfrm>
            <a:prstGeom prst="rect">
              <a:avLst/>
            </a:prstGeom>
            <a:solidFill>
              <a:srgbClr val="1A9895"/>
            </a:solidFill>
            <a:ln w="889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12" name="文本框 11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Four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关键难点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230090" y="43037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难点关键词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51291" y="4303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难点关键词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23457" y="2273095"/>
            <a:ext cx="3333891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研究过程中遭遇的来自各种因素的主要问题，叙述对研究工作带来的阻碍；研究过程中遭遇的来自各种因素的主要问题，叙述对研究工作带来的阻碍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19712" y="2297039"/>
            <a:ext cx="3333891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研究过程中遭遇的来自各种因素的主要问题，叙述对研究工作带来的阻碍；研究过程中遭遇的来自各种因素的主要问题，叙述对研究工作带来的阻碍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45112" y="4630464"/>
            <a:ext cx="3333891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研究过程中遭遇的来自各种因素的主要问题，叙述对研究工作带来的阻碍；研究过程中遭遇的来自各种因素的主要问题，叙述对研究工作带来的阻碍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41073" y="4630464"/>
            <a:ext cx="3333891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研究过程中遭遇的来自各种因素的主要问题，叙述对研究工作带来的阻碍；研究过程中遭遇的来自各种因素的主要问题，叙述对研究工作带来的阻碍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505834" y="138930"/>
            <a:ext cx="969743" cy="255058"/>
            <a:chOff x="9457471" y="157365"/>
            <a:chExt cx="969743" cy="255058"/>
          </a:xfrm>
        </p:grpSpPr>
        <p:sp>
          <p:nvSpPr>
            <p:cNvPr id="27" name="矩形 26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9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3" name="文本框 2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Four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关键难点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6" name="矩形 5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12999" y="1618793"/>
            <a:ext cx="8686800" cy="1311732"/>
            <a:chOff x="2412999" y="1999793"/>
            <a:chExt cx="8686800" cy="1311732"/>
          </a:xfrm>
        </p:grpSpPr>
        <p:sp>
          <p:nvSpPr>
            <p:cNvPr id="25" name="矩形 24"/>
            <p:cNvSpPr/>
            <p:nvPr/>
          </p:nvSpPr>
          <p:spPr>
            <a:xfrm>
              <a:off x="3669674" y="1999793"/>
              <a:ext cx="7430125" cy="1311732"/>
            </a:xfrm>
            <a:prstGeom prst="rect">
              <a:avLst/>
            </a:prstGeom>
            <a:noFill/>
            <a:ln w="381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12999" y="2171700"/>
              <a:ext cx="1791827" cy="1027112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Technology One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12999" y="3137236"/>
            <a:ext cx="8686800" cy="1311732"/>
            <a:chOff x="2412999" y="3518236"/>
            <a:chExt cx="8686800" cy="1311732"/>
          </a:xfrm>
        </p:grpSpPr>
        <p:sp>
          <p:nvSpPr>
            <p:cNvPr id="30" name="矩形 29"/>
            <p:cNvSpPr/>
            <p:nvPr/>
          </p:nvSpPr>
          <p:spPr>
            <a:xfrm>
              <a:off x="3669674" y="3518236"/>
              <a:ext cx="7430125" cy="1311732"/>
            </a:xfrm>
            <a:prstGeom prst="rect">
              <a:avLst/>
            </a:prstGeom>
            <a:noFill/>
            <a:ln w="381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12999" y="3690143"/>
              <a:ext cx="1791827" cy="1027112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Technology Two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12999" y="4768393"/>
            <a:ext cx="8686800" cy="1311732"/>
            <a:chOff x="2412999" y="5149393"/>
            <a:chExt cx="8686800" cy="1311732"/>
          </a:xfrm>
        </p:grpSpPr>
        <p:sp>
          <p:nvSpPr>
            <p:cNvPr id="32" name="矩形 31"/>
            <p:cNvSpPr/>
            <p:nvPr/>
          </p:nvSpPr>
          <p:spPr>
            <a:xfrm>
              <a:off x="3669674" y="5149393"/>
              <a:ext cx="7430125" cy="1311732"/>
            </a:xfrm>
            <a:prstGeom prst="rect">
              <a:avLst/>
            </a:prstGeom>
            <a:noFill/>
            <a:ln w="381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2999" y="5321300"/>
              <a:ext cx="1791827" cy="1027112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Technology Three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1625816" y="1916851"/>
            <a:ext cx="787183" cy="793521"/>
          </a:xfrm>
          <a:prstGeom prst="rect">
            <a:avLst/>
          </a:prstGeom>
          <a:noFill/>
          <a:ln w="381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25816" y="3396341"/>
            <a:ext cx="787183" cy="793521"/>
          </a:xfrm>
          <a:prstGeom prst="rect">
            <a:avLst/>
          </a:prstGeom>
          <a:noFill/>
          <a:ln w="381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816" y="5057095"/>
            <a:ext cx="787183" cy="793521"/>
          </a:xfrm>
          <a:prstGeom prst="rect">
            <a:avLst/>
          </a:prstGeom>
          <a:noFill/>
          <a:ln w="381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" y="3589402"/>
            <a:ext cx="466594" cy="46659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" y="5220558"/>
            <a:ext cx="466594" cy="46659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" y="2070959"/>
            <a:ext cx="466594" cy="46659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314321" y="1681956"/>
            <a:ext cx="6582279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将左边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方框中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，在这里叙述技术的简要介绍和对研究的作用；将左边方框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10373" y="3194843"/>
            <a:ext cx="6582279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10373" y="4832905"/>
            <a:ext cx="6582279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图片，在这里叙述技术的简要介绍和对研究的作用；将左边方框中的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换成对应技术的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图片，在这里叙述技术的简要介绍和对研究的作用；</a:t>
            </a:r>
          </a:p>
        </p:txBody>
      </p:sp>
    </p:spTree>
    <p:extLst>
      <p:ext uri="{BB962C8B-B14F-4D97-AF65-F5344CB8AC3E}">
        <p14:creationId xmlns:p14="http://schemas.microsoft.com/office/powerpoint/2010/main" val="30178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121"/>
          <p:cNvCxnSpPr/>
          <p:nvPr/>
        </p:nvCxnSpPr>
        <p:spPr>
          <a:xfrm>
            <a:off x="5224133" y="1723454"/>
            <a:ext cx="6282067" cy="0"/>
          </a:xfrm>
          <a:prstGeom prst="line">
            <a:avLst/>
          </a:prstGeom>
          <a:ln w="381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3" name="文本框 2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Four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关键难点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02558" y="151231"/>
            <a:ext cx="969743" cy="255058"/>
            <a:chOff x="9457471" y="157365"/>
            <a:chExt cx="969743" cy="255058"/>
          </a:xfrm>
        </p:grpSpPr>
        <p:sp>
          <p:nvSpPr>
            <p:cNvPr id="6" name="矩形 5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52540" y="1978246"/>
            <a:ext cx="3723818" cy="3671794"/>
            <a:chOff x="794593" y="2029046"/>
            <a:chExt cx="3723818" cy="3671794"/>
          </a:xfrm>
        </p:grpSpPr>
        <p:sp>
          <p:nvSpPr>
            <p:cNvPr id="62" name="矩形 61"/>
            <p:cNvSpPr/>
            <p:nvPr/>
          </p:nvSpPr>
          <p:spPr>
            <a:xfrm>
              <a:off x="794593" y="2029046"/>
              <a:ext cx="1181100" cy="1181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94593" y="3274393"/>
              <a:ext cx="1181100" cy="1181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53539" y="2029046"/>
              <a:ext cx="1181100" cy="11811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94593" y="4519740"/>
              <a:ext cx="1181100" cy="11811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053539" y="4519740"/>
              <a:ext cx="1181100" cy="1181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3312485" y="4519740"/>
              <a:ext cx="1181100" cy="11811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053539" y="3274393"/>
              <a:ext cx="1181100" cy="11811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312485" y="2029046"/>
              <a:ext cx="1181100" cy="1181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337311" y="3274393"/>
              <a:ext cx="1181100" cy="11811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712215" y="1297502"/>
            <a:ext cx="1959982" cy="2219584"/>
            <a:chOff x="5265251" y="1053112"/>
            <a:chExt cx="2318046" cy="2625073"/>
          </a:xfrm>
        </p:grpSpPr>
        <p:sp>
          <p:nvSpPr>
            <p:cNvPr id="81" name="矩形 80"/>
            <p:cNvSpPr/>
            <p:nvPr/>
          </p:nvSpPr>
          <p:spPr>
            <a:xfrm>
              <a:off x="5407364" y="1053113"/>
              <a:ext cx="2175933" cy="1007534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5F0EA"/>
                  </a:solidFill>
                  <a:ea typeface="微软雅黑" charset="0"/>
                </a:rPr>
                <a:t>技术</a:t>
              </a:r>
              <a:r>
                <a:rPr lang="en-US" altLang="zh-CN" b="1" dirty="0" smtClean="0">
                  <a:solidFill>
                    <a:srgbClr val="F5F0EA"/>
                  </a:solidFill>
                  <a:ea typeface="微软雅黑" charset="0"/>
                </a:rPr>
                <a:t>1</a:t>
              </a:r>
              <a:endParaRPr lang="zh-CN" altLang="en-US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82" name="等腰三角形 18"/>
            <p:cNvSpPr/>
            <p:nvPr/>
          </p:nvSpPr>
          <p:spPr>
            <a:xfrm flipH="1">
              <a:off x="5265251" y="1053112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5407364" y="2060646"/>
              <a:ext cx="2175933" cy="1617539"/>
            </a:xfrm>
            <a:prstGeom prst="rect">
              <a:avLst/>
            </a:prstGeom>
            <a:solidFill>
              <a:srgbClr val="A1D3D0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将左边方框中的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icon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换成对应技术的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图片，在这里叙述技术的简要介绍和对研究的作用；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8551121" y="1297502"/>
            <a:ext cx="1959982" cy="2219584"/>
            <a:chOff x="5265251" y="1053112"/>
            <a:chExt cx="2318046" cy="2625073"/>
          </a:xfrm>
        </p:grpSpPr>
        <p:sp>
          <p:nvSpPr>
            <p:cNvPr id="117" name="矩形 116"/>
            <p:cNvSpPr/>
            <p:nvPr/>
          </p:nvSpPr>
          <p:spPr>
            <a:xfrm>
              <a:off x="5407364" y="1053113"/>
              <a:ext cx="2175933" cy="1007534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5F0EA"/>
                  </a:solidFill>
                  <a:ea typeface="微软雅黑" charset="0"/>
                </a:rPr>
                <a:t>技术</a:t>
              </a:r>
              <a:r>
                <a:rPr lang="en-US" altLang="zh-CN" b="1" dirty="0" smtClean="0">
                  <a:solidFill>
                    <a:srgbClr val="F5F0EA"/>
                  </a:solidFill>
                  <a:ea typeface="微软雅黑" charset="0"/>
                </a:rPr>
                <a:t>2</a:t>
              </a:r>
              <a:endParaRPr lang="zh-CN" altLang="en-US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118" name="等腰三角形 18"/>
            <p:cNvSpPr/>
            <p:nvPr/>
          </p:nvSpPr>
          <p:spPr>
            <a:xfrm flipH="1">
              <a:off x="5265251" y="1053112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407364" y="2060646"/>
              <a:ext cx="2175933" cy="1617539"/>
            </a:xfrm>
            <a:prstGeom prst="rect">
              <a:avLst/>
            </a:prstGeom>
            <a:solidFill>
              <a:srgbClr val="A1D3D0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将左边方框中的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icon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换成对应技术的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图片，在这里叙述技术的简要介绍和对研究的作用；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4" name="直接连接符 123"/>
          <p:cNvCxnSpPr/>
          <p:nvPr/>
        </p:nvCxnSpPr>
        <p:spPr>
          <a:xfrm flipV="1">
            <a:off x="5224133" y="1723454"/>
            <a:ext cx="0" cy="2681238"/>
          </a:xfrm>
          <a:prstGeom prst="line">
            <a:avLst/>
          </a:prstGeom>
          <a:ln w="381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11531600" y="1596058"/>
            <a:ext cx="580994" cy="254792"/>
            <a:chOff x="11531600" y="1596058"/>
            <a:chExt cx="580994" cy="254792"/>
          </a:xfrm>
        </p:grpSpPr>
        <p:sp>
          <p:nvSpPr>
            <p:cNvPr id="130" name="燕尾形 129"/>
            <p:cNvSpPr/>
            <p:nvPr/>
          </p:nvSpPr>
          <p:spPr>
            <a:xfrm rot="10800000">
              <a:off x="1153160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燕尾形 130"/>
            <p:cNvSpPr/>
            <p:nvPr/>
          </p:nvSpPr>
          <p:spPr>
            <a:xfrm rot="10800000">
              <a:off x="1169087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燕尾形 131"/>
            <p:cNvSpPr/>
            <p:nvPr/>
          </p:nvSpPr>
          <p:spPr>
            <a:xfrm rot="10800000">
              <a:off x="11857802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 rot="16200000">
            <a:off x="4933636" y="3396250"/>
            <a:ext cx="580994" cy="254792"/>
            <a:chOff x="11531600" y="1596058"/>
            <a:chExt cx="580994" cy="254792"/>
          </a:xfrm>
        </p:grpSpPr>
        <p:sp>
          <p:nvSpPr>
            <p:cNvPr id="136" name="燕尾形 135"/>
            <p:cNvSpPr/>
            <p:nvPr/>
          </p:nvSpPr>
          <p:spPr>
            <a:xfrm rot="10800000">
              <a:off x="1153160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燕尾形 136"/>
            <p:cNvSpPr/>
            <p:nvPr/>
          </p:nvSpPr>
          <p:spPr>
            <a:xfrm rot="10800000">
              <a:off x="1169087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燕尾形 137"/>
            <p:cNvSpPr/>
            <p:nvPr/>
          </p:nvSpPr>
          <p:spPr>
            <a:xfrm rot="10800000">
              <a:off x="11857802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>
          <a:xfrm>
            <a:off x="5224132" y="4404692"/>
            <a:ext cx="6282067" cy="0"/>
          </a:xfrm>
          <a:prstGeom prst="line">
            <a:avLst/>
          </a:prstGeom>
          <a:ln w="381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 rot="10800000">
            <a:off x="11460279" y="4277296"/>
            <a:ext cx="580994" cy="254792"/>
            <a:chOff x="11531600" y="1596058"/>
            <a:chExt cx="580994" cy="254792"/>
          </a:xfrm>
        </p:grpSpPr>
        <p:sp>
          <p:nvSpPr>
            <p:cNvPr id="141" name="燕尾形 140"/>
            <p:cNvSpPr/>
            <p:nvPr/>
          </p:nvSpPr>
          <p:spPr>
            <a:xfrm rot="10800000">
              <a:off x="1153160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燕尾形 141"/>
            <p:cNvSpPr/>
            <p:nvPr/>
          </p:nvSpPr>
          <p:spPr>
            <a:xfrm rot="10800000">
              <a:off x="11690870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燕尾形 142"/>
            <p:cNvSpPr/>
            <p:nvPr/>
          </p:nvSpPr>
          <p:spPr>
            <a:xfrm rot="10800000">
              <a:off x="11857802" y="1596058"/>
              <a:ext cx="254792" cy="254792"/>
            </a:xfrm>
            <a:prstGeom prst="chevr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5739927" y="3979243"/>
            <a:ext cx="1959982" cy="2219584"/>
            <a:chOff x="5265251" y="1053112"/>
            <a:chExt cx="2318046" cy="2625073"/>
          </a:xfrm>
        </p:grpSpPr>
        <p:sp>
          <p:nvSpPr>
            <p:cNvPr id="145" name="矩形 144"/>
            <p:cNvSpPr/>
            <p:nvPr/>
          </p:nvSpPr>
          <p:spPr>
            <a:xfrm>
              <a:off x="5407364" y="1053113"/>
              <a:ext cx="2175933" cy="1007534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5F0EA"/>
                  </a:solidFill>
                  <a:ea typeface="微软雅黑" charset="0"/>
                </a:rPr>
                <a:t>技术</a:t>
              </a:r>
              <a:r>
                <a:rPr lang="en-US" altLang="zh-CN" b="1" dirty="0" smtClean="0">
                  <a:solidFill>
                    <a:srgbClr val="F5F0EA"/>
                  </a:solidFill>
                  <a:ea typeface="微软雅黑" charset="0"/>
                </a:rPr>
                <a:t>3</a:t>
              </a:r>
              <a:endParaRPr lang="zh-CN" altLang="en-US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146" name="等腰三角形 18"/>
            <p:cNvSpPr/>
            <p:nvPr/>
          </p:nvSpPr>
          <p:spPr>
            <a:xfrm flipH="1">
              <a:off x="5265251" y="1053112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407364" y="2060646"/>
              <a:ext cx="2175933" cy="1617539"/>
            </a:xfrm>
            <a:prstGeom prst="rect">
              <a:avLst/>
            </a:prstGeom>
            <a:solidFill>
              <a:srgbClr val="A1D3D0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将左边方框中的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icon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换成对应技术的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图片，在这里叙述技术的简要介绍和对研究的作用；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578833" y="3979243"/>
            <a:ext cx="1959982" cy="2219584"/>
            <a:chOff x="5265251" y="1053112"/>
            <a:chExt cx="2318046" cy="2625073"/>
          </a:xfrm>
        </p:grpSpPr>
        <p:sp>
          <p:nvSpPr>
            <p:cNvPr id="149" name="矩形 148"/>
            <p:cNvSpPr/>
            <p:nvPr/>
          </p:nvSpPr>
          <p:spPr>
            <a:xfrm>
              <a:off x="5407364" y="1053113"/>
              <a:ext cx="2175933" cy="1007534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5F0EA"/>
                  </a:solidFill>
                  <a:ea typeface="微软雅黑" charset="0"/>
                </a:rPr>
                <a:t>技术</a:t>
              </a:r>
              <a:r>
                <a:rPr lang="en-US" altLang="zh-CN" b="1" dirty="0" smtClean="0">
                  <a:solidFill>
                    <a:srgbClr val="F5F0EA"/>
                  </a:solidFill>
                  <a:ea typeface="微软雅黑" charset="0"/>
                </a:rPr>
                <a:t>4</a:t>
              </a:r>
              <a:endParaRPr lang="zh-CN" altLang="en-US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150" name="等腰三角形 18"/>
            <p:cNvSpPr/>
            <p:nvPr/>
          </p:nvSpPr>
          <p:spPr>
            <a:xfrm flipH="1">
              <a:off x="5265251" y="1053112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07364" y="2060646"/>
              <a:ext cx="2175933" cy="1617539"/>
            </a:xfrm>
            <a:prstGeom prst="rect">
              <a:avLst/>
            </a:prstGeom>
            <a:solidFill>
              <a:srgbClr val="A1D3D0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将左边方框中的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icon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换成对应技术的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图片，在这里叙述技术的简要介绍和对研究的作用；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58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Five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成果展示</a:t>
            </a:r>
            <a:endParaRPr lang="zh-CN" altLang="en-US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0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94240" y="1065912"/>
            <a:ext cx="1447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  <a:endParaRPr lang="en-US" altLang="zh-CN" sz="4800" b="1" dirty="0" smtClean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33251" y="2614674"/>
            <a:ext cx="6636644" cy="524295"/>
            <a:chOff x="1965156" y="2602506"/>
            <a:chExt cx="6636644" cy="524295"/>
          </a:xfrm>
        </p:grpSpPr>
        <p:sp>
          <p:nvSpPr>
            <p:cNvPr id="24" name="文本框 23"/>
            <p:cNvSpPr txBox="1"/>
            <p:nvPr/>
          </p:nvSpPr>
          <p:spPr>
            <a:xfrm>
              <a:off x="1965156" y="2603581"/>
              <a:ext cx="388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lang="en-US" altLang="zh-CN" sz="28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 </a:t>
              </a:r>
              <a:r>
                <a:rPr lang="zh-CN" altLang="en-US" sz="28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背景意义</a:t>
              </a:r>
              <a:endParaRPr lang="zh-CN" altLang="en-US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28660" y="2602506"/>
              <a:ext cx="2573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lang="en-US" altLang="zh-CN" sz="28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 </a:t>
              </a:r>
              <a:r>
                <a:rPr lang="zh-CN" altLang="en-US" sz="28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关键难点</a:t>
              </a:r>
              <a:endParaRPr lang="zh-CN" altLang="en-US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026416" y="3336450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 </a:t>
            </a:r>
            <a:r>
              <a:rPr lang="zh-CN" altLang="en-US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论文结构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91390" y="3335375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05 </a:t>
            </a:r>
            <a:r>
              <a:rPr lang="zh-CN" altLang="en-US" sz="28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成果展示</a:t>
            </a:r>
            <a:endParaRPr lang="zh-CN" altLang="en-US" sz="28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26416" y="4057151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 </a:t>
            </a:r>
            <a:r>
              <a:rPr lang="zh-CN" altLang="en-US" sz="28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研究思路</a:t>
            </a:r>
            <a:endParaRPr lang="zh-CN" altLang="en-US" sz="28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91390" y="4056076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06 </a:t>
            </a:r>
            <a:r>
              <a:rPr lang="zh-CN" altLang="en-US" sz="2800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参考文献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1146960" y="2022645"/>
            <a:ext cx="2040467" cy="0"/>
          </a:xfrm>
          <a:prstGeom prst="line">
            <a:avLst/>
          </a:prstGeom>
          <a:ln w="1905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3" r="-363" b="13803"/>
          <a:stretch/>
        </p:blipFill>
        <p:spPr>
          <a:xfrm>
            <a:off x="952540" y="1855748"/>
            <a:ext cx="3494986" cy="4520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969853"/>
            <a:ext cx="6320635" cy="44063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18" name="文本框 17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Five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成果展示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505834" y="138930"/>
            <a:ext cx="969743" cy="255058"/>
            <a:chOff x="9457471" y="157365"/>
            <a:chExt cx="969743" cy="255058"/>
          </a:xfrm>
        </p:grpSpPr>
        <p:sp>
          <p:nvSpPr>
            <p:cNvPr id="23" name="矩形 22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2050" y="2089347"/>
            <a:ext cx="4246603" cy="1083322"/>
            <a:chOff x="5772050" y="2089347"/>
            <a:chExt cx="4246603" cy="1083322"/>
          </a:xfrm>
        </p:grpSpPr>
        <p:sp>
          <p:nvSpPr>
            <p:cNvPr id="14" name="矩形 13"/>
            <p:cNvSpPr/>
            <p:nvPr/>
          </p:nvSpPr>
          <p:spPr>
            <a:xfrm>
              <a:off x="5772050" y="2089347"/>
              <a:ext cx="175560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20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76853" y="2520183"/>
              <a:ext cx="4241800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你的成果较之前人有何创新点和亮点，能解决何种情况下的何种问题，取得了哪些突破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72050" y="3523352"/>
            <a:ext cx="4243721" cy="1085693"/>
            <a:chOff x="5773011" y="3543272"/>
            <a:chExt cx="4243721" cy="1085693"/>
          </a:xfrm>
        </p:grpSpPr>
        <p:sp>
          <p:nvSpPr>
            <p:cNvPr id="31" name="矩形 30"/>
            <p:cNvSpPr/>
            <p:nvPr/>
          </p:nvSpPr>
          <p:spPr>
            <a:xfrm>
              <a:off x="5773011" y="3543272"/>
              <a:ext cx="175560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20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74932" y="3976479"/>
              <a:ext cx="4241800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你的成果较之前人有何创新点和亮点，能解决何种情况下的何种问题，取得了哪些突破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72050" y="4959729"/>
            <a:ext cx="4242761" cy="1074346"/>
            <a:chOff x="5772050" y="4959729"/>
            <a:chExt cx="4242761" cy="1074346"/>
          </a:xfrm>
        </p:grpSpPr>
        <p:sp>
          <p:nvSpPr>
            <p:cNvPr id="33" name="矩形 32"/>
            <p:cNvSpPr/>
            <p:nvPr/>
          </p:nvSpPr>
          <p:spPr>
            <a:xfrm>
              <a:off x="5772050" y="4959729"/>
              <a:ext cx="175560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20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73011" y="5381589"/>
              <a:ext cx="4241800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你的成果较之前人有何创新点和亮点，能解决何种情况下的何种问题，取得了哪些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突破；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9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2797"/>
              </p:ext>
            </p:extLst>
          </p:nvPr>
        </p:nvGraphicFramePr>
        <p:xfrm>
          <a:off x="664331" y="1663175"/>
          <a:ext cx="7030770" cy="475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0197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425862"/>
            <a:ext cx="3689167" cy="1992705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7077" y="4567036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769" y="5028701"/>
            <a:ext cx="369906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影响；解释上述数字及关键字带来的意义及影响；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解释上述数字及关键字带来的意义及影响；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085369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b="1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14,000</a:t>
            </a:r>
            <a:endParaRPr lang="en-US" altLang="zh-CN" sz="3200" b="1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15" name="矩形 14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19" name="文本框 18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Five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成果展示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30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83283108"/>
              </p:ext>
            </p:extLst>
          </p:nvPr>
        </p:nvGraphicFramePr>
        <p:xfrm>
          <a:off x="944299" y="1726349"/>
          <a:ext cx="7160413" cy="458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44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44%</a:t>
            </a:r>
            <a:endParaRPr lang="zh-CN" altLang="en-US" sz="96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146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</a:t>
            </a:r>
            <a:r>
              <a:rPr lang="zh-CN" altLang="en-US" sz="1400" dirty="0" smtClean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</a:t>
            </a:r>
            <a:r>
              <a:rPr lang="zh-CN" altLang="en-US" sz="1400" dirty="0" smtClean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</a:t>
            </a:r>
            <a:r>
              <a:rPr lang="zh-CN" altLang="en-US" sz="1400" dirty="0" smtClean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；解释</a:t>
            </a: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上述数字及关键字带来的意义及影响</a:t>
            </a:r>
            <a:r>
              <a:rPr lang="zh-CN" altLang="en-US" sz="1400" dirty="0" smtClean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rgbClr val="231F2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10" name="矩形 9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14" name="文本框 13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Five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成果展示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95112436"/>
              </p:ext>
            </p:extLst>
          </p:nvPr>
        </p:nvGraphicFramePr>
        <p:xfrm>
          <a:off x="371476" y="1847876"/>
          <a:ext cx="4182998" cy="455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312211" y="1847876"/>
            <a:ext cx="6129815" cy="602536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  <a:cxn ang="0">
                <a:pos x="connsiteX2-17" y="connsiteY2-18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0116" y="13902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9" name="矩形 8"/>
          <p:cNvSpPr/>
          <p:nvPr/>
        </p:nvSpPr>
        <p:spPr>
          <a:xfrm>
            <a:off x="4710117" y="1854199"/>
            <a:ext cx="489108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解释上述数字及关键字带来的意义及影响；解释上述数字及关键字带来的意义及影响；解释上述数字及关键字带来的意义及影响；解释上述数字及关键字带来的意义及影响；</a:t>
            </a:r>
          </a:p>
        </p:txBody>
      </p:sp>
      <p:sp>
        <p:nvSpPr>
          <p:cNvPr id="10" name="矩形 9"/>
          <p:cNvSpPr/>
          <p:nvPr/>
        </p:nvSpPr>
        <p:spPr>
          <a:xfrm>
            <a:off x="54149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4203700" y="3987307"/>
            <a:ext cx="6530450" cy="912775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  <a:cxn ang="0">
                <a:pos x="connsiteX2-17" y="connsiteY2-18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14967" y="4922196"/>
            <a:ext cx="489108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231F2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解释上述数字及关键字带来的意义及影响；解释上述数字及关键字带来的意义及影响；解释上述数字及关键字带来的意义及影响；解释上述数字及关键字带来的意义及影响；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15" name="矩形 14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9" y="3365048"/>
            <a:ext cx="1698472" cy="169847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19" name="文本框 18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Five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成果展示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10115" y="446740"/>
            <a:ext cx="1944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66%</a:t>
            </a:r>
            <a:endParaRPr lang="zh-CN" altLang="en-US" sz="66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4967" y="3553972"/>
            <a:ext cx="1944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88%</a:t>
            </a:r>
            <a:endParaRPr lang="zh-CN" altLang="en-US" sz="66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6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3" name="文本框 2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Five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成果展示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02558" y="151231"/>
            <a:ext cx="969743" cy="255058"/>
            <a:chOff x="9457471" y="157365"/>
            <a:chExt cx="969743" cy="255058"/>
          </a:xfrm>
        </p:grpSpPr>
        <p:sp>
          <p:nvSpPr>
            <p:cNvPr id="6" name="矩形 5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87366" y="2124560"/>
            <a:ext cx="3736097" cy="3539640"/>
            <a:chOff x="1588966" y="2251560"/>
            <a:chExt cx="3736097" cy="353964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88966" y="2251560"/>
              <a:ext cx="1523157" cy="3539640"/>
              <a:chOff x="1588966" y="2594460"/>
              <a:chExt cx="1523157" cy="30099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88966" y="2594460"/>
                <a:ext cx="1523157" cy="3009900"/>
              </a:xfrm>
              <a:prstGeom prst="rect">
                <a:avLst/>
              </a:prstGeom>
              <a:solidFill>
                <a:srgbClr val="1A9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89943" y="2692400"/>
                <a:ext cx="1321204" cy="2806701"/>
              </a:xfrm>
              <a:prstGeom prst="rect">
                <a:avLst/>
              </a:prstGeom>
              <a:noFill/>
              <a:ln>
                <a:solidFill>
                  <a:srgbClr val="F2F2F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696163" y="2498237"/>
              <a:ext cx="2628900" cy="8382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存在不足</a:t>
              </a:r>
              <a:r>
                <a:rPr lang="en-US" altLang="zh-CN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96163" y="3612355"/>
              <a:ext cx="2628900" cy="8382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存在</a:t>
              </a:r>
              <a:r>
                <a:rPr lang="zh-CN" altLang="en-US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不足</a:t>
              </a:r>
              <a:r>
                <a:rPr lang="en-US" altLang="zh-CN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96163" y="4726474"/>
              <a:ext cx="2628900" cy="838200"/>
            </a:xfrm>
            <a:prstGeom prst="rect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存在</a:t>
              </a:r>
              <a:r>
                <a:rPr lang="zh-CN" altLang="en-US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不足</a:t>
              </a:r>
              <a:r>
                <a:rPr lang="en-US" altLang="zh-CN" sz="24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35601" y="2363436"/>
            <a:ext cx="5448299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在此处填写问题的详细情况、影响大小、未来期望的解决方法；在此处填写问题的详细情况、影响大小、未来期望的解决方法；在此处填写问题的详细情况、影响大小、未来期望的解决方法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35600" y="3467075"/>
            <a:ext cx="5448299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在此处填写问题的详细情况、影响大小、未来期望的解决方法；在此处填写问题的详细情况、影响大小、未来期望的解决方法；在此处填写问题的详细情况、影响大小、未来期望的解决方法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35600" y="4570714"/>
            <a:ext cx="5448299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在此处填写问题的详细情况、影响大小、未来期望的解决方法；在此处填写问题的详细情况、影响大小、未来期望的解决方法；在此处填写问题的详细情况、影响大小、未来期望的解决方法</a:t>
            </a:r>
          </a:p>
        </p:txBody>
      </p:sp>
    </p:spTree>
    <p:extLst>
      <p:ext uri="{BB962C8B-B14F-4D97-AF65-F5344CB8AC3E}">
        <p14:creationId xmlns:p14="http://schemas.microsoft.com/office/powerpoint/2010/main" val="110460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Six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参考文献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7" name="文本框 6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06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Six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参考文献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rot="10800000">
            <a:off x="9850862" y="144665"/>
            <a:ext cx="262467" cy="255058"/>
          </a:xfrm>
          <a:prstGeom prst="rect">
            <a:avLst/>
          </a:prstGeom>
          <a:solidFill>
            <a:srgbClr val="1A9895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700" y="1747380"/>
            <a:ext cx="10807700" cy="3960000"/>
          </a:xfrm>
          <a:prstGeom prst="rect">
            <a:avLst/>
          </a:prstGeom>
          <a:noFill/>
        </p:spPr>
        <p:txBody>
          <a:bodyPr wrap="square" numCol="2" spcCol="288000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b="1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期刊类</a:t>
            </a:r>
            <a:endParaRPr lang="en-US" altLang="zh-CN" sz="1400" b="1" u="none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[J].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刊名，出版年份，卷号（期号）：起止页码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专著类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[N].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报纸名，出版日期（版次）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论文集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[C].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学位论文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[D].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出版地：保存者，出版年份：起始页码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研究报告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[R].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颁布单位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条例名称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发布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日期</a:t>
            </a:r>
            <a:endParaRPr lang="zh-CN" altLang="en-US" sz="1400" u="none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8.</a:t>
            </a:r>
            <a:r>
              <a:rPr lang="zh-CN" altLang="en-US" sz="1400" b="1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译著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原著作者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 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译者，译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9326" y="2383992"/>
            <a:ext cx="45133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 </a:t>
            </a:r>
          </a:p>
          <a:p>
            <a:pPr algn="ctr"/>
            <a:r>
              <a:rPr lang="en-US" altLang="zh-CN" sz="44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</a:t>
            </a:r>
            <a:r>
              <a:rPr lang="en-US" altLang="zh-CN" sz="4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WATCHING</a:t>
            </a:r>
          </a:p>
        </p:txBody>
      </p:sp>
      <p:sp>
        <p:nvSpPr>
          <p:cNvPr id="4" name="矩形 3"/>
          <p:cNvSpPr/>
          <p:nvPr/>
        </p:nvSpPr>
        <p:spPr>
          <a:xfrm>
            <a:off x="4885149" y="3830542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老师：日天杂谈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答辩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人：张某某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One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背景意义</a:t>
            </a:r>
            <a:endParaRPr lang="zh-CN" altLang="en-US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40" y="818217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4000" u="sng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7746" y="848994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One</a:t>
            </a:r>
          </a:p>
          <a:p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背景意义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9" name="矩形 55"/>
          <p:cNvSpPr/>
          <p:nvPr/>
        </p:nvSpPr>
        <p:spPr>
          <a:xfrm>
            <a:off x="6468527" y="4553465"/>
            <a:ext cx="5071539" cy="11896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课题背景是指一项课题的由来、意义、环境、状态、前人的研究成果等，以及研究该课题目前所具有的条件等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课题背景是指一项课题的由来、意义、环境、状态、前人的研究成果等，以及研究该课题目前所具有的条件等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6476230" y="2687780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14,000,000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555030" y="41240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555030" y="3579685"/>
            <a:ext cx="2031325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159482"/>
            <a:ext cx="2948239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在此输入关键字的副标题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简单释义</a:t>
            </a:r>
            <a:endParaRPr lang="zh-CN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555030" y="3579685"/>
            <a:ext cx="1800489" cy="369330"/>
          </a:xfrm>
          <a:prstGeom prst="rect">
            <a:avLst/>
          </a:prstGeom>
          <a:effectLst/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charset="0"/>
              </a:rPr>
              <a:t>输入背景关键字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charset="0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1268778" y="2177816"/>
            <a:ext cx="3290802" cy="3159384"/>
            <a:chOff x="1357398" y="2508016"/>
            <a:chExt cx="2212366" cy="2124015"/>
          </a:xfrm>
        </p:grpSpPr>
        <p:pic>
          <p:nvPicPr>
            <p:cNvPr id="346" name="图片 34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113" y="3040342"/>
              <a:ext cx="1050316" cy="1050316"/>
            </a:xfrm>
            <a:prstGeom prst="rect">
              <a:avLst/>
            </a:prstGeom>
          </p:spPr>
        </p:pic>
        <p:grpSp>
          <p:nvGrpSpPr>
            <p:cNvPr id="347" name="组合 346"/>
            <p:cNvGrpSpPr/>
            <p:nvPr/>
          </p:nvGrpSpPr>
          <p:grpSpPr>
            <a:xfrm>
              <a:off x="2757061" y="2691536"/>
              <a:ext cx="812703" cy="1762698"/>
              <a:chOff x="2757061" y="2691536"/>
              <a:chExt cx="812703" cy="1762698"/>
            </a:xfrm>
          </p:grpSpPr>
          <p:pic>
            <p:nvPicPr>
              <p:cNvPr id="394" name="图片 39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061" y="2691536"/>
                <a:ext cx="594335" cy="594335"/>
              </a:xfrm>
              <a:prstGeom prst="rect">
                <a:avLst/>
              </a:prstGeom>
            </p:spPr>
          </p:pic>
          <p:pic>
            <p:nvPicPr>
              <p:cNvPr id="395" name="图片 394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429" y="3275089"/>
                <a:ext cx="594335" cy="594335"/>
              </a:xfrm>
              <a:prstGeom prst="rect">
                <a:avLst/>
              </a:prstGeom>
            </p:spPr>
          </p:pic>
          <p:pic>
            <p:nvPicPr>
              <p:cNvPr id="396" name="图片 395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061" y="3859899"/>
                <a:ext cx="594335" cy="594335"/>
              </a:xfrm>
              <a:prstGeom prst="rect">
                <a:avLst/>
              </a:prstGeom>
            </p:spPr>
          </p:pic>
        </p:grpSp>
        <p:pic>
          <p:nvPicPr>
            <p:cNvPr id="397" name="图片 39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103" y="4037696"/>
              <a:ext cx="594335" cy="594335"/>
            </a:xfrm>
            <a:prstGeom prst="rect">
              <a:avLst/>
            </a:prstGeom>
          </p:spPr>
        </p:pic>
        <p:pic>
          <p:nvPicPr>
            <p:cNvPr id="398" name="图片 39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26" y="2508016"/>
              <a:ext cx="594335" cy="594335"/>
            </a:xfrm>
            <a:prstGeom prst="rect">
              <a:avLst/>
            </a:prstGeom>
          </p:spPr>
        </p:pic>
        <p:grpSp>
          <p:nvGrpSpPr>
            <p:cNvPr id="400" name="组合 399"/>
            <p:cNvGrpSpPr/>
            <p:nvPr/>
          </p:nvGrpSpPr>
          <p:grpSpPr>
            <a:xfrm flipH="1">
              <a:off x="1357398" y="2715156"/>
              <a:ext cx="812703" cy="1762698"/>
              <a:chOff x="2757061" y="2691536"/>
              <a:chExt cx="812703" cy="1762698"/>
            </a:xfrm>
          </p:grpSpPr>
          <p:pic>
            <p:nvPicPr>
              <p:cNvPr id="401" name="图片 400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061" y="2691536"/>
                <a:ext cx="594335" cy="594335"/>
              </a:xfrm>
              <a:prstGeom prst="rect">
                <a:avLst/>
              </a:prstGeom>
            </p:spPr>
          </p:pic>
          <p:pic>
            <p:nvPicPr>
              <p:cNvPr id="402" name="图片 401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429" y="3275089"/>
                <a:ext cx="594335" cy="594335"/>
              </a:xfrm>
              <a:prstGeom prst="rect">
                <a:avLst/>
              </a:prstGeom>
            </p:spPr>
          </p:pic>
          <p:pic>
            <p:nvPicPr>
              <p:cNvPr id="403" name="图片 40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061" y="3859899"/>
                <a:ext cx="594335" cy="594335"/>
              </a:xfrm>
              <a:prstGeom prst="rect">
                <a:avLst/>
              </a:prstGeom>
            </p:spPr>
          </p:pic>
        </p:grpSp>
      </p:grpSp>
      <p:grpSp>
        <p:nvGrpSpPr>
          <p:cNvPr id="351" name="组合 350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404" name="矩形 403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409" name="图片 40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9" y="1406437"/>
            <a:ext cx="1315081" cy="1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93579" y="1812586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关键语句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3579" y="2444201"/>
            <a:ext cx="4286088" cy="146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对底下数据进行分析，阐述课题研究的背景，从而引申下一页的研究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意义；对底下数据进行分析，阐述课题研究的背景，从而引申下一页的研究意义</a:t>
            </a:r>
            <a:r>
              <a:rPr lang="zh-CN" altLang="en-US" sz="14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对底下数据进行分析，阐述课题研究的背景，从而引申下一页的研究意义</a:t>
            </a:r>
            <a:r>
              <a:rPr lang="zh-CN" altLang="en-US" sz="14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492381947"/>
              </p:ext>
            </p:extLst>
          </p:nvPr>
        </p:nvGraphicFramePr>
        <p:xfrm>
          <a:off x="1422197" y="4475925"/>
          <a:ext cx="8128000" cy="157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832740" y="4612519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740" y="4948092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740" y="5283665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832740" y="5619237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51" name="矩形 50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54" name="文本框 53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One</a:t>
              </a: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背景意义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1479071" y="4053642"/>
            <a:ext cx="2079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数据图表标题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80" y="2283550"/>
            <a:ext cx="1273797" cy="12737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6" y="2283550"/>
            <a:ext cx="1332969" cy="12737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" y="2283550"/>
            <a:ext cx="1282333" cy="12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2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594758"/>
            <a:ext cx="12192000" cy="332250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19997" y="4386230"/>
            <a:ext cx="2042441" cy="1837299"/>
            <a:chOff x="4493142" y="4241087"/>
            <a:chExt cx="2042441" cy="1837299"/>
          </a:xfrm>
        </p:grpSpPr>
        <p:sp>
          <p:nvSpPr>
            <p:cNvPr id="40" name="矩形 39"/>
            <p:cNvSpPr/>
            <p:nvPr/>
          </p:nvSpPr>
          <p:spPr>
            <a:xfrm>
              <a:off x="4909068" y="424108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社会背景</a:t>
              </a:r>
              <a:endPara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93142" y="4608688"/>
              <a:ext cx="2042441" cy="1469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22" name="矩形 21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26" name="文本框 25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One</a:t>
              </a: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背景意义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230"/>
          <a:stretch/>
        </p:blipFill>
        <p:spPr>
          <a:xfrm>
            <a:off x="1096476" y="2252544"/>
            <a:ext cx="2642296" cy="26350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54343" y="2221766"/>
            <a:ext cx="2684429" cy="2684429"/>
          </a:xfrm>
          <a:prstGeom prst="rect">
            <a:avLst/>
          </a:prstGeom>
          <a:noFill/>
          <a:ln w="88900" cap="sq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9846" y="2931642"/>
            <a:ext cx="1262743" cy="1262743"/>
          </a:xfrm>
          <a:prstGeom prst="rect">
            <a:avLst/>
          </a:prstGeom>
          <a:solidFill>
            <a:srgbClr val="F2F2F2"/>
          </a:solidFill>
          <a:ln w="889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21099" y="2893645"/>
            <a:ext cx="1262743" cy="1262743"/>
          </a:xfrm>
          <a:prstGeom prst="rect">
            <a:avLst/>
          </a:prstGeom>
          <a:solidFill>
            <a:srgbClr val="F2F2F2"/>
          </a:solidFill>
          <a:ln w="889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32352" y="2888929"/>
            <a:ext cx="1262743" cy="1262743"/>
          </a:xfrm>
          <a:prstGeom prst="rect">
            <a:avLst/>
          </a:prstGeom>
          <a:solidFill>
            <a:srgbClr val="F2F2F2"/>
          </a:solidFill>
          <a:ln w="889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742503" y="4386230"/>
            <a:ext cx="2042441" cy="1837299"/>
            <a:chOff x="4493142" y="4241087"/>
            <a:chExt cx="2042441" cy="1837299"/>
          </a:xfrm>
        </p:grpSpPr>
        <p:sp>
          <p:nvSpPr>
            <p:cNvPr id="49" name="矩形 48"/>
            <p:cNvSpPr/>
            <p:nvPr/>
          </p:nvSpPr>
          <p:spPr>
            <a:xfrm>
              <a:off x="4909068" y="424108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面临困难</a:t>
              </a:r>
              <a:endPara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3142" y="4608688"/>
              <a:ext cx="2042441" cy="1469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31250" y="4386230"/>
            <a:ext cx="2042441" cy="1838215"/>
            <a:chOff x="4493142" y="4240171"/>
            <a:chExt cx="2042441" cy="1838215"/>
          </a:xfrm>
        </p:grpSpPr>
        <p:sp>
          <p:nvSpPr>
            <p:cNvPr id="52" name="矩形 51"/>
            <p:cNvSpPr/>
            <p:nvPr/>
          </p:nvSpPr>
          <p:spPr>
            <a:xfrm>
              <a:off x="4909068" y="424017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选题环境</a:t>
              </a:r>
              <a:endPara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3142" y="4608688"/>
              <a:ext cx="2042441" cy="1469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论文结构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371475" y="3400778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9527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9527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9494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475" y="4018842"/>
            <a:ext cx="2718034" cy="1276172"/>
            <a:chOff x="371475" y="3962397"/>
            <a:chExt cx="2718034" cy="1276172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83366" y="3962397"/>
              <a:ext cx="24023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第一部分：标题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2250" y="4329025"/>
              <a:ext cx="2617259" cy="909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表达本论文的中心研究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课题；表达本论文的中心研究课题；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表达本论文的中心研究课题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32" name="文本框 31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Two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论文结构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35" name="矩形 34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31288" y="1822062"/>
            <a:ext cx="2718034" cy="1276172"/>
            <a:chOff x="371475" y="3962397"/>
            <a:chExt cx="2718034" cy="1276172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3366" y="3962397"/>
              <a:ext cx="26061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第二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部分：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关键词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2250" y="4329025"/>
              <a:ext cx="2617259" cy="909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从本文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的研究内容、研究思路、最终结论出发，选取最具有代表性的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词语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85488" y="3988476"/>
            <a:ext cx="2718034" cy="1276172"/>
            <a:chOff x="371475" y="3962397"/>
            <a:chExt cx="2718034" cy="127617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83366" y="3962397"/>
              <a:ext cx="24023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第三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部分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：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提要</a:t>
              </a:r>
            </a:p>
            <a:p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2250" y="4329025"/>
              <a:ext cx="2617259" cy="909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简单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叙述本文内容，从研究方法等方面出发，叙述研究过程和简要结论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08055" y="1822062"/>
            <a:ext cx="2718034" cy="1276172"/>
            <a:chOff x="371475" y="3962397"/>
            <a:chExt cx="2718034" cy="1276172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83366" y="3962397"/>
              <a:ext cx="24023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第四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部分：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目录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2250" y="4329025"/>
              <a:ext cx="2617259" cy="909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文章结构的总体框架；文章结构的总体框架；文章结构的总体框架；文章结构的总体框架；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3888" y="3958110"/>
            <a:ext cx="2718034" cy="1299191"/>
            <a:chOff x="371475" y="3962397"/>
            <a:chExt cx="2718034" cy="1299191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483366" y="3962397"/>
              <a:ext cx="24023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第五部分：正文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2250" y="4329025"/>
              <a:ext cx="2617259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论文的主要内容，包含所有的研究步骤及得出的结论、展望等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584822" y="1822062"/>
            <a:ext cx="2697489" cy="1236136"/>
            <a:chOff x="371475" y="3962397"/>
            <a:chExt cx="2697489" cy="123613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371475" y="4004732"/>
              <a:ext cx="0" cy="1193801"/>
            </a:xfrm>
            <a:prstGeom prst="line">
              <a:avLst/>
            </a:prstGeom>
            <a:ln w="76200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483366" y="3962397"/>
              <a:ext cx="25855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第六部分：参考文献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72250" y="4329025"/>
              <a:ext cx="2596714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在得出文章结论的过程中选取了哪些文献作为理论支撑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F2F2F2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F2F2F2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F2F2F2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F2F2F2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正文中第一部分的具体内容的简略介绍，例如国内外研究情况、可行性报告等，做基础性工作；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正文中第一部分的具体内容的简略介绍，例如国内外研究情况、可行性报告等，做基础性工作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4020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第二部分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756752"/>
            <a:ext cx="5331708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第二部分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的具体内容的简略介绍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，例如需求分析、功能分解、研究思路、研究过程等；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正文中第二部分的具体内容的简略介绍，例如需求分析、功能分解、研究思路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、研究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过程等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378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第三部分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392576"/>
            <a:ext cx="5331708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第三部分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的具体内容的简略介绍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，例如研究结论、数据对比、未来展望等；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正文中第三部分的具体内容的简略介绍，例如研究结论、数据对比、未来展望等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0229" y="4092718"/>
            <a:ext cx="3055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正文结构</a:t>
            </a:r>
            <a:endParaRPr lang="zh-CN" altLang="en-US" sz="4800" dirty="0">
              <a:solidFill>
                <a:srgbClr val="1A989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540" y="5025056"/>
            <a:ext cx="4167052" cy="118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对正文的结构进行一次更为详细的分解，从各个部分的主要内容进行叙述讲解；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对正文的结构进行一次更为详细的分解，从各个部分的主要内容进行叙述讲解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09924" y="144665"/>
            <a:ext cx="969743" cy="255058"/>
            <a:chOff x="9457471" y="157365"/>
            <a:chExt cx="969743" cy="255058"/>
          </a:xfrm>
        </p:grpSpPr>
        <p:sp>
          <p:nvSpPr>
            <p:cNvPr id="21" name="矩形 20"/>
            <p:cNvSpPr/>
            <p:nvPr/>
          </p:nvSpPr>
          <p:spPr>
            <a:xfrm rot="10800000">
              <a:off x="9457471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>
              <a:off x="9798409" y="157365"/>
              <a:ext cx="262467" cy="2550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0800000">
              <a:off x="10164747" y="157365"/>
              <a:ext cx="262467" cy="255058"/>
            </a:xfrm>
            <a:prstGeom prst="rect">
              <a:avLst/>
            </a:prstGeom>
            <a:solidFill>
              <a:srgbClr val="1A9895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2540" y="818217"/>
            <a:ext cx="3058073" cy="738663"/>
            <a:chOff x="952540" y="818217"/>
            <a:chExt cx="3058073" cy="738663"/>
          </a:xfrm>
        </p:grpSpPr>
        <p:sp>
          <p:nvSpPr>
            <p:cNvPr id="25" name="文本框 24"/>
            <p:cNvSpPr txBox="1"/>
            <p:nvPr/>
          </p:nvSpPr>
          <p:spPr>
            <a:xfrm>
              <a:off x="952540" y="818217"/>
              <a:ext cx="865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u="sng" dirty="0" smtClean="0">
                  <a:solidFill>
                    <a:srgbClr val="1A989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4000" u="sng" dirty="0">
                <a:solidFill>
                  <a:srgbClr val="1A989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17746" y="848994"/>
              <a:ext cx="2192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</a:t>
              </a:r>
              <a:r>
                <a:rPr lang="en-US" altLang="zh-CN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Two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论文结构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42961" y="2006649"/>
            <a:ext cx="3608181" cy="1949161"/>
            <a:chOff x="1464162" y="2055944"/>
            <a:chExt cx="3047466" cy="164626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" t="9068" r="1094" b="12202"/>
            <a:stretch/>
          </p:blipFill>
          <p:spPr>
            <a:xfrm>
              <a:off x="1488350" y="2065843"/>
              <a:ext cx="3023278" cy="1636361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1464162" y="2055944"/>
              <a:ext cx="3044283" cy="1640968"/>
            </a:xfrm>
            <a:prstGeom prst="rect">
              <a:avLst/>
            </a:prstGeom>
            <a:noFill/>
            <a:ln w="63500">
              <a:solidFill>
                <a:srgbClr val="1A98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5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1904</TotalTime>
  <Words>2472</Words>
  <Application>Microsoft Office PowerPoint</Application>
  <PresentationFormat>宽屏</PresentationFormat>
  <Paragraphs>252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微软雅黑</vt:lpstr>
      <vt:lpstr>Calibri Light</vt:lpstr>
      <vt:lpstr>Calibri</vt:lpstr>
      <vt:lpstr>思源黑体 CN Medium</vt:lpstr>
      <vt:lpstr>等线 Light</vt:lpstr>
      <vt:lpstr>Wingdings</vt:lpstr>
      <vt:lpstr>Arial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静态-三色条纹-毕业答辩-模板</dc:title>
  <dc:creator>日天杂谈</dc:creator>
  <cp:lastModifiedBy>WMB_ZH_B</cp:lastModifiedBy>
  <cp:revision>209</cp:revision>
  <dcterms:created xsi:type="dcterms:W3CDTF">2020-03-09T02:07:48Z</dcterms:created>
  <dcterms:modified xsi:type="dcterms:W3CDTF">2020-03-25T09:17:41Z</dcterms:modified>
</cp:coreProperties>
</file>