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33"/>
  </p:notesMasterIdLst>
  <p:sldIdLst>
    <p:sldId id="259" r:id="rId3"/>
    <p:sldId id="261" r:id="rId4"/>
    <p:sldId id="283" r:id="rId5"/>
    <p:sldId id="293" r:id="rId6"/>
    <p:sldId id="294" r:id="rId7"/>
    <p:sldId id="295" r:id="rId8"/>
    <p:sldId id="296" r:id="rId9"/>
    <p:sldId id="262" r:id="rId10"/>
    <p:sldId id="297" r:id="rId11"/>
    <p:sldId id="284" r:id="rId12"/>
    <p:sldId id="298" r:id="rId13"/>
    <p:sldId id="306" r:id="rId14"/>
    <p:sldId id="285" r:id="rId15"/>
    <p:sldId id="299" r:id="rId16"/>
    <p:sldId id="307" r:id="rId17"/>
    <p:sldId id="286" r:id="rId18"/>
    <p:sldId id="300" r:id="rId19"/>
    <p:sldId id="308" r:id="rId20"/>
    <p:sldId id="287" r:id="rId21"/>
    <p:sldId id="301" r:id="rId22"/>
    <p:sldId id="288" r:id="rId23"/>
    <p:sldId id="302" r:id="rId24"/>
    <p:sldId id="289" r:id="rId25"/>
    <p:sldId id="303" r:id="rId26"/>
    <p:sldId id="290" r:id="rId27"/>
    <p:sldId id="304" r:id="rId28"/>
    <p:sldId id="291" r:id="rId29"/>
    <p:sldId id="305" r:id="rId30"/>
    <p:sldId id="292" r:id="rId31"/>
    <p:sldId id="30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11B"/>
    <a:srgbClr val="FF9409"/>
    <a:srgbClr val="E3D2AE"/>
    <a:srgbClr val="DAECF7"/>
    <a:srgbClr val="C7020C"/>
    <a:srgbClr val="C91324"/>
    <a:srgbClr val="162F81"/>
    <a:srgbClr val="8A3E7E"/>
    <a:srgbClr val="42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E4630-B577-4C7A-9AC3-453CFA25DAFB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FDD4C-02C8-464A-B3DB-847EC1A5B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9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64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0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55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93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5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8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4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" y="0"/>
            <a:ext cx="12190567" cy="68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" y="0"/>
            <a:ext cx="12190567" cy="68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0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6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9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799"/>
            <a:ext cx="3556000" cy="23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2018/6/25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8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165" y="4505920"/>
            <a:ext cx="783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热烈祝贺中国共产党建党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9X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周年</a:t>
            </a:r>
            <a:endParaRPr kumimoji="1" lang="zh-CN" altLang="en-US" sz="24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451" y="1027430"/>
            <a:ext cx="757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mr-I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缅</a:t>
            </a:r>
            <a:r>
              <a:rPr kumimoji="1" lang="mr-IN" altLang="zh-C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mr-I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怀</a:t>
            </a:r>
            <a:r>
              <a:rPr kumimoji="1" lang="mr-IN" altLang="zh-C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mr-I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先</a:t>
            </a:r>
            <a:r>
              <a:rPr kumimoji="1" lang="mr-IN" altLang="zh-C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mr-I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烈   珍</a:t>
            </a:r>
            <a:r>
              <a:rPr kumimoji="1" lang="mr-IN" altLang="zh-C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mr-I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爱</a:t>
            </a:r>
            <a:r>
              <a:rPr kumimoji="1" lang="mr-IN" altLang="zh-C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mr-I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mr-IN" altLang="zh-C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mr-I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   开</a:t>
            </a:r>
            <a:r>
              <a:rPr kumimoji="1" lang="mr-IN" altLang="zh-C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mr-I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</a:t>
            </a:r>
            <a:r>
              <a:rPr kumimoji="1" lang="mr-IN" altLang="zh-C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mr-I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未</a:t>
            </a:r>
            <a:r>
              <a:rPr kumimoji="1" lang="mr-IN" altLang="zh-C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mr-IN" sz="2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来</a:t>
            </a:r>
            <a:endParaRPr kumimoji="1" lang="zh-CN" altLang="en-US" sz="20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1" y="1227485"/>
            <a:ext cx="7822032" cy="34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/>
          <p:cNvSpPr txBox="1"/>
          <p:nvPr/>
        </p:nvSpPr>
        <p:spPr>
          <a:xfrm>
            <a:off x="2910510" y="3470485"/>
            <a:ext cx="5172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第三章</a:t>
            </a:r>
            <a:endParaRPr lang="en-US" altLang="zh-CN" sz="4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党</a:t>
            </a:r>
            <a:r>
              <a:rPr lang="zh-CN" altLang="en-US" sz="4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在土地改革时期</a:t>
            </a:r>
            <a:endParaRPr lang="zh-CN" altLang="en-US" sz="40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1" t="5926" r="36179" b="58236"/>
          <a:stretch/>
        </p:blipFill>
        <p:spPr>
          <a:xfrm>
            <a:off x="951642" y="524933"/>
            <a:ext cx="4561464" cy="3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2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2174" y="3559815"/>
            <a:ext cx="2786691" cy="26708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1927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日，在以周恩来为首的领导下，贺龙、叶挺、朱德、刘伯承等率领在江西南昌党领导和影响的部队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万余人起义</a:t>
            </a:r>
            <a:endParaRPr kumimoji="1" lang="zh-CN" altLang="en-US" sz="11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76028" y="3616696"/>
            <a:ext cx="2700474" cy="26139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1927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日中共中央在汉口召开紧急会议，批判了陈独秀的右倾机主义，确实了实行土地革命和武装起义的方针。</a:t>
            </a:r>
            <a:endParaRPr kumimoji="1" lang="zh-CN" altLang="en-US" sz="11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4032" y="3669220"/>
            <a:ext cx="4158636" cy="2054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在张太雷、叶挺、周文雍、叶剑英等人的领导下，国明革命教导团和警卫团一部以及工人赤卫队在广州奇艺，成立饿了广州苏维埃政府，但因寡不敌众</a:t>
            </a:r>
            <a:r>
              <a:rPr kumimoji="1" lang="zh-CN" altLang="en-US" sz="16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，起义军失败</a:t>
            </a:r>
            <a:endParaRPr kumimoji="1" lang="zh-CN" altLang="en-US" sz="11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29" y="800490"/>
            <a:ext cx="2755236" cy="181578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92174" y="2616272"/>
            <a:ext cx="2786691" cy="10004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kumimoji="1" lang="zh-CN" altLang="en-US" sz="16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南昌起义</a:t>
            </a:r>
            <a:endParaRPr kumimoji="1" lang="zh-CN" altLang="en-US" sz="11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6027" y="2616272"/>
            <a:ext cx="2700474" cy="10004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kumimoji="1" lang="zh-CN" altLang="en-US" sz="1600" b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八七会议</a:t>
            </a:r>
            <a:endParaRPr kumimoji="1" lang="zh-CN" altLang="en-US" sz="11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64030" y="2668796"/>
            <a:ext cx="4158637" cy="10004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kumimoji="1" lang="zh-CN" altLang="en-US" sz="16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广州会议</a:t>
            </a:r>
            <a:endParaRPr kumimoji="1" lang="zh-CN" altLang="en-US" sz="11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18" r="24591"/>
          <a:stretch/>
        </p:blipFill>
        <p:spPr>
          <a:xfrm>
            <a:off x="7864031" y="800489"/>
            <a:ext cx="4158636" cy="18683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57"/>
          <a:stretch/>
        </p:blipFill>
        <p:spPr>
          <a:xfrm>
            <a:off x="4276027" y="800490"/>
            <a:ext cx="2700474" cy="18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93760" y="807539"/>
            <a:ext cx="4473940" cy="10004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其他起义</a:t>
            </a:r>
            <a:endParaRPr kumimoji="1"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3760" y="577976"/>
            <a:ext cx="7435840" cy="699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黄、麻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起义</a:t>
            </a:r>
            <a:endParaRPr kumimoji="1" lang="en-US" altLang="zh-CN" sz="3200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海陆丰及琼崖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起义</a:t>
            </a:r>
            <a:endParaRPr kumimoji="1" lang="en-US" altLang="zh-CN" sz="3200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平江起义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渭南起义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渭南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起义</a:t>
            </a:r>
            <a:endParaRPr kumimoji="1" lang="zh-CN" altLang="en-US" sz="32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18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/>
          <p:cNvSpPr txBox="1"/>
          <p:nvPr/>
        </p:nvSpPr>
        <p:spPr>
          <a:xfrm>
            <a:off x="1070140" y="3470485"/>
            <a:ext cx="8852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第四章</a:t>
            </a:r>
            <a:endParaRPr lang="en-US" altLang="zh-CN" sz="4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党</a:t>
            </a:r>
            <a:r>
              <a:rPr lang="zh-CN" altLang="en-US" sz="4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在全名族抗日战争时期</a:t>
            </a:r>
            <a:endParaRPr lang="zh-CN" altLang="en-US" sz="40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1" t="5926" r="36179" b="58236"/>
          <a:stretch/>
        </p:blipFill>
        <p:spPr>
          <a:xfrm>
            <a:off x="951642" y="524933"/>
            <a:ext cx="4561464" cy="3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8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04435" y="2904174"/>
            <a:ext cx="5756640" cy="20340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日本进军卢沟桥，日本帝国主义者以制造卢沟桥事变为起点发动了全面的侵华战阵，这标志着全面抗战的开始</a:t>
            </a:r>
            <a:endParaRPr kumimoji="1" lang="zh-CN" altLang="en-US" sz="11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04435" y="1800932"/>
            <a:ext cx="5756640" cy="10004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卢沟桥事变和全国抗战的开始</a:t>
            </a:r>
            <a:endParaRPr kumimoji="1"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800932"/>
            <a:ext cx="4288536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0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31334" y="2005162"/>
            <a:ext cx="11463866" cy="395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1978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日，中共中央向全国发出通电，再一次号召实行全名族抗战</a:t>
            </a:r>
            <a:endParaRPr kumimoji="1" lang="en-US" altLang="zh-CN" sz="16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月中旬，中共中央发表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国共合作宣言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国明的表示愿意合作但对宣言态度冷党，并千方百计现实和削弱党和红军的力量</a:t>
            </a:r>
            <a:endParaRPr kumimoji="1" lang="en-US" altLang="zh-CN" sz="16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月中旬经过艰苦谈判和日军侵华形势所迫，双方达成协议</a:t>
            </a:r>
            <a:endParaRPr kumimoji="1" lang="en-US" altLang="zh-CN" sz="16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25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日，中共中央军委发布命令，中央红军改编为八路军，任命朱德、彭德怀为正、副总指挥，开赴华北抗日前线，南方游击队改编为新四军</a:t>
            </a:r>
            <a:endParaRPr kumimoji="1" lang="en-US" altLang="zh-CN" sz="16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23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日，蒋介石发表谈话，实际上承认共产党的合法地位</a:t>
            </a:r>
            <a:endParaRPr kumimoji="1" lang="en-US" altLang="zh-CN" sz="16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至此，抗日名族统一战线正式形成，第二次国共合作开始</a:t>
            </a:r>
            <a:endParaRPr kumimoji="1" lang="zh-CN" altLang="en-US" sz="11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200" y="1377272"/>
            <a:ext cx="6832533" cy="1000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第二次共和国合作的正式形成</a:t>
            </a:r>
            <a:endParaRPr kumimoji="1" lang="zh-CN" altLang="en-US" sz="24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1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/>
          <p:cNvSpPr txBox="1"/>
          <p:nvPr/>
        </p:nvSpPr>
        <p:spPr>
          <a:xfrm>
            <a:off x="1070140" y="3470485"/>
            <a:ext cx="8852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第五章</a:t>
            </a:r>
            <a:endParaRPr lang="en-US" altLang="zh-CN" sz="4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党</a:t>
            </a:r>
            <a:r>
              <a:rPr lang="zh-CN" altLang="en-US" sz="4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在全国解放战争时期</a:t>
            </a:r>
            <a:endParaRPr lang="zh-CN" altLang="en-US" sz="40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1" t="5926" r="36179" b="58236"/>
          <a:stretch/>
        </p:blipFill>
        <p:spPr>
          <a:xfrm>
            <a:off x="951642" y="524933"/>
            <a:ext cx="4561464" cy="3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7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526540"/>
            <a:ext cx="3314700" cy="26517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31899" y="4452642"/>
            <a:ext cx="9815851" cy="137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1945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年抗日战真胜利后，为避免内战、争取和平，中国工厂当同国名党政府在重庆进行和平谈判，史称重庆谈判。国共双方签订了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政府与中共代表会谈纪要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（及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双十协定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sz="11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91294" y="1526540"/>
            <a:ext cx="6461388" cy="265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Font typeface="Wingdings" charset="2"/>
              <a:buChar char="l"/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战后的国际国内形势</a:t>
            </a:r>
            <a:endParaRPr kumimoji="1" lang="en-US" altLang="zh-CN" sz="2800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l"/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党提出“和平、明主、团结”的方针</a:t>
            </a:r>
            <a:endParaRPr kumimoji="1" lang="en-US" altLang="zh-CN" sz="2800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l"/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重庆谈判</a:t>
            </a:r>
            <a:endParaRPr kumimoji="1"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45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4933" y="1522504"/>
            <a:ext cx="6858000" cy="16948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1949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9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21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日，中国人民政协商会议第一次全体会议在北平召开，会议决定中华人命共和国定都北平，改北平为北京，以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义勇军进行曲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为国歌，国旗为五星红旗，选举毛泽东为中华人命政府主席</a:t>
            </a:r>
            <a:endParaRPr kumimoji="1" lang="zh-CN" altLang="en-US" sz="11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8834" y="1522503"/>
            <a:ext cx="3196099" cy="169482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1949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9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21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</a:t>
            </a:r>
            <a:endParaRPr kumimoji="1"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34933" y="3593600"/>
            <a:ext cx="6858000" cy="1694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1949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kumimoji="1" lang="en-US" altLang="zh-CN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日，中华人命共和国中央人命政府成立了。</a:t>
            </a:r>
            <a:endParaRPr kumimoji="1" lang="zh-CN" altLang="en-US" sz="11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8834" y="3593599"/>
            <a:ext cx="3196099" cy="16948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1949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</a:t>
            </a:r>
            <a:endParaRPr kumimoji="1"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2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/>
          <p:cNvSpPr txBox="1"/>
          <p:nvPr/>
        </p:nvSpPr>
        <p:spPr>
          <a:xfrm>
            <a:off x="1070140" y="3470485"/>
            <a:ext cx="8852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第六章</a:t>
            </a:r>
            <a:endParaRPr lang="en-US" altLang="zh-CN" sz="4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向社会主义过渡的现实</a:t>
            </a:r>
            <a:endParaRPr lang="zh-CN" altLang="en-US" sz="40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1" t="5926" r="36179" b="58236"/>
          <a:stretch/>
        </p:blipFill>
        <p:spPr>
          <a:xfrm>
            <a:off x="951642" y="524933"/>
            <a:ext cx="4561464" cy="3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5897" y="683251"/>
            <a:ext cx="7570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 录</a:t>
            </a:r>
            <a:endParaRPr kumimoji="1" lang="zh-CN" altLang="en-US" sz="60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1" name="组合 4"/>
          <p:cNvGrpSpPr/>
          <p:nvPr/>
        </p:nvGrpSpPr>
        <p:grpSpPr>
          <a:xfrm>
            <a:off x="1257366" y="1976095"/>
            <a:ext cx="3228762" cy="536203"/>
            <a:chOff x="5131596" y="1756984"/>
            <a:chExt cx="3228762" cy="536203"/>
          </a:xfrm>
        </p:grpSpPr>
        <p:sp>
          <p:nvSpPr>
            <p:cNvPr id="12" name="流程图: 可选过程 5"/>
            <p:cNvSpPr/>
            <p:nvPr/>
          </p:nvSpPr>
          <p:spPr>
            <a:xfrm>
              <a:off x="5131596" y="1756984"/>
              <a:ext cx="744278" cy="536203"/>
            </a:xfrm>
            <a:prstGeom prst="flowChartAlternateProcess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21256" y="1781096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为什么要学党史</a:t>
              </a:r>
              <a:endPara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74377" y="1797193"/>
              <a:ext cx="503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组合 4"/>
          <p:cNvGrpSpPr/>
          <p:nvPr/>
        </p:nvGrpSpPr>
        <p:grpSpPr>
          <a:xfrm>
            <a:off x="1263893" y="2779911"/>
            <a:ext cx="3227159" cy="536203"/>
            <a:chOff x="5131596" y="1756984"/>
            <a:chExt cx="3227159" cy="536203"/>
          </a:xfrm>
        </p:grpSpPr>
        <p:sp>
          <p:nvSpPr>
            <p:cNvPr id="17" name="流程图: 可选过程 5"/>
            <p:cNvSpPr/>
            <p:nvPr/>
          </p:nvSpPr>
          <p:spPr>
            <a:xfrm>
              <a:off x="5131596" y="1756984"/>
              <a:ext cx="737751" cy="536203"/>
            </a:xfrm>
            <a:prstGeom prst="flowChartAlternateProcess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021256" y="1781096"/>
              <a:ext cx="2337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党在大革命时期</a:t>
              </a:r>
              <a:endPara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74377" y="1797193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0" name="组合 4"/>
          <p:cNvGrpSpPr/>
          <p:nvPr/>
        </p:nvGrpSpPr>
        <p:grpSpPr>
          <a:xfrm>
            <a:off x="1257366" y="3583727"/>
            <a:ext cx="3534936" cy="536203"/>
            <a:chOff x="5131596" y="1756984"/>
            <a:chExt cx="3534936" cy="536203"/>
          </a:xfrm>
        </p:grpSpPr>
        <p:sp>
          <p:nvSpPr>
            <p:cNvPr id="21" name="流程图: 可选过程 5"/>
            <p:cNvSpPr/>
            <p:nvPr/>
          </p:nvSpPr>
          <p:spPr>
            <a:xfrm>
              <a:off x="5131596" y="1756984"/>
              <a:ext cx="744278" cy="536203"/>
            </a:xfrm>
            <a:prstGeom prst="flowChartAlternateProcess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21256" y="1781096"/>
              <a:ext cx="26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党在土地革命时期</a:t>
              </a:r>
              <a:endPara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74377" y="1797193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4" name="组合 4"/>
          <p:cNvGrpSpPr/>
          <p:nvPr/>
        </p:nvGrpSpPr>
        <p:grpSpPr>
          <a:xfrm>
            <a:off x="1257366" y="4387543"/>
            <a:ext cx="4458266" cy="536203"/>
            <a:chOff x="5131596" y="1756984"/>
            <a:chExt cx="4458266" cy="536203"/>
          </a:xfrm>
        </p:grpSpPr>
        <p:sp>
          <p:nvSpPr>
            <p:cNvPr id="25" name="流程图: 可选过程 5"/>
            <p:cNvSpPr/>
            <p:nvPr/>
          </p:nvSpPr>
          <p:spPr>
            <a:xfrm>
              <a:off x="5131596" y="1756984"/>
              <a:ext cx="744278" cy="536203"/>
            </a:xfrm>
            <a:prstGeom prst="flowChartAlternateProcess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21256" y="1781096"/>
              <a:ext cx="3568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党在全民族抗日战争时期</a:t>
              </a:r>
              <a:endPara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4377" y="1797193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4"/>
          <p:cNvGrpSpPr/>
          <p:nvPr/>
        </p:nvGrpSpPr>
        <p:grpSpPr>
          <a:xfrm>
            <a:off x="1257366" y="5191359"/>
            <a:ext cx="4150489" cy="536203"/>
            <a:chOff x="5131596" y="1756984"/>
            <a:chExt cx="4150489" cy="536203"/>
          </a:xfrm>
        </p:grpSpPr>
        <p:sp>
          <p:nvSpPr>
            <p:cNvPr id="29" name="流程图: 可选过程 5"/>
            <p:cNvSpPr/>
            <p:nvPr/>
          </p:nvSpPr>
          <p:spPr>
            <a:xfrm>
              <a:off x="5131596" y="1756984"/>
              <a:ext cx="744278" cy="536203"/>
            </a:xfrm>
            <a:prstGeom prst="flowChartAlternateProcess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21256" y="1781096"/>
              <a:ext cx="32608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党在全国解放战争时期</a:t>
              </a:r>
              <a:endPara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274377" y="1797193"/>
              <a:ext cx="514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2" name="组合 4"/>
          <p:cNvGrpSpPr/>
          <p:nvPr/>
        </p:nvGrpSpPr>
        <p:grpSpPr>
          <a:xfrm>
            <a:off x="6297515" y="1976095"/>
            <a:ext cx="4152092" cy="536203"/>
            <a:chOff x="5131596" y="1756984"/>
            <a:chExt cx="4152092" cy="536203"/>
          </a:xfrm>
        </p:grpSpPr>
        <p:sp>
          <p:nvSpPr>
            <p:cNvPr id="33" name="流程图: 可选过程 5"/>
            <p:cNvSpPr/>
            <p:nvPr/>
          </p:nvSpPr>
          <p:spPr>
            <a:xfrm>
              <a:off x="5131596" y="1756984"/>
              <a:ext cx="798229" cy="536203"/>
            </a:xfrm>
            <a:prstGeom prst="flowChartAlternateProcess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021256" y="1781096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向社会主义过渡的现实</a:t>
              </a:r>
              <a:endPara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274377" y="1797193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6" name="组合 4"/>
          <p:cNvGrpSpPr/>
          <p:nvPr/>
        </p:nvGrpSpPr>
        <p:grpSpPr>
          <a:xfrm>
            <a:off x="6304042" y="2779911"/>
            <a:ext cx="4459868" cy="536203"/>
            <a:chOff x="5131596" y="1756984"/>
            <a:chExt cx="4459868" cy="536203"/>
          </a:xfrm>
        </p:grpSpPr>
        <p:sp>
          <p:nvSpPr>
            <p:cNvPr id="37" name="流程图: 可选过程 5"/>
            <p:cNvSpPr/>
            <p:nvPr/>
          </p:nvSpPr>
          <p:spPr>
            <a:xfrm>
              <a:off x="5131596" y="1756984"/>
              <a:ext cx="791702" cy="536203"/>
            </a:xfrm>
            <a:prstGeom prst="flowChartAlternateProcess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21256" y="1781096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社会主义建设的全面展开</a:t>
              </a:r>
              <a:endPara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74377" y="1797193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0" name="组合 4"/>
          <p:cNvGrpSpPr/>
          <p:nvPr/>
        </p:nvGrpSpPr>
        <p:grpSpPr>
          <a:xfrm>
            <a:off x="6297515" y="3583727"/>
            <a:ext cx="3536538" cy="536203"/>
            <a:chOff x="5131596" y="1756984"/>
            <a:chExt cx="3536538" cy="536203"/>
          </a:xfrm>
        </p:grpSpPr>
        <p:sp>
          <p:nvSpPr>
            <p:cNvPr id="41" name="流程图: 可选过程 5"/>
            <p:cNvSpPr/>
            <p:nvPr/>
          </p:nvSpPr>
          <p:spPr>
            <a:xfrm>
              <a:off x="5131596" y="1756984"/>
              <a:ext cx="798229" cy="536203"/>
            </a:xfrm>
            <a:prstGeom prst="flowChartAlternateProcess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021256" y="1781096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文化大革命的内乱</a:t>
              </a:r>
              <a:endPara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74377" y="1797193"/>
              <a:ext cx="514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08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4" name="组合 4"/>
          <p:cNvGrpSpPr/>
          <p:nvPr/>
        </p:nvGrpSpPr>
        <p:grpSpPr>
          <a:xfrm>
            <a:off x="6297515" y="4387543"/>
            <a:ext cx="3536538" cy="536203"/>
            <a:chOff x="5131596" y="1756984"/>
            <a:chExt cx="3536538" cy="536203"/>
          </a:xfrm>
        </p:grpSpPr>
        <p:sp>
          <p:nvSpPr>
            <p:cNvPr id="45" name="流程图: 可选过程 5"/>
            <p:cNvSpPr/>
            <p:nvPr/>
          </p:nvSpPr>
          <p:spPr>
            <a:xfrm>
              <a:off x="5131596" y="1756984"/>
              <a:ext cx="798229" cy="536203"/>
            </a:xfrm>
            <a:prstGeom prst="flowChartAlternateProcess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021256" y="1781096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实现伟大历史转折</a:t>
              </a:r>
              <a:endPara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274377" y="1797193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09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"/>
          <p:cNvGrpSpPr/>
          <p:nvPr/>
        </p:nvGrpSpPr>
        <p:grpSpPr>
          <a:xfrm>
            <a:off x="6297515" y="5191359"/>
            <a:ext cx="1997656" cy="536203"/>
            <a:chOff x="5131596" y="1756984"/>
            <a:chExt cx="1997656" cy="536203"/>
          </a:xfrm>
        </p:grpSpPr>
        <p:sp>
          <p:nvSpPr>
            <p:cNvPr id="49" name="流程图: 可选过程 5"/>
            <p:cNvSpPr/>
            <p:nvPr/>
          </p:nvSpPr>
          <p:spPr>
            <a:xfrm>
              <a:off x="5131596" y="1756984"/>
              <a:ext cx="798229" cy="536203"/>
            </a:xfrm>
            <a:prstGeom prst="flowChartAlternateProcess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21256" y="178109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新时期</a:t>
              </a:r>
              <a:endPara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74377" y="1797193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10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5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65908" y="1222699"/>
            <a:ext cx="4512457" cy="4743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、中国大陆的统一</a:t>
            </a:r>
            <a:endParaRPr kumimoji="1" lang="en-US" altLang="zh-CN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、建立国营经济和新的经济秩序</a:t>
            </a:r>
            <a:endParaRPr kumimoji="1" lang="en-US" altLang="zh-CN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、抗美援朝战争</a:t>
            </a:r>
            <a:endParaRPr kumimoji="1" lang="en-US" altLang="zh-CN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、土地改革</a:t>
            </a:r>
            <a:endParaRPr kumimoji="1" lang="en-US" altLang="zh-CN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、开展“三反”、“五反”运动</a:t>
            </a:r>
            <a:endParaRPr kumimoji="1" lang="en-US" altLang="zh-CN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、恢复国民经济的完成</a:t>
            </a:r>
            <a:endParaRPr kumimoji="1" lang="en-US" altLang="zh-CN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、过渡时期总路线的实施</a:t>
            </a:r>
            <a:endParaRPr kumimoji="1" lang="en-US" altLang="zh-CN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、实施第一个五年计划</a:t>
            </a:r>
            <a:endParaRPr kumimoji="1" lang="en-US" altLang="zh-CN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9</a:t>
            </a: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、其他事业的发展</a:t>
            </a:r>
            <a:endParaRPr kumimoji="1"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655" r="23578"/>
          <a:stretch/>
        </p:blipFill>
        <p:spPr>
          <a:xfrm>
            <a:off x="6160124" y="1222698"/>
            <a:ext cx="4736683" cy="47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/>
          <p:cNvSpPr txBox="1"/>
          <p:nvPr/>
        </p:nvSpPr>
        <p:spPr>
          <a:xfrm>
            <a:off x="1070140" y="3470485"/>
            <a:ext cx="8852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第七章</a:t>
            </a:r>
            <a:endParaRPr lang="en-US" altLang="zh-CN" sz="4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社会主义建设的全名展开</a:t>
            </a:r>
            <a:endParaRPr lang="zh-CN" altLang="en-US" sz="40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1" t="5926" r="36179" b="58236"/>
          <a:stretch/>
        </p:blipFill>
        <p:spPr>
          <a:xfrm>
            <a:off x="951642" y="524933"/>
            <a:ext cx="4561464" cy="3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045003" y="882810"/>
            <a:ext cx="6355922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庐山会议从纠“左”到反“右”的逆转</a:t>
            </a:r>
          </a:p>
        </p:txBody>
      </p:sp>
      <p:cxnSp>
        <p:nvCxnSpPr>
          <p:cNvPr id="43" name="直线连接符 42"/>
          <p:cNvCxnSpPr/>
          <p:nvPr/>
        </p:nvCxnSpPr>
        <p:spPr>
          <a:xfrm>
            <a:off x="976327" y="1713048"/>
            <a:ext cx="89947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45003" y="1602887"/>
            <a:ext cx="6355922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对国民经济和社会政治关系的全面调整</a:t>
            </a:r>
          </a:p>
        </p:txBody>
      </p:sp>
      <p:cxnSp>
        <p:nvCxnSpPr>
          <p:cNvPr id="45" name="直线连接符 44"/>
          <p:cNvCxnSpPr/>
          <p:nvPr/>
        </p:nvCxnSpPr>
        <p:spPr>
          <a:xfrm>
            <a:off x="976327" y="2458045"/>
            <a:ext cx="89947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045003" y="2347884"/>
            <a:ext cx="6355922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七千人大会</a:t>
            </a:r>
          </a:p>
        </p:txBody>
      </p:sp>
      <p:cxnSp>
        <p:nvCxnSpPr>
          <p:cNvPr id="47" name="直线连接符 46"/>
          <p:cNvCxnSpPr/>
          <p:nvPr/>
        </p:nvCxnSpPr>
        <p:spPr>
          <a:xfrm>
            <a:off x="976327" y="3203042"/>
            <a:ext cx="89947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45003" y="3092881"/>
            <a:ext cx="6355922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西藏平叛和名族改革</a:t>
            </a:r>
          </a:p>
        </p:txBody>
      </p:sp>
      <p:cxnSp>
        <p:nvCxnSpPr>
          <p:cNvPr id="49" name="直线连接符 48"/>
          <p:cNvCxnSpPr/>
          <p:nvPr/>
        </p:nvCxnSpPr>
        <p:spPr>
          <a:xfrm>
            <a:off x="976327" y="3948039"/>
            <a:ext cx="89947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045002" y="3837878"/>
            <a:ext cx="8575249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对外关系及外交格局</a:t>
            </a:r>
          </a:p>
        </p:txBody>
      </p:sp>
      <p:cxnSp>
        <p:nvCxnSpPr>
          <p:cNvPr id="51" name="直线连接符 50"/>
          <p:cNvCxnSpPr/>
          <p:nvPr/>
        </p:nvCxnSpPr>
        <p:spPr>
          <a:xfrm>
            <a:off x="976327" y="4660519"/>
            <a:ext cx="89947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045002" y="4550358"/>
            <a:ext cx="9174495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三届人大一次会议和实现“四个现代化”目标的提出</a:t>
            </a:r>
          </a:p>
        </p:txBody>
      </p:sp>
      <p:cxnSp>
        <p:nvCxnSpPr>
          <p:cNvPr id="53" name="直线连接符 52"/>
          <p:cNvCxnSpPr/>
          <p:nvPr/>
        </p:nvCxnSpPr>
        <p:spPr>
          <a:xfrm>
            <a:off x="981208" y="5327081"/>
            <a:ext cx="89947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49883" y="5216920"/>
            <a:ext cx="8575249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en-US" altLang="zh-CN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1969</a:t>
            </a: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年前后社会主义建设的突出成绩</a:t>
            </a:r>
          </a:p>
        </p:txBody>
      </p:sp>
    </p:spTree>
    <p:extLst>
      <p:ext uri="{BB962C8B-B14F-4D97-AF65-F5344CB8AC3E}">
        <p14:creationId xmlns:p14="http://schemas.microsoft.com/office/powerpoint/2010/main" val="61142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6" grpId="0"/>
      <p:bldP spid="48" grpId="0"/>
      <p:bldP spid="50" grpId="0"/>
      <p:bldP spid="52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/>
          <p:cNvSpPr txBox="1"/>
          <p:nvPr/>
        </p:nvSpPr>
        <p:spPr>
          <a:xfrm>
            <a:off x="1070140" y="3470485"/>
            <a:ext cx="8852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第八章</a:t>
            </a:r>
            <a:endParaRPr lang="en-US" altLang="zh-CN" sz="4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文化大革命的内乱</a:t>
            </a:r>
            <a:endParaRPr lang="zh-CN" altLang="en-US" sz="40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1" t="5926" r="36179" b="58236"/>
          <a:stretch/>
        </p:blipFill>
        <p:spPr>
          <a:xfrm>
            <a:off x="951642" y="524933"/>
            <a:ext cx="4561464" cy="3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7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18" y="1738858"/>
            <a:ext cx="2829307" cy="3695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263" y="1738858"/>
            <a:ext cx="7184870" cy="369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一、”文化大革命“的导火索</a:t>
            </a:r>
            <a:r>
              <a:rPr kumimoji="1"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—《</a:t>
            </a: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评新编历史剧</a:t>
            </a:r>
            <a:r>
              <a:rPr kumimoji="1"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〈</a:t>
            </a: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海瑞罢官</a:t>
            </a:r>
            <a:r>
              <a:rPr kumimoji="1"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〉》</a:t>
            </a: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、”二月提纲“</a:t>
            </a:r>
            <a:endParaRPr kumimoji="1" lang="en-US" altLang="zh-CN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二、“文化大革命”的主要时间</a:t>
            </a:r>
            <a:endParaRPr kumimoji="1" lang="en-US" altLang="zh-CN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三、对“文化大革命”的基本分析：</a:t>
            </a:r>
            <a:endParaRPr kumimoji="1" lang="en-US" altLang="zh-CN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在党的历史上。“文化大革命”是左倾镆误指导思想在党中央点丰导地位持续时间最丧的时期</a:t>
            </a:r>
            <a:r>
              <a:rPr kumimoji="1" lang="en-US" altLang="zh-CN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这场“大箪命”给竞、国家和各族人民带来了沉量的灾难</a:t>
            </a:r>
            <a:r>
              <a:rPr kumimoji="1" lang="en-US" altLang="zh-CN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留下了极其惨痛的教训。  但是要把“文化大革命”这场运动与这十年</a:t>
            </a:r>
            <a:r>
              <a:rPr kumimoji="1" lang="en-US" altLang="zh-CN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这个时期区别看待。在这干年中宙于笔泽东对极左思潮的一 定限制，由于党和人民对文化天箪命”和林彪、江青两个反革命集团的抵制和抗争一</a:t>
            </a:r>
            <a:r>
              <a:rPr kumimoji="1" lang="en-US" altLang="zh-CN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直没有停止，“文化大革命的破坏受到了一 定程度上的限制我国国民  得了进展，科学技术方面也取得了一些成就</a:t>
            </a:r>
            <a:r>
              <a:rPr kumimoji="1" lang="en-US" altLang="zh-CN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氢弹、卫星</a:t>
            </a:r>
            <a:r>
              <a:rPr kumimoji="1" lang="en-US" altLang="zh-CN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) ;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外交战线也取得重要进展。</a:t>
            </a:r>
            <a:endParaRPr kumimoji="1" lang="en-US" altLang="zh-CN" sz="12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endParaRPr kumimoji="1" lang="zh-CN" altLang="en-US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69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/>
          <p:cNvSpPr txBox="1"/>
          <p:nvPr/>
        </p:nvSpPr>
        <p:spPr>
          <a:xfrm>
            <a:off x="1070140" y="3470485"/>
            <a:ext cx="8852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第九章</a:t>
            </a:r>
            <a:endParaRPr lang="en-US" altLang="zh-CN" sz="4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实现历史伟大转转</a:t>
            </a:r>
            <a:endParaRPr lang="zh-CN" altLang="en-US" sz="40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1" t="5926" r="36179" b="58236"/>
          <a:stretch/>
        </p:blipFill>
        <p:spPr>
          <a:xfrm>
            <a:off x="951642" y="524933"/>
            <a:ext cx="4561464" cy="3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26266" y="1385927"/>
            <a:ext cx="5458365" cy="1865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“两个凡是”不符合马克思主义（“两个凡是”即凡是毛主席作出的决策，我们都坚决维护，凡是毛主席的指示，我们都始终不渝的遵循）</a:t>
            </a:r>
            <a:endParaRPr kumimoji="1" lang="zh-CN" altLang="en-US" sz="11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4301" y="1385926"/>
            <a:ext cx="1451965" cy="186527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kumimoji="1" lang="zh-CN" altLang="en-US" sz="28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6265" y="3587260"/>
            <a:ext cx="5458365" cy="18652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zh-CN" altLang="en-US" sz="16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大规模平反冤假错案；开始农村改革；外交工作积极开展，取得成果</a:t>
            </a:r>
            <a:endParaRPr kumimoji="1" lang="zh-CN" altLang="en-US" sz="11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301" y="3587260"/>
            <a:ext cx="1451965" cy="186527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4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02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/>
          <p:cNvSpPr txBox="1"/>
          <p:nvPr/>
        </p:nvSpPr>
        <p:spPr>
          <a:xfrm>
            <a:off x="1070140" y="3470485"/>
            <a:ext cx="8852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第十章</a:t>
            </a:r>
            <a:endParaRPr lang="en-US" altLang="zh-CN" sz="4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新时期</a:t>
            </a:r>
            <a:endParaRPr lang="zh-CN" altLang="en-US" sz="40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1" t="5926" r="36179" b="58236"/>
          <a:stretch/>
        </p:blipFill>
        <p:spPr>
          <a:xfrm>
            <a:off x="951642" y="524933"/>
            <a:ext cx="4561464" cy="3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4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45002" y="882810"/>
            <a:ext cx="8926055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charset="2"/>
              <a:buChar char="ü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党的十二大</a:t>
            </a:r>
            <a:r>
              <a:rPr kumimoji="1" lang="en-US" altLang="zh-CN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—1982</a:t>
            </a: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 邓小平‘建设有中国特色的社会主义</a:t>
            </a:r>
          </a:p>
        </p:txBody>
      </p:sp>
      <p:cxnSp>
        <p:nvCxnSpPr>
          <p:cNvPr id="29" name="直线连接符 28"/>
          <p:cNvCxnSpPr/>
          <p:nvPr/>
        </p:nvCxnSpPr>
        <p:spPr>
          <a:xfrm>
            <a:off x="976327" y="1713048"/>
            <a:ext cx="89947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45002" y="1602887"/>
            <a:ext cx="8926055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charset="2"/>
              <a:buChar char="ü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党的十三大</a:t>
            </a:r>
            <a:r>
              <a:rPr kumimoji="1" lang="en-US" altLang="zh-CN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—1987</a:t>
            </a: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“社会主义初级阶段理论”</a:t>
            </a:r>
          </a:p>
        </p:txBody>
      </p:sp>
      <p:cxnSp>
        <p:nvCxnSpPr>
          <p:cNvPr id="31" name="直线连接符 30"/>
          <p:cNvCxnSpPr/>
          <p:nvPr/>
        </p:nvCxnSpPr>
        <p:spPr>
          <a:xfrm>
            <a:off x="976327" y="2458045"/>
            <a:ext cx="89947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45002" y="2347884"/>
            <a:ext cx="10327848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charset="2"/>
              <a:buChar char="ü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党的十三届四中全会</a:t>
            </a:r>
            <a:r>
              <a:rPr kumimoji="1" lang="en-US" altLang="zh-CN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以江泽民为核心的第三代中央领导集体开始形成</a:t>
            </a:r>
          </a:p>
        </p:txBody>
      </p:sp>
      <p:cxnSp>
        <p:nvCxnSpPr>
          <p:cNvPr id="33" name="直线连接符 32"/>
          <p:cNvCxnSpPr/>
          <p:nvPr/>
        </p:nvCxnSpPr>
        <p:spPr>
          <a:xfrm>
            <a:off x="976327" y="3203042"/>
            <a:ext cx="89947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45002" y="3092881"/>
            <a:ext cx="8926055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charset="2"/>
              <a:buChar char="ü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党的十四大</a:t>
            </a:r>
            <a:r>
              <a:rPr kumimoji="1" lang="en-US" altLang="zh-CN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—1982</a:t>
            </a: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 邓小平视察南方讲话</a:t>
            </a:r>
          </a:p>
        </p:txBody>
      </p:sp>
      <p:cxnSp>
        <p:nvCxnSpPr>
          <p:cNvPr id="35" name="直线连接符 34"/>
          <p:cNvCxnSpPr/>
          <p:nvPr/>
        </p:nvCxnSpPr>
        <p:spPr>
          <a:xfrm>
            <a:off x="976327" y="3948039"/>
            <a:ext cx="89947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45002" y="3837878"/>
            <a:ext cx="12042807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charset="2"/>
              <a:buChar char="ü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党的十五大</a:t>
            </a:r>
            <a:r>
              <a:rPr kumimoji="1" lang="en-US" altLang="zh-CN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—1987</a:t>
            </a: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邓小平理论</a:t>
            </a:r>
          </a:p>
        </p:txBody>
      </p:sp>
      <p:cxnSp>
        <p:nvCxnSpPr>
          <p:cNvPr id="37" name="直线连接符 36"/>
          <p:cNvCxnSpPr/>
          <p:nvPr/>
        </p:nvCxnSpPr>
        <p:spPr>
          <a:xfrm>
            <a:off x="976327" y="4660519"/>
            <a:ext cx="89947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45002" y="4550358"/>
            <a:ext cx="12884369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charset="2"/>
              <a:buChar char="ü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党的十六大</a:t>
            </a:r>
            <a:r>
              <a:rPr kumimoji="1" lang="en-US" altLang="zh-CN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—2002</a:t>
            </a: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“三个代表”</a:t>
            </a:r>
          </a:p>
        </p:txBody>
      </p:sp>
      <p:cxnSp>
        <p:nvCxnSpPr>
          <p:cNvPr id="39" name="直线连接符 38"/>
          <p:cNvCxnSpPr/>
          <p:nvPr/>
        </p:nvCxnSpPr>
        <p:spPr>
          <a:xfrm>
            <a:off x="981208" y="5327081"/>
            <a:ext cx="89947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49883" y="5216920"/>
            <a:ext cx="12042807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charset="2"/>
              <a:buChar char="ü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党的十七大</a:t>
            </a:r>
            <a:r>
              <a:rPr kumimoji="1" lang="en-US" altLang="zh-CN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—2007</a:t>
            </a: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 “科学发展观”</a:t>
            </a:r>
          </a:p>
        </p:txBody>
      </p:sp>
    </p:spTree>
    <p:extLst>
      <p:ext uri="{BB962C8B-B14F-4D97-AF65-F5344CB8AC3E}">
        <p14:creationId xmlns:p14="http://schemas.microsoft.com/office/powerpoint/2010/main" val="155601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4" grpId="0"/>
      <p:bldP spid="36" grpId="0"/>
      <p:bldP spid="38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73885" y="2176337"/>
            <a:ext cx="8469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热烈祝贺</a:t>
            </a:r>
            <a:endParaRPr kumimoji="1" lang="en-US" altLang="zh-CN" sz="6000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6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中国共产党建党</a:t>
            </a:r>
            <a:r>
              <a:rPr kumimoji="1" lang="en-US" altLang="zh-CN" sz="6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9X</a:t>
            </a:r>
            <a:r>
              <a:rPr kumimoji="1" lang="zh-CN" altLang="en-US" sz="6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周年</a:t>
            </a:r>
            <a:endParaRPr kumimoji="1" lang="zh-CN" altLang="en-US" sz="60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33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/>
          <p:cNvSpPr txBox="1"/>
          <p:nvPr/>
        </p:nvSpPr>
        <p:spPr>
          <a:xfrm>
            <a:off x="2910510" y="3470485"/>
            <a:ext cx="5172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第一章</a:t>
            </a:r>
            <a:endParaRPr lang="en-US" altLang="zh-CN" sz="4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为什么要学好党史</a:t>
            </a:r>
            <a:endParaRPr lang="en-US" altLang="zh-CN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1" t="5926" r="36179" b="58236"/>
          <a:stretch/>
        </p:blipFill>
        <p:spPr>
          <a:xfrm>
            <a:off x="951642" y="524933"/>
            <a:ext cx="4561464" cy="3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3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2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901672" y="1404626"/>
            <a:ext cx="8093985" cy="809469"/>
            <a:chOff x="1439056" y="1618938"/>
            <a:chExt cx="9938937" cy="809469"/>
          </a:xfrm>
        </p:grpSpPr>
        <p:sp>
          <p:nvSpPr>
            <p:cNvPr id="3" name="矩形 2"/>
            <p:cNvSpPr/>
            <p:nvPr/>
          </p:nvSpPr>
          <p:spPr>
            <a:xfrm>
              <a:off x="1439056" y="1618938"/>
              <a:ext cx="2503357" cy="80946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毛泽东</a:t>
              </a:r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60115" y="1618938"/>
              <a:ext cx="7417878" cy="80946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kumimoji="1" lang="zh-CN" altLang="en-US" sz="1400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如果不把党的历史搞清楚，不把党在历史上走的路搞清楚，便不能把事情办的更好</a:t>
              </a:r>
              <a:r>
                <a:rPr kumimoji="1" lang="en-US" altLang="zh-CN" sz="1400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……</a:t>
              </a:r>
              <a:r>
                <a:rPr kumimoji="1" lang="zh-CN" altLang="en-US" sz="1400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加强党内教育，推进各方面工作，都是必须的</a:t>
              </a:r>
              <a:endParaRPr kumimoji="1" lang="zh-CN" altLang="en-US" sz="1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901672" y="2520925"/>
            <a:ext cx="8126294" cy="809469"/>
            <a:chOff x="1439056" y="1618938"/>
            <a:chExt cx="9978611" cy="809469"/>
          </a:xfrm>
        </p:grpSpPr>
        <p:sp>
          <p:nvSpPr>
            <p:cNvPr id="13" name="矩形 12"/>
            <p:cNvSpPr/>
            <p:nvPr/>
          </p:nvSpPr>
          <p:spPr>
            <a:xfrm>
              <a:off x="1439056" y="1618938"/>
              <a:ext cx="2503357" cy="80946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邓小平</a:t>
              </a:r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42412" y="1618938"/>
              <a:ext cx="7475255" cy="80946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kumimoji="1" lang="zh-CN" altLang="en-US" sz="1400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掌握理论研究历史、了解现实，是革命和建设事业取得胜利和蓬勃发展的三个必要条件</a:t>
              </a:r>
              <a:endParaRPr kumimoji="1" lang="zh-CN" altLang="en-US" sz="1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901672" y="3637224"/>
            <a:ext cx="8126294" cy="809469"/>
            <a:chOff x="1439056" y="1618938"/>
            <a:chExt cx="9978611" cy="809469"/>
          </a:xfrm>
        </p:grpSpPr>
        <p:sp>
          <p:nvSpPr>
            <p:cNvPr id="16" name="矩形 15"/>
            <p:cNvSpPr/>
            <p:nvPr/>
          </p:nvSpPr>
          <p:spPr>
            <a:xfrm>
              <a:off x="1439056" y="1618938"/>
              <a:ext cx="2503357" cy="80946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胡景涛</a:t>
              </a:r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60115" y="1618938"/>
              <a:ext cx="7457552" cy="80946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kumimoji="1" lang="zh-CN" altLang="en-US" sz="1400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科学发展观是党必须长期坚持的指导思想，必须把科学发展观贯彻到我国现代化建设全过程，体现到党的建设各个方面</a:t>
              </a:r>
              <a:endParaRPr kumimoji="1" lang="zh-CN" altLang="en-US" sz="1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916088" y="4753523"/>
            <a:ext cx="8079569" cy="809469"/>
            <a:chOff x="1439056" y="1618938"/>
            <a:chExt cx="9921236" cy="809469"/>
          </a:xfrm>
        </p:grpSpPr>
        <p:sp>
          <p:nvSpPr>
            <p:cNvPr id="19" name="矩形 18"/>
            <p:cNvSpPr/>
            <p:nvPr/>
          </p:nvSpPr>
          <p:spPr>
            <a:xfrm>
              <a:off x="1439056" y="1618938"/>
              <a:ext cx="2503357" cy="80946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习近平</a:t>
              </a:r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24710" y="1627797"/>
              <a:ext cx="7435582" cy="8006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kumimoji="1" lang="zh-CN" altLang="en-US" sz="1400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中国共产党的历史是中国近现代以来历史最为可歌可泣的篇章，学习中国现代史主要学习中国共产党的历史</a:t>
              </a:r>
              <a:endParaRPr kumimoji="1" lang="zh-CN" altLang="en-US" sz="1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86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34429" y="2107373"/>
            <a:ext cx="2038662" cy="8094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铭责任</a:t>
            </a:r>
            <a:endParaRPr kumimoji="1" lang="zh-CN" altLang="en-US" sz="28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86622" y="2107373"/>
            <a:ext cx="2038662" cy="8094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明未来</a:t>
            </a:r>
            <a:endParaRPr kumimoji="1" lang="zh-CN" altLang="en-US" sz="28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8815" y="2093360"/>
            <a:ext cx="2038662" cy="8094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明现在</a:t>
            </a:r>
            <a:endParaRPr kumimoji="1" lang="zh-CN" altLang="en-US" sz="28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4429" y="3285664"/>
            <a:ext cx="2038662" cy="8094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知行替</a:t>
            </a:r>
            <a:endParaRPr kumimoji="1" lang="zh-CN" altLang="en-US" sz="28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86622" y="3285664"/>
            <a:ext cx="2038662" cy="8094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知源头</a:t>
            </a:r>
            <a:endParaRPr kumimoji="1" lang="zh-CN" altLang="en-US" sz="28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8815" y="3271651"/>
            <a:ext cx="2038662" cy="8094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感党恩</a:t>
            </a:r>
            <a:endParaRPr kumimoji="1" lang="zh-CN" altLang="en-US" sz="28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01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259" y="840833"/>
            <a:ext cx="5524186" cy="125859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latin typeface="Microsoft YaHei" charset="-122"/>
                <a:ea typeface="Microsoft YaHei" charset="-122"/>
                <a:cs typeface="Microsoft YaHei" charset="-122"/>
              </a:rPr>
              <a:t>三</a:t>
            </a:r>
            <a:r>
              <a:rPr kumimoji="1" lang="zh-CN" altLang="en-US" sz="2800" b="1" smtClean="0">
                <a:latin typeface="Microsoft YaHei" charset="-122"/>
                <a:ea typeface="Microsoft YaHei" charset="-122"/>
                <a:cs typeface="Microsoft YaHei" charset="-122"/>
              </a:rPr>
              <a:t>个阶段</a:t>
            </a:r>
            <a:r>
              <a:rPr kumimoji="1" lang="zh-CN" altLang="en-US" sz="2800" b="1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800" b="1" smtClean="0">
                <a:latin typeface="Microsoft YaHei" charset="-122"/>
                <a:ea typeface="Microsoft YaHei" charset="-122"/>
                <a:cs typeface="Microsoft YaHei" charset="-122"/>
              </a:rPr>
              <a:t>  十</a:t>
            </a:r>
            <a:r>
              <a:rPr kumimoji="1" lang="zh-CN" altLang="en-US" sz="2800" b="1" dirty="0" smtClean="0">
                <a:latin typeface="Microsoft YaHei" charset="-122"/>
                <a:ea typeface="Microsoft YaHei" charset="-122"/>
                <a:cs typeface="Microsoft YaHei" charset="-122"/>
              </a:rPr>
              <a:t>个时期</a:t>
            </a:r>
            <a:endParaRPr kumimoji="1" lang="zh-CN" altLang="en-US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38587" y="2575779"/>
            <a:ext cx="5291529" cy="969737"/>
            <a:chOff x="3522687" y="1497966"/>
            <a:chExt cx="5291529" cy="969737"/>
          </a:xfrm>
        </p:grpSpPr>
        <p:sp>
          <p:nvSpPr>
            <p:cNvPr id="6" name="文本框 5"/>
            <p:cNvSpPr txBox="1"/>
            <p:nvPr/>
          </p:nvSpPr>
          <p:spPr>
            <a:xfrm>
              <a:off x="3522687" y="1497966"/>
              <a:ext cx="529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charset="2"/>
                <a:buChar char="l"/>
              </a:pPr>
              <a:r>
                <a:rPr kumimoji="1" lang="en-US" altLang="zh-CN" sz="2800" b="1" dirty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1921</a:t>
              </a:r>
              <a:r>
                <a:rPr kumimoji="1" lang="zh-CN" altLang="en-US" sz="2800" b="1" dirty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年</a:t>
              </a:r>
              <a:r>
                <a:rPr kumimoji="1" lang="en-US" altLang="zh-CN" sz="2800" b="1" dirty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——1949</a:t>
              </a:r>
              <a:r>
                <a:rPr kumimoji="1" lang="zh-CN" altLang="en-US" sz="2800" b="1" dirty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年  </a:t>
              </a:r>
              <a:r>
                <a:rPr kumimoji="1" lang="en-US" altLang="zh-CN" sz="2800" b="1" dirty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28</a:t>
              </a:r>
              <a:r>
                <a:rPr kumimoji="1" lang="zh-CN" altLang="en-US" sz="28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年</a:t>
              </a:r>
              <a:endParaRPr kumimoji="1" lang="zh-CN" altLang="en-US" sz="2800" b="1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96820" y="2067593"/>
              <a:ext cx="4683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新民主主义革命</a:t>
              </a:r>
              <a:endParaRPr kumimoji="1" lang="zh-CN" altLang="en-US" sz="2000" b="1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538587" y="3917417"/>
            <a:ext cx="6370821" cy="969737"/>
            <a:chOff x="3522686" y="1497966"/>
            <a:chExt cx="4939055" cy="969737"/>
          </a:xfrm>
        </p:grpSpPr>
        <p:sp>
          <p:nvSpPr>
            <p:cNvPr id="10" name="文本框 9"/>
            <p:cNvSpPr txBox="1"/>
            <p:nvPr/>
          </p:nvSpPr>
          <p:spPr>
            <a:xfrm>
              <a:off x="3522687" y="1497966"/>
              <a:ext cx="4683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charset="2"/>
                <a:buChar char="l"/>
              </a:pPr>
              <a:r>
                <a:rPr kumimoji="1" lang="en-US" altLang="zh-CN" sz="28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1949</a:t>
              </a:r>
              <a:r>
                <a:rPr kumimoji="1" lang="zh-CN" altLang="en-US" sz="28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年</a:t>
              </a:r>
              <a:r>
                <a:rPr kumimoji="1" lang="en-US" altLang="zh-CN" sz="28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——1978</a:t>
              </a:r>
              <a:r>
                <a:rPr kumimoji="1" lang="zh-CN" altLang="en-US" sz="28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年  </a:t>
              </a:r>
              <a:r>
                <a:rPr kumimoji="1" lang="en-US" altLang="zh-CN" sz="28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30</a:t>
              </a:r>
              <a:r>
                <a:rPr kumimoji="1" lang="zh-CN" altLang="en-US" sz="28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年</a:t>
              </a:r>
              <a:endParaRPr kumimoji="1" lang="zh-CN" altLang="en-US" sz="2800" b="1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22686" y="2067593"/>
              <a:ext cx="49390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确认社会主义制度并开始全面建设的艰辛探索</a:t>
              </a:r>
              <a:endParaRPr kumimoji="1" lang="zh-CN" altLang="en-US" sz="2000" b="1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6695956" y="3315355"/>
            <a:ext cx="6370821" cy="969737"/>
            <a:chOff x="3522686" y="1497966"/>
            <a:chExt cx="4939055" cy="969737"/>
          </a:xfrm>
        </p:grpSpPr>
        <p:sp>
          <p:nvSpPr>
            <p:cNvPr id="14" name="文本框 13"/>
            <p:cNvSpPr txBox="1"/>
            <p:nvPr/>
          </p:nvSpPr>
          <p:spPr>
            <a:xfrm>
              <a:off x="3522687" y="1497966"/>
              <a:ext cx="4683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charset="2"/>
                <a:buChar char="l"/>
              </a:pPr>
              <a:r>
                <a:rPr kumimoji="1" lang="en-US" altLang="zh-CN" sz="28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1978</a:t>
              </a:r>
              <a:r>
                <a:rPr kumimoji="1" lang="zh-CN" altLang="en-US" sz="28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年</a:t>
              </a:r>
              <a:r>
                <a:rPr kumimoji="1" lang="en-US" altLang="zh-CN" sz="28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——</a:t>
              </a:r>
              <a:r>
                <a:rPr kumimoji="1" lang="zh-CN" altLang="en-US" sz="28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目前  </a:t>
              </a:r>
              <a:r>
                <a:rPr kumimoji="1" lang="en-US" altLang="zh-CN" sz="28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40</a:t>
              </a:r>
              <a:r>
                <a:rPr kumimoji="1" lang="zh-CN" altLang="en-US" sz="28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年</a:t>
              </a:r>
              <a:endParaRPr kumimoji="1" lang="zh-CN" altLang="en-US" sz="2800" b="1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22686" y="2067593"/>
              <a:ext cx="49390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改革开放，建设中国特色社会主义</a:t>
              </a:r>
              <a:endParaRPr kumimoji="1" lang="zh-CN" altLang="en-US" sz="2000" b="1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22258" y="2361763"/>
            <a:ext cx="5524186" cy="12585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2258" y="3830508"/>
            <a:ext cx="5524186" cy="12585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86569" y="2379124"/>
            <a:ext cx="5058764" cy="27099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94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738646" y="1147027"/>
            <a:ext cx="8693220" cy="631003"/>
            <a:chOff x="1439056" y="1618938"/>
            <a:chExt cx="8101950" cy="809469"/>
          </a:xfrm>
        </p:grpSpPr>
        <p:sp>
          <p:nvSpPr>
            <p:cNvPr id="4" name="矩形 3"/>
            <p:cNvSpPr/>
            <p:nvPr/>
          </p:nvSpPr>
          <p:spPr>
            <a:xfrm>
              <a:off x="1439056" y="1618938"/>
              <a:ext cx="2503357" cy="80946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第一件大事</a:t>
              </a:r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42413" y="1618938"/>
              <a:ext cx="5598593" cy="80946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kumimoji="1" lang="zh-CN" altLang="en-US" sz="1400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我们党紧紧依靠人民完成了新民主主义革命，实现了名族独立</a:t>
              </a:r>
              <a:r>
                <a:rPr kumimoji="1" lang="zh-CN" altLang="en-US" sz="140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、人民解放</a:t>
              </a:r>
              <a:endParaRPr kumimoji="1" lang="zh-CN" altLang="en-US" sz="1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738646" y="2234398"/>
            <a:ext cx="8693220" cy="631003"/>
            <a:chOff x="1439056" y="1618938"/>
            <a:chExt cx="8101949" cy="809469"/>
          </a:xfrm>
        </p:grpSpPr>
        <p:sp>
          <p:nvSpPr>
            <p:cNvPr id="7" name="矩形 6"/>
            <p:cNvSpPr/>
            <p:nvPr/>
          </p:nvSpPr>
          <p:spPr>
            <a:xfrm>
              <a:off x="1439056" y="1618938"/>
              <a:ext cx="2503357" cy="80946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第二件大事</a:t>
              </a:r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2413" y="1618938"/>
              <a:ext cx="5598592" cy="80946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kumimoji="1" lang="zh-CN" altLang="en-US" sz="1400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我们党紧紧依靠人民完成了新民主主义革命，确立了社会主义基本制度</a:t>
              </a:r>
              <a:endParaRPr kumimoji="1" lang="zh-CN" altLang="en-US" sz="1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738645" y="3125203"/>
            <a:ext cx="8693221" cy="631003"/>
            <a:chOff x="1439056" y="1618938"/>
            <a:chExt cx="8101950" cy="809469"/>
          </a:xfrm>
        </p:grpSpPr>
        <p:sp>
          <p:nvSpPr>
            <p:cNvPr id="10" name="矩形 9"/>
            <p:cNvSpPr/>
            <p:nvPr/>
          </p:nvSpPr>
          <p:spPr>
            <a:xfrm>
              <a:off x="1439056" y="1618938"/>
              <a:ext cx="2503357" cy="80946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第三件大事</a:t>
              </a:r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42413" y="1647876"/>
              <a:ext cx="5598593" cy="7805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400" dirty="0" smtClean="0">
                  <a:solidFill>
                    <a:srgbClr val="9E211B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我们党紧紧依靠人民进行了改革开放新的伟大革命，开创、坚持、发展了中国特色社会主义</a:t>
              </a:r>
              <a:endParaRPr kumimoji="1" lang="zh-CN" altLang="en-US" sz="1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38645" y="4160093"/>
            <a:ext cx="8693221" cy="18123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zh-CN" altLang="en-US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胡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景涛在庆祝中国共产党成立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90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周年大会上的讲话</a:t>
            </a:r>
            <a:endParaRPr kumimoji="1" lang="en-US" altLang="zh-CN" sz="20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90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年来，我们党团结带领人民在中国这片古老的土地上，书写了人类历史上惊天地、泣鬼神的壮丽史诗，集中体现为完成和推进了三件大事</a:t>
            </a:r>
            <a:endParaRPr kumimoji="1" lang="zh-CN" altLang="en-US" sz="1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/>
          <p:cNvSpPr txBox="1"/>
          <p:nvPr/>
        </p:nvSpPr>
        <p:spPr>
          <a:xfrm>
            <a:off x="2910510" y="3470485"/>
            <a:ext cx="5172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第二章</a:t>
            </a:r>
            <a:endParaRPr lang="en-US" altLang="zh-CN" sz="4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党在大革命时期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1" t="5926" r="36179" b="58236"/>
          <a:stretch/>
        </p:blipFill>
        <p:spPr>
          <a:xfrm>
            <a:off x="951642" y="524933"/>
            <a:ext cx="4561464" cy="3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3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2737" y="323920"/>
            <a:ext cx="5551448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n"/>
            </a:pPr>
            <a:r>
              <a:rPr kumimoji="1" lang="zh-CN" altLang="en-US" sz="2400" dirty="0" smtClean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鸦片战争与国外资本主义的入侵</a:t>
            </a:r>
            <a:endParaRPr kumimoji="1" lang="zh-CN" altLang="en-US" sz="2400" dirty="0">
              <a:solidFill>
                <a:srgbClr val="9E211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1044061" y="1154158"/>
            <a:ext cx="78562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112737" y="1043997"/>
            <a:ext cx="5551448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近代中国人民斗争的兴起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1044061" y="1899155"/>
            <a:ext cx="78562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112737" y="1788994"/>
            <a:ext cx="5551448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n"/>
            </a:pPr>
            <a:r>
              <a:rPr kumimoji="1" lang="en-US" altLang="zh-CN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1911</a:t>
            </a: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年辛亥革命</a:t>
            </a:r>
          </a:p>
        </p:txBody>
      </p:sp>
      <p:cxnSp>
        <p:nvCxnSpPr>
          <p:cNvPr id="34" name="直线连接符 33"/>
          <p:cNvCxnSpPr/>
          <p:nvPr/>
        </p:nvCxnSpPr>
        <p:spPr>
          <a:xfrm>
            <a:off x="1044061" y="2644152"/>
            <a:ext cx="78562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112737" y="2533991"/>
            <a:ext cx="5551448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n"/>
            </a:pPr>
            <a:r>
              <a:rPr kumimoji="1" lang="en-US" altLang="zh-CN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</a:t>
            </a: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世纪初军阀的黑暗统治</a:t>
            </a:r>
          </a:p>
        </p:txBody>
      </p:sp>
      <p:cxnSp>
        <p:nvCxnSpPr>
          <p:cNvPr id="36" name="直线连接符 35"/>
          <p:cNvCxnSpPr/>
          <p:nvPr/>
        </p:nvCxnSpPr>
        <p:spPr>
          <a:xfrm>
            <a:off x="1044061" y="3389149"/>
            <a:ext cx="78562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112736" y="3278988"/>
            <a:ext cx="7489873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 sz="240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中国名族资本主义的发展和无产阶级的壮大</a:t>
            </a:r>
            <a:endParaRPr kumimoji="1" lang="zh-CN" altLang="en-US" sz="2400" dirty="0">
              <a:solidFill>
                <a:srgbClr val="9E211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8" name="直线连接符 37"/>
          <p:cNvCxnSpPr/>
          <p:nvPr/>
        </p:nvCxnSpPr>
        <p:spPr>
          <a:xfrm>
            <a:off x="1044061" y="4101629"/>
            <a:ext cx="78562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112737" y="3991468"/>
            <a:ext cx="5551448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n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新文化运动的兴起</a:t>
            </a:r>
          </a:p>
        </p:txBody>
      </p:sp>
      <p:cxnSp>
        <p:nvCxnSpPr>
          <p:cNvPr id="40" name="直线连接符 39"/>
          <p:cNvCxnSpPr/>
          <p:nvPr/>
        </p:nvCxnSpPr>
        <p:spPr>
          <a:xfrm>
            <a:off x="1048942" y="4768191"/>
            <a:ext cx="78562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117617" y="4658030"/>
            <a:ext cx="7489873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n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第一次大战后五四爱国运动</a:t>
            </a:r>
          </a:p>
        </p:txBody>
      </p:sp>
      <p:cxnSp>
        <p:nvCxnSpPr>
          <p:cNvPr id="42" name="直线连接符 41"/>
          <p:cNvCxnSpPr/>
          <p:nvPr/>
        </p:nvCxnSpPr>
        <p:spPr>
          <a:xfrm>
            <a:off x="1048942" y="5480671"/>
            <a:ext cx="78562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117618" y="5370510"/>
            <a:ext cx="5551448" cy="698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n"/>
            </a:pP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俄国十月革命成功</a:t>
            </a:r>
            <a:r>
              <a:rPr kumimoji="1" lang="en-US" altLang="zh-CN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kumimoji="1" lang="zh-CN" altLang="en-US" sz="2400" dirty="0">
                <a:solidFill>
                  <a:srgbClr val="9E21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榜样</a:t>
            </a:r>
          </a:p>
        </p:txBody>
      </p:sp>
    </p:spTree>
    <p:extLst>
      <p:ext uri="{BB962C8B-B14F-4D97-AF65-F5344CB8AC3E}">
        <p14:creationId xmlns:p14="http://schemas.microsoft.com/office/powerpoint/2010/main" val="72726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33" grpId="0"/>
      <p:bldP spid="35" grpId="0"/>
      <p:bldP spid="37" grpId="0"/>
      <p:bldP spid="39" grpId="0"/>
      <p:bldP spid="41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2382</Words>
  <Application>Microsoft Office PowerPoint</Application>
  <PresentationFormat>宽屏</PresentationFormat>
  <Paragraphs>150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Meiryo</vt:lpstr>
      <vt:lpstr>等线</vt:lpstr>
      <vt:lpstr>宋体</vt:lpstr>
      <vt:lpstr>微软雅黑</vt:lpstr>
      <vt:lpstr>微软雅黑</vt:lpstr>
      <vt:lpstr>Arial</vt:lpstr>
      <vt:lpstr>Calibri</vt:lpstr>
      <vt:lpstr>Calibri Light</vt:lpstr>
      <vt:lpstr>Impact</vt:lpstr>
      <vt:lpstr>Open Sans</vt:lpstr>
      <vt:lpstr>Wingdings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优品PPT</cp:lastModifiedBy>
  <cp:revision>115</cp:revision>
  <dcterms:created xsi:type="dcterms:W3CDTF">2017-08-18T03:02:00Z</dcterms:created>
  <dcterms:modified xsi:type="dcterms:W3CDTF">2018-06-25T05:56:22Z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