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816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035CB-2F0D-41E1-AB02-1F190A73ECD9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3DC19-A619-4E53-9A9A-9F75677FC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2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本图表由</a:t>
            </a:r>
            <a:r>
              <a:rPr lang="en-US" altLang="zh-CN" dirty="0" smtClean="0"/>
              <a:t>wholehr.taobao.com</a:t>
            </a:r>
            <a:r>
              <a:rPr lang="zh-CN" altLang="en-US" dirty="0" smtClean="0"/>
              <a:t>掌柜制作发布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820F5-AB36-4081-8422-A4A4E9B373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48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本图表由</a:t>
            </a:r>
            <a:r>
              <a:rPr lang="en-US" altLang="zh-CN" dirty="0" smtClean="0"/>
              <a:t>wholehr.taobao.com</a:t>
            </a:r>
            <a:r>
              <a:rPr lang="zh-CN" altLang="en-US" dirty="0" smtClean="0"/>
              <a:t>掌柜制作发布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446C7-AF68-4B64-BD27-F62F29AC87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55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本图表由</a:t>
            </a:r>
            <a:r>
              <a:rPr lang="en-US" altLang="zh-CN" dirty="0" smtClean="0"/>
              <a:t>wholehr.taobao.com</a:t>
            </a:r>
            <a:r>
              <a:rPr lang="zh-CN" altLang="en-US" dirty="0" smtClean="0"/>
              <a:t>掌柜制作发布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1746C-BCF4-496B-A05A-192AE7DF61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86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本图表由</a:t>
            </a:r>
            <a:r>
              <a:rPr lang="en-US" altLang="zh-CN" dirty="0" smtClean="0"/>
              <a:t>wholehr.taobao.com</a:t>
            </a:r>
            <a:r>
              <a:rPr lang="zh-CN" altLang="en-US" dirty="0" smtClean="0"/>
              <a:t>掌柜制作发布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C878F-361A-4BAF-BB55-9342009BC6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37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本图表由</a:t>
            </a:r>
            <a:r>
              <a:rPr lang="en-US" altLang="zh-CN" dirty="0" smtClean="0"/>
              <a:t>wholehr.taobao.com</a:t>
            </a:r>
            <a:r>
              <a:rPr lang="zh-CN" altLang="en-US" dirty="0" smtClean="0"/>
              <a:t>掌柜制作发布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AB026-2977-409C-93B9-896E431F7B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24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本图表由</a:t>
            </a:r>
            <a:r>
              <a:rPr lang="en-US" altLang="zh-CN" dirty="0" smtClean="0"/>
              <a:t>wholehr.taobao.com</a:t>
            </a:r>
            <a:r>
              <a:rPr lang="zh-CN" altLang="en-US" dirty="0" smtClean="0"/>
              <a:t>掌柜制作发布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6F511-2EFD-4F35-B2CA-D5A318B2FF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72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本图表由</a:t>
            </a:r>
            <a:r>
              <a:rPr lang="en-US" altLang="zh-CN" dirty="0" smtClean="0"/>
              <a:t>wholehr.taobao.com</a:t>
            </a:r>
            <a:r>
              <a:rPr lang="zh-CN" altLang="en-US" dirty="0" smtClean="0"/>
              <a:t>掌柜制作发布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7DE8-5C49-4406-A7DB-68746CA56D8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18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本图表由</a:t>
            </a:r>
            <a:r>
              <a:rPr lang="en-US" altLang="zh-CN" dirty="0" smtClean="0"/>
              <a:t>wholehr.taobao.com</a:t>
            </a:r>
            <a:r>
              <a:rPr lang="zh-CN" altLang="en-US" dirty="0" smtClean="0"/>
              <a:t>掌柜制作发布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7E800-41CD-458B-8ED5-305AE257AF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57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本图表由</a:t>
            </a:r>
            <a:r>
              <a:rPr lang="en-US" altLang="zh-CN" dirty="0" smtClean="0"/>
              <a:t>wholehr.taobao.com</a:t>
            </a:r>
            <a:r>
              <a:rPr lang="zh-CN" altLang="en-US" dirty="0" smtClean="0"/>
              <a:t>掌柜制作发布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CA49E-38EC-4118-B986-8A37AB3790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91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本图表由</a:t>
            </a:r>
            <a:r>
              <a:rPr lang="en-US" altLang="zh-CN" dirty="0" smtClean="0"/>
              <a:t>wholehr.taobao.com</a:t>
            </a:r>
            <a:r>
              <a:rPr lang="zh-CN" altLang="en-US" dirty="0" smtClean="0"/>
              <a:t>掌柜制作发布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73EE5-B166-45AF-B7F8-CA05BF4190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本图表由</a:t>
            </a:r>
            <a:r>
              <a:rPr lang="en-US" altLang="zh-CN" dirty="0" smtClean="0"/>
              <a:t>wholehr.taobao.com</a:t>
            </a:r>
            <a:r>
              <a:rPr lang="zh-CN" altLang="en-US" dirty="0" smtClean="0"/>
              <a:t>掌柜制作发布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64163-E71D-432C-B751-8F2D4BDC0E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27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本图表由</a:t>
            </a:r>
            <a:r>
              <a:rPr lang="en-US" altLang="zh-CN" dirty="0" smtClean="0"/>
              <a:t>wholehr.taobao.com</a:t>
            </a:r>
            <a:r>
              <a:rPr lang="zh-CN" altLang="en-US" dirty="0" smtClean="0"/>
              <a:t>掌柜制作发布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BC856-894C-42F2-AA57-31DAB5377A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86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本图表由</a:t>
            </a:r>
            <a:r>
              <a:rPr lang="en-US" altLang="zh-CN" dirty="0" smtClean="0"/>
              <a:t>wholehr.taobao.com</a:t>
            </a:r>
            <a:r>
              <a:rPr lang="zh-CN" altLang="en-US" dirty="0" smtClean="0"/>
              <a:t>掌柜制作发布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66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CE04-23A3-42FC-8796-F4D940F04BC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BD6F-2A2D-4446-ADC3-35CFD6879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8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CE04-23A3-42FC-8796-F4D940F04BC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BD6F-2A2D-4446-ADC3-35CFD6879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9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CE04-23A3-42FC-8796-F4D940F04BC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BD6F-2A2D-4446-ADC3-35CFD6879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667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6169455" cy="42570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470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CE04-23A3-42FC-8796-F4D940F04BC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BD6F-2A2D-4446-ADC3-35CFD6879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73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CE04-23A3-42FC-8796-F4D940F04BC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BD6F-2A2D-4446-ADC3-35CFD6879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60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CE04-23A3-42FC-8796-F4D940F04BC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BD6F-2A2D-4446-ADC3-35CFD6879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CE04-23A3-42FC-8796-F4D940F04BC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BD6F-2A2D-4446-ADC3-35CFD6879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77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CE04-23A3-42FC-8796-F4D940F04BC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BD6F-2A2D-4446-ADC3-35CFD6879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32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CE04-23A3-42FC-8796-F4D940F04BC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BD6F-2A2D-4446-ADC3-35CFD6879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81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CE04-23A3-42FC-8796-F4D940F04BC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BD6F-2A2D-4446-ADC3-35CFD6879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35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CE04-23A3-42FC-8796-F4D940F04BC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BD6F-2A2D-4446-ADC3-35CFD6879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81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CE04-23A3-42FC-8796-F4D940F04BC8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FBD6F-2A2D-4446-ADC3-35CFD6879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14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>
            <a:stCxn id="15" idx="3"/>
            <a:endCxn id="56" idx="3"/>
          </p:cNvCxnSpPr>
          <p:nvPr/>
        </p:nvCxnSpPr>
        <p:spPr>
          <a:xfrm>
            <a:off x="1885951" y="3069637"/>
            <a:ext cx="8416391" cy="0"/>
          </a:xfrm>
          <a:prstGeom prst="line">
            <a:avLst/>
          </a:prstGeom>
          <a:ln>
            <a:solidFill>
              <a:srgbClr val="19C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五边形 14"/>
          <p:cNvSpPr/>
          <p:nvPr/>
        </p:nvSpPr>
        <p:spPr>
          <a:xfrm>
            <a:off x="1518250" y="2751443"/>
            <a:ext cx="367700" cy="636389"/>
          </a:xfrm>
          <a:prstGeom prst="homePlate">
            <a:avLst>
              <a:gd name="adj" fmla="val 44293"/>
            </a:avLst>
          </a:prstGeom>
          <a:solidFill>
            <a:srgbClr val="19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五边形 55"/>
          <p:cNvSpPr/>
          <p:nvPr/>
        </p:nvSpPr>
        <p:spPr>
          <a:xfrm flipH="1">
            <a:off x="10302341" y="2751443"/>
            <a:ext cx="367700" cy="636389"/>
          </a:xfrm>
          <a:prstGeom prst="homePlate">
            <a:avLst>
              <a:gd name="adj" fmla="val 44293"/>
            </a:avLst>
          </a:prstGeom>
          <a:solidFill>
            <a:srgbClr val="19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等腰三角形 64"/>
          <p:cNvSpPr/>
          <p:nvPr/>
        </p:nvSpPr>
        <p:spPr>
          <a:xfrm>
            <a:off x="2085144" y="3063287"/>
            <a:ext cx="2146300" cy="1850259"/>
          </a:xfrm>
          <a:prstGeom prst="triangle">
            <a:avLst/>
          </a:prstGeom>
          <a:gradFill>
            <a:gsLst>
              <a:gs pos="0">
                <a:srgbClr val="19C2FF"/>
              </a:gs>
              <a:gs pos="50000">
                <a:srgbClr val="6DD9FF">
                  <a:alpha val="5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wrap="square" lIns="0" tIns="0" rIns="0" bIns="0" rtlCol="0" anchor="ctr" anchorCtr="0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0097C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0097C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0097C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</a:p>
        </p:txBody>
      </p:sp>
      <p:sp>
        <p:nvSpPr>
          <p:cNvPr id="58" name="椭圆 57"/>
          <p:cNvSpPr/>
          <p:nvPr/>
        </p:nvSpPr>
        <p:spPr>
          <a:xfrm>
            <a:off x="3073400" y="297438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19C2FF"/>
            </a:solidFill>
          </a:ln>
        </p:spPr>
        <p:txBody>
          <a:bodyPr wrap="square" rtlCol="0" anchor="ctr" anchorCtr="0">
            <a:noAutofit/>
          </a:bodyPr>
          <a:lstStyle/>
          <a:p>
            <a:pPr algn="just">
              <a:lnSpc>
                <a:spcPct val="120000"/>
              </a:lnSpc>
            </a:pPr>
            <a:endParaRPr lang="zh-CN" altLang="en-US" sz="1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641600" y="2552700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9C2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</a:p>
        </p:txBody>
      </p:sp>
      <p:sp>
        <p:nvSpPr>
          <p:cNvPr id="69" name="等腰三角形 68"/>
          <p:cNvSpPr/>
          <p:nvPr/>
        </p:nvSpPr>
        <p:spPr>
          <a:xfrm>
            <a:off x="3970639" y="3063287"/>
            <a:ext cx="2146300" cy="1850259"/>
          </a:xfrm>
          <a:prstGeom prst="triangle">
            <a:avLst/>
          </a:prstGeom>
          <a:gradFill>
            <a:gsLst>
              <a:gs pos="0">
                <a:srgbClr val="19C2FF"/>
              </a:gs>
              <a:gs pos="50000">
                <a:srgbClr val="6DD9FF">
                  <a:alpha val="5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wrap="square" lIns="0" tIns="0" rIns="0" bIns="0" rtlCol="0" anchor="ctr" anchorCtr="0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0097C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0097C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0097C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</a:p>
        </p:txBody>
      </p:sp>
      <p:sp>
        <p:nvSpPr>
          <p:cNvPr id="70" name="椭圆 69"/>
          <p:cNvSpPr/>
          <p:nvPr/>
        </p:nvSpPr>
        <p:spPr>
          <a:xfrm>
            <a:off x="4958895" y="297438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19C2FF"/>
            </a:solidFill>
          </a:ln>
        </p:spPr>
        <p:txBody>
          <a:bodyPr wrap="square" rtlCol="0" anchor="ctr" anchorCtr="0">
            <a:noAutofit/>
          </a:bodyPr>
          <a:lstStyle/>
          <a:p>
            <a:pPr algn="just">
              <a:lnSpc>
                <a:spcPct val="120000"/>
              </a:lnSpc>
            </a:pPr>
            <a:endParaRPr lang="zh-CN" altLang="en-US" sz="1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527095" y="2552700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9C2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</a:p>
        </p:txBody>
      </p:sp>
      <p:sp>
        <p:nvSpPr>
          <p:cNvPr id="72" name="等腰三角形 71"/>
          <p:cNvSpPr/>
          <p:nvPr/>
        </p:nvSpPr>
        <p:spPr>
          <a:xfrm>
            <a:off x="5856134" y="3063287"/>
            <a:ext cx="2146300" cy="1850259"/>
          </a:xfrm>
          <a:prstGeom prst="triangle">
            <a:avLst/>
          </a:prstGeom>
          <a:gradFill>
            <a:gsLst>
              <a:gs pos="0">
                <a:srgbClr val="19C2FF"/>
              </a:gs>
              <a:gs pos="50000">
                <a:srgbClr val="6DD9FF">
                  <a:alpha val="5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wrap="square" lIns="0" tIns="0" rIns="0" bIns="0" rtlCol="0" anchor="ctr" anchorCtr="0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0097C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0097C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0097C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</a:p>
        </p:txBody>
      </p:sp>
      <p:sp>
        <p:nvSpPr>
          <p:cNvPr id="73" name="椭圆 72"/>
          <p:cNvSpPr/>
          <p:nvPr/>
        </p:nvSpPr>
        <p:spPr>
          <a:xfrm>
            <a:off x="6844390" y="297438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19C2FF"/>
            </a:solidFill>
          </a:ln>
        </p:spPr>
        <p:txBody>
          <a:bodyPr wrap="square" rtlCol="0" anchor="ctr" anchorCtr="0">
            <a:noAutofit/>
          </a:bodyPr>
          <a:lstStyle/>
          <a:p>
            <a:pPr algn="just">
              <a:lnSpc>
                <a:spcPct val="120000"/>
              </a:lnSpc>
            </a:pPr>
            <a:endParaRPr lang="zh-CN" altLang="en-US" sz="1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412590" y="2552700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9C2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</a:p>
        </p:txBody>
      </p:sp>
      <p:sp>
        <p:nvSpPr>
          <p:cNvPr id="75" name="等腰三角形 74"/>
          <p:cNvSpPr/>
          <p:nvPr/>
        </p:nvSpPr>
        <p:spPr>
          <a:xfrm>
            <a:off x="7741630" y="3063287"/>
            <a:ext cx="2146300" cy="1850259"/>
          </a:xfrm>
          <a:prstGeom prst="triangle">
            <a:avLst/>
          </a:prstGeom>
          <a:gradFill>
            <a:gsLst>
              <a:gs pos="0">
                <a:srgbClr val="19C2FF"/>
              </a:gs>
              <a:gs pos="50000">
                <a:srgbClr val="6DD9FF">
                  <a:alpha val="5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wrap="square" lIns="0" tIns="0" rIns="0" bIns="0" rtlCol="0" anchor="ctr" anchorCtr="0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0097C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0097C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rgbClr val="0097C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</a:p>
        </p:txBody>
      </p:sp>
      <p:sp>
        <p:nvSpPr>
          <p:cNvPr id="76" name="椭圆 75"/>
          <p:cNvSpPr/>
          <p:nvPr/>
        </p:nvSpPr>
        <p:spPr>
          <a:xfrm>
            <a:off x="8729886" y="2974386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19C2FF"/>
            </a:solidFill>
          </a:ln>
        </p:spPr>
        <p:txBody>
          <a:bodyPr wrap="square" rtlCol="0" anchor="ctr" anchorCtr="0">
            <a:noAutofit/>
          </a:bodyPr>
          <a:lstStyle/>
          <a:p>
            <a:pPr algn="just">
              <a:lnSpc>
                <a:spcPct val="120000"/>
              </a:lnSpc>
            </a:pPr>
            <a:endParaRPr lang="zh-CN" altLang="en-US" sz="14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298086" y="2552700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9C2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1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5"/>
          <p:cNvSpPr>
            <a:spLocks noChangeArrowheads="1"/>
          </p:cNvSpPr>
          <p:nvPr/>
        </p:nvSpPr>
        <p:spPr bwMode="auto">
          <a:xfrm rot="10800000" flipV="1">
            <a:off x="2279650" y="3484290"/>
            <a:ext cx="2003398" cy="68043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弦形 2"/>
          <p:cNvSpPr/>
          <p:nvPr/>
        </p:nvSpPr>
        <p:spPr>
          <a:xfrm rot="5400000">
            <a:off x="2550439" y="2229762"/>
            <a:ext cx="1513425" cy="1513425"/>
          </a:xfrm>
          <a:prstGeom prst="chord">
            <a:avLst>
              <a:gd name="adj1" fmla="val 2700000"/>
              <a:gd name="adj2" fmla="val 18908275"/>
            </a:avLst>
          </a:prstGeom>
          <a:gradFill flip="none" rotWithShape="1">
            <a:gsLst>
              <a:gs pos="0">
                <a:srgbClr val="01B4F6"/>
              </a:gs>
              <a:gs pos="100000">
                <a:srgbClr val="85DFF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2615653" y="2323702"/>
            <a:ext cx="1382997" cy="1181603"/>
          </a:xfrm>
          <a:custGeom>
            <a:avLst/>
            <a:gdLst>
              <a:gd name="connsiteX0" fmla="*/ 842412 w 1682798"/>
              <a:gd name="connsiteY0" fmla="*/ 0 h 1437747"/>
              <a:gd name="connsiteX1" fmla="*/ 1619308 w 1682798"/>
              <a:gd name="connsiteY1" fmla="*/ 520798 h 1437747"/>
              <a:gd name="connsiteX2" fmla="*/ 1434907 w 1682798"/>
              <a:gd name="connsiteY2" fmla="*/ 1437747 h 1437747"/>
              <a:gd name="connsiteX3" fmla="*/ 246457 w 1682798"/>
              <a:gd name="connsiteY3" fmla="*/ 1436316 h 1437747"/>
              <a:gd name="connsiteX4" fmla="*/ 64264 w 1682798"/>
              <a:gd name="connsiteY4" fmla="*/ 518926 h 1437747"/>
              <a:gd name="connsiteX5" fmla="*/ 842412 w 1682798"/>
              <a:gd name="connsiteY5" fmla="*/ 0 h 143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2798" h="1437747">
                <a:moveTo>
                  <a:pt x="842412" y="0"/>
                </a:moveTo>
                <a:cubicBezTo>
                  <a:pt x="1182901" y="410"/>
                  <a:pt x="1489577" y="205993"/>
                  <a:pt x="1619308" y="520798"/>
                </a:cubicBezTo>
                <a:cubicBezTo>
                  <a:pt x="1749039" y="835603"/>
                  <a:pt x="1676248" y="1197565"/>
                  <a:pt x="1434907" y="1437747"/>
                </a:cubicBezTo>
                <a:lnTo>
                  <a:pt x="246457" y="1436316"/>
                </a:lnTo>
                <a:cubicBezTo>
                  <a:pt x="5695" y="1195554"/>
                  <a:pt x="-66225" y="833418"/>
                  <a:pt x="64264" y="518926"/>
                </a:cubicBezTo>
                <a:cubicBezTo>
                  <a:pt x="194753" y="204434"/>
                  <a:pt x="501923" y="-410"/>
                  <a:pt x="8424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6200000">
              <a:schemeClr val="bg1">
                <a:lumMod val="6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46800" rIns="90000" bIns="46800" rtlCol="0" anchor="ctr"/>
          <a:lstStyle/>
          <a:p>
            <a:pPr algn="ctr"/>
            <a:r>
              <a:rPr lang="zh-CN" altLang="en-US" sz="2000" dirty="0">
                <a:solidFill>
                  <a:srgbClr val="0DB8F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职能</a:t>
            </a:r>
            <a:endParaRPr lang="en-US" altLang="zh-CN" sz="2000" dirty="0">
              <a:solidFill>
                <a:srgbClr val="0DB8F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rgbClr val="0DB8F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26" name="Oval 65"/>
          <p:cNvSpPr>
            <a:spLocks noChangeArrowheads="1"/>
          </p:cNvSpPr>
          <p:nvPr/>
        </p:nvSpPr>
        <p:spPr bwMode="auto">
          <a:xfrm rot="10800000" flipV="1">
            <a:off x="4129076" y="3484290"/>
            <a:ext cx="2003398" cy="68043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弦形 26"/>
          <p:cNvSpPr/>
          <p:nvPr/>
        </p:nvSpPr>
        <p:spPr>
          <a:xfrm rot="5400000">
            <a:off x="4399865" y="2229762"/>
            <a:ext cx="1513425" cy="1513425"/>
          </a:xfrm>
          <a:prstGeom prst="chord">
            <a:avLst>
              <a:gd name="adj1" fmla="val 2700000"/>
              <a:gd name="adj2" fmla="val 18908275"/>
            </a:avLst>
          </a:prstGeom>
          <a:gradFill flip="none" rotWithShape="1">
            <a:gsLst>
              <a:gs pos="0">
                <a:srgbClr val="FFC000"/>
              </a:gs>
              <a:gs pos="100000">
                <a:srgbClr val="FFDE75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4465079" y="2323702"/>
            <a:ext cx="1382997" cy="1181603"/>
          </a:xfrm>
          <a:custGeom>
            <a:avLst/>
            <a:gdLst>
              <a:gd name="connsiteX0" fmla="*/ 842412 w 1682798"/>
              <a:gd name="connsiteY0" fmla="*/ 0 h 1437747"/>
              <a:gd name="connsiteX1" fmla="*/ 1619308 w 1682798"/>
              <a:gd name="connsiteY1" fmla="*/ 520798 h 1437747"/>
              <a:gd name="connsiteX2" fmla="*/ 1434907 w 1682798"/>
              <a:gd name="connsiteY2" fmla="*/ 1437747 h 1437747"/>
              <a:gd name="connsiteX3" fmla="*/ 246457 w 1682798"/>
              <a:gd name="connsiteY3" fmla="*/ 1436316 h 1437747"/>
              <a:gd name="connsiteX4" fmla="*/ 64264 w 1682798"/>
              <a:gd name="connsiteY4" fmla="*/ 518926 h 1437747"/>
              <a:gd name="connsiteX5" fmla="*/ 842412 w 1682798"/>
              <a:gd name="connsiteY5" fmla="*/ 0 h 143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2798" h="1437747">
                <a:moveTo>
                  <a:pt x="842412" y="0"/>
                </a:moveTo>
                <a:cubicBezTo>
                  <a:pt x="1182901" y="410"/>
                  <a:pt x="1489577" y="205993"/>
                  <a:pt x="1619308" y="520798"/>
                </a:cubicBezTo>
                <a:cubicBezTo>
                  <a:pt x="1749039" y="835603"/>
                  <a:pt x="1676248" y="1197565"/>
                  <a:pt x="1434907" y="1437747"/>
                </a:cubicBezTo>
                <a:lnTo>
                  <a:pt x="246457" y="1436316"/>
                </a:lnTo>
                <a:cubicBezTo>
                  <a:pt x="5695" y="1195554"/>
                  <a:pt x="-66225" y="833418"/>
                  <a:pt x="64264" y="518926"/>
                </a:cubicBezTo>
                <a:cubicBezTo>
                  <a:pt x="194753" y="204434"/>
                  <a:pt x="501923" y="-410"/>
                  <a:pt x="8424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6200000">
              <a:schemeClr val="bg1">
                <a:lumMod val="6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46800" rIns="90000" bIns="46800" rtlCol="0" anchor="ctr"/>
          <a:lstStyle/>
          <a:p>
            <a:pPr algn="ctr"/>
            <a:r>
              <a:rPr lang="zh-CN" altLang="en-US" sz="2000" dirty="0">
                <a:solidFill>
                  <a:srgbClr val="FFC1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</a:t>
            </a:r>
            <a:endParaRPr lang="en-US" altLang="zh-CN" sz="2000" dirty="0">
              <a:solidFill>
                <a:srgbClr val="FFC10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rgbClr val="FFC10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29" name="Oval 65"/>
          <p:cNvSpPr>
            <a:spLocks noChangeArrowheads="1"/>
          </p:cNvSpPr>
          <p:nvPr/>
        </p:nvSpPr>
        <p:spPr bwMode="auto">
          <a:xfrm rot="10800000" flipV="1">
            <a:off x="5978501" y="3484290"/>
            <a:ext cx="2003398" cy="68043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弦形 29"/>
          <p:cNvSpPr/>
          <p:nvPr/>
        </p:nvSpPr>
        <p:spPr>
          <a:xfrm rot="5400000">
            <a:off x="6249290" y="2229762"/>
            <a:ext cx="1513425" cy="1513425"/>
          </a:xfrm>
          <a:prstGeom prst="chord">
            <a:avLst>
              <a:gd name="adj1" fmla="val 2700000"/>
              <a:gd name="adj2" fmla="val 18908275"/>
            </a:avLst>
          </a:prstGeom>
          <a:gradFill flip="none" rotWithShape="1">
            <a:gsLst>
              <a:gs pos="0">
                <a:srgbClr val="72B12D"/>
              </a:gs>
              <a:gs pos="100000">
                <a:srgbClr val="94D24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6314504" y="2323702"/>
            <a:ext cx="1382997" cy="1181603"/>
          </a:xfrm>
          <a:custGeom>
            <a:avLst/>
            <a:gdLst>
              <a:gd name="connsiteX0" fmla="*/ 842412 w 1682798"/>
              <a:gd name="connsiteY0" fmla="*/ 0 h 1437747"/>
              <a:gd name="connsiteX1" fmla="*/ 1619308 w 1682798"/>
              <a:gd name="connsiteY1" fmla="*/ 520798 h 1437747"/>
              <a:gd name="connsiteX2" fmla="*/ 1434907 w 1682798"/>
              <a:gd name="connsiteY2" fmla="*/ 1437747 h 1437747"/>
              <a:gd name="connsiteX3" fmla="*/ 246457 w 1682798"/>
              <a:gd name="connsiteY3" fmla="*/ 1436316 h 1437747"/>
              <a:gd name="connsiteX4" fmla="*/ 64264 w 1682798"/>
              <a:gd name="connsiteY4" fmla="*/ 518926 h 1437747"/>
              <a:gd name="connsiteX5" fmla="*/ 842412 w 1682798"/>
              <a:gd name="connsiteY5" fmla="*/ 0 h 143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2798" h="1437747">
                <a:moveTo>
                  <a:pt x="842412" y="0"/>
                </a:moveTo>
                <a:cubicBezTo>
                  <a:pt x="1182901" y="410"/>
                  <a:pt x="1489577" y="205993"/>
                  <a:pt x="1619308" y="520798"/>
                </a:cubicBezTo>
                <a:cubicBezTo>
                  <a:pt x="1749039" y="835603"/>
                  <a:pt x="1676248" y="1197565"/>
                  <a:pt x="1434907" y="1437747"/>
                </a:cubicBezTo>
                <a:lnTo>
                  <a:pt x="246457" y="1436316"/>
                </a:lnTo>
                <a:cubicBezTo>
                  <a:pt x="5695" y="1195554"/>
                  <a:pt x="-66225" y="833418"/>
                  <a:pt x="64264" y="518926"/>
                </a:cubicBezTo>
                <a:cubicBezTo>
                  <a:pt x="194753" y="204434"/>
                  <a:pt x="501923" y="-410"/>
                  <a:pt x="8424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6200000">
              <a:schemeClr val="bg1">
                <a:lumMod val="6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46800" rIns="90000" bIns="46800" rtlCol="0" anchor="ctr"/>
          <a:lstStyle/>
          <a:p>
            <a:pPr algn="ctr"/>
            <a:r>
              <a:rPr lang="zh-CN" altLang="en-US" sz="2000" dirty="0">
                <a:solidFill>
                  <a:srgbClr val="74B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endParaRPr lang="en-US" altLang="zh-CN" sz="2000" dirty="0">
              <a:solidFill>
                <a:srgbClr val="74B3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rgbClr val="74B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32" name="矩形 31"/>
          <p:cNvSpPr/>
          <p:nvPr/>
        </p:nvSpPr>
        <p:spPr>
          <a:xfrm>
            <a:off x="2557596" y="3622726"/>
            <a:ext cx="1513424" cy="12803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是指实现组织目标所需的各项业务工作以及比例和关系。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420245" y="3622726"/>
            <a:ext cx="1513424" cy="12803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是指管理层次的构成及管理者所管理的人数（纵向结构）。</a:t>
            </a:r>
          </a:p>
        </p:txBody>
      </p:sp>
      <p:sp>
        <p:nvSpPr>
          <p:cNvPr id="34" name="矩形 33"/>
          <p:cNvSpPr/>
          <p:nvPr/>
        </p:nvSpPr>
        <p:spPr>
          <a:xfrm>
            <a:off x="6282895" y="3622725"/>
            <a:ext cx="1513424" cy="960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是指各管理部门的构成（横向结构）。</a:t>
            </a:r>
          </a:p>
        </p:txBody>
      </p:sp>
      <p:sp>
        <p:nvSpPr>
          <p:cNvPr id="16" name="Oval 65"/>
          <p:cNvSpPr>
            <a:spLocks noChangeArrowheads="1"/>
          </p:cNvSpPr>
          <p:nvPr/>
        </p:nvSpPr>
        <p:spPr bwMode="auto">
          <a:xfrm rot="10800000" flipV="1">
            <a:off x="7836361" y="3484290"/>
            <a:ext cx="2003398" cy="68043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弦形 16"/>
          <p:cNvSpPr/>
          <p:nvPr/>
        </p:nvSpPr>
        <p:spPr>
          <a:xfrm rot="5400000">
            <a:off x="8107150" y="2229762"/>
            <a:ext cx="1513425" cy="1513425"/>
          </a:xfrm>
          <a:prstGeom prst="chord">
            <a:avLst>
              <a:gd name="adj1" fmla="val 2700000"/>
              <a:gd name="adj2" fmla="val 18908275"/>
            </a:avLst>
          </a:prstGeom>
          <a:gradFill flip="none" rotWithShape="1">
            <a:gsLst>
              <a:gs pos="0">
                <a:srgbClr val="8E8E8E"/>
              </a:gs>
              <a:gs pos="100000">
                <a:srgbClr val="A7A7A7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8172364" y="2323702"/>
            <a:ext cx="1382997" cy="1181603"/>
          </a:xfrm>
          <a:custGeom>
            <a:avLst/>
            <a:gdLst>
              <a:gd name="connsiteX0" fmla="*/ 842412 w 1682798"/>
              <a:gd name="connsiteY0" fmla="*/ 0 h 1437747"/>
              <a:gd name="connsiteX1" fmla="*/ 1619308 w 1682798"/>
              <a:gd name="connsiteY1" fmla="*/ 520798 h 1437747"/>
              <a:gd name="connsiteX2" fmla="*/ 1434907 w 1682798"/>
              <a:gd name="connsiteY2" fmla="*/ 1437747 h 1437747"/>
              <a:gd name="connsiteX3" fmla="*/ 246457 w 1682798"/>
              <a:gd name="connsiteY3" fmla="*/ 1436316 h 1437747"/>
              <a:gd name="connsiteX4" fmla="*/ 64264 w 1682798"/>
              <a:gd name="connsiteY4" fmla="*/ 518926 h 1437747"/>
              <a:gd name="connsiteX5" fmla="*/ 842412 w 1682798"/>
              <a:gd name="connsiteY5" fmla="*/ 0 h 143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2798" h="1437747">
                <a:moveTo>
                  <a:pt x="842412" y="0"/>
                </a:moveTo>
                <a:cubicBezTo>
                  <a:pt x="1182901" y="410"/>
                  <a:pt x="1489577" y="205993"/>
                  <a:pt x="1619308" y="520798"/>
                </a:cubicBezTo>
                <a:cubicBezTo>
                  <a:pt x="1749039" y="835603"/>
                  <a:pt x="1676248" y="1197565"/>
                  <a:pt x="1434907" y="1437747"/>
                </a:cubicBezTo>
                <a:lnTo>
                  <a:pt x="246457" y="1436316"/>
                </a:lnTo>
                <a:cubicBezTo>
                  <a:pt x="5695" y="1195554"/>
                  <a:pt x="-66225" y="833418"/>
                  <a:pt x="64264" y="518926"/>
                </a:cubicBezTo>
                <a:cubicBezTo>
                  <a:pt x="194753" y="204434"/>
                  <a:pt x="501923" y="-410"/>
                  <a:pt x="8424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6200000">
              <a:schemeClr val="bg1">
                <a:lumMod val="6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46800" rIns="90000" bIns="46800" rtlCol="0" anchor="ctr"/>
          <a:lstStyle/>
          <a:p>
            <a:pPr algn="ctr"/>
            <a:r>
              <a:rPr lang="zh-CN" altLang="en-US" sz="2000" dirty="0">
                <a:solidFill>
                  <a:srgbClr val="909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职权</a:t>
            </a:r>
            <a:endParaRPr lang="en-US" altLang="zh-CN" sz="2000" dirty="0">
              <a:solidFill>
                <a:srgbClr val="9090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rgbClr val="9090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19" name="矩形 18"/>
          <p:cNvSpPr/>
          <p:nvPr/>
        </p:nvSpPr>
        <p:spPr>
          <a:xfrm>
            <a:off x="8140755" y="3622725"/>
            <a:ext cx="1513424" cy="12803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是指各层次、各部门在权力和责任方面的分工及相互关系。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组织结构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7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5"/>
          <p:cNvSpPr>
            <a:spLocks noChangeArrowheads="1"/>
          </p:cNvSpPr>
          <p:nvPr/>
        </p:nvSpPr>
        <p:spPr bwMode="auto">
          <a:xfrm rot="10800000" flipV="1">
            <a:off x="2823740" y="3781643"/>
            <a:ext cx="2437688" cy="82793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弦形 2"/>
          <p:cNvSpPr/>
          <p:nvPr/>
        </p:nvSpPr>
        <p:spPr>
          <a:xfrm rot="5400000">
            <a:off x="3153229" y="2255161"/>
            <a:ext cx="1841500" cy="1841500"/>
          </a:xfrm>
          <a:prstGeom prst="chord">
            <a:avLst>
              <a:gd name="adj1" fmla="val 2700000"/>
              <a:gd name="adj2" fmla="val 18908275"/>
            </a:avLst>
          </a:prstGeom>
          <a:gradFill flip="none" rotWithShape="1">
            <a:gsLst>
              <a:gs pos="0">
                <a:srgbClr val="01B4F6"/>
              </a:gs>
              <a:gs pos="100000">
                <a:srgbClr val="85DFFF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232580" y="2369466"/>
            <a:ext cx="1682799" cy="1437747"/>
          </a:xfrm>
          <a:custGeom>
            <a:avLst/>
            <a:gdLst>
              <a:gd name="connsiteX0" fmla="*/ 842412 w 1682798"/>
              <a:gd name="connsiteY0" fmla="*/ 0 h 1437747"/>
              <a:gd name="connsiteX1" fmla="*/ 1619308 w 1682798"/>
              <a:gd name="connsiteY1" fmla="*/ 520798 h 1437747"/>
              <a:gd name="connsiteX2" fmla="*/ 1434907 w 1682798"/>
              <a:gd name="connsiteY2" fmla="*/ 1437747 h 1437747"/>
              <a:gd name="connsiteX3" fmla="*/ 246457 w 1682798"/>
              <a:gd name="connsiteY3" fmla="*/ 1436316 h 1437747"/>
              <a:gd name="connsiteX4" fmla="*/ 64264 w 1682798"/>
              <a:gd name="connsiteY4" fmla="*/ 518926 h 1437747"/>
              <a:gd name="connsiteX5" fmla="*/ 842412 w 1682798"/>
              <a:gd name="connsiteY5" fmla="*/ 0 h 143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2798" h="1437747">
                <a:moveTo>
                  <a:pt x="842412" y="0"/>
                </a:moveTo>
                <a:cubicBezTo>
                  <a:pt x="1182901" y="410"/>
                  <a:pt x="1489577" y="205993"/>
                  <a:pt x="1619308" y="520798"/>
                </a:cubicBezTo>
                <a:cubicBezTo>
                  <a:pt x="1749039" y="835603"/>
                  <a:pt x="1676248" y="1197565"/>
                  <a:pt x="1434907" y="1437747"/>
                </a:cubicBezTo>
                <a:lnTo>
                  <a:pt x="246457" y="1436316"/>
                </a:lnTo>
                <a:cubicBezTo>
                  <a:pt x="5695" y="1195554"/>
                  <a:pt x="-66225" y="833418"/>
                  <a:pt x="64264" y="518926"/>
                </a:cubicBezTo>
                <a:cubicBezTo>
                  <a:pt x="194753" y="204434"/>
                  <a:pt x="501923" y="-410"/>
                  <a:pt x="8424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6200000">
              <a:schemeClr val="bg1">
                <a:lumMod val="6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46800" rIns="90000" bIns="46800" rtlCol="0" anchor="ctr"/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世界观</a:t>
            </a:r>
          </a:p>
        </p:txBody>
      </p:sp>
      <p:sp>
        <p:nvSpPr>
          <p:cNvPr id="26" name="Oval 65"/>
          <p:cNvSpPr>
            <a:spLocks noChangeArrowheads="1"/>
          </p:cNvSpPr>
          <p:nvPr/>
        </p:nvSpPr>
        <p:spPr bwMode="auto">
          <a:xfrm rot="10800000" flipV="1">
            <a:off x="5074079" y="3781643"/>
            <a:ext cx="2437688" cy="82793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弦形 26"/>
          <p:cNvSpPr/>
          <p:nvPr/>
        </p:nvSpPr>
        <p:spPr>
          <a:xfrm rot="5400000">
            <a:off x="5403567" y="2255161"/>
            <a:ext cx="1841500" cy="1841500"/>
          </a:xfrm>
          <a:prstGeom prst="chord">
            <a:avLst>
              <a:gd name="adj1" fmla="val 2700000"/>
              <a:gd name="adj2" fmla="val 18908275"/>
            </a:avLst>
          </a:prstGeom>
          <a:gradFill flip="none" rotWithShape="1">
            <a:gsLst>
              <a:gs pos="0">
                <a:srgbClr val="FFC000"/>
              </a:gs>
              <a:gs pos="100000">
                <a:srgbClr val="FFDE75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5482919" y="2369466"/>
            <a:ext cx="1682799" cy="1437747"/>
          </a:xfrm>
          <a:custGeom>
            <a:avLst/>
            <a:gdLst>
              <a:gd name="connsiteX0" fmla="*/ 842412 w 1682798"/>
              <a:gd name="connsiteY0" fmla="*/ 0 h 1437747"/>
              <a:gd name="connsiteX1" fmla="*/ 1619308 w 1682798"/>
              <a:gd name="connsiteY1" fmla="*/ 520798 h 1437747"/>
              <a:gd name="connsiteX2" fmla="*/ 1434907 w 1682798"/>
              <a:gd name="connsiteY2" fmla="*/ 1437747 h 1437747"/>
              <a:gd name="connsiteX3" fmla="*/ 246457 w 1682798"/>
              <a:gd name="connsiteY3" fmla="*/ 1436316 h 1437747"/>
              <a:gd name="connsiteX4" fmla="*/ 64264 w 1682798"/>
              <a:gd name="connsiteY4" fmla="*/ 518926 h 1437747"/>
              <a:gd name="connsiteX5" fmla="*/ 842412 w 1682798"/>
              <a:gd name="connsiteY5" fmla="*/ 0 h 143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2798" h="1437747">
                <a:moveTo>
                  <a:pt x="842412" y="0"/>
                </a:moveTo>
                <a:cubicBezTo>
                  <a:pt x="1182901" y="410"/>
                  <a:pt x="1489577" y="205993"/>
                  <a:pt x="1619308" y="520798"/>
                </a:cubicBezTo>
                <a:cubicBezTo>
                  <a:pt x="1749039" y="835603"/>
                  <a:pt x="1676248" y="1197565"/>
                  <a:pt x="1434907" y="1437747"/>
                </a:cubicBezTo>
                <a:lnTo>
                  <a:pt x="246457" y="1436316"/>
                </a:lnTo>
                <a:cubicBezTo>
                  <a:pt x="5695" y="1195554"/>
                  <a:pt x="-66225" y="833418"/>
                  <a:pt x="64264" y="518926"/>
                </a:cubicBezTo>
                <a:cubicBezTo>
                  <a:pt x="194753" y="204434"/>
                  <a:pt x="501923" y="-410"/>
                  <a:pt x="8424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6200000">
              <a:schemeClr val="bg1">
                <a:lumMod val="6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46800" rIns="90000" bIns="46800" rtlCol="0" anchor="ctr"/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</a:p>
        </p:txBody>
      </p:sp>
      <p:sp>
        <p:nvSpPr>
          <p:cNvPr id="29" name="Oval 65"/>
          <p:cNvSpPr>
            <a:spLocks noChangeArrowheads="1"/>
          </p:cNvSpPr>
          <p:nvPr/>
        </p:nvSpPr>
        <p:spPr bwMode="auto">
          <a:xfrm rot="10800000" flipV="1">
            <a:off x="7324416" y="3781643"/>
            <a:ext cx="2437688" cy="82793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弦形 29"/>
          <p:cNvSpPr/>
          <p:nvPr/>
        </p:nvSpPr>
        <p:spPr>
          <a:xfrm rot="5400000">
            <a:off x="7653905" y="2255161"/>
            <a:ext cx="1841500" cy="1841500"/>
          </a:xfrm>
          <a:prstGeom prst="chord">
            <a:avLst>
              <a:gd name="adj1" fmla="val 2700000"/>
              <a:gd name="adj2" fmla="val 18908275"/>
            </a:avLst>
          </a:prstGeom>
          <a:gradFill flip="none" rotWithShape="1">
            <a:gsLst>
              <a:gs pos="0">
                <a:srgbClr val="72B12D"/>
              </a:gs>
              <a:gs pos="100000">
                <a:srgbClr val="94D24D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7733256" y="2369466"/>
            <a:ext cx="1682799" cy="1437747"/>
          </a:xfrm>
          <a:custGeom>
            <a:avLst/>
            <a:gdLst>
              <a:gd name="connsiteX0" fmla="*/ 842412 w 1682798"/>
              <a:gd name="connsiteY0" fmla="*/ 0 h 1437747"/>
              <a:gd name="connsiteX1" fmla="*/ 1619308 w 1682798"/>
              <a:gd name="connsiteY1" fmla="*/ 520798 h 1437747"/>
              <a:gd name="connsiteX2" fmla="*/ 1434907 w 1682798"/>
              <a:gd name="connsiteY2" fmla="*/ 1437747 h 1437747"/>
              <a:gd name="connsiteX3" fmla="*/ 246457 w 1682798"/>
              <a:gd name="connsiteY3" fmla="*/ 1436316 h 1437747"/>
              <a:gd name="connsiteX4" fmla="*/ 64264 w 1682798"/>
              <a:gd name="connsiteY4" fmla="*/ 518926 h 1437747"/>
              <a:gd name="connsiteX5" fmla="*/ 842412 w 1682798"/>
              <a:gd name="connsiteY5" fmla="*/ 0 h 143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2798" h="1437747">
                <a:moveTo>
                  <a:pt x="842412" y="0"/>
                </a:moveTo>
                <a:cubicBezTo>
                  <a:pt x="1182901" y="410"/>
                  <a:pt x="1489577" y="205993"/>
                  <a:pt x="1619308" y="520798"/>
                </a:cubicBezTo>
                <a:cubicBezTo>
                  <a:pt x="1749039" y="835603"/>
                  <a:pt x="1676248" y="1197565"/>
                  <a:pt x="1434907" y="1437747"/>
                </a:cubicBezTo>
                <a:lnTo>
                  <a:pt x="246457" y="1436316"/>
                </a:lnTo>
                <a:cubicBezTo>
                  <a:pt x="5695" y="1195554"/>
                  <a:pt x="-66225" y="833418"/>
                  <a:pt x="64264" y="518926"/>
                </a:cubicBezTo>
                <a:cubicBezTo>
                  <a:pt x="194753" y="204434"/>
                  <a:pt x="501923" y="-410"/>
                  <a:pt x="8424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6200000">
              <a:schemeClr val="bg1">
                <a:lumMod val="6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46800" rIns="90000" bIns="46800" rtlCol="0" anchor="ctr"/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人生观</a:t>
            </a:r>
          </a:p>
        </p:txBody>
      </p:sp>
      <p:sp>
        <p:nvSpPr>
          <p:cNvPr id="15" name="矩形 14"/>
          <p:cNvSpPr/>
          <p:nvPr/>
        </p:nvSpPr>
        <p:spPr>
          <a:xfrm>
            <a:off x="3149603" y="3950088"/>
            <a:ext cx="1751887" cy="960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人对世界的看法，自身在世界整体中的地位和作用看法。</a:t>
            </a:r>
          </a:p>
        </p:txBody>
      </p:sp>
      <p:sp>
        <p:nvSpPr>
          <p:cNvPr id="16" name="矩形 15"/>
          <p:cNvSpPr/>
          <p:nvPr/>
        </p:nvSpPr>
        <p:spPr>
          <a:xfrm>
            <a:off x="5416031" y="3950088"/>
            <a:ext cx="1751887" cy="960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真假、善恶、美丑、乐苦、用废、是非的取向和选择。</a:t>
            </a:r>
          </a:p>
        </p:txBody>
      </p:sp>
      <p:sp>
        <p:nvSpPr>
          <p:cNvPr id="17" name="矩形 16"/>
          <p:cNvSpPr/>
          <p:nvPr/>
        </p:nvSpPr>
        <p:spPr>
          <a:xfrm>
            <a:off x="7682459" y="3950087"/>
            <a:ext cx="1751887" cy="960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是关于人生目的、意义和价值的基本看法。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人生三观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42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 92"/>
          <p:cNvSpPr/>
          <p:nvPr/>
        </p:nvSpPr>
        <p:spPr>
          <a:xfrm>
            <a:off x="2297831" y="2245666"/>
            <a:ext cx="1562360" cy="954179"/>
          </a:xfrm>
          <a:custGeom>
            <a:avLst/>
            <a:gdLst>
              <a:gd name="connsiteX0" fmla="*/ 679281 w 1358563"/>
              <a:gd name="connsiteY0" fmla="*/ 0 h 829714"/>
              <a:gd name="connsiteX1" fmla="*/ 804747 w 1358563"/>
              <a:gd name="connsiteY1" fmla="*/ 51969 h 829714"/>
              <a:gd name="connsiteX2" fmla="*/ 1306594 w 1358563"/>
              <a:gd name="connsiteY2" fmla="*/ 553816 h 829714"/>
              <a:gd name="connsiteX3" fmla="*/ 1306594 w 1358563"/>
              <a:gd name="connsiteY3" fmla="*/ 804747 h 829714"/>
              <a:gd name="connsiteX4" fmla="*/ 1281627 w 1358563"/>
              <a:gd name="connsiteY4" fmla="*/ 829714 h 829714"/>
              <a:gd name="connsiteX5" fmla="*/ 76936 w 1358563"/>
              <a:gd name="connsiteY5" fmla="*/ 829714 h 829714"/>
              <a:gd name="connsiteX6" fmla="*/ 51969 w 1358563"/>
              <a:gd name="connsiteY6" fmla="*/ 804747 h 829714"/>
              <a:gd name="connsiteX7" fmla="*/ 51969 w 1358563"/>
              <a:gd name="connsiteY7" fmla="*/ 553816 h 829714"/>
              <a:gd name="connsiteX8" fmla="*/ 553816 w 1358563"/>
              <a:gd name="connsiteY8" fmla="*/ 51969 h 829714"/>
              <a:gd name="connsiteX9" fmla="*/ 679281 w 1358563"/>
              <a:gd name="connsiteY9" fmla="*/ 0 h 82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8563" h="829714">
                <a:moveTo>
                  <a:pt x="679281" y="0"/>
                </a:moveTo>
                <a:cubicBezTo>
                  <a:pt x="724691" y="0"/>
                  <a:pt x="770100" y="17323"/>
                  <a:pt x="804747" y="51969"/>
                </a:cubicBezTo>
                <a:lnTo>
                  <a:pt x="1306594" y="553816"/>
                </a:lnTo>
                <a:cubicBezTo>
                  <a:pt x="1375886" y="623109"/>
                  <a:pt x="1375886" y="735455"/>
                  <a:pt x="1306594" y="804747"/>
                </a:cubicBezTo>
                <a:lnTo>
                  <a:pt x="1281627" y="829714"/>
                </a:lnTo>
                <a:lnTo>
                  <a:pt x="76936" y="829714"/>
                </a:lnTo>
                <a:lnTo>
                  <a:pt x="51969" y="804747"/>
                </a:lnTo>
                <a:cubicBezTo>
                  <a:pt x="-17323" y="735455"/>
                  <a:pt x="-17323" y="623109"/>
                  <a:pt x="51969" y="553816"/>
                </a:cubicBezTo>
                <a:lnTo>
                  <a:pt x="553816" y="51969"/>
                </a:lnTo>
                <a:cubicBezTo>
                  <a:pt x="588462" y="17323"/>
                  <a:pt x="633871" y="0"/>
                  <a:pt x="679281" y="0"/>
                </a:cubicBezTo>
                <a:close/>
              </a:path>
            </a:pathLst>
          </a:custGeom>
          <a:solidFill>
            <a:srgbClr val="DEA900"/>
          </a:solidFill>
          <a:ln w="57150" cmpd="sng">
            <a:solidFill>
              <a:srgbClr val="DEA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zh-CN" sz="4400" dirty="0">
                <a:latin typeface="Cooper Std Black" panose="0208090304030B020404" pitchFamily="18" charset="0"/>
              </a:rPr>
              <a:t>A</a:t>
            </a:r>
            <a:endParaRPr lang="zh-CN" altLang="en-US" sz="4400" dirty="0">
              <a:latin typeface="Cooper Std Black" panose="0208090304030B020404" pitchFamily="18" charset="0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2298979" y="2866775"/>
            <a:ext cx="1559443" cy="952396"/>
          </a:xfrm>
          <a:custGeom>
            <a:avLst/>
            <a:gdLst>
              <a:gd name="connsiteX0" fmla="*/ 76936 w 1358563"/>
              <a:gd name="connsiteY0" fmla="*/ 0 h 829714"/>
              <a:gd name="connsiteX1" fmla="*/ 1281627 w 1358563"/>
              <a:gd name="connsiteY1" fmla="*/ 0 h 829714"/>
              <a:gd name="connsiteX2" fmla="*/ 1306594 w 1358563"/>
              <a:gd name="connsiteY2" fmla="*/ 24967 h 829714"/>
              <a:gd name="connsiteX3" fmla="*/ 1306594 w 1358563"/>
              <a:gd name="connsiteY3" fmla="*/ 275898 h 829714"/>
              <a:gd name="connsiteX4" fmla="*/ 804747 w 1358563"/>
              <a:gd name="connsiteY4" fmla="*/ 777745 h 829714"/>
              <a:gd name="connsiteX5" fmla="*/ 553816 w 1358563"/>
              <a:gd name="connsiteY5" fmla="*/ 777745 h 829714"/>
              <a:gd name="connsiteX6" fmla="*/ 51969 w 1358563"/>
              <a:gd name="connsiteY6" fmla="*/ 275898 h 829714"/>
              <a:gd name="connsiteX7" fmla="*/ 51969 w 1358563"/>
              <a:gd name="connsiteY7" fmla="*/ 24967 h 82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563" h="829714">
                <a:moveTo>
                  <a:pt x="76936" y="0"/>
                </a:moveTo>
                <a:lnTo>
                  <a:pt x="1281627" y="0"/>
                </a:lnTo>
                <a:lnTo>
                  <a:pt x="1306594" y="24967"/>
                </a:lnTo>
                <a:cubicBezTo>
                  <a:pt x="1375886" y="94259"/>
                  <a:pt x="1375886" y="206605"/>
                  <a:pt x="1306594" y="275898"/>
                </a:cubicBezTo>
                <a:lnTo>
                  <a:pt x="804747" y="777745"/>
                </a:lnTo>
                <a:cubicBezTo>
                  <a:pt x="735454" y="847037"/>
                  <a:pt x="623108" y="847037"/>
                  <a:pt x="553816" y="777745"/>
                </a:cubicBezTo>
                <a:lnTo>
                  <a:pt x="51969" y="275898"/>
                </a:lnTo>
                <a:cubicBezTo>
                  <a:pt x="-17323" y="206605"/>
                  <a:pt x="-17323" y="94259"/>
                  <a:pt x="51969" y="24967"/>
                </a:cubicBezTo>
                <a:close/>
              </a:path>
            </a:pathLst>
          </a:custGeom>
          <a:solidFill>
            <a:schemeClr val="bg1"/>
          </a:solidFill>
          <a:ln w="57150" cmpd="sng">
            <a:solidFill>
              <a:srgbClr val="DEA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统计性</a:t>
            </a:r>
          </a:p>
        </p:txBody>
      </p:sp>
      <p:sp>
        <p:nvSpPr>
          <p:cNvPr id="30" name="矩形 29"/>
          <p:cNvSpPr/>
          <p:nvPr/>
        </p:nvSpPr>
        <p:spPr>
          <a:xfrm>
            <a:off x="2297836" y="4050472"/>
            <a:ext cx="170069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不仅要有前面的计划，还要有后续的计划</a:t>
            </a:r>
          </a:p>
        </p:txBody>
      </p:sp>
      <p:sp>
        <p:nvSpPr>
          <p:cNvPr id="31" name="矩形 30"/>
          <p:cNvSpPr/>
          <p:nvPr/>
        </p:nvSpPr>
        <p:spPr>
          <a:xfrm>
            <a:off x="4259437" y="4050469"/>
            <a:ext cx="170069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不仅有长期计划，还有短期计划</a:t>
            </a:r>
          </a:p>
        </p:txBody>
      </p:sp>
      <p:sp>
        <p:nvSpPr>
          <p:cNvPr id="32" name="矩形 31"/>
          <p:cNvSpPr/>
          <p:nvPr/>
        </p:nvSpPr>
        <p:spPr>
          <a:xfrm>
            <a:off x="6221040" y="4050468"/>
            <a:ext cx="170069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能应付意外事件的发生</a:t>
            </a:r>
          </a:p>
        </p:txBody>
      </p:sp>
      <p:sp>
        <p:nvSpPr>
          <p:cNvPr id="33" name="矩形 32"/>
          <p:cNvSpPr/>
          <p:nvPr/>
        </p:nvSpPr>
        <p:spPr>
          <a:xfrm>
            <a:off x="8182641" y="4050471"/>
            <a:ext cx="170069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尽量使计划具有客观性，不具有主观随意性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4259436" y="2245666"/>
            <a:ext cx="1562360" cy="954179"/>
          </a:xfrm>
          <a:custGeom>
            <a:avLst/>
            <a:gdLst>
              <a:gd name="connsiteX0" fmla="*/ 679281 w 1358563"/>
              <a:gd name="connsiteY0" fmla="*/ 0 h 829714"/>
              <a:gd name="connsiteX1" fmla="*/ 804747 w 1358563"/>
              <a:gd name="connsiteY1" fmla="*/ 51969 h 829714"/>
              <a:gd name="connsiteX2" fmla="*/ 1306594 w 1358563"/>
              <a:gd name="connsiteY2" fmla="*/ 553816 h 829714"/>
              <a:gd name="connsiteX3" fmla="*/ 1306594 w 1358563"/>
              <a:gd name="connsiteY3" fmla="*/ 804747 h 829714"/>
              <a:gd name="connsiteX4" fmla="*/ 1281627 w 1358563"/>
              <a:gd name="connsiteY4" fmla="*/ 829714 h 829714"/>
              <a:gd name="connsiteX5" fmla="*/ 76936 w 1358563"/>
              <a:gd name="connsiteY5" fmla="*/ 829714 h 829714"/>
              <a:gd name="connsiteX6" fmla="*/ 51969 w 1358563"/>
              <a:gd name="connsiteY6" fmla="*/ 804747 h 829714"/>
              <a:gd name="connsiteX7" fmla="*/ 51969 w 1358563"/>
              <a:gd name="connsiteY7" fmla="*/ 553816 h 829714"/>
              <a:gd name="connsiteX8" fmla="*/ 553816 w 1358563"/>
              <a:gd name="connsiteY8" fmla="*/ 51969 h 829714"/>
              <a:gd name="connsiteX9" fmla="*/ 679281 w 1358563"/>
              <a:gd name="connsiteY9" fmla="*/ 0 h 82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8563" h="829714">
                <a:moveTo>
                  <a:pt x="679281" y="0"/>
                </a:moveTo>
                <a:cubicBezTo>
                  <a:pt x="724691" y="0"/>
                  <a:pt x="770100" y="17323"/>
                  <a:pt x="804747" y="51969"/>
                </a:cubicBezTo>
                <a:lnTo>
                  <a:pt x="1306594" y="553816"/>
                </a:lnTo>
                <a:cubicBezTo>
                  <a:pt x="1375886" y="623109"/>
                  <a:pt x="1375886" y="735455"/>
                  <a:pt x="1306594" y="804747"/>
                </a:cubicBezTo>
                <a:lnTo>
                  <a:pt x="1281627" y="829714"/>
                </a:lnTo>
                <a:lnTo>
                  <a:pt x="76936" y="829714"/>
                </a:lnTo>
                <a:lnTo>
                  <a:pt x="51969" y="804747"/>
                </a:lnTo>
                <a:cubicBezTo>
                  <a:pt x="-17323" y="735455"/>
                  <a:pt x="-17323" y="623109"/>
                  <a:pt x="51969" y="553816"/>
                </a:cubicBezTo>
                <a:lnTo>
                  <a:pt x="553816" y="51969"/>
                </a:lnTo>
                <a:cubicBezTo>
                  <a:pt x="588462" y="17323"/>
                  <a:pt x="633871" y="0"/>
                  <a:pt x="679281" y="0"/>
                </a:cubicBezTo>
                <a:close/>
              </a:path>
            </a:pathLst>
          </a:custGeom>
          <a:solidFill>
            <a:srgbClr val="38B2D8"/>
          </a:solidFill>
          <a:ln w="57150" cmpd="sng">
            <a:solidFill>
              <a:srgbClr val="38B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zh-CN" sz="4400" dirty="0">
                <a:latin typeface="Cooper Std Black" panose="0208090304030B020404" pitchFamily="18" charset="0"/>
              </a:rPr>
              <a:t>B</a:t>
            </a:r>
            <a:endParaRPr lang="zh-CN" altLang="en-US" sz="4400" dirty="0">
              <a:latin typeface="Cooper Std Black" panose="0208090304030B020404" pitchFamily="18" charset="0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260584" y="2866775"/>
            <a:ext cx="1559443" cy="952396"/>
          </a:xfrm>
          <a:custGeom>
            <a:avLst/>
            <a:gdLst>
              <a:gd name="connsiteX0" fmla="*/ 76936 w 1358563"/>
              <a:gd name="connsiteY0" fmla="*/ 0 h 829714"/>
              <a:gd name="connsiteX1" fmla="*/ 1281627 w 1358563"/>
              <a:gd name="connsiteY1" fmla="*/ 0 h 829714"/>
              <a:gd name="connsiteX2" fmla="*/ 1306594 w 1358563"/>
              <a:gd name="connsiteY2" fmla="*/ 24967 h 829714"/>
              <a:gd name="connsiteX3" fmla="*/ 1306594 w 1358563"/>
              <a:gd name="connsiteY3" fmla="*/ 275898 h 829714"/>
              <a:gd name="connsiteX4" fmla="*/ 804747 w 1358563"/>
              <a:gd name="connsiteY4" fmla="*/ 777745 h 829714"/>
              <a:gd name="connsiteX5" fmla="*/ 553816 w 1358563"/>
              <a:gd name="connsiteY5" fmla="*/ 777745 h 829714"/>
              <a:gd name="connsiteX6" fmla="*/ 51969 w 1358563"/>
              <a:gd name="connsiteY6" fmla="*/ 275898 h 829714"/>
              <a:gd name="connsiteX7" fmla="*/ 51969 w 1358563"/>
              <a:gd name="connsiteY7" fmla="*/ 24967 h 82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563" h="829714">
                <a:moveTo>
                  <a:pt x="76936" y="0"/>
                </a:moveTo>
                <a:lnTo>
                  <a:pt x="1281627" y="0"/>
                </a:lnTo>
                <a:lnTo>
                  <a:pt x="1306594" y="24967"/>
                </a:lnTo>
                <a:cubicBezTo>
                  <a:pt x="1375886" y="94259"/>
                  <a:pt x="1375886" y="206605"/>
                  <a:pt x="1306594" y="275898"/>
                </a:cubicBezTo>
                <a:lnTo>
                  <a:pt x="804747" y="777745"/>
                </a:lnTo>
                <a:cubicBezTo>
                  <a:pt x="735454" y="847037"/>
                  <a:pt x="623108" y="847037"/>
                  <a:pt x="553816" y="777745"/>
                </a:cubicBezTo>
                <a:lnTo>
                  <a:pt x="51969" y="275898"/>
                </a:lnTo>
                <a:cubicBezTo>
                  <a:pt x="-17323" y="206605"/>
                  <a:pt x="-17323" y="94259"/>
                  <a:pt x="51969" y="24967"/>
                </a:cubicBezTo>
                <a:close/>
              </a:path>
            </a:pathLst>
          </a:custGeom>
          <a:solidFill>
            <a:schemeClr val="bg1"/>
          </a:solidFill>
          <a:ln w="57150" cmpd="sng">
            <a:solidFill>
              <a:srgbClr val="38B2D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连续性</a:t>
            </a:r>
          </a:p>
        </p:txBody>
      </p:sp>
      <p:sp>
        <p:nvSpPr>
          <p:cNvPr id="34" name="任意多边形 33"/>
          <p:cNvSpPr/>
          <p:nvPr/>
        </p:nvSpPr>
        <p:spPr>
          <a:xfrm>
            <a:off x="6221041" y="2245666"/>
            <a:ext cx="1562360" cy="954179"/>
          </a:xfrm>
          <a:custGeom>
            <a:avLst/>
            <a:gdLst>
              <a:gd name="connsiteX0" fmla="*/ 679281 w 1358563"/>
              <a:gd name="connsiteY0" fmla="*/ 0 h 829714"/>
              <a:gd name="connsiteX1" fmla="*/ 804747 w 1358563"/>
              <a:gd name="connsiteY1" fmla="*/ 51969 h 829714"/>
              <a:gd name="connsiteX2" fmla="*/ 1306594 w 1358563"/>
              <a:gd name="connsiteY2" fmla="*/ 553816 h 829714"/>
              <a:gd name="connsiteX3" fmla="*/ 1306594 w 1358563"/>
              <a:gd name="connsiteY3" fmla="*/ 804747 h 829714"/>
              <a:gd name="connsiteX4" fmla="*/ 1281627 w 1358563"/>
              <a:gd name="connsiteY4" fmla="*/ 829714 h 829714"/>
              <a:gd name="connsiteX5" fmla="*/ 76936 w 1358563"/>
              <a:gd name="connsiteY5" fmla="*/ 829714 h 829714"/>
              <a:gd name="connsiteX6" fmla="*/ 51969 w 1358563"/>
              <a:gd name="connsiteY6" fmla="*/ 804747 h 829714"/>
              <a:gd name="connsiteX7" fmla="*/ 51969 w 1358563"/>
              <a:gd name="connsiteY7" fmla="*/ 553816 h 829714"/>
              <a:gd name="connsiteX8" fmla="*/ 553816 w 1358563"/>
              <a:gd name="connsiteY8" fmla="*/ 51969 h 829714"/>
              <a:gd name="connsiteX9" fmla="*/ 679281 w 1358563"/>
              <a:gd name="connsiteY9" fmla="*/ 0 h 82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8563" h="829714">
                <a:moveTo>
                  <a:pt x="679281" y="0"/>
                </a:moveTo>
                <a:cubicBezTo>
                  <a:pt x="724691" y="0"/>
                  <a:pt x="770100" y="17323"/>
                  <a:pt x="804747" y="51969"/>
                </a:cubicBezTo>
                <a:lnTo>
                  <a:pt x="1306594" y="553816"/>
                </a:lnTo>
                <a:cubicBezTo>
                  <a:pt x="1375886" y="623109"/>
                  <a:pt x="1375886" y="735455"/>
                  <a:pt x="1306594" y="804747"/>
                </a:cubicBezTo>
                <a:lnTo>
                  <a:pt x="1281627" y="829714"/>
                </a:lnTo>
                <a:lnTo>
                  <a:pt x="76936" y="829714"/>
                </a:lnTo>
                <a:lnTo>
                  <a:pt x="51969" y="804747"/>
                </a:lnTo>
                <a:cubicBezTo>
                  <a:pt x="-17323" y="735455"/>
                  <a:pt x="-17323" y="623109"/>
                  <a:pt x="51969" y="553816"/>
                </a:cubicBezTo>
                <a:lnTo>
                  <a:pt x="553816" y="51969"/>
                </a:lnTo>
                <a:cubicBezTo>
                  <a:pt x="588462" y="17323"/>
                  <a:pt x="633871" y="0"/>
                  <a:pt x="679281" y="0"/>
                </a:cubicBezTo>
                <a:close/>
              </a:path>
            </a:pathLst>
          </a:custGeom>
          <a:solidFill>
            <a:srgbClr val="FC575A"/>
          </a:solidFill>
          <a:ln w="57150" cmpd="sng">
            <a:solidFill>
              <a:srgbClr val="FC57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zh-CN" sz="4400" dirty="0">
                <a:latin typeface="Cooper Std Black" panose="0208090304030B020404" pitchFamily="18" charset="0"/>
              </a:rPr>
              <a:t>C</a:t>
            </a:r>
            <a:endParaRPr lang="zh-CN" altLang="en-US" sz="4400" dirty="0">
              <a:latin typeface="Cooper Std Black" panose="0208090304030B020404" pitchFamily="18" charset="0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6222189" y="2866775"/>
            <a:ext cx="1559443" cy="952396"/>
          </a:xfrm>
          <a:custGeom>
            <a:avLst/>
            <a:gdLst>
              <a:gd name="connsiteX0" fmla="*/ 76936 w 1358563"/>
              <a:gd name="connsiteY0" fmla="*/ 0 h 829714"/>
              <a:gd name="connsiteX1" fmla="*/ 1281627 w 1358563"/>
              <a:gd name="connsiteY1" fmla="*/ 0 h 829714"/>
              <a:gd name="connsiteX2" fmla="*/ 1306594 w 1358563"/>
              <a:gd name="connsiteY2" fmla="*/ 24967 h 829714"/>
              <a:gd name="connsiteX3" fmla="*/ 1306594 w 1358563"/>
              <a:gd name="connsiteY3" fmla="*/ 275898 h 829714"/>
              <a:gd name="connsiteX4" fmla="*/ 804747 w 1358563"/>
              <a:gd name="connsiteY4" fmla="*/ 777745 h 829714"/>
              <a:gd name="connsiteX5" fmla="*/ 553816 w 1358563"/>
              <a:gd name="connsiteY5" fmla="*/ 777745 h 829714"/>
              <a:gd name="connsiteX6" fmla="*/ 51969 w 1358563"/>
              <a:gd name="connsiteY6" fmla="*/ 275898 h 829714"/>
              <a:gd name="connsiteX7" fmla="*/ 51969 w 1358563"/>
              <a:gd name="connsiteY7" fmla="*/ 24967 h 82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563" h="829714">
                <a:moveTo>
                  <a:pt x="76936" y="0"/>
                </a:moveTo>
                <a:lnTo>
                  <a:pt x="1281627" y="0"/>
                </a:lnTo>
                <a:lnTo>
                  <a:pt x="1306594" y="24967"/>
                </a:lnTo>
                <a:cubicBezTo>
                  <a:pt x="1375886" y="94259"/>
                  <a:pt x="1375886" y="206605"/>
                  <a:pt x="1306594" y="275898"/>
                </a:cubicBezTo>
                <a:lnTo>
                  <a:pt x="804747" y="777745"/>
                </a:lnTo>
                <a:cubicBezTo>
                  <a:pt x="735454" y="847037"/>
                  <a:pt x="623108" y="847037"/>
                  <a:pt x="553816" y="777745"/>
                </a:cubicBezTo>
                <a:lnTo>
                  <a:pt x="51969" y="275898"/>
                </a:lnTo>
                <a:cubicBezTo>
                  <a:pt x="-17323" y="206605"/>
                  <a:pt x="-17323" y="94259"/>
                  <a:pt x="51969" y="24967"/>
                </a:cubicBezTo>
                <a:close/>
              </a:path>
            </a:pathLst>
          </a:custGeom>
          <a:solidFill>
            <a:schemeClr val="bg1"/>
          </a:solidFill>
          <a:ln w="57150" cmpd="sng">
            <a:solidFill>
              <a:srgbClr val="FC575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灵活性</a:t>
            </a:r>
          </a:p>
        </p:txBody>
      </p:sp>
      <p:sp>
        <p:nvSpPr>
          <p:cNvPr id="37" name="任意多边形 36"/>
          <p:cNvSpPr/>
          <p:nvPr/>
        </p:nvSpPr>
        <p:spPr>
          <a:xfrm>
            <a:off x="8182646" y="2245666"/>
            <a:ext cx="1562360" cy="954179"/>
          </a:xfrm>
          <a:custGeom>
            <a:avLst/>
            <a:gdLst>
              <a:gd name="connsiteX0" fmla="*/ 679281 w 1358563"/>
              <a:gd name="connsiteY0" fmla="*/ 0 h 829714"/>
              <a:gd name="connsiteX1" fmla="*/ 804747 w 1358563"/>
              <a:gd name="connsiteY1" fmla="*/ 51969 h 829714"/>
              <a:gd name="connsiteX2" fmla="*/ 1306594 w 1358563"/>
              <a:gd name="connsiteY2" fmla="*/ 553816 h 829714"/>
              <a:gd name="connsiteX3" fmla="*/ 1306594 w 1358563"/>
              <a:gd name="connsiteY3" fmla="*/ 804747 h 829714"/>
              <a:gd name="connsiteX4" fmla="*/ 1281627 w 1358563"/>
              <a:gd name="connsiteY4" fmla="*/ 829714 h 829714"/>
              <a:gd name="connsiteX5" fmla="*/ 76936 w 1358563"/>
              <a:gd name="connsiteY5" fmla="*/ 829714 h 829714"/>
              <a:gd name="connsiteX6" fmla="*/ 51969 w 1358563"/>
              <a:gd name="connsiteY6" fmla="*/ 804747 h 829714"/>
              <a:gd name="connsiteX7" fmla="*/ 51969 w 1358563"/>
              <a:gd name="connsiteY7" fmla="*/ 553816 h 829714"/>
              <a:gd name="connsiteX8" fmla="*/ 553816 w 1358563"/>
              <a:gd name="connsiteY8" fmla="*/ 51969 h 829714"/>
              <a:gd name="connsiteX9" fmla="*/ 679281 w 1358563"/>
              <a:gd name="connsiteY9" fmla="*/ 0 h 82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8563" h="829714">
                <a:moveTo>
                  <a:pt x="679281" y="0"/>
                </a:moveTo>
                <a:cubicBezTo>
                  <a:pt x="724691" y="0"/>
                  <a:pt x="770100" y="17323"/>
                  <a:pt x="804747" y="51969"/>
                </a:cubicBezTo>
                <a:lnTo>
                  <a:pt x="1306594" y="553816"/>
                </a:lnTo>
                <a:cubicBezTo>
                  <a:pt x="1375886" y="623109"/>
                  <a:pt x="1375886" y="735455"/>
                  <a:pt x="1306594" y="804747"/>
                </a:cubicBezTo>
                <a:lnTo>
                  <a:pt x="1281627" y="829714"/>
                </a:lnTo>
                <a:lnTo>
                  <a:pt x="76936" y="829714"/>
                </a:lnTo>
                <a:lnTo>
                  <a:pt x="51969" y="804747"/>
                </a:lnTo>
                <a:cubicBezTo>
                  <a:pt x="-17323" y="735455"/>
                  <a:pt x="-17323" y="623109"/>
                  <a:pt x="51969" y="553816"/>
                </a:cubicBezTo>
                <a:lnTo>
                  <a:pt x="553816" y="51969"/>
                </a:lnTo>
                <a:cubicBezTo>
                  <a:pt x="588462" y="17323"/>
                  <a:pt x="633871" y="0"/>
                  <a:pt x="679281" y="0"/>
                </a:cubicBezTo>
                <a:close/>
              </a:path>
            </a:pathLst>
          </a:custGeom>
          <a:solidFill>
            <a:srgbClr val="7EC234"/>
          </a:solidFill>
          <a:ln w="57150" cmpd="sng">
            <a:solidFill>
              <a:srgbClr val="7EC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52000" rtlCol="0" anchor="ctr"/>
          <a:lstStyle/>
          <a:p>
            <a:pPr algn="ctr"/>
            <a:r>
              <a:rPr lang="en-US" altLang="zh-CN" sz="4400" dirty="0">
                <a:latin typeface="Cooper Std Black" panose="0208090304030B020404" pitchFamily="18" charset="0"/>
              </a:rPr>
              <a:t>D</a:t>
            </a:r>
            <a:endParaRPr lang="zh-CN" altLang="en-US" sz="4400" dirty="0">
              <a:latin typeface="Cooper Std Black" panose="0208090304030B020404" pitchFamily="18" charset="0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8183794" y="2866775"/>
            <a:ext cx="1559443" cy="952396"/>
          </a:xfrm>
          <a:custGeom>
            <a:avLst/>
            <a:gdLst>
              <a:gd name="connsiteX0" fmla="*/ 76936 w 1358563"/>
              <a:gd name="connsiteY0" fmla="*/ 0 h 829714"/>
              <a:gd name="connsiteX1" fmla="*/ 1281627 w 1358563"/>
              <a:gd name="connsiteY1" fmla="*/ 0 h 829714"/>
              <a:gd name="connsiteX2" fmla="*/ 1306594 w 1358563"/>
              <a:gd name="connsiteY2" fmla="*/ 24967 h 829714"/>
              <a:gd name="connsiteX3" fmla="*/ 1306594 w 1358563"/>
              <a:gd name="connsiteY3" fmla="*/ 275898 h 829714"/>
              <a:gd name="connsiteX4" fmla="*/ 804747 w 1358563"/>
              <a:gd name="connsiteY4" fmla="*/ 777745 h 829714"/>
              <a:gd name="connsiteX5" fmla="*/ 553816 w 1358563"/>
              <a:gd name="connsiteY5" fmla="*/ 777745 h 829714"/>
              <a:gd name="connsiteX6" fmla="*/ 51969 w 1358563"/>
              <a:gd name="connsiteY6" fmla="*/ 275898 h 829714"/>
              <a:gd name="connsiteX7" fmla="*/ 51969 w 1358563"/>
              <a:gd name="connsiteY7" fmla="*/ 24967 h 82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8563" h="829714">
                <a:moveTo>
                  <a:pt x="76936" y="0"/>
                </a:moveTo>
                <a:lnTo>
                  <a:pt x="1281627" y="0"/>
                </a:lnTo>
                <a:lnTo>
                  <a:pt x="1306594" y="24967"/>
                </a:lnTo>
                <a:cubicBezTo>
                  <a:pt x="1375886" y="94259"/>
                  <a:pt x="1375886" y="206605"/>
                  <a:pt x="1306594" y="275898"/>
                </a:cubicBezTo>
                <a:lnTo>
                  <a:pt x="804747" y="777745"/>
                </a:lnTo>
                <a:cubicBezTo>
                  <a:pt x="735454" y="847037"/>
                  <a:pt x="623108" y="847037"/>
                  <a:pt x="553816" y="777745"/>
                </a:cubicBezTo>
                <a:lnTo>
                  <a:pt x="51969" y="275898"/>
                </a:lnTo>
                <a:cubicBezTo>
                  <a:pt x="-17323" y="206605"/>
                  <a:pt x="-17323" y="94259"/>
                  <a:pt x="51969" y="24967"/>
                </a:cubicBezTo>
                <a:close/>
              </a:path>
            </a:pathLst>
          </a:custGeom>
          <a:solidFill>
            <a:schemeClr val="bg1"/>
          </a:solidFill>
          <a:ln w="57150" cmpd="sng">
            <a:solidFill>
              <a:srgbClr val="7EC2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精确性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一个好计划的特点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7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9340431">
            <a:off x="2805224" y="4248300"/>
            <a:ext cx="1180215" cy="1180215"/>
          </a:xfrm>
          <a:prstGeom prst="rect">
            <a:avLst/>
          </a:prstGeom>
          <a:gradFill>
            <a:gsLst>
              <a:gs pos="0">
                <a:srgbClr val="2BADD5"/>
              </a:gs>
              <a:gs pos="100000">
                <a:srgbClr val="69D8FF"/>
              </a:gs>
            </a:gsLst>
            <a:lin ang="7200000" scaled="0"/>
          </a:gradFill>
          <a:ln w="12700" cmpd="sng">
            <a:noFill/>
          </a:ln>
          <a:effectLst>
            <a:outerShdw blurRad="50800" dist="38100" dir="540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 rot="19340431">
            <a:off x="2927502" y="4370576"/>
            <a:ext cx="935665" cy="935665"/>
          </a:xfrm>
          <a:prstGeom prst="rect">
            <a:avLst/>
          </a:prstGeom>
          <a:solidFill>
            <a:schemeClr val="bg1"/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32B0D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观察力</a:t>
            </a:r>
          </a:p>
        </p:txBody>
      </p:sp>
      <p:sp>
        <p:nvSpPr>
          <p:cNvPr id="13" name="矩形 12"/>
          <p:cNvSpPr/>
          <p:nvPr/>
        </p:nvSpPr>
        <p:spPr>
          <a:xfrm rot="20217880">
            <a:off x="4213200" y="4248299"/>
            <a:ext cx="1180215" cy="1180215"/>
          </a:xfrm>
          <a:prstGeom prst="rect">
            <a:avLst/>
          </a:prstGeom>
          <a:gradFill>
            <a:gsLst>
              <a:gs pos="0">
                <a:srgbClr val="78B832"/>
              </a:gs>
              <a:gs pos="100000">
                <a:srgbClr val="BCE292"/>
              </a:gs>
              <a:gs pos="100000">
                <a:srgbClr val="D4EDB9"/>
              </a:gs>
            </a:gsLst>
            <a:lin ang="7200000" scaled="0"/>
          </a:gradFill>
          <a:ln w="12700" cmpd="sng">
            <a:noFill/>
          </a:ln>
          <a:effectLst>
            <a:outerShdw blurRad="50800" dist="38100" dir="540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 rot="20217880">
            <a:off x="4335478" y="4370575"/>
            <a:ext cx="935665" cy="935665"/>
          </a:xfrm>
          <a:prstGeom prst="rect">
            <a:avLst/>
          </a:prstGeom>
          <a:solidFill>
            <a:schemeClr val="bg1"/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82BE4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记忆力</a:t>
            </a:r>
          </a:p>
        </p:txBody>
      </p:sp>
      <p:sp>
        <p:nvSpPr>
          <p:cNvPr id="16" name="矩形 15"/>
          <p:cNvSpPr/>
          <p:nvPr/>
        </p:nvSpPr>
        <p:spPr>
          <a:xfrm rot="1397675">
            <a:off x="5610201" y="4248299"/>
            <a:ext cx="1180215" cy="1180215"/>
          </a:xfrm>
          <a:prstGeom prst="rect">
            <a:avLst/>
          </a:prstGeom>
          <a:gradFill>
            <a:gsLst>
              <a:gs pos="0">
                <a:srgbClr val="31B999"/>
              </a:gs>
              <a:gs pos="100000">
                <a:srgbClr val="92E2CF"/>
              </a:gs>
              <a:gs pos="100000">
                <a:srgbClr val="B5EDE0"/>
              </a:gs>
            </a:gsLst>
            <a:lin ang="6000000" scaled="0"/>
          </a:gradFill>
          <a:ln w="12700" cmpd="sng">
            <a:noFill/>
          </a:ln>
          <a:effectLst>
            <a:outerShdw blurRad="50800" dist="38100" dir="540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 rot="1397675">
            <a:off x="5732478" y="4370575"/>
            <a:ext cx="935665" cy="935665"/>
          </a:xfrm>
          <a:prstGeom prst="rect">
            <a:avLst/>
          </a:prstGeom>
          <a:solidFill>
            <a:schemeClr val="bg1"/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41C0A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想象力</a:t>
            </a:r>
          </a:p>
        </p:txBody>
      </p:sp>
      <p:sp>
        <p:nvSpPr>
          <p:cNvPr id="19" name="矩形 18"/>
          <p:cNvSpPr/>
          <p:nvPr/>
        </p:nvSpPr>
        <p:spPr>
          <a:xfrm rot="19726901">
            <a:off x="7020792" y="3994299"/>
            <a:ext cx="1180215" cy="1180215"/>
          </a:xfrm>
          <a:prstGeom prst="rect">
            <a:avLst/>
          </a:prstGeom>
          <a:gradFill>
            <a:gsLst>
              <a:gs pos="0">
                <a:srgbClr val="DEA900"/>
              </a:gs>
              <a:gs pos="100000">
                <a:srgbClr val="FFDB69"/>
              </a:gs>
              <a:gs pos="100000">
                <a:srgbClr val="FFE593"/>
              </a:gs>
            </a:gsLst>
            <a:lin ang="4800000" scaled="0"/>
          </a:gradFill>
          <a:ln w="12700" cmpd="sng">
            <a:noFill/>
          </a:ln>
          <a:effectLst>
            <a:outerShdw blurRad="50800" dist="38100" dir="540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 rot="19726901">
            <a:off x="7143068" y="4116575"/>
            <a:ext cx="935665" cy="935665"/>
          </a:xfrm>
          <a:prstGeom prst="rect">
            <a:avLst/>
          </a:prstGeom>
          <a:solidFill>
            <a:schemeClr val="bg1"/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E3B11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注意力</a:t>
            </a:r>
          </a:p>
        </p:txBody>
      </p:sp>
      <p:sp>
        <p:nvSpPr>
          <p:cNvPr id="22" name="矩形 21"/>
          <p:cNvSpPr/>
          <p:nvPr/>
        </p:nvSpPr>
        <p:spPr>
          <a:xfrm rot="289932">
            <a:off x="8370661" y="4636865"/>
            <a:ext cx="1180215" cy="1180215"/>
          </a:xfrm>
          <a:prstGeom prst="rect">
            <a:avLst/>
          </a:prstGeom>
          <a:gradFill>
            <a:gsLst>
              <a:gs pos="0">
                <a:srgbClr val="FB2525"/>
              </a:gs>
              <a:gs pos="100000">
                <a:srgbClr val="FD9595"/>
              </a:gs>
              <a:gs pos="100000">
                <a:srgbClr val="FFC9C9"/>
              </a:gs>
            </a:gsLst>
            <a:lin ang="7200000" scaled="0"/>
          </a:gradFill>
          <a:ln w="12700" cmpd="sng">
            <a:noFill/>
          </a:ln>
          <a:effectLst>
            <a:outerShdw blurRad="50800" dist="38100" dir="540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rot="289932">
            <a:off x="8492939" y="4759143"/>
            <a:ext cx="935665" cy="935665"/>
          </a:xfrm>
          <a:prstGeom prst="rect">
            <a:avLst/>
          </a:prstGeom>
          <a:solidFill>
            <a:schemeClr val="bg1"/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FC585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思维力</a:t>
            </a:r>
          </a:p>
        </p:txBody>
      </p:sp>
      <p:sp>
        <p:nvSpPr>
          <p:cNvPr id="60" name="矩形 59"/>
          <p:cNvSpPr/>
          <p:nvPr/>
        </p:nvSpPr>
        <p:spPr>
          <a:xfrm>
            <a:off x="2147847" y="1847684"/>
            <a:ext cx="1335859" cy="730953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52652" y="2619716"/>
            <a:ext cx="1350103" cy="1511640"/>
            <a:chOff x="628650" y="2619716"/>
            <a:chExt cx="1350102" cy="1511640"/>
          </a:xfrm>
        </p:grpSpPr>
        <p:cxnSp>
          <p:nvCxnSpPr>
            <p:cNvPr id="58" name="直接连接符 57"/>
            <p:cNvCxnSpPr/>
            <p:nvPr/>
          </p:nvCxnSpPr>
          <p:spPr>
            <a:xfrm flipV="1">
              <a:off x="1953353" y="2619716"/>
              <a:ext cx="0" cy="147989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28650" y="2619716"/>
              <a:ext cx="132787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椭圆 2"/>
            <p:cNvSpPr/>
            <p:nvPr/>
          </p:nvSpPr>
          <p:spPr>
            <a:xfrm>
              <a:off x="1927953" y="4080557"/>
              <a:ext cx="50799" cy="50799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07098" y="3440457"/>
            <a:ext cx="1281925" cy="724237"/>
            <a:chOff x="2283094" y="3440453"/>
            <a:chExt cx="1281925" cy="724237"/>
          </a:xfrm>
        </p:grpSpPr>
        <p:cxnSp>
          <p:nvCxnSpPr>
            <p:cNvPr id="54" name="直接连接符 53"/>
            <p:cNvCxnSpPr/>
            <p:nvPr/>
          </p:nvCxnSpPr>
          <p:spPr>
            <a:xfrm flipH="1" flipV="1">
              <a:off x="3539620" y="3440453"/>
              <a:ext cx="0" cy="7099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2283094" y="3445216"/>
              <a:ext cx="12597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3514220" y="4113891"/>
              <a:ext cx="50799" cy="50799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895622" y="2975316"/>
            <a:ext cx="1317981" cy="1194136"/>
            <a:chOff x="4371619" y="2975316"/>
            <a:chExt cx="1317981" cy="1194136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4397019" y="2976879"/>
              <a:ext cx="0" cy="118622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4393845" y="2975316"/>
              <a:ext cx="12957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4371619" y="4118653"/>
              <a:ext cx="50799" cy="50799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758661" y="2683220"/>
            <a:ext cx="1372643" cy="1221041"/>
            <a:chOff x="6234657" y="2683216"/>
            <a:chExt cx="1372643" cy="1221041"/>
          </a:xfrm>
        </p:grpSpPr>
        <p:cxnSp>
          <p:nvCxnSpPr>
            <p:cNvPr id="68" name="直接连接符 67"/>
            <p:cNvCxnSpPr/>
            <p:nvPr/>
          </p:nvCxnSpPr>
          <p:spPr>
            <a:xfrm flipV="1">
              <a:off x="6256776" y="2684779"/>
              <a:ext cx="0" cy="118622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6253602" y="2683216"/>
              <a:ext cx="135369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6234657" y="3853458"/>
              <a:ext cx="50799" cy="50799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53464" y="3871007"/>
            <a:ext cx="1292448" cy="912836"/>
            <a:chOff x="6729464" y="3871007"/>
            <a:chExt cx="1292448" cy="912836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7995472" y="3871007"/>
              <a:ext cx="0" cy="8763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6729464" y="3882462"/>
              <a:ext cx="126918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7971113" y="4733044"/>
              <a:ext cx="50799" cy="50799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3789820" y="2649383"/>
            <a:ext cx="1335859" cy="730953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895622" y="2202417"/>
            <a:ext cx="1335859" cy="730953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11434" y="1897482"/>
            <a:ext cx="1335859" cy="730953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32469" y="3104673"/>
            <a:ext cx="1335859" cy="730953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智力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 rot="20591635">
            <a:off x="2575457" y="3225207"/>
            <a:ext cx="863600" cy="1157515"/>
          </a:xfrm>
          <a:custGeom>
            <a:avLst/>
            <a:gdLst>
              <a:gd name="connsiteX0" fmla="*/ 431800 w 863600"/>
              <a:gd name="connsiteY0" fmla="*/ 0 h 1157515"/>
              <a:gd name="connsiteX1" fmla="*/ 863600 w 863600"/>
              <a:gd name="connsiteY1" fmla="*/ 431800 h 1157515"/>
              <a:gd name="connsiteX2" fmla="*/ 863600 w 863600"/>
              <a:gd name="connsiteY2" fmla="*/ 1157515 h 1157515"/>
              <a:gd name="connsiteX3" fmla="*/ 0 w 863600"/>
              <a:gd name="connsiteY3" fmla="*/ 1157515 h 1157515"/>
              <a:gd name="connsiteX4" fmla="*/ 0 w 863600"/>
              <a:gd name="connsiteY4" fmla="*/ 431800 h 1157515"/>
              <a:gd name="connsiteX5" fmla="*/ 431800 w 863600"/>
              <a:gd name="connsiteY5" fmla="*/ 0 h 115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" h="1157515">
                <a:moveTo>
                  <a:pt x="431800" y="0"/>
                </a:moveTo>
                <a:cubicBezTo>
                  <a:pt x="670277" y="0"/>
                  <a:pt x="863600" y="193323"/>
                  <a:pt x="863600" y="431800"/>
                </a:cubicBezTo>
                <a:lnTo>
                  <a:pt x="863600" y="1157515"/>
                </a:lnTo>
                <a:lnTo>
                  <a:pt x="0" y="1157515"/>
                </a:lnTo>
                <a:lnTo>
                  <a:pt x="0" y="431800"/>
                </a:lnTo>
                <a:cubicBezTo>
                  <a:pt x="0" y="193323"/>
                  <a:pt x="193323" y="0"/>
                  <a:pt x="431800" y="0"/>
                </a:cubicBezTo>
                <a:close/>
              </a:path>
            </a:pathLst>
          </a:custGeom>
          <a:solidFill>
            <a:srgbClr val="F57C89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57C89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rot="20591635">
            <a:off x="2595732" y="3292550"/>
            <a:ext cx="736600" cy="736600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rgbClr val="F57C8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Raavi" panose="020B0502040204020203" pitchFamily="34" charset="0"/>
                <a:sym typeface="Arial" panose="020B0604020202020204" pitchFamily="34" charset="0"/>
              </a:rPr>
              <a:t>认真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524000" y="2060384"/>
            <a:ext cx="9144000" cy="2801903"/>
          </a:xfrm>
          <a:prstGeom prst="line">
            <a:avLst/>
          </a:prstGeom>
          <a:ln w="25400">
            <a:solidFill>
              <a:srgbClr val="F57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 rot="20591635">
            <a:off x="4324108" y="2689010"/>
            <a:ext cx="863600" cy="1157515"/>
          </a:xfrm>
          <a:custGeom>
            <a:avLst/>
            <a:gdLst>
              <a:gd name="connsiteX0" fmla="*/ 431800 w 863600"/>
              <a:gd name="connsiteY0" fmla="*/ 0 h 1157515"/>
              <a:gd name="connsiteX1" fmla="*/ 863600 w 863600"/>
              <a:gd name="connsiteY1" fmla="*/ 431800 h 1157515"/>
              <a:gd name="connsiteX2" fmla="*/ 863600 w 863600"/>
              <a:gd name="connsiteY2" fmla="*/ 1157515 h 1157515"/>
              <a:gd name="connsiteX3" fmla="*/ 0 w 863600"/>
              <a:gd name="connsiteY3" fmla="*/ 1157515 h 1157515"/>
              <a:gd name="connsiteX4" fmla="*/ 0 w 863600"/>
              <a:gd name="connsiteY4" fmla="*/ 431800 h 1157515"/>
              <a:gd name="connsiteX5" fmla="*/ 431800 w 863600"/>
              <a:gd name="connsiteY5" fmla="*/ 0 h 115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" h="1157515">
                <a:moveTo>
                  <a:pt x="431800" y="0"/>
                </a:moveTo>
                <a:cubicBezTo>
                  <a:pt x="670277" y="0"/>
                  <a:pt x="863600" y="193323"/>
                  <a:pt x="863600" y="431800"/>
                </a:cubicBezTo>
                <a:lnTo>
                  <a:pt x="863600" y="1157515"/>
                </a:lnTo>
                <a:lnTo>
                  <a:pt x="0" y="1157515"/>
                </a:lnTo>
                <a:lnTo>
                  <a:pt x="0" y="431800"/>
                </a:lnTo>
                <a:cubicBezTo>
                  <a:pt x="0" y="193323"/>
                  <a:pt x="193323" y="0"/>
                  <a:pt x="431800" y="0"/>
                </a:cubicBezTo>
                <a:close/>
              </a:path>
            </a:pathLst>
          </a:custGeom>
          <a:solidFill>
            <a:srgbClr val="F57C89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57C89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 rot="20591635">
            <a:off x="4344383" y="2756353"/>
            <a:ext cx="736600" cy="736600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rgbClr val="F57C8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Raavi" panose="020B0502040204020203" pitchFamily="34" charset="0"/>
                <a:sym typeface="Arial" panose="020B0604020202020204" pitchFamily="34" charset="0"/>
              </a:rPr>
              <a:t>务实</a:t>
            </a:r>
          </a:p>
        </p:txBody>
      </p:sp>
      <p:sp>
        <p:nvSpPr>
          <p:cNvPr id="28" name="任意多边形 27"/>
          <p:cNvSpPr/>
          <p:nvPr/>
        </p:nvSpPr>
        <p:spPr>
          <a:xfrm rot="20591635">
            <a:off x="6072759" y="2152812"/>
            <a:ext cx="863600" cy="1157515"/>
          </a:xfrm>
          <a:custGeom>
            <a:avLst/>
            <a:gdLst>
              <a:gd name="connsiteX0" fmla="*/ 431800 w 863600"/>
              <a:gd name="connsiteY0" fmla="*/ 0 h 1157515"/>
              <a:gd name="connsiteX1" fmla="*/ 863600 w 863600"/>
              <a:gd name="connsiteY1" fmla="*/ 431800 h 1157515"/>
              <a:gd name="connsiteX2" fmla="*/ 863600 w 863600"/>
              <a:gd name="connsiteY2" fmla="*/ 1157515 h 1157515"/>
              <a:gd name="connsiteX3" fmla="*/ 0 w 863600"/>
              <a:gd name="connsiteY3" fmla="*/ 1157515 h 1157515"/>
              <a:gd name="connsiteX4" fmla="*/ 0 w 863600"/>
              <a:gd name="connsiteY4" fmla="*/ 431800 h 1157515"/>
              <a:gd name="connsiteX5" fmla="*/ 431800 w 863600"/>
              <a:gd name="connsiteY5" fmla="*/ 0 h 115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" h="1157515">
                <a:moveTo>
                  <a:pt x="431800" y="0"/>
                </a:moveTo>
                <a:cubicBezTo>
                  <a:pt x="670277" y="0"/>
                  <a:pt x="863600" y="193323"/>
                  <a:pt x="863600" y="431800"/>
                </a:cubicBezTo>
                <a:lnTo>
                  <a:pt x="863600" y="1157515"/>
                </a:lnTo>
                <a:lnTo>
                  <a:pt x="0" y="1157515"/>
                </a:lnTo>
                <a:lnTo>
                  <a:pt x="0" y="431800"/>
                </a:lnTo>
                <a:cubicBezTo>
                  <a:pt x="0" y="193323"/>
                  <a:pt x="193323" y="0"/>
                  <a:pt x="431800" y="0"/>
                </a:cubicBezTo>
                <a:close/>
              </a:path>
            </a:pathLst>
          </a:custGeom>
          <a:solidFill>
            <a:srgbClr val="F57C89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57C89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 rot="20591635">
            <a:off x="6093034" y="2220155"/>
            <a:ext cx="736600" cy="736600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rgbClr val="F57C8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Raavi" panose="020B0502040204020203" pitchFamily="34" charset="0"/>
                <a:sym typeface="Arial" panose="020B0604020202020204" pitchFamily="34" charset="0"/>
              </a:rPr>
              <a:t>求新</a:t>
            </a:r>
          </a:p>
        </p:txBody>
      </p:sp>
      <p:sp>
        <p:nvSpPr>
          <p:cNvPr id="33" name="任意多边形 32"/>
          <p:cNvSpPr/>
          <p:nvPr/>
        </p:nvSpPr>
        <p:spPr>
          <a:xfrm rot="20591635">
            <a:off x="7821411" y="1616614"/>
            <a:ext cx="863600" cy="1157515"/>
          </a:xfrm>
          <a:custGeom>
            <a:avLst/>
            <a:gdLst>
              <a:gd name="connsiteX0" fmla="*/ 431800 w 863600"/>
              <a:gd name="connsiteY0" fmla="*/ 0 h 1157515"/>
              <a:gd name="connsiteX1" fmla="*/ 863600 w 863600"/>
              <a:gd name="connsiteY1" fmla="*/ 431800 h 1157515"/>
              <a:gd name="connsiteX2" fmla="*/ 863600 w 863600"/>
              <a:gd name="connsiteY2" fmla="*/ 1157515 h 1157515"/>
              <a:gd name="connsiteX3" fmla="*/ 0 w 863600"/>
              <a:gd name="connsiteY3" fmla="*/ 1157515 h 1157515"/>
              <a:gd name="connsiteX4" fmla="*/ 0 w 863600"/>
              <a:gd name="connsiteY4" fmla="*/ 431800 h 1157515"/>
              <a:gd name="connsiteX5" fmla="*/ 431800 w 863600"/>
              <a:gd name="connsiteY5" fmla="*/ 0 h 115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" h="1157515">
                <a:moveTo>
                  <a:pt x="431800" y="0"/>
                </a:moveTo>
                <a:cubicBezTo>
                  <a:pt x="670277" y="0"/>
                  <a:pt x="863600" y="193323"/>
                  <a:pt x="863600" y="431800"/>
                </a:cubicBezTo>
                <a:lnTo>
                  <a:pt x="863600" y="1157515"/>
                </a:lnTo>
                <a:lnTo>
                  <a:pt x="0" y="1157515"/>
                </a:lnTo>
                <a:lnTo>
                  <a:pt x="0" y="431800"/>
                </a:lnTo>
                <a:cubicBezTo>
                  <a:pt x="0" y="193323"/>
                  <a:pt x="193323" y="0"/>
                  <a:pt x="431800" y="0"/>
                </a:cubicBezTo>
                <a:close/>
              </a:path>
            </a:pathLst>
          </a:custGeom>
          <a:solidFill>
            <a:srgbClr val="F57C89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57C89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 rot="20591635">
            <a:off x="7841686" y="1683957"/>
            <a:ext cx="736600" cy="736600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rgbClr val="F57C8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Raavi" panose="020B0502040204020203" pitchFamily="34" charset="0"/>
                <a:sym typeface="Arial" panose="020B0604020202020204" pitchFamily="34" charset="0"/>
              </a:rPr>
              <a:t>合作</a:t>
            </a:r>
          </a:p>
        </p:txBody>
      </p:sp>
      <p:sp>
        <p:nvSpPr>
          <p:cNvPr id="12" name="矩形 11"/>
          <p:cNvSpPr/>
          <p:nvPr/>
        </p:nvSpPr>
        <p:spPr>
          <a:xfrm rot="20550396">
            <a:off x="2510177" y="4427469"/>
            <a:ext cx="1602793" cy="76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认识体会掌握时间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rgbClr val="F57C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1-3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</a:p>
        </p:txBody>
      </p:sp>
      <p:sp>
        <p:nvSpPr>
          <p:cNvPr id="38" name="矩形 37"/>
          <p:cNvSpPr/>
          <p:nvPr/>
        </p:nvSpPr>
        <p:spPr>
          <a:xfrm rot="20550396">
            <a:off x="4277869" y="3871948"/>
            <a:ext cx="1602793" cy="76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认识体会掌握时间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rgbClr val="F57C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3-5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</a:p>
        </p:txBody>
      </p:sp>
      <p:sp>
        <p:nvSpPr>
          <p:cNvPr id="39" name="矩形 38"/>
          <p:cNvSpPr/>
          <p:nvPr/>
        </p:nvSpPr>
        <p:spPr>
          <a:xfrm rot="20550396">
            <a:off x="6037964" y="3323934"/>
            <a:ext cx="1602793" cy="76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认识体会掌握时间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rgbClr val="F57C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4-7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</a:p>
        </p:txBody>
      </p:sp>
      <p:sp>
        <p:nvSpPr>
          <p:cNvPr id="40" name="矩形 39"/>
          <p:cNvSpPr/>
          <p:nvPr/>
        </p:nvSpPr>
        <p:spPr>
          <a:xfrm rot="20550396">
            <a:off x="7808458" y="2778174"/>
            <a:ext cx="1602793" cy="760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认识体会掌握时间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rgbClr val="F57C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7-10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705594" y="4684677"/>
            <a:ext cx="3338288" cy="147117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just">
              <a:lnSpc>
                <a:spcPct val="140000"/>
              </a:lnSpc>
              <a:buSzPct val="70000"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单击此处添加文本，单击此处添加文本，单击此处添加文本。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40000"/>
              </a:lnSpc>
              <a:buSzPct val="70000"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单击此处添加文本，单击此处添加文本，单击此处添加文本。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做事的四种意境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3217634" y="2550886"/>
            <a:ext cx="863600" cy="1157515"/>
          </a:xfrm>
          <a:custGeom>
            <a:avLst/>
            <a:gdLst>
              <a:gd name="connsiteX0" fmla="*/ 431800 w 863600"/>
              <a:gd name="connsiteY0" fmla="*/ 0 h 1157515"/>
              <a:gd name="connsiteX1" fmla="*/ 863600 w 863600"/>
              <a:gd name="connsiteY1" fmla="*/ 431800 h 1157515"/>
              <a:gd name="connsiteX2" fmla="*/ 863600 w 863600"/>
              <a:gd name="connsiteY2" fmla="*/ 1157515 h 1157515"/>
              <a:gd name="connsiteX3" fmla="*/ 0 w 863600"/>
              <a:gd name="connsiteY3" fmla="*/ 1157515 h 1157515"/>
              <a:gd name="connsiteX4" fmla="*/ 0 w 863600"/>
              <a:gd name="connsiteY4" fmla="*/ 431800 h 1157515"/>
              <a:gd name="connsiteX5" fmla="*/ 431800 w 863600"/>
              <a:gd name="connsiteY5" fmla="*/ 0 h 115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" h="1157515">
                <a:moveTo>
                  <a:pt x="431800" y="0"/>
                </a:moveTo>
                <a:cubicBezTo>
                  <a:pt x="670277" y="0"/>
                  <a:pt x="863600" y="193323"/>
                  <a:pt x="863600" y="431800"/>
                </a:cubicBezTo>
                <a:lnTo>
                  <a:pt x="863600" y="1157515"/>
                </a:lnTo>
                <a:lnTo>
                  <a:pt x="0" y="1157515"/>
                </a:lnTo>
                <a:lnTo>
                  <a:pt x="0" y="431800"/>
                </a:lnTo>
                <a:cubicBezTo>
                  <a:pt x="0" y="193323"/>
                  <a:pt x="193323" y="0"/>
                  <a:pt x="431800" y="0"/>
                </a:cubicBezTo>
                <a:close/>
              </a:path>
            </a:pathLst>
          </a:custGeom>
          <a:solidFill>
            <a:srgbClr val="00ADEA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ADEA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281134" y="2611844"/>
            <a:ext cx="736600" cy="736600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rgbClr val="00ADE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Raavi" panose="020B0502040204020203" pitchFamily="34" charset="0"/>
                <a:sym typeface="Arial" panose="020B0604020202020204" pitchFamily="34" charset="0"/>
              </a:rPr>
              <a:t>认真</a:t>
            </a:r>
          </a:p>
        </p:txBody>
      </p:sp>
      <p:sp>
        <p:nvSpPr>
          <p:cNvPr id="23" name="任意多边形 22"/>
          <p:cNvSpPr/>
          <p:nvPr/>
        </p:nvSpPr>
        <p:spPr>
          <a:xfrm flipV="1">
            <a:off x="4839908" y="3712027"/>
            <a:ext cx="863600" cy="1157515"/>
          </a:xfrm>
          <a:custGeom>
            <a:avLst/>
            <a:gdLst>
              <a:gd name="connsiteX0" fmla="*/ 431800 w 863600"/>
              <a:gd name="connsiteY0" fmla="*/ 0 h 1157515"/>
              <a:gd name="connsiteX1" fmla="*/ 863600 w 863600"/>
              <a:gd name="connsiteY1" fmla="*/ 431800 h 1157515"/>
              <a:gd name="connsiteX2" fmla="*/ 863600 w 863600"/>
              <a:gd name="connsiteY2" fmla="*/ 1157515 h 1157515"/>
              <a:gd name="connsiteX3" fmla="*/ 0 w 863600"/>
              <a:gd name="connsiteY3" fmla="*/ 1157515 h 1157515"/>
              <a:gd name="connsiteX4" fmla="*/ 0 w 863600"/>
              <a:gd name="connsiteY4" fmla="*/ 431800 h 1157515"/>
              <a:gd name="connsiteX5" fmla="*/ 431800 w 863600"/>
              <a:gd name="connsiteY5" fmla="*/ 0 h 115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" h="1157515">
                <a:moveTo>
                  <a:pt x="431800" y="0"/>
                </a:moveTo>
                <a:cubicBezTo>
                  <a:pt x="670277" y="0"/>
                  <a:pt x="863600" y="193323"/>
                  <a:pt x="863600" y="431800"/>
                </a:cubicBezTo>
                <a:lnTo>
                  <a:pt x="863600" y="1157515"/>
                </a:lnTo>
                <a:lnTo>
                  <a:pt x="0" y="1157515"/>
                </a:lnTo>
                <a:lnTo>
                  <a:pt x="0" y="431800"/>
                </a:lnTo>
                <a:cubicBezTo>
                  <a:pt x="0" y="193323"/>
                  <a:pt x="193323" y="0"/>
                  <a:pt x="431800" y="0"/>
                </a:cubicBezTo>
                <a:close/>
              </a:path>
            </a:pathLst>
          </a:custGeom>
          <a:solidFill>
            <a:srgbClr val="00ADEA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ADEA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903408" y="4071982"/>
            <a:ext cx="736600" cy="736600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rgbClr val="00ADE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Raavi" panose="020B0502040204020203" pitchFamily="34" charset="0"/>
                <a:sym typeface="Arial" panose="020B0604020202020204" pitchFamily="34" charset="0"/>
              </a:rPr>
              <a:t>务实</a:t>
            </a:r>
          </a:p>
        </p:txBody>
      </p:sp>
      <p:sp>
        <p:nvSpPr>
          <p:cNvPr id="26" name="任意多边形 25"/>
          <p:cNvSpPr/>
          <p:nvPr/>
        </p:nvSpPr>
        <p:spPr>
          <a:xfrm>
            <a:off x="6462182" y="2550886"/>
            <a:ext cx="863600" cy="1157515"/>
          </a:xfrm>
          <a:custGeom>
            <a:avLst/>
            <a:gdLst>
              <a:gd name="connsiteX0" fmla="*/ 431800 w 863600"/>
              <a:gd name="connsiteY0" fmla="*/ 0 h 1157515"/>
              <a:gd name="connsiteX1" fmla="*/ 863600 w 863600"/>
              <a:gd name="connsiteY1" fmla="*/ 431800 h 1157515"/>
              <a:gd name="connsiteX2" fmla="*/ 863600 w 863600"/>
              <a:gd name="connsiteY2" fmla="*/ 1157515 h 1157515"/>
              <a:gd name="connsiteX3" fmla="*/ 0 w 863600"/>
              <a:gd name="connsiteY3" fmla="*/ 1157515 h 1157515"/>
              <a:gd name="connsiteX4" fmla="*/ 0 w 863600"/>
              <a:gd name="connsiteY4" fmla="*/ 431800 h 1157515"/>
              <a:gd name="connsiteX5" fmla="*/ 431800 w 863600"/>
              <a:gd name="connsiteY5" fmla="*/ 0 h 115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" h="1157515">
                <a:moveTo>
                  <a:pt x="431800" y="0"/>
                </a:moveTo>
                <a:cubicBezTo>
                  <a:pt x="670277" y="0"/>
                  <a:pt x="863600" y="193323"/>
                  <a:pt x="863600" y="431800"/>
                </a:cubicBezTo>
                <a:lnTo>
                  <a:pt x="863600" y="1157515"/>
                </a:lnTo>
                <a:lnTo>
                  <a:pt x="0" y="1157515"/>
                </a:lnTo>
                <a:lnTo>
                  <a:pt x="0" y="431800"/>
                </a:lnTo>
                <a:cubicBezTo>
                  <a:pt x="0" y="193323"/>
                  <a:pt x="193323" y="0"/>
                  <a:pt x="431800" y="0"/>
                </a:cubicBezTo>
                <a:close/>
              </a:path>
            </a:pathLst>
          </a:custGeom>
          <a:solidFill>
            <a:srgbClr val="00ADEA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ADEA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525682" y="2611844"/>
            <a:ext cx="736600" cy="736600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rgbClr val="00ADE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Raavi" panose="020B0502040204020203" pitchFamily="34" charset="0"/>
                <a:sym typeface="Arial" panose="020B0604020202020204" pitchFamily="34" charset="0"/>
              </a:rPr>
              <a:t>求新</a:t>
            </a:r>
          </a:p>
        </p:txBody>
      </p:sp>
      <p:sp>
        <p:nvSpPr>
          <p:cNvPr id="29" name="任意多边形 28"/>
          <p:cNvSpPr/>
          <p:nvPr/>
        </p:nvSpPr>
        <p:spPr>
          <a:xfrm flipV="1">
            <a:off x="8084456" y="3712027"/>
            <a:ext cx="863600" cy="1157515"/>
          </a:xfrm>
          <a:custGeom>
            <a:avLst/>
            <a:gdLst>
              <a:gd name="connsiteX0" fmla="*/ 431800 w 863600"/>
              <a:gd name="connsiteY0" fmla="*/ 0 h 1157515"/>
              <a:gd name="connsiteX1" fmla="*/ 863600 w 863600"/>
              <a:gd name="connsiteY1" fmla="*/ 431800 h 1157515"/>
              <a:gd name="connsiteX2" fmla="*/ 863600 w 863600"/>
              <a:gd name="connsiteY2" fmla="*/ 1157515 h 1157515"/>
              <a:gd name="connsiteX3" fmla="*/ 0 w 863600"/>
              <a:gd name="connsiteY3" fmla="*/ 1157515 h 1157515"/>
              <a:gd name="connsiteX4" fmla="*/ 0 w 863600"/>
              <a:gd name="connsiteY4" fmla="*/ 431800 h 1157515"/>
              <a:gd name="connsiteX5" fmla="*/ 431800 w 863600"/>
              <a:gd name="connsiteY5" fmla="*/ 0 h 115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600" h="1157515">
                <a:moveTo>
                  <a:pt x="431800" y="0"/>
                </a:moveTo>
                <a:cubicBezTo>
                  <a:pt x="670277" y="0"/>
                  <a:pt x="863600" y="193323"/>
                  <a:pt x="863600" y="431800"/>
                </a:cubicBezTo>
                <a:lnTo>
                  <a:pt x="863600" y="1157515"/>
                </a:lnTo>
                <a:lnTo>
                  <a:pt x="0" y="1157515"/>
                </a:lnTo>
                <a:lnTo>
                  <a:pt x="0" y="431800"/>
                </a:lnTo>
                <a:cubicBezTo>
                  <a:pt x="0" y="193323"/>
                  <a:pt x="193323" y="0"/>
                  <a:pt x="431800" y="0"/>
                </a:cubicBezTo>
                <a:close/>
              </a:path>
            </a:pathLst>
          </a:custGeom>
          <a:solidFill>
            <a:srgbClr val="00ADEA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ADEA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147956" y="4071982"/>
            <a:ext cx="736600" cy="736600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rgbClr val="00ADE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Raavi" panose="020B0502040204020203" pitchFamily="34" charset="0"/>
                <a:sym typeface="Arial" panose="020B0604020202020204" pitchFamily="34" charset="0"/>
              </a:rPr>
              <a:t>合作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545443" y="3708400"/>
            <a:ext cx="7073900" cy="0"/>
          </a:xfrm>
          <a:prstGeom prst="line">
            <a:avLst/>
          </a:prstGeom>
          <a:ln w="25400">
            <a:solidFill>
              <a:srgbClr val="00A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489896" y="2593829"/>
            <a:ext cx="1461866" cy="92407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</a:p>
        </p:txBody>
      </p:sp>
      <p:sp>
        <p:nvSpPr>
          <p:cNvPr id="21" name="燕尾形 20"/>
          <p:cNvSpPr/>
          <p:nvPr/>
        </p:nvSpPr>
        <p:spPr>
          <a:xfrm>
            <a:off x="4165841" y="2683708"/>
            <a:ext cx="101661" cy="72167"/>
          </a:xfrm>
          <a:prstGeom prst="chevron">
            <a:avLst>
              <a:gd name="adj" fmla="val 75435"/>
            </a:avLst>
          </a:prstGeom>
          <a:solidFill>
            <a:srgbClr val="00ADEA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4247953" y="2683708"/>
            <a:ext cx="101661" cy="72167"/>
          </a:xfrm>
          <a:prstGeom prst="chevron">
            <a:avLst>
              <a:gd name="adj" fmla="val 75435"/>
            </a:avLst>
          </a:prstGeom>
          <a:solidFill>
            <a:srgbClr val="00ADEA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燕尾形 42"/>
          <p:cNvSpPr/>
          <p:nvPr/>
        </p:nvSpPr>
        <p:spPr>
          <a:xfrm flipH="1">
            <a:off x="4645442" y="4651765"/>
            <a:ext cx="101661" cy="72167"/>
          </a:xfrm>
          <a:prstGeom prst="chevron">
            <a:avLst>
              <a:gd name="adj" fmla="val 75435"/>
            </a:avLst>
          </a:prstGeom>
          <a:solidFill>
            <a:srgbClr val="00ADEA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燕尾形 43"/>
          <p:cNvSpPr/>
          <p:nvPr/>
        </p:nvSpPr>
        <p:spPr>
          <a:xfrm flipH="1">
            <a:off x="4563330" y="4651765"/>
            <a:ext cx="101661" cy="72167"/>
          </a:xfrm>
          <a:prstGeom prst="chevron">
            <a:avLst>
              <a:gd name="adj" fmla="val 75435"/>
            </a:avLst>
          </a:prstGeom>
          <a:solidFill>
            <a:srgbClr val="00ADEA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燕尾形 32"/>
          <p:cNvSpPr/>
          <p:nvPr/>
        </p:nvSpPr>
        <p:spPr>
          <a:xfrm flipH="1">
            <a:off x="7887697" y="4651765"/>
            <a:ext cx="101661" cy="72167"/>
          </a:xfrm>
          <a:prstGeom prst="chevron">
            <a:avLst>
              <a:gd name="adj" fmla="val 75435"/>
            </a:avLst>
          </a:prstGeom>
          <a:solidFill>
            <a:srgbClr val="00ADEA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燕尾形 33"/>
          <p:cNvSpPr/>
          <p:nvPr/>
        </p:nvSpPr>
        <p:spPr>
          <a:xfrm flipH="1">
            <a:off x="7805585" y="4651765"/>
            <a:ext cx="101661" cy="72167"/>
          </a:xfrm>
          <a:prstGeom prst="chevron">
            <a:avLst>
              <a:gd name="adj" fmla="val 75435"/>
            </a:avLst>
          </a:prstGeom>
          <a:solidFill>
            <a:srgbClr val="00ADEA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燕尾形 37"/>
          <p:cNvSpPr/>
          <p:nvPr/>
        </p:nvSpPr>
        <p:spPr>
          <a:xfrm>
            <a:off x="7424167" y="2683708"/>
            <a:ext cx="101661" cy="72167"/>
          </a:xfrm>
          <a:prstGeom prst="chevron">
            <a:avLst>
              <a:gd name="adj" fmla="val 75435"/>
            </a:avLst>
          </a:prstGeom>
          <a:solidFill>
            <a:srgbClr val="00ADEA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7506279" y="2683708"/>
            <a:ext cx="101661" cy="72167"/>
          </a:xfrm>
          <a:prstGeom prst="chevron">
            <a:avLst>
              <a:gd name="adj" fmla="val 75435"/>
            </a:avLst>
          </a:prstGeom>
          <a:solidFill>
            <a:srgbClr val="00ADEA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78951" y="2593829"/>
            <a:ext cx="1461866" cy="924071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</a:p>
        </p:txBody>
      </p:sp>
      <p:sp>
        <p:nvSpPr>
          <p:cNvPr id="48" name="矩形 47"/>
          <p:cNvSpPr/>
          <p:nvPr/>
        </p:nvSpPr>
        <p:spPr>
          <a:xfrm>
            <a:off x="2921751" y="3890661"/>
            <a:ext cx="1461866" cy="92407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</a:p>
        </p:txBody>
      </p:sp>
      <p:sp>
        <p:nvSpPr>
          <p:cNvPr id="49" name="矩形 48"/>
          <p:cNvSpPr/>
          <p:nvPr/>
        </p:nvSpPr>
        <p:spPr>
          <a:xfrm>
            <a:off x="6210806" y="3890661"/>
            <a:ext cx="1461866" cy="92407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此处输入文本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做事的四种意境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1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3876219" y="2067370"/>
            <a:ext cx="4121155" cy="908059"/>
          </a:xfrm>
          <a:custGeom>
            <a:avLst/>
            <a:gdLst>
              <a:gd name="connsiteX0" fmla="*/ 454029 w 4121154"/>
              <a:gd name="connsiteY0" fmla="*/ 0 h 908058"/>
              <a:gd name="connsiteX1" fmla="*/ 872378 w 4121154"/>
              <a:gd name="connsiteY1" fmla="*/ 277300 h 908058"/>
              <a:gd name="connsiteX2" fmla="*/ 882326 w 4121154"/>
              <a:gd name="connsiteY2" fmla="*/ 309346 h 908058"/>
              <a:gd name="connsiteX3" fmla="*/ 3821798 w 4121154"/>
              <a:gd name="connsiteY3" fmla="*/ 309346 h 908058"/>
              <a:gd name="connsiteX4" fmla="*/ 4121154 w 4121154"/>
              <a:gd name="connsiteY4" fmla="*/ 608702 h 908058"/>
              <a:gd name="connsiteX5" fmla="*/ 4121153 w 4121154"/>
              <a:gd name="connsiteY5" fmla="*/ 608702 h 908058"/>
              <a:gd name="connsiteX6" fmla="*/ 3821797 w 4121154"/>
              <a:gd name="connsiteY6" fmla="*/ 908058 h 908058"/>
              <a:gd name="connsiteX7" fmla="*/ 515256 w 4121154"/>
              <a:gd name="connsiteY7" fmla="*/ 908057 h 908058"/>
              <a:gd name="connsiteX8" fmla="*/ 484648 w 4121154"/>
              <a:gd name="connsiteY8" fmla="*/ 904972 h 908058"/>
              <a:gd name="connsiteX9" fmla="*/ 454029 w 4121154"/>
              <a:gd name="connsiteY9" fmla="*/ 908058 h 908058"/>
              <a:gd name="connsiteX10" fmla="*/ 0 w 4121154"/>
              <a:gd name="connsiteY10" fmla="*/ 454029 h 908058"/>
              <a:gd name="connsiteX11" fmla="*/ 454029 w 4121154"/>
              <a:gd name="connsiteY11" fmla="*/ 0 h 90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21154" h="908058">
                <a:moveTo>
                  <a:pt x="454029" y="0"/>
                </a:moveTo>
                <a:cubicBezTo>
                  <a:pt x="642094" y="0"/>
                  <a:pt x="803453" y="114343"/>
                  <a:pt x="872378" y="277300"/>
                </a:cubicBezTo>
                <a:lnTo>
                  <a:pt x="882326" y="309346"/>
                </a:lnTo>
                <a:lnTo>
                  <a:pt x="3821798" y="309346"/>
                </a:lnTo>
                <a:cubicBezTo>
                  <a:pt x="3987128" y="309346"/>
                  <a:pt x="4121154" y="443372"/>
                  <a:pt x="4121154" y="608702"/>
                </a:cubicBezTo>
                <a:lnTo>
                  <a:pt x="4121153" y="608702"/>
                </a:lnTo>
                <a:cubicBezTo>
                  <a:pt x="4121153" y="774032"/>
                  <a:pt x="3987127" y="908058"/>
                  <a:pt x="3821797" y="908058"/>
                </a:cubicBezTo>
                <a:lnTo>
                  <a:pt x="515256" y="908057"/>
                </a:lnTo>
                <a:lnTo>
                  <a:pt x="484648" y="904972"/>
                </a:lnTo>
                <a:lnTo>
                  <a:pt x="454029" y="908058"/>
                </a:lnTo>
                <a:cubicBezTo>
                  <a:pt x="203276" y="908058"/>
                  <a:pt x="0" y="704782"/>
                  <a:pt x="0" y="454029"/>
                </a:cubicBezTo>
                <a:cubicBezTo>
                  <a:pt x="0" y="203276"/>
                  <a:pt x="203276" y="0"/>
                  <a:pt x="454029" y="0"/>
                </a:cubicBezTo>
                <a:close/>
              </a:path>
            </a:pathLst>
          </a:custGeom>
          <a:solidFill>
            <a:srgbClr val="E3F9FD"/>
          </a:solidFill>
          <a:ln w="12700" cmpd="sng">
            <a:noFill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360000" rtlCol="0" anchor="ctr"/>
          <a:lstStyle/>
          <a:p>
            <a:r>
              <a:rPr lang="en-US" altLang="zh-CN" dirty="0">
                <a:solidFill>
                  <a:srgbClr val="09AC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09AC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达人必备</a:t>
            </a:r>
          </a:p>
        </p:txBody>
      </p:sp>
      <p:sp>
        <p:nvSpPr>
          <p:cNvPr id="6" name="椭圆 5"/>
          <p:cNvSpPr/>
          <p:nvPr/>
        </p:nvSpPr>
        <p:spPr>
          <a:xfrm>
            <a:off x="4033610" y="2238142"/>
            <a:ext cx="566517" cy="566517"/>
          </a:xfrm>
          <a:prstGeom prst="ellipse">
            <a:avLst/>
          </a:prstGeom>
          <a:solidFill>
            <a:srgbClr val="0ABBDC"/>
          </a:solidFill>
          <a:ln w="3175" cmpd="sng">
            <a:noFill/>
          </a:ln>
          <a:effectLst>
            <a:innerShdw blurRad="63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Arial" panose="020B0604020202020204" pitchFamily="34" charset="0"/>
              </a:rPr>
              <a:t>A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  <a:cs typeface="Verdan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876219" y="3352107"/>
            <a:ext cx="4121155" cy="908059"/>
          </a:xfrm>
          <a:custGeom>
            <a:avLst/>
            <a:gdLst>
              <a:gd name="connsiteX0" fmla="*/ 454029 w 4121154"/>
              <a:gd name="connsiteY0" fmla="*/ 0 h 908058"/>
              <a:gd name="connsiteX1" fmla="*/ 872378 w 4121154"/>
              <a:gd name="connsiteY1" fmla="*/ 277300 h 908058"/>
              <a:gd name="connsiteX2" fmla="*/ 882326 w 4121154"/>
              <a:gd name="connsiteY2" fmla="*/ 309346 h 908058"/>
              <a:gd name="connsiteX3" fmla="*/ 3821798 w 4121154"/>
              <a:gd name="connsiteY3" fmla="*/ 309346 h 908058"/>
              <a:gd name="connsiteX4" fmla="*/ 4121154 w 4121154"/>
              <a:gd name="connsiteY4" fmla="*/ 608702 h 908058"/>
              <a:gd name="connsiteX5" fmla="*/ 4121153 w 4121154"/>
              <a:gd name="connsiteY5" fmla="*/ 608702 h 908058"/>
              <a:gd name="connsiteX6" fmla="*/ 3821797 w 4121154"/>
              <a:gd name="connsiteY6" fmla="*/ 908058 h 908058"/>
              <a:gd name="connsiteX7" fmla="*/ 515256 w 4121154"/>
              <a:gd name="connsiteY7" fmla="*/ 908057 h 908058"/>
              <a:gd name="connsiteX8" fmla="*/ 484648 w 4121154"/>
              <a:gd name="connsiteY8" fmla="*/ 904972 h 908058"/>
              <a:gd name="connsiteX9" fmla="*/ 454029 w 4121154"/>
              <a:gd name="connsiteY9" fmla="*/ 908058 h 908058"/>
              <a:gd name="connsiteX10" fmla="*/ 0 w 4121154"/>
              <a:gd name="connsiteY10" fmla="*/ 454029 h 908058"/>
              <a:gd name="connsiteX11" fmla="*/ 454029 w 4121154"/>
              <a:gd name="connsiteY11" fmla="*/ 0 h 90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21154" h="908058">
                <a:moveTo>
                  <a:pt x="454029" y="0"/>
                </a:moveTo>
                <a:cubicBezTo>
                  <a:pt x="642094" y="0"/>
                  <a:pt x="803453" y="114343"/>
                  <a:pt x="872378" y="277300"/>
                </a:cubicBezTo>
                <a:lnTo>
                  <a:pt x="882326" y="309346"/>
                </a:lnTo>
                <a:lnTo>
                  <a:pt x="3821798" y="309346"/>
                </a:lnTo>
                <a:cubicBezTo>
                  <a:pt x="3987128" y="309346"/>
                  <a:pt x="4121154" y="443372"/>
                  <a:pt x="4121154" y="608702"/>
                </a:cubicBezTo>
                <a:lnTo>
                  <a:pt x="4121153" y="608702"/>
                </a:lnTo>
                <a:cubicBezTo>
                  <a:pt x="4121153" y="774032"/>
                  <a:pt x="3987127" y="908058"/>
                  <a:pt x="3821797" y="908058"/>
                </a:cubicBezTo>
                <a:lnTo>
                  <a:pt x="515256" y="908057"/>
                </a:lnTo>
                <a:lnTo>
                  <a:pt x="484648" y="904972"/>
                </a:lnTo>
                <a:lnTo>
                  <a:pt x="454029" y="908058"/>
                </a:lnTo>
                <a:cubicBezTo>
                  <a:pt x="203276" y="908058"/>
                  <a:pt x="0" y="704782"/>
                  <a:pt x="0" y="454029"/>
                </a:cubicBezTo>
                <a:cubicBezTo>
                  <a:pt x="0" y="203276"/>
                  <a:pt x="203276" y="0"/>
                  <a:pt x="454029" y="0"/>
                </a:cubicBezTo>
                <a:close/>
              </a:path>
            </a:pathLst>
          </a:custGeom>
          <a:solidFill>
            <a:srgbClr val="E3F9FD"/>
          </a:solidFill>
          <a:ln w="12700" cmpd="sng">
            <a:noFill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360000" rtlCol="0" anchor="ctr"/>
          <a:lstStyle/>
          <a:p>
            <a:r>
              <a:rPr lang="en-US" altLang="zh-CN" dirty="0">
                <a:solidFill>
                  <a:srgbClr val="09AC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09AC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达人必备</a:t>
            </a:r>
          </a:p>
        </p:txBody>
      </p:sp>
      <p:sp>
        <p:nvSpPr>
          <p:cNvPr id="14" name="椭圆 13"/>
          <p:cNvSpPr/>
          <p:nvPr/>
        </p:nvSpPr>
        <p:spPr>
          <a:xfrm>
            <a:off x="4033610" y="3522880"/>
            <a:ext cx="566517" cy="566517"/>
          </a:xfrm>
          <a:prstGeom prst="ellipse">
            <a:avLst/>
          </a:prstGeom>
          <a:solidFill>
            <a:srgbClr val="0ABBDC"/>
          </a:solidFill>
          <a:ln w="3175" cmpd="sng">
            <a:noFill/>
          </a:ln>
          <a:effectLst>
            <a:innerShdw blurRad="63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Arial" panose="020B0604020202020204" pitchFamily="34" charset="0"/>
              </a:rPr>
              <a:t>B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  <a:cs typeface="Verdan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3876219" y="4636843"/>
            <a:ext cx="4121155" cy="908059"/>
          </a:xfrm>
          <a:custGeom>
            <a:avLst/>
            <a:gdLst>
              <a:gd name="connsiteX0" fmla="*/ 454029 w 4121154"/>
              <a:gd name="connsiteY0" fmla="*/ 0 h 908058"/>
              <a:gd name="connsiteX1" fmla="*/ 872378 w 4121154"/>
              <a:gd name="connsiteY1" fmla="*/ 277300 h 908058"/>
              <a:gd name="connsiteX2" fmla="*/ 882326 w 4121154"/>
              <a:gd name="connsiteY2" fmla="*/ 309346 h 908058"/>
              <a:gd name="connsiteX3" fmla="*/ 3821798 w 4121154"/>
              <a:gd name="connsiteY3" fmla="*/ 309346 h 908058"/>
              <a:gd name="connsiteX4" fmla="*/ 4121154 w 4121154"/>
              <a:gd name="connsiteY4" fmla="*/ 608702 h 908058"/>
              <a:gd name="connsiteX5" fmla="*/ 4121153 w 4121154"/>
              <a:gd name="connsiteY5" fmla="*/ 608702 h 908058"/>
              <a:gd name="connsiteX6" fmla="*/ 3821797 w 4121154"/>
              <a:gd name="connsiteY6" fmla="*/ 908058 h 908058"/>
              <a:gd name="connsiteX7" fmla="*/ 515256 w 4121154"/>
              <a:gd name="connsiteY7" fmla="*/ 908057 h 908058"/>
              <a:gd name="connsiteX8" fmla="*/ 484648 w 4121154"/>
              <a:gd name="connsiteY8" fmla="*/ 904972 h 908058"/>
              <a:gd name="connsiteX9" fmla="*/ 454029 w 4121154"/>
              <a:gd name="connsiteY9" fmla="*/ 908058 h 908058"/>
              <a:gd name="connsiteX10" fmla="*/ 0 w 4121154"/>
              <a:gd name="connsiteY10" fmla="*/ 454029 h 908058"/>
              <a:gd name="connsiteX11" fmla="*/ 454029 w 4121154"/>
              <a:gd name="connsiteY11" fmla="*/ 0 h 90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21154" h="908058">
                <a:moveTo>
                  <a:pt x="454029" y="0"/>
                </a:moveTo>
                <a:cubicBezTo>
                  <a:pt x="642094" y="0"/>
                  <a:pt x="803453" y="114343"/>
                  <a:pt x="872378" y="277300"/>
                </a:cubicBezTo>
                <a:lnTo>
                  <a:pt x="882326" y="309346"/>
                </a:lnTo>
                <a:lnTo>
                  <a:pt x="3821798" y="309346"/>
                </a:lnTo>
                <a:cubicBezTo>
                  <a:pt x="3987128" y="309346"/>
                  <a:pt x="4121154" y="443372"/>
                  <a:pt x="4121154" y="608702"/>
                </a:cubicBezTo>
                <a:lnTo>
                  <a:pt x="4121153" y="608702"/>
                </a:lnTo>
                <a:cubicBezTo>
                  <a:pt x="4121153" y="774032"/>
                  <a:pt x="3987127" y="908058"/>
                  <a:pt x="3821797" y="908058"/>
                </a:cubicBezTo>
                <a:lnTo>
                  <a:pt x="515256" y="908057"/>
                </a:lnTo>
                <a:lnTo>
                  <a:pt x="484648" y="904972"/>
                </a:lnTo>
                <a:lnTo>
                  <a:pt x="454029" y="908058"/>
                </a:lnTo>
                <a:cubicBezTo>
                  <a:pt x="203276" y="908058"/>
                  <a:pt x="0" y="704782"/>
                  <a:pt x="0" y="454029"/>
                </a:cubicBezTo>
                <a:cubicBezTo>
                  <a:pt x="0" y="203276"/>
                  <a:pt x="203276" y="0"/>
                  <a:pt x="454029" y="0"/>
                </a:cubicBezTo>
                <a:close/>
              </a:path>
            </a:pathLst>
          </a:custGeom>
          <a:solidFill>
            <a:srgbClr val="E3F9FD"/>
          </a:solidFill>
          <a:ln w="12700" cmpd="sng">
            <a:noFill/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360000" rtlCol="0" anchor="ctr"/>
          <a:lstStyle/>
          <a:p>
            <a:r>
              <a:rPr lang="en-US" altLang="zh-CN" dirty="0">
                <a:solidFill>
                  <a:srgbClr val="09AC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09AC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达人必备</a:t>
            </a:r>
          </a:p>
        </p:txBody>
      </p:sp>
      <p:sp>
        <p:nvSpPr>
          <p:cNvPr id="18" name="椭圆 17"/>
          <p:cNvSpPr/>
          <p:nvPr/>
        </p:nvSpPr>
        <p:spPr>
          <a:xfrm>
            <a:off x="4033610" y="4807617"/>
            <a:ext cx="566517" cy="566517"/>
          </a:xfrm>
          <a:prstGeom prst="ellipse">
            <a:avLst/>
          </a:prstGeom>
          <a:solidFill>
            <a:srgbClr val="0ABBDC"/>
          </a:solidFill>
          <a:ln w="3175" cmpd="sng">
            <a:noFill/>
          </a:ln>
          <a:effectLst>
            <a:innerShdw blurRad="63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Arial" panose="020B0604020202020204" pitchFamily="34" charset="0"/>
              </a:rPr>
              <a:t>C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  <a:cs typeface="Verdan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75483" y="4435546"/>
            <a:ext cx="6262148" cy="11726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任何内容、范围、时限的总结都可以写成综合性的或专题性总结。掌握这两者的特点与写法，在写作中更具有实际意义。因为在总结的写法上，它们最具代表性。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04415" y="4367577"/>
            <a:ext cx="217483" cy="222393"/>
            <a:chOff x="1380414" y="4367576"/>
            <a:chExt cx="217483" cy="222393"/>
          </a:xfrm>
        </p:grpSpPr>
        <p:sp>
          <p:nvSpPr>
            <p:cNvPr id="78" name="半闭框 77"/>
            <p:cNvSpPr/>
            <p:nvPr/>
          </p:nvSpPr>
          <p:spPr>
            <a:xfrm>
              <a:off x="1426828" y="4418900"/>
              <a:ext cx="171069" cy="171069"/>
            </a:xfrm>
            <a:prstGeom prst="halfFrame">
              <a:avLst>
                <a:gd name="adj1" fmla="val 18239"/>
                <a:gd name="adj2" fmla="val 1635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半闭框 80"/>
            <p:cNvSpPr/>
            <p:nvPr/>
          </p:nvSpPr>
          <p:spPr>
            <a:xfrm>
              <a:off x="1380414" y="4367576"/>
              <a:ext cx="171069" cy="171069"/>
            </a:xfrm>
            <a:prstGeom prst="halfFrame">
              <a:avLst>
                <a:gd name="adj1" fmla="val 18239"/>
                <a:gd name="adj2" fmla="val 1635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44807" y="5447538"/>
            <a:ext cx="217483" cy="222393"/>
            <a:chOff x="7720806" y="5447537"/>
            <a:chExt cx="217483" cy="222393"/>
          </a:xfrm>
        </p:grpSpPr>
        <p:sp>
          <p:nvSpPr>
            <p:cNvPr id="84" name="半闭框 83"/>
            <p:cNvSpPr/>
            <p:nvPr/>
          </p:nvSpPr>
          <p:spPr>
            <a:xfrm rot="10800000">
              <a:off x="7720806" y="5447537"/>
              <a:ext cx="171069" cy="171069"/>
            </a:xfrm>
            <a:prstGeom prst="halfFrame">
              <a:avLst>
                <a:gd name="adj1" fmla="val 18239"/>
                <a:gd name="adj2" fmla="val 1635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半闭框 84"/>
            <p:cNvSpPr/>
            <p:nvPr/>
          </p:nvSpPr>
          <p:spPr>
            <a:xfrm rot="10800000">
              <a:off x="7767220" y="5498861"/>
              <a:ext cx="171069" cy="171069"/>
            </a:xfrm>
            <a:prstGeom prst="halfFrame">
              <a:avLst>
                <a:gd name="adj1" fmla="val 18239"/>
                <a:gd name="adj2" fmla="val 1635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244807" y="4367577"/>
            <a:ext cx="217483" cy="222393"/>
            <a:chOff x="7720806" y="4367576"/>
            <a:chExt cx="217483" cy="222393"/>
          </a:xfrm>
        </p:grpSpPr>
        <p:sp>
          <p:nvSpPr>
            <p:cNvPr id="87" name="半闭框 86"/>
            <p:cNvSpPr/>
            <p:nvPr/>
          </p:nvSpPr>
          <p:spPr>
            <a:xfrm flipH="1">
              <a:off x="7720806" y="4418900"/>
              <a:ext cx="171069" cy="171069"/>
            </a:xfrm>
            <a:prstGeom prst="halfFrame">
              <a:avLst>
                <a:gd name="adj1" fmla="val 18239"/>
                <a:gd name="adj2" fmla="val 1635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半闭框 87"/>
            <p:cNvSpPr/>
            <p:nvPr/>
          </p:nvSpPr>
          <p:spPr>
            <a:xfrm flipH="1">
              <a:off x="7767220" y="4367576"/>
              <a:ext cx="171069" cy="171069"/>
            </a:xfrm>
            <a:prstGeom prst="halfFrame">
              <a:avLst>
                <a:gd name="adj1" fmla="val 18239"/>
                <a:gd name="adj2" fmla="val 1635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04415" y="5447539"/>
            <a:ext cx="217483" cy="222393"/>
            <a:chOff x="1380414" y="5447538"/>
            <a:chExt cx="217483" cy="222393"/>
          </a:xfrm>
        </p:grpSpPr>
        <p:sp>
          <p:nvSpPr>
            <p:cNvPr id="90" name="半闭框 89"/>
            <p:cNvSpPr/>
            <p:nvPr/>
          </p:nvSpPr>
          <p:spPr>
            <a:xfrm rot="10800000" flipH="1">
              <a:off x="1426828" y="5447538"/>
              <a:ext cx="171069" cy="171069"/>
            </a:xfrm>
            <a:prstGeom prst="halfFrame">
              <a:avLst>
                <a:gd name="adj1" fmla="val 18239"/>
                <a:gd name="adj2" fmla="val 1635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半闭框 90"/>
            <p:cNvSpPr/>
            <p:nvPr/>
          </p:nvSpPr>
          <p:spPr>
            <a:xfrm rot="10800000" flipH="1">
              <a:off x="1380414" y="5498862"/>
              <a:ext cx="171069" cy="171069"/>
            </a:xfrm>
            <a:prstGeom prst="halfFrame">
              <a:avLst>
                <a:gd name="adj1" fmla="val 18239"/>
                <a:gd name="adj2" fmla="val 1635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2621248" y="2264468"/>
            <a:ext cx="1500063" cy="1500063"/>
          </a:xfrm>
          <a:prstGeom prst="ellipse">
            <a:avLst/>
          </a:prstGeom>
          <a:noFill/>
          <a:ln w="76200" cap="flat" cmpd="sng" algn="ctr">
            <a:solidFill>
              <a:srgbClr val="F49F82"/>
            </a:solidFill>
            <a:prstDash val="solid"/>
          </a:ln>
          <a:effectLst/>
        </p:spPr>
        <p:txBody>
          <a:bodyPr tIns="108000" bIns="540000" rtlCol="0" anchor="ctr"/>
          <a:lstStyle/>
          <a:p>
            <a:pPr algn="ctr">
              <a:defRPr/>
            </a:pPr>
            <a:r>
              <a:rPr lang="en-US" sz="8000" kern="0" dirty="0">
                <a:solidFill>
                  <a:srgbClr val="F49F8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</a:p>
        </p:txBody>
      </p:sp>
      <p:sp>
        <p:nvSpPr>
          <p:cNvPr id="39" name="椭圆 2"/>
          <p:cNvSpPr/>
          <p:nvPr/>
        </p:nvSpPr>
        <p:spPr>
          <a:xfrm>
            <a:off x="2628645" y="3108089"/>
            <a:ext cx="1489307" cy="642108"/>
          </a:xfrm>
          <a:custGeom>
            <a:avLst/>
            <a:gdLst/>
            <a:ahLst/>
            <a:cxnLst/>
            <a:rect l="l" t="t" r="r" b="b"/>
            <a:pathLst>
              <a:path w="2502636" h="1116124">
                <a:moveTo>
                  <a:pt x="0" y="0"/>
                </a:moveTo>
                <a:lnTo>
                  <a:pt x="2502636" y="0"/>
                </a:lnTo>
                <a:cubicBezTo>
                  <a:pt x="2431811" y="628176"/>
                  <a:pt x="1898548" y="1116124"/>
                  <a:pt x="1251318" y="1116124"/>
                </a:cubicBezTo>
                <a:cubicBezTo>
                  <a:pt x="604088" y="1116124"/>
                  <a:pt x="70825" y="628176"/>
                  <a:pt x="0" y="0"/>
                </a:cubicBezTo>
                <a:close/>
              </a:path>
            </a:pathLst>
          </a:custGeom>
          <a:solidFill>
            <a:srgbClr val="F49F8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内容</a:t>
            </a:r>
            <a:endParaRPr lang="en-US" altLang="zh-CN" sz="2800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457680" y="2264468"/>
            <a:ext cx="1500063" cy="1500063"/>
          </a:xfrm>
          <a:prstGeom prst="ellipse">
            <a:avLst/>
          </a:prstGeom>
          <a:noFill/>
          <a:ln w="76200" cap="flat" cmpd="sng" algn="ctr">
            <a:solidFill>
              <a:srgbClr val="90C378"/>
            </a:solidFill>
            <a:prstDash val="solid"/>
          </a:ln>
          <a:effectLst/>
        </p:spPr>
        <p:txBody>
          <a:bodyPr tIns="108000" bIns="540000" rtlCol="0" anchor="ctr"/>
          <a:lstStyle/>
          <a:p>
            <a:pPr algn="ctr">
              <a:defRPr/>
            </a:pPr>
            <a:r>
              <a:rPr lang="en-US" sz="8000" kern="0" dirty="0">
                <a:solidFill>
                  <a:srgbClr val="90C37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</a:p>
        </p:txBody>
      </p:sp>
      <p:sp>
        <p:nvSpPr>
          <p:cNvPr id="27" name="椭圆 2"/>
          <p:cNvSpPr/>
          <p:nvPr/>
        </p:nvSpPr>
        <p:spPr>
          <a:xfrm>
            <a:off x="4502338" y="3108089"/>
            <a:ext cx="1469917" cy="642108"/>
          </a:xfrm>
          <a:custGeom>
            <a:avLst/>
            <a:gdLst/>
            <a:ahLst/>
            <a:cxnLst/>
            <a:rect l="l" t="t" r="r" b="b"/>
            <a:pathLst>
              <a:path w="2502636" h="1116124">
                <a:moveTo>
                  <a:pt x="0" y="0"/>
                </a:moveTo>
                <a:lnTo>
                  <a:pt x="2502636" y="0"/>
                </a:lnTo>
                <a:cubicBezTo>
                  <a:pt x="2431811" y="628176"/>
                  <a:pt x="1898548" y="1116124"/>
                  <a:pt x="1251318" y="1116124"/>
                </a:cubicBezTo>
                <a:cubicBezTo>
                  <a:pt x="604088" y="1116124"/>
                  <a:pt x="70825" y="628176"/>
                  <a:pt x="0" y="0"/>
                </a:cubicBezTo>
                <a:close/>
              </a:path>
            </a:pathLst>
          </a:custGeom>
          <a:solidFill>
            <a:srgbClr val="90C378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范围</a:t>
            </a:r>
            <a:endParaRPr lang="en-US" altLang="zh-CN" sz="2800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294111" y="2264468"/>
            <a:ext cx="1500063" cy="1500063"/>
          </a:xfrm>
          <a:prstGeom prst="ellipse">
            <a:avLst/>
          </a:prstGeom>
          <a:noFill/>
          <a:ln w="76200" cap="flat" cmpd="sng" algn="ctr">
            <a:solidFill>
              <a:srgbClr val="E9C263"/>
            </a:solidFill>
            <a:prstDash val="solid"/>
          </a:ln>
          <a:effectLst/>
        </p:spPr>
        <p:txBody>
          <a:bodyPr tIns="108000" bIns="540000" rtlCol="0" anchor="ctr"/>
          <a:lstStyle/>
          <a:p>
            <a:pPr algn="ctr">
              <a:defRPr/>
            </a:pPr>
            <a:r>
              <a:rPr lang="en-US" sz="8000" kern="0" dirty="0">
                <a:solidFill>
                  <a:srgbClr val="E9C26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</a:p>
        </p:txBody>
      </p:sp>
      <p:sp>
        <p:nvSpPr>
          <p:cNvPr id="29" name="椭圆 2"/>
          <p:cNvSpPr/>
          <p:nvPr/>
        </p:nvSpPr>
        <p:spPr>
          <a:xfrm>
            <a:off x="6301507" y="3108089"/>
            <a:ext cx="1489307" cy="642108"/>
          </a:xfrm>
          <a:custGeom>
            <a:avLst/>
            <a:gdLst/>
            <a:ahLst/>
            <a:cxnLst/>
            <a:rect l="l" t="t" r="r" b="b"/>
            <a:pathLst>
              <a:path w="2502636" h="1116124">
                <a:moveTo>
                  <a:pt x="0" y="0"/>
                </a:moveTo>
                <a:lnTo>
                  <a:pt x="2502636" y="0"/>
                </a:lnTo>
                <a:cubicBezTo>
                  <a:pt x="2431811" y="628176"/>
                  <a:pt x="1898548" y="1116124"/>
                  <a:pt x="1251318" y="1116124"/>
                </a:cubicBezTo>
                <a:cubicBezTo>
                  <a:pt x="604088" y="1116124"/>
                  <a:pt x="70825" y="628176"/>
                  <a:pt x="0" y="0"/>
                </a:cubicBezTo>
                <a:close/>
              </a:path>
            </a:pathLst>
          </a:custGeom>
          <a:solidFill>
            <a:srgbClr val="E9C26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时间</a:t>
            </a:r>
            <a:endParaRPr lang="en-US" altLang="zh-CN" sz="2800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137657" y="2264468"/>
            <a:ext cx="1500063" cy="1500063"/>
          </a:xfrm>
          <a:prstGeom prst="ellipse">
            <a:avLst/>
          </a:prstGeom>
          <a:noFill/>
          <a:ln w="76200" cap="flat" cmpd="sng" algn="ctr">
            <a:solidFill>
              <a:srgbClr val="DA7E8D"/>
            </a:solidFill>
            <a:prstDash val="solid"/>
          </a:ln>
          <a:effectLst/>
        </p:spPr>
        <p:txBody>
          <a:bodyPr tIns="108000" bIns="540000" rtlCol="0" anchor="ctr"/>
          <a:lstStyle/>
          <a:p>
            <a:pPr algn="ctr">
              <a:defRPr/>
            </a:pPr>
            <a:r>
              <a:rPr lang="en-US" sz="8000" kern="0" dirty="0">
                <a:solidFill>
                  <a:srgbClr val="DA7E8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</a:t>
            </a:r>
          </a:p>
        </p:txBody>
      </p:sp>
      <p:sp>
        <p:nvSpPr>
          <p:cNvPr id="22" name="椭圆 2"/>
          <p:cNvSpPr/>
          <p:nvPr/>
        </p:nvSpPr>
        <p:spPr>
          <a:xfrm>
            <a:off x="8145055" y="3108089"/>
            <a:ext cx="1489307" cy="642108"/>
          </a:xfrm>
          <a:custGeom>
            <a:avLst/>
            <a:gdLst/>
            <a:ahLst/>
            <a:cxnLst/>
            <a:rect l="l" t="t" r="r" b="b"/>
            <a:pathLst>
              <a:path w="2502636" h="1116124">
                <a:moveTo>
                  <a:pt x="0" y="0"/>
                </a:moveTo>
                <a:lnTo>
                  <a:pt x="2502636" y="0"/>
                </a:lnTo>
                <a:cubicBezTo>
                  <a:pt x="2431811" y="628176"/>
                  <a:pt x="1898548" y="1116124"/>
                  <a:pt x="1251318" y="1116124"/>
                </a:cubicBezTo>
                <a:cubicBezTo>
                  <a:pt x="604088" y="1116124"/>
                  <a:pt x="70825" y="628176"/>
                  <a:pt x="0" y="0"/>
                </a:cubicBezTo>
                <a:close/>
              </a:path>
            </a:pathLst>
          </a:custGeom>
          <a:solidFill>
            <a:srgbClr val="DA7E8D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kern="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性质</a:t>
            </a:r>
            <a:endParaRPr lang="en-US" altLang="zh-CN" sz="2800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工作总结的分类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85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 7"/>
          <p:cNvSpPr/>
          <p:nvPr/>
        </p:nvSpPr>
        <p:spPr>
          <a:xfrm flipH="1" flipV="1">
            <a:off x="3707182" y="1898829"/>
            <a:ext cx="165851" cy="1010847"/>
          </a:xfrm>
          <a:custGeom>
            <a:avLst/>
            <a:gdLst>
              <a:gd name="connsiteX0" fmla="*/ 379028 w 470468"/>
              <a:gd name="connsiteY0" fmla="*/ 0 h 2132857"/>
              <a:gd name="connsiteX1" fmla="*/ 379027 w 470468"/>
              <a:gd name="connsiteY1" fmla="*/ 1943343 h 2132857"/>
              <a:gd name="connsiteX2" fmla="*/ 189513 w 470468"/>
              <a:gd name="connsiteY2" fmla="*/ 2132857 h 2132857"/>
              <a:gd name="connsiteX3" fmla="*/ 189514 w 470468"/>
              <a:gd name="connsiteY3" fmla="*/ 2132856 h 2132857"/>
              <a:gd name="connsiteX4" fmla="*/ 0 w 470468"/>
              <a:gd name="connsiteY4" fmla="*/ 1943342 h 2132857"/>
              <a:gd name="connsiteX5" fmla="*/ 0 w 470468"/>
              <a:gd name="connsiteY5" fmla="*/ 0 h 2132857"/>
              <a:gd name="connsiteX6" fmla="*/ 470468 w 470468"/>
              <a:gd name="connsiteY6" fmla="*/ 91440 h 2132857"/>
              <a:gd name="connsiteX0" fmla="*/ 379028 w 379028"/>
              <a:gd name="connsiteY0" fmla="*/ 0 h 2132857"/>
              <a:gd name="connsiteX1" fmla="*/ 379027 w 379028"/>
              <a:gd name="connsiteY1" fmla="*/ 1943343 h 2132857"/>
              <a:gd name="connsiteX2" fmla="*/ 189513 w 379028"/>
              <a:gd name="connsiteY2" fmla="*/ 2132857 h 2132857"/>
              <a:gd name="connsiteX3" fmla="*/ 189514 w 379028"/>
              <a:gd name="connsiteY3" fmla="*/ 2132856 h 2132857"/>
              <a:gd name="connsiteX4" fmla="*/ 0 w 379028"/>
              <a:gd name="connsiteY4" fmla="*/ 1943342 h 2132857"/>
              <a:gd name="connsiteX5" fmla="*/ 0 w 379028"/>
              <a:gd name="connsiteY5" fmla="*/ 0 h 213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028" h="2132857">
                <a:moveTo>
                  <a:pt x="379028" y="0"/>
                </a:moveTo>
                <a:cubicBezTo>
                  <a:pt x="379028" y="647781"/>
                  <a:pt x="379027" y="1295562"/>
                  <a:pt x="379027" y="1943343"/>
                </a:cubicBezTo>
                <a:cubicBezTo>
                  <a:pt x="379027" y="2048009"/>
                  <a:pt x="294179" y="2132857"/>
                  <a:pt x="189513" y="2132857"/>
                </a:cubicBezTo>
                <a:lnTo>
                  <a:pt x="189514" y="2132856"/>
                </a:lnTo>
                <a:cubicBezTo>
                  <a:pt x="84848" y="2132856"/>
                  <a:pt x="0" y="2048008"/>
                  <a:pt x="0" y="1943342"/>
                </a:cubicBezTo>
                <a:lnTo>
                  <a:pt x="0" y="0"/>
                </a:lnTo>
              </a:path>
            </a:pathLst>
          </a:custGeom>
          <a:noFill/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1" name="八角星 10"/>
          <p:cNvSpPr/>
          <p:nvPr/>
        </p:nvSpPr>
        <p:spPr>
          <a:xfrm>
            <a:off x="3283267" y="2788599"/>
            <a:ext cx="1013691" cy="1013691"/>
          </a:xfrm>
          <a:prstGeom prst="star8">
            <a:avLst>
              <a:gd name="adj" fmla="val 42115"/>
            </a:avLst>
          </a:prstGeom>
          <a:solidFill>
            <a:srgbClr val="ED655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1270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2800" dirty="0">
              <a:ln w="12700">
                <a:noFill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28067" y="3968999"/>
            <a:ext cx="133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ED65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销售预算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210515" y="4396842"/>
            <a:ext cx="1404000" cy="13308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一定的目标利润需要一定的目标销售额和成本来维系。</a:t>
            </a:r>
          </a:p>
        </p:txBody>
      </p:sp>
      <p:sp>
        <p:nvSpPr>
          <p:cNvPr id="88" name="椭圆 87"/>
          <p:cNvSpPr/>
          <p:nvPr/>
        </p:nvSpPr>
        <p:spPr>
          <a:xfrm>
            <a:off x="3711336" y="2751742"/>
            <a:ext cx="157543" cy="170637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3721705" y="2769497"/>
            <a:ext cx="136800" cy="13511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3" name="圆角矩形 7"/>
          <p:cNvSpPr/>
          <p:nvPr/>
        </p:nvSpPr>
        <p:spPr>
          <a:xfrm flipV="1">
            <a:off x="6816346" y="1898829"/>
            <a:ext cx="165851" cy="1010847"/>
          </a:xfrm>
          <a:custGeom>
            <a:avLst/>
            <a:gdLst>
              <a:gd name="connsiteX0" fmla="*/ 379028 w 470468"/>
              <a:gd name="connsiteY0" fmla="*/ 0 h 2132857"/>
              <a:gd name="connsiteX1" fmla="*/ 379027 w 470468"/>
              <a:gd name="connsiteY1" fmla="*/ 1943343 h 2132857"/>
              <a:gd name="connsiteX2" fmla="*/ 189513 w 470468"/>
              <a:gd name="connsiteY2" fmla="*/ 2132857 h 2132857"/>
              <a:gd name="connsiteX3" fmla="*/ 189514 w 470468"/>
              <a:gd name="connsiteY3" fmla="*/ 2132856 h 2132857"/>
              <a:gd name="connsiteX4" fmla="*/ 0 w 470468"/>
              <a:gd name="connsiteY4" fmla="*/ 1943342 h 2132857"/>
              <a:gd name="connsiteX5" fmla="*/ 0 w 470468"/>
              <a:gd name="connsiteY5" fmla="*/ 0 h 2132857"/>
              <a:gd name="connsiteX6" fmla="*/ 470468 w 470468"/>
              <a:gd name="connsiteY6" fmla="*/ 91440 h 2132857"/>
              <a:gd name="connsiteX0" fmla="*/ 379028 w 379028"/>
              <a:gd name="connsiteY0" fmla="*/ 0 h 2132857"/>
              <a:gd name="connsiteX1" fmla="*/ 379027 w 379028"/>
              <a:gd name="connsiteY1" fmla="*/ 1943343 h 2132857"/>
              <a:gd name="connsiteX2" fmla="*/ 189513 w 379028"/>
              <a:gd name="connsiteY2" fmla="*/ 2132857 h 2132857"/>
              <a:gd name="connsiteX3" fmla="*/ 189514 w 379028"/>
              <a:gd name="connsiteY3" fmla="*/ 2132856 h 2132857"/>
              <a:gd name="connsiteX4" fmla="*/ 0 w 379028"/>
              <a:gd name="connsiteY4" fmla="*/ 1943342 h 2132857"/>
              <a:gd name="connsiteX5" fmla="*/ 0 w 379028"/>
              <a:gd name="connsiteY5" fmla="*/ 0 h 213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028" h="2132857">
                <a:moveTo>
                  <a:pt x="379028" y="0"/>
                </a:moveTo>
                <a:cubicBezTo>
                  <a:pt x="379028" y="647781"/>
                  <a:pt x="379027" y="1295562"/>
                  <a:pt x="379027" y="1943343"/>
                </a:cubicBezTo>
                <a:cubicBezTo>
                  <a:pt x="379027" y="2048009"/>
                  <a:pt x="294179" y="2132857"/>
                  <a:pt x="189513" y="2132857"/>
                </a:cubicBezTo>
                <a:lnTo>
                  <a:pt x="189514" y="2132856"/>
                </a:lnTo>
                <a:cubicBezTo>
                  <a:pt x="84848" y="2132856"/>
                  <a:pt x="0" y="2048008"/>
                  <a:pt x="0" y="1943342"/>
                </a:cubicBezTo>
                <a:lnTo>
                  <a:pt x="0" y="0"/>
                </a:lnTo>
              </a:path>
            </a:pathLst>
          </a:custGeom>
          <a:noFill/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69" name="八角星 68"/>
          <p:cNvSpPr/>
          <p:nvPr/>
        </p:nvSpPr>
        <p:spPr>
          <a:xfrm>
            <a:off x="6391449" y="2818523"/>
            <a:ext cx="1013691" cy="1013691"/>
          </a:xfrm>
          <a:prstGeom prst="star8">
            <a:avLst>
              <a:gd name="adj" fmla="val 42115"/>
            </a:avLst>
          </a:prstGeom>
          <a:solidFill>
            <a:srgbClr val="92D14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1270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2800" dirty="0">
              <a:ln w="12700">
                <a:noFill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174387" y="396899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>
                <a:solidFill>
                  <a:srgbClr val="92D14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存货预算</a:t>
            </a:r>
          </a:p>
        </p:txBody>
      </p:sp>
      <p:sp>
        <p:nvSpPr>
          <p:cNvPr id="124" name="椭圆 123"/>
          <p:cNvSpPr/>
          <p:nvPr/>
        </p:nvSpPr>
        <p:spPr>
          <a:xfrm>
            <a:off x="6814380" y="2777142"/>
            <a:ext cx="157543" cy="170637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6829987" y="2794897"/>
            <a:ext cx="136800" cy="13511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9" name="圆角矩形 7"/>
          <p:cNvSpPr/>
          <p:nvPr/>
        </p:nvSpPr>
        <p:spPr>
          <a:xfrm flipV="1">
            <a:off x="5290495" y="1898829"/>
            <a:ext cx="165851" cy="1010847"/>
          </a:xfrm>
          <a:custGeom>
            <a:avLst/>
            <a:gdLst>
              <a:gd name="connsiteX0" fmla="*/ 379028 w 470468"/>
              <a:gd name="connsiteY0" fmla="*/ 0 h 2132857"/>
              <a:gd name="connsiteX1" fmla="*/ 379027 w 470468"/>
              <a:gd name="connsiteY1" fmla="*/ 1943343 h 2132857"/>
              <a:gd name="connsiteX2" fmla="*/ 189513 w 470468"/>
              <a:gd name="connsiteY2" fmla="*/ 2132857 h 2132857"/>
              <a:gd name="connsiteX3" fmla="*/ 189514 w 470468"/>
              <a:gd name="connsiteY3" fmla="*/ 2132856 h 2132857"/>
              <a:gd name="connsiteX4" fmla="*/ 0 w 470468"/>
              <a:gd name="connsiteY4" fmla="*/ 1943342 h 2132857"/>
              <a:gd name="connsiteX5" fmla="*/ 0 w 470468"/>
              <a:gd name="connsiteY5" fmla="*/ 0 h 2132857"/>
              <a:gd name="connsiteX6" fmla="*/ 470468 w 470468"/>
              <a:gd name="connsiteY6" fmla="*/ 91440 h 2132857"/>
              <a:gd name="connsiteX0" fmla="*/ 379028 w 379028"/>
              <a:gd name="connsiteY0" fmla="*/ 0 h 2132857"/>
              <a:gd name="connsiteX1" fmla="*/ 379027 w 379028"/>
              <a:gd name="connsiteY1" fmla="*/ 1943343 h 2132857"/>
              <a:gd name="connsiteX2" fmla="*/ 189513 w 379028"/>
              <a:gd name="connsiteY2" fmla="*/ 2132857 h 2132857"/>
              <a:gd name="connsiteX3" fmla="*/ 189514 w 379028"/>
              <a:gd name="connsiteY3" fmla="*/ 2132856 h 2132857"/>
              <a:gd name="connsiteX4" fmla="*/ 0 w 379028"/>
              <a:gd name="connsiteY4" fmla="*/ 1943342 h 2132857"/>
              <a:gd name="connsiteX5" fmla="*/ 0 w 379028"/>
              <a:gd name="connsiteY5" fmla="*/ 0 h 213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028" h="2132857">
                <a:moveTo>
                  <a:pt x="379028" y="0"/>
                </a:moveTo>
                <a:cubicBezTo>
                  <a:pt x="379028" y="647781"/>
                  <a:pt x="379027" y="1295562"/>
                  <a:pt x="379027" y="1943343"/>
                </a:cubicBezTo>
                <a:cubicBezTo>
                  <a:pt x="379027" y="2048009"/>
                  <a:pt x="294179" y="2132857"/>
                  <a:pt x="189513" y="2132857"/>
                </a:cubicBezTo>
                <a:lnTo>
                  <a:pt x="189514" y="2132856"/>
                </a:lnTo>
                <a:cubicBezTo>
                  <a:pt x="84848" y="2132856"/>
                  <a:pt x="0" y="2048008"/>
                  <a:pt x="0" y="1943342"/>
                </a:cubicBezTo>
                <a:lnTo>
                  <a:pt x="0" y="0"/>
                </a:lnTo>
              </a:path>
            </a:pathLst>
          </a:custGeom>
          <a:noFill/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66" name="八角星 65"/>
          <p:cNvSpPr/>
          <p:nvPr/>
        </p:nvSpPr>
        <p:spPr>
          <a:xfrm>
            <a:off x="4866583" y="2829633"/>
            <a:ext cx="1013691" cy="1013691"/>
          </a:xfrm>
          <a:prstGeom prst="star8">
            <a:avLst>
              <a:gd name="adj" fmla="val 42115"/>
            </a:avLst>
          </a:prstGeom>
          <a:solidFill>
            <a:srgbClr val="F3C83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1270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2800" dirty="0">
              <a:ln w="12700">
                <a:noFill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649520" y="396899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>
                <a:solidFill>
                  <a:srgbClr val="E4B10E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生产预算</a:t>
            </a:r>
          </a:p>
        </p:txBody>
      </p:sp>
      <p:sp>
        <p:nvSpPr>
          <p:cNvPr id="140" name="椭圆 139"/>
          <p:cNvSpPr/>
          <p:nvPr/>
        </p:nvSpPr>
        <p:spPr>
          <a:xfrm>
            <a:off x="5288529" y="2777142"/>
            <a:ext cx="157543" cy="170637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5304137" y="2794897"/>
            <a:ext cx="136800" cy="13511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" name="圆角矩形 7"/>
          <p:cNvSpPr/>
          <p:nvPr/>
        </p:nvSpPr>
        <p:spPr>
          <a:xfrm flipH="1" flipV="1">
            <a:off x="8335967" y="1898829"/>
            <a:ext cx="165851" cy="1010847"/>
          </a:xfrm>
          <a:custGeom>
            <a:avLst/>
            <a:gdLst>
              <a:gd name="connsiteX0" fmla="*/ 379028 w 470468"/>
              <a:gd name="connsiteY0" fmla="*/ 0 h 2132857"/>
              <a:gd name="connsiteX1" fmla="*/ 379027 w 470468"/>
              <a:gd name="connsiteY1" fmla="*/ 1943343 h 2132857"/>
              <a:gd name="connsiteX2" fmla="*/ 189513 w 470468"/>
              <a:gd name="connsiteY2" fmla="*/ 2132857 h 2132857"/>
              <a:gd name="connsiteX3" fmla="*/ 189514 w 470468"/>
              <a:gd name="connsiteY3" fmla="*/ 2132856 h 2132857"/>
              <a:gd name="connsiteX4" fmla="*/ 0 w 470468"/>
              <a:gd name="connsiteY4" fmla="*/ 1943342 h 2132857"/>
              <a:gd name="connsiteX5" fmla="*/ 0 w 470468"/>
              <a:gd name="connsiteY5" fmla="*/ 0 h 2132857"/>
              <a:gd name="connsiteX6" fmla="*/ 470468 w 470468"/>
              <a:gd name="connsiteY6" fmla="*/ 91440 h 2132857"/>
              <a:gd name="connsiteX0" fmla="*/ 379028 w 379028"/>
              <a:gd name="connsiteY0" fmla="*/ 0 h 2132857"/>
              <a:gd name="connsiteX1" fmla="*/ 379027 w 379028"/>
              <a:gd name="connsiteY1" fmla="*/ 1943343 h 2132857"/>
              <a:gd name="connsiteX2" fmla="*/ 189513 w 379028"/>
              <a:gd name="connsiteY2" fmla="*/ 2132857 h 2132857"/>
              <a:gd name="connsiteX3" fmla="*/ 189514 w 379028"/>
              <a:gd name="connsiteY3" fmla="*/ 2132856 h 2132857"/>
              <a:gd name="connsiteX4" fmla="*/ 0 w 379028"/>
              <a:gd name="connsiteY4" fmla="*/ 1943342 h 2132857"/>
              <a:gd name="connsiteX5" fmla="*/ 0 w 379028"/>
              <a:gd name="connsiteY5" fmla="*/ 0 h 213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028" h="2132857">
                <a:moveTo>
                  <a:pt x="379028" y="0"/>
                </a:moveTo>
                <a:cubicBezTo>
                  <a:pt x="379028" y="647781"/>
                  <a:pt x="379027" y="1295562"/>
                  <a:pt x="379027" y="1943343"/>
                </a:cubicBezTo>
                <a:cubicBezTo>
                  <a:pt x="379027" y="2048009"/>
                  <a:pt x="294179" y="2132857"/>
                  <a:pt x="189513" y="2132857"/>
                </a:cubicBezTo>
                <a:lnTo>
                  <a:pt x="189514" y="2132856"/>
                </a:lnTo>
                <a:cubicBezTo>
                  <a:pt x="84848" y="2132856"/>
                  <a:pt x="0" y="2048008"/>
                  <a:pt x="0" y="1943342"/>
                </a:cubicBezTo>
                <a:lnTo>
                  <a:pt x="0" y="0"/>
                </a:lnTo>
              </a:path>
            </a:pathLst>
          </a:custGeom>
          <a:noFill/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2" name="八角星 71"/>
          <p:cNvSpPr/>
          <p:nvPr/>
        </p:nvSpPr>
        <p:spPr>
          <a:xfrm>
            <a:off x="7916315" y="2829633"/>
            <a:ext cx="1013691" cy="1013691"/>
          </a:xfrm>
          <a:prstGeom prst="star8">
            <a:avLst>
              <a:gd name="adj" fmla="val 42115"/>
            </a:avLst>
          </a:prstGeom>
          <a:solidFill>
            <a:srgbClr val="2EA7EA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1270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2800" dirty="0">
              <a:ln w="12700">
                <a:noFill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699252" y="396899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0" dirty="0">
                <a:solidFill>
                  <a:srgbClr val="2EA7EA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费用预算</a:t>
            </a:r>
          </a:p>
        </p:txBody>
      </p:sp>
      <p:sp>
        <p:nvSpPr>
          <p:cNvPr id="144" name="椭圆 143"/>
          <p:cNvSpPr/>
          <p:nvPr/>
        </p:nvSpPr>
        <p:spPr>
          <a:xfrm>
            <a:off x="8334000" y="2754282"/>
            <a:ext cx="157543" cy="170637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8349608" y="2772037"/>
            <a:ext cx="136800" cy="13511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2" name="Rectangle 4"/>
          <p:cNvSpPr>
            <a:spLocks noChangeArrowheads="1"/>
          </p:cNvSpPr>
          <p:nvPr/>
        </p:nvSpPr>
        <p:spPr bwMode="gray">
          <a:xfrm>
            <a:off x="2597255" y="1868778"/>
            <a:ext cx="7144280" cy="17907"/>
          </a:xfrm>
          <a:prstGeom prst="rect">
            <a:avLst/>
          </a:pr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ECECEC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135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" name="Rectangle 5"/>
          <p:cNvSpPr>
            <a:spLocks noChangeArrowheads="1"/>
          </p:cNvSpPr>
          <p:nvPr/>
        </p:nvSpPr>
        <p:spPr bwMode="gray">
          <a:xfrm>
            <a:off x="2597255" y="1886311"/>
            <a:ext cx="7144280" cy="28193"/>
          </a:xfrm>
          <a:prstGeom prst="rect">
            <a:avLst/>
          </a:prstGeom>
          <a:gradFill rotWithShape="1">
            <a:gsLst>
              <a:gs pos="0">
                <a:srgbClr val="CFCFCF"/>
              </a:gs>
              <a:gs pos="100000">
                <a:srgbClr val="5F5F5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739145" y="4396842"/>
            <a:ext cx="1404000" cy="13308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l"/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它涉及生产量预算和生产成本预算两方面。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264995" y="4396842"/>
            <a:ext cx="1404000" cy="13308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l"/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它包括材料存货预算和产品存货预算。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790845" y="4396842"/>
            <a:ext cx="1404000" cy="13308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l"/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包括销售费用预算和管理费用预算。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生产经营预算的编制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4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162304" y="4812812"/>
            <a:ext cx="5646057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808659" y="3016218"/>
            <a:ext cx="352425" cy="1782083"/>
          </a:xfrm>
          <a:prstGeom prst="rect">
            <a:avLst/>
          </a:prstGeom>
          <a:solidFill>
            <a:srgbClr val="F18C87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80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一部</a:t>
            </a:r>
          </a:p>
        </p:txBody>
      </p:sp>
      <p:sp>
        <p:nvSpPr>
          <p:cNvPr id="29" name="椭圆 28"/>
          <p:cNvSpPr/>
          <p:nvPr/>
        </p:nvSpPr>
        <p:spPr>
          <a:xfrm>
            <a:off x="3603867" y="2625691"/>
            <a:ext cx="762000" cy="762000"/>
          </a:xfrm>
          <a:prstGeom prst="ellipse">
            <a:avLst/>
          </a:prstGeom>
          <a:solidFill>
            <a:srgbClr val="EA5048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700935" y="2722759"/>
            <a:ext cx="567867" cy="567867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ED65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72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万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27152" y="3474328"/>
            <a:ext cx="352425" cy="1323975"/>
          </a:xfrm>
          <a:prstGeom prst="rect">
            <a:avLst/>
          </a:prstGeom>
          <a:solidFill>
            <a:srgbClr val="FDDD3D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8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二部</a:t>
            </a:r>
          </a:p>
        </p:txBody>
      </p:sp>
      <p:sp>
        <p:nvSpPr>
          <p:cNvPr id="32" name="椭圆 31"/>
          <p:cNvSpPr/>
          <p:nvPr/>
        </p:nvSpPr>
        <p:spPr>
          <a:xfrm>
            <a:off x="4922360" y="3083799"/>
            <a:ext cx="762000" cy="762000"/>
          </a:xfrm>
          <a:prstGeom prst="ellipse">
            <a:avLst/>
          </a:prstGeom>
          <a:solidFill>
            <a:srgbClr val="D3B00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019429" y="3180867"/>
            <a:ext cx="567867" cy="567867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1600" b="1" dirty="0">
                <a:solidFill>
                  <a:srgbClr val="E7C10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60</a:t>
            </a:r>
            <a:r>
              <a:rPr lang="zh-CN" altLang="en-US" sz="1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万</a:t>
            </a:r>
            <a:endParaRPr lang="zh-CN" altLang="en-US" sz="8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45647" y="2826627"/>
            <a:ext cx="352425" cy="1971675"/>
          </a:xfrm>
          <a:prstGeom prst="rect">
            <a:avLst/>
          </a:prstGeom>
          <a:solidFill>
            <a:srgbClr val="6CCEB7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16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三部</a:t>
            </a:r>
          </a:p>
        </p:txBody>
      </p:sp>
      <p:sp>
        <p:nvSpPr>
          <p:cNvPr id="35" name="椭圆 34"/>
          <p:cNvSpPr/>
          <p:nvPr/>
        </p:nvSpPr>
        <p:spPr>
          <a:xfrm>
            <a:off x="6240855" y="2436099"/>
            <a:ext cx="762000" cy="762000"/>
          </a:xfrm>
          <a:prstGeom prst="ellipse">
            <a:avLst/>
          </a:prstGeom>
          <a:solidFill>
            <a:srgbClr val="3CB699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337923" y="2533167"/>
            <a:ext cx="567867" cy="567867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1600" b="1" dirty="0">
                <a:solidFill>
                  <a:srgbClr val="3CB69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88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万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64139" y="3617199"/>
            <a:ext cx="352425" cy="1181100"/>
          </a:xfrm>
          <a:prstGeom prst="rect">
            <a:avLst/>
          </a:prstGeom>
          <a:solidFill>
            <a:srgbClr val="5BB9E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06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四部</a:t>
            </a:r>
          </a:p>
        </p:txBody>
      </p:sp>
      <p:sp>
        <p:nvSpPr>
          <p:cNvPr id="38" name="椭圆 37"/>
          <p:cNvSpPr/>
          <p:nvPr/>
        </p:nvSpPr>
        <p:spPr>
          <a:xfrm>
            <a:off x="7559347" y="3226672"/>
            <a:ext cx="762000" cy="762000"/>
          </a:xfrm>
          <a:prstGeom prst="ellipse">
            <a:avLst/>
          </a:prstGeom>
          <a:solidFill>
            <a:srgbClr val="208ABA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656415" y="3323741"/>
            <a:ext cx="567867" cy="567867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1600" b="1" dirty="0">
                <a:solidFill>
                  <a:srgbClr val="208AB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48</a:t>
            </a:r>
            <a:r>
              <a:rPr lang="zh-CN" altLang="en-US" sz="1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万</a:t>
            </a:r>
            <a:endParaRPr lang="zh-CN" altLang="en-US" sz="8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62304" y="4893204"/>
            <a:ext cx="5646057" cy="959400"/>
          </a:xfrm>
          <a:prstGeom prst="rect">
            <a:avLst/>
          </a:prstGeom>
          <a:ln w="25400">
            <a:noFill/>
          </a:ln>
        </p:spPr>
        <p:txBody>
          <a:bodyPr wrap="square" tIns="0" bIns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PPT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达人必备，或者复制您的文本粘贴到此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PPT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达人必备，或者复制您的文本粘贴到此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324119" y="4861594"/>
            <a:ext cx="862932" cy="862932"/>
          </a:xfrm>
          <a:prstGeom prst="ellipse">
            <a:avLst/>
          </a:prstGeom>
          <a:solidFill>
            <a:srgbClr val="4CBEDF"/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>
              <a:solidFill>
                <a:srgbClr val="6BC3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446240" y="4983715"/>
            <a:ext cx="618695" cy="618695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  <a:effectLst>
            <a:innerShdw blurRad="63500" dist="50800" dir="19200000">
              <a:schemeClr val="tx1"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rgbClr val="4CBED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2000" b="1" dirty="0">
              <a:solidFill>
                <a:srgbClr val="4CBED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228995" y="3956719"/>
            <a:ext cx="862932" cy="862932"/>
          </a:xfrm>
          <a:prstGeom prst="ellipse">
            <a:avLst/>
          </a:prstGeom>
          <a:solidFill>
            <a:srgbClr val="C3D52B"/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>
              <a:solidFill>
                <a:srgbClr val="6BC3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51116" y="4078840"/>
            <a:ext cx="618695" cy="618695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  <a:effectLst>
            <a:innerShdw blurRad="63500" dist="50800" dir="19200000">
              <a:schemeClr val="tx1"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rgbClr val="C3D52B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2000" b="1" dirty="0">
              <a:solidFill>
                <a:srgbClr val="C3D52B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133870" y="3051843"/>
            <a:ext cx="862932" cy="862932"/>
          </a:xfrm>
          <a:prstGeom prst="ellipse">
            <a:avLst/>
          </a:prstGeom>
          <a:solidFill>
            <a:srgbClr val="57D68D"/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>
              <a:solidFill>
                <a:srgbClr val="6BC3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55991" y="3173964"/>
            <a:ext cx="618695" cy="618695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  <a:effectLst>
            <a:innerShdw blurRad="63500" dist="50800" dir="19200000">
              <a:schemeClr val="tx1"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rgbClr val="57D68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2000" b="1" dirty="0">
              <a:solidFill>
                <a:srgbClr val="57D68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038745" y="2146969"/>
            <a:ext cx="862932" cy="862932"/>
          </a:xfrm>
          <a:prstGeom prst="ellipse">
            <a:avLst/>
          </a:prstGeom>
          <a:solidFill>
            <a:srgbClr val="1ABC9C"/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>
              <a:solidFill>
                <a:srgbClr val="6BC3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160865" y="2269089"/>
            <a:ext cx="618695" cy="618695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  <a:effectLst>
            <a:innerShdw blurRad="63500" dist="50800" dir="19200000">
              <a:schemeClr val="tx1"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rgbClr val="1ABC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000" b="1" dirty="0">
              <a:solidFill>
                <a:srgbClr val="1ABC9C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289300" y="2732593"/>
            <a:ext cx="360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289304" y="2041376"/>
            <a:ext cx="3443175" cy="691221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b="1" dirty="0">
                <a:solidFill>
                  <a:srgbClr val="1ABC9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生产者主导型</a:t>
            </a:r>
            <a:endParaRPr lang="en-US" altLang="zh-CN" sz="1600" b="1" dirty="0">
              <a:solidFill>
                <a:srgbClr val="1ABC9C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生产者掌握商品流通主导权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2386636" y="3712804"/>
            <a:ext cx="360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5238684" y="5673227"/>
            <a:ext cx="360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6184000" y="4693015"/>
            <a:ext cx="360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386640" y="3021586"/>
            <a:ext cx="3443175" cy="691221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b="1" dirty="0">
                <a:solidFill>
                  <a:srgbClr val="57D68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批发商主导型</a:t>
            </a:r>
            <a:endParaRPr lang="en-US" altLang="zh-CN" sz="1600" b="1" dirty="0">
              <a:solidFill>
                <a:srgbClr val="57D68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批发商掌握商品流通主导权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340829" y="4001676"/>
            <a:ext cx="3443175" cy="691221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b="1" dirty="0">
                <a:solidFill>
                  <a:srgbClr val="C3D52B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零售商主导型</a:t>
            </a:r>
            <a:endParaRPr lang="en-US" altLang="zh-CN" sz="1600" b="1" dirty="0">
              <a:solidFill>
                <a:srgbClr val="C3D52B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零售商掌握商品流通主导权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352424" y="4983716"/>
            <a:ext cx="3607359" cy="691221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b="1" dirty="0">
                <a:solidFill>
                  <a:srgbClr val="4CBED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消费者主导型</a:t>
            </a:r>
            <a:endParaRPr lang="en-US" altLang="zh-CN" sz="1600" b="1" dirty="0">
              <a:solidFill>
                <a:srgbClr val="4CBED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消费者组织的商业企业控制商品流通主导权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商品流通主导权的类型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3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65"/>
          <p:cNvSpPr>
            <a:spLocks noChangeArrowheads="1"/>
          </p:cNvSpPr>
          <p:nvPr/>
        </p:nvSpPr>
        <p:spPr bwMode="auto">
          <a:xfrm rot="10800000" flipV="1">
            <a:off x="3213247" y="4535945"/>
            <a:ext cx="1010264" cy="125123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3057529" y="3242119"/>
            <a:ext cx="1321707" cy="132170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40CCFE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聚集</a:t>
            </a:r>
            <a:endParaRPr 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3687593" y="2438500"/>
            <a:ext cx="67611" cy="85963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圆角矩形 104"/>
          <p:cNvSpPr/>
          <p:nvPr/>
        </p:nvSpPr>
        <p:spPr>
          <a:xfrm rot="20400000">
            <a:off x="3633675" y="3155564"/>
            <a:ext cx="60827" cy="175673"/>
          </a:xfrm>
          <a:prstGeom prst="roundRect">
            <a:avLst>
              <a:gd name="adj" fmla="val 44565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圆角矩形 105"/>
          <p:cNvSpPr/>
          <p:nvPr/>
        </p:nvSpPr>
        <p:spPr>
          <a:xfrm rot="1200000" flipH="1">
            <a:off x="3746339" y="3159951"/>
            <a:ext cx="60827" cy="175673"/>
          </a:xfrm>
          <a:prstGeom prst="roundRect">
            <a:avLst>
              <a:gd name="adj" fmla="val 44565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2764" y="4876803"/>
            <a:ext cx="720278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添加文本，单击此处添加文本，单击此处添加文本。单击此处添加文本，单击此处添加文本，单击此处添加文本。单击此处添加文本，单击此处添加文本，单击此处添加文本。单击此处添加文本，单击此处添加文本，单击此处添加文本。</a:t>
            </a:r>
          </a:p>
        </p:txBody>
      </p:sp>
      <p:sp>
        <p:nvSpPr>
          <p:cNvPr id="43" name="Oval 65"/>
          <p:cNvSpPr>
            <a:spLocks noChangeArrowheads="1"/>
          </p:cNvSpPr>
          <p:nvPr/>
        </p:nvSpPr>
        <p:spPr bwMode="auto">
          <a:xfrm rot="10800000" flipV="1">
            <a:off x="4775347" y="4535945"/>
            <a:ext cx="1010264" cy="125123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619629" y="3242119"/>
            <a:ext cx="1321707" cy="132170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40CCFE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排列</a:t>
            </a:r>
            <a:endParaRPr 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249693" y="2438500"/>
            <a:ext cx="67611" cy="85963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圆角矩形 46"/>
          <p:cNvSpPr/>
          <p:nvPr/>
        </p:nvSpPr>
        <p:spPr>
          <a:xfrm rot="20400000">
            <a:off x="5195775" y="3155564"/>
            <a:ext cx="60827" cy="175673"/>
          </a:xfrm>
          <a:prstGeom prst="roundRect">
            <a:avLst>
              <a:gd name="adj" fmla="val 44565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圆角矩形 48"/>
          <p:cNvSpPr/>
          <p:nvPr/>
        </p:nvSpPr>
        <p:spPr>
          <a:xfrm rot="1200000" flipH="1">
            <a:off x="5308439" y="3159951"/>
            <a:ext cx="60827" cy="175673"/>
          </a:xfrm>
          <a:prstGeom prst="roundRect">
            <a:avLst>
              <a:gd name="adj" fmla="val 44565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Oval 65"/>
          <p:cNvSpPr>
            <a:spLocks noChangeArrowheads="1"/>
          </p:cNvSpPr>
          <p:nvPr/>
        </p:nvSpPr>
        <p:spPr bwMode="auto">
          <a:xfrm rot="10800000" flipV="1">
            <a:off x="6337447" y="4535945"/>
            <a:ext cx="1010264" cy="125123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181729" y="3242119"/>
            <a:ext cx="1321707" cy="132170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40CCFE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整合</a:t>
            </a:r>
            <a:endParaRPr 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811793" y="2438500"/>
            <a:ext cx="67611" cy="85963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圆角矩形 63"/>
          <p:cNvSpPr/>
          <p:nvPr/>
        </p:nvSpPr>
        <p:spPr>
          <a:xfrm rot="20400000">
            <a:off x="6757875" y="3155564"/>
            <a:ext cx="60827" cy="175673"/>
          </a:xfrm>
          <a:prstGeom prst="roundRect">
            <a:avLst>
              <a:gd name="adj" fmla="val 44565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圆角矩形 64"/>
          <p:cNvSpPr/>
          <p:nvPr/>
        </p:nvSpPr>
        <p:spPr>
          <a:xfrm rot="1200000" flipH="1">
            <a:off x="6870539" y="3159951"/>
            <a:ext cx="60827" cy="175673"/>
          </a:xfrm>
          <a:prstGeom prst="roundRect">
            <a:avLst>
              <a:gd name="adj" fmla="val 44565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 rot="10800000" flipV="1">
            <a:off x="7899547" y="4535945"/>
            <a:ext cx="1010264" cy="125123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7743829" y="3242119"/>
            <a:ext cx="1321707" cy="132170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40CCFE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2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回应</a:t>
            </a:r>
            <a:endParaRPr lang="en-US" sz="28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8373893" y="2438500"/>
            <a:ext cx="67611" cy="85963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 rot="20400000">
            <a:off x="8319975" y="3155564"/>
            <a:ext cx="60827" cy="175673"/>
          </a:xfrm>
          <a:prstGeom prst="roundRect">
            <a:avLst>
              <a:gd name="adj" fmla="val 44565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圆角矩形 69"/>
          <p:cNvSpPr/>
          <p:nvPr/>
        </p:nvSpPr>
        <p:spPr>
          <a:xfrm rot="1200000" flipH="1">
            <a:off x="8432639" y="3159951"/>
            <a:ext cx="60827" cy="175673"/>
          </a:xfrm>
          <a:prstGeom prst="roundRect">
            <a:avLst>
              <a:gd name="adj" fmla="val 44565"/>
            </a:avLst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5"/>
          <p:cNvSpPr>
            <a:spLocks noEditPoints="1"/>
          </p:cNvSpPr>
          <p:nvPr/>
        </p:nvSpPr>
        <p:spPr bwMode="auto">
          <a:xfrm>
            <a:off x="2302941" y="4887770"/>
            <a:ext cx="221240" cy="152037"/>
          </a:xfrm>
          <a:custGeom>
            <a:avLst/>
            <a:gdLst>
              <a:gd name="T0" fmla="*/ 3422 w 3498"/>
              <a:gd name="T1" fmla="*/ 505 h 2404"/>
              <a:gd name="T2" fmla="*/ 3498 w 3498"/>
              <a:gd name="T3" fmla="*/ 610 h 2404"/>
              <a:gd name="T4" fmla="*/ 3446 w 3498"/>
              <a:gd name="T5" fmla="*/ 638 h 2404"/>
              <a:gd name="T6" fmla="*/ 2839 w 3498"/>
              <a:gd name="T7" fmla="*/ 1308 h 2404"/>
              <a:gd name="T8" fmla="*/ 3115 w 3498"/>
              <a:gd name="T9" fmla="*/ 2113 h 2404"/>
              <a:gd name="T10" fmla="*/ 2145 w 3498"/>
              <a:gd name="T11" fmla="*/ 2404 h 2404"/>
              <a:gd name="T12" fmla="*/ 2078 w 3498"/>
              <a:gd name="T13" fmla="*/ 2301 h 2404"/>
              <a:gd name="T14" fmla="*/ 2832 w 3498"/>
              <a:gd name="T15" fmla="*/ 2061 h 2404"/>
              <a:gd name="T16" fmla="*/ 2917 w 3498"/>
              <a:gd name="T17" fmla="*/ 2043 h 2404"/>
              <a:gd name="T18" fmla="*/ 2899 w 3498"/>
              <a:gd name="T19" fmla="*/ 2045 h 2404"/>
              <a:gd name="T20" fmla="*/ 2702 w 3498"/>
              <a:gd name="T21" fmla="*/ 1291 h 2404"/>
              <a:gd name="T22" fmla="*/ 3375 w 3498"/>
              <a:gd name="T23" fmla="*/ 534 h 2404"/>
              <a:gd name="T24" fmla="*/ 3422 w 3498"/>
              <a:gd name="T25" fmla="*/ 505 h 2404"/>
              <a:gd name="T26" fmla="*/ 1742 w 3498"/>
              <a:gd name="T27" fmla="*/ 247 h 2404"/>
              <a:gd name="T28" fmla="*/ 1817 w 3498"/>
              <a:gd name="T29" fmla="*/ 352 h 2404"/>
              <a:gd name="T30" fmla="*/ 1765 w 3498"/>
              <a:gd name="T31" fmla="*/ 380 h 2404"/>
              <a:gd name="T32" fmla="*/ 1158 w 3498"/>
              <a:gd name="T33" fmla="*/ 1050 h 2404"/>
              <a:gd name="T34" fmla="*/ 1434 w 3498"/>
              <a:gd name="T35" fmla="*/ 1856 h 2404"/>
              <a:gd name="T36" fmla="*/ 464 w 3498"/>
              <a:gd name="T37" fmla="*/ 2146 h 2404"/>
              <a:gd name="T38" fmla="*/ 398 w 3498"/>
              <a:gd name="T39" fmla="*/ 2043 h 2404"/>
              <a:gd name="T40" fmla="*/ 1147 w 3498"/>
              <a:gd name="T41" fmla="*/ 1803 h 2404"/>
              <a:gd name="T42" fmla="*/ 1236 w 3498"/>
              <a:gd name="T43" fmla="*/ 1785 h 2404"/>
              <a:gd name="T44" fmla="*/ 1219 w 3498"/>
              <a:gd name="T45" fmla="*/ 1787 h 2404"/>
              <a:gd name="T46" fmla="*/ 1022 w 3498"/>
              <a:gd name="T47" fmla="*/ 1033 h 2404"/>
              <a:gd name="T48" fmla="*/ 1694 w 3498"/>
              <a:gd name="T49" fmla="*/ 276 h 2404"/>
              <a:gd name="T50" fmla="*/ 1742 w 3498"/>
              <a:gd name="T51" fmla="*/ 247 h 2404"/>
              <a:gd name="T52" fmla="*/ 3195 w 3498"/>
              <a:gd name="T53" fmla="*/ 258 h 2404"/>
              <a:gd name="T54" fmla="*/ 3220 w 3498"/>
              <a:gd name="T55" fmla="*/ 323 h 2404"/>
              <a:gd name="T56" fmla="*/ 3172 w 3498"/>
              <a:gd name="T57" fmla="*/ 356 h 2404"/>
              <a:gd name="T58" fmla="*/ 2597 w 3498"/>
              <a:gd name="T59" fmla="*/ 1182 h 2404"/>
              <a:gd name="T60" fmla="*/ 2728 w 3498"/>
              <a:gd name="T61" fmla="*/ 1859 h 2404"/>
              <a:gd name="T62" fmla="*/ 2643 w 3498"/>
              <a:gd name="T63" fmla="*/ 1877 h 2404"/>
              <a:gd name="T64" fmla="*/ 1746 w 3498"/>
              <a:gd name="T65" fmla="*/ 2174 h 2404"/>
              <a:gd name="T66" fmla="*/ 1710 w 3498"/>
              <a:gd name="T67" fmla="*/ 1556 h 2404"/>
              <a:gd name="T68" fmla="*/ 3195 w 3498"/>
              <a:gd name="T69" fmla="*/ 258 h 2404"/>
              <a:gd name="T70" fmla="*/ 1515 w 3498"/>
              <a:gd name="T71" fmla="*/ 0 h 2404"/>
              <a:gd name="T72" fmla="*/ 1540 w 3498"/>
              <a:gd name="T73" fmla="*/ 66 h 2404"/>
              <a:gd name="T74" fmla="*/ 1491 w 3498"/>
              <a:gd name="T75" fmla="*/ 98 h 2404"/>
              <a:gd name="T76" fmla="*/ 917 w 3498"/>
              <a:gd name="T77" fmla="*/ 924 h 2404"/>
              <a:gd name="T78" fmla="*/ 1043 w 3498"/>
              <a:gd name="T79" fmla="*/ 1600 h 2404"/>
              <a:gd name="T80" fmla="*/ 962 w 3498"/>
              <a:gd name="T81" fmla="*/ 1619 h 2404"/>
              <a:gd name="T82" fmla="*/ 65 w 3498"/>
              <a:gd name="T83" fmla="*/ 1916 h 2404"/>
              <a:gd name="T84" fmla="*/ 30 w 3498"/>
              <a:gd name="T85" fmla="*/ 1298 h 2404"/>
              <a:gd name="T86" fmla="*/ 1515 w 3498"/>
              <a:gd name="T87" fmla="*/ 0 h 2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498" h="2404">
                <a:moveTo>
                  <a:pt x="3422" y="505"/>
                </a:moveTo>
                <a:cubicBezTo>
                  <a:pt x="3447" y="540"/>
                  <a:pt x="3473" y="575"/>
                  <a:pt x="3498" y="610"/>
                </a:cubicBezTo>
                <a:cubicBezTo>
                  <a:pt x="3480" y="619"/>
                  <a:pt x="3463" y="628"/>
                  <a:pt x="3446" y="638"/>
                </a:cubicBezTo>
                <a:cubicBezTo>
                  <a:pt x="3077" y="853"/>
                  <a:pt x="2874" y="1077"/>
                  <a:pt x="2839" y="1308"/>
                </a:cubicBezTo>
                <a:cubicBezTo>
                  <a:pt x="2802" y="1548"/>
                  <a:pt x="2894" y="1816"/>
                  <a:pt x="3115" y="2113"/>
                </a:cubicBezTo>
                <a:cubicBezTo>
                  <a:pt x="2782" y="2172"/>
                  <a:pt x="2458" y="2269"/>
                  <a:pt x="2145" y="2404"/>
                </a:cubicBezTo>
                <a:cubicBezTo>
                  <a:pt x="2123" y="2369"/>
                  <a:pt x="2101" y="2335"/>
                  <a:pt x="2078" y="2301"/>
                </a:cubicBezTo>
                <a:cubicBezTo>
                  <a:pt x="2334" y="2180"/>
                  <a:pt x="2585" y="2100"/>
                  <a:pt x="2832" y="2061"/>
                </a:cubicBezTo>
                <a:cubicBezTo>
                  <a:pt x="2860" y="2055"/>
                  <a:pt x="2889" y="2049"/>
                  <a:pt x="2917" y="2043"/>
                </a:cubicBezTo>
                <a:cubicBezTo>
                  <a:pt x="2911" y="2044"/>
                  <a:pt x="2905" y="2044"/>
                  <a:pt x="2899" y="2045"/>
                </a:cubicBezTo>
                <a:cubicBezTo>
                  <a:pt x="2729" y="1794"/>
                  <a:pt x="2664" y="1543"/>
                  <a:pt x="2702" y="1291"/>
                </a:cubicBezTo>
                <a:cubicBezTo>
                  <a:pt x="2743" y="1028"/>
                  <a:pt x="2967" y="776"/>
                  <a:pt x="3375" y="534"/>
                </a:cubicBezTo>
                <a:cubicBezTo>
                  <a:pt x="3391" y="524"/>
                  <a:pt x="3406" y="515"/>
                  <a:pt x="3422" y="505"/>
                </a:cubicBezTo>
                <a:close/>
                <a:moveTo>
                  <a:pt x="1742" y="247"/>
                </a:moveTo>
                <a:cubicBezTo>
                  <a:pt x="1767" y="282"/>
                  <a:pt x="1792" y="317"/>
                  <a:pt x="1817" y="352"/>
                </a:cubicBezTo>
                <a:cubicBezTo>
                  <a:pt x="1800" y="361"/>
                  <a:pt x="1782" y="371"/>
                  <a:pt x="1765" y="380"/>
                </a:cubicBezTo>
                <a:cubicBezTo>
                  <a:pt x="1396" y="595"/>
                  <a:pt x="1194" y="819"/>
                  <a:pt x="1158" y="1050"/>
                </a:cubicBezTo>
                <a:cubicBezTo>
                  <a:pt x="1121" y="1293"/>
                  <a:pt x="1213" y="1561"/>
                  <a:pt x="1434" y="1856"/>
                </a:cubicBezTo>
                <a:cubicBezTo>
                  <a:pt x="1098" y="1913"/>
                  <a:pt x="775" y="2010"/>
                  <a:pt x="464" y="2146"/>
                </a:cubicBezTo>
                <a:cubicBezTo>
                  <a:pt x="442" y="2112"/>
                  <a:pt x="420" y="2077"/>
                  <a:pt x="398" y="2043"/>
                </a:cubicBezTo>
                <a:cubicBezTo>
                  <a:pt x="654" y="1922"/>
                  <a:pt x="903" y="1842"/>
                  <a:pt x="1147" y="1803"/>
                </a:cubicBezTo>
                <a:cubicBezTo>
                  <a:pt x="1177" y="1797"/>
                  <a:pt x="1207" y="1791"/>
                  <a:pt x="1236" y="1785"/>
                </a:cubicBezTo>
                <a:cubicBezTo>
                  <a:pt x="1231" y="1786"/>
                  <a:pt x="1225" y="1786"/>
                  <a:pt x="1219" y="1787"/>
                </a:cubicBezTo>
                <a:cubicBezTo>
                  <a:pt x="1048" y="1539"/>
                  <a:pt x="983" y="1288"/>
                  <a:pt x="1022" y="1033"/>
                </a:cubicBezTo>
                <a:cubicBezTo>
                  <a:pt x="1062" y="770"/>
                  <a:pt x="1286" y="518"/>
                  <a:pt x="1694" y="276"/>
                </a:cubicBezTo>
                <a:cubicBezTo>
                  <a:pt x="1710" y="266"/>
                  <a:pt x="1726" y="257"/>
                  <a:pt x="1742" y="247"/>
                </a:cubicBezTo>
                <a:close/>
                <a:moveTo>
                  <a:pt x="3195" y="258"/>
                </a:moveTo>
                <a:cubicBezTo>
                  <a:pt x="3204" y="280"/>
                  <a:pt x="3212" y="302"/>
                  <a:pt x="3220" y="323"/>
                </a:cubicBezTo>
                <a:cubicBezTo>
                  <a:pt x="3204" y="334"/>
                  <a:pt x="3188" y="345"/>
                  <a:pt x="3172" y="356"/>
                </a:cubicBezTo>
                <a:cubicBezTo>
                  <a:pt x="2842" y="560"/>
                  <a:pt x="2651" y="835"/>
                  <a:pt x="2597" y="1182"/>
                </a:cubicBezTo>
                <a:cubicBezTo>
                  <a:pt x="2560" y="1428"/>
                  <a:pt x="2603" y="1653"/>
                  <a:pt x="2728" y="1859"/>
                </a:cubicBezTo>
                <a:cubicBezTo>
                  <a:pt x="2689" y="1868"/>
                  <a:pt x="2661" y="1874"/>
                  <a:pt x="2643" y="1877"/>
                </a:cubicBezTo>
                <a:cubicBezTo>
                  <a:pt x="2305" y="1946"/>
                  <a:pt x="2006" y="2045"/>
                  <a:pt x="1746" y="2174"/>
                </a:cubicBezTo>
                <a:cubicBezTo>
                  <a:pt x="1692" y="1956"/>
                  <a:pt x="1681" y="1750"/>
                  <a:pt x="1710" y="1556"/>
                </a:cubicBezTo>
                <a:cubicBezTo>
                  <a:pt x="1821" y="837"/>
                  <a:pt x="2316" y="404"/>
                  <a:pt x="3195" y="258"/>
                </a:cubicBezTo>
                <a:close/>
                <a:moveTo>
                  <a:pt x="1515" y="0"/>
                </a:moveTo>
                <a:cubicBezTo>
                  <a:pt x="1523" y="22"/>
                  <a:pt x="1531" y="44"/>
                  <a:pt x="1540" y="66"/>
                </a:cubicBezTo>
                <a:cubicBezTo>
                  <a:pt x="1523" y="76"/>
                  <a:pt x="1507" y="87"/>
                  <a:pt x="1491" y="98"/>
                </a:cubicBezTo>
                <a:cubicBezTo>
                  <a:pt x="1162" y="302"/>
                  <a:pt x="970" y="577"/>
                  <a:pt x="917" y="924"/>
                </a:cubicBezTo>
                <a:cubicBezTo>
                  <a:pt x="879" y="1170"/>
                  <a:pt x="921" y="1395"/>
                  <a:pt x="1043" y="1600"/>
                </a:cubicBezTo>
                <a:cubicBezTo>
                  <a:pt x="1007" y="1610"/>
                  <a:pt x="980" y="1616"/>
                  <a:pt x="962" y="1619"/>
                </a:cubicBezTo>
                <a:cubicBezTo>
                  <a:pt x="624" y="1688"/>
                  <a:pt x="325" y="1787"/>
                  <a:pt x="65" y="1916"/>
                </a:cubicBezTo>
                <a:cubicBezTo>
                  <a:pt x="12" y="1698"/>
                  <a:pt x="0" y="1492"/>
                  <a:pt x="30" y="1298"/>
                </a:cubicBezTo>
                <a:cubicBezTo>
                  <a:pt x="140" y="579"/>
                  <a:pt x="635" y="146"/>
                  <a:pt x="1515" y="0"/>
                </a:cubicBezTo>
                <a:close/>
              </a:path>
            </a:pathLst>
          </a:custGeom>
          <a:solidFill>
            <a:srgbClr val="9BEBF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 rot="10800000">
            <a:off x="9590417" y="4887770"/>
            <a:ext cx="221240" cy="152037"/>
          </a:xfrm>
          <a:custGeom>
            <a:avLst/>
            <a:gdLst>
              <a:gd name="T0" fmla="*/ 3422 w 3498"/>
              <a:gd name="T1" fmla="*/ 505 h 2404"/>
              <a:gd name="T2" fmla="*/ 3498 w 3498"/>
              <a:gd name="T3" fmla="*/ 610 h 2404"/>
              <a:gd name="T4" fmla="*/ 3446 w 3498"/>
              <a:gd name="T5" fmla="*/ 638 h 2404"/>
              <a:gd name="T6" fmla="*/ 2839 w 3498"/>
              <a:gd name="T7" fmla="*/ 1308 h 2404"/>
              <a:gd name="T8" fmla="*/ 3115 w 3498"/>
              <a:gd name="T9" fmla="*/ 2113 h 2404"/>
              <a:gd name="T10" fmla="*/ 2145 w 3498"/>
              <a:gd name="T11" fmla="*/ 2404 h 2404"/>
              <a:gd name="T12" fmla="*/ 2078 w 3498"/>
              <a:gd name="T13" fmla="*/ 2301 h 2404"/>
              <a:gd name="T14" fmla="*/ 2832 w 3498"/>
              <a:gd name="T15" fmla="*/ 2061 h 2404"/>
              <a:gd name="T16" fmla="*/ 2917 w 3498"/>
              <a:gd name="T17" fmla="*/ 2043 h 2404"/>
              <a:gd name="T18" fmla="*/ 2899 w 3498"/>
              <a:gd name="T19" fmla="*/ 2045 h 2404"/>
              <a:gd name="T20" fmla="*/ 2702 w 3498"/>
              <a:gd name="T21" fmla="*/ 1291 h 2404"/>
              <a:gd name="T22" fmla="*/ 3375 w 3498"/>
              <a:gd name="T23" fmla="*/ 534 h 2404"/>
              <a:gd name="T24" fmla="*/ 3422 w 3498"/>
              <a:gd name="T25" fmla="*/ 505 h 2404"/>
              <a:gd name="T26" fmla="*/ 1742 w 3498"/>
              <a:gd name="T27" fmla="*/ 247 h 2404"/>
              <a:gd name="T28" fmla="*/ 1817 w 3498"/>
              <a:gd name="T29" fmla="*/ 352 h 2404"/>
              <a:gd name="T30" fmla="*/ 1765 w 3498"/>
              <a:gd name="T31" fmla="*/ 380 h 2404"/>
              <a:gd name="T32" fmla="*/ 1158 w 3498"/>
              <a:gd name="T33" fmla="*/ 1050 h 2404"/>
              <a:gd name="T34" fmla="*/ 1434 w 3498"/>
              <a:gd name="T35" fmla="*/ 1856 h 2404"/>
              <a:gd name="T36" fmla="*/ 464 w 3498"/>
              <a:gd name="T37" fmla="*/ 2146 h 2404"/>
              <a:gd name="T38" fmla="*/ 398 w 3498"/>
              <a:gd name="T39" fmla="*/ 2043 h 2404"/>
              <a:gd name="T40" fmla="*/ 1147 w 3498"/>
              <a:gd name="T41" fmla="*/ 1803 h 2404"/>
              <a:gd name="T42" fmla="*/ 1236 w 3498"/>
              <a:gd name="T43" fmla="*/ 1785 h 2404"/>
              <a:gd name="T44" fmla="*/ 1219 w 3498"/>
              <a:gd name="T45" fmla="*/ 1787 h 2404"/>
              <a:gd name="T46" fmla="*/ 1022 w 3498"/>
              <a:gd name="T47" fmla="*/ 1033 h 2404"/>
              <a:gd name="T48" fmla="*/ 1694 w 3498"/>
              <a:gd name="T49" fmla="*/ 276 h 2404"/>
              <a:gd name="T50" fmla="*/ 1742 w 3498"/>
              <a:gd name="T51" fmla="*/ 247 h 2404"/>
              <a:gd name="T52" fmla="*/ 3195 w 3498"/>
              <a:gd name="T53" fmla="*/ 258 h 2404"/>
              <a:gd name="T54" fmla="*/ 3220 w 3498"/>
              <a:gd name="T55" fmla="*/ 323 h 2404"/>
              <a:gd name="T56" fmla="*/ 3172 w 3498"/>
              <a:gd name="T57" fmla="*/ 356 h 2404"/>
              <a:gd name="T58" fmla="*/ 2597 w 3498"/>
              <a:gd name="T59" fmla="*/ 1182 h 2404"/>
              <a:gd name="T60" fmla="*/ 2728 w 3498"/>
              <a:gd name="T61" fmla="*/ 1859 h 2404"/>
              <a:gd name="T62" fmla="*/ 2643 w 3498"/>
              <a:gd name="T63" fmla="*/ 1877 h 2404"/>
              <a:gd name="T64" fmla="*/ 1746 w 3498"/>
              <a:gd name="T65" fmla="*/ 2174 h 2404"/>
              <a:gd name="T66" fmla="*/ 1710 w 3498"/>
              <a:gd name="T67" fmla="*/ 1556 h 2404"/>
              <a:gd name="T68" fmla="*/ 3195 w 3498"/>
              <a:gd name="T69" fmla="*/ 258 h 2404"/>
              <a:gd name="T70" fmla="*/ 1515 w 3498"/>
              <a:gd name="T71" fmla="*/ 0 h 2404"/>
              <a:gd name="T72" fmla="*/ 1540 w 3498"/>
              <a:gd name="T73" fmla="*/ 66 h 2404"/>
              <a:gd name="T74" fmla="*/ 1491 w 3498"/>
              <a:gd name="T75" fmla="*/ 98 h 2404"/>
              <a:gd name="T76" fmla="*/ 917 w 3498"/>
              <a:gd name="T77" fmla="*/ 924 h 2404"/>
              <a:gd name="T78" fmla="*/ 1043 w 3498"/>
              <a:gd name="T79" fmla="*/ 1600 h 2404"/>
              <a:gd name="T80" fmla="*/ 962 w 3498"/>
              <a:gd name="T81" fmla="*/ 1619 h 2404"/>
              <a:gd name="T82" fmla="*/ 65 w 3498"/>
              <a:gd name="T83" fmla="*/ 1916 h 2404"/>
              <a:gd name="T84" fmla="*/ 30 w 3498"/>
              <a:gd name="T85" fmla="*/ 1298 h 2404"/>
              <a:gd name="T86" fmla="*/ 1515 w 3498"/>
              <a:gd name="T87" fmla="*/ 0 h 2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498" h="2404">
                <a:moveTo>
                  <a:pt x="3422" y="505"/>
                </a:moveTo>
                <a:cubicBezTo>
                  <a:pt x="3447" y="540"/>
                  <a:pt x="3473" y="575"/>
                  <a:pt x="3498" y="610"/>
                </a:cubicBezTo>
                <a:cubicBezTo>
                  <a:pt x="3480" y="619"/>
                  <a:pt x="3463" y="628"/>
                  <a:pt x="3446" y="638"/>
                </a:cubicBezTo>
                <a:cubicBezTo>
                  <a:pt x="3077" y="853"/>
                  <a:pt x="2874" y="1077"/>
                  <a:pt x="2839" y="1308"/>
                </a:cubicBezTo>
                <a:cubicBezTo>
                  <a:pt x="2802" y="1548"/>
                  <a:pt x="2894" y="1816"/>
                  <a:pt x="3115" y="2113"/>
                </a:cubicBezTo>
                <a:cubicBezTo>
                  <a:pt x="2782" y="2172"/>
                  <a:pt x="2458" y="2269"/>
                  <a:pt x="2145" y="2404"/>
                </a:cubicBezTo>
                <a:cubicBezTo>
                  <a:pt x="2123" y="2369"/>
                  <a:pt x="2101" y="2335"/>
                  <a:pt x="2078" y="2301"/>
                </a:cubicBezTo>
                <a:cubicBezTo>
                  <a:pt x="2334" y="2180"/>
                  <a:pt x="2585" y="2100"/>
                  <a:pt x="2832" y="2061"/>
                </a:cubicBezTo>
                <a:cubicBezTo>
                  <a:pt x="2860" y="2055"/>
                  <a:pt x="2889" y="2049"/>
                  <a:pt x="2917" y="2043"/>
                </a:cubicBezTo>
                <a:cubicBezTo>
                  <a:pt x="2911" y="2044"/>
                  <a:pt x="2905" y="2044"/>
                  <a:pt x="2899" y="2045"/>
                </a:cubicBezTo>
                <a:cubicBezTo>
                  <a:pt x="2729" y="1794"/>
                  <a:pt x="2664" y="1543"/>
                  <a:pt x="2702" y="1291"/>
                </a:cubicBezTo>
                <a:cubicBezTo>
                  <a:pt x="2743" y="1028"/>
                  <a:pt x="2967" y="776"/>
                  <a:pt x="3375" y="534"/>
                </a:cubicBezTo>
                <a:cubicBezTo>
                  <a:pt x="3391" y="524"/>
                  <a:pt x="3406" y="515"/>
                  <a:pt x="3422" y="505"/>
                </a:cubicBezTo>
                <a:close/>
                <a:moveTo>
                  <a:pt x="1742" y="247"/>
                </a:moveTo>
                <a:cubicBezTo>
                  <a:pt x="1767" y="282"/>
                  <a:pt x="1792" y="317"/>
                  <a:pt x="1817" y="352"/>
                </a:cubicBezTo>
                <a:cubicBezTo>
                  <a:pt x="1800" y="361"/>
                  <a:pt x="1782" y="371"/>
                  <a:pt x="1765" y="380"/>
                </a:cubicBezTo>
                <a:cubicBezTo>
                  <a:pt x="1396" y="595"/>
                  <a:pt x="1194" y="819"/>
                  <a:pt x="1158" y="1050"/>
                </a:cubicBezTo>
                <a:cubicBezTo>
                  <a:pt x="1121" y="1293"/>
                  <a:pt x="1213" y="1561"/>
                  <a:pt x="1434" y="1856"/>
                </a:cubicBezTo>
                <a:cubicBezTo>
                  <a:pt x="1098" y="1913"/>
                  <a:pt x="775" y="2010"/>
                  <a:pt x="464" y="2146"/>
                </a:cubicBezTo>
                <a:cubicBezTo>
                  <a:pt x="442" y="2112"/>
                  <a:pt x="420" y="2077"/>
                  <a:pt x="398" y="2043"/>
                </a:cubicBezTo>
                <a:cubicBezTo>
                  <a:pt x="654" y="1922"/>
                  <a:pt x="903" y="1842"/>
                  <a:pt x="1147" y="1803"/>
                </a:cubicBezTo>
                <a:cubicBezTo>
                  <a:pt x="1177" y="1797"/>
                  <a:pt x="1207" y="1791"/>
                  <a:pt x="1236" y="1785"/>
                </a:cubicBezTo>
                <a:cubicBezTo>
                  <a:pt x="1231" y="1786"/>
                  <a:pt x="1225" y="1786"/>
                  <a:pt x="1219" y="1787"/>
                </a:cubicBezTo>
                <a:cubicBezTo>
                  <a:pt x="1048" y="1539"/>
                  <a:pt x="983" y="1288"/>
                  <a:pt x="1022" y="1033"/>
                </a:cubicBezTo>
                <a:cubicBezTo>
                  <a:pt x="1062" y="770"/>
                  <a:pt x="1286" y="518"/>
                  <a:pt x="1694" y="276"/>
                </a:cubicBezTo>
                <a:cubicBezTo>
                  <a:pt x="1710" y="266"/>
                  <a:pt x="1726" y="257"/>
                  <a:pt x="1742" y="247"/>
                </a:cubicBezTo>
                <a:close/>
                <a:moveTo>
                  <a:pt x="3195" y="258"/>
                </a:moveTo>
                <a:cubicBezTo>
                  <a:pt x="3204" y="280"/>
                  <a:pt x="3212" y="302"/>
                  <a:pt x="3220" y="323"/>
                </a:cubicBezTo>
                <a:cubicBezTo>
                  <a:pt x="3204" y="334"/>
                  <a:pt x="3188" y="345"/>
                  <a:pt x="3172" y="356"/>
                </a:cubicBezTo>
                <a:cubicBezTo>
                  <a:pt x="2842" y="560"/>
                  <a:pt x="2651" y="835"/>
                  <a:pt x="2597" y="1182"/>
                </a:cubicBezTo>
                <a:cubicBezTo>
                  <a:pt x="2560" y="1428"/>
                  <a:pt x="2603" y="1653"/>
                  <a:pt x="2728" y="1859"/>
                </a:cubicBezTo>
                <a:cubicBezTo>
                  <a:pt x="2689" y="1868"/>
                  <a:pt x="2661" y="1874"/>
                  <a:pt x="2643" y="1877"/>
                </a:cubicBezTo>
                <a:cubicBezTo>
                  <a:pt x="2305" y="1946"/>
                  <a:pt x="2006" y="2045"/>
                  <a:pt x="1746" y="2174"/>
                </a:cubicBezTo>
                <a:cubicBezTo>
                  <a:pt x="1692" y="1956"/>
                  <a:pt x="1681" y="1750"/>
                  <a:pt x="1710" y="1556"/>
                </a:cubicBezTo>
                <a:cubicBezTo>
                  <a:pt x="1821" y="837"/>
                  <a:pt x="2316" y="404"/>
                  <a:pt x="3195" y="258"/>
                </a:cubicBezTo>
                <a:close/>
                <a:moveTo>
                  <a:pt x="1515" y="0"/>
                </a:moveTo>
                <a:cubicBezTo>
                  <a:pt x="1523" y="22"/>
                  <a:pt x="1531" y="44"/>
                  <a:pt x="1540" y="66"/>
                </a:cubicBezTo>
                <a:cubicBezTo>
                  <a:pt x="1523" y="76"/>
                  <a:pt x="1507" y="87"/>
                  <a:pt x="1491" y="98"/>
                </a:cubicBezTo>
                <a:cubicBezTo>
                  <a:pt x="1162" y="302"/>
                  <a:pt x="970" y="577"/>
                  <a:pt x="917" y="924"/>
                </a:cubicBezTo>
                <a:cubicBezTo>
                  <a:pt x="879" y="1170"/>
                  <a:pt x="921" y="1395"/>
                  <a:pt x="1043" y="1600"/>
                </a:cubicBezTo>
                <a:cubicBezTo>
                  <a:pt x="1007" y="1610"/>
                  <a:pt x="980" y="1616"/>
                  <a:pt x="962" y="1619"/>
                </a:cubicBezTo>
                <a:cubicBezTo>
                  <a:pt x="624" y="1688"/>
                  <a:pt x="325" y="1787"/>
                  <a:pt x="65" y="1916"/>
                </a:cubicBezTo>
                <a:cubicBezTo>
                  <a:pt x="12" y="1698"/>
                  <a:pt x="0" y="1492"/>
                  <a:pt x="30" y="1298"/>
                </a:cubicBezTo>
                <a:cubicBezTo>
                  <a:pt x="140" y="579"/>
                  <a:pt x="635" y="146"/>
                  <a:pt x="1515" y="0"/>
                </a:cubicBezTo>
                <a:close/>
              </a:path>
            </a:pathLst>
          </a:custGeom>
          <a:solidFill>
            <a:srgbClr val="9BEBF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“方针循环”的内容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745</Words>
  <Application>Microsoft Office PowerPoint</Application>
  <PresentationFormat>自定义</PresentationFormat>
  <Paragraphs>181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做事的四种意境</vt:lpstr>
      <vt:lpstr>做事的四种意境</vt:lpstr>
      <vt:lpstr>PowerPoint 演示文稿</vt:lpstr>
      <vt:lpstr>工作总结的分类</vt:lpstr>
      <vt:lpstr>生产经营预算的编制</vt:lpstr>
      <vt:lpstr>PowerPoint 演示文稿</vt:lpstr>
      <vt:lpstr>商品流通主导权的类型</vt:lpstr>
      <vt:lpstr>“方针循环”的内容</vt:lpstr>
      <vt:lpstr>组织结构</vt:lpstr>
      <vt:lpstr>人生三观</vt:lpstr>
      <vt:lpstr>一个好计划的特点</vt:lpstr>
      <vt:lpstr>智力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YANGS-PC</dc:creator>
  <cp:lastModifiedBy>Administrator</cp:lastModifiedBy>
  <cp:revision>4</cp:revision>
  <dcterms:created xsi:type="dcterms:W3CDTF">2016-06-28T14:50:17Z</dcterms:created>
  <dcterms:modified xsi:type="dcterms:W3CDTF">2016-07-06T08:54:20Z</dcterms:modified>
</cp:coreProperties>
</file>