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15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4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EF0C484-C6F2-4628-91ED-86F2E203B5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838200"/>
            <a:ext cx="6629400" cy="1295400"/>
          </a:xfrm>
        </p:spPr>
        <p:txBody>
          <a:bodyPr/>
          <a:lstStyle>
            <a:lvl1pPr>
              <a:defRPr sz="4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4876800"/>
            <a:ext cx="4495800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ea typeface="宋体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 b="1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200" b="1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200" b="1">
                <a:solidFill>
                  <a:srgbClr val="FFFFFF"/>
                </a:solidFill>
              </a:defRPr>
            </a:lvl1pPr>
          </a:lstStyle>
          <a:p>
            <a:fld id="{8CEB6131-1AA6-4C01-90EE-4A389BABC62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C64CF-B55D-441B-B50E-549BFF4F29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381000"/>
            <a:ext cx="207645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07695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B1BAE-A255-4EC6-9175-4FB002007C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600" y="381000"/>
            <a:ext cx="55626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52600"/>
            <a:ext cx="40767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38700" y="1752600"/>
            <a:ext cx="40767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38700" y="3962400"/>
            <a:ext cx="40767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0BD231A-AECF-4A5B-9511-D3FFC9936A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600" y="381000"/>
            <a:ext cx="55626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52600"/>
            <a:ext cx="8305800" cy="426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B03237D-69D3-48C9-826F-8FFE477C8D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600" y="381000"/>
            <a:ext cx="55626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52600"/>
            <a:ext cx="40767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1752600"/>
            <a:ext cx="40767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7C4FE31-14B8-487B-BBD2-3A5C70BD90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600" y="381000"/>
            <a:ext cx="55626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09600" y="1752600"/>
            <a:ext cx="8305800" cy="426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7212014-2689-4316-83AB-4DC3A0CB46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标题，图表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6600" y="381000"/>
            <a:ext cx="55626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sz="half" idx="1"/>
          </p:nvPr>
        </p:nvSpPr>
        <p:spPr>
          <a:xfrm>
            <a:off x="609600" y="1752600"/>
            <a:ext cx="4076700" cy="426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38700" y="1752600"/>
            <a:ext cx="40767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A1CE777-AEC7-4FCE-9695-D00CA4FABF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845AC-856A-4F93-B8C5-DCD4741D45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693CA-8CC6-4818-9ACA-B7C836D2CA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0C962-FE35-41A2-A5D5-116A3201EA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B41A7-5458-40ED-AD0E-C7CB0C194D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1BE9F-DED3-4E93-8BC5-470F7D3E69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6B693-0AF1-4C0C-B2E3-D42640D04E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34CDA-29D1-4B02-A2C8-A29A2B3B6D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29D23-D1C4-40D8-B4EA-A5BF37DBE2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803DD-D52E-420D-8958-611519F0FA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067EF-36E8-4AB2-917B-D30A52D55B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D709F-065E-4BF1-B514-2B71161CB3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900F5-E880-419C-9B17-AC7826C8FD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BD7B9-F01A-4319-895B-C31EB59A29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40767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1752600"/>
            <a:ext cx="40767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013A1-196E-430A-8FFC-658AA3F7BF4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3B20B-623A-4417-91E3-895278DBB5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DCC25-A8C2-4C81-9578-1A4BF0BEE0C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55701-7A9E-4B93-88DB-180ADD2F9C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A805B-7247-4328-A82A-92A21C5C71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2BF89-78A0-406E-B60E-A3338839F2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76600" y="381000"/>
            <a:ext cx="5562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830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CD88C427-7590-4AAE-9AB6-52DBA44F8BA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03" name="Picture 7" descr="迷你摩托车"/>
          <p:cNvPicPr>
            <a:picLocks noChangeAspect="1" noChangeArrowheads="1"/>
          </p:cNvPicPr>
          <p:nvPr userDrawn="1"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1500" y="-26988"/>
            <a:ext cx="952500" cy="647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20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2BC6882-345C-45B9-909D-BD46E9424E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oleObject" Target="../embeddings/oleObject3.bin"/><Relationship Id="rId7" Type="http://schemas.openxmlformats.org/officeDocument/2006/relationships/slide" Target="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slide" Target="slide8.xml"/><Relationship Id="rId5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2.xml"/><Relationship Id="rId7" Type="http://schemas.openxmlformats.org/officeDocument/2006/relationships/slide" Target="slide4.xml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4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4.jpeg"/><Relationship Id="rId7" Type="http://schemas.openxmlformats.org/officeDocument/2006/relationships/slide" Target="slide12.xml"/><Relationship Id="rId12" Type="http://schemas.openxmlformats.org/officeDocument/2006/relationships/slide" Target="slide2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wmf"/><Relationship Id="rId11" Type="http://schemas.openxmlformats.org/officeDocument/2006/relationships/slide" Target="slide4.xml"/><Relationship Id="rId5" Type="http://schemas.openxmlformats.org/officeDocument/2006/relationships/image" Target="../media/image17.jpeg"/><Relationship Id="rId10" Type="http://schemas.openxmlformats.org/officeDocument/2006/relationships/slide" Target="slide3.xml"/><Relationship Id="rId4" Type="http://schemas.openxmlformats.org/officeDocument/2006/relationships/image" Target="../media/image35.jpeg"/><Relationship Id="rId9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6.wmf"/><Relationship Id="rId7" Type="http://schemas.openxmlformats.org/officeDocument/2006/relationships/slide" Target="slide3.xm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8.jpeg"/><Relationship Id="rId7" Type="http://schemas.openxmlformats.org/officeDocument/2006/relationships/slide" Target="slide12.xml"/><Relationship Id="rId12" Type="http://schemas.openxmlformats.org/officeDocument/2006/relationships/slide" Target="slide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11" Type="http://schemas.openxmlformats.org/officeDocument/2006/relationships/slide" Target="slide4.xml"/><Relationship Id="rId5" Type="http://schemas.openxmlformats.org/officeDocument/2006/relationships/image" Target="../media/image10.jpeg"/><Relationship Id="rId10" Type="http://schemas.openxmlformats.org/officeDocument/2006/relationships/slide" Target="slide3.xml"/><Relationship Id="rId4" Type="http://schemas.openxmlformats.org/officeDocument/2006/relationships/image" Target="../media/image9.jpeg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3.jpeg"/><Relationship Id="rId7" Type="http://schemas.openxmlformats.org/officeDocument/2006/relationships/slide" Target="slide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slide" Target="slide10.xml"/><Relationship Id="rId5" Type="http://schemas.openxmlformats.org/officeDocument/2006/relationships/slide" Target="slide12.xml"/><Relationship Id="rId10" Type="http://schemas.openxmlformats.org/officeDocument/2006/relationships/slide" Target="slide2.xml"/><Relationship Id="rId4" Type="http://schemas.openxmlformats.org/officeDocument/2006/relationships/image" Target="../media/image14.jpeg"/><Relationship Id="rId9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6.jpeg"/><Relationship Id="rId7" Type="http://schemas.openxmlformats.org/officeDocument/2006/relationships/slide" Target="slide10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6" Type="http://schemas.openxmlformats.org/officeDocument/2006/relationships/slide" Target="slide12.xml"/><Relationship Id="rId11" Type="http://schemas.openxmlformats.org/officeDocument/2006/relationships/slide" Target="slide2.xml"/><Relationship Id="rId5" Type="http://schemas.openxmlformats.org/officeDocument/2006/relationships/image" Target="../media/image18.jpeg"/><Relationship Id="rId10" Type="http://schemas.openxmlformats.org/officeDocument/2006/relationships/slide" Target="slide4.xml"/><Relationship Id="rId4" Type="http://schemas.openxmlformats.org/officeDocument/2006/relationships/image" Target="../media/image17.jpeg"/><Relationship Id="rId9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0.jpeg"/><Relationship Id="rId7" Type="http://schemas.openxmlformats.org/officeDocument/2006/relationships/slide" Target="slide12.xml"/><Relationship Id="rId12" Type="http://schemas.openxmlformats.org/officeDocument/2006/relationships/slide" Target="slide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11" Type="http://schemas.openxmlformats.org/officeDocument/2006/relationships/slide" Target="slide4.xml"/><Relationship Id="rId5" Type="http://schemas.openxmlformats.org/officeDocument/2006/relationships/image" Target="../media/image22.jpeg"/><Relationship Id="rId10" Type="http://schemas.openxmlformats.org/officeDocument/2006/relationships/slide" Target="slide3.xml"/><Relationship Id="rId4" Type="http://schemas.openxmlformats.org/officeDocument/2006/relationships/image" Target="../media/image21.jpeg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5.jpeg"/><Relationship Id="rId7" Type="http://schemas.openxmlformats.org/officeDocument/2006/relationships/slide" Target="slide12.xml"/><Relationship Id="rId12" Type="http://schemas.openxmlformats.org/officeDocument/2006/relationships/slide" Target="slide2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jpeg"/><Relationship Id="rId11" Type="http://schemas.openxmlformats.org/officeDocument/2006/relationships/slide" Target="slide4.xml"/><Relationship Id="rId5" Type="http://schemas.openxmlformats.org/officeDocument/2006/relationships/image" Target="../media/image27.jpeg"/><Relationship Id="rId10" Type="http://schemas.openxmlformats.org/officeDocument/2006/relationships/slide" Target="slide3.xml"/><Relationship Id="rId4" Type="http://schemas.openxmlformats.org/officeDocument/2006/relationships/image" Target="../media/image26.jpeg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oleObject" Target="../embeddings/oleObject1.bin"/><Relationship Id="rId7" Type="http://schemas.openxmlformats.org/officeDocument/2006/relationships/slide" Target="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slide" Target="slide8.xml"/><Relationship Id="rId5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oleObject" Target="../embeddings/oleObject2.bin"/><Relationship Id="rId7" Type="http://schemas.openxmlformats.org/officeDocument/2006/relationships/slide" Target="slide3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slide" Target="slide8.xml"/><Relationship Id="rId5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66"/>
                </a:solidFill>
              </a:rPr>
              <a:t>会议报告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新康电气制造有限公司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销售汇总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ph idx="1"/>
          </p:nvPr>
        </p:nvGraphicFramePr>
        <p:xfrm>
          <a:off x="539750" y="1628775"/>
          <a:ext cx="8115300" cy="2733675"/>
        </p:xfrm>
        <a:graphic>
          <a:graphicData uri="http://schemas.openxmlformats.org/presentationml/2006/ole">
            <p:oleObj spid="_x0000_s21508" name="图表" r:id="rId3" imgW="8115300" imgH="2733751" progId="MSGraph.Chart.8">
              <p:embed followColorScheme="full"/>
            </p:oleObj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28675" y="4437063"/>
            <a:ext cx="8064500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、起动电机为公司的拳头产品，销售量较好，与市场同类产品相比质量优势较大，技术成熟，但是新产品开发滞后，所占市场比重不大。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、点火器的生产数量为</a:t>
            </a:r>
            <a:r>
              <a:rPr lang="en-US" altLang="zh-CN"/>
              <a:t>229.7</a:t>
            </a:r>
            <a:r>
              <a:rPr lang="zh-CN" altLang="en-US"/>
              <a:t>万只，但是销售数量仅为</a:t>
            </a:r>
            <a:r>
              <a:rPr lang="en-US" altLang="zh-CN"/>
              <a:t>160</a:t>
            </a:r>
            <a:r>
              <a:rPr lang="zh-CN" altLang="en-US"/>
              <a:t>万台，库房积压</a:t>
            </a:r>
            <a:r>
              <a:rPr lang="en-US" altLang="zh-CN"/>
              <a:t>69.7</a:t>
            </a:r>
            <a:r>
              <a:rPr lang="zh-CN" altLang="en-US"/>
              <a:t>万只，各部门查找原因。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、高压包的销售较好，但返修率也较高，存在多种问题，盈手不大。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7235825" y="6381750"/>
            <a:ext cx="1908175" cy="4762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快速定位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7235825" y="4435475"/>
            <a:ext cx="1908175" cy="194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ea typeface="隶书" pitchFamily="49" charset="-122"/>
                <a:hlinkClick r:id="rId4" action="ppaction://hlinksldjump"/>
              </a:rPr>
              <a:t>明年计划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5" action="ppaction://hlinksldjump"/>
              </a:rPr>
              <a:t>销售汇总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6" action="ppaction://hlinksldjump"/>
              </a:rPr>
              <a:t>质量汇总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7" action="ppaction://hlinksldjump"/>
              </a:rPr>
              <a:t>生产状况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8" action="ppaction://hlinksldjump"/>
              </a:rPr>
              <a:t>总体概况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9" action="ppaction://hlinksldjump"/>
              </a:rPr>
              <a:t>总经理致词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15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xit" presetSubtype="4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5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11"/>
                  </p:tgtEl>
                </p:cond>
              </p:nextCondLst>
            </p:seq>
          </p:childTnLst>
        </p:cTn>
      </p:par>
    </p:tnLst>
    <p:bldLst>
      <p:bldP spid="21506" grpId="0"/>
      <p:bldOleChart spid="21508" grpId="0"/>
      <p:bldP spid="21510" grpId="0"/>
      <p:bldP spid="215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新客户分析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4249738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南源：西部最大的摩托车生产商之一，每年需各类起动电机</a:t>
            </a:r>
            <a:r>
              <a:rPr lang="en-US" altLang="zh-CN" sz="2400"/>
              <a:t>160</a:t>
            </a:r>
            <a:r>
              <a:rPr lang="zh-CN" altLang="en-US" sz="2400"/>
              <a:t>万只左右。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明丰：台资企业，生产技术先进，每年出口摩托车上万台。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奇星：上海摩托车制造商，全国</a:t>
            </a:r>
            <a:r>
              <a:rPr lang="en-US" altLang="zh-CN" sz="2400"/>
              <a:t>500</a:t>
            </a:r>
            <a:r>
              <a:rPr lang="zh-CN" altLang="en-US" sz="2400"/>
              <a:t>强企业之一。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新菱：中日合资，摩托车年产量余百万。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泰安：重庆摩托的主要生产商之一，品牌信誉度高。</a:t>
            </a:r>
          </a:p>
        </p:txBody>
      </p:sp>
      <p:pic>
        <p:nvPicPr>
          <p:cNvPr id="23557" name="Picture 5" descr="MCj0295539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80063" y="2276475"/>
            <a:ext cx="2808287" cy="1957388"/>
          </a:xfrm>
          <a:ln/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292725" y="4652963"/>
            <a:ext cx="33845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质量是企业的生命！</a:t>
            </a:r>
          </a:p>
          <a:p>
            <a:pPr algn="ctr"/>
            <a:r>
              <a:rPr lang="zh-CN" altLang="en-US" sz="28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抓好</a:t>
            </a:r>
            <a:r>
              <a:rPr lang="en-US" altLang="zh-CN" sz="28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6S</a:t>
            </a:r>
            <a:r>
              <a:rPr lang="zh-CN" altLang="en-US" sz="280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管理！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235825" y="6381750"/>
            <a:ext cx="1908175" cy="4762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快速定位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7235825" y="4435475"/>
            <a:ext cx="1908175" cy="194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ea typeface="隶书" pitchFamily="49" charset="-122"/>
                <a:hlinkClick r:id="rId3" action="ppaction://hlinksldjump"/>
              </a:rPr>
              <a:t>明年计划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4" action="ppaction://hlinksldjump"/>
              </a:rPr>
              <a:t>销售汇总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5" action="ppaction://hlinksldjump"/>
              </a:rPr>
              <a:t>质量汇总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6" action="ppaction://hlinksldjump"/>
              </a:rPr>
              <a:t>生产状况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7" action="ppaction://hlinksldjump"/>
              </a:rPr>
              <a:t>总体概况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8" action="ppaction://hlinksldjump"/>
              </a:rPr>
              <a:t>总经理致词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35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5 1.48148E-6 L 4.72222E-6 1.48148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500"/>
                            </p:stCondLst>
                            <p:childTnLst>
                              <p:par>
                                <p:cTn id="52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35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xit" presetSubtype="4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9"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  <p:bldP spid="23558" grpId="0"/>
      <p:bldP spid="235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明年计划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/>
              <a:t>狠抓技术质量关，保证原客户的情况下，开发新客户。</a:t>
            </a:r>
          </a:p>
          <a:p>
            <a:pPr>
              <a:lnSpc>
                <a:spcPct val="90000"/>
              </a:lnSpc>
            </a:pPr>
            <a:r>
              <a:rPr lang="zh-CN" altLang="en-US" sz="2200"/>
              <a:t>开发起动电机新产品。</a:t>
            </a:r>
          </a:p>
          <a:p>
            <a:pPr>
              <a:lnSpc>
                <a:spcPct val="90000"/>
              </a:lnSpc>
            </a:pPr>
            <a:r>
              <a:rPr lang="zh-CN" altLang="en-US" sz="2200"/>
              <a:t>起动电机：产量</a:t>
            </a:r>
            <a:r>
              <a:rPr lang="en-US" altLang="zh-CN" sz="2200"/>
              <a:t>300</a:t>
            </a:r>
            <a:r>
              <a:rPr lang="zh-CN" altLang="en-US" sz="2200"/>
              <a:t>万，合格率为</a:t>
            </a:r>
            <a:r>
              <a:rPr lang="en-US" altLang="zh-CN" sz="2200"/>
              <a:t>98%</a:t>
            </a:r>
            <a:r>
              <a:rPr lang="zh-CN" altLang="en-US" sz="2200"/>
              <a:t>以上。</a:t>
            </a:r>
          </a:p>
          <a:p>
            <a:pPr>
              <a:lnSpc>
                <a:spcPct val="90000"/>
              </a:lnSpc>
            </a:pPr>
            <a:r>
              <a:rPr lang="zh-CN" altLang="en-US" sz="2200"/>
              <a:t>磁电机：依据市场需要生产，第</a:t>
            </a:r>
            <a:r>
              <a:rPr lang="en-US" altLang="zh-CN" sz="2200"/>
              <a:t>1</a:t>
            </a:r>
            <a:r>
              <a:rPr lang="zh-CN" altLang="en-US" sz="2200"/>
              <a:t>季度生产</a:t>
            </a:r>
            <a:r>
              <a:rPr lang="en-US" altLang="zh-CN" sz="2200"/>
              <a:t>60</a:t>
            </a:r>
            <a:r>
              <a:rPr lang="zh-CN" altLang="en-US" sz="2200"/>
              <a:t>万只，合格率达到</a:t>
            </a:r>
            <a:r>
              <a:rPr lang="en-US" altLang="zh-CN" sz="2200"/>
              <a:t>95%</a:t>
            </a:r>
            <a:r>
              <a:rPr lang="zh-CN" altLang="en-US" sz="2200"/>
              <a:t>以上。</a:t>
            </a:r>
          </a:p>
          <a:p>
            <a:pPr>
              <a:lnSpc>
                <a:spcPct val="90000"/>
              </a:lnSpc>
            </a:pPr>
            <a:r>
              <a:rPr lang="zh-CN" altLang="en-US" sz="2200"/>
              <a:t>电火器：依据市场需要生产，合格率达到</a:t>
            </a:r>
            <a:r>
              <a:rPr lang="en-US" altLang="zh-CN" sz="2200"/>
              <a:t>99%</a:t>
            </a:r>
            <a:r>
              <a:rPr lang="zh-CN" altLang="en-US" sz="2200"/>
              <a:t>以上。</a:t>
            </a:r>
          </a:p>
          <a:p>
            <a:pPr>
              <a:lnSpc>
                <a:spcPct val="90000"/>
              </a:lnSpc>
            </a:pPr>
            <a:r>
              <a:rPr lang="zh-CN" altLang="en-US" sz="2200"/>
              <a:t>高压包：依据市场需要生产，第一季度生产</a:t>
            </a:r>
            <a:r>
              <a:rPr lang="en-US" altLang="zh-CN" sz="2200"/>
              <a:t>80</a:t>
            </a:r>
            <a:r>
              <a:rPr lang="zh-CN" altLang="en-US" sz="2200"/>
              <a:t>万只。</a:t>
            </a:r>
          </a:p>
        </p:txBody>
      </p:sp>
      <p:pic>
        <p:nvPicPr>
          <p:cNvPr id="25605" name="Picture 5" descr="CG125启动电机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56200" y="4581525"/>
            <a:ext cx="1000125" cy="1368425"/>
          </a:xfrm>
          <a:prstGeom prst="rect">
            <a:avLst/>
          </a:prstGeom>
          <a:noFill/>
        </p:spPr>
      </p:pic>
      <p:pic>
        <p:nvPicPr>
          <p:cNvPr id="25606" name="Picture 6" descr="点火器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51725" y="1989138"/>
            <a:ext cx="1441450" cy="1130300"/>
          </a:xfrm>
          <a:prstGeom prst="rect">
            <a:avLst/>
          </a:prstGeom>
          <a:noFill/>
        </p:spPr>
      </p:pic>
      <p:pic>
        <p:nvPicPr>
          <p:cNvPr id="25607" name="Picture 7" descr="高压包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088" y="4986338"/>
            <a:ext cx="1152525" cy="890587"/>
          </a:xfrm>
          <a:prstGeom prst="rect">
            <a:avLst/>
          </a:prstGeom>
          <a:noFill/>
        </p:spPr>
      </p:pic>
      <p:pic>
        <p:nvPicPr>
          <p:cNvPr id="25608" name="Picture 8" descr="CB125磁电机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8263" y="2058988"/>
            <a:ext cx="1152525" cy="865187"/>
          </a:xfrm>
          <a:prstGeom prst="rect">
            <a:avLst/>
          </a:prstGeom>
          <a:noFill/>
        </p:spPr>
      </p:pic>
      <p:pic>
        <p:nvPicPr>
          <p:cNvPr id="25609" name="Picture 9" descr="MCj0197710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0425" y="3411538"/>
            <a:ext cx="1944688" cy="1241425"/>
          </a:xfrm>
          <a:prstGeom prst="rect">
            <a:avLst/>
          </a:prstGeom>
          <a:noFill/>
        </p:spPr>
      </p:pic>
      <p:sp>
        <p:nvSpPr>
          <p:cNvPr id="25610" name="Line 10"/>
          <p:cNvSpPr>
            <a:spLocks noChangeShapeType="1"/>
          </p:cNvSpPr>
          <p:nvPr/>
        </p:nvSpPr>
        <p:spPr bwMode="auto">
          <a:xfrm flipH="1">
            <a:off x="6011863" y="4581525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H="1" flipV="1">
            <a:off x="6011863" y="2986088"/>
            <a:ext cx="4333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7667625" y="2995613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7885113" y="4508500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7235825" y="6381750"/>
            <a:ext cx="1908175" cy="4762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快速定位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235825" y="4435475"/>
            <a:ext cx="1908175" cy="194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ea typeface="隶书" pitchFamily="49" charset="-122"/>
                <a:hlinkClick r:id="rId7" action="ppaction://hlinksldjump"/>
              </a:rPr>
              <a:t>明年计划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8" action="ppaction://hlinksldjump"/>
              </a:rPr>
              <a:t>销售汇总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9" action="ppaction://hlinksldjump"/>
              </a:rPr>
              <a:t>质量汇总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10" action="ppaction://hlinksldjump"/>
              </a:rPr>
              <a:t>生产状况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11" action="ppaction://hlinksldjump"/>
              </a:rPr>
              <a:t>总体概况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12" action="ppaction://hlinksldjump"/>
              </a:rPr>
              <a:t>总经理致词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0"/>
                            </p:stCondLst>
                            <p:childTnLst>
                              <p:par>
                                <p:cTn id="2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3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2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2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2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256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xit" presetSubtype="4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1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614"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  <p:bldP spid="25610" grpId="0" animBg="1"/>
      <p:bldP spid="25611" grpId="0" animBg="1"/>
      <p:bldP spid="25612" grpId="0" animBg="1"/>
      <p:bldP spid="25613" grpId="0" animBg="1"/>
      <p:bldP spid="256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总经理致词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/>
              <a:t>各位永丰人</a:t>
            </a:r>
            <a:r>
              <a:rPr lang="en-US" altLang="zh-CN" sz="2400"/>
              <a:t>: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永丰电器在各位的努力下健康地生长了一年。在这一年里，感谢大家的奉献与汗水。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在新一年里祝大家幸福、快乐，为永丰、为自己创造更美好的明天。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永丰寓意永久、丰厚，相信永丰的将来在所有永丰人的努力下更加精彩，创建一流企业，制作最优产品。</a:t>
            </a:r>
          </a:p>
        </p:txBody>
      </p:sp>
      <p:pic>
        <p:nvPicPr>
          <p:cNvPr id="7174" name="Picture 6" descr="MCj0297271000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435600" y="1916113"/>
            <a:ext cx="1943100" cy="1944687"/>
          </a:xfrm>
        </p:spPr>
      </p:pic>
      <p:pic>
        <p:nvPicPr>
          <p:cNvPr id="7175" name="Picture 7" descr="MCj02000390000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804025" y="4149725"/>
            <a:ext cx="2032000" cy="1746250"/>
          </a:xfrm>
        </p:spPr>
      </p:pic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7235825" y="6381750"/>
            <a:ext cx="1908175" cy="4762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快速定位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7235825" y="4435475"/>
            <a:ext cx="1908175" cy="194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ea typeface="隶书" pitchFamily="49" charset="-122"/>
                <a:hlinkClick r:id="rId4" action="ppaction://hlinksldjump"/>
              </a:rPr>
              <a:t>明年计划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5" action="ppaction://hlinksldjump"/>
              </a:rPr>
              <a:t>销售汇总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6" action="ppaction://hlinksldjump"/>
              </a:rPr>
              <a:t>质量汇总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7" action="ppaction://hlinksldjump"/>
              </a:rPr>
              <a:t>生产状况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8" action="ppaction://hlinksldjump"/>
              </a:rPr>
              <a:t>总体概况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9" action="ppaction://hlinksldjump"/>
              </a:rPr>
              <a:t>总经理致词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 L 0.25 -0.33333  E" pathEditMode="relative" ptsTypes="">
                                      <p:cBhvr>
                                        <p:cTn id="25" dur="2000" spd="-100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1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 C 0.069 0  0.125 0.07467  0.125 0.16667  C 0.125 0.25867  0.069 0.33333  0 0.33333  C -0.069 0.33333  -0.125 0.25867  -0.125 0.16667  C -0.125 0.07467  -0.069 0  0 0  Z" pathEditMode="relative" ptsTypes="">
                                      <p:cBhvr>
                                        <p:cTn id="28" dur="2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7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xit" presetSubtype="4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0"/>
                  </p:tgtEl>
                </p:cond>
              </p:nextCondLst>
            </p:seq>
          </p:childTnLst>
        </p:cTn>
      </p:par>
    </p:tnLst>
    <p:bldLst>
      <p:bldP spid="7170" grpId="0"/>
      <p:bldP spid="71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生产状况（起动电机）</a:t>
            </a:r>
          </a:p>
        </p:txBody>
      </p:sp>
      <p:graphicFrame>
        <p:nvGraphicFramePr>
          <p:cNvPr id="11383" name="Group 119"/>
          <p:cNvGraphicFramePr>
            <a:graphicFrameLocks noGrp="1"/>
          </p:cNvGraphicFramePr>
          <p:nvPr>
            <p:ph type="tbl" idx="1"/>
          </p:nvPr>
        </p:nvGraphicFramePr>
        <p:xfrm>
          <a:off x="609600" y="1752600"/>
          <a:ext cx="8305800" cy="4219576"/>
        </p:xfrm>
        <a:graphic>
          <a:graphicData uri="http://schemas.openxmlformats.org/drawingml/2006/table">
            <a:tbl>
              <a:tblPr/>
              <a:tblGrid>
                <a:gridCol w="1660525"/>
                <a:gridCol w="1662113"/>
                <a:gridCol w="1660525"/>
                <a:gridCol w="1662112"/>
                <a:gridCol w="1660525"/>
              </a:tblGrid>
              <a:tr h="668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产品图片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上半年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下半年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总量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36.8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66.8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GY6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26.7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32.1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58.8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CG250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12.4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25.4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37.8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CB125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35.2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16.5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51.7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CG125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29.8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24.8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51.6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389" name="Picture 125" descr="CG25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0113" y="3860800"/>
            <a:ext cx="936625" cy="695325"/>
          </a:xfrm>
          <a:prstGeom prst="rect">
            <a:avLst/>
          </a:prstGeom>
          <a:noFill/>
        </p:spPr>
      </p:pic>
      <p:pic>
        <p:nvPicPr>
          <p:cNvPr id="11390" name="Picture 126" descr="GY6启动电机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678" t="29759"/>
          <a:stretch>
            <a:fillRect/>
          </a:stretch>
        </p:blipFill>
        <p:spPr bwMode="auto">
          <a:xfrm>
            <a:off x="1042988" y="3141663"/>
            <a:ext cx="720725" cy="669925"/>
          </a:xfrm>
          <a:prstGeom prst="rect">
            <a:avLst/>
          </a:prstGeom>
          <a:noFill/>
        </p:spPr>
      </p:pic>
      <p:pic>
        <p:nvPicPr>
          <p:cNvPr id="11391" name="Picture 127" descr="C100启动电机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694"/>
          <a:stretch>
            <a:fillRect/>
          </a:stretch>
        </p:blipFill>
        <p:spPr bwMode="auto">
          <a:xfrm>
            <a:off x="971550" y="2419350"/>
            <a:ext cx="936625" cy="649288"/>
          </a:xfrm>
          <a:prstGeom prst="rect">
            <a:avLst/>
          </a:prstGeom>
          <a:noFill/>
        </p:spPr>
      </p:pic>
      <p:pic>
        <p:nvPicPr>
          <p:cNvPr id="11392" name="Picture 128" descr="CB125启动电机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088" y="4581525"/>
            <a:ext cx="1152525" cy="657225"/>
          </a:xfrm>
          <a:prstGeom prst="rect">
            <a:avLst/>
          </a:prstGeom>
          <a:noFill/>
        </p:spPr>
      </p:pic>
      <p:pic>
        <p:nvPicPr>
          <p:cNvPr id="11393" name="Picture 129" descr="CG125启动电机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8672"/>
          <a:stretch>
            <a:fillRect/>
          </a:stretch>
        </p:blipFill>
        <p:spPr bwMode="auto">
          <a:xfrm>
            <a:off x="971550" y="5356225"/>
            <a:ext cx="792163" cy="665163"/>
          </a:xfrm>
          <a:prstGeom prst="rect">
            <a:avLst/>
          </a:prstGeom>
          <a:noFill/>
        </p:spPr>
      </p:pic>
      <p:sp>
        <p:nvSpPr>
          <p:cNvPr id="11394" name="Rectangle 130"/>
          <p:cNvSpPr>
            <a:spLocks noChangeArrowheads="1"/>
          </p:cNvSpPr>
          <p:nvPr/>
        </p:nvSpPr>
        <p:spPr bwMode="auto">
          <a:xfrm>
            <a:off x="7235825" y="6381750"/>
            <a:ext cx="1908175" cy="4762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快速定位</a:t>
            </a:r>
          </a:p>
        </p:txBody>
      </p:sp>
      <p:sp>
        <p:nvSpPr>
          <p:cNvPr id="11395" name="Rectangle 131"/>
          <p:cNvSpPr>
            <a:spLocks noChangeArrowheads="1"/>
          </p:cNvSpPr>
          <p:nvPr/>
        </p:nvSpPr>
        <p:spPr bwMode="auto">
          <a:xfrm>
            <a:off x="7235825" y="4435475"/>
            <a:ext cx="1908175" cy="194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ea typeface="隶书" pitchFamily="49" charset="-122"/>
                <a:hlinkClick r:id="rId7" action="ppaction://hlinksldjump"/>
              </a:rPr>
              <a:t>明年计划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8" action="ppaction://hlinksldjump"/>
              </a:rPr>
              <a:t>销售汇总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9" action="ppaction://hlinksldjump"/>
              </a:rPr>
              <a:t>质量汇总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10" action="ppaction://hlinksldjump"/>
              </a:rPr>
              <a:t>生产状况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11" action="ppaction://hlinksldjump"/>
              </a:rPr>
              <a:t>总体概况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12" action="ppaction://hlinksldjump"/>
              </a:rPr>
              <a:t>总经理致词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3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3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5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13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xit" presetSubtype="4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5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94"/>
                  </p:tgtEl>
                </p:cond>
              </p:nextCondLst>
            </p:seq>
          </p:childTnLst>
        </p:cTn>
      </p:par>
    </p:tnLst>
    <p:bldLst>
      <p:bldP spid="11266" grpId="0"/>
      <p:bldP spid="113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总体概况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在过去一年里，生产情况较好，生产十余个品种的电器设备，产量与去年相比提高</a:t>
            </a:r>
            <a:r>
              <a:rPr lang="en-US" altLang="zh-CN" sz="2400"/>
              <a:t>10%</a:t>
            </a:r>
            <a:r>
              <a:rPr lang="zh-CN" altLang="en-US" sz="240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质量情况不容乐观，合格率未达到预计要求，为</a:t>
            </a:r>
            <a:r>
              <a:rPr lang="en-US" altLang="zh-CN" sz="2400"/>
              <a:t>96%</a:t>
            </a:r>
            <a:r>
              <a:rPr lang="zh-CN" altLang="en-US" sz="240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以</a:t>
            </a:r>
            <a:r>
              <a:rPr lang="en-US" altLang="zh-CN" sz="2400"/>
              <a:t>QA</a:t>
            </a:r>
            <a:r>
              <a:rPr lang="zh-CN" altLang="en-US" sz="2400"/>
              <a:t>体系为质量向导，争创明星企业。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销售行势较好，在去年的基础上开发了</a:t>
            </a:r>
            <a:r>
              <a:rPr lang="en-US" altLang="zh-CN" sz="2400"/>
              <a:t>5</a:t>
            </a:r>
            <a:r>
              <a:rPr lang="zh-CN" altLang="en-US" sz="2400"/>
              <a:t>个大型客户，销售额第一次突破千万大关。</a:t>
            </a:r>
          </a:p>
        </p:txBody>
      </p:sp>
      <p:pic>
        <p:nvPicPr>
          <p:cNvPr id="9221" name="Picture 5" descr="90启动电机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3F3EC"/>
              </a:clrFrom>
              <a:clrTo>
                <a:srgbClr val="F3F3EC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787900" y="908050"/>
            <a:ext cx="2495550" cy="2190750"/>
          </a:xfrm>
          <a:noFill/>
          <a:ln/>
        </p:spPr>
      </p:pic>
      <p:pic>
        <p:nvPicPr>
          <p:cNvPr id="9222" name="Picture 6" descr="点火器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163" y="4341813"/>
            <a:ext cx="3024187" cy="1247775"/>
          </a:xfrm>
          <a:prstGeom prst="rect">
            <a:avLst/>
          </a:prstGeom>
          <a:noFill/>
        </p:spPr>
      </p:pic>
      <p:pic>
        <p:nvPicPr>
          <p:cNvPr id="9223" name="Picture 7" descr="高压包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2181225"/>
            <a:ext cx="2095500" cy="1617663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235825" y="6381750"/>
            <a:ext cx="1908175" cy="4762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快速定位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7235825" y="4435475"/>
            <a:ext cx="1908175" cy="194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ea typeface="隶书" pitchFamily="49" charset="-122"/>
                <a:hlinkClick r:id="rId5" action="ppaction://hlinksldjump"/>
              </a:rPr>
              <a:t>明年计划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6" action="ppaction://hlinksldjump"/>
              </a:rPr>
              <a:t>销售汇总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7" action="ppaction://hlinksldjump"/>
              </a:rPr>
              <a:t>质量汇总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8" action="ppaction://hlinksldjump"/>
              </a:rPr>
              <a:t>生产状况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9" action="ppaction://hlinksldjump"/>
              </a:rPr>
              <a:t>总体概况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10" action="ppaction://hlinksldjump"/>
              </a:rPr>
              <a:t>总经理致词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ntr" presetSubtype="26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32" presetID="35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2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xit" presetSubtype="4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24"/>
                  </p:tgtEl>
                </p:cond>
              </p:nextCondLst>
            </p:seq>
          </p:childTnLst>
        </p:cTn>
      </p:par>
    </p:tnLst>
    <p:bldLst>
      <p:bldP spid="9218" grpId="0"/>
      <p:bldP spid="9219" grpId="0" uiExpand="1" build="p"/>
      <p:bldP spid="92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生产状况（磁电机）</a:t>
            </a:r>
          </a:p>
        </p:txBody>
      </p:sp>
      <p:graphicFrame>
        <p:nvGraphicFramePr>
          <p:cNvPr id="13377" name="Group 65"/>
          <p:cNvGraphicFramePr>
            <a:graphicFrameLocks noGrp="1"/>
          </p:cNvGraphicFramePr>
          <p:nvPr>
            <p:ph type="tbl" idx="1"/>
          </p:nvPr>
        </p:nvGraphicFramePr>
        <p:xfrm>
          <a:off x="609600" y="1752600"/>
          <a:ext cx="8305800" cy="4337052"/>
        </p:xfrm>
        <a:graphic>
          <a:graphicData uri="http://schemas.openxmlformats.org/drawingml/2006/table">
            <a:tbl>
              <a:tblPr/>
              <a:tblGrid>
                <a:gridCol w="1660525"/>
                <a:gridCol w="1662113"/>
                <a:gridCol w="1660525"/>
                <a:gridCol w="1662112"/>
                <a:gridCol w="1660525"/>
              </a:tblGrid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产品图片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上半年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下半年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总量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双缸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56.4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23.4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79.8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42.1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54.2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96.3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CB125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31.2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35.1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66.3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CG125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42.1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24.5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66.6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64" name="Picture 52" descr="双缸125磁电机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420938"/>
            <a:ext cx="1008062" cy="757237"/>
          </a:xfrm>
          <a:prstGeom prst="rect">
            <a:avLst/>
          </a:prstGeom>
          <a:noFill/>
        </p:spPr>
      </p:pic>
      <p:pic>
        <p:nvPicPr>
          <p:cNvPr id="13365" name="Picture 53" descr="C100磁电机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3392488"/>
            <a:ext cx="1009650" cy="757237"/>
          </a:xfrm>
          <a:prstGeom prst="rect">
            <a:avLst/>
          </a:prstGeom>
          <a:noFill/>
        </p:spPr>
      </p:pic>
      <p:pic>
        <p:nvPicPr>
          <p:cNvPr id="13366" name="Picture 54" descr="CB125磁电机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4327525"/>
            <a:ext cx="1008062" cy="757238"/>
          </a:xfrm>
          <a:prstGeom prst="rect">
            <a:avLst/>
          </a:prstGeom>
          <a:noFill/>
        </p:spPr>
      </p:pic>
      <p:pic>
        <p:nvPicPr>
          <p:cNvPr id="13367" name="Picture 55" descr="CG125磁电机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5211763"/>
            <a:ext cx="1079500" cy="809625"/>
          </a:xfrm>
          <a:prstGeom prst="rect">
            <a:avLst/>
          </a:prstGeom>
          <a:noFill/>
        </p:spPr>
      </p:pic>
      <p:sp>
        <p:nvSpPr>
          <p:cNvPr id="13378" name="Rectangle 66"/>
          <p:cNvSpPr>
            <a:spLocks noChangeArrowheads="1"/>
          </p:cNvSpPr>
          <p:nvPr/>
        </p:nvSpPr>
        <p:spPr bwMode="auto">
          <a:xfrm>
            <a:off x="7235825" y="6381750"/>
            <a:ext cx="1908175" cy="4762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快速定位</a:t>
            </a:r>
          </a:p>
        </p:txBody>
      </p:sp>
      <p:sp>
        <p:nvSpPr>
          <p:cNvPr id="13379" name="Rectangle 67"/>
          <p:cNvSpPr>
            <a:spLocks noChangeArrowheads="1"/>
          </p:cNvSpPr>
          <p:nvPr/>
        </p:nvSpPr>
        <p:spPr bwMode="auto">
          <a:xfrm>
            <a:off x="7235825" y="4435475"/>
            <a:ext cx="1908175" cy="194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ea typeface="隶书" pitchFamily="49" charset="-122"/>
                <a:hlinkClick r:id="rId6" action="ppaction://hlinksldjump"/>
              </a:rPr>
              <a:t>明年计划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7" action="ppaction://hlinksldjump"/>
              </a:rPr>
              <a:t>销售汇总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8" action="ppaction://hlinksldjump"/>
              </a:rPr>
              <a:t>质量汇总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9" action="ppaction://hlinksldjump"/>
              </a:rPr>
              <a:t>生产状况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10" action="ppaction://hlinksldjump"/>
              </a:rPr>
              <a:t>总体概况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11" action="ppaction://hlinksldjump"/>
              </a:rPr>
              <a:t>总经理致词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53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3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33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xit" presetSubtype="4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1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78"/>
                  </p:tgtEl>
                </p:cond>
              </p:nextCondLst>
            </p:seq>
          </p:childTnLst>
        </p:cTn>
      </p:par>
    </p:tnLst>
    <p:bldLst>
      <p:bldP spid="13314" grpId="0"/>
      <p:bldP spid="133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生产状况（点火器）</a:t>
            </a: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ph type="tbl" idx="1"/>
          </p:nvPr>
        </p:nvGraphicFramePr>
        <p:xfrm>
          <a:off x="609600" y="1752600"/>
          <a:ext cx="8305800" cy="4219576"/>
        </p:xfrm>
        <a:graphic>
          <a:graphicData uri="http://schemas.openxmlformats.org/drawingml/2006/table">
            <a:tbl>
              <a:tblPr/>
              <a:tblGrid>
                <a:gridCol w="1660525"/>
                <a:gridCol w="1662113"/>
                <a:gridCol w="1660525"/>
                <a:gridCol w="1662112"/>
                <a:gridCol w="1660525"/>
              </a:tblGrid>
              <a:tr h="668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产品图片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上半年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下半年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总量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DHQ-1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12.5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4.7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17.2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DHQ--2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54.1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32.6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86.7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DHQ--3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25.4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2.4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27.8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DHQ--4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21.7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24.8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46.5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DHQ--5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35.8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15.7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51.5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88" name="Picture 52" descr="点火器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2988" y="4581525"/>
            <a:ext cx="792162" cy="696913"/>
          </a:xfrm>
          <a:prstGeom prst="rect">
            <a:avLst/>
          </a:prstGeom>
          <a:noFill/>
        </p:spPr>
      </p:pic>
      <p:pic>
        <p:nvPicPr>
          <p:cNvPr id="14389" name="Picture 53" descr="点火器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6288" y="4005263"/>
            <a:ext cx="1368425" cy="565150"/>
          </a:xfrm>
          <a:prstGeom prst="rect">
            <a:avLst/>
          </a:prstGeom>
          <a:noFill/>
        </p:spPr>
      </p:pic>
      <p:pic>
        <p:nvPicPr>
          <p:cNvPr id="14390" name="Picture 54" descr="点火器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2988" y="5300663"/>
            <a:ext cx="865187" cy="677862"/>
          </a:xfrm>
          <a:prstGeom prst="rect">
            <a:avLst/>
          </a:prstGeom>
          <a:noFill/>
        </p:spPr>
      </p:pic>
      <p:pic>
        <p:nvPicPr>
          <p:cNvPr id="14391" name="Picture 55" descr="点火器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3138" y="3130550"/>
            <a:ext cx="935037" cy="730250"/>
          </a:xfrm>
          <a:prstGeom prst="rect">
            <a:avLst/>
          </a:prstGeom>
          <a:noFill/>
        </p:spPr>
      </p:pic>
      <p:pic>
        <p:nvPicPr>
          <p:cNvPr id="14392" name="Picture 56" descr="点火器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550" y="2420938"/>
            <a:ext cx="936625" cy="655637"/>
          </a:xfrm>
          <a:prstGeom prst="rect">
            <a:avLst/>
          </a:prstGeom>
          <a:noFill/>
        </p:spPr>
      </p:pic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7235825" y="6381750"/>
            <a:ext cx="1908175" cy="4762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快速定位</a:t>
            </a: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7235825" y="4435475"/>
            <a:ext cx="1908175" cy="194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ea typeface="隶书" pitchFamily="49" charset="-122"/>
                <a:hlinkClick r:id="rId7" action="ppaction://hlinksldjump"/>
              </a:rPr>
              <a:t>明年计划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8" action="ppaction://hlinksldjump"/>
              </a:rPr>
              <a:t>销售汇总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9" action="ppaction://hlinksldjump"/>
              </a:rPr>
              <a:t>质量汇总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10" action="ppaction://hlinksldjump"/>
              </a:rPr>
              <a:t>生产状况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11" action="ppaction://hlinksldjump"/>
              </a:rPr>
              <a:t>总体概况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12" action="ppaction://hlinksldjump"/>
              </a:rPr>
              <a:t>总经理致词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4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4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43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xit" presetSubtype="4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9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93"/>
                  </p:tgtEl>
                </p:cond>
              </p:nextCondLst>
            </p:seq>
          </p:childTnLst>
        </p:cTn>
      </p:par>
    </p:tnLst>
    <p:bldLst>
      <p:bldP spid="14338" grpId="0"/>
      <p:bldP spid="143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生产状况（高压包）</a:t>
            </a: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>
            <p:ph type="tbl" idx="1"/>
          </p:nvPr>
        </p:nvGraphicFramePr>
        <p:xfrm>
          <a:off x="609600" y="1752600"/>
          <a:ext cx="8305800" cy="4219576"/>
        </p:xfrm>
        <a:graphic>
          <a:graphicData uri="http://schemas.openxmlformats.org/drawingml/2006/table">
            <a:tbl>
              <a:tblPr/>
              <a:tblGrid>
                <a:gridCol w="1660525"/>
                <a:gridCol w="1662113"/>
                <a:gridCol w="1660525"/>
                <a:gridCol w="1662112"/>
                <a:gridCol w="1660525"/>
              </a:tblGrid>
              <a:tr h="668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产品图片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上半年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下半年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总量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GY-1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35.1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59.1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GY-2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34.3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23.4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57.7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GY-3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26.5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32.6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59.1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GY-4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24.8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12.3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37.1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GY-5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41.5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26.7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68.2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万台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412" name="Picture 52" descr="高压包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813" y="3789363"/>
            <a:ext cx="977900" cy="755650"/>
          </a:xfrm>
          <a:prstGeom prst="rect">
            <a:avLst/>
          </a:prstGeom>
          <a:noFill/>
        </p:spPr>
      </p:pic>
      <p:pic>
        <p:nvPicPr>
          <p:cNvPr id="15413" name="Picture 53" descr="高压包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6013" y="2355850"/>
            <a:ext cx="868362" cy="857250"/>
          </a:xfrm>
          <a:prstGeom prst="rect">
            <a:avLst/>
          </a:prstGeom>
          <a:noFill/>
        </p:spPr>
      </p:pic>
      <p:pic>
        <p:nvPicPr>
          <p:cNvPr id="15414" name="Picture 54" descr="高压包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450" y="3141663"/>
            <a:ext cx="633413" cy="666750"/>
          </a:xfrm>
          <a:prstGeom prst="rect">
            <a:avLst/>
          </a:prstGeom>
          <a:noFill/>
        </p:spPr>
      </p:pic>
      <p:pic>
        <p:nvPicPr>
          <p:cNvPr id="15415" name="Picture 55" descr="高压包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2175" y="4540250"/>
            <a:ext cx="1060450" cy="760413"/>
          </a:xfrm>
          <a:prstGeom prst="rect">
            <a:avLst/>
          </a:prstGeom>
          <a:noFill/>
        </p:spPr>
      </p:pic>
      <p:pic>
        <p:nvPicPr>
          <p:cNvPr id="15416" name="Picture 56" descr="高压包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650" y="5268913"/>
            <a:ext cx="892175" cy="681037"/>
          </a:xfrm>
          <a:prstGeom prst="rect">
            <a:avLst/>
          </a:prstGeom>
          <a:noFill/>
        </p:spPr>
      </p:pic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7235825" y="6381750"/>
            <a:ext cx="1908175" cy="4762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快速定位</a:t>
            </a:r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7235825" y="4435475"/>
            <a:ext cx="1908175" cy="194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ea typeface="隶书" pitchFamily="49" charset="-122"/>
                <a:hlinkClick r:id="rId7" action="ppaction://hlinksldjump"/>
              </a:rPr>
              <a:t>明年计划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8" action="ppaction://hlinksldjump"/>
              </a:rPr>
              <a:t>销售汇总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9" action="ppaction://hlinksldjump"/>
              </a:rPr>
              <a:t>质量汇总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10" action="ppaction://hlinksldjump"/>
              </a:rPr>
              <a:t>生产状况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11" action="ppaction://hlinksldjump"/>
              </a:rPr>
              <a:t>总体概况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12" action="ppaction://hlinksldjump"/>
              </a:rPr>
              <a:t>总经理致词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" presetID="48" presetClass="entr" presetSubtype="0" ac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0"/>
                            </p:stCondLst>
                            <p:childTnLst>
                              <p:par>
                                <p:cTn id="5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8000"/>
                            </p:stCondLst>
                            <p:childTnLst>
                              <p:par>
                                <p:cTn id="8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5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xit" presetSubtype="4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0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417"/>
                  </p:tgtEl>
                </p:cond>
              </p:nextCondLst>
            </p:seq>
          </p:childTnLst>
        </p:cTn>
      </p:par>
    </p:tnLst>
    <p:bldLst>
      <p:bldP spid="15362" grpId="0"/>
      <p:bldP spid="154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一年质量汇总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>
            <p:ph type="chart" idx="1"/>
          </p:nvPr>
        </p:nvGraphicFramePr>
        <p:xfrm>
          <a:off x="611188" y="1773238"/>
          <a:ext cx="8305800" cy="4267200"/>
        </p:xfrm>
        <a:graphic>
          <a:graphicData uri="http://schemas.openxmlformats.org/presentationml/2006/ole">
            <p:oleObj spid="_x0000_s16391" name="图表" r:id="rId3" imgW="8305800" imgH="4267200" progId="MSGraph.Chart.8">
              <p:embed followColorScheme="full"/>
            </p:oleObj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195513" y="6165850"/>
            <a:ext cx="4327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注：磁电机质量严重低于标准，重点分析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7235825" y="6381750"/>
            <a:ext cx="1908175" cy="4762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快速定位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235825" y="4435475"/>
            <a:ext cx="1908175" cy="194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ea typeface="隶书" pitchFamily="49" charset="-122"/>
                <a:hlinkClick r:id="rId4" action="ppaction://hlinksldjump"/>
              </a:rPr>
              <a:t>明年计划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5" action="ppaction://hlinksldjump"/>
              </a:rPr>
              <a:t>销售汇总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6" action="ppaction://hlinksldjump"/>
              </a:rPr>
              <a:t>质量汇总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7" action="ppaction://hlinksldjump"/>
              </a:rPr>
              <a:t>生产状况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8" action="ppaction://hlinksldjump"/>
              </a:rPr>
              <a:t>总体概况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9" action="ppaction://hlinksldjump"/>
              </a:rPr>
              <a:t>总经理致词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63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xit" presetSubtype="4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93"/>
                  </p:tgtEl>
                </p:cond>
              </p:nextCondLst>
            </p:seq>
          </p:childTnLst>
        </p:cTn>
      </p:par>
    </p:tnLst>
    <p:bldLst>
      <p:bldP spid="16388" grpId="0"/>
      <p:bldOleChart spid="16391" grpId="0"/>
      <p:bldP spid="16392" grpId="0"/>
      <p:bldP spid="163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磁电机质量分析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磁电机虽然为公司成熟产品，但已有</a:t>
            </a:r>
            <a:r>
              <a:rPr lang="en-US" altLang="zh-CN" sz="2800"/>
              <a:t>3</a:t>
            </a:r>
            <a:r>
              <a:rPr lang="zh-CN" altLang="en-US" sz="2800"/>
              <a:t>年未产，第</a:t>
            </a:r>
            <a:r>
              <a:rPr lang="en-US" altLang="zh-CN" sz="2800"/>
              <a:t>1</a:t>
            </a:r>
            <a:r>
              <a:rPr lang="zh-CN" altLang="en-US" sz="2800"/>
              <a:t>季度质量严重不合，但随着生产时间的推移，合格率有所提高。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磁电机检测设备老化、工装不齐。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员工手法不熟练、需专人培训。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>
            <p:ph type="chart" sz="half" idx="1"/>
          </p:nvPr>
        </p:nvGraphicFramePr>
        <p:xfrm>
          <a:off x="468313" y="1752600"/>
          <a:ext cx="4319587" cy="4170363"/>
        </p:xfrm>
        <a:graphic>
          <a:graphicData uri="http://schemas.openxmlformats.org/presentationml/2006/ole">
            <p:oleObj spid="_x0000_s18440" name="图表" r:id="rId3" imgW="4419600" imgH="4267200" progId="MSGraph.Chart.8">
              <p:embed followColorScheme="full"/>
            </p:oleObj>
          </a:graphicData>
        </a:graphic>
      </p:graphicFrame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235825" y="6381750"/>
            <a:ext cx="1908175" cy="4762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快速定位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235825" y="4435475"/>
            <a:ext cx="1908175" cy="194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ea typeface="隶书" pitchFamily="49" charset="-122"/>
                <a:hlinkClick r:id="rId4" action="ppaction://hlinksldjump"/>
              </a:rPr>
              <a:t>明年计划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5" action="ppaction://hlinksldjump"/>
              </a:rPr>
              <a:t>销售汇总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6" action="ppaction://hlinksldjump"/>
              </a:rPr>
              <a:t>质量汇总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7" action="ppaction://hlinksldjump"/>
              </a:rPr>
              <a:t>生产状况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8" action="ppaction://hlinksldjump"/>
              </a:rPr>
              <a:t>总体概况</a:t>
            </a:r>
            <a:endParaRPr lang="zh-CN" altLang="en-US" sz="2000">
              <a:ea typeface="隶书" pitchFamily="49" charset="-122"/>
            </a:endParaRPr>
          </a:p>
          <a:p>
            <a:pPr algn="ctr"/>
            <a:r>
              <a:rPr lang="zh-CN" altLang="en-US" sz="2000">
                <a:ea typeface="隶书" pitchFamily="49" charset="-122"/>
                <a:hlinkClick r:id="rId9" action="ppaction://hlinksldjump"/>
              </a:rPr>
              <a:t>总经理致词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6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1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84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xit" presetSubtype="4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8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41"/>
                  </p:tgtEl>
                </p:cond>
              </p:nextCondLst>
            </p:seq>
          </p:childTnLst>
        </p:cTn>
      </p:par>
    </p:tnLst>
    <p:bldLst>
      <p:bldP spid="18436" grpId="0"/>
      <p:bldP spid="18439" grpId="0" uiExpand="1" build="p"/>
      <p:bldOleChart spid="18440" grpId="0"/>
      <p:bldP spid="18442" grpId="0" animBg="1"/>
    </p:bldLst>
  </p:timing>
</p:sld>
</file>

<file path=ppt/theme/theme1.xml><?xml version="1.0" encoding="utf-8"?>
<a:theme xmlns:a="http://schemas.openxmlformats.org/drawingml/2006/main" name="蓝色飞轮设计模板">
  <a:themeElements>
    <a:clrScheme name="蓝色飞轮设计模板 10">
      <a:dk1>
        <a:srgbClr val="336699"/>
      </a:dk1>
      <a:lt1>
        <a:srgbClr val="CCECFF"/>
      </a:lt1>
      <a:dk2>
        <a:srgbClr val="CCFF66"/>
      </a:dk2>
      <a:lt2>
        <a:srgbClr val="336699"/>
      </a:lt2>
      <a:accent1>
        <a:srgbClr val="DFF3FF"/>
      </a:accent1>
      <a:accent2>
        <a:srgbClr val="A6B84A"/>
      </a:accent2>
      <a:accent3>
        <a:srgbClr val="E2F4FF"/>
      </a:accent3>
      <a:accent4>
        <a:srgbClr val="2A5682"/>
      </a:accent4>
      <a:accent5>
        <a:srgbClr val="ECF8FF"/>
      </a:accent5>
      <a:accent6>
        <a:srgbClr val="96A642"/>
      </a:accent6>
      <a:hlink>
        <a:srgbClr val="73B5CF"/>
      </a:hlink>
      <a:folHlink>
        <a:srgbClr val="008080"/>
      </a:folHlink>
    </a:clrScheme>
    <a:fontScheme name="蓝色飞轮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蓝色飞轮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E9B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BF2D7"/>
        </a:accent5>
        <a:accent6>
          <a:srgbClr val="2D2D8A"/>
        </a:accent6>
        <a:hlink>
          <a:srgbClr val="339966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DEBA"/>
        </a:accent1>
        <a:accent2>
          <a:srgbClr val="F1FFCD"/>
        </a:accent2>
        <a:accent3>
          <a:srgbClr val="FFFFFF"/>
        </a:accent3>
        <a:accent4>
          <a:srgbClr val="000000"/>
        </a:accent4>
        <a:accent5>
          <a:srgbClr val="E7ECD9"/>
        </a:accent5>
        <a:accent6>
          <a:srgbClr val="DAE7BA"/>
        </a:accent6>
        <a:hlink>
          <a:srgbClr val="7B7D37"/>
        </a:hlink>
        <a:folHlink>
          <a:srgbClr val="3A62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3">
        <a:dk1>
          <a:srgbClr val="777777"/>
        </a:dk1>
        <a:lt1>
          <a:srgbClr val="333333"/>
        </a:lt1>
        <a:dk2>
          <a:srgbClr val="000066"/>
        </a:dk2>
        <a:lt2>
          <a:srgbClr val="D1D1CB"/>
        </a:lt2>
        <a:accent1>
          <a:srgbClr val="99998D"/>
        </a:accent1>
        <a:accent2>
          <a:srgbClr val="6292C6"/>
        </a:accent2>
        <a:accent3>
          <a:srgbClr val="AAAAB8"/>
        </a:accent3>
        <a:accent4>
          <a:srgbClr val="2A2A2A"/>
        </a:accent4>
        <a:accent5>
          <a:srgbClr val="CACAC5"/>
        </a:accent5>
        <a:accent6>
          <a:srgbClr val="5884B3"/>
        </a:accent6>
        <a:hlink>
          <a:srgbClr val="FEF4AA"/>
        </a:hlink>
        <a:folHlink>
          <a:srgbClr val="F8F8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蓝色飞轮设计模板 4">
        <a:dk1>
          <a:srgbClr val="333333"/>
        </a:dk1>
        <a:lt1>
          <a:srgbClr val="FFFFFF"/>
        </a:lt1>
        <a:dk2>
          <a:srgbClr val="D1D1CB"/>
        </a:dk2>
        <a:lt2>
          <a:srgbClr val="777777"/>
        </a:lt2>
        <a:accent1>
          <a:srgbClr val="99998D"/>
        </a:accent1>
        <a:accent2>
          <a:srgbClr val="6292C6"/>
        </a:accent2>
        <a:accent3>
          <a:srgbClr val="FFFFFF"/>
        </a:accent3>
        <a:accent4>
          <a:srgbClr val="2A2A2A"/>
        </a:accent4>
        <a:accent5>
          <a:srgbClr val="CACAC5"/>
        </a:accent5>
        <a:accent6>
          <a:srgbClr val="5884B3"/>
        </a:accent6>
        <a:hlink>
          <a:srgbClr val="FEF4AA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ABCF7F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D2E4C0"/>
        </a:accent5>
        <a:accent6>
          <a:srgbClr val="E78A5C"/>
        </a:accent6>
        <a:hlink>
          <a:srgbClr val="EA552C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7">
        <a:dk1>
          <a:srgbClr val="85CADF"/>
        </a:dk1>
        <a:lt1>
          <a:srgbClr val="DBF0FF"/>
        </a:lt1>
        <a:dk2>
          <a:srgbClr val="CCFFFF"/>
        </a:dk2>
        <a:lt2>
          <a:srgbClr val="003366"/>
        </a:lt2>
        <a:accent1>
          <a:srgbClr val="3F709D"/>
        </a:accent1>
        <a:accent2>
          <a:srgbClr val="00B000"/>
        </a:accent2>
        <a:accent3>
          <a:srgbClr val="EAF6FF"/>
        </a:accent3>
        <a:accent4>
          <a:srgbClr val="71ACBE"/>
        </a:accent4>
        <a:accent5>
          <a:srgbClr val="AFBBCC"/>
        </a:accent5>
        <a:accent6>
          <a:srgbClr val="009F00"/>
        </a:accent6>
        <a:hlink>
          <a:srgbClr val="66CCFF"/>
        </a:hlink>
        <a:folHlink>
          <a:srgbClr val="FFF3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8">
        <a:dk1>
          <a:srgbClr val="663300"/>
        </a:dk1>
        <a:lt1>
          <a:srgbClr val="D2BA9E"/>
        </a:lt1>
        <a:dk2>
          <a:srgbClr val="DFC08D"/>
        </a:dk2>
        <a:lt2>
          <a:srgbClr val="2D2015"/>
        </a:lt2>
        <a:accent1>
          <a:srgbClr val="C6DF95"/>
        </a:accent1>
        <a:accent2>
          <a:srgbClr val="8F5F2F"/>
        </a:accent2>
        <a:accent3>
          <a:srgbClr val="E5D9CC"/>
        </a:accent3>
        <a:accent4>
          <a:srgbClr val="562A00"/>
        </a:accent4>
        <a:accent5>
          <a:srgbClr val="DFECC8"/>
        </a:accent5>
        <a:accent6>
          <a:srgbClr val="81552A"/>
        </a:accent6>
        <a:hlink>
          <a:srgbClr val="CCB400"/>
        </a:hlink>
        <a:folHlink>
          <a:srgbClr val="5C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9">
        <a:dk1>
          <a:srgbClr val="969696"/>
        </a:dk1>
        <a:lt1>
          <a:srgbClr val="DEF6F1"/>
        </a:lt1>
        <a:dk2>
          <a:srgbClr val="8BCD33"/>
        </a:dk2>
        <a:lt2>
          <a:srgbClr val="969696"/>
        </a:lt2>
        <a:accent1>
          <a:srgbClr val="E8FFCD"/>
        </a:accent1>
        <a:accent2>
          <a:srgbClr val="8DC6FF"/>
        </a:accent2>
        <a:accent3>
          <a:srgbClr val="ECFAF7"/>
        </a:accent3>
        <a:accent4>
          <a:srgbClr val="7F7F7F"/>
        </a:accent4>
        <a:accent5>
          <a:srgbClr val="F2FFE3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10">
        <a:dk1>
          <a:srgbClr val="336699"/>
        </a:dk1>
        <a:lt1>
          <a:srgbClr val="CCECFF"/>
        </a:lt1>
        <a:dk2>
          <a:srgbClr val="CCFF66"/>
        </a:dk2>
        <a:lt2>
          <a:srgbClr val="336699"/>
        </a:lt2>
        <a:accent1>
          <a:srgbClr val="DFF3FF"/>
        </a:accent1>
        <a:accent2>
          <a:srgbClr val="A6B84A"/>
        </a:accent2>
        <a:accent3>
          <a:srgbClr val="E2F4FF"/>
        </a:accent3>
        <a:accent4>
          <a:srgbClr val="2A5682"/>
        </a:accent4>
        <a:accent5>
          <a:srgbClr val="ECF8FF"/>
        </a:accent5>
        <a:accent6>
          <a:srgbClr val="96A642"/>
        </a:accent6>
        <a:hlink>
          <a:srgbClr val="73B5CF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11">
        <a:dk1>
          <a:srgbClr val="000000"/>
        </a:dk1>
        <a:lt1>
          <a:srgbClr val="FFFFD9"/>
        </a:lt1>
        <a:dk2>
          <a:srgbClr val="663300"/>
        </a:dk2>
        <a:lt2>
          <a:srgbClr val="777777"/>
        </a:lt2>
        <a:accent1>
          <a:srgbClr val="F6FDE1"/>
        </a:accent1>
        <a:accent2>
          <a:srgbClr val="BFC39F"/>
        </a:accent2>
        <a:accent3>
          <a:srgbClr val="FFFFE9"/>
        </a:accent3>
        <a:accent4>
          <a:srgbClr val="000000"/>
        </a:accent4>
        <a:accent5>
          <a:srgbClr val="FAFEEE"/>
        </a:accent5>
        <a:accent6>
          <a:srgbClr val="ADB090"/>
        </a:accent6>
        <a:hlink>
          <a:srgbClr val="FE7F52"/>
        </a:hlink>
        <a:folHlink>
          <a:srgbClr val="F836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蓝色飞轮设计模板 12">
        <a:dk1>
          <a:srgbClr val="969696"/>
        </a:dk1>
        <a:lt1>
          <a:srgbClr val="DADAE6"/>
        </a:lt1>
        <a:dk2>
          <a:srgbClr val="FFFFFF"/>
        </a:dk2>
        <a:lt2>
          <a:srgbClr val="3E3E5C"/>
        </a:lt2>
        <a:accent1>
          <a:srgbClr val="C4CFE6"/>
        </a:accent1>
        <a:accent2>
          <a:srgbClr val="9DE719"/>
        </a:accent2>
        <a:accent3>
          <a:srgbClr val="EAEAF0"/>
        </a:accent3>
        <a:accent4>
          <a:srgbClr val="7F7F7F"/>
        </a:accent4>
        <a:accent5>
          <a:srgbClr val="DEE4F0"/>
        </a:accent5>
        <a:accent6>
          <a:srgbClr val="8ED116"/>
        </a:accent6>
        <a:hlink>
          <a:srgbClr val="0066CC"/>
        </a:hlink>
        <a:folHlink>
          <a:srgbClr val="FAFFF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蓝色飞轮设计模板</Template>
  <TotalTime>1101</TotalTime>
  <Words>899</Words>
  <Application>Microsoft Office PowerPoint</Application>
  <PresentationFormat>全屏显示(4:3)</PresentationFormat>
  <Paragraphs>214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黑体</vt:lpstr>
      <vt:lpstr>Times New Roman</vt:lpstr>
      <vt:lpstr>隶书</vt:lpstr>
      <vt:lpstr>华文行楷</vt:lpstr>
      <vt:lpstr>蓝色飞轮设计模板</vt:lpstr>
      <vt:lpstr>自定义设计方案</vt:lpstr>
      <vt:lpstr>Microsoft Graph 图表</vt:lpstr>
      <vt:lpstr>会议报告</vt:lpstr>
      <vt:lpstr>总经理致词</vt:lpstr>
      <vt:lpstr>生产状况（起动电机）</vt:lpstr>
      <vt:lpstr>总体概况</vt:lpstr>
      <vt:lpstr>生产状况（磁电机）</vt:lpstr>
      <vt:lpstr>生产状况（点火器）</vt:lpstr>
      <vt:lpstr>生产状况（高压包）</vt:lpstr>
      <vt:lpstr>一年质量汇总</vt:lpstr>
      <vt:lpstr>磁电机质量分析</vt:lpstr>
      <vt:lpstr>销售汇总</vt:lpstr>
      <vt:lpstr>新客户分析</vt:lpstr>
      <vt:lpstr>明年计划</vt:lpstr>
    </vt:vector>
  </TitlesOfParts>
  <Company>DX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>111</dc:creator>
  <cp:keywords>1</cp:keywords>
  <cp:lastModifiedBy>番茄花园</cp:lastModifiedBy>
  <cp:revision>111</cp:revision>
  <dcterms:created xsi:type="dcterms:W3CDTF">2005-07-13T02:02:57Z</dcterms:created>
  <dcterms:modified xsi:type="dcterms:W3CDTF">2007-08-19T08:40:24Z</dcterms:modified>
  <cp:category>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111</vt:lpwstr>
  </property>
</Properties>
</file>