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9933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3" autoAdjust="0"/>
  </p:normalViewPr>
  <p:slideViewPr>
    <p:cSldViewPr>
      <p:cViewPr varScale="1">
        <p:scale>
          <a:sx n="62" d="100"/>
          <a:sy n="62" d="100"/>
        </p:scale>
        <p:origin x="-7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3971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3972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3973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A5969-8574-4E47-A092-DDBE1C0EB7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0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2947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2948" name="矩形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2950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2951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08E8FE-8426-4F1E-9A23-AE8BE1FD88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091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矩形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23" name="矩形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24" name="矩形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25" name="矩形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26" name="矩形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843A7F8-D3CD-47D1-9A85-6CE302C0DE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>
        <p:tmplLst>
          <p:tmpl lvl="1">
            <p:tnLst>
              <p:par>
                <p:cTn xmlns:p14="http://schemas.microsoft.com/office/powerpoint/2010/main" presetID="15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819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819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819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 fmla="#ppt_x+(cos(-2*pi*(1-$))*-#ppt_x-sin(-2*pi*(1-$))*(1-#ppt_y))*(1-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819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+(sin(-2*pi*(1-$))*-#ppt_x+cos(-2*pi*(1-$))*(1-#ppt_y))*(1-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923" grpId="0" build="p">
        <p:tmplLst>
          <p:tmpl lvl="1">
            <p:tnLst>
              <p:par>
                <p:cTn xmlns:p14="http://schemas.microsoft.com/office/powerpoint/2010/main" presetID="3" presetClass="entr" presetSubtype="5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vertical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85CA7-8030-456A-99CB-471966F13E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371532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468F9-382E-44B8-B84D-3D9E6F315D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792045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39386-9BBF-4A5F-B7A9-FDE8BE7ACE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223125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5F515-A578-4782-8B70-1E38920F05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316544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65A82-1ECB-465D-8BCD-5ADA218771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113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F9EDA-561A-4FA8-A861-32525ADE25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74662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F9B16-3726-4158-8609-F800691F94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842786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04B4-7EDE-4C37-B870-E93E056853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63305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3E024-1D94-4C1C-8F0E-CA674348E2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434972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BD7A5-C8C9-41D3-9E36-26CAB9F36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576628"/>
      </p:ext>
    </p:extLst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899" name="矩形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0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0901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0902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870188-9177-4D4C-96AC-229DF39516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574675" algn="l"/>
              </a:tabLst>
            </a:pPr>
            <a:r>
              <a:rPr lang="zh-CN" altLang="en-US" b="1"/>
              <a:t>发展分析报告</a:t>
            </a:r>
          </a:p>
        </p:txBody>
      </p:sp>
      <p:sp>
        <p:nvSpPr>
          <p:cNvPr id="65539" name="矩形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XX</a:t>
            </a:r>
            <a:r>
              <a:rPr lang="zh-CN" altLang="en-US" dirty="0" smtClean="0"/>
              <a:t>责任</a:t>
            </a:r>
            <a:r>
              <a:rPr lang="zh-CN" altLang="en-US" dirty="0"/>
              <a:t>有限公司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报告简介</a:t>
            </a:r>
          </a:p>
        </p:txBody>
      </p:sp>
      <p:sp>
        <p:nvSpPr>
          <p:cNvPr id="88067" name="矩形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报告名称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公司</a:t>
            </a:r>
            <a:r>
              <a:rPr lang="zh-CN" altLang="en-US" dirty="0"/>
              <a:t>未来两年发展分析报告</a:t>
            </a:r>
          </a:p>
          <a:p>
            <a:r>
              <a:rPr lang="zh-CN" altLang="en-US" dirty="0"/>
              <a:t>报告单位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公司</a:t>
            </a:r>
            <a:r>
              <a:rPr lang="zh-CN" altLang="en-US" dirty="0"/>
              <a:t>策划部、人事部、财务</a:t>
            </a:r>
            <a:br>
              <a:rPr lang="zh-CN" altLang="en-US" dirty="0"/>
            </a:br>
            <a:r>
              <a:rPr lang="zh-CN" altLang="en-US" dirty="0"/>
              <a:t>                  部、销售部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预算是体系高效运转的中枢</a:t>
            </a:r>
          </a:p>
        </p:txBody>
      </p:sp>
      <p:sp>
        <p:nvSpPr>
          <p:cNvPr id="89092" name="自选图形 4"/>
          <p:cNvSpPr>
            <a:spLocks noChangeArrowheads="1"/>
          </p:cNvSpPr>
          <p:nvPr/>
        </p:nvSpPr>
        <p:spPr bwMode="auto">
          <a:xfrm>
            <a:off x="2557463" y="2293938"/>
            <a:ext cx="2590800" cy="2438400"/>
          </a:xfrm>
          <a:prstGeom prst="rightArrow">
            <a:avLst>
              <a:gd name="adj1" fmla="val 69843"/>
              <a:gd name="adj2" fmla="val 26563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3" name="任意多边形 5"/>
          <p:cNvSpPr>
            <a:spLocks/>
          </p:cNvSpPr>
          <p:nvPr/>
        </p:nvSpPr>
        <p:spPr bwMode="auto">
          <a:xfrm>
            <a:off x="1566863" y="1760538"/>
            <a:ext cx="2705100" cy="1458912"/>
          </a:xfrm>
          <a:custGeom>
            <a:avLst/>
            <a:gdLst>
              <a:gd name="T0" fmla="*/ 33 w 2782"/>
              <a:gd name="T1" fmla="*/ 0 h 1390"/>
              <a:gd name="T2" fmla="*/ 2782 w 2782"/>
              <a:gd name="T3" fmla="*/ 0 h 1390"/>
              <a:gd name="T4" fmla="*/ 1377 w 2782"/>
              <a:gd name="T5" fmla="*/ 1390 h 1390"/>
              <a:gd name="T6" fmla="*/ 0 w 2782"/>
              <a:gd name="T7" fmla="*/ 0 h 1390"/>
              <a:gd name="T8" fmla="*/ 33 w 2782"/>
              <a:gd name="T9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2" h="1390">
                <a:moveTo>
                  <a:pt x="33" y="0"/>
                </a:moveTo>
                <a:lnTo>
                  <a:pt x="2782" y="0"/>
                </a:lnTo>
                <a:lnTo>
                  <a:pt x="1377" y="1390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FFFFFF" mc:Ignorable=""/>
          </a:solidFill>
          <a:ln w="38100" cmpd="sng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4" name="矩形 6"/>
          <p:cNvSpPr>
            <a:spLocks noChangeArrowheads="1"/>
          </p:cNvSpPr>
          <p:nvPr/>
        </p:nvSpPr>
        <p:spPr bwMode="auto">
          <a:xfrm>
            <a:off x="3014663" y="3421063"/>
            <a:ext cx="1638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</a:rPr>
              <a:t>年度经营计划预算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89095" name="任意多边形 7"/>
          <p:cNvSpPr>
            <a:spLocks/>
          </p:cNvSpPr>
          <p:nvPr/>
        </p:nvSpPr>
        <p:spPr bwMode="auto">
          <a:xfrm>
            <a:off x="1033463" y="1760538"/>
            <a:ext cx="1676400" cy="3505200"/>
          </a:xfrm>
          <a:custGeom>
            <a:avLst/>
            <a:gdLst>
              <a:gd name="T0" fmla="*/ 0 w 1616"/>
              <a:gd name="T1" fmla="*/ 3197 h 3245"/>
              <a:gd name="T2" fmla="*/ 0 w 1616"/>
              <a:gd name="T3" fmla="*/ 0 h 3245"/>
              <a:gd name="T4" fmla="*/ 1616 w 1616"/>
              <a:gd name="T5" fmla="*/ 1630 h 3245"/>
              <a:gd name="T6" fmla="*/ 0 w 1616"/>
              <a:gd name="T7" fmla="*/ 3245 h 3245"/>
              <a:gd name="T8" fmla="*/ 0 w 1616"/>
              <a:gd name="T9" fmla="*/ 3197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6" h="3245">
                <a:moveTo>
                  <a:pt x="0" y="3197"/>
                </a:moveTo>
                <a:lnTo>
                  <a:pt x="0" y="0"/>
                </a:lnTo>
                <a:lnTo>
                  <a:pt x="1616" y="1630"/>
                </a:lnTo>
                <a:lnTo>
                  <a:pt x="0" y="3245"/>
                </a:lnTo>
                <a:lnTo>
                  <a:pt x="0" y="3197"/>
                </a:lnTo>
                <a:close/>
              </a:path>
            </a:pathLst>
          </a:custGeom>
          <a:solidFill>
            <a:schemeClr val="bg1"/>
          </a:solidFill>
          <a:ln w="38100" cmpd="sng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6" name="矩形 8"/>
          <p:cNvSpPr>
            <a:spLocks noChangeArrowheads="1"/>
          </p:cNvSpPr>
          <p:nvPr/>
        </p:nvSpPr>
        <p:spPr bwMode="auto">
          <a:xfrm>
            <a:off x="1096963" y="2570163"/>
            <a:ext cx="11557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endParaRPr kumimoji="1" lang="en-US" altLang="zh-CN" sz="1600" b="1" u="sng">
              <a:solidFill>
                <a:srgbClr xmlns:mc="http://schemas.openxmlformats.org/markup-compatibility/2006" xmlns:a14="http://schemas.microsoft.com/office/drawing/2010/main" val="000000" mc:Ignorable=""/>
              </a:solidFill>
              <a:latin typeface="Helvetica" charset="0"/>
            </a:endParaRPr>
          </a:p>
          <a:p>
            <a:pPr>
              <a:spcBef>
                <a:spcPct val="30000"/>
              </a:spcBef>
            </a:pPr>
            <a:r>
              <a:rPr kumimoji="1" lang="zh-CN" altLang="en-US" sz="1600" b="1">
                <a:solidFill>
                  <a:schemeClr val="tx2"/>
                </a:solidFill>
                <a:latin typeface="Times New Roman" pitchFamily="18" charset="0"/>
              </a:rPr>
              <a:t>分析确定今年的行业变化、经营资源和公司业务发展重点</a:t>
            </a:r>
            <a:r>
              <a:rPr kumimoji="1" lang="zh-CN" altLang="en-US" sz="1600" b="1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endParaRPr kumimoji="1" lang="en-US" altLang="zh-CN" sz="1600">
              <a:latin typeface="Times New Roman" pitchFamily="18" charset="0"/>
            </a:endParaRPr>
          </a:p>
        </p:txBody>
      </p:sp>
      <p:sp>
        <p:nvSpPr>
          <p:cNvPr id="89097" name="任意多边形 9"/>
          <p:cNvSpPr>
            <a:spLocks/>
          </p:cNvSpPr>
          <p:nvPr/>
        </p:nvSpPr>
        <p:spPr bwMode="auto">
          <a:xfrm flipV="1">
            <a:off x="1566863" y="3741738"/>
            <a:ext cx="2705100" cy="1458912"/>
          </a:xfrm>
          <a:custGeom>
            <a:avLst/>
            <a:gdLst>
              <a:gd name="T0" fmla="*/ 33 w 2782"/>
              <a:gd name="T1" fmla="*/ 0 h 1390"/>
              <a:gd name="T2" fmla="*/ 2782 w 2782"/>
              <a:gd name="T3" fmla="*/ 0 h 1390"/>
              <a:gd name="T4" fmla="*/ 1377 w 2782"/>
              <a:gd name="T5" fmla="*/ 1390 h 1390"/>
              <a:gd name="T6" fmla="*/ 0 w 2782"/>
              <a:gd name="T7" fmla="*/ 0 h 1390"/>
              <a:gd name="T8" fmla="*/ 33 w 2782"/>
              <a:gd name="T9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2" h="1390">
                <a:moveTo>
                  <a:pt x="33" y="0"/>
                </a:moveTo>
                <a:lnTo>
                  <a:pt x="2782" y="0"/>
                </a:lnTo>
                <a:lnTo>
                  <a:pt x="1377" y="1390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FFFFFF" mc:Ignorable=""/>
          </a:solidFill>
          <a:ln w="38100" cmpd="sng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8" name="矩形 10"/>
          <p:cNvSpPr>
            <a:spLocks noChangeArrowheads="1"/>
          </p:cNvSpPr>
          <p:nvPr/>
        </p:nvSpPr>
        <p:spPr bwMode="auto">
          <a:xfrm>
            <a:off x="2100263" y="4579938"/>
            <a:ext cx="1447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</a:rPr>
              <a:t>上年度经营业绩的总结和分析</a:t>
            </a:r>
          </a:p>
        </p:txBody>
      </p:sp>
      <p:sp>
        <p:nvSpPr>
          <p:cNvPr id="89099" name="文本框 11"/>
          <p:cNvSpPr txBox="1">
            <a:spLocks noChangeArrowheads="1"/>
          </p:cNvSpPr>
          <p:nvPr/>
        </p:nvSpPr>
        <p:spPr bwMode="auto">
          <a:xfrm>
            <a:off x="5292725" y="1916113"/>
            <a:ext cx="3200400" cy="33083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1600" b="1">
                <a:latin typeface="Times New Roman" pitchFamily="18" charset="0"/>
              </a:rPr>
              <a:t> </a:t>
            </a:r>
            <a:r>
              <a:rPr kumimoji="1" lang="zh-CN" altLang="en-US" sz="1600" b="1">
                <a:latin typeface="Times New Roman" pitchFamily="18" charset="0"/>
              </a:rPr>
              <a:t>经营计划为公司各部门指明发展方向和经营重点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1600" b="1">
                <a:latin typeface="Times New Roman" pitchFamily="18" charset="0"/>
              </a:rPr>
              <a:t> 各部门按照经营计划协调开展工作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1600" b="1">
                <a:latin typeface="Times New Roman" pitchFamily="18" charset="0"/>
              </a:rPr>
              <a:t> 按照经营计划编制合理的年度预算和资金使用计划，便于财务部筹备运营所需资金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1600" b="1">
                <a:latin typeface="Times New Roman" pitchFamily="18" charset="0"/>
              </a:rPr>
              <a:t> 可按照计划完成情况对各部门进行有效考核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1600" b="1">
                <a:latin typeface="Times New Roman" pitchFamily="18" charset="0"/>
              </a:rPr>
              <a:t> 各部门可以协调提高经营能力和业绩</a:t>
            </a:r>
          </a:p>
        </p:txBody>
      </p:sp>
      <p:sp>
        <p:nvSpPr>
          <p:cNvPr id="89100" name="矩形 12"/>
          <p:cNvSpPr>
            <a:spLocks noChangeArrowheads="1"/>
          </p:cNvSpPr>
          <p:nvPr/>
        </p:nvSpPr>
        <p:spPr bwMode="auto">
          <a:xfrm>
            <a:off x="2024063" y="1912938"/>
            <a:ext cx="1828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</a:rPr>
              <a:t>公司对行业变化的理解和战略规划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7" name="矩形 15"/>
          <p:cNvSpPr>
            <a:spLocks noChangeArrowheads="1"/>
          </p:cNvSpPr>
          <p:nvPr/>
        </p:nvSpPr>
        <p:spPr bwMode="auto">
          <a:xfrm>
            <a:off x="3348038" y="3573463"/>
            <a:ext cx="1104900" cy="19431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27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90114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远景目标的实现</a:t>
            </a:r>
          </a:p>
        </p:txBody>
      </p:sp>
      <p:sp>
        <p:nvSpPr>
          <p:cNvPr id="90116" name="任意多边形 4"/>
          <p:cNvSpPr>
            <a:spLocks/>
          </p:cNvSpPr>
          <p:nvPr/>
        </p:nvSpPr>
        <p:spPr bwMode="auto">
          <a:xfrm>
            <a:off x="2147888" y="2565400"/>
            <a:ext cx="4679950" cy="1008063"/>
          </a:xfrm>
          <a:custGeom>
            <a:avLst/>
            <a:gdLst>
              <a:gd name="T0" fmla="*/ 0 w 4310"/>
              <a:gd name="T1" fmla="*/ 465 h 465"/>
              <a:gd name="T2" fmla="*/ 2160 w 4310"/>
              <a:gd name="T3" fmla="*/ 0 h 465"/>
              <a:gd name="T4" fmla="*/ 4310 w 4310"/>
              <a:gd name="T5" fmla="*/ 465 h 465"/>
              <a:gd name="T6" fmla="*/ 3296 w 4310"/>
              <a:gd name="T7" fmla="*/ 465 h 465"/>
              <a:gd name="T8" fmla="*/ 2160 w 4310"/>
              <a:gd name="T9" fmla="*/ 0 h 465"/>
              <a:gd name="T10" fmla="*/ 3223 w 4310"/>
              <a:gd name="T11" fmla="*/ 465 h 465"/>
              <a:gd name="T12" fmla="*/ 2190 w 4310"/>
              <a:gd name="T13" fmla="*/ 465 h 465"/>
              <a:gd name="T14" fmla="*/ 2167 w 4310"/>
              <a:gd name="T15" fmla="*/ 0 h 465"/>
              <a:gd name="T16" fmla="*/ 2127 w 4310"/>
              <a:gd name="T17" fmla="*/ 465 h 465"/>
              <a:gd name="T18" fmla="*/ 1096 w 4310"/>
              <a:gd name="T19" fmla="*/ 465 h 465"/>
              <a:gd name="T20" fmla="*/ 2160 w 4310"/>
              <a:gd name="T21" fmla="*/ 8 h 465"/>
              <a:gd name="T22" fmla="*/ 1032 w 4310"/>
              <a:gd name="T23" fmla="*/ 465 h 465"/>
              <a:gd name="T24" fmla="*/ 0 w 4310"/>
              <a:gd name="T25" fmla="*/ 465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10" h="465">
                <a:moveTo>
                  <a:pt x="0" y="465"/>
                </a:moveTo>
                <a:lnTo>
                  <a:pt x="2160" y="0"/>
                </a:lnTo>
                <a:lnTo>
                  <a:pt x="4310" y="465"/>
                </a:lnTo>
                <a:lnTo>
                  <a:pt x="3296" y="465"/>
                </a:lnTo>
                <a:lnTo>
                  <a:pt x="2160" y="0"/>
                </a:lnTo>
                <a:lnTo>
                  <a:pt x="3223" y="465"/>
                </a:lnTo>
                <a:lnTo>
                  <a:pt x="2190" y="465"/>
                </a:lnTo>
                <a:lnTo>
                  <a:pt x="2167" y="0"/>
                </a:lnTo>
                <a:lnTo>
                  <a:pt x="2127" y="465"/>
                </a:lnTo>
                <a:lnTo>
                  <a:pt x="1096" y="465"/>
                </a:lnTo>
                <a:lnTo>
                  <a:pt x="2160" y="8"/>
                </a:lnTo>
                <a:lnTo>
                  <a:pt x="1032" y="465"/>
                </a:lnTo>
                <a:lnTo>
                  <a:pt x="0" y="465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DDDDDD" mc:Ignorable=""/>
          </a:solidFill>
          <a:ln w="12700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7" name="矩形 5"/>
          <p:cNvSpPr>
            <a:spLocks noChangeArrowheads="1"/>
          </p:cNvSpPr>
          <p:nvPr/>
        </p:nvSpPr>
        <p:spPr bwMode="auto">
          <a:xfrm>
            <a:off x="2147888" y="3573463"/>
            <a:ext cx="1081087" cy="19431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27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8" name="矩形 6"/>
          <p:cNvSpPr>
            <a:spLocks noChangeArrowheads="1"/>
          </p:cNvSpPr>
          <p:nvPr/>
        </p:nvSpPr>
        <p:spPr bwMode="auto">
          <a:xfrm>
            <a:off x="4524375" y="3573463"/>
            <a:ext cx="1081088" cy="19431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27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9" name="矩形 7"/>
          <p:cNvSpPr>
            <a:spLocks noChangeArrowheads="1"/>
          </p:cNvSpPr>
          <p:nvPr/>
        </p:nvSpPr>
        <p:spPr bwMode="auto">
          <a:xfrm>
            <a:off x="5724525" y="3573463"/>
            <a:ext cx="1104900" cy="19431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2700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0" name="矩形 8"/>
          <p:cNvSpPr>
            <a:spLocks noChangeArrowheads="1"/>
          </p:cNvSpPr>
          <p:nvPr/>
        </p:nvSpPr>
        <p:spPr bwMode="auto">
          <a:xfrm>
            <a:off x="2601913" y="3644900"/>
            <a:ext cx="338137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</a:rPr>
              <a:t>日用品技术专家</a:t>
            </a:r>
            <a:endParaRPr kumimoji="1" lang="zh-CN" altLang="en-US" sz="1600" b="1">
              <a:latin typeface="Times New Roman" pitchFamily="18" charset="0"/>
            </a:endParaRPr>
          </a:p>
        </p:txBody>
      </p:sp>
      <p:sp>
        <p:nvSpPr>
          <p:cNvPr id="90121" name="矩形 9"/>
          <p:cNvSpPr>
            <a:spLocks noChangeArrowheads="1"/>
          </p:cNvSpPr>
          <p:nvPr/>
        </p:nvSpPr>
        <p:spPr bwMode="auto">
          <a:xfrm>
            <a:off x="3805238" y="3644900"/>
            <a:ext cx="376237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</a:rPr>
              <a:t>理解客户的专家</a:t>
            </a:r>
          </a:p>
        </p:txBody>
      </p:sp>
      <p:sp>
        <p:nvSpPr>
          <p:cNvPr id="90122" name="矩形 10"/>
          <p:cNvSpPr>
            <a:spLocks noChangeArrowheads="1"/>
          </p:cNvSpPr>
          <p:nvPr/>
        </p:nvSpPr>
        <p:spPr bwMode="auto">
          <a:xfrm>
            <a:off x="6173788" y="3644900"/>
            <a:ext cx="3667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</a:rPr>
              <a:t>持续发展的专家</a:t>
            </a:r>
          </a:p>
        </p:txBody>
      </p:sp>
      <p:sp>
        <p:nvSpPr>
          <p:cNvPr id="90123" name="矩形 11"/>
          <p:cNvSpPr>
            <a:spLocks noChangeArrowheads="1"/>
          </p:cNvSpPr>
          <p:nvPr/>
        </p:nvSpPr>
        <p:spPr bwMode="auto">
          <a:xfrm>
            <a:off x="4911725" y="3644900"/>
            <a:ext cx="26035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</a:rPr>
              <a:t>全面服务的专家</a:t>
            </a:r>
            <a:endParaRPr kumimoji="1" lang="zh-CN" altLang="en-US" sz="1600" b="1">
              <a:latin typeface="Times New Roman" pitchFamily="18" charset="0"/>
            </a:endParaRPr>
          </a:p>
        </p:txBody>
      </p:sp>
      <p:sp>
        <p:nvSpPr>
          <p:cNvPr id="90125" name="椭圆 13"/>
          <p:cNvSpPr>
            <a:spLocks noChangeArrowheads="1"/>
          </p:cNvSpPr>
          <p:nvPr/>
        </p:nvSpPr>
        <p:spPr bwMode="auto">
          <a:xfrm>
            <a:off x="2724150" y="1412875"/>
            <a:ext cx="3530600" cy="17383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100000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矩形 14"/>
          <p:cNvSpPr>
            <a:spLocks noChangeArrowheads="1"/>
          </p:cNvSpPr>
          <p:nvPr/>
        </p:nvSpPr>
        <p:spPr bwMode="auto">
          <a:xfrm>
            <a:off x="2974975" y="1989138"/>
            <a:ext cx="3060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xmlns:mc="http://schemas.openxmlformats.org/markup-compatibility/2006" xmlns:a14="http://schemas.microsoft.com/office/drawing/2010/main" val="000000" mc:Ignorable=""/>
                </a:solidFill>
                <a:latin typeface="Helvetica" charset="0"/>
                <a:ea typeface="黑体" pitchFamily="2" charset="-122"/>
              </a:rPr>
              <a:t>具有全国市场影响力的国内领先综合性日用品开发公司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发展策略</a:t>
            </a:r>
          </a:p>
        </p:txBody>
      </p:sp>
      <p:sp>
        <p:nvSpPr>
          <p:cNvPr id="91139" name="矩形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628775"/>
            <a:ext cx="8540750" cy="4498975"/>
          </a:xfrm>
        </p:spPr>
        <p:txBody>
          <a:bodyPr/>
          <a:lstStyle/>
          <a:p>
            <a:r>
              <a:rPr kumimoji="1" lang="zh-CN" altLang="en-US" sz="2800"/>
              <a:t>维持、整理、改善现有日用品生产、销售体系。</a:t>
            </a:r>
          </a:p>
          <a:p>
            <a:r>
              <a:rPr kumimoji="1" lang="zh-CN" altLang="en-US" sz="2800"/>
              <a:t>重点发展高端护肤品和化妆品的开发。</a:t>
            </a:r>
          </a:p>
          <a:p>
            <a:r>
              <a:rPr kumimoji="1" lang="zh-CN" altLang="en-US" sz="2800"/>
              <a:t>通过资产剥离缓解经营压力（降低财务费用，缓解流动资产坏帐压力，并通过压缩机构和人员编制降低管理费用）。</a:t>
            </a:r>
          </a:p>
          <a:p>
            <a:r>
              <a:rPr kumimoji="1" lang="zh-CN" altLang="en-US" sz="2800"/>
              <a:t>建立基于准事业部制的集团构架和管理体系。</a:t>
            </a:r>
          </a:p>
          <a:p>
            <a:r>
              <a:rPr kumimoji="1" lang="zh-CN" altLang="en-US" sz="2800"/>
              <a:t>以战略调整为导向，销售、客户服务为重心，调整现有运营体系、组织结构和人力资源体系。</a:t>
            </a:r>
          </a:p>
          <a:p>
            <a:endParaRPr lang="en-US" altLang="zh-CN" sz="280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过渡性方案</a:t>
            </a:r>
          </a:p>
        </p:txBody>
      </p:sp>
      <p:sp>
        <p:nvSpPr>
          <p:cNvPr id="92164" name="文本框 4"/>
          <p:cNvSpPr txBox="1">
            <a:spLocks noChangeArrowheads="1"/>
          </p:cNvSpPr>
          <p:nvPr/>
        </p:nvSpPr>
        <p:spPr bwMode="auto">
          <a:xfrm>
            <a:off x="2124075" y="1557338"/>
            <a:ext cx="25908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kumimoji="1" lang="en-US" sz="1600">
              <a:latin typeface="Times New Roman" pitchFamily="18" charset="0"/>
            </a:endParaRPr>
          </a:p>
        </p:txBody>
      </p:sp>
      <p:grpSp>
        <p:nvGrpSpPr>
          <p:cNvPr id="92165" name="组合 5"/>
          <p:cNvGrpSpPr>
            <a:grpSpLocks/>
          </p:cNvGrpSpPr>
          <p:nvPr/>
        </p:nvGrpSpPr>
        <p:grpSpPr bwMode="auto">
          <a:xfrm>
            <a:off x="1187450" y="1844675"/>
            <a:ext cx="838200" cy="990600"/>
            <a:chOff x="528" y="1294"/>
            <a:chExt cx="528" cy="624"/>
          </a:xfrm>
        </p:grpSpPr>
        <p:sp>
          <p:nvSpPr>
            <p:cNvPr id="92166" name="自选图形 6"/>
            <p:cNvSpPr>
              <a:spLocks noChangeArrowheads="1"/>
            </p:cNvSpPr>
            <p:nvPr/>
          </p:nvSpPr>
          <p:spPr bwMode="auto">
            <a:xfrm>
              <a:off x="528" y="1294"/>
              <a:ext cx="528" cy="624"/>
            </a:xfrm>
            <a:prstGeom prst="homePlat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7" name="文本框 7"/>
            <p:cNvSpPr txBox="1">
              <a:spLocks noChangeArrowheads="1"/>
            </p:cNvSpPr>
            <p:nvPr/>
          </p:nvSpPr>
          <p:spPr bwMode="auto">
            <a:xfrm>
              <a:off x="624" y="1390"/>
              <a:ext cx="336" cy="4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itchFamily="18" charset="0"/>
                </a:rPr>
                <a:t>愿景</a:t>
              </a:r>
            </a:p>
          </p:txBody>
        </p:sp>
      </p:grpSp>
      <p:sp>
        <p:nvSpPr>
          <p:cNvPr id="92168" name="自选图形 8"/>
          <p:cNvSpPr>
            <a:spLocks noChangeArrowheads="1"/>
          </p:cNvSpPr>
          <p:nvPr/>
        </p:nvSpPr>
        <p:spPr bwMode="auto">
          <a:xfrm>
            <a:off x="1187450" y="3068638"/>
            <a:ext cx="838200" cy="2736850"/>
          </a:xfrm>
          <a:prstGeom prst="homePlat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文本框 9"/>
          <p:cNvSpPr txBox="1">
            <a:spLocks noChangeArrowheads="1"/>
          </p:cNvSpPr>
          <p:nvPr/>
        </p:nvSpPr>
        <p:spPr bwMode="auto">
          <a:xfrm>
            <a:off x="1331913" y="3716338"/>
            <a:ext cx="53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进入策略</a:t>
            </a:r>
          </a:p>
        </p:txBody>
      </p:sp>
      <p:sp>
        <p:nvSpPr>
          <p:cNvPr id="92170" name="文本框 10"/>
          <p:cNvSpPr txBox="1">
            <a:spLocks noChangeArrowheads="1"/>
          </p:cNvSpPr>
          <p:nvPr/>
        </p:nvSpPr>
        <p:spPr bwMode="auto">
          <a:xfrm>
            <a:off x="2195513" y="2852738"/>
            <a:ext cx="2590800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1600">
                <a:latin typeface="Times New Roman" pitchFamily="18" charset="0"/>
              </a:rPr>
              <a:t> </a:t>
            </a:r>
          </a:p>
        </p:txBody>
      </p:sp>
      <p:grpSp>
        <p:nvGrpSpPr>
          <p:cNvPr id="92171" name="组合 11"/>
          <p:cNvGrpSpPr>
            <a:grpSpLocks/>
          </p:cNvGrpSpPr>
          <p:nvPr/>
        </p:nvGrpSpPr>
        <p:grpSpPr bwMode="auto">
          <a:xfrm>
            <a:off x="4953000" y="1295400"/>
            <a:ext cx="838200" cy="2062163"/>
            <a:chOff x="2880" y="1008"/>
            <a:chExt cx="528" cy="1008"/>
          </a:xfrm>
        </p:grpSpPr>
        <p:sp>
          <p:nvSpPr>
            <p:cNvPr id="92172" name="自选图形 12"/>
            <p:cNvSpPr>
              <a:spLocks noChangeArrowheads="1"/>
            </p:cNvSpPr>
            <p:nvPr/>
          </p:nvSpPr>
          <p:spPr bwMode="auto">
            <a:xfrm>
              <a:off x="2880" y="1008"/>
              <a:ext cx="528" cy="1008"/>
            </a:xfrm>
            <a:prstGeom prst="homePlat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3" name="文本框 13"/>
            <p:cNvSpPr txBox="1">
              <a:spLocks noChangeArrowheads="1"/>
            </p:cNvSpPr>
            <p:nvPr/>
          </p:nvSpPr>
          <p:spPr bwMode="auto">
            <a:xfrm>
              <a:off x="2976" y="1285"/>
              <a:ext cx="336" cy="3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itchFamily="18" charset="0"/>
                </a:rPr>
                <a:t>营销</a:t>
              </a:r>
            </a:p>
          </p:txBody>
        </p:sp>
      </p:grpSp>
      <p:grpSp>
        <p:nvGrpSpPr>
          <p:cNvPr id="92174" name="组合 14"/>
          <p:cNvGrpSpPr>
            <a:grpSpLocks/>
          </p:cNvGrpSpPr>
          <p:nvPr/>
        </p:nvGrpSpPr>
        <p:grpSpPr bwMode="auto">
          <a:xfrm>
            <a:off x="4932363" y="3429000"/>
            <a:ext cx="838200" cy="2447925"/>
            <a:chOff x="2880" y="2304"/>
            <a:chExt cx="528" cy="1824"/>
          </a:xfrm>
        </p:grpSpPr>
        <p:sp>
          <p:nvSpPr>
            <p:cNvPr id="92175" name="自选图形 15"/>
            <p:cNvSpPr>
              <a:spLocks noChangeArrowheads="1"/>
            </p:cNvSpPr>
            <p:nvPr/>
          </p:nvSpPr>
          <p:spPr bwMode="auto">
            <a:xfrm>
              <a:off x="2880" y="2304"/>
              <a:ext cx="528" cy="1824"/>
            </a:xfrm>
            <a:prstGeom prst="homePlat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6" name="文本框 16"/>
            <p:cNvSpPr txBox="1">
              <a:spLocks noChangeArrowheads="1"/>
            </p:cNvSpPr>
            <p:nvPr/>
          </p:nvSpPr>
          <p:spPr bwMode="auto">
            <a:xfrm>
              <a:off x="2976" y="2688"/>
              <a:ext cx="336" cy="97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itchFamily="18" charset="0"/>
                </a:rPr>
                <a:t>组织形态</a:t>
              </a:r>
            </a:p>
          </p:txBody>
        </p:sp>
      </p:grpSp>
      <p:sp>
        <p:nvSpPr>
          <p:cNvPr id="92177" name="文本框 17"/>
          <p:cNvSpPr txBox="1">
            <a:spLocks noChangeArrowheads="1"/>
          </p:cNvSpPr>
          <p:nvPr/>
        </p:nvSpPr>
        <p:spPr bwMode="auto">
          <a:xfrm>
            <a:off x="5867400" y="1331913"/>
            <a:ext cx="2819400" cy="1793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1400">
                <a:solidFill>
                  <a:schemeClr val="tx2"/>
                </a:solidFill>
                <a:latin typeface="Times New Roman" pitchFamily="18" charset="0"/>
              </a:rPr>
              <a:t>部分资源向事业部集中，细分行业服务营销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1400">
                <a:solidFill>
                  <a:schemeClr val="tx2"/>
                </a:solidFill>
                <a:latin typeface="Times New Roman" pitchFamily="18" charset="0"/>
              </a:rPr>
              <a:t>商业部分将现有体系局限于东北、华北原有区域，以维持、整理、调整的步骤推进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1400">
                <a:solidFill>
                  <a:schemeClr val="tx2"/>
                </a:solidFill>
                <a:latin typeface="Times New Roman" pitchFamily="18" charset="0"/>
              </a:rPr>
              <a:t>在现有产品基础上调整销售政策进行新区域开发</a:t>
            </a:r>
          </a:p>
        </p:txBody>
      </p:sp>
      <p:sp>
        <p:nvSpPr>
          <p:cNvPr id="92178" name="文本框 18"/>
          <p:cNvSpPr txBox="1">
            <a:spLocks noChangeArrowheads="1"/>
          </p:cNvSpPr>
          <p:nvPr/>
        </p:nvSpPr>
        <p:spPr bwMode="auto">
          <a:xfrm>
            <a:off x="5867400" y="3213100"/>
            <a:ext cx="28194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kumimoji="1" 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各部门紧密配合</a:t>
            </a:r>
          </a:p>
        </p:txBody>
      </p:sp>
      <p:sp>
        <p:nvSpPr>
          <p:cNvPr id="93188" name="自选图形 4"/>
          <p:cNvSpPr>
            <a:spLocks noChangeArrowheads="1"/>
          </p:cNvSpPr>
          <p:nvPr/>
        </p:nvSpPr>
        <p:spPr bwMode="auto">
          <a:xfrm>
            <a:off x="1908175" y="4797425"/>
            <a:ext cx="1582738" cy="838200"/>
          </a:xfrm>
          <a:prstGeom prst="notchedRightArrow">
            <a:avLst>
              <a:gd name="adj1" fmla="val 67806"/>
              <a:gd name="adj2" fmla="val 472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自选图形 12"/>
          <p:cNvSpPr>
            <a:spLocks noChangeArrowheads="1"/>
          </p:cNvSpPr>
          <p:nvPr/>
        </p:nvSpPr>
        <p:spPr bwMode="auto">
          <a:xfrm>
            <a:off x="1908175" y="1700213"/>
            <a:ext cx="1655763" cy="838200"/>
          </a:xfrm>
          <a:prstGeom prst="notchedRightArrow">
            <a:avLst>
              <a:gd name="adj1" fmla="val 67806"/>
              <a:gd name="adj2" fmla="val 4938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7" name="自选图形 13"/>
          <p:cNvSpPr>
            <a:spLocks noChangeArrowheads="1"/>
          </p:cNvSpPr>
          <p:nvPr/>
        </p:nvSpPr>
        <p:spPr bwMode="auto">
          <a:xfrm>
            <a:off x="3563938" y="1700213"/>
            <a:ext cx="1584325" cy="838200"/>
          </a:xfrm>
          <a:prstGeom prst="notchedRightArrow">
            <a:avLst>
              <a:gd name="adj1" fmla="val 67806"/>
              <a:gd name="adj2" fmla="val 4725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8" name="自选图形 14"/>
          <p:cNvSpPr>
            <a:spLocks noChangeArrowheads="1"/>
          </p:cNvSpPr>
          <p:nvPr/>
        </p:nvSpPr>
        <p:spPr bwMode="auto">
          <a:xfrm>
            <a:off x="5148263" y="1700213"/>
            <a:ext cx="1368425" cy="838200"/>
          </a:xfrm>
          <a:prstGeom prst="notchedRightArrow">
            <a:avLst>
              <a:gd name="adj1" fmla="val 67806"/>
              <a:gd name="adj2" fmla="val 408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9" name="自选图形 15"/>
          <p:cNvSpPr>
            <a:spLocks noChangeArrowheads="1"/>
          </p:cNvSpPr>
          <p:nvPr/>
        </p:nvSpPr>
        <p:spPr bwMode="auto">
          <a:xfrm>
            <a:off x="6516688" y="1700213"/>
            <a:ext cx="1366837" cy="838200"/>
          </a:xfrm>
          <a:prstGeom prst="notchedRightArrow">
            <a:avLst>
              <a:gd name="adj1" fmla="val 67806"/>
              <a:gd name="adj2" fmla="val 407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0" name="文本框 16"/>
          <p:cNvSpPr txBox="1">
            <a:spLocks noChangeArrowheads="1"/>
          </p:cNvSpPr>
          <p:nvPr/>
        </p:nvSpPr>
        <p:spPr bwMode="auto">
          <a:xfrm>
            <a:off x="2266950" y="191611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技术稳定</a:t>
            </a:r>
          </a:p>
        </p:txBody>
      </p:sp>
      <p:sp>
        <p:nvSpPr>
          <p:cNvPr id="93201" name="文本框 17"/>
          <p:cNvSpPr txBox="1">
            <a:spLocks noChangeArrowheads="1"/>
          </p:cNvSpPr>
          <p:nvPr/>
        </p:nvSpPr>
        <p:spPr bwMode="auto">
          <a:xfrm>
            <a:off x="3851275" y="1916113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技术说明</a:t>
            </a:r>
          </a:p>
        </p:txBody>
      </p:sp>
      <p:sp>
        <p:nvSpPr>
          <p:cNvPr id="93202" name="文本框 18"/>
          <p:cNvSpPr txBox="1">
            <a:spLocks noChangeArrowheads="1"/>
          </p:cNvSpPr>
          <p:nvPr/>
        </p:nvSpPr>
        <p:spPr bwMode="auto">
          <a:xfrm>
            <a:off x="5364163" y="1844675"/>
            <a:ext cx="9096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400">
                <a:latin typeface="Times New Roman" pitchFamily="18" charset="0"/>
              </a:rPr>
              <a:t>技术、工艺改进</a:t>
            </a:r>
          </a:p>
        </p:txBody>
      </p:sp>
      <p:sp>
        <p:nvSpPr>
          <p:cNvPr id="93203" name="文本框 19"/>
          <p:cNvSpPr txBox="1">
            <a:spLocks noChangeArrowheads="1"/>
          </p:cNvSpPr>
          <p:nvPr/>
        </p:nvSpPr>
        <p:spPr bwMode="auto">
          <a:xfrm>
            <a:off x="6732588" y="1916113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工艺确定</a:t>
            </a:r>
          </a:p>
        </p:txBody>
      </p:sp>
      <p:sp>
        <p:nvSpPr>
          <p:cNvPr id="93204" name="自选图形 20"/>
          <p:cNvSpPr>
            <a:spLocks noChangeArrowheads="1"/>
          </p:cNvSpPr>
          <p:nvPr/>
        </p:nvSpPr>
        <p:spPr bwMode="auto">
          <a:xfrm>
            <a:off x="1835150" y="3141663"/>
            <a:ext cx="1655763" cy="838200"/>
          </a:xfrm>
          <a:prstGeom prst="notchedRightArrow">
            <a:avLst>
              <a:gd name="adj1" fmla="val 67806"/>
              <a:gd name="adj2" fmla="val 4938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2" name="自选图形 28"/>
          <p:cNvSpPr>
            <a:spLocks noChangeArrowheads="1"/>
          </p:cNvSpPr>
          <p:nvPr/>
        </p:nvSpPr>
        <p:spPr bwMode="auto">
          <a:xfrm rot="5400000">
            <a:off x="4005263" y="2560638"/>
            <a:ext cx="762000" cy="533400"/>
          </a:xfrm>
          <a:prstGeom prst="notchedRightArrow">
            <a:avLst>
              <a:gd name="adj1" fmla="val 50000"/>
              <a:gd name="adj2" fmla="val 357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3" name="自选图形 29"/>
          <p:cNvSpPr>
            <a:spLocks noChangeArrowheads="1"/>
          </p:cNvSpPr>
          <p:nvPr/>
        </p:nvSpPr>
        <p:spPr bwMode="auto">
          <a:xfrm rot="16200000" flipV="1">
            <a:off x="5465763" y="2565400"/>
            <a:ext cx="762000" cy="533400"/>
          </a:xfrm>
          <a:prstGeom prst="notchedRightArrow">
            <a:avLst>
              <a:gd name="adj1" fmla="val 50000"/>
              <a:gd name="adj2" fmla="val 357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4" name="自选图形 30"/>
          <p:cNvSpPr>
            <a:spLocks noChangeArrowheads="1"/>
          </p:cNvSpPr>
          <p:nvPr/>
        </p:nvSpPr>
        <p:spPr bwMode="auto">
          <a:xfrm rot="16200000" flipV="1">
            <a:off x="2297113" y="4119563"/>
            <a:ext cx="762000" cy="533400"/>
          </a:xfrm>
          <a:prstGeom prst="notchedRightArrow">
            <a:avLst>
              <a:gd name="adj1" fmla="val 50000"/>
              <a:gd name="adj2" fmla="val 357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5" name="自选图形 31"/>
          <p:cNvSpPr>
            <a:spLocks noChangeArrowheads="1"/>
          </p:cNvSpPr>
          <p:nvPr/>
        </p:nvSpPr>
        <p:spPr bwMode="auto">
          <a:xfrm rot="16200000" flipV="1">
            <a:off x="4005263" y="4084638"/>
            <a:ext cx="762000" cy="533400"/>
          </a:xfrm>
          <a:prstGeom prst="notchedRightArrow">
            <a:avLst>
              <a:gd name="adj1" fmla="val 50000"/>
              <a:gd name="adj2" fmla="val 357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6" name="自选图形 32"/>
          <p:cNvSpPr>
            <a:spLocks noChangeArrowheads="1"/>
          </p:cNvSpPr>
          <p:nvPr/>
        </p:nvSpPr>
        <p:spPr bwMode="auto">
          <a:xfrm rot="5400000">
            <a:off x="5465763" y="4119563"/>
            <a:ext cx="762000" cy="533400"/>
          </a:xfrm>
          <a:prstGeom prst="notchedRightArrow">
            <a:avLst>
              <a:gd name="adj1" fmla="val 50000"/>
              <a:gd name="adj2" fmla="val 357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7" name="文本框 33"/>
          <p:cNvSpPr txBox="1">
            <a:spLocks noChangeArrowheads="1"/>
          </p:cNvSpPr>
          <p:nvPr/>
        </p:nvSpPr>
        <p:spPr bwMode="auto">
          <a:xfrm>
            <a:off x="1258888" y="19129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latin typeface="Times New Roman" pitchFamily="18" charset="0"/>
              </a:rPr>
              <a:t>技术</a:t>
            </a:r>
          </a:p>
        </p:txBody>
      </p:sp>
      <p:sp>
        <p:nvSpPr>
          <p:cNvPr id="93218" name="文本框 34"/>
          <p:cNvSpPr txBox="1">
            <a:spLocks noChangeArrowheads="1"/>
          </p:cNvSpPr>
          <p:nvPr/>
        </p:nvSpPr>
        <p:spPr bwMode="auto">
          <a:xfrm>
            <a:off x="1258888" y="34369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latin typeface="Times New Roman" pitchFamily="18" charset="0"/>
              </a:rPr>
              <a:t>销售</a:t>
            </a:r>
          </a:p>
        </p:txBody>
      </p:sp>
      <p:sp>
        <p:nvSpPr>
          <p:cNvPr id="93219" name="文本框 35"/>
          <p:cNvSpPr txBox="1">
            <a:spLocks noChangeArrowheads="1"/>
          </p:cNvSpPr>
          <p:nvPr/>
        </p:nvSpPr>
        <p:spPr bwMode="auto">
          <a:xfrm>
            <a:off x="1258888" y="5037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latin typeface="Times New Roman" pitchFamily="18" charset="0"/>
              </a:rPr>
              <a:t>市场</a:t>
            </a:r>
          </a:p>
        </p:txBody>
      </p:sp>
      <p:sp>
        <p:nvSpPr>
          <p:cNvPr id="93220" name="自选图形 36"/>
          <p:cNvSpPr>
            <a:spLocks noChangeArrowheads="1"/>
          </p:cNvSpPr>
          <p:nvPr/>
        </p:nvSpPr>
        <p:spPr bwMode="auto">
          <a:xfrm>
            <a:off x="3563938" y="3141663"/>
            <a:ext cx="1655762" cy="838200"/>
          </a:xfrm>
          <a:prstGeom prst="notchedRightArrow">
            <a:avLst>
              <a:gd name="adj1" fmla="val 67806"/>
              <a:gd name="adj2" fmla="val 4938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1" name="自选图形 37"/>
          <p:cNvSpPr>
            <a:spLocks noChangeArrowheads="1"/>
          </p:cNvSpPr>
          <p:nvPr/>
        </p:nvSpPr>
        <p:spPr bwMode="auto">
          <a:xfrm>
            <a:off x="5148263" y="3141663"/>
            <a:ext cx="1655762" cy="838200"/>
          </a:xfrm>
          <a:prstGeom prst="notchedRightArrow">
            <a:avLst>
              <a:gd name="adj1" fmla="val 67806"/>
              <a:gd name="adj2" fmla="val 4938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7" name="文本框 23"/>
          <p:cNvSpPr txBox="1">
            <a:spLocks noChangeArrowheads="1"/>
          </p:cNvSpPr>
          <p:nvPr/>
        </p:nvSpPr>
        <p:spPr bwMode="auto">
          <a:xfrm>
            <a:off x="2195513" y="3379788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试拜访</a:t>
            </a:r>
          </a:p>
        </p:txBody>
      </p:sp>
      <p:sp>
        <p:nvSpPr>
          <p:cNvPr id="93208" name="文本框 24"/>
          <p:cNvSpPr txBox="1">
            <a:spLocks noChangeArrowheads="1"/>
          </p:cNvSpPr>
          <p:nvPr/>
        </p:nvSpPr>
        <p:spPr bwMode="auto">
          <a:xfrm>
            <a:off x="5507038" y="3357563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试销</a:t>
            </a:r>
          </a:p>
        </p:txBody>
      </p:sp>
      <p:sp>
        <p:nvSpPr>
          <p:cNvPr id="93209" name="文本框 25"/>
          <p:cNvSpPr txBox="1">
            <a:spLocks noChangeArrowheads="1"/>
          </p:cNvSpPr>
          <p:nvPr/>
        </p:nvSpPr>
        <p:spPr bwMode="auto">
          <a:xfrm>
            <a:off x="3924300" y="3379788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>
                <a:latin typeface="Times New Roman" pitchFamily="18" charset="0"/>
              </a:rPr>
              <a:t>客户分析</a:t>
            </a:r>
          </a:p>
        </p:txBody>
      </p:sp>
      <p:sp>
        <p:nvSpPr>
          <p:cNvPr id="93222" name="自选图形 38"/>
          <p:cNvSpPr>
            <a:spLocks noChangeArrowheads="1"/>
          </p:cNvSpPr>
          <p:nvPr/>
        </p:nvSpPr>
        <p:spPr bwMode="auto">
          <a:xfrm>
            <a:off x="3490913" y="4797425"/>
            <a:ext cx="1582737" cy="838200"/>
          </a:xfrm>
          <a:prstGeom prst="notchedRightArrow">
            <a:avLst>
              <a:gd name="adj1" fmla="val 67806"/>
              <a:gd name="adj2" fmla="val 472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3" name="自选图形 39"/>
          <p:cNvSpPr>
            <a:spLocks noChangeArrowheads="1"/>
          </p:cNvSpPr>
          <p:nvPr/>
        </p:nvSpPr>
        <p:spPr bwMode="auto">
          <a:xfrm>
            <a:off x="5075238" y="4797425"/>
            <a:ext cx="1582737" cy="838200"/>
          </a:xfrm>
          <a:prstGeom prst="notchedRightArrow">
            <a:avLst>
              <a:gd name="adj1" fmla="val 67806"/>
              <a:gd name="adj2" fmla="val 472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4" name="自选图形 40"/>
          <p:cNvSpPr>
            <a:spLocks noChangeArrowheads="1"/>
          </p:cNvSpPr>
          <p:nvPr/>
        </p:nvSpPr>
        <p:spPr bwMode="auto">
          <a:xfrm>
            <a:off x="6659563" y="4797425"/>
            <a:ext cx="1582737" cy="838200"/>
          </a:xfrm>
          <a:prstGeom prst="notchedRightArrow">
            <a:avLst>
              <a:gd name="adj1" fmla="val 67806"/>
              <a:gd name="adj2" fmla="val 472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文本框 8"/>
          <p:cNvSpPr txBox="1">
            <a:spLocks noChangeArrowheads="1"/>
          </p:cNvSpPr>
          <p:nvPr/>
        </p:nvSpPr>
        <p:spPr bwMode="auto">
          <a:xfrm>
            <a:off x="2266950" y="5013325"/>
            <a:ext cx="1196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客户定位</a:t>
            </a:r>
          </a:p>
        </p:txBody>
      </p:sp>
      <p:sp>
        <p:nvSpPr>
          <p:cNvPr id="93193" name="文本框 9"/>
          <p:cNvSpPr txBox="1">
            <a:spLocks noChangeArrowheads="1"/>
          </p:cNvSpPr>
          <p:nvPr/>
        </p:nvSpPr>
        <p:spPr bwMode="auto">
          <a:xfrm>
            <a:off x="3851275" y="5013325"/>
            <a:ext cx="1093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定价策略</a:t>
            </a:r>
          </a:p>
        </p:txBody>
      </p:sp>
      <p:sp>
        <p:nvSpPr>
          <p:cNvPr id="93194" name="文本框 10"/>
          <p:cNvSpPr txBox="1">
            <a:spLocks noChangeArrowheads="1"/>
          </p:cNvSpPr>
          <p:nvPr/>
        </p:nvSpPr>
        <p:spPr bwMode="auto">
          <a:xfrm>
            <a:off x="5219700" y="5013325"/>
            <a:ext cx="1216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1600">
                <a:latin typeface="Times New Roman" pitchFamily="18" charset="0"/>
              </a:rPr>
              <a:t>渠道选择</a:t>
            </a:r>
          </a:p>
        </p:txBody>
      </p:sp>
      <p:sp>
        <p:nvSpPr>
          <p:cNvPr id="93195" name="文本框 11"/>
          <p:cNvSpPr txBox="1">
            <a:spLocks noChangeArrowheads="1"/>
          </p:cNvSpPr>
          <p:nvPr/>
        </p:nvSpPr>
        <p:spPr bwMode="auto">
          <a:xfrm>
            <a:off x="6948488" y="5013325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>
                <a:latin typeface="Times New Roman" pitchFamily="18" charset="0"/>
              </a:rPr>
              <a:t>促销方案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吸引专业人员</a:t>
            </a:r>
          </a:p>
        </p:txBody>
      </p:sp>
      <p:sp>
        <p:nvSpPr>
          <p:cNvPr id="94211" name="矩形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/>
              <a:t>           </a:t>
            </a:r>
            <a:r>
              <a:rPr kumimoji="1" lang="zh-CN" altLang="en-US"/>
              <a:t>公平、具竞争力的薪资体系是公司实施人力资源战略的基本保障。合理的薪资可使企业吸引到合格的员工，鼓励员工积极工作，提高技能，从而提升企业效率，赢得竞争优势。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矩形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结束</a:t>
            </a:r>
          </a:p>
        </p:txBody>
      </p:sp>
      <p:sp>
        <p:nvSpPr>
          <p:cNvPr id="95235" name="矩形 3"/>
          <p:cNvSpPr>
            <a:spLocks noGrp="1" noRot="1" noChangeArrowheads="1"/>
          </p:cNvSpPr>
          <p:nvPr>
            <p:ph type="body" idx="1"/>
          </p:nvPr>
        </p:nvSpPr>
        <p:spPr>
          <a:xfrm>
            <a:off x="1116013" y="1700213"/>
            <a:ext cx="7654925" cy="8207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如有不足之处，尽请广大同仁批评指出。</a:t>
            </a:r>
          </a:p>
        </p:txBody>
      </p:sp>
      <p:sp>
        <p:nvSpPr>
          <p:cNvPr id="95236" name="矩形 4"/>
          <p:cNvSpPr>
            <a:spLocks noRot="1" noChangeArrowheads="1"/>
          </p:cNvSpPr>
          <p:nvPr/>
        </p:nvSpPr>
        <p:spPr bwMode="auto">
          <a:xfrm>
            <a:off x="3492500" y="3500438"/>
            <a:ext cx="31686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" pitchFamily="2" charset="2"/>
              <a:buNone/>
            </a:pPr>
            <a:r>
              <a:rPr lang="zh-CN" altLang="en-US" sz="4400">
                <a:solidFill>
                  <a:schemeClr val="tx2"/>
                </a:solidFill>
              </a:rPr>
              <a:t>谢谢观赏！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可行性研究报告">
  <a:themeElements>
    <a:clrScheme name="可行性研究报告 1">
      <a:dk1>
        <a:srgbClr xmlns:mc="http://schemas.openxmlformats.org/markup-compatibility/2006" xmlns:a14="http://schemas.microsoft.com/office/drawing/2010/main" val="000099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969696" mc:Ignorable=""/>
      </a:lt2>
      <a:accent1>
        <a:srgbClr xmlns:mc="http://schemas.openxmlformats.org/markup-compatibility/2006" xmlns:a14="http://schemas.microsoft.com/office/drawing/2010/main" val="BBE8FF" mc:Ignorable=""/>
      </a:accent1>
      <a:accent2>
        <a:srgbClr xmlns:mc="http://schemas.openxmlformats.org/markup-compatibility/2006" xmlns:a14="http://schemas.microsoft.com/office/drawing/2010/main" val="CC3300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82" mc:Ignorable=""/>
      </a:accent4>
      <a:accent5>
        <a:srgbClr xmlns:mc="http://schemas.openxmlformats.org/markup-compatibility/2006" xmlns:a14="http://schemas.microsoft.com/office/drawing/2010/main" val="DAF2FF" mc:Ignorable=""/>
      </a:accent5>
      <a:accent6>
        <a:srgbClr xmlns:mc="http://schemas.openxmlformats.org/markup-compatibility/2006" xmlns:a14="http://schemas.microsoft.com/office/drawing/2010/main" val="B92D00" mc:Ignorable=""/>
      </a:accent6>
      <a:hlink>
        <a:srgbClr xmlns:mc="http://schemas.openxmlformats.org/markup-compatibility/2006" xmlns:a14="http://schemas.microsoft.com/office/drawing/2010/main" val="006666" mc:Ignorable=""/>
      </a:hlink>
      <a:folHlink>
        <a:srgbClr xmlns:mc="http://schemas.openxmlformats.org/markup-compatibility/2006" xmlns:a14="http://schemas.microsoft.com/office/drawing/2010/main" val="FF9933" mc:Ignorable=""/>
      </a:folHlink>
    </a:clrScheme>
    <a:fontScheme name="可行性研究报告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可行性研究报告 1">
        <a:dk1>
          <a:srgbClr xmlns:mc="http://schemas.openxmlformats.org/markup-compatibility/2006" xmlns:a14="http://schemas.microsoft.com/office/drawing/2010/main" val="0000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BBE8FF" mc:Ignorable=""/>
        </a:accent1>
        <a:accent2>
          <a:srgbClr xmlns:mc="http://schemas.openxmlformats.org/markup-compatibility/2006" xmlns:a14="http://schemas.microsoft.com/office/drawing/2010/main" val="CC330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82" mc:Ignorable=""/>
        </a:accent4>
        <a:accent5>
          <a:srgbClr xmlns:mc="http://schemas.openxmlformats.org/markup-compatibility/2006" xmlns:a14="http://schemas.microsoft.com/office/drawing/2010/main" val="DAF2FF" mc:Ignorable=""/>
        </a:accent5>
        <a:accent6>
          <a:srgbClr xmlns:mc="http://schemas.openxmlformats.org/markup-compatibility/2006" xmlns:a14="http://schemas.microsoft.com/office/drawing/2010/main" val="B92D00" mc:Ignorable=""/>
        </a:accent6>
        <a:hlink>
          <a:srgbClr xmlns:mc="http://schemas.openxmlformats.org/markup-compatibility/2006" xmlns:a14="http://schemas.microsoft.com/office/drawing/2010/main" val="006666" mc:Ignorable=""/>
        </a:hlink>
        <a:folHlink>
          <a:srgbClr xmlns:mc="http://schemas.openxmlformats.org/markup-compatibility/2006" xmlns:a14="http://schemas.microsoft.com/office/drawing/2010/main" val="FF9933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可行性研究报告 2">
        <a:dk1>
          <a:srgbClr xmlns:mc="http://schemas.openxmlformats.org/markup-compatibility/2006" xmlns:a14="http://schemas.microsoft.com/office/drawing/2010/main" val="515179" mc:Ignorable=""/>
        </a:dk1>
        <a:lt1>
          <a:srgbClr xmlns:mc="http://schemas.openxmlformats.org/markup-compatibility/2006" xmlns:a14="http://schemas.microsoft.com/office/drawing/2010/main" val="CC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E5E9FB" mc:Ignorable=""/>
        </a:accent1>
        <a:accent2>
          <a:srgbClr xmlns:mc="http://schemas.openxmlformats.org/markup-compatibility/2006" xmlns:a14="http://schemas.microsoft.com/office/drawing/2010/main" val="009900" mc:Ignorable=""/>
        </a:accent2>
        <a:accent3>
          <a:srgbClr xmlns:mc="http://schemas.openxmlformats.org/markup-compatibility/2006" xmlns:a14="http://schemas.microsoft.com/office/drawing/2010/main" val="E2FFFF" mc:Ignorable=""/>
        </a:accent3>
        <a:accent4>
          <a:srgbClr xmlns:mc="http://schemas.openxmlformats.org/markup-compatibility/2006" xmlns:a14="http://schemas.microsoft.com/office/drawing/2010/main" val="444466" mc:Ignorable=""/>
        </a:accent4>
        <a:accent5>
          <a:srgbClr xmlns:mc="http://schemas.openxmlformats.org/markup-compatibility/2006" xmlns:a14="http://schemas.microsoft.com/office/drawing/2010/main" val="F0F2FD" mc:Ignorable=""/>
        </a:accent5>
        <a:accent6>
          <a:srgbClr xmlns:mc="http://schemas.openxmlformats.org/markup-compatibility/2006" xmlns:a14="http://schemas.microsoft.com/office/drawing/2010/main" val="008A00" mc:Ignorable=""/>
        </a:accent6>
        <a:hlink>
          <a:srgbClr xmlns:mc="http://schemas.openxmlformats.org/markup-compatibility/2006" xmlns:a14="http://schemas.microsoft.com/office/drawing/2010/main" val="0033CC" mc:Ignorable=""/>
        </a:hlink>
        <a:folHlink>
          <a:srgbClr xmlns:mc="http://schemas.openxmlformats.org/markup-compatibility/2006" xmlns:a14="http://schemas.microsoft.com/office/drawing/2010/main" val="0099CC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可行性研究报告 3">
        <a:dk1>
          <a:srgbClr xmlns:mc="http://schemas.openxmlformats.org/markup-compatibility/2006" xmlns:a14="http://schemas.microsoft.com/office/drawing/2010/main" val="006600" mc:Ignorable=""/>
        </a:dk1>
        <a:lt1>
          <a:srgbClr xmlns:mc="http://schemas.openxmlformats.org/markup-compatibility/2006" xmlns:a14="http://schemas.microsoft.com/office/drawing/2010/main" val="FFFFE1" mc:Ignorable=""/>
        </a:lt1>
        <a:dk2>
          <a:srgbClr xmlns:mc="http://schemas.openxmlformats.org/markup-compatibility/2006" xmlns:a14="http://schemas.microsoft.com/office/drawing/2010/main" val="333399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9900" mc:Ignorable=""/>
        </a:accent1>
        <a:accent2>
          <a:srgbClr xmlns:mc="http://schemas.openxmlformats.org/markup-compatibility/2006" xmlns:a14="http://schemas.microsoft.com/office/drawing/2010/main" val="6600CC" mc:Ignorable=""/>
        </a:accent2>
        <a:accent3>
          <a:srgbClr xmlns:mc="http://schemas.openxmlformats.org/markup-compatibility/2006" xmlns:a14="http://schemas.microsoft.com/office/drawing/2010/main" val="FFFFEE" mc:Ignorable=""/>
        </a:accent3>
        <a:accent4>
          <a:srgbClr xmlns:mc="http://schemas.openxmlformats.org/markup-compatibility/2006" xmlns:a14="http://schemas.microsoft.com/office/drawing/2010/main" val="005600" mc:Ignorable=""/>
        </a:accent4>
        <a:accent5>
          <a:srgbClr xmlns:mc="http://schemas.openxmlformats.org/markup-compatibility/2006" xmlns:a14="http://schemas.microsoft.com/office/drawing/2010/main" val="FFCAAA" mc:Ignorable=""/>
        </a:accent5>
        <a:accent6>
          <a:srgbClr xmlns:mc="http://schemas.openxmlformats.org/markup-compatibility/2006" xmlns:a14="http://schemas.microsoft.com/office/drawing/2010/main" val="5C00B9" mc:Ignorable=""/>
        </a:accent6>
        <a:hlink>
          <a:srgbClr xmlns:mc="http://schemas.openxmlformats.org/markup-compatibility/2006" xmlns:a14="http://schemas.microsoft.com/office/drawing/2010/main" val="FFFFFF" mc:Ignorable=""/>
        </a:hlink>
        <a:folHlink>
          <a:srgbClr xmlns:mc="http://schemas.openxmlformats.org/markup-compatibility/2006" xmlns:a14="http://schemas.microsoft.com/office/drawing/2010/main" val="0099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可行性研究报告 4">
        <a:dk1>
          <a:srgbClr xmlns:mc="http://schemas.openxmlformats.org/markup-compatibility/2006" xmlns:a14="http://schemas.microsoft.com/office/drawing/2010/main" val="000099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99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C7E9CC" mc:Ignorable=""/>
        </a:accent1>
        <a:accent2>
          <a:srgbClr xmlns:mc="http://schemas.openxmlformats.org/markup-compatibility/2006" xmlns:a14="http://schemas.microsoft.com/office/drawing/2010/main" val="006666" mc:Ignorable=""/>
        </a:accent2>
        <a:accent3>
          <a:srgbClr xmlns:mc="http://schemas.openxmlformats.org/markup-compatibility/2006" xmlns:a14="http://schemas.microsoft.com/office/drawing/2010/main" val="FFFFE2" mc:Ignorable=""/>
        </a:accent3>
        <a:accent4>
          <a:srgbClr xmlns:mc="http://schemas.openxmlformats.org/markup-compatibility/2006" xmlns:a14="http://schemas.microsoft.com/office/drawing/2010/main" val="000082" mc:Ignorable=""/>
        </a:accent4>
        <a:accent5>
          <a:srgbClr xmlns:mc="http://schemas.openxmlformats.org/markup-compatibility/2006" xmlns:a14="http://schemas.microsoft.com/office/drawing/2010/main" val="E0F2E2" mc:Ignorable=""/>
        </a:accent5>
        <a:accent6>
          <a:srgbClr xmlns:mc="http://schemas.openxmlformats.org/markup-compatibility/2006" xmlns:a14="http://schemas.microsoft.com/office/drawing/2010/main" val="005C5C" mc:Ignorable=""/>
        </a:accent6>
        <a:hlink>
          <a:srgbClr xmlns:mc="http://schemas.openxmlformats.org/markup-compatibility/2006" xmlns:a14="http://schemas.microsoft.com/office/drawing/2010/main" val="000000" mc:Ignorable=""/>
        </a:hlink>
        <a:folHlink>
          <a:srgbClr xmlns:mc="http://schemas.openxmlformats.org/markup-compatibility/2006" xmlns:a14="http://schemas.microsoft.com/office/drawing/2010/main" val="FFFF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可行性研究报告 5">
        <a:dk1>
          <a:srgbClr xmlns:mc="http://schemas.openxmlformats.org/markup-compatibility/2006" xmlns:a14="http://schemas.microsoft.com/office/drawing/2010/main" val="6633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CC" mc:Ignorable=""/>
        </a:accent1>
        <a:accent2>
          <a:srgbClr xmlns:mc="http://schemas.openxmlformats.org/markup-compatibility/2006" xmlns:a14="http://schemas.microsoft.com/office/drawing/2010/main" val="6666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562A00" mc:Ignorable=""/>
        </a:accent4>
        <a:accent5>
          <a:srgbClr xmlns:mc="http://schemas.openxmlformats.org/markup-compatibility/2006" xmlns:a14="http://schemas.microsoft.com/office/drawing/2010/main" val="FFFFE2" mc:Ignorable=""/>
        </a:accent5>
        <a:accent6>
          <a:srgbClr xmlns:mc="http://schemas.openxmlformats.org/markup-compatibility/2006" xmlns:a14="http://schemas.microsoft.com/office/drawing/2010/main" val="5C5C8A" mc:Ignorable=""/>
        </a:accent6>
        <a:hlink>
          <a:srgbClr xmlns:mc="http://schemas.openxmlformats.org/markup-compatibility/2006" xmlns:a14="http://schemas.microsoft.com/office/drawing/2010/main" val="FF6600" mc:Ignorable=""/>
        </a:hlink>
        <a:folHlink>
          <a:srgbClr xmlns:mc="http://schemas.openxmlformats.org/markup-compatibility/2006" xmlns:a14="http://schemas.microsoft.com/office/drawing/2010/main" val="80808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可行性研究报告 6">
        <a:dk1>
          <a:srgbClr xmlns:mc="http://schemas.openxmlformats.org/markup-compatibility/2006" xmlns:a14="http://schemas.microsoft.com/office/drawing/2010/main" val="000099" mc:Ignorable=""/>
        </a:dk1>
        <a:lt1>
          <a:srgbClr xmlns:mc="http://schemas.openxmlformats.org/markup-compatibility/2006" xmlns:a14="http://schemas.microsoft.com/office/drawing/2010/main" val="FFE6CD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DAB5" mc:Ignorable=""/>
        </a:accent1>
        <a:accent2>
          <a:srgbClr xmlns:mc="http://schemas.openxmlformats.org/markup-compatibility/2006" xmlns:a14="http://schemas.microsoft.com/office/drawing/2010/main" val="996633" mc:Ignorable=""/>
        </a:accent2>
        <a:accent3>
          <a:srgbClr xmlns:mc="http://schemas.openxmlformats.org/markup-compatibility/2006" xmlns:a14="http://schemas.microsoft.com/office/drawing/2010/main" val="FFF0E3" mc:Ignorable=""/>
        </a:accent3>
        <a:accent4>
          <a:srgbClr xmlns:mc="http://schemas.openxmlformats.org/markup-compatibility/2006" xmlns:a14="http://schemas.microsoft.com/office/drawing/2010/main" val="000082" mc:Ignorable=""/>
        </a:accent4>
        <a:accent5>
          <a:srgbClr xmlns:mc="http://schemas.openxmlformats.org/markup-compatibility/2006" xmlns:a14="http://schemas.microsoft.com/office/drawing/2010/main" val="FFEAD7" mc:Ignorable=""/>
        </a:accent5>
        <a:accent6>
          <a:srgbClr xmlns:mc="http://schemas.openxmlformats.org/markup-compatibility/2006" xmlns:a14="http://schemas.microsoft.com/office/drawing/2010/main" val="8A5C2D" mc:Ignorable=""/>
        </a:accent6>
        <a:hlink>
          <a:srgbClr xmlns:mc="http://schemas.openxmlformats.org/markup-compatibility/2006" xmlns:a14="http://schemas.microsoft.com/office/drawing/2010/main" val="990000" mc:Ignorable=""/>
        </a:hlink>
        <a:folHlink>
          <a:srgbClr xmlns:mc="http://schemas.openxmlformats.org/markup-compatibility/2006" xmlns:a14="http://schemas.microsoft.com/office/drawing/2010/main" val="00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可行性研究报告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CCECFF" mc:Ignorable=""/>
        </a:lt1>
        <a:dk2>
          <a:srgbClr xmlns:mc="http://schemas.openxmlformats.org/markup-compatibility/2006" xmlns:a14="http://schemas.microsoft.com/office/drawing/2010/main" val="BE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ADACC0" mc:Ignorable=""/>
        </a:accent1>
        <a:accent2>
          <a:srgbClr xmlns:mc="http://schemas.openxmlformats.org/markup-compatibility/2006" xmlns:a14="http://schemas.microsoft.com/office/drawing/2010/main" val="996633" mc:Ignorable=""/>
        </a:accent2>
        <a:accent3>
          <a:srgbClr xmlns:mc="http://schemas.openxmlformats.org/markup-compatibility/2006" xmlns:a14="http://schemas.microsoft.com/office/drawing/2010/main" val="E2F4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3D2DC" mc:Ignorable=""/>
        </a:accent5>
        <a:accent6>
          <a:srgbClr xmlns:mc="http://schemas.openxmlformats.org/markup-compatibility/2006" xmlns:a14="http://schemas.microsoft.com/office/drawing/2010/main" val="8A5C2D" mc:Ignorable=""/>
        </a:accent6>
        <a:hlink>
          <a:srgbClr xmlns:mc="http://schemas.openxmlformats.org/markup-compatibility/2006" xmlns:a14="http://schemas.microsoft.com/office/drawing/2010/main" val="FF9900" mc:Ignorable=""/>
        </a:hlink>
        <a:folHlink>
          <a:srgbClr xmlns:mc="http://schemas.openxmlformats.org/markup-compatibility/2006" xmlns:a14="http://schemas.microsoft.com/office/drawing/2010/main" val="8080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可行性研究报告 8">
        <a:dk1>
          <a:srgbClr xmlns:mc="http://schemas.openxmlformats.org/markup-compatibility/2006" xmlns:a14="http://schemas.microsoft.com/office/drawing/2010/main" val="990033" mc:Ignorable=""/>
        </a:dk1>
        <a:lt1>
          <a:srgbClr xmlns:mc="http://schemas.openxmlformats.org/markup-compatibility/2006" xmlns:a14="http://schemas.microsoft.com/office/drawing/2010/main" val="CCEC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339966" mc:Ignorable=""/>
        </a:accent2>
        <a:accent3>
          <a:srgbClr xmlns:mc="http://schemas.openxmlformats.org/markup-compatibility/2006" xmlns:a14="http://schemas.microsoft.com/office/drawing/2010/main" val="E2F4FF" mc:Ignorable=""/>
        </a:accent3>
        <a:accent4>
          <a:srgbClr xmlns:mc="http://schemas.openxmlformats.org/markup-compatibility/2006" xmlns:a14="http://schemas.microsoft.com/office/drawing/2010/main" val="82002A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2D8A5C" mc:Ignorable=""/>
        </a:accent6>
        <a:hlink>
          <a:srgbClr xmlns:mc="http://schemas.openxmlformats.org/markup-compatibility/2006" xmlns:a14="http://schemas.microsoft.com/office/drawing/2010/main" val="660066" mc:Ignorable=""/>
        </a:hlink>
        <a:folHlink>
          <a:srgbClr xmlns:mc="http://schemas.openxmlformats.org/markup-compatibility/2006" xmlns:a14="http://schemas.microsoft.com/office/drawing/2010/main" val="FF9933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CCONTNTG</Template>
  <TotalTime>25</TotalTime>
  <Words>401</Words>
  <Application>Microsoft Office PowerPoint</Application>
  <PresentationFormat>全屏显示(4:3)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Arial Black</vt:lpstr>
      <vt:lpstr>Wingdings</vt:lpstr>
      <vt:lpstr>Times New Roman</vt:lpstr>
      <vt:lpstr>黑体</vt:lpstr>
      <vt:lpstr>Helvetica</vt:lpstr>
      <vt:lpstr>可行性研究报告</vt:lpstr>
      <vt:lpstr>发展分析报告</vt:lpstr>
      <vt:lpstr>报告简介</vt:lpstr>
      <vt:lpstr>预算是体系高效运转的中枢</vt:lpstr>
      <vt:lpstr>远景目标的实现</vt:lpstr>
      <vt:lpstr>发展策略</vt:lpstr>
      <vt:lpstr>过渡性方案</vt:lpstr>
      <vt:lpstr>各部门紧密配合</vt:lpstr>
      <vt:lpstr>吸引专业人员</vt:lpstr>
      <vt:lpstr>结束</vt:lpstr>
    </vt:vector>
  </TitlesOfParts>
  <Company>导向科技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111</dc:creator>
  <cp:keywords>1</cp:keywords>
  <cp:lastModifiedBy>JJ</cp:lastModifiedBy>
  <cp:revision>111</cp:revision>
  <cp:lastPrinted>1601-01-01T00:00:00Z</cp:lastPrinted>
  <dcterms:created xsi:type="dcterms:W3CDTF">2006-08-20T17:22:28Z</dcterms:created>
  <dcterms:modified xsi:type="dcterms:W3CDTF">2010-05-20T06:19:29Z</dcterms:modified>
  <cp:category>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LCID">
    <vt:i4>2052</vt:i4>
  </property>
  <property fmtid="{64440492-4C8B-11D1-8B70-080036B11A03}" pid="4">
    <vt:lpwstr>111</vt:lpwstr>
  </property>
</Properties>
</file>