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309" r:id="rId2"/>
    <p:sldId id="294" r:id="rId3"/>
    <p:sldId id="282" r:id="rId4"/>
    <p:sldId id="317" r:id="rId5"/>
    <p:sldId id="321" r:id="rId6"/>
    <p:sldId id="322" r:id="rId7"/>
    <p:sldId id="318" r:id="rId8"/>
    <p:sldId id="311" r:id="rId9"/>
    <p:sldId id="289" r:id="rId10"/>
    <p:sldId id="320" r:id="rId11"/>
    <p:sldId id="313" r:id="rId12"/>
    <p:sldId id="296" r:id="rId13"/>
    <p:sldId id="319" r:id="rId14"/>
    <p:sldId id="302" r:id="rId15"/>
    <p:sldId id="303" r:id="rId16"/>
    <p:sldId id="314" r:id="rId17"/>
    <p:sldId id="305" r:id="rId18"/>
    <p:sldId id="306" r:id="rId19"/>
    <p:sldId id="307" r:id="rId20"/>
    <p:sldId id="308" r:id="rId21"/>
    <p:sldId id="324" r:id="rId22"/>
  </p:sldIdLst>
  <p:sldSz cx="9144000" cy="6858000" type="screen4x3"/>
  <p:notesSz cx="6858000" cy="9144000"/>
  <p:embeddedFontLst>
    <p:embeddedFont>
      <p:font typeface="微软雅黑" pitchFamily="34" charset="-122"/>
      <p:regular r:id="rId24"/>
      <p:bold r:id="rId25"/>
    </p:embeddedFont>
    <p:embeddedFont>
      <p:font typeface="Calibri Light" pitchFamily="34" charset="0"/>
      <p:regular r:id="rId26"/>
      <p:italic r:id="rId27"/>
    </p:embeddedFont>
    <p:embeddedFont>
      <p:font typeface="Webdings" pitchFamily="18" charset="2"/>
      <p:regular r:id="rId28"/>
    </p:embeddedFont>
    <p:embeddedFont>
      <p:font typeface="Broadway" pitchFamily="82" charset="0"/>
      <p:regular r:id="rId29"/>
    </p:embeddedFont>
    <p:embeddedFont>
      <p:font typeface="方正正大黑简体" charset="-122"/>
      <p:regular r:id="rId30"/>
    </p:embeddedFont>
    <p:embeddedFont>
      <p:font typeface="方正正准黑简体" charset="-122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EEEEE"/>
    <a:srgbClr val="7F7F7F"/>
    <a:srgbClr val="ED7D31"/>
    <a:srgbClr val="007FDE"/>
    <a:srgbClr val="FFFFFF"/>
    <a:srgbClr val="929292"/>
    <a:srgbClr val="008AF2"/>
    <a:srgbClr val="0083E6"/>
    <a:srgbClr val="2F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8" autoAdjust="0"/>
    <p:restoredTop sz="90987" autoAdjust="0"/>
  </p:normalViewPr>
  <p:slideViewPr>
    <p:cSldViewPr snapToGrid="0">
      <p:cViewPr>
        <p:scale>
          <a:sx n="78" d="100"/>
          <a:sy n="78" d="100"/>
        </p:scale>
        <p:origin x="-115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F7F5E-11E0-4FFA-A7B3-B93DA1EE97FB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AAC13-1E0B-4CD3-AC35-6F8035299B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9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021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3668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3188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29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357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4097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3830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3521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6560528"/>
            <a:ext cx="9144000" cy="297472"/>
            <a:chOff x="0" y="6389078"/>
            <a:chExt cx="9144000" cy="297472"/>
          </a:xfrm>
          <a:solidFill>
            <a:srgbClr val="0070C0"/>
          </a:solidFill>
        </p:grpSpPr>
        <p:sp>
          <p:nvSpPr>
            <p:cNvPr id="6" name="矩形 5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 flipV="1">
            <a:off x="0" y="0"/>
            <a:ext cx="9144000" cy="297472"/>
            <a:chOff x="0" y="6389078"/>
            <a:chExt cx="9144000" cy="297472"/>
          </a:xfrm>
          <a:solidFill>
            <a:srgbClr val="0070C0"/>
          </a:solidFill>
        </p:grpSpPr>
        <p:sp>
          <p:nvSpPr>
            <p:cNvPr id="9" name="矩形 8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3787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701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5783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A416-FCAF-4A53-9289-D47A64F403DD}" type="datetimeFigureOut">
              <a:rPr lang="zh-CN" altLang="en-US" smtClean="0"/>
              <a:pPr/>
              <a:t>2016/7/6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12DC9-D0CD-48A5-A2D1-4C9588FCA7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8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" name="图片 12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472" y="307910"/>
            <a:ext cx="9246943" cy="6245093"/>
          </a:xfrm>
          <a:prstGeom prst="rect">
            <a:avLst/>
          </a:prstGeom>
        </p:spPr>
      </p:pic>
      <p:sp>
        <p:nvSpPr>
          <p:cNvPr id="20" name="对角圆角矩形 19"/>
          <p:cNvSpPr/>
          <p:nvPr/>
        </p:nvSpPr>
        <p:spPr>
          <a:xfrm flipH="1">
            <a:off x="493486" y="1551413"/>
            <a:ext cx="1329980" cy="556283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spc="100" dirty="0" smtClean="0">
                <a:latin typeface="+mn-ea"/>
              </a:rPr>
              <a:t>项目部</a:t>
            </a:r>
            <a:endParaRPr lang="zh-CN" altLang="en-US" sz="2400" b="1" spc="100" dirty="0"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47247" y="4396873"/>
            <a:ext cx="264950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400" spc="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 </a:t>
            </a:r>
            <a:r>
              <a:rPr lang="en-US" altLang="zh-CN" sz="2000" spc="1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endParaRPr lang="en-US" altLang="zh-CN" sz="2000" spc="1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角圆角矩形 24"/>
          <p:cNvSpPr/>
          <p:nvPr/>
        </p:nvSpPr>
        <p:spPr>
          <a:xfrm flipH="1">
            <a:off x="1823463" y="2107696"/>
            <a:ext cx="6149269" cy="849451"/>
          </a:xfrm>
          <a:prstGeom prst="round2DiagRect">
            <a:avLst>
              <a:gd name="adj1" fmla="val 50000"/>
              <a:gd name="adj2" fmla="val 0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spc="10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78891" y="2200522"/>
            <a:ext cx="5211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100" dirty="0" smtClean="0">
                <a:solidFill>
                  <a:srgbClr val="0070C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人事岗位竞聘汇报</a:t>
            </a:r>
            <a:endParaRPr lang="zh-CN" altLang="en-US" sz="4800" spc="100" dirty="0">
              <a:solidFill>
                <a:srgbClr val="0070C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2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连接符 60"/>
          <p:cNvCxnSpPr/>
          <p:nvPr/>
        </p:nvCxnSpPr>
        <p:spPr>
          <a:xfrm flipH="1">
            <a:off x="0" y="884629"/>
            <a:ext cx="914400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277758" y="580571"/>
            <a:ext cx="1571947" cy="595085"/>
            <a:chOff x="7277758" y="580571"/>
            <a:chExt cx="1571947" cy="595085"/>
          </a:xfrm>
        </p:grpSpPr>
        <p:sp>
          <p:nvSpPr>
            <p:cNvPr id="26" name="平行四边形 25"/>
            <p:cNvSpPr/>
            <p:nvPr/>
          </p:nvSpPr>
          <p:spPr>
            <a:xfrm>
              <a:off x="7277758" y="580571"/>
              <a:ext cx="1571947" cy="595085"/>
            </a:xfrm>
            <a:prstGeom prst="parallelogram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64842" y="65379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EEEEEE"/>
                  </a:solidFill>
                </a:rPr>
                <a:t>添加标题</a:t>
              </a:r>
              <a:endParaRPr lang="zh-CN" altLang="en-US" sz="2400" b="1" dirty="0">
                <a:solidFill>
                  <a:srgbClr val="EEEEE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30339" y="1617052"/>
            <a:ext cx="6813730" cy="1795215"/>
            <a:chOff x="1166722" y="1975348"/>
            <a:chExt cx="6813730" cy="1795215"/>
          </a:xfrm>
        </p:grpSpPr>
        <p:grpSp>
          <p:nvGrpSpPr>
            <p:cNvPr id="13" name="组合 12"/>
            <p:cNvGrpSpPr/>
            <p:nvPr/>
          </p:nvGrpSpPr>
          <p:grpSpPr>
            <a:xfrm>
              <a:off x="1166722" y="1975348"/>
              <a:ext cx="6717601" cy="595086"/>
              <a:chOff x="979460" y="1651498"/>
              <a:chExt cx="6717601" cy="595086"/>
            </a:xfrm>
          </p:grpSpPr>
          <p:sp>
            <p:nvSpPr>
              <p:cNvPr id="6" name="平行四边形 5"/>
              <p:cNvSpPr/>
              <p:nvPr/>
            </p:nvSpPr>
            <p:spPr>
              <a:xfrm>
                <a:off x="979460" y="1651498"/>
                <a:ext cx="1857828" cy="595086"/>
              </a:xfrm>
              <a:prstGeom prst="parallelogram">
                <a:avLst>
                  <a:gd name="adj" fmla="val 30122"/>
                </a:avLst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949237" y="1683510"/>
                <a:ext cx="17876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i="1" spc="1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添加小标题</a:t>
                </a:r>
                <a:endParaRPr lang="zh-CN" altLang="en-US" sz="2400" i="1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29281" y="1687728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sz="2800" b="1" i="1" kern="100" dirty="0">
                    <a:solidFill>
                      <a:srgbClr val="EEEEE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一方面</a:t>
                </a:r>
                <a:endParaRPr lang="zh-CN" altLang="en-US" sz="2800" b="1" i="1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1001685" y="2223648"/>
                <a:ext cx="6695376" cy="0"/>
              </a:xfrm>
              <a:prstGeom prst="straightConnector1">
                <a:avLst/>
              </a:prstGeom>
              <a:ln w="50800"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240197" y="2724123"/>
              <a:ext cx="6740255" cy="1046440"/>
              <a:chOff x="1052935" y="2400273"/>
              <a:chExt cx="6740255" cy="104644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50810" y="2400273"/>
                <a:ext cx="6442380" cy="1046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  <a:spcAft>
                    <a:spcPts val="1200"/>
                  </a:spcAft>
                </a:pP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这里添加对该竞争岗位的</a:t>
                </a:r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认识一</a:t>
                </a:r>
                <a:endParaRPr lang="en-US" altLang="zh-CN" sz="20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30000"/>
                  </a:lnSpc>
                  <a:spcAft>
                    <a:spcPts val="1200"/>
                  </a:spcAft>
                </a:pP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这里添加对该竞争岗位的</a:t>
                </a:r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认识二</a:t>
                </a:r>
                <a:endPara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052935" y="2573914"/>
                <a:ext cx="150946" cy="150946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06347" y="3739597"/>
            <a:ext cx="6816905" cy="2431015"/>
            <a:chOff x="1163547" y="4145111"/>
            <a:chExt cx="6816905" cy="2431015"/>
          </a:xfrm>
        </p:grpSpPr>
        <p:grpSp>
          <p:nvGrpSpPr>
            <p:cNvPr id="28" name="组合 27"/>
            <p:cNvGrpSpPr/>
            <p:nvPr/>
          </p:nvGrpSpPr>
          <p:grpSpPr>
            <a:xfrm>
              <a:off x="1163547" y="4145111"/>
              <a:ext cx="6708076" cy="595086"/>
              <a:chOff x="976285" y="1651498"/>
              <a:chExt cx="6708076" cy="595086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976285" y="1651498"/>
                <a:ext cx="1857828" cy="595086"/>
              </a:xfrm>
              <a:prstGeom prst="parallelogram">
                <a:avLst>
                  <a:gd name="adj" fmla="val 30122"/>
                </a:avLst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49237" y="1683510"/>
                <a:ext cx="17876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i="1" spc="1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添加小标题</a:t>
                </a:r>
                <a:endParaRPr lang="zh-CN" altLang="en-US" sz="2400" i="1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89799" y="168772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i="1" kern="100" dirty="0" smtClean="0">
                    <a:solidFill>
                      <a:srgbClr val="EEEEE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另一</a:t>
                </a:r>
                <a:r>
                  <a:rPr lang="zh-CN" altLang="zh-CN" sz="2800" b="1" i="1" kern="100" dirty="0" smtClean="0">
                    <a:solidFill>
                      <a:srgbClr val="EEEEE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方面</a:t>
                </a:r>
                <a:endParaRPr lang="zh-CN" altLang="en-US" sz="2800" b="1" i="1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>
                <a:off x="988985" y="2223648"/>
                <a:ext cx="6695376" cy="0"/>
              </a:xfrm>
              <a:prstGeom prst="straightConnector1">
                <a:avLst/>
              </a:prstGeom>
              <a:ln w="50800">
                <a:solidFill>
                  <a:srgbClr val="0070C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1240197" y="4975688"/>
              <a:ext cx="6740255" cy="1600438"/>
              <a:chOff x="1052935" y="4651838"/>
              <a:chExt cx="6740255" cy="1600438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350810" y="4651838"/>
                <a:ext cx="644238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  <a:spcAft>
                    <a:spcPts val="1200"/>
                  </a:spcAft>
                </a:pP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这里添加对该竞争岗位的认识</a:t>
                </a:r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</a:t>
                </a:r>
                <a:endParaRPr lang="en-US" altLang="zh-CN" sz="20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30000"/>
                  </a:lnSpc>
                  <a:spcAft>
                    <a:spcPts val="1200"/>
                  </a:spcAft>
                </a:pP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这里添加对该竞争岗位的</a:t>
                </a:r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认识二</a:t>
                </a:r>
                <a:endParaRPr lang="en-US" altLang="zh-CN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52935" y="4826721"/>
                <a:ext cx="150946" cy="150946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17391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accel="74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8" accel="74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accel="7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8" accel="7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472" y="307910"/>
            <a:ext cx="9246943" cy="6245093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0" y="3488803"/>
            <a:ext cx="3204019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13444" y="3488803"/>
            <a:ext cx="313055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flipV="1">
            <a:off x="3198514" y="2084089"/>
            <a:ext cx="2821285" cy="2821285"/>
          </a:xfrm>
          <a:prstGeom prst="arc">
            <a:avLst>
              <a:gd name="adj1" fmla="val 10802346"/>
              <a:gd name="adj2" fmla="val 0"/>
            </a:avLst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10986" y="2084089"/>
            <a:ext cx="2749113" cy="2712137"/>
            <a:chOff x="3310986" y="2084089"/>
            <a:chExt cx="2749113" cy="2712137"/>
          </a:xfrm>
        </p:grpSpPr>
        <p:sp>
          <p:nvSpPr>
            <p:cNvPr id="7" name="椭圆 6"/>
            <p:cNvSpPr/>
            <p:nvPr/>
          </p:nvSpPr>
          <p:spPr>
            <a:xfrm>
              <a:off x="3310986" y="2084089"/>
              <a:ext cx="615934" cy="6159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44165" y="4180292"/>
              <a:ext cx="615934" cy="6159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70876" y="2350948"/>
            <a:ext cx="2275712" cy="2275712"/>
            <a:chOff x="3470876" y="2350948"/>
            <a:chExt cx="2275712" cy="2275712"/>
          </a:xfrm>
        </p:grpSpPr>
        <p:grpSp>
          <p:nvGrpSpPr>
            <p:cNvPr id="4" name="组合 3"/>
            <p:cNvGrpSpPr/>
            <p:nvPr/>
          </p:nvGrpSpPr>
          <p:grpSpPr>
            <a:xfrm>
              <a:off x="3470876" y="2350948"/>
              <a:ext cx="2275712" cy="2275712"/>
              <a:chOff x="3470876" y="2350948"/>
              <a:chExt cx="2275712" cy="22757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470876" y="2350948"/>
                <a:ext cx="2275712" cy="22757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901082" y="3488803"/>
                <a:ext cx="1467068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b="1" spc="100" dirty="0" smtClean="0">
                    <a:solidFill>
                      <a:srgbClr val="EEEEE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竞争岗位</a:t>
                </a:r>
                <a:endParaRPr lang="en-US" altLang="zh-CN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b="1" spc="100" dirty="0" smtClean="0">
                    <a:solidFill>
                      <a:srgbClr val="EEEEE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工作思路</a:t>
                </a:r>
                <a:endParaRPr lang="zh-CN" altLang="en-US" sz="2400" b="1" spc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1"/>
            <p:cNvSpPr>
              <a:spLocks noEditPoints="1"/>
            </p:cNvSpPr>
            <p:nvPr/>
          </p:nvSpPr>
          <p:spPr bwMode="auto">
            <a:xfrm>
              <a:off x="4248369" y="2657589"/>
              <a:ext cx="720725" cy="841375"/>
            </a:xfrm>
            <a:custGeom>
              <a:avLst/>
              <a:gdLst>
                <a:gd name="T0" fmla="*/ 111 w 192"/>
                <a:gd name="T1" fmla="*/ 33 h 224"/>
                <a:gd name="T2" fmla="*/ 116 w 192"/>
                <a:gd name="T3" fmla="*/ 20 h 224"/>
                <a:gd name="T4" fmla="*/ 96 w 192"/>
                <a:gd name="T5" fmla="*/ 0 h 224"/>
                <a:gd name="T6" fmla="*/ 76 w 192"/>
                <a:gd name="T7" fmla="*/ 20 h 224"/>
                <a:gd name="T8" fmla="*/ 81 w 192"/>
                <a:gd name="T9" fmla="*/ 33 h 224"/>
                <a:gd name="T10" fmla="*/ 0 w 192"/>
                <a:gd name="T11" fmla="*/ 128 h 224"/>
                <a:gd name="T12" fmla="*/ 96 w 192"/>
                <a:gd name="T13" fmla="*/ 224 h 224"/>
                <a:gd name="T14" fmla="*/ 192 w 192"/>
                <a:gd name="T15" fmla="*/ 128 h 224"/>
                <a:gd name="T16" fmla="*/ 111 w 192"/>
                <a:gd name="T17" fmla="*/ 33 h 224"/>
                <a:gd name="T18" fmla="*/ 96 w 192"/>
                <a:gd name="T19" fmla="*/ 8 h 224"/>
                <a:gd name="T20" fmla="*/ 108 w 192"/>
                <a:gd name="T21" fmla="*/ 20 h 224"/>
                <a:gd name="T22" fmla="*/ 96 w 192"/>
                <a:gd name="T23" fmla="*/ 32 h 224"/>
                <a:gd name="T24" fmla="*/ 84 w 192"/>
                <a:gd name="T25" fmla="*/ 20 h 224"/>
                <a:gd name="T26" fmla="*/ 96 w 192"/>
                <a:gd name="T27" fmla="*/ 8 h 224"/>
                <a:gd name="T28" fmla="*/ 48 w 192"/>
                <a:gd name="T29" fmla="*/ 176 h 224"/>
                <a:gd name="T30" fmla="*/ 77 w 192"/>
                <a:gd name="T31" fmla="*/ 114 h 224"/>
                <a:gd name="T32" fmla="*/ 109 w 192"/>
                <a:gd name="T33" fmla="*/ 147 h 224"/>
                <a:gd name="T34" fmla="*/ 48 w 192"/>
                <a:gd name="T35" fmla="*/ 176 h 224"/>
                <a:gd name="T36" fmla="*/ 115 w 192"/>
                <a:gd name="T37" fmla="*/ 141 h 224"/>
                <a:gd name="T38" fmla="*/ 83 w 192"/>
                <a:gd name="T39" fmla="*/ 109 h 224"/>
                <a:gd name="T40" fmla="*/ 144 w 192"/>
                <a:gd name="T41" fmla="*/ 80 h 224"/>
                <a:gd name="T42" fmla="*/ 115 w 192"/>
                <a:gd name="T43" fmla="*/ 14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24">
                  <a:moveTo>
                    <a:pt x="111" y="33"/>
                  </a:moveTo>
                  <a:cubicBezTo>
                    <a:pt x="114" y="29"/>
                    <a:pt x="116" y="25"/>
                    <a:pt x="116" y="20"/>
                  </a:cubicBezTo>
                  <a:cubicBezTo>
                    <a:pt x="116" y="9"/>
                    <a:pt x="107" y="0"/>
                    <a:pt x="96" y="0"/>
                  </a:cubicBezTo>
                  <a:cubicBezTo>
                    <a:pt x="85" y="0"/>
                    <a:pt x="76" y="9"/>
                    <a:pt x="76" y="20"/>
                  </a:cubicBezTo>
                  <a:cubicBezTo>
                    <a:pt x="76" y="25"/>
                    <a:pt x="78" y="29"/>
                    <a:pt x="81" y="33"/>
                  </a:cubicBezTo>
                  <a:cubicBezTo>
                    <a:pt x="35" y="40"/>
                    <a:pt x="0" y="80"/>
                    <a:pt x="0" y="128"/>
                  </a:cubicBezTo>
                  <a:cubicBezTo>
                    <a:pt x="0" y="181"/>
                    <a:pt x="43" y="224"/>
                    <a:pt x="96" y="224"/>
                  </a:cubicBezTo>
                  <a:cubicBezTo>
                    <a:pt x="149" y="224"/>
                    <a:pt x="192" y="181"/>
                    <a:pt x="192" y="128"/>
                  </a:cubicBezTo>
                  <a:cubicBezTo>
                    <a:pt x="192" y="80"/>
                    <a:pt x="157" y="40"/>
                    <a:pt x="111" y="33"/>
                  </a:cubicBezTo>
                  <a:close/>
                  <a:moveTo>
                    <a:pt x="96" y="8"/>
                  </a:moveTo>
                  <a:cubicBezTo>
                    <a:pt x="103" y="8"/>
                    <a:pt x="108" y="13"/>
                    <a:pt x="108" y="20"/>
                  </a:cubicBezTo>
                  <a:cubicBezTo>
                    <a:pt x="108" y="26"/>
                    <a:pt x="103" y="32"/>
                    <a:pt x="96" y="32"/>
                  </a:cubicBezTo>
                  <a:cubicBezTo>
                    <a:pt x="89" y="32"/>
                    <a:pt x="84" y="26"/>
                    <a:pt x="84" y="20"/>
                  </a:cubicBezTo>
                  <a:cubicBezTo>
                    <a:pt x="84" y="13"/>
                    <a:pt x="89" y="8"/>
                    <a:pt x="96" y="8"/>
                  </a:cubicBezTo>
                  <a:close/>
                  <a:moveTo>
                    <a:pt x="48" y="176"/>
                  </a:moveTo>
                  <a:cubicBezTo>
                    <a:pt x="77" y="114"/>
                    <a:pt x="77" y="114"/>
                    <a:pt x="77" y="114"/>
                  </a:cubicBezTo>
                  <a:cubicBezTo>
                    <a:pt x="109" y="147"/>
                    <a:pt x="109" y="147"/>
                    <a:pt x="109" y="147"/>
                  </a:cubicBezTo>
                  <a:lnTo>
                    <a:pt x="48" y="176"/>
                  </a:lnTo>
                  <a:close/>
                  <a:moveTo>
                    <a:pt x="115" y="141"/>
                  </a:moveTo>
                  <a:cubicBezTo>
                    <a:pt x="83" y="109"/>
                    <a:pt x="83" y="109"/>
                    <a:pt x="83" y="109"/>
                  </a:cubicBezTo>
                  <a:cubicBezTo>
                    <a:pt x="144" y="80"/>
                    <a:pt x="144" y="80"/>
                    <a:pt x="144" y="80"/>
                  </a:cubicBezTo>
                  <a:lnTo>
                    <a:pt x="115" y="14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7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8083" y="404890"/>
            <a:ext cx="7800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这里</a:t>
            </a:r>
            <a:r>
              <a:rPr lang="zh-CN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添加该岗位的第一个工作思路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</p:grpSpPr>
        <p:sp>
          <p:nvSpPr>
            <p:cNvPr id="2" name="任意多边形 1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8521" y="250551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A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10851" y="1341333"/>
            <a:ext cx="2669377" cy="1246134"/>
            <a:chOff x="1267051" y="1341333"/>
            <a:chExt cx="2669377" cy="1246134"/>
          </a:xfrm>
        </p:grpSpPr>
        <p:sp>
          <p:nvSpPr>
            <p:cNvPr id="11" name="文本框 10"/>
            <p:cNvSpPr txBox="1"/>
            <p:nvPr/>
          </p:nvSpPr>
          <p:spPr>
            <a:xfrm>
              <a:off x="1289550" y="134133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这里</a:t>
              </a:r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添加相关内容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85594" y="1743770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这里添加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相关内容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67051" y="2125802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这里添加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相关内容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83323" y="1110349"/>
            <a:ext cx="1543538" cy="1543538"/>
            <a:chOff x="7283323" y="1110349"/>
            <a:chExt cx="1543538" cy="1543538"/>
          </a:xfrm>
        </p:grpSpPr>
        <p:sp>
          <p:nvSpPr>
            <p:cNvPr id="68" name="椭圆 67"/>
            <p:cNvSpPr/>
            <p:nvPr/>
          </p:nvSpPr>
          <p:spPr>
            <a:xfrm>
              <a:off x="7283323" y="1110349"/>
              <a:ext cx="1543538" cy="1543538"/>
            </a:xfrm>
            <a:prstGeom prst="ellipse">
              <a:avLst/>
            </a:prstGeom>
            <a:solidFill>
              <a:srgbClr val="ED7D3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449799" y="1558952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EEEEEE"/>
                  </a:solidFill>
                </a:rPr>
                <a:t>添加标题</a:t>
              </a:r>
              <a:endParaRPr lang="en-US" altLang="zh-CN" sz="2000" b="1" dirty="0" smtClean="0">
                <a:solidFill>
                  <a:srgbClr val="EEEEEE"/>
                </a:solidFill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EEEEEE"/>
                  </a:solidFill>
                </a:rPr>
                <a:t>添加内容</a:t>
              </a:r>
              <a:endParaRPr lang="zh-CN" altLang="en-US" sz="2000" b="1" dirty="0">
                <a:solidFill>
                  <a:srgbClr val="EEEEE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42699" y="2971727"/>
            <a:ext cx="1543538" cy="1543538"/>
            <a:chOff x="4042699" y="2971727"/>
            <a:chExt cx="1543538" cy="1543538"/>
          </a:xfrm>
        </p:grpSpPr>
        <p:sp>
          <p:nvSpPr>
            <p:cNvPr id="38" name="椭圆 37"/>
            <p:cNvSpPr/>
            <p:nvPr/>
          </p:nvSpPr>
          <p:spPr>
            <a:xfrm>
              <a:off x="4042699" y="2971727"/>
              <a:ext cx="1543538" cy="1543538"/>
            </a:xfrm>
            <a:prstGeom prst="ellipse">
              <a:avLst/>
            </a:prstGeom>
            <a:solidFill>
              <a:srgbClr val="ED7D3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224935" y="338524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EEEEE"/>
                  </a:solidFill>
                </a:rPr>
                <a:t>添加标题</a:t>
              </a:r>
              <a:endParaRPr lang="en-US" altLang="zh-CN" sz="2000" b="1" dirty="0">
                <a:solidFill>
                  <a:srgbClr val="EEEEEE"/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rgbClr val="EEEEEE"/>
                  </a:solidFill>
                </a:rPr>
                <a:t>添加内容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53002" y="4782402"/>
            <a:ext cx="1543538" cy="1543538"/>
            <a:chOff x="853002" y="4782402"/>
            <a:chExt cx="1543538" cy="1543538"/>
          </a:xfrm>
        </p:grpSpPr>
        <p:sp>
          <p:nvSpPr>
            <p:cNvPr id="42" name="椭圆 41"/>
            <p:cNvSpPr/>
            <p:nvPr/>
          </p:nvSpPr>
          <p:spPr>
            <a:xfrm>
              <a:off x="853002" y="4782402"/>
              <a:ext cx="1543538" cy="1543538"/>
            </a:xfrm>
            <a:prstGeom prst="ellipse">
              <a:avLst/>
            </a:prstGeom>
            <a:solidFill>
              <a:srgbClr val="ED7D3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014842" y="5172268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EEEEEE"/>
                  </a:solidFill>
                </a:rPr>
                <a:t>添加标题</a:t>
              </a:r>
            </a:p>
            <a:p>
              <a:pPr algn="ctr"/>
              <a:r>
                <a:rPr lang="zh-CN" altLang="en-US" sz="2000" b="1" dirty="0">
                  <a:solidFill>
                    <a:srgbClr val="EEEEEE"/>
                  </a:solidFill>
                </a:rPr>
                <a:t>添加内容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98631" y="5583498"/>
            <a:ext cx="2801634" cy="111600"/>
            <a:chOff x="2398631" y="5583498"/>
            <a:chExt cx="2801634" cy="111600"/>
          </a:xfrm>
        </p:grpSpPr>
        <p:sp>
          <p:nvSpPr>
            <p:cNvPr id="127" name="椭圆 126"/>
            <p:cNvSpPr/>
            <p:nvPr/>
          </p:nvSpPr>
          <p:spPr>
            <a:xfrm>
              <a:off x="2398631" y="5583498"/>
              <a:ext cx="111600" cy="111600"/>
            </a:xfrm>
            <a:prstGeom prst="ellipse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 flipV="1">
              <a:off x="2492024" y="5639565"/>
              <a:ext cx="2708241" cy="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4388571" y="1850688"/>
            <a:ext cx="2718715" cy="111048"/>
            <a:chOff x="4388571" y="1850688"/>
            <a:chExt cx="2718715" cy="111048"/>
          </a:xfrm>
        </p:grpSpPr>
        <p:sp>
          <p:nvSpPr>
            <p:cNvPr id="70" name="椭圆 69"/>
            <p:cNvSpPr/>
            <p:nvPr/>
          </p:nvSpPr>
          <p:spPr>
            <a:xfrm>
              <a:off x="6996238" y="1850688"/>
              <a:ext cx="111048" cy="111048"/>
            </a:xfrm>
            <a:prstGeom prst="ellipse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5" name="直接连接符 134"/>
            <p:cNvCxnSpPr>
              <a:endCxn id="70" idx="2"/>
            </p:cNvCxnSpPr>
            <p:nvPr/>
          </p:nvCxnSpPr>
          <p:spPr>
            <a:xfrm>
              <a:off x="4388571" y="1906212"/>
              <a:ext cx="260766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511382" y="5016052"/>
            <a:ext cx="2646878" cy="1233434"/>
            <a:chOff x="5511382" y="5016052"/>
            <a:chExt cx="2646878" cy="1233434"/>
          </a:xfrm>
        </p:grpSpPr>
        <p:sp>
          <p:nvSpPr>
            <p:cNvPr id="131" name="文本框 130"/>
            <p:cNvSpPr txBox="1"/>
            <p:nvPr/>
          </p:nvSpPr>
          <p:spPr>
            <a:xfrm>
              <a:off x="5511382" y="5016052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这里添加相关内容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511382" y="5418489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这里添加相关内容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5511382" y="5787821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这里添加相关内容</a:t>
              </a:r>
            </a:p>
          </p:txBody>
        </p:sp>
      </p:grpSp>
      <p:sp>
        <p:nvSpPr>
          <p:cNvPr id="157" name="空心弧 156"/>
          <p:cNvSpPr/>
          <p:nvPr/>
        </p:nvSpPr>
        <p:spPr>
          <a:xfrm>
            <a:off x="3979846" y="2920188"/>
            <a:ext cx="1671654" cy="1671654"/>
          </a:xfrm>
          <a:prstGeom prst="blockArc">
            <a:avLst>
              <a:gd name="adj1" fmla="val 3599715"/>
              <a:gd name="adj2" fmla="val 14897465"/>
              <a:gd name="adj3" fmla="val 6786"/>
            </a:avLst>
          </a:prstGeom>
          <a:solidFill>
            <a:srgbClr val="7F7F7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CN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503072" y="2283666"/>
            <a:ext cx="1833000" cy="1108101"/>
            <a:chOff x="5503072" y="2283666"/>
            <a:chExt cx="1833000" cy="1108101"/>
          </a:xfrm>
        </p:grpSpPr>
        <p:grpSp>
          <p:nvGrpSpPr>
            <p:cNvPr id="105" name="组合 104"/>
            <p:cNvGrpSpPr/>
            <p:nvPr/>
          </p:nvGrpSpPr>
          <p:grpSpPr>
            <a:xfrm>
              <a:off x="5503072" y="2283666"/>
              <a:ext cx="1833000" cy="1108101"/>
              <a:chOff x="5488558" y="2271272"/>
              <a:chExt cx="1877510" cy="1135009"/>
            </a:xfrm>
          </p:grpSpPr>
          <p:cxnSp>
            <p:nvCxnSpPr>
              <p:cNvPr id="93" name="直接连接符 92"/>
              <p:cNvCxnSpPr/>
              <p:nvPr/>
            </p:nvCxnSpPr>
            <p:spPr>
              <a:xfrm flipV="1">
                <a:off x="5521689" y="2312868"/>
                <a:ext cx="1825261" cy="1051817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5488558" y="3294681"/>
                <a:ext cx="111600" cy="111600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7255020" y="2271272"/>
                <a:ext cx="111048" cy="111048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8" name="文本框 157"/>
            <p:cNvSpPr txBox="1"/>
            <p:nvPr/>
          </p:nvSpPr>
          <p:spPr>
            <a:xfrm rot="19784763">
              <a:off x="5543636" y="249540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zh-CN" altLang="en-US" sz="2400" i="1" dirty="0"/>
                <a:t>对比</a:t>
              </a:r>
              <a:r>
                <a:rPr lang="zh-CN" altLang="en-US" sz="2400" i="1" dirty="0" smtClean="0"/>
                <a:t>分析</a:t>
              </a:r>
              <a:endParaRPr lang="en-US" altLang="zh-CN" sz="2400" i="1" dirty="0"/>
            </a:p>
          </p:txBody>
        </p:sp>
        <p:sp>
          <p:nvSpPr>
            <p:cNvPr id="159" name="矩形 158"/>
            <p:cNvSpPr/>
            <p:nvPr/>
          </p:nvSpPr>
          <p:spPr>
            <a:xfrm rot="19792705">
              <a:off x="5726801" y="283920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找出差距</a:t>
              </a:r>
            </a:p>
          </p:txBody>
        </p:sp>
      </p:grpSp>
      <p:sp>
        <p:nvSpPr>
          <p:cNvPr id="160" name="空心弧 159"/>
          <p:cNvSpPr/>
          <p:nvPr/>
        </p:nvSpPr>
        <p:spPr>
          <a:xfrm>
            <a:off x="7219265" y="1046291"/>
            <a:ext cx="1671654" cy="1671654"/>
          </a:xfrm>
          <a:prstGeom prst="blockArc">
            <a:avLst>
              <a:gd name="adj1" fmla="val 3599715"/>
              <a:gd name="adj2" fmla="val 14623996"/>
              <a:gd name="adj3" fmla="val 8087"/>
            </a:avLst>
          </a:prstGeom>
          <a:solidFill>
            <a:srgbClr val="7F7F7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CN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空心弧 160"/>
          <p:cNvSpPr/>
          <p:nvPr/>
        </p:nvSpPr>
        <p:spPr>
          <a:xfrm>
            <a:off x="788944" y="4718344"/>
            <a:ext cx="1671654" cy="1671654"/>
          </a:xfrm>
          <a:prstGeom prst="blockArc">
            <a:avLst>
              <a:gd name="adj1" fmla="val 3599715"/>
              <a:gd name="adj2" fmla="val 14561699"/>
              <a:gd name="adj3" fmla="val 7702"/>
            </a:avLst>
          </a:prstGeom>
          <a:solidFill>
            <a:srgbClr val="7F7F7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CN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18332" y="4173158"/>
            <a:ext cx="1787174" cy="1080398"/>
            <a:chOff x="2318332" y="4173158"/>
            <a:chExt cx="1787174" cy="1080398"/>
          </a:xfrm>
        </p:grpSpPr>
        <p:grpSp>
          <p:nvGrpSpPr>
            <p:cNvPr id="119" name="组合 118"/>
            <p:cNvGrpSpPr/>
            <p:nvPr/>
          </p:nvGrpSpPr>
          <p:grpSpPr>
            <a:xfrm>
              <a:off x="2318332" y="4173158"/>
              <a:ext cx="1787174" cy="1080398"/>
              <a:chOff x="5488558" y="2271272"/>
              <a:chExt cx="1877510" cy="1135009"/>
            </a:xfrm>
          </p:grpSpPr>
          <p:cxnSp>
            <p:nvCxnSpPr>
              <p:cNvPr id="120" name="直接连接符 119"/>
              <p:cNvCxnSpPr/>
              <p:nvPr/>
            </p:nvCxnSpPr>
            <p:spPr>
              <a:xfrm flipV="1">
                <a:off x="5521689" y="2312868"/>
                <a:ext cx="1825261" cy="1051817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椭圆 120"/>
              <p:cNvSpPr/>
              <p:nvPr/>
            </p:nvSpPr>
            <p:spPr>
              <a:xfrm>
                <a:off x="5488558" y="3294681"/>
                <a:ext cx="111600" cy="111600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7255020" y="2271272"/>
                <a:ext cx="111048" cy="111048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2" name="文本框 161"/>
            <p:cNvSpPr txBox="1"/>
            <p:nvPr/>
          </p:nvSpPr>
          <p:spPr>
            <a:xfrm rot="19784763">
              <a:off x="2643471" y="43205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r>
                <a:rPr lang="zh-CN" altLang="en-US" sz="2400" i="1" dirty="0"/>
                <a:t>递进</a:t>
              </a:r>
              <a:endParaRPr lang="en-US" altLang="zh-CN" sz="2400" i="1" dirty="0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4192207" y="1427769"/>
            <a:ext cx="196364" cy="1039736"/>
            <a:chOff x="4192207" y="1427769"/>
            <a:chExt cx="196364" cy="1039736"/>
          </a:xfrm>
        </p:grpSpPr>
        <p:cxnSp>
          <p:nvCxnSpPr>
            <p:cNvPr id="63" name="直接连接符 62"/>
            <p:cNvCxnSpPr/>
            <p:nvPr/>
          </p:nvCxnSpPr>
          <p:spPr>
            <a:xfrm flipV="1">
              <a:off x="4388571" y="1427769"/>
              <a:ext cx="0" cy="10397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/>
          </p:nvSpPr>
          <p:spPr>
            <a:xfrm>
              <a:off x="4192207" y="1427769"/>
              <a:ext cx="125582" cy="1039736"/>
            </a:xfrm>
            <a:prstGeom prst="rect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 flipH="1">
            <a:off x="5205481" y="5143434"/>
            <a:ext cx="196364" cy="1039736"/>
            <a:chOff x="4192207" y="1427769"/>
            <a:chExt cx="196364" cy="1039736"/>
          </a:xfrm>
        </p:grpSpPr>
        <p:cxnSp>
          <p:nvCxnSpPr>
            <p:cNvPr id="174" name="直接连接符 173"/>
            <p:cNvCxnSpPr/>
            <p:nvPr/>
          </p:nvCxnSpPr>
          <p:spPr>
            <a:xfrm flipV="1">
              <a:off x="4388571" y="1427769"/>
              <a:ext cx="0" cy="10397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4192207" y="1427769"/>
              <a:ext cx="125582" cy="1039736"/>
            </a:xfrm>
            <a:prstGeom prst="rect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accel="74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6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2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6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71" presetID="2" presetClass="entr" presetSubtype="2" accel="74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57" grpId="0" animBg="1"/>
          <p:bldP spid="160" grpId="0" animBg="1"/>
          <p:bldP spid="16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accel="7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3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4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30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4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5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6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2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300"/>
                                </p:stCondLst>
                                <p:childTnLst>
                                  <p:par>
                                    <p:cTn id="6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6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71" presetID="2" presetClass="entr" presetSubtype="2" accel="74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57" grpId="0" animBg="1"/>
          <p:bldP spid="160" grpId="0" animBg="1"/>
          <p:bldP spid="161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3801" y="349075"/>
            <a:ext cx="7955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这里添加该岗位的</a:t>
            </a:r>
            <a:r>
              <a:rPr lang="zh-CN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第二个</a:t>
            </a: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工作思路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</p:grpSpPr>
        <p:sp>
          <p:nvSpPr>
            <p:cNvPr id="2" name="任意多边形 1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8521" y="250551"/>
              <a:ext cx="5148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B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251494" y="2520204"/>
            <a:ext cx="3387681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考虑技术水平研制周期和经费限制，分析系统战技性能可达性、技术风险以及全寿命周期费用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5963" y="3092523"/>
            <a:ext cx="1601141" cy="1601141"/>
            <a:chOff x="489233" y="1378855"/>
            <a:chExt cx="1494974" cy="1494974"/>
          </a:xfrm>
        </p:grpSpPr>
        <p:grpSp>
          <p:nvGrpSpPr>
            <p:cNvPr id="10" name="组合 9"/>
            <p:cNvGrpSpPr/>
            <p:nvPr/>
          </p:nvGrpSpPr>
          <p:grpSpPr>
            <a:xfrm>
              <a:off x="663406" y="1553028"/>
              <a:ext cx="1146628" cy="1146628"/>
              <a:chOff x="405963" y="2627085"/>
              <a:chExt cx="1146628" cy="114662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405963" y="2627085"/>
                <a:ext cx="1146628" cy="1146628"/>
              </a:xfrm>
              <a:prstGeom prst="ellipse">
                <a:avLst/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75401" y="2998127"/>
                <a:ext cx="811518" cy="431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EEEEEE"/>
                    </a:solidFill>
                  </a:rPr>
                  <a:t>用 户</a:t>
                </a:r>
                <a:endParaRPr lang="zh-CN" altLang="en-US" sz="2400" dirty="0">
                  <a:solidFill>
                    <a:srgbClr val="EEEEEE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489233" y="1378855"/>
              <a:ext cx="1494974" cy="149497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69809" y="1500052"/>
            <a:ext cx="1601141" cy="1601141"/>
            <a:chOff x="4262947" y="1538509"/>
            <a:chExt cx="1494974" cy="1494974"/>
          </a:xfrm>
        </p:grpSpPr>
        <p:sp>
          <p:nvSpPr>
            <p:cNvPr id="21" name="椭圆 20"/>
            <p:cNvSpPr/>
            <p:nvPr/>
          </p:nvSpPr>
          <p:spPr>
            <a:xfrm>
              <a:off x="4437120" y="1712682"/>
              <a:ext cx="1146628" cy="1146628"/>
            </a:xfrm>
            <a:prstGeom prst="ellipse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518428" y="1917583"/>
              <a:ext cx="1034528" cy="775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EEEEE"/>
                  </a:solidFill>
                </a:rPr>
                <a:t>准确理</a:t>
              </a:r>
              <a:endParaRPr lang="en-US" altLang="zh-CN" sz="2400" dirty="0" smtClean="0">
                <a:solidFill>
                  <a:srgbClr val="EEEEEE"/>
                </a:solidFill>
              </a:endParaRPr>
            </a:p>
            <a:p>
              <a:r>
                <a:rPr lang="zh-CN" altLang="en-US" sz="2400" dirty="0" smtClean="0">
                  <a:solidFill>
                    <a:srgbClr val="EEEEEE"/>
                  </a:solidFill>
                </a:rPr>
                <a:t>解需求</a:t>
              </a:r>
              <a:endParaRPr lang="zh-CN" altLang="en-US" sz="2400" dirty="0">
                <a:solidFill>
                  <a:srgbClr val="EEEEE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262947" y="1538509"/>
              <a:ext cx="1494974" cy="149497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直接连接符 23"/>
          <p:cNvCxnSpPr>
            <a:stCxn id="11" idx="7"/>
            <a:endCxn id="18" idx="2"/>
          </p:cNvCxnSpPr>
          <p:nvPr/>
        </p:nvCxnSpPr>
        <p:spPr>
          <a:xfrm flipV="1">
            <a:off x="1772622" y="2300623"/>
            <a:ext cx="1397187" cy="102638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8" idx="4"/>
            <a:endCxn id="43" idx="0"/>
          </p:cNvCxnSpPr>
          <p:nvPr/>
        </p:nvCxnSpPr>
        <p:spPr>
          <a:xfrm flipH="1">
            <a:off x="3970379" y="3101193"/>
            <a:ext cx="1" cy="15838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5"/>
            <a:endCxn id="43" idx="2"/>
          </p:cNvCxnSpPr>
          <p:nvPr/>
        </p:nvCxnSpPr>
        <p:spPr>
          <a:xfrm>
            <a:off x="1772622" y="4459182"/>
            <a:ext cx="1397186" cy="102638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 rot="19468900">
            <a:off x="1569063" y="2351333"/>
            <a:ext cx="1346500" cy="475870"/>
            <a:chOff x="2465509" y="1890716"/>
            <a:chExt cx="1257218" cy="444317"/>
          </a:xfrm>
        </p:grpSpPr>
        <p:sp>
          <p:nvSpPr>
            <p:cNvPr id="50" name="梯形 49"/>
            <p:cNvSpPr/>
            <p:nvPr/>
          </p:nvSpPr>
          <p:spPr>
            <a:xfrm>
              <a:off x="2465509" y="1890716"/>
              <a:ext cx="1257218" cy="444317"/>
            </a:xfrm>
            <a:prstGeom prst="trapezoid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58344" y="1919187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EEEEEE"/>
                  </a:solidFill>
                </a:rPr>
                <a:t>交   流</a:t>
              </a:r>
              <a:endParaRPr lang="zh-CN" altLang="en-US" sz="2000" dirty="0">
                <a:solidFill>
                  <a:srgbClr val="EEEEEE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4968874" flipV="1">
            <a:off x="2269951" y="3150611"/>
            <a:ext cx="1501277" cy="1629523"/>
            <a:chOff x="2700420" y="2673593"/>
            <a:chExt cx="1706880" cy="1852690"/>
          </a:xfrm>
          <a:solidFill>
            <a:schemeClr val="accent2"/>
          </a:solidFill>
        </p:grpSpPr>
        <p:sp>
          <p:nvSpPr>
            <p:cNvPr id="55" name="空心弧 54"/>
            <p:cNvSpPr/>
            <p:nvPr/>
          </p:nvSpPr>
          <p:spPr>
            <a:xfrm>
              <a:off x="2700420" y="2673593"/>
              <a:ext cx="1706880" cy="1706880"/>
            </a:xfrm>
            <a:prstGeom prst="blockArc">
              <a:avLst>
                <a:gd name="adj1" fmla="val 5456575"/>
                <a:gd name="adj2" fmla="val 291853"/>
                <a:gd name="adj3" fmla="val 7884"/>
              </a:avLst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5400000" flipH="1">
              <a:off x="3520069" y="4066614"/>
              <a:ext cx="473812" cy="445525"/>
            </a:xfrm>
            <a:prstGeom prst="triangle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69808" y="4684993"/>
            <a:ext cx="1601141" cy="1601141"/>
            <a:chOff x="3169808" y="4684993"/>
            <a:chExt cx="1601141" cy="1601141"/>
          </a:xfrm>
        </p:grpSpPr>
        <p:sp>
          <p:nvSpPr>
            <p:cNvPr id="49" name="椭圆 48"/>
            <p:cNvSpPr/>
            <p:nvPr/>
          </p:nvSpPr>
          <p:spPr>
            <a:xfrm>
              <a:off x="3356350" y="4871535"/>
              <a:ext cx="1228057" cy="1228057"/>
            </a:xfrm>
            <a:prstGeom prst="ellipse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416380" y="510222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EEEEEE"/>
                  </a:solidFill>
                </a:rPr>
                <a:t>系统效</a:t>
              </a:r>
              <a:endParaRPr lang="en-US" altLang="zh-CN" sz="2400" dirty="0" smtClean="0">
                <a:solidFill>
                  <a:srgbClr val="EEEEEE"/>
                </a:solidFill>
              </a:endParaRPr>
            </a:p>
            <a:p>
              <a:r>
                <a:rPr lang="zh-CN" altLang="en-US" sz="2400" dirty="0" smtClean="0">
                  <a:solidFill>
                    <a:srgbClr val="EEEEEE"/>
                  </a:solidFill>
                </a:rPr>
                <a:t>能要求</a:t>
              </a:r>
              <a:endParaRPr lang="zh-CN" altLang="en-US" sz="2400" dirty="0">
                <a:solidFill>
                  <a:srgbClr val="EEEEEE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169808" y="4684993"/>
              <a:ext cx="1601141" cy="16011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0858" y="3214257"/>
            <a:ext cx="535609" cy="1346500"/>
            <a:chOff x="4347722" y="3214257"/>
            <a:chExt cx="535609" cy="1346500"/>
          </a:xfrm>
        </p:grpSpPr>
        <p:sp>
          <p:nvSpPr>
            <p:cNvPr id="62" name="梯形 61"/>
            <p:cNvSpPr/>
            <p:nvPr/>
          </p:nvSpPr>
          <p:spPr>
            <a:xfrm rot="5400000">
              <a:off x="3972146" y="3649572"/>
              <a:ext cx="1346500" cy="475870"/>
            </a:xfrm>
            <a:prstGeom prst="trapezoid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347722" y="3333455"/>
              <a:ext cx="527414" cy="119766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专业分析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36722" y="4972625"/>
            <a:ext cx="1346500" cy="475870"/>
            <a:chOff x="1636722" y="4972625"/>
            <a:chExt cx="1346500" cy="475870"/>
          </a:xfrm>
        </p:grpSpPr>
        <p:sp>
          <p:nvSpPr>
            <p:cNvPr id="66" name="梯形 65"/>
            <p:cNvSpPr/>
            <p:nvPr/>
          </p:nvSpPr>
          <p:spPr>
            <a:xfrm rot="12963059">
              <a:off x="1636722" y="4972625"/>
              <a:ext cx="1346500" cy="475870"/>
            </a:xfrm>
            <a:prstGeom prst="trapezoid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rot="2156861">
              <a:off x="1704678" y="499780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EEEEEE"/>
                  </a:solidFill>
                </a:rPr>
                <a:t>科学引导</a:t>
              </a:r>
              <a:endParaRPr lang="zh-CN" altLang="en-US" sz="2000" dirty="0">
                <a:solidFill>
                  <a:srgbClr val="EEEEE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67210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3" presetID="3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400" decel="100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400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6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6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3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4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53" presetID="3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400" decel="100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400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decel="100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" accel="1000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6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3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6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7437" y="415489"/>
            <a:ext cx="7800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这里添加该岗位的</a:t>
            </a:r>
            <a:r>
              <a:rPr lang="zh-CN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第三个</a:t>
            </a: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工作思路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</p:grpSpPr>
        <p:sp>
          <p:nvSpPr>
            <p:cNvPr id="2" name="任意多边形 1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8521" y="250551"/>
              <a:ext cx="5100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C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27359" y="2355401"/>
            <a:ext cx="2065053" cy="2677656"/>
            <a:chOff x="327359" y="2393501"/>
            <a:chExt cx="2065053" cy="2677656"/>
          </a:xfrm>
        </p:grpSpPr>
        <p:sp>
          <p:nvSpPr>
            <p:cNvPr id="15" name="梯形 14"/>
            <p:cNvSpPr/>
            <p:nvPr/>
          </p:nvSpPr>
          <p:spPr>
            <a:xfrm rot="5400000" flipV="1">
              <a:off x="37535" y="2683325"/>
              <a:ext cx="2644701" cy="2065053"/>
            </a:xfrm>
            <a:prstGeom prst="trapezoid">
              <a:avLst>
                <a:gd name="adj" fmla="val 0"/>
              </a:avLst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9787" y="2393501"/>
              <a:ext cx="14157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400" dirty="0" smtClean="0">
                  <a:solidFill>
                    <a:srgbClr val="EEEEEE"/>
                  </a:solidFill>
                </a:rPr>
                <a:t>添加标题</a:t>
              </a:r>
              <a:endParaRPr lang="en-US" altLang="zh-CN" sz="2400" dirty="0" smtClean="0">
                <a:solidFill>
                  <a:srgbClr val="EEEEEE"/>
                </a:solidFill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400" dirty="0" smtClean="0">
                  <a:solidFill>
                    <a:srgbClr val="EEEEEE"/>
                  </a:solidFill>
                </a:rPr>
                <a:t>添加内容</a:t>
              </a:r>
              <a:endParaRPr lang="en-US" altLang="zh-CN" sz="2400" dirty="0" smtClean="0">
                <a:solidFill>
                  <a:srgbClr val="EEEEEE"/>
                </a:solidFill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400" dirty="0">
                  <a:solidFill>
                    <a:srgbClr val="EEEEEE"/>
                  </a:solidFill>
                </a:rPr>
                <a:t>添加标题</a:t>
              </a:r>
              <a:endParaRPr lang="en-US" altLang="zh-CN" sz="2400" dirty="0">
                <a:solidFill>
                  <a:srgbClr val="EEEEEE"/>
                </a:solidFill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400" dirty="0">
                  <a:solidFill>
                    <a:srgbClr val="EEEEEE"/>
                  </a:solidFill>
                </a:rPr>
                <a:t>添加内容</a:t>
              </a:r>
              <a:endParaRPr lang="en-US" altLang="zh-CN" sz="2400" dirty="0">
                <a:solidFill>
                  <a:srgbClr val="EEEEEE"/>
                </a:solidFill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2400" dirty="0" smtClean="0">
                  <a:solidFill>
                    <a:srgbClr val="EEEEEE"/>
                  </a:solidFill>
                </a:rPr>
                <a:t>添加标题</a:t>
              </a:r>
              <a:endParaRPr lang="zh-CN" altLang="en-US" sz="2400" dirty="0">
                <a:solidFill>
                  <a:srgbClr val="EEEEEE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082989" y="2333723"/>
            <a:ext cx="703528" cy="2701097"/>
            <a:chOff x="7713761" y="2387600"/>
            <a:chExt cx="703528" cy="2701097"/>
          </a:xfrm>
        </p:grpSpPr>
        <p:sp>
          <p:nvSpPr>
            <p:cNvPr id="30" name="梯形 29"/>
            <p:cNvSpPr/>
            <p:nvPr/>
          </p:nvSpPr>
          <p:spPr>
            <a:xfrm rot="16200000" flipH="1" flipV="1">
              <a:off x="6703408" y="3397953"/>
              <a:ext cx="2701097" cy="680391"/>
            </a:xfrm>
            <a:prstGeom prst="trapezoid">
              <a:avLst>
                <a:gd name="adj" fmla="val 0"/>
              </a:avLst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 flipH="1">
              <a:off x="7801736" y="2509826"/>
              <a:ext cx="615553" cy="24368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000" spc="300" dirty="0" smtClean="0">
                  <a:solidFill>
                    <a:srgbClr val="EEEEEE"/>
                  </a:solidFill>
                </a:rPr>
                <a:t>添加有关的内容</a:t>
              </a:r>
              <a:endParaRPr lang="zh-CN" altLang="en-US" sz="2000" spc="300" dirty="0">
                <a:solidFill>
                  <a:srgbClr val="EEEEEE"/>
                </a:solidFill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4332830" y="2238807"/>
            <a:ext cx="2900690" cy="2900690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CN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07849" y="2615033"/>
            <a:ext cx="2189276" cy="2189276"/>
            <a:chOff x="4707849" y="2615033"/>
            <a:chExt cx="2189276" cy="2189276"/>
          </a:xfrm>
        </p:grpSpPr>
        <p:sp>
          <p:nvSpPr>
            <p:cNvPr id="25" name="椭圆 24"/>
            <p:cNvSpPr/>
            <p:nvPr/>
          </p:nvSpPr>
          <p:spPr>
            <a:xfrm>
              <a:off x="4707849" y="2615033"/>
              <a:ext cx="2189276" cy="2189276"/>
            </a:xfrm>
            <a:prstGeom prst="ellipse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92008" y="347071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EEEEEE"/>
                  </a:solidFill>
                </a:rPr>
                <a:t>添加标题</a:t>
              </a:r>
              <a:endParaRPr lang="zh-CN" altLang="en-US" sz="2800" b="1" dirty="0">
                <a:solidFill>
                  <a:srgbClr val="EEEEEE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344874" y="1985355"/>
            <a:ext cx="2915226" cy="3448633"/>
            <a:chOff x="4344874" y="1985355"/>
            <a:chExt cx="2915226" cy="3448633"/>
          </a:xfrm>
        </p:grpSpPr>
        <p:grpSp>
          <p:nvGrpSpPr>
            <p:cNvPr id="28" name="组合 27"/>
            <p:cNvGrpSpPr/>
            <p:nvPr/>
          </p:nvGrpSpPr>
          <p:grpSpPr>
            <a:xfrm>
              <a:off x="4344874" y="1985355"/>
              <a:ext cx="915476" cy="915476"/>
              <a:chOff x="3161762" y="1892848"/>
              <a:chExt cx="915476" cy="915476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3161762" y="1892848"/>
                <a:ext cx="915476" cy="915476"/>
              </a:xfrm>
              <a:prstGeom prst="ellipse">
                <a:avLst/>
              </a:prstGeom>
              <a:solidFill>
                <a:schemeClr val="accent2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251430" y="2009499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EEEEEE"/>
                    </a:solidFill>
                  </a:rPr>
                  <a:t>关键</a:t>
                </a:r>
                <a:endParaRPr lang="en-US" altLang="zh-CN" sz="2000" dirty="0" smtClean="0">
                  <a:solidFill>
                    <a:srgbClr val="EEEEEE"/>
                  </a:solidFill>
                </a:endParaRPr>
              </a:p>
              <a:p>
                <a:r>
                  <a:rPr lang="zh-CN" altLang="en-US" sz="2000" dirty="0">
                    <a:solidFill>
                      <a:srgbClr val="EEEEEE"/>
                    </a:solidFill>
                  </a:rPr>
                  <a:t>内容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344624" y="4518512"/>
              <a:ext cx="915476" cy="915476"/>
              <a:chOff x="3161762" y="1892848"/>
              <a:chExt cx="915476" cy="91547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161762" y="1892848"/>
                <a:ext cx="915476" cy="915476"/>
              </a:xfrm>
              <a:prstGeom prst="ellipse">
                <a:avLst/>
              </a:prstGeom>
              <a:solidFill>
                <a:schemeClr val="accent2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270439" y="2020495"/>
                <a:ext cx="6976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EEEEEE"/>
                    </a:solidFill>
                  </a:rPr>
                  <a:t>关键</a:t>
                </a:r>
                <a:endParaRPr lang="en-US" altLang="zh-CN" sz="2000" dirty="0" smtClean="0">
                  <a:solidFill>
                    <a:srgbClr val="EEEEEE"/>
                  </a:solidFill>
                </a:endParaRPr>
              </a:p>
              <a:p>
                <a:r>
                  <a:rPr lang="zh-CN" altLang="en-US" sz="2000" dirty="0" smtClean="0">
                    <a:solidFill>
                      <a:srgbClr val="EEEEEE"/>
                    </a:solidFill>
                  </a:rPr>
                  <a:t>内容</a:t>
                </a:r>
                <a:endParaRPr lang="zh-CN" altLang="en-US" sz="2000" dirty="0">
                  <a:solidFill>
                    <a:srgbClr val="EEEEEE"/>
                  </a:solidFill>
                </a:endParaRPr>
              </a:p>
            </p:txBody>
          </p:sp>
        </p:grpSp>
      </p:grpSp>
      <p:cxnSp>
        <p:nvCxnSpPr>
          <p:cNvPr id="48" name="直接连接符 47"/>
          <p:cNvCxnSpPr>
            <a:stCxn id="34" idx="6"/>
          </p:cNvCxnSpPr>
          <p:nvPr/>
        </p:nvCxnSpPr>
        <p:spPr>
          <a:xfrm>
            <a:off x="7233520" y="3689152"/>
            <a:ext cx="1090035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085559" y="3186806"/>
            <a:ext cx="2247271" cy="978729"/>
            <a:chOff x="2085559" y="3186806"/>
            <a:chExt cx="2247271" cy="978729"/>
          </a:xfrm>
        </p:grpSpPr>
        <p:cxnSp>
          <p:nvCxnSpPr>
            <p:cNvPr id="37" name="直接连接符 36"/>
            <p:cNvCxnSpPr>
              <a:stCxn id="18" idx="3"/>
              <a:endCxn id="34" idx="2"/>
            </p:cNvCxnSpPr>
            <p:nvPr/>
          </p:nvCxnSpPr>
          <p:spPr>
            <a:xfrm flipV="1">
              <a:off x="2085559" y="3689152"/>
              <a:ext cx="2247271" cy="5077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632898" y="3186806"/>
              <a:ext cx="1415772" cy="978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相关说明</a:t>
              </a:r>
              <a:endParaRPr lang="en-US" altLang="zh-CN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相关</a:t>
              </a:r>
              <a:endParaRPr lang="zh-CN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1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3" presetID="2" presetClass="entr" presetSubtype="2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3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7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3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43" presetID="2" presetClass="entr" presetSubtype="2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34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9436" y="386074"/>
            <a:ext cx="8019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</a:t>
            </a: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这里添加该岗位的第三个工作思路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</p:grpSpPr>
        <p:sp>
          <p:nvSpPr>
            <p:cNvPr id="48" name="任意多边形 47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48521" y="250551"/>
              <a:ext cx="530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D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cxnSp>
        <p:nvCxnSpPr>
          <p:cNvPr id="19" name="直接连接符 18"/>
          <p:cNvCxnSpPr>
            <a:stCxn id="34" idx="0"/>
          </p:cNvCxnSpPr>
          <p:nvPr/>
        </p:nvCxnSpPr>
        <p:spPr>
          <a:xfrm flipV="1">
            <a:off x="4572635" y="2410115"/>
            <a:ext cx="0" cy="7893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695145" y="4670734"/>
            <a:ext cx="977467" cy="539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5472658" y="4670734"/>
            <a:ext cx="977467" cy="539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489249" y="1136149"/>
            <a:ext cx="6165503" cy="4920981"/>
            <a:chOff x="1489249" y="1136149"/>
            <a:chExt cx="6165503" cy="4920981"/>
          </a:xfrm>
        </p:grpSpPr>
        <p:grpSp>
          <p:nvGrpSpPr>
            <p:cNvPr id="46" name="组合 45"/>
            <p:cNvGrpSpPr/>
            <p:nvPr/>
          </p:nvGrpSpPr>
          <p:grpSpPr>
            <a:xfrm>
              <a:off x="6396174" y="4798552"/>
              <a:ext cx="1258578" cy="1258578"/>
              <a:chOff x="597092" y="3587290"/>
              <a:chExt cx="1258578" cy="1258578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97092" y="3587290"/>
                <a:ext cx="1258578" cy="1258578"/>
              </a:xfrm>
              <a:prstGeom prst="ellipse">
                <a:avLst/>
              </a:prstGeom>
              <a:noFill/>
              <a:ln w="19050">
                <a:solidFill>
                  <a:srgbClr val="007FDE"/>
                </a:solidFill>
                <a:prstDash val="dash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3216" tIns="93216" rIns="93216" bIns="93216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100" kern="1200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718202" y="3708400"/>
                <a:ext cx="1016358" cy="1016358"/>
              </a:xfrm>
              <a:prstGeom prst="ellipse">
                <a:avLst/>
              </a:prstGeom>
              <a:solidFill>
                <a:srgbClr val="007FDE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3216" tIns="93216" rIns="93216" bIns="93216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100" kern="120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489249" y="4798552"/>
              <a:ext cx="1258578" cy="1258578"/>
              <a:chOff x="597092" y="3587290"/>
              <a:chExt cx="1258578" cy="125857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97092" y="3587290"/>
                <a:ext cx="1258578" cy="1258578"/>
              </a:xfrm>
              <a:prstGeom prst="ellipse">
                <a:avLst/>
              </a:prstGeom>
              <a:noFill/>
              <a:ln w="19050">
                <a:solidFill>
                  <a:srgbClr val="007FDE"/>
                </a:solidFill>
                <a:prstDash val="dash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3216" tIns="93216" rIns="93216" bIns="93216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100" kern="120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718202" y="3708400"/>
                <a:ext cx="1016358" cy="1016358"/>
              </a:xfrm>
              <a:prstGeom prst="ellipse">
                <a:avLst/>
              </a:prstGeom>
              <a:solidFill>
                <a:srgbClr val="007FDE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3216" tIns="93216" rIns="93216" bIns="93216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100" kern="120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943346" y="1136149"/>
              <a:ext cx="1258578" cy="1258578"/>
              <a:chOff x="597092" y="3587290"/>
              <a:chExt cx="1258578" cy="125857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97092" y="3587290"/>
                <a:ext cx="1258578" cy="1258578"/>
              </a:xfrm>
              <a:prstGeom prst="ellipse">
                <a:avLst/>
              </a:prstGeom>
              <a:noFill/>
              <a:ln w="19050">
                <a:solidFill>
                  <a:srgbClr val="007FDE"/>
                </a:solidFill>
                <a:prstDash val="dash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3216" tIns="93216" rIns="93216" bIns="93216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100" kern="1200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718202" y="3708400"/>
                <a:ext cx="1016358" cy="1016358"/>
              </a:xfrm>
              <a:prstGeom prst="ellipse">
                <a:avLst/>
              </a:prstGeom>
              <a:solidFill>
                <a:srgbClr val="007FDE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3216" tIns="93216" rIns="93216" bIns="93216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100" kern="12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567247" y="3199492"/>
            <a:ext cx="2010776" cy="2010776"/>
            <a:chOff x="3567247" y="3199492"/>
            <a:chExt cx="2010776" cy="2010776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7247" y="3199492"/>
              <a:ext cx="2010776" cy="2010776"/>
              <a:chOff x="3378846" y="2771487"/>
              <a:chExt cx="2254006" cy="225400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566612" y="2959253"/>
                <a:ext cx="1878474" cy="187847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0796" tIns="140796" rIns="140796" bIns="140796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200" kern="120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378846" y="2771487"/>
                <a:ext cx="2254006" cy="225400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0796" tIns="140796" rIns="140796" bIns="140796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200" kern="1200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863441" y="3786382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EEEEEE"/>
                  </a:solidFill>
                </a:rPr>
                <a:t>添加标题</a:t>
              </a:r>
              <a:endParaRPr lang="en-US" altLang="zh-CN" sz="2400" b="1" dirty="0" smtClean="0">
                <a:solidFill>
                  <a:srgbClr val="EEEEEE"/>
                </a:solidFill>
              </a:endParaRPr>
            </a:p>
            <a:p>
              <a:r>
                <a:rPr lang="zh-CN" altLang="en-US" sz="2400" b="1" dirty="0" smtClean="0">
                  <a:solidFill>
                    <a:srgbClr val="EEEEEE"/>
                  </a:solidFill>
                </a:rPr>
                <a:t>添加内容</a:t>
              </a:r>
              <a:endParaRPr lang="zh-CN" altLang="en-US" sz="2400" b="1" dirty="0">
                <a:solidFill>
                  <a:srgbClr val="EEEEEE"/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4204556" y="141179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EEEEE"/>
                </a:solidFill>
              </a:rPr>
              <a:t>关键</a:t>
            </a:r>
            <a:endParaRPr lang="en-US" altLang="zh-CN" sz="2000" dirty="0" smtClean="0">
              <a:solidFill>
                <a:srgbClr val="EEEEEE"/>
              </a:solidFill>
            </a:endParaRPr>
          </a:p>
          <a:p>
            <a:r>
              <a:rPr lang="zh-CN" altLang="en-US" sz="2000" dirty="0" smtClean="0">
                <a:solidFill>
                  <a:srgbClr val="EEEEEE"/>
                </a:solidFill>
              </a:rPr>
              <a:t>内容</a:t>
            </a:r>
            <a:endParaRPr lang="zh-CN" altLang="en-US" sz="2000" dirty="0">
              <a:solidFill>
                <a:srgbClr val="EEEEEE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761942" y="50702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EEEEE"/>
                </a:solidFill>
              </a:rPr>
              <a:t>关键</a:t>
            </a:r>
            <a:endParaRPr lang="en-US" altLang="zh-CN" sz="2000" dirty="0" smtClean="0">
              <a:solidFill>
                <a:srgbClr val="EEEEEE"/>
              </a:solidFill>
            </a:endParaRPr>
          </a:p>
          <a:p>
            <a:r>
              <a:rPr lang="zh-CN" altLang="en-US" sz="2000" dirty="0" smtClean="0">
                <a:solidFill>
                  <a:srgbClr val="EEEEEE"/>
                </a:solidFill>
              </a:rPr>
              <a:t>内容</a:t>
            </a:r>
            <a:endParaRPr lang="zh-CN" altLang="en-US" sz="2000" dirty="0">
              <a:solidFill>
                <a:srgbClr val="EEEEEE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668867" y="507024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EEEEE"/>
                </a:solidFill>
              </a:rPr>
              <a:t>关键</a:t>
            </a:r>
            <a:endParaRPr lang="en-US" altLang="zh-CN" sz="2000" dirty="0" smtClean="0">
              <a:solidFill>
                <a:srgbClr val="EEEEEE"/>
              </a:solidFill>
            </a:endParaRPr>
          </a:p>
          <a:p>
            <a:r>
              <a:rPr lang="zh-CN" altLang="en-US" sz="2000" dirty="0">
                <a:solidFill>
                  <a:srgbClr val="EEEEEE"/>
                </a:solidFill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415361909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ccel="48000" decel="52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3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0" y="3488803"/>
            <a:ext cx="3204019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13444" y="3488803"/>
            <a:ext cx="313055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flipV="1">
            <a:off x="3198514" y="2084089"/>
            <a:ext cx="2821285" cy="2821285"/>
          </a:xfrm>
          <a:prstGeom prst="arc">
            <a:avLst>
              <a:gd name="adj1" fmla="val 10802346"/>
              <a:gd name="adj2" fmla="val 0"/>
            </a:avLst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10986" y="2084089"/>
            <a:ext cx="2749113" cy="2712137"/>
            <a:chOff x="3310986" y="2084089"/>
            <a:chExt cx="2749113" cy="2712137"/>
          </a:xfrm>
        </p:grpSpPr>
        <p:sp>
          <p:nvSpPr>
            <p:cNvPr id="7" name="椭圆 6"/>
            <p:cNvSpPr/>
            <p:nvPr/>
          </p:nvSpPr>
          <p:spPr>
            <a:xfrm>
              <a:off x="3310986" y="2084089"/>
              <a:ext cx="615934" cy="6159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44165" y="4180292"/>
              <a:ext cx="615934" cy="6159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70876" y="2350948"/>
            <a:ext cx="2275712" cy="2275712"/>
            <a:chOff x="3470876" y="2350948"/>
            <a:chExt cx="2275712" cy="2275712"/>
          </a:xfrm>
        </p:grpSpPr>
        <p:grpSp>
          <p:nvGrpSpPr>
            <p:cNvPr id="4" name="组合 3"/>
            <p:cNvGrpSpPr/>
            <p:nvPr/>
          </p:nvGrpSpPr>
          <p:grpSpPr>
            <a:xfrm>
              <a:off x="3470876" y="2350948"/>
              <a:ext cx="2275712" cy="2275712"/>
              <a:chOff x="3470876" y="2350948"/>
              <a:chExt cx="2275712" cy="22757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470876" y="2350948"/>
                <a:ext cx="2275712" cy="22757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901083" y="3662828"/>
                <a:ext cx="1467069" cy="497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400" b="1" spc="100" dirty="0" smtClean="0">
                    <a:solidFill>
                      <a:srgbClr val="EEEEE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几点措施</a:t>
                </a:r>
                <a:endParaRPr lang="zh-CN" altLang="en-US" sz="2400" b="1" spc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315741" y="2672030"/>
              <a:ext cx="693737" cy="692150"/>
              <a:chOff x="3830638" y="2357438"/>
              <a:chExt cx="693737" cy="692150"/>
            </a:xfrm>
            <a:solidFill>
              <a:srgbClr val="EEEEEE"/>
            </a:solidFill>
          </p:grpSpPr>
          <p:sp>
            <p:nvSpPr>
              <p:cNvPr id="25" name="Freeform 61"/>
              <p:cNvSpPr>
                <a:spLocks/>
              </p:cNvSpPr>
              <p:nvPr/>
            </p:nvSpPr>
            <p:spPr bwMode="auto">
              <a:xfrm>
                <a:off x="4070350" y="2357438"/>
                <a:ext cx="454025" cy="450850"/>
              </a:xfrm>
              <a:custGeom>
                <a:avLst/>
                <a:gdLst>
                  <a:gd name="T0" fmla="*/ 116 w 121"/>
                  <a:gd name="T1" fmla="*/ 3 h 120"/>
                  <a:gd name="T2" fmla="*/ 107 w 121"/>
                  <a:gd name="T3" fmla="*/ 0 h 120"/>
                  <a:gd name="T4" fmla="*/ 99 w 121"/>
                  <a:gd name="T5" fmla="*/ 3 h 120"/>
                  <a:gd name="T6" fmla="*/ 70 w 121"/>
                  <a:gd name="T7" fmla="*/ 32 h 120"/>
                  <a:gd name="T8" fmla="*/ 66 w 121"/>
                  <a:gd name="T9" fmla="*/ 36 h 120"/>
                  <a:gd name="T10" fmla="*/ 62 w 121"/>
                  <a:gd name="T11" fmla="*/ 40 h 120"/>
                  <a:gd name="T12" fmla="*/ 39 w 121"/>
                  <a:gd name="T13" fmla="*/ 63 h 120"/>
                  <a:gd name="T14" fmla="*/ 0 w 121"/>
                  <a:gd name="T15" fmla="*/ 103 h 120"/>
                  <a:gd name="T16" fmla="*/ 0 w 121"/>
                  <a:gd name="T17" fmla="*/ 103 h 120"/>
                  <a:gd name="T18" fmla="*/ 0 w 121"/>
                  <a:gd name="T19" fmla="*/ 120 h 120"/>
                  <a:gd name="T20" fmla="*/ 16 w 121"/>
                  <a:gd name="T21" fmla="*/ 120 h 120"/>
                  <a:gd name="T22" fmla="*/ 16 w 121"/>
                  <a:gd name="T23" fmla="*/ 120 h 120"/>
                  <a:gd name="T24" fmla="*/ 36 w 121"/>
                  <a:gd name="T25" fmla="*/ 100 h 120"/>
                  <a:gd name="T26" fmla="*/ 80 w 121"/>
                  <a:gd name="T27" fmla="*/ 57 h 120"/>
                  <a:gd name="T28" fmla="*/ 80 w 121"/>
                  <a:gd name="T29" fmla="*/ 56 h 120"/>
                  <a:gd name="T30" fmla="*/ 80 w 121"/>
                  <a:gd name="T31" fmla="*/ 56 h 120"/>
                  <a:gd name="T32" fmla="*/ 82 w 121"/>
                  <a:gd name="T33" fmla="*/ 54 h 120"/>
                  <a:gd name="T34" fmla="*/ 82 w 121"/>
                  <a:gd name="T35" fmla="*/ 54 h 120"/>
                  <a:gd name="T36" fmla="*/ 116 w 121"/>
                  <a:gd name="T37" fmla="*/ 20 h 120"/>
                  <a:gd name="T38" fmla="*/ 116 w 121"/>
                  <a:gd name="T39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1" h="120">
                    <a:moveTo>
                      <a:pt x="116" y="3"/>
                    </a:moveTo>
                    <a:cubicBezTo>
                      <a:pt x="113" y="1"/>
                      <a:pt x="110" y="0"/>
                      <a:pt x="107" y="0"/>
                    </a:cubicBezTo>
                    <a:cubicBezTo>
                      <a:pt x="104" y="0"/>
                      <a:pt x="101" y="1"/>
                      <a:pt x="99" y="3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36" y="100"/>
                      <a:pt x="36" y="100"/>
                      <a:pt x="36" y="100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21" y="16"/>
                      <a:pt x="121" y="8"/>
                      <a:pt x="1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62"/>
              <p:cNvSpPr>
                <a:spLocks/>
              </p:cNvSpPr>
              <p:nvPr/>
            </p:nvSpPr>
            <p:spPr bwMode="auto">
              <a:xfrm>
                <a:off x="3830638" y="2478088"/>
                <a:ext cx="569913" cy="571500"/>
              </a:xfrm>
              <a:custGeom>
                <a:avLst/>
                <a:gdLst>
                  <a:gd name="T0" fmla="*/ 352 w 359"/>
                  <a:gd name="T1" fmla="*/ 71 h 360"/>
                  <a:gd name="T2" fmla="*/ 248 w 359"/>
                  <a:gd name="T3" fmla="*/ 175 h 360"/>
                  <a:gd name="T4" fmla="*/ 203 w 359"/>
                  <a:gd name="T5" fmla="*/ 223 h 360"/>
                  <a:gd name="T6" fmla="*/ 196 w 359"/>
                  <a:gd name="T7" fmla="*/ 227 h 360"/>
                  <a:gd name="T8" fmla="*/ 189 w 359"/>
                  <a:gd name="T9" fmla="*/ 227 h 360"/>
                  <a:gd name="T10" fmla="*/ 151 w 359"/>
                  <a:gd name="T11" fmla="*/ 227 h 360"/>
                  <a:gd name="T12" fmla="*/ 132 w 359"/>
                  <a:gd name="T13" fmla="*/ 227 h 360"/>
                  <a:gd name="T14" fmla="*/ 132 w 359"/>
                  <a:gd name="T15" fmla="*/ 208 h 360"/>
                  <a:gd name="T16" fmla="*/ 132 w 359"/>
                  <a:gd name="T17" fmla="*/ 168 h 360"/>
                  <a:gd name="T18" fmla="*/ 132 w 359"/>
                  <a:gd name="T19" fmla="*/ 159 h 360"/>
                  <a:gd name="T20" fmla="*/ 137 w 359"/>
                  <a:gd name="T21" fmla="*/ 154 h 360"/>
                  <a:gd name="T22" fmla="*/ 231 w 359"/>
                  <a:gd name="T23" fmla="*/ 59 h 360"/>
                  <a:gd name="T24" fmla="*/ 286 w 359"/>
                  <a:gd name="T25" fmla="*/ 5 h 360"/>
                  <a:gd name="T26" fmla="*/ 291 w 359"/>
                  <a:gd name="T27" fmla="*/ 0 h 360"/>
                  <a:gd name="T28" fmla="*/ 0 w 359"/>
                  <a:gd name="T29" fmla="*/ 0 h 360"/>
                  <a:gd name="T30" fmla="*/ 0 w 359"/>
                  <a:gd name="T31" fmla="*/ 360 h 360"/>
                  <a:gd name="T32" fmla="*/ 359 w 359"/>
                  <a:gd name="T33" fmla="*/ 360 h 360"/>
                  <a:gd name="T34" fmla="*/ 359 w 359"/>
                  <a:gd name="T35" fmla="*/ 66 h 360"/>
                  <a:gd name="T36" fmla="*/ 354 w 359"/>
                  <a:gd name="T37" fmla="*/ 71 h 360"/>
                  <a:gd name="T38" fmla="*/ 352 w 359"/>
                  <a:gd name="T39" fmla="*/ 7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9" h="360">
                    <a:moveTo>
                      <a:pt x="352" y="71"/>
                    </a:moveTo>
                    <a:lnTo>
                      <a:pt x="248" y="175"/>
                    </a:lnTo>
                    <a:lnTo>
                      <a:pt x="203" y="223"/>
                    </a:lnTo>
                    <a:lnTo>
                      <a:pt x="196" y="227"/>
                    </a:lnTo>
                    <a:lnTo>
                      <a:pt x="189" y="227"/>
                    </a:lnTo>
                    <a:lnTo>
                      <a:pt x="151" y="227"/>
                    </a:lnTo>
                    <a:lnTo>
                      <a:pt x="132" y="227"/>
                    </a:lnTo>
                    <a:lnTo>
                      <a:pt x="132" y="208"/>
                    </a:lnTo>
                    <a:lnTo>
                      <a:pt x="132" y="168"/>
                    </a:lnTo>
                    <a:lnTo>
                      <a:pt x="132" y="159"/>
                    </a:lnTo>
                    <a:lnTo>
                      <a:pt x="137" y="154"/>
                    </a:lnTo>
                    <a:lnTo>
                      <a:pt x="231" y="59"/>
                    </a:lnTo>
                    <a:lnTo>
                      <a:pt x="286" y="5"/>
                    </a:lnTo>
                    <a:lnTo>
                      <a:pt x="291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359" y="360"/>
                    </a:lnTo>
                    <a:lnTo>
                      <a:pt x="359" y="66"/>
                    </a:lnTo>
                    <a:lnTo>
                      <a:pt x="354" y="71"/>
                    </a:lnTo>
                    <a:lnTo>
                      <a:pt x="352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99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2562" y="308935"/>
            <a:ext cx="780097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</a:t>
            </a:r>
            <a:r>
              <a:rPr lang="zh-CN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这里添加竞争岗位后的第一个措施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</p:grpSpPr>
        <p:sp>
          <p:nvSpPr>
            <p:cNvPr id="20" name="任意多边形 19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8521" y="250551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>
                  <a:solidFill>
                    <a:srgbClr val="EEEEEE"/>
                  </a:solidFill>
                  <a:latin typeface="Broadway" panose="04040905080B02020502" pitchFamily="82" charset="0"/>
                </a:rPr>
                <a:t>A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35159" y="1757386"/>
            <a:ext cx="535867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432000" algn="just">
              <a:lnSpc>
                <a:spcPct val="125000"/>
              </a:lnSpc>
              <a:spcAft>
                <a:spcPts val="0"/>
              </a:spcAft>
              <a:buFont typeface="Webdings" panose="05030102010509060703" pitchFamily="18" charset="2"/>
              <a:buChar char="ý"/>
            </a:pPr>
            <a:r>
              <a:rPr lang="zh-CN" altLang="zh-CN" sz="2400" b="1" kern="1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b="1" kern="1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</a:t>
            </a:r>
            <a:r>
              <a:rPr lang="zh-CN" altLang="en-US" sz="2400" b="1" kern="1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手段完成该岗位的任务</a:t>
            </a:r>
            <a:endParaRPr lang="en-US" altLang="zh-CN" sz="2400" b="1" kern="100" spc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432000" algn="just">
              <a:lnSpc>
                <a:spcPct val="125000"/>
              </a:lnSpc>
              <a:spcAft>
                <a:spcPts val="0"/>
              </a:spcAft>
              <a:buFont typeface="Webdings" panose="05030102010509060703" pitchFamily="18" charset="2"/>
              <a:buChar char="ý"/>
            </a:pPr>
            <a:endParaRPr lang="zh-CN" altLang="zh-CN" b="1" kern="100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832407" y="2065103"/>
            <a:ext cx="3769775" cy="3769706"/>
            <a:chOff x="2687112" y="1882971"/>
            <a:chExt cx="3769775" cy="3769706"/>
          </a:xfrm>
        </p:grpSpPr>
        <p:grpSp>
          <p:nvGrpSpPr>
            <p:cNvPr id="13" name="组合 12"/>
            <p:cNvGrpSpPr/>
            <p:nvPr/>
          </p:nvGrpSpPr>
          <p:grpSpPr>
            <a:xfrm>
              <a:off x="2823506" y="1882971"/>
              <a:ext cx="3490430" cy="2416664"/>
              <a:chOff x="3042355" y="1285875"/>
              <a:chExt cx="4673772" cy="3235972"/>
            </a:xfrm>
            <a:solidFill>
              <a:srgbClr val="ED7D31"/>
            </a:solidFill>
          </p:grpSpPr>
          <p:sp>
            <p:nvSpPr>
              <p:cNvPr id="8" name="等腰三角形 7"/>
              <p:cNvSpPr/>
              <p:nvPr/>
            </p:nvSpPr>
            <p:spPr>
              <a:xfrm>
                <a:off x="5286375" y="1285875"/>
                <a:ext cx="185737" cy="2457450"/>
              </a:xfrm>
              <a:prstGeom prst="triangle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7200000">
                <a:off x="6394533" y="3200254"/>
                <a:ext cx="185737" cy="2457450"/>
              </a:xfrm>
              <a:prstGeom prst="triangle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4400000" flipH="1">
                <a:off x="4178211" y="3200254"/>
                <a:ext cx="185737" cy="2457450"/>
              </a:xfrm>
              <a:prstGeom prst="triangle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flipV="1">
                <a:off x="5286384" y="3743325"/>
                <a:ext cx="185728" cy="160110"/>
              </a:xfrm>
              <a:prstGeom prst="triangle">
                <a:avLst/>
              </a:prstGeom>
              <a:grp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饼形 13"/>
            <p:cNvSpPr/>
            <p:nvPr/>
          </p:nvSpPr>
          <p:spPr>
            <a:xfrm>
              <a:off x="2687112" y="1927054"/>
              <a:ext cx="3545121" cy="3545121"/>
            </a:xfrm>
            <a:prstGeom prst="pie">
              <a:avLst>
                <a:gd name="adj1" fmla="val 8892491"/>
                <a:gd name="adj2" fmla="val 16316679"/>
              </a:avLst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flipH="1">
              <a:off x="2911766" y="1927054"/>
              <a:ext cx="3545121" cy="3545121"/>
            </a:xfrm>
            <a:prstGeom prst="pie">
              <a:avLst>
                <a:gd name="adj1" fmla="val 8892491"/>
                <a:gd name="adj2" fmla="val 16316679"/>
              </a:avLst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7203868" flipH="1">
              <a:off x="2796162" y="2107556"/>
              <a:ext cx="3545121" cy="3545121"/>
            </a:xfrm>
            <a:prstGeom prst="pie">
              <a:avLst>
                <a:gd name="adj1" fmla="val 8892491"/>
                <a:gd name="adj2" fmla="val 16316679"/>
              </a:avLst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6727" y="2584597"/>
              <a:ext cx="163209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000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2000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r>
                <a:rPr lang="zh-CN" altLang="zh-CN" sz="2000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方案设计提供</a:t>
              </a:r>
              <a:r>
                <a:rPr lang="zh-CN" altLang="zh-CN" sz="2000" kern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明确的设计目标</a:t>
              </a:r>
              <a:endParaRPr lang="zh-CN" altLang="en-US" sz="20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705646" y="2595843"/>
              <a:ext cx="147614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000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2000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r>
                <a:rPr lang="zh-CN" altLang="zh-CN" sz="2000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zh-CN" altLang="zh-CN" sz="2000" kern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决策提供评估准则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564953" y="4335837"/>
              <a:ext cx="2076303" cy="11310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zh-CN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促进</a:t>
              </a:r>
              <a:r>
                <a:rPr lang="zh-CN" altLang="en-US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r>
                <a:rPr lang="zh-CN" altLang="zh-CN" kern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方案设计</a:t>
              </a:r>
              <a:r>
                <a:rPr lang="zh-CN" altLang="zh-CN" kern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目标从合理可行向追求最优转变</a:t>
              </a:r>
              <a:endParaRPr lang="zh-CN" altLang="zh-CN" sz="1400" kern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84001" y="2816162"/>
            <a:ext cx="3749168" cy="2635771"/>
            <a:chOff x="788822" y="2463591"/>
            <a:chExt cx="3749168" cy="2635771"/>
          </a:xfrm>
        </p:grpSpPr>
        <p:sp>
          <p:nvSpPr>
            <p:cNvPr id="26" name="矩形 25"/>
            <p:cNvSpPr/>
            <p:nvPr/>
          </p:nvSpPr>
          <p:spPr>
            <a:xfrm>
              <a:off x="788822" y="2467872"/>
              <a:ext cx="2093992" cy="263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zh-CN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5000"/>
                </a:lnSpc>
                <a:spcAft>
                  <a:spcPts val="0"/>
                </a:spcAft>
              </a:pPr>
              <a:endParaRPr lang="zh-CN" altLang="zh-CN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8038" y="2463591"/>
              <a:ext cx="1749952" cy="201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algn="just">
                <a:lnSpc>
                  <a:spcPct val="125000"/>
                </a:lnSpc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20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98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accel="74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accel="7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282" y="293695"/>
            <a:ext cx="7800975" cy="60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这里添加竞争岗位后的</a:t>
            </a:r>
            <a:r>
              <a:rPr lang="zh-CN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第二个</a:t>
            </a: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措施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</p:grpSpPr>
        <p:sp>
          <p:nvSpPr>
            <p:cNvPr id="20" name="任意多边形 19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8521" y="250551"/>
              <a:ext cx="5148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B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 flipH="1" flipV="1">
            <a:off x="4373389" y="2960259"/>
            <a:ext cx="170761" cy="170761"/>
          </a:xfrm>
          <a:prstGeom prst="ellipse">
            <a:avLst/>
          </a:prstGeom>
          <a:solidFill>
            <a:srgbClr val="0070C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523478" y="1110349"/>
            <a:ext cx="3870582" cy="3870580"/>
          </a:xfrm>
          <a:prstGeom prst="ellipse">
            <a:avLst/>
          </a:prstGeom>
          <a:noFill/>
          <a:ln w="25400"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769395" y="1257069"/>
            <a:ext cx="3359775" cy="3209977"/>
            <a:chOff x="2769395" y="1257069"/>
            <a:chExt cx="3359775" cy="3209977"/>
          </a:xfrm>
        </p:grpSpPr>
        <p:sp>
          <p:nvSpPr>
            <p:cNvPr id="24" name="任意多边形 23"/>
            <p:cNvSpPr/>
            <p:nvPr/>
          </p:nvSpPr>
          <p:spPr>
            <a:xfrm rot="6593922" flipH="1">
              <a:off x="4238856" y="2576732"/>
              <a:ext cx="1890313" cy="1890315"/>
            </a:xfrm>
            <a:custGeom>
              <a:avLst/>
              <a:gdLst>
                <a:gd name="connsiteX0" fmla="*/ 878958 w 1757916"/>
                <a:gd name="connsiteY0" fmla="*/ 0 h 1757916"/>
                <a:gd name="connsiteX1" fmla="*/ 1757916 w 1757916"/>
                <a:gd name="connsiteY1" fmla="*/ 878958 h 1757916"/>
                <a:gd name="connsiteX2" fmla="*/ 878958 w 1757916"/>
                <a:gd name="connsiteY2" fmla="*/ 1757916 h 1757916"/>
                <a:gd name="connsiteX3" fmla="*/ 0 w 1757916"/>
                <a:gd name="connsiteY3" fmla="*/ 878958 h 1757916"/>
                <a:gd name="connsiteX4" fmla="*/ 878958 w 1757916"/>
                <a:gd name="connsiteY4" fmla="*/ 0 h 175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916" h="1757916">
                  <a:moveTo>
                    <a:pt x="878958" y="0"/>
                  </a:moveTo>
                  <a:cubicBezTo>
                    <a:pt x="1364393" y="0"/>
                    <a:pt x="1757916" y="393523"/>
                    <a:pt x="1757916" y="878958"/>
                  </a:cubicBezTo>
                  <a:cubicBezTo>
                    <a:pt x="1272481" y="878958"/>
                    <a:pt x="878958" y="1272481"/>
                    <a:pt x="878958" y="1757916"/>
                  </a:cubicBezTo>
                  <a:cubicBezTo>
                    <a:pt x="393523" y="1757916"/>
                    <a:pt x="0" y="1364393"/>
                    <a:pt x="0" y="878958"/>
                  </a:cubicBezTo>
                  <a:cubicBezTo>
                    <a:pt x="0" y="393523"/>
                    <a:pt x="393523" y="0"/>
                    <a:pt x="878958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21040718" flipH="1">
              <a:off x="3605919" y="1257069"/>
              <a:ext cx="1890315" cy="1890313"/>
            </a:xfrm>
            <a:custGeom>
              <a:avLst/>
              <a:gdLst>
                <a:gd name="connsiteX0" fmla="*/ 878958 w 1757916"/>
                <a:gd name="connsiteY0" fmla="*/ 0 h 1757916"/>
                <a:gd name="connsiteX1" fmla="*/ 1757916 w 1757916"/>
                <a:gd name="connsiteY1" fmla="*/ 878958 h 1757916"/>
                <a:gd name="connsiteX2" fmla="*/ 878958 w 1757916"/>
                <a:gd name="connsiteY2" fmla="*/ 1757916 h 1757916"/>
                <a:gd name="connsiteX3" fmla="*/ 0 w 1757916"/>
                <a:gd name="connsiteY3" fmla="*/ 878958 h 1757916"/>
                <a:gd name="connsiteX4" fmla="*/ 878958 w 1757916"/>
                <a:gd name="connsiteY4" fmla="*/ 0 h 175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916" h="1757916">
                  <a:moveTo>
                    <a:pt x="878958" y="0"/>
                  </a:moveTo>
                  <a:cubicBezTo>
                    <a:pt x="1364393" y="0"/>
                    <a:pt x="1757916" y="393523"/>
                    <a:pt x="1757916" y="878958"/>
                  </a:cubicBezTo>
                  <a:cubicBezTo>
                    <a:pt x="1272481" y="878958"/>
                    <a:pt x="878958" y="1272481"/>
                    <a:pt x="878958" y="1757916"/>
                  </a:cubicBezTo>
                  <a:cubicBezTo>
                    <a:pt x="393523" y="1757916"/>
                    <a:pt x="0" y="1364393"/>
                    <a:pt x="0" y="878958"/>
                  </a:cubicBezTo>
                  <a:cubicBezTo>
                    <a:pt x="0" y="393523"/>
                    <a:pt x="393523" y="0"/>
                    <a:pt x="87895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3010525" flipV="1">
              <a:off x="2769396" y="2456932"/>
              <a:ext cx="1890313" cy="1890315"/>
            </a:xfrm>
            <a:custGeom>
              <a:avLst/>
              <a:gdLst>
                <a:gd name="connsiteX0" fmla="*/ 878958 w 1757916"/>
                <a:gd name="connsiteY0" fmla="*/ 0 h 1757916"/>
                <a:gd name="connsiteX1" fmla="*/ 1757916 w 1757916"/>
                <a:gd name="connsiteY1" fmla="*/ 878958 h 1757916"/>
                <a:gd name="connsiteX2" fmla="*/ 878958 w 1757916"/>
                <a:gd name="connsiteY2" fmla="*/ 1757916 h 1757916"/>
                <a:gd name="connsiteX3" fmla="*/ 0 w 1757916"/>
                <a:gd name="connsiteY3" fmla="*/ 878958 h 1757916"/>
                <a:gd name="connsiteX4" fmla="*/ 878958 w 1757916"/>
                <a:gd name="connsiteY4" fmla="*/ 0 h 1757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916" h="1757916">
                  <a:moveTo>
                    <a:pt x="878958" y="0"/>
                  </a:moveTo>
                  <a:cubicBezTo>
                    <a:pt x="1364393" y="0"/>
                    <a:pt x="1757916" y="393523"/>
                    <a:pt x="1757916" y="878958"/>
                  </a:cubicBezTo>
                  <a:cubicBezTo>
                    <a:pt x="1272481" y="878958"/>
                    <a:pt x="878958" y="1272481"/>
                    <a:pt x="878958" y="1757916"/>
                  </a:cubicBezTo>
                  <a:cubicBezTo>
                    <a:pt x="393523" y="1757916"/>
                    <a:pt x="0" y="1364393"/>
                    <a:pt x="0" y="878958"/>
                  </a:cubicBezTo>
                  <a:cubicBezTo>
                    <a:pt x="0" y="393523"/>
                    <a:pt x="393523" y="0"/>
                    <a:pt x="878958" y="0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973221" y="1595509"/>
              <a:ext cx="13916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EEEEEE"/>
                  </a:solidFill>
                </a:rPr>
                <a:t>添加标题</a:t>
              </a:r>
              <a:endParaRPr lang="en-US" altLang="zh-CN" sz="2000" dirty="0" smtClean="0">
                <a:solidFill>
                  <a:srgbClr val="EEEEEE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rgbClr val="EEEEEE"/>
                  </a:solidFill>
                </a:rPr>
                <a:t>添加内容</a:t>
              </a:r>
              <a:endParaRPr lang="zh-CN" altLang="en-US" sz="2000" dirty="0">
                <a:solidFill>
                  <a:srgbClr val="EEEEE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911684" y="2973286"/>
              <a:ext cx="1391639" cy="804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EEEEEE"/>
                  </a:solidFill>
                </a:rPr>
                <a:t>添加标题</a:t>
              </a:r>
              <a:endParaRPr lang="en-US" altLang="zh-CN" sz="2000" dirty="0">
                <a:solidFill>
                  <a:srgbClr val="EEEEEE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EEEEEE"/>
                  </a:solidFill>
                </a:rPr>
                <a:t>添加内容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4607618" y="3277741"/>
              <a:ext cx="1391639" cy="804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EEEEEE"/>
                  </a:solidFill>
                </a:rPr>
                <a:t>添加标题</a:t>
              </a:r>
              <a:endParaRPr lang="en-US" altLang="zh-CN" sz="2000" dirty="0">
                <a:solidFill>
                  <a:srgbClr val="EEEEEE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rgbClr val="EEEEEE"/>
                  </a:solidFill>
                </a:rPr>
                <a:t>添加内容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8521" y="5553742"/>
            <a:ext cx="8752114" cy="513184"/>
            <a:chOff x="251927" y="4925509"/>
            <a:chExt cx="8752114" cy="513184"/>
          </a:xfrm>
        </p:grpSpPr>
        <p:sp>
          <p:nvSpPr>
            <p:cNvPr id="39" name="平行四边形 38"/>
            <p:cNvSpPr/>
            <p:nvPr/>
          </p:nvSpPr>
          <p:spPr>
            <a:xfrm>
              <a:off x="251927" y="4925509"/>
              <a:ext cx="8752114" cy="513184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1166331" y="4925509"/>
              <a:ext cx="6811338" cy="513184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平行四边形 40"/>
            <p:cNvSpPr/>
            <p:nvPr/>
          </p:nvSpPr>
          <p:spPr>
            <a:xfrm>
              <a:off x="2509567" y="4925509"/>
              <a:ext cx="4227130" cy="513184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58277" y="496653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FFFF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添加总结性的一句话</a:t>
              </a:r>
              <a:endParaRPr lang="zh-CN" altLang="en-US" sz="2400" dirty="0">
                <a:solidFill>
                  <a:srgbClr val="FFFFFF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58828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8" grpId="0" animBg="1"/>
          <p:bldP spid="2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8" grpId="0" animBg="1"/>
          <p:bldP spid="29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4300" y="339415"/>
            <a:ext cx="560176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　　这里添加竞争岗位后的</a:t>
            </a:r>
            <a:r>
              <a:rPr lang="zh-CN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第三个</a:t>
            </a: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措施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  <a:solidFill>
            <a:srgbClr val="0070C0"/>
          </a:solidFill>
        </p:grpSpPr>
        <p:sp>
          <p:nvSpPr>
            <p:cNvPr id="20" name="任意多边形 19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8521" y="250551"/>
              <a:ext cx="51007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C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 flipV="1">
            <a:off x="0" y="0"/>
            <a:ext cx="9144000" cy="297472"/>
            <a:chOff x="0" y="6389078"/>
            <a:chExt cx="9144000" cy="297472"/>
          </a:xfrm>
          <a:solidFill>
            <a:srgbClr val="0070C0"/>
          </a:solidFill>
        </p:grpSpPr>
        <p:sp>
          <p:nvSpPr>
            <p:cNvPr id="97" name="矩形 96"/>
            <p:cNvSpPr/>
            <p:nvPr/>
          </p:nvSpPr>
          <p:spPr>
            <a:xfrm>
              <a:off x="0" y="6472237"/>
              <a:ext cx="9144000" cy="2143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0" y="6389078"/>
              <a:ext cx="9144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79" name="矩形 1278"/>
          <p:cNvSpPr/>
          <p:nvPr/>
        </p:nvSpPr>
        <p:spPr>
          <a:xfrm>
            <a:off x="854529" y="1045060"/>
            <a:ext cx="6844129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en-US" altLang="zh-CN" sz="22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</a:t>
            </a:r>
            <a:r>
              <a:rPr lang="zh-CN" altLang="en-US" sz="22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这里添加相关的内容。</a:t>
            </a: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这里添加相关的内容</a:t>
            </a:r>
            <a:r>
              <a:rPr lang="zh-CN" altLang="en-US" sz="22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。这里</a:t>
            </a: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添加相关的内容</a:t>
            </a:r>
            <a:r>
              <a:rPr lang="zh-CN" altLang="en-US" sz="22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。这里</a:t>
            </a:r>
            <a:r>
              <a:rPr lang="zh-CN" altLang="en-US" sz="22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添加相关的内容。</a:t>
            </a: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304800" algn="just">
              <a:lnSpc>
                <a:spcPct val="125000"/>
              </a:lnSpc>
              <a:spcAft>
                <a:spcPts val="0"/>
              </a:spcAft>
            </a:pPr>
            <a:endParaRPr lang="zh-CN" altLang="zh-CN" sz="22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94384" y="2171752"/>
            <a:ext cx="4094093" cy="4074690"/>
            <a:chOff x="4091434" y="1400373"/>
            <a:chExt cx="4094093" cy="4074690"/>
          </a:xfrm>
        </p:grpSpPr>
        <p:sp>
          <p:nvSpPr>
            <p:cNvPr id="12" name="椭圆 11"/>
            <p:cNvSpPr/>
            <p:nvPr/>
          </p:nvSpPr>
          <p:spPr>
            <a:xfrm flipH="1">
              <a:off x="6856729" y="1400373"/>
              <a:ext cx="1328798" cy="1328798"/>
            </a:xfrm>
            <a:prstGeom prst="ellipse">
              <a:avLst/>
            </a:prstGeom>
            <a:solidFill>
              <a:srgbClr val="1695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5"/>
            </p:cNvCxnSpPr>
            <p:nvPr/>
          </p:nvCxnSpPr>
          <p:spPr>
            <a:xfrm flipH="1">
              <a:off x="5980347" y="2534573"/>
              <a:ext cx="1070980" cy="1008064"/>
            </a:xfrm>
            <a:prstGeom prst="line">
              <a:avLst/>
            </a:prstGeom>
            <a:ln w="19050">
              <a:solidFill>
                <a:srgbClr val="19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799400" y="3530668"/>
              <a:ext cx="1193391" cy="1193392"/>
            </a:xfrm>
            <a:prstGeom prst="line">
              <a:avLst/>
            </a:prstGeom>
            <a:ln w="19050">
              <a:solidFill>
                <a:srgbClr val="19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 flipH="1">
              <a:off x="4091434" y="4504681"/>
              <a:ext cx="970380" cy="970382"/>
            </a:xfrm>
            <a:prstGeom prst="ellipse">
              <a:avLst/>
            </a:prstGeom>
            <a:solidFill>
              <a:srgbClr val="19A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24868" y="466670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EEEEEE"/>
                  </a:solidFill>
                </a:rPr>
                <a:t>多项</a:t>
              </a:r>
              <a:r>
                <a:rPr lang="zh-CN" altLang="en-US" smtClean="0">
                  <a:solidFill>
                    <a:srgbClr val="EEEEEE"/>
                  </a:solidFill>
                </a:rPr>
                <a:t>军</a:t>
              </a:r>
              <a:endParaRPr lang="en-US" altLang="zh-CN" smtClean="0">
                <a:solidFill>
                  <a:srgbClr val="EEEEEE"/>
                </a:solidFill>
              </a:endParaRPr>
            </a:p>
            <a:p>
              <a:pPr algn="ctr"/>
              <a:r>
                <a:rPr lang="zh-CN" altLang="en-US" smtClean="0">
                  <a:solidFill>
                    <a:srgbClr val="EEEEEE"/>
                  </a:solidFill>
                </a:rPr>
                <a:t>口预</a:t>
              </a:r>
              <a:r>
                <a:rPr lang="zh-CN" altLang="en-US">
                  <a:solidFill>
                    <a:srgbClr val="EEEEEE"/>
                  </a:solidFill>
                </a:rPr>
                <a:t>研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39608" y="176081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EEEEEE"/>
                  </a:solidFill>
                </a:rPr>
                <a:t>立项</a:t>
              </a:r>
              <a:r>
                <a:rPr lang="zh-CN" altLang="en-US" dirty="0" smtClean="0">
                  <a:solidFill>
                    <a:srgbClr val="EEEEEE"/>
                  </a:solidFill>
                </a:rPr>
                <a:t>申请书</a:t>
              </a:r>
              <a:endParaRPr lang="en-US" altLang="zh-CN" dirty="0" smtClean="0">
                <a:solidFill>
                  <a:srgbClr val="EEEEEE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EEEEEE"/>
                  </a:solidFill>
                </a:rPr>
                <a:t>论证</a:t>
              </a:r>
              <a:r>
                <a:rPr lang="zh-CN" altLang="en-US" dirty="0">
                  <a:solidFill>
                    <a:srgbClr val="EEEEEE"/>
                  </a:solidFill>
                </a:rPr>
                <a:t>编写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75763" y="4402052"/>
            <a:ext cx="3713913" cy="1352153"/>
            <a:chOff x="1572813" y="3630673"/>
            <a:chExt cx="3713913" cy="1352153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2106559" y="3630673"/>
              <a:ext cx="3180167" cy="965461"/>
            </a:xfrm>
            <a:prstGeom prst="line">
              <a:avLst/>
            </a:prstGeom>
            <a:ln w="12700">
              <a:solidFill>
                <a:srgbClr val="19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 rot="664255" flipH="1">
              <a:off x="1572813" y="4374200"/>
              <a:ext cx="608626" cy="608626"/>
            </a:xfrm>
            <a:prstGeom prst="ellipse">
              <a:avLst/>
            </a:prstGeom>
            <a:solidFill>
              <a:srgbClr val="77C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83296" y="4302047"/>
            <a:ext cx="2205181" cy="2099392"/>
            <a:chOff x="5980346" y="3530668"/>
            <a:chExt cx="2205181" cy="2099392"/>
          </a:xfrm>
        </p:grpSpPr>
        <p:cxnSp>
          <p:nvCxnSpPr>
            <p:cNvPr id="24" name="直接连接符 23"/>
            <p:cNvCxnSpPr/>
            <p:nvPr/>
          </p:nvCxnSpPr>
          <p:spPr>
            <a:xfrm flipH="1" flipV="1">
              <a:off x="5980346" y="3530668"/>
              <a:ext cx="1172135" cy="117213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 flipH="1">
              <a:off x="6856729" y="4301262"/>
              <a:ext cx="1328798" cy="1328798"/>
            </a:xfrm>
            <a:prstGeom prst="ellipse">
              <a:avLst/>
            </a:prstGeom>
            <a:solidFill>
              <a:srgbClr val="059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39607" y="4632258"/>
              <a:ext cx="1338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EEEEEE"/>
                  </a:solidFill>
                </a:rPr>
                <a:t>演示</a:t>
              </a:r>
              <a:r>
                <a:rPr lang="zh-CN" altLang="en-US" smtClean="0">
                  <a:solidFill>
                    <a:srgbClr val="EEEEEE"/>
                  </a:solidFill>
                </a:rPr>
                <a:t>验证</a:t>
              </a:r>
              <a:endParaRPr lang="en-US" altLang="zh-CN" smtClean="0">
                <a:solidFill>
                  <a:srgbClr val="EEEEEE"/>
                </a:solidFill>
              </a:endParaRPr>
            </a:p>
            <a:p>
              <a:pPr algn="ctr"/>
              <a:r>
                <a:rPr lang="zh-CN" altLang="en-US" smtClean="0">
                  <a:solidFill>
                    <a:srgbClr val="EEEEEE"/>
                  </a:solidFill>
                </a:rPr>
                <a:t>项目的</a:t>
              </a:r>
              <a:r>
                <a:rPr lang="zh-CN" altLang="en-US">
                  <a:solidFill>
                    <a:srgbClr val="EEEEEE"/>
                  </a:solidFill>
                </a:rPr>
                <a:t>建议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906429" y="2378597"/>
            <a:ext cx="3083247" cy="1526144"/>
            <a:chOff x="2203479" y="1607218"/>
            <a:chExt cx="3083247" cy="1526144"/>
          </a:xfrm>
        </p:grpSpPr>
        <p:grpSp>
          <p:nvGrpSpPr>
            <p:cNvPr id="28" name="组合 27"/>
            <p:cNvGrpSpPr/>
            <p:nvPr/>
          </p:nvGrpSpPr>
          <p:grpSpPr>
            <a:xfrm>
              <a:off x="2203479" y="1607218"/>
              <a:ext cx="1117781" cy="1117781"/>
              <a:chOff x="2203479" y="1607218"/>
              <a:chExt cx="1117781" cy="1117781"/>
            </a:xfrm>
          </p:grpSpPr>
          <p:sp>
            <p:nvSpPr>
              <p:cNvPr id="30" name="椭圆 29"/>
              <p:cNvSpPr/>
              <p:nvPr/>
            </p:nvSpPr>
            <p:spPr>
              <a:xfrm rot="664255" flipH="1">
                <a:off x="2203479" y="1607218"/>
                <a:ext cx="1117781" cy="1117781"/>
              </a:xfrm>
              <a:prstGeom prst="ellipse">
                <a:avLst/>
              </a:prstGeom>
              <a:solidFill>
                <a:srgbClr val="77CB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208371" y="1871517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 smtClean="0">
                    <a:solidFill>
                      <a:srgbClr val="EEEEEE"/>
                    </a:solidFill>
                  </a:rPr>
                  <a:t>技术方案</a:t>
                </a:r>
                <a:endParaRPr lang="en-US" altLang="zh-CN" dirty="0" smtClean="0">
                  <a:solidFill>
                    <a:srgbClr val="EEEEEE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rgbClr val="EEEEEE"/>
                    </a:solidFill>
                  </a:rPr>
                  <a:t>设计</a:t>
                </a:r>
                <a:endParaRPr lang="zh-CN" altLang="en-US" dirty="0">
                  <a:solidFill>
                    <a:srgbClr val="EEEEEE"/>
                  </a:solidFill>
                </a:endParaRPr>
              </a:p>
            </p:txBody>
          </p:sp>
        </p:grpSp>
        <p:cxnSp>
          <p:nvCxnSpPr>
            <p:cNvPr id="29" name="直接连接符 28"/>
            <p:cNvCxnSpPr>
              <a:endCxn id="30" idx="2"/>
            </p:cNvCxnSpPr>
            <p:nvPr/>
          </p:nvCxnSpPr>
          <p:spPr>
            <a:xfrm flipH="1" flipV="1">
              <a:off x="3310859" y="2273429"/>
              <a:ext cx="1975867" cy="859933"/>
            </a:xfrm>
            <a:prstGeom prst="line">
              <a:avLst/>
            </a:prstGeom>
            <a:ln w="12700">
              <a:solidFill>
                <a:srgbClr val="19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5026869" y="2243210"/>
            <a:ext cx="452611" cy="1570100"/>
            <a:chOff x="5323919" y="1471831"/>
            <a:chExt cx="452611" cy="1570100"/>
          </a:xfrm>
        </p:grpSpPr>
        <p:cxnSp>
          <p:nvCxnSpPr>
            <p:cNvPr id="33" name="直接连接符 32"/>
            <p:cNvCxnSpPr/>
            <p:nvPr/>
          </p:nvCxnSpPr>
          <p:spPr>
            <a:xfrm flipH="1" flipV="1">
              <a:off x="5516902" y="1664814"/>
              <a:ext cx="259628" cy="1377117"/>
            </a:xfrm>
            <a:prstGeom prst="line">
              <a:avLst/>
            </a:prstGeom>
            <a:ln w="12700">
              <a:solidFill>
                <a:srgbClr val="19AA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 rot="664255" flipH="1">
              <a:off x="5323919" y="1471831"/>
              <a:ext cx="385964" cy="385964"/>
            </a:xfrm>
            <a:prstGeom prst="ellipse">
              <a:avLst/>
            </a:prstGeom>
            <a:solidFill>
              <a:srgbClr val="97D7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99439" y="3568717"/>
            <a:ext cx="1401490" cy="1401490"/>
            <a:chOff x="4230424" y="2436879"/>
            <a:chExt cx="1401490" cy="1401490"/>
          </a:xfrm>
        </p:grpSpPr>
        <p:sp>
          <p:nvSpPr>
            <p:cNvPr id="36" name="椭圆 35"/>
            <p:cNvSpPr/>
            <p:nvPr/>
          </p:nvSpPr>
          <p:spPr>
            <a:xfrm flipH="1">
              <a:off x="4230424" y="2436879"/>
              <a:ext cx="1401490" cy="140149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28467" y="2858766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3200" b="1" dirty="0" smtClean="0">
                  <a:solidFill>
                    <a:srgbClr val="EEEEEE"/>
                  </a:solidFill>
                </a:rPr>
                <a:t>承担</a:t>
              </a:r>
              <a:endParaRPr lang="zh-CN" altLang="en-US" sz="3200" b="1" dirty="0">
                <a:solidFill>
                  <a:srgbClr val="EEEEE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81183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2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2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7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472" y="307910"/>
            <a:ext cx="9246943" cy="6245093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0" y="3488803"/>
            <a:ext cx="3204019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13444" y="3488803"/>
            <a:ext cx="313055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flipV="1">
            <a:off x="3198514" y="2084089"/>
            <a:ext cx="2821285" cy="2821285"/>
          </a:xfrm>
          <a:prstGeom prst="arc">
            <a:avLst>
              <a:gd name="adj1" fmla="val 10802346"/>
              <a:gd name="adj2" fmla="val 0"/>
            </a:avLst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470876" y="2350948"/>
            <a:ext cx="2275712" cy="2275712"/>
            <a:chOff x="3470876" y="2350948"/>
            <a:chExt cx="2275712" cy="2275712"/>
          </a:xfrm>
        </p:grpSpPr>
        <p:sp>
          <p:nvSpPr>
            <p:cNvPr id="6" name="椭圆 5"/>
            <p:cNvSpPr/>
            <p:nvPr/>
          </p:nvSpPr>
          <p:spPr>
            <a:xfrm>
              <a:off x="3470876" y="2350948"/>
              <a:ext cx="2275712" cy="227571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284645" y="2662520"/>
              <a:ext cx="699942" cy="829499"/>
              <a:chOff x="2444750" y="1008063"/>
              <a:chExt cx="660400" cy="782638"/>
            </a:xfrm>
            <a:solidFill>
              <a:srgbClr val="EEEEEE"/>
            </a:solidFill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774950" y="1128713"/>
                <a:ext cx="150813" cy="150813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lnTo>
                      <a:pt x="95" y="95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2444750" y="1128713"/>
                <a:ext cx="481013" cy="661988"/>
              </a:xfrm>
              <a:custGeom>
                <a:avLst/>
                <a:gdLst>
                  <a:gd name="T0" fmla="*/ 189 w 303"/>
                  <a:gd name="T1" fmla="*/ 95 h 417"/>
                  <a:gd name="T2" fmla="*/ 189 w 303"/>
                  <a:gd name="T3" fmla="*/ 0 h 417"/>
                  <a:gd name="T4" fmla="*/ 132 w 303"/>
                  <a:gd name="T5" fmla="*/ 0 h 417"/>
                  <a:gd name="T6" fmla="*/ 114 w 303"/>
                  <a:gd name="T7" fmla="*/ 0 h 417"/>
                  <a:gd name="T8" fmla="*/ 85 w 303"/>
                  <a:gd name="T9" fmla="*/ 0 h 417"/>
                  <a:gd name="T10" fmla="*/ 0 w 303"/>
                  <a:gd name="T11" fmla="*/ 0 h 417"/>
                  <a:gd name="T12" fmla="*/ 0 w 303"/>
                  <a:gd name="T13" fmla="*/ 417 h 417"/>
                  <a:gd name="T14" fmla="*/ 303 w 303"/>
                  <a:gd name="T15" fmla="*/ 417 h 417"/>
                  <a:gd name="T16" fmla="*/ 303 w 303"/>
                  <a:gd name="T17" fmla="*/ 393 h 417"/>
                  <a:gd name="T18" fmla="*/ 303 w 303"/>
                  <a:gd name="T19" fmla="*/ 341 h 417"/>
                  <a:gd name="T20" fmla="*/ 303 w 303"/>
                  <a:gd name="T21" fmla="*/ 322 h 417"/>
                  <a:gd name="T22" fmla="*/ 303 w 303"/>
                  <a:gd name="T23" fmla="*/ 114 h 417"/>
                  <a:gd name="T24" fmla="*/ 189 w 303"/>
                  <a:gd name="T25" fmla="*/ 114 h 417"/>
                  <a:gd name="T26" fmla="*/ 189 w 303"/>
                  <a:gd name="T27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3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4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417"/>
                    </a:lnTo>
                    <a:lnTo>
                      <a:pt x="303" y="417"/>
                    </a:lnTo>
                    <a:lnTo>
                      <a:pt x="303" y="393"/>
                    </a:lnTo>
                    <a:lnTo>
                      <a:pt x="303" y="341"/>
                    </a:lnTo>
                    <a:lnTo>
                      <a:pt x="303" y="322"/>
                    </a:lnTo>
                    <a:lnTo>
                      <a:pt x="303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2955925" y="1008063"/>
                <a:ext cx="149225" cy="150813"/>
              </a:xfrm>
              <a:custGeom>
                <a:avLst/>
                <a:gdLst>
                  <a:gd name="T0" fmla="*/ 0 w 94"/>
                  <a:gd name="T1" fmla="*/ 0 h 95"/>
                  <a:gd name="T2" fmla="*/ 0 w 94"/>
                  <a:gd name="T3" fmla="*/ 95 h 95"/>
                  <a:gd name="T4" fmla="*/ 94 w 94"/>
                  <a:gd name="T5" fmla="*/ 95 h 95"/>
                  <a:gd name="T6" fmla="*/ 0 w 9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95">
                    <a:moveTo>
                      <a:pt x="0" y="0"/>
                    </a:moveTo>
                    <a:lnTo>
                      <a:pt x="0" y="95"/>
                    </a:lnTo>
                    <a:lnTo>
                      <a:pt x="94" y="9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2625725" y="1008063"/>
                <a:ext cx="479425" cy="661988"/>
              </a:xfrm>
              <a:custGeom>
                <a:avLst/>
                <a:gdLst>
                  <a:gd name="T0" fmla="*/ 189 w 302"/>
                  <a:gd name="T1" fmla="*/ 95 h 417"/>
                  <a:gd name="T2" fmla="*/ 189 w 302"/>
                  <a:gd name="T3" fmla="*/ 0 h 417"/>
                  <a:gd name="T4" fmla="*/ 132 w 302"/>
                  <a:gd name="T5" fmla="*/ 0 h 417"/>
                  <a:gd name="T6" fmla="*/ 113 w 302"/>
                  <a:gd name="T7" fmla="*/ 0 h 417"/>
                  <a:gd name="T8" fmla="*/ 85 w 302"/>
                  <a:gd name="T9" fmla="*/ 0 h 417"/>
                  <a:gd name="T10" fmla="*/ 0 w 302"/>
                  <a:gd name="T11" fmla="*/ 0 h 417"/>
                  <a:gd name="T12" fmla="*/ 0 w 302"/>
                  <a:gd name="T13" fmla="*/ 57 h 417"/>
                  <a:gd name="T14" fmla="*/ 18 w 302"/>
                  <a:gd name="T15" fmla="*/ 57 h 417"/>
                  <a:gd name="T16" fmla="*/ 94 w 302"/>
                  <a:gd name="T17" fmla="*/ 57 h 417"/>
                  <a:gd name="T18" fmla="*/ 104 w 302"/>
                  <a:gd name="T19" fmla="*/ 57 h 417"/>
                  <a:gd name="T20" fmla="*/ 108 w 302"/>
                  <a:gd name="T21" fmla="*/ 62 h 417"/>
                  <a:gd name="T22" fmla="*/ 203 w 302"/>
                  <a:gd name="T23" fmla="*/ 157 h 417"/>
                  <a:gd name="T24" fmla="*/ 208 w 302"/>
                  <a:gd name="T25" fmla="*/ 164 h 417"/>
                  <a:gd name="T26" fmla="*/ 208 w 302"/>
                  <a:gd name="T27" fmla="*/ 171 h 417"/>
                  <a:gd name="T28" fmla="*/ 208 w 302"/>
                  <a:gd name="T29" fmla="*/ 398 h 417"/>
                  <a:gd name="T30" fmla="*/ 208 w 302"/>
                  <a:gd name="T31" fmla="*/ 417 h 417"/>
                  <a:gd name="T32" fmla="*/ 302 w 302"/>
                  <a:gd name="T33" fmla="*/ 417 h 417"/>
                  <a:gd name="T34" fmla="*/ 302 w 302"/>
                  <a:gd name="T35" fmla="*/ 393 h 417"/>
                  <a:gd name="T36" fmla="*/ 302 w 302"/>
                  <a:gd name="T37" fmla="*/ 341 h 417"/>
                  <a:gd name="T38" fmla="*/ 302 w 302"/>
                  <a:gd name="T39" fmla="*/ 322 h 417"/>
                  <a:gd name="T40" fmla="*/ 302 w 302"/>
                  <a:gd name="T41" fmla="*/ 114 h 417"/>
                  <a:gd name="T42" fmla="*/ 189 w 302"/>
                  <a:gd name="T43" fmla="*/ 114 h 417"/>
                  <a:gd name="T44" fmla="*/ 189 w 302"/>
                  <a:gd name="T45" fmla="*/ 95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417">
                    <a:moveTo>
                      <a:pt x="189" y="95"/>
                    </a:moveTo>
                    <a:lnTo>
                      <a:pt x="189" y="0"/>
                    </a:lnTo>
                    <a:lnTo>
                      <a:pt x="132" y="0"/>
                    </a:lnTo>
                    <a:lnTo>
                      <a:pt x="113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57"/>
                    </a:lnTo>
                    <a:lnTo>
                      <a:pt x="18" y="57"/>
                    </a:lnTo>
                    <a:lnTo>
                      <a:pt x="94" y="57"/>
                    </a:lnTo>
                    <a:lnTo>
                      <a:pt x="104" y="57"/>
                    </a:lnTo>
                    <a:lnTo>
                      <a:pt x="108" y="62"/>
                    </a:lnTo>
                    <a:lnTo>
                      <a:pt x="203" y="157"/>
                    </a:lnTo>
                    <a:lnTo>
                      <a:pt x="208" y="164"/>
                    </a:lnTo>
                    <a:lnTo>
                      <a:pt x="208" y="171"/>
                    </a:lnTo>
                    <a:lnTo>
                      <a:pt x="208" y="398"/>
                    </a:lnTo>
                    <a:lnTo>
                      <a:pt x="208" y="417"/>
                    </a:lnTo>
                    <a:lnTo>
                      <a:pt x="302" y="417"/>
                    </a:lnTo>
                    <a:lnTo>
                      <a:pt x="302" y="393"/>
                    </a:lnTo>
                    <a:lnTo>
                      <a:pt x="302" y="341"/>
                    </a:lnTo>
                    <a:lnTo>
                      <a:pt x="302" y="322"/>
                    </a:lnTo>
                    <a:lnTo>
                      <a:pt x="302" y="114"/>
                    </a:lnTo>
                    <a:lnTo>
                      <a:pt x="189" y="114"/>
                    </a:lnTo>
                    <a:lnTo>
                      <a:pt x="189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3528383" y="3532513"/>
              <a:ext cx="2212465" cy="5256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个人情况介绍 </a:t>
              </a:r>
              <a:endParaRPr lang="zh-CN" altLang="en-US" sz="2400" b="1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10986" y="2084089"/>
            <a:ext cx="2749113" cy="2712137"/>
            <a:chOff x="3310986" y="2084089"/>
            <a:chExt cx="2749113" cy="2712137"/>
          </a:xfrm>
        </p:grpSpPr>
        <p:sp>
          <p:nvSpPr>
            <p:cNvPr id="7" name="椭圆 6"/>
            <p:cNvSpPr/>
            <p:nvPr/>
          </p:nvSpPr>
          <p:spPr>
            <a:xfrm>
              <a:off x="3310986" y="2084089"/>
              <a:ext cx="615934" cy="6159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44165" y="4180292"/>
              <a:ext cx="615934" cy="6159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283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509295" y="274099"/>
            <a:ext cx="7800975" cy="60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　　这里添加竞争岗位后的</a:t>
            </a:r>
            <a:r>
              <a:rPr lang="zh-CN" altLang="en-US" sz="2800" kern="100" spc="100" dirty="0" smtClean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第四个</a:t>
            </a: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措施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</p:grpSpPr>
        <p:sp>
          <p:nvSpPr>
            <p:cNvPr id="131" name="任意多边形 130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48521" y="250551"/>
              <a:ext cx="5309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>
                  <a:solidFill>
                    <a:srgbClr val="EEEEEE"/>
                  </a:solidFill>
                  <a:latin typeface="Broadway" panose="04040905080B02020502" pitchFamily="82" charset="0"/>
                </a:rPr>
                <a:t>D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400" y="5553742"/>
            <a:ext cx="8998356" cy="513184"/>
            <a:chOff x="128806" y="4925509"/>
            <a:chExt cx="8998356" cy="513184"/>
          </a:xfrm>
        </p:grpSpPr>
        <p:sp>
          <p:nvSpPr>
            <p:cNvPr id="31" name="平行四边形 30"/>
            <p:cNvSpPr/>
            <p:nvPr/>
          </p:nvSpPr>
          <p:spPr>
            <a:xfrm>
              <a:off x="128806" y="4925509"/>
              <a:ext cx="8998356" cy="513184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925294" y="4925509"/>
              <a:ext cx="7395012" cy="513184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1774318" y="4925509"/>
              <a:ext cx="5697628" cy="513184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69285" y="4969408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FFFF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这里添加总结性的一句话</a:t>
              </a:r>
              <a:endParaRPr lang="zh-CN" altLang="en-US" sz="2400" dirty="0">
                <a:solidFill>
                  <a:srgbClr val="FFFFFF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6474" y="1725091"/>
            <a:ext cx="7591718" cy="2932635"/>
            <a:chOff x="452143" y="1725090"/>
            <a:chExt cx="7591718" cy="2932635"/>
          </a:xfrm>
        </p:grpSpPr>
        <p:sp>
          <p:nvSpPr>
            <p:cNvPr id="7" name="矩形 6"/>
            <p:cNvSpPr/>
            <p:nvPr/>
          </p:nvSpPr>
          <p:spPr>
            <a:xfrm>
              <a:off x="1112409" y="3893170"/>
              <a:ext cx="5802781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40000"/>
                </a:lnSpc>
                <a:buFont typeface="Webdings" panose="05030102010509060703" pitchFamily="18" charset="2"/>
                <a:buChar char="ý"/>
              </a:pP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</a:t>
              </a:r>
              <a:r>
                <a:rPr lang="zh-CN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内容三</a:t>
              </a: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</a:t>
              </a:r>
              <a:r>
                <a:rPr lang="zh-CN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内容三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52143" y="2301669"/>
              <a:ext cx="7591718" cy="2356056"/>
            </a:xfrm>
            <a:prstGeom prst="parallelogram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/>
          </p:nvSpPr>
          <p:spPr>
            <a:xfrm>
              <a:off x="1031207" y="1739156"/>
              <a:ext cx="2817912" cy="562514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4050" y="1725090"/>
              <a:ext cx="2416046" cy="5118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304800" algn="just">
                <a:lnSpc>
                  <a:spcPct val="125000"/>
                </a:lnSpc>
                <a:spcAft>
                  <a:spcPts val="0"/>
                </a:spcAft>
              </a:pPr>
              <a:r>
                <a:rPr lang="zh-CN" altLang="en-US" sz="2400" b="1" i="1" kern="100" spc="100" dirty="0" smtClean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这里添加标题</a:t>
              </a:r>
              <a:endParaRPr lang="zh-CN" altLang="zh-CN" sz="2400" b="1" i="1" kern="100" spc="100" dirty="0">
                <a:solidFill>
                  <a:srgbClr val="EEEEE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85168" y="2511508"/>
              <a:ext cx="5102968" cy="553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40000"/>
                </a:lnSpc>
                <a:buFont typeface="Webdings" panose="05030102010509060703" pitchFamily="18" charset="2"/>
                <a:buChar char="ý"/>
              </a:pPr>
              <a:r>
                <a:rPr lang="zh-CN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</a:t>
              </a: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内容一这里添加内容</a:t>
              </a:r>
              <a:r>
                <a:rPr lang="zh-CN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25157" y="3188051"/>
              <a:ext cx="5262979" cy="553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40000"/>
                </a:lnSpc>
                <a:buFont typeface="Webdings" panose="05030102010509060703" pitchFamily="18" charset="2"/>
                <a:buChar char="ý"/>
              </a:pP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</a:t>
              </a:r>
              <a:r>
                <a:rPr lang="zh-CN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内容二</a:t>
              </a: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</a:t>
              </a:r>
              <a:r>
                <a:rPr lang="zh-CN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369966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640" decel="100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640" decel="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40" decel="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640" decel="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60" accel="100000" fill="hold">
                                              <p:stCondLst>
                                                <p:cond delay="64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60" accel="100000" fill="hold">
                                              <p:stCondLst>
                                                <p:cond delay="64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3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640" decel="100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640" decel="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-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40" decel="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640" decel="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0.4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60" accel="100000" fill="hold">
                                              <p:stCondLst>
                                                <p:cond delay="64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0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60" accel="100000" fill="hold">
                                              <p:stCondLst>
                                                <p:cond delay="64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0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3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919" y="274099"/>
            <a:ext cx="7800975" cy="60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800" kern="100" spc="100" dirty="0">
                <a:solidFill>
                  <a:srgbClr val="0070C0"/>
                </a:solidFill>
                <a:latin typeface="方正兰亭特黑长简体" panose="02010600000000000000" pitchFamily="2" charset="-122"/>
                <a:ea typeface="方正兰亭特黑长简体" panose="02010600000000000000" pitchFamily="2" charset="-122"/>
              </a:rPr>
              <a:t>这里添加竞争岗位后的第三个措施</a:t>
            </a:r>
            <a:endParaRPr lang="zh-CN" altLang="zh-CN" sz="2800" kern="100" spc="100" dirty="0">
              <a:solidFill>
                <a:srgbClr val="0070C0"/>
              </a:solidFill>
              <a:latin typeface="方正兰亭特黑长简体" panose="02010600000000000000" pitchFamily="2" charset="-122"/>
              <a:ea typeface="方正兰亭特黑长简体" panose="020106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390319" y="250551"/>
            <a:ext cx="1228519" cy="859798"/>
            <a:chOff x="-390319" y="250551"/>
            <a:chExt cx="1228519" cy="859798"/>
          </a:xfrm>
        </p:grpSpPr>
        <p:sp>
          <p:nvSpPr>
            <p:cNvPr id="4" name="任意多边形 3"/>
            <p:cNvSpPr/>
            <p:nvPr/>
          </p:nvSpPr>
          <p:spPr>
            <a:xfrm>
              <a:off x="-390319" y="290816"/>
              <a:ext cx="1228519" cy="819533"/>
            </a:xfrm>
            <a:custGeom>
              <a:avLst/>
              <a:gdLst>
                <a:gd name="connsiteX0" fmla="*/ 53710 w 1746884"/>
                <a:gd name="connsiteY0" fmla="*/ 0 h 1165329"/>
                <a:gd name="connsiteX1" fmla="*/ 1693175 w 1746884"/>
                <a:gd name="connsiteY1" fmla="*/ 0 h 1165329"/>
                <a:gd name="connsiteX2" fmla="*/ 1729139 w 1746884"/>
                <a:gd name="connsiteY2" fmla="*/ 115858 h 1165329"/>
                <a:gd name="connsiteX3" fmla="*/ 1746884 w 1746884"/>
                <a:gd name="connsiteY3" fmla="*/ 291887 h 1165329"/>
                <a:gd name="connsiteX4" fmla="*/ 873442 w 1746884"/>
                <a:gd name="connsiteY4" fmla="*/ 1165329 h 1165329"/>
                <a:gd name="connsiteX5" fmla="*/ 0 w 1746884"/>
                <a:gd name="connsiteY5" fmla="*/ 291887 h 1165329"/>
                <a:gd name="connsiteX6" fmla="*/ 17745 w 1746884"/>
                <a:gd name="connsiteY6" fmla="*/ 115858 h 116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6884" h="1165329">
                  <a:moveTo>
                    <a:pt x="53710" y="0"/>
                  </a:moveTo>
                  <a:lnTo>
                    <a:pt x="1693175" y="0"/>
                  </a:lnTo>
                  <a:lnTo>
                    <a:pt x="1729139" y="115858"/>
                  </a:lnTo>
                  <a:cubicBezTo>
                    <a:pt x="1740774" y="172717"/>
                    <a:pt x="1746884" y="231588"/>
                    <a:pt x="1746884" y="291887"/>
                  </a:cubicBezTo>
                  <a:cubicBezTo>
                    <a:pt x="1746884" y="774276"/>
                    <a:pt x="1355831" y="1165329"/>
                    <a:pt x="873442" y="1165329"/>
                  </a:cubicBezTo>
                  <a:cubicBezTo>
                    <a:pt x="391053" y="1165329"/>
                    <a:pt x="0" y="774276"/>
                    <a:pt x="0" y="291887"/>
                  </a:cubicBezTo>
                  <a:cubicBezTo>
                    <a:pt x="0" y="231588"/>
                    <a:pt x="6110" y="172717"/>
                    <a:pt x="17745" y="11585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8521" y="250551"/>
              <a:ext cx="494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E</a:t>
              </a:r>
              <a:endParaRPr lang="zh-CN" altLang="en-US" sz="3600" dirty="0" smtClean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567" y="1355831"/>
            <a:ext cx="8038694" cy="513184"/>
            <a:chOff x="128806" y="4925509"/>
            <a:chExt cx="8998356" cy="513184"/>
          </a:xfrm>
        </p:grpSpPr>
        <p:sp>
          <p:nvSpPr>
            <p:cNvPr id="8" name="平行四边形 7"/>
            <p:cNvSpPr/>
            <p:nvPr/>
          </p:nvSpPr>
          <p:spPr>
            <a:xfrm>
              <a:off x="128806" y="4925509"/>
              <a:ext cx="8998356" cy="513184"/>
            </a:xfrm>
            <a:prstGeom prst="parallelogram">
              <a:avLst>
                <a:gd name="adj" fmla="val 381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925294" y="4925509"/>
              <a:ext cx="7395012" cy="513184"/>
            </a:xfrm>
            <a:prstGeom prst="parallelogram">
              <a:avLst>
                <a:gd name="adj" fmla="val 363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1774318" y="4925509"/>
              <a:ext cx="5697628" cy="513184"/>
            </a:xfrm>
            <a:prstGeom prst="parallelogram">
              <a:avLst>
                <a:gd name="adj" fmla="val 33239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35052" y="4969408"/>
              <a:ext cx="3307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添加总结性的一句话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55387" y="2391328"/>
            <a:ext cx="1777166" cy="4180921"/>
            <a:chOff x="1655387" y="2391328"/>
            <a:chExt cx="1777166" cy="4180921"/>
          </a:xfrm>
        </p:grpSpPr>
        <p:cxnSp>
          <p:nvCxnSpPr>
            <p:cNvPr id="23" name="直接连接符 22"/>
            <p:cNvCxnSpPr>
              <a:stCxn id="25" idx="0"/>
            </p:cNvCxnSpPr>
            <p:nvPr/>
          </p:nvCxnSpPr>
          <p:spPr>
            <a:xfrm>
              <a:off x="1655387" y="2391328"/>
              <a:ext cx="0" cy="418092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1655387" y="2391328"/>
              <a:ext cx="1777166" cy="1031619"/>
              <a:chOff x="1655387" y="2145982"/>
              <a:chExt cx="1777166" cy="1031619"/>
            </a:xfrm>
          </p:grpSpPr>
          <p:sp>
            <p:nvSpPr>
              <p:cNvPr id="25" name="直角三角形 24"/>
              <p:cNvSpPr/>
              <p:nvPr/>
            </p:nvSpPr>
            <p:spPr>
              <a:xfrm>
                <a:off x="1655387" y="2145982"/>
                <a:ext cx="1777166" cy="1031619"/>
              </a:xfrm>
              <a:prstGeom prst="rtTriangle">
                <a:avLst/>
              </a:prstGeom>
              <a:solidFill>
                <a:srgbClr val="0070C0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 algn="ctr">
                  <a:buFont typeface="Webdings" panose="05030102010509060703" pitchFamily="18" charset="2"/>
                  <a:buChar char=""/>
                </a:pPr>
                <a:endParaRPr lang="zh-CN" altLang="en-US" kern="100" spc="100" smtClean="0">
                  <a:solidFill>
                    <a:srgbClr val="777777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20477" y="2620059"/>
                <a:ext cx="10102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EEEEE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 升</a:t>
                </a:r>
                <a:endParaRPr lang="zh-CN" altLang="en-US" sz="2800" b="1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261103" y="3660024"/>
            <a:ext cx="4814084" cy="1643527"/>
            <a:chOff x="3006694" y="3345820"/>
            <a:chExt cx="4814084" cy="1643527"/>
          </a:xfrm>
        </p:grpSpPr>
        <p:sp>
          <p:nvSpPr>
            <p:cNvPr id="6" name="矩形 5"/>
            <p:cNvSpPr/>
            <p:nvPr/>
          </p:nvSpPr>
          <p:spPr>
            <a:xfrm>
              <a:off x="3248778" y="3345820"/>
              <a:ext cx="4572000" cy="16435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</a:t>
              </a:r>
              <a:r>
                <a:rPr lang="zh-CN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这里添加内容一</a:t>
              </a:r>
              <a:endPara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40000"/>
                </a:lnSpc>
              </a:pP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这里添加内容一这里添加内容一</a:t>
              </a:r>
              <a:endPara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40000"/>
                </a:lnSpc>
              </a:pPr>
              <a:r>
                <a:rPr lang="zh-CN" altLang="en-US" sz="24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这里添加内容一这里添加内容</a:t>
              </a:r>
              <a:r>
                <a:rPr lang="zh-CN" altLang="en-US" sz="2400" kern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06694" y="3583717"/>
              <a:ext cx="150946" cy="150946"/>
            </a:xfrm>
            <a:prstGeom prst="ellipse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006694" y="4121242"/>
              <a:ext cx="150946" cy="150946"/>
            </a:xfrm>
            <a:prstGeom prst="ellipse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006694" y="4618468"/>
              <a:ext cx="150946" cy="150946"/>
            </a:xfrm>
            <a:prstGeom prst="ellipse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27155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90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74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52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900" decel="100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74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3488803"/>
            <a:ext cx="696064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13586" y="562653"/>
            <a:ext cx="1652069" cy="1652069"/>
            <a:chOff x="1119044" y="1629637"/>
            <a:chExt cx="2230016" cy="2230016"/>
          </a:xfrm>
        </p:grpSpPr>
        <p:sp>
          <p:nvSpPr>
            <p:cNvPr id="74" name="椭圆 73"/>
            <p:cNvSpPr/>
            <p:nvPr/>
          </p:nvSpPr>
          <p:spPr>
            <a:xfrm>
              <a:off x="1119044" y="1629637"/>
              <a:ext cx="2230016" cy="223001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1622112" y="1868076"/>
              <a:ext cx="1221209" cy="963281"/>
              <a:chOff x="7393708" y="2217941"/>
              <a:chExt cx="1451122" cy="1144639"/>
            </a:xfrm>
            <a:solidFill>
              <a:srgbClr val="FFFFFF"/>
            </a:solidFill>
          </p:grpSpPr>
          <p:sp>
            <p:nvSpPr>
              <p:cNvPr id="72" name="Freeform 57"/>
              <p:cNvSpPr>
                <a:spLocks noChangeAspect="1"/>
              </p:cNvSpPr>
              <p:nvPr/>
            </p:nvSpPr>
            <p:spPr bwMode="auto">
              <a:xfrm>
                <a:off x="7393708" y="2217941"/>
                <a:ext cx="1451122" cy="94810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58"/>
              <p:cNvSpPr>
                <a:spLocks noChangeAspect="1"/>
              </p:cNvSpPr>
              <p:nvPr/>
            </p:nvSpPr>
            <p:spPr bwMode="auto">
              <a:xfrm>
                <a:off x="7694986" y="2801623"/>
                <a:ext cx="845390" cy="560957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2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2"/>
                    </a:lnTo>
                    <a:lnTo>
                      <a:pt x="30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259383" y="2971890"/>
              <a:ext cx="1911055" cy="623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FFFF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学习经历</a:t>
              </a:r>
              <a:endParaRPr lang="zh-CN" altLang="en-US" sz="240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  <p:cxnSp>
        <p:nvCxnSpPr>
          <p:cNvPr id="78" name="直接连接符 77"/>
          <p:cNvCxnSpPr>
            <a:stCxn id="74" idx="4"/>
          </p:cNvCxnSpPr>
          <p:nvPr/>
        </p:nvCxnSpPr>
        <p:spPr>
          <a:xfrm>
            <a:off x="2239621" y="2214722"/>
            <a:ext cx="15899" cy="43689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696064" y="1395275"/>
            <a:ext cx="0" cy="2093529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6064" y="1378878"/>
            <a:ext cx="696064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239622" y="2970643"/>
            <a:ext cx="776455" cy="2636188"/>
            <a:chOff x="2239622" y="2970643"/>
            <a:chExt cx="776455" cy="2636188"/>
          </a:xfrm>
        </p:grpSpPr>
        <p:grpSp>
          <p:nvGrpSpPr>
            <p:cNvPr id="17" name="组合 16"/>
            <p:cNvGrpSpPr/>
            <p:nvPr/>
          </p:nvGrpSpPr>
          <p:grpSpPr>
            <a:xfrm>
              <a:off x="2239622" y="2970643"/>
              <a:ext cx="776455" cy="371534"/>
              <a:chOff x="2259291" y="2970643"/>
              <a:chExt cx="757023" cy="37153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957968" y="2970643"/>
                <a:ext cx="58346" cy="37153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2259291" y="3154074"/>
                <a:ext cx="696064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2239622" y="4102970"/>
              <a:ext cx="776455" cy="371534"/>
              <a:chOff x="2259291" y="2970643"/>
              <a:chExt cx="757023" cy="37153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957968" y="2970643"/>
                <a:ext cx="58346" cy="37153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259291" y="3154074"/>
                <a:ext cx="696064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2239622" y="5235297"/>
              <a:ext cx="776455" cy="371534"/>
              <a:chOff x="2259291" y="2970643"/>
              <a:chExt cx="757023" cy="37153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957968" y="2970643"/>
                <a:ext cx="58346" cy="37153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>
                <a:off x="2259291" y="3154074"/>
                <a:ext cx="696064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3143519" y="2742075"/>
            <a:ext cx="4969970" cy="3049554"/>
            <a:chOff x="3143519" y="2742075"/>
            <a:chExt cx="4969970" cy="3049554"/>
          </a:xfrm>
        </p:grpSpPr>
        <p:sp>
          <p:nvSpPr>
            <p:cNvPr id="26" name="文本框 25"/>
            <p:cNvSpPr txBox="1"/>
            <p:nvPr/>
          </p:nvSpPr>
          <p:spPr>
            <a:xfrm>
              <a:off x="3143519" y="2742075"/>
              <a:ext cx="49699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200X</a:t>
              </a:r>
              <a:r>
                <a:rPr lang="zh-CN" altLang="zh-CN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年</a:t>
              </a:r>
              <a:r>
                <a:rPr lang="zh-CN" altLang="en-US" sz="2000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，这里添加您的本科阶段学习经历</a:t>
              </a:r>
              <a:endParaRPr lang="zh-CN" altLang="en-US" sz="20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87060" y="3888916"/>
              <a:ext cx="48538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200X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年，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这里添加您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的研究生阶段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学习经历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216087" y="4960632"/>
              <a:ext cx="4853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spc="100"/>
              </a:lvl1pPr>
            </a:lstStyle>
            <a:p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200X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年，这里添加您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其他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阶段的学习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经历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3065655" y="1378878"/>
            <a:ext cx="4224720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7290375" y="782415"/>
            <a:ext cx="1924953" cy="2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290375" y="778528"/>
            <a:ext cx="0" cy="60035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73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0" y="782436"/>
            <a:ext cx="9144000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575421" y="782415"/>
            <a:ext cx="1652069" cy="1652069"/>
            <a:chOff x="1413586" y="562653"/>
            <a:chExt cx="1652069" cy="1652069"/>
          </a:xfrm>
        </p:grpSpPr>
        <p:sp>
          <p:nvSpPr>
            <p:cNvPr id="3" name="椭圆 2"/>
            <p:cNvSpPr/>
            <p:nvPr/>
          </p:nvSpPr>
          <p:spPr>
            <a:xfrm>
              <a:off x="1413586" y="562653"/>
              <a:ext cx="1652069" cy="165206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32068" y="157155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FFFF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工作经历</a:t>
              </a:r>
              <a:endParaRPr lang="zh-CN" altLang="en-US" sz="240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924953" y="782415"/>
              <a:ext cx="693737" cy="692150"/>
              <a:chOff x="3830638" y="2357438"/>
              <a:chExt cx="693737" cy="692150"/>
            </a:xfrm>
          </p:grpSpPr>
          <p:sp>
            <p:nvSpPr>
              <p:cNvPr id="13" name="Freeform 61"/>
              <p:cNvSpPr>
                <a:spLocks/>
              </p:cNvSpPr>
              <p:nvPr/>
            </p:nvSpPr>
            <p:spPr bwMode="auto">
              <a:xfrm>
                <a:off x="4070350" y="2357438"/>
                <a:ext cx="454025" cy="450850"/>
              </a:xfrm>
              <a:custGeom>
                <a:avLst/>
                <a:gdLst>
                  <a:gd name="T0" fmla="*/ 116 w 121"/>
                  <a:gd name="T1" fmla="*/ 3 h 120"/>
                  <a:gd name="T2" fmla="*/ 107 w 121"/>
                  <a:gd name="T3" fmla="*/ 0 h 120"/>
                  <a:gd name="T4" fmla="*/ 99 w 121"/>
                  <a:gd name="T5" fmla="*/ 3 h 120"/>
                  <a:gd name="T6" fmla="*/ 70 w 121"/>
                  <a:gd name="T7" fmla="*/ 32 h 120"/>
                  <a:gd name="T8" fmla="*/ 66 w 121"/>
                  <a:gd name="T9" fmla="*/ 36 h 120"/>
                  <a:gd name="T10" fmla="*/ 62 w 121"/>
                  <a:gd name="T11" fmla="*/ 40 h 120"/>
                  <a:gd name="T12" fmla="*/ 39 w 121"/>
                  <a:gd name="T13" fmla="*/ 63 h 120"/>
                  <a:gd name="T14" fmla="*/ 0 w 121"/>
                  <a:gd name="T15" fmla="*/ 103 h 120"/>
                  <a:gd name="T16" fmla="*/ 0 w 121"/>
                  <a:gd name="T17" fmla="*/ 103 h 120"/>
                  <a:gd name="T18" fmla="*/ 0 w 121"/>
                  <a:gd name="T19" fmla="*/ 120 h 120"/>
                  <a:gd name="T20" fmla="*/ 16 w 121"/>
                  <a:gd name="T21" fmla="*/ 120 h 120"/>
                  <a:gd name="T22" fmla="*/ 16 w 121"/>
                  <a:gd name="T23" fmla="*/ 120 h 120"/>
                  <a:gd name="T24" fmla="*/ 36 w 121"/>
                  <a:gd name="T25" fmla="*/ 100 h 120"/>
                  <a:gd name="T26" fmla="*/ 80 w 121"/>
                  <a:gd name="T27" fmla="*/ 57 h 120"/>
                  <a:gd name="T28" fmla="*/ 80 w 121"/>
                  <a:gd name="T29" fmla="*/ 56 h 120"/>
                  <a:gd name="T30" fmla="*/ 80 w 121"/>
                  <a:gd name="T31" fmla="*/ 56 h 120"/>
                  <a:gd name="T32" fmla="*/ 82 w 121"/>
                  <a:gd name="T33" fmla="*/ 54 h 120"/>
                  <a:gd name="T34" fmla="*/ 82 w 121"/>
                  <a:gd name="T35" fmla="*/ 54 h 120"/>
                  <a:gd name="T36" fmla="*/ 116 w 121"/>
                  <a:gd name="T37" fmla="*/ 20 h 120"/>
                  <a:gd name="T38" fmla="*/ 116 w 121"/>
                  <a:gd name="T39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1" h="120">
                    <a:moveTo>
                      <a:pt x="116" y="3"/>
                    </a:moveTo>
                    <a:cubicBezTo>
                      <a:pt x="113" y="1"/>
                      <a:pt x="110" y="0"/>
                      <a:pt x="107" y="0"/>
                    </a:cubicBezTo>
                    <a:cubicBezTo>
                      <a:pt x="104" y="0"/>
                      <a:pt x="101" y="1"/>
                      <a:pt x="99" y="3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66" y="36"/>
                      <a:pt x="66" y="36"/>
                      <a:pt x="66" y="36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36" y="100"/>
                      <a:pt x="36" y="100"/>
                      <a:pt x="36" y="100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82" y="54"/>
                      <a:pt x="82" y="54"/>
                      <a:pt x="82" y="54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21" y="16"/>
                      <a:pt x="121" y="8"/>
                      <a:pt x="11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62"/>
              <p:cNvSpPr>
                <a:spLocks/>
              </p:cNvSpPr>
              <p:nvPr/>
            </p:nvSpPr>
            <p:spPr bwMode="auto">
              <a:xfrm>
                <a:off x="3830638" y="2478088"/>
                <a:ext cx="569913" cy="571500"/>
              </a:xfrm>
              <a:custGeom>
                <a:avLst/>
                <a:gdLst>
                  <a:gd name="T0" fmla="*/ 352 w 359"/>
                  <a:gd name="T1" fmla="*/ 71 h 360"/>
                  <a:gd name="T2" fmla="*/ 248 w 359"/>
                  <a:gd name="T3" fmla="*/ 175 h 360"/>
                  <a:gd name="T4" fmla="*/ 203 w 359"/>
                  <a:gd name="T5" fmla="*/ 223 h 360"/>
                  <a:gd name="T6" fmla="*/ 196 w 359"/>
                  <a:gd name="T7" fmla="*/ 227 h 360"/>
                  <a:gd name="T8" fmla="*/ 189 w 359"/>
                  <a:gd name="T9" fmla="*/ 227 h 360"/>
                  <a:gd name="T10" fmla="*/ 151 w 359"/>
                  <a:gd name="T11" fmla="*/ 227 h 360"/>
                  <a:gd name="T12" fmla="*/ 132 w 359"/>
                  <a:gd name="T13" fmla="*/ 227 h 360"/>
                  <a:gd name="T14" fmla="*/ 132 w 359"/>
                  <a:gd name="T15" fmla="*/ 208 h 360"/>
                  <a:gd name="T16" fmla="*/ 132 w 359"/>
                  <a:gd name="T17" fmla="*/ 168 h 360"/>
                  <a:gd name="T18" fmla="*/ 132 w 359"/>
                  <a:gd name="T19" fmla="*/ 159 h 360"/>
                  <a:gd name="T20" fmla="*/ 137 w 359"/>
                  <a:gd name="T21" fmla="*/ 154 h 360"/>
                  <a:gd name="T22" fmla="*/ 231 w 359"/>
                  <a:gd name="T23" fmla="*/ 59 h 360"/>
                  <a:gd name="T24" fmla="*/ 286 w 359"/>
                  <a:gd name="T25" fmla="*/ 5 h 360"/>
                  <a:gd name="T26" fmla="*/ 291 w 359"/>
                  <a:gd name="T27" fmla="*/ 0 h 360"/>
                  <a:gd name="T28" fmla="*/ 0 w 359"/>
                  <a:gd name="T29" fmla="*/ 0 h 360"/>
                  <a:gd name="T30" fmla="*/ 0 w 359"/>
                  <a:gd name="T31" fmla="*/ 360 h 360"/>
                  <a:gd name="T32" fmla="*/ 359 w 359"/>
                  <a:gd name="T33" fmla="*/ 360 h 360"/>
                  <a:gd name="T34" fmla="*/ 359 w 359"/>
                  <a:gd name="T35" fmla="*/ 66 h 360"/>
                  <a:gd name="T36" fmla="*/ 354 w 359"/>
                  <a:gd name="T37" fmla="*/ 71 h 360"/>
                  <a:gd name="T38" fmla="*/ 352 w 359"/>
                  <a:gd name="T39" fmla="*/ 7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9" h="360">
                    <a:moveTo>
                      <a:pt x="352" y="71"/>
                    </a:moveTo>
                    <a:lnTo>
                      <a:pt x="248" y="175"/>
                    </a:lnTo>
                    <a:lnTo>
                      <a:pt x="203" y="223"/>
                    </a:lnTo>
                    <a:lnTo>
                      <a:pt x="196" y="227"/>
                    </a:lnTo>
                    <a:lnTo>
                      <a:pt x="189" y="227"/>
                    </a:lnTo>
                    <a:lnTo>
                      <a:pt x="151" y="227"/>
                    </a:lnTo>
                    <a:lnTo>
                      <a:pt x="132" y="227"/>
                    </a:lnTo>
                    <a:lnTo>
                      <a:pt x="132" y="208"/>
                    </a:lnTo>
                    <a:lnTo>
                      <a:pt x="132" y="168"/>
                    </a:lnTo>
                    <a:lnTo>
                      <a:pt x="132" y="159"/>
                    </a:lnTo>
                    <a:lnTo>
                      <a:pt x="137" y="154"/>
                    </a:lnTo>
                    <a:lnTo>
                      <a:pt x="231" y="59"/>
                    </a:lnTo>
                    <a:lnTo>
                      <a:pt x="286" y="5"/>
                    </a:lnTo>
                    <a:lnTo>
                      <a:pt x="291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359" y="360"/>
                    </a:lnTo>
                    <a:lnTo>
                      <a:pt x="359" y="66"/>
                    </a:lnTo>
                    <a:lnTo>
                      <a:pt x="354" y="71"/>
                    </a:lnTo>
                    <a:lnTo>
                      <a:pt x="352" y="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9" name="直接连接符 8"/>
          <p:cNvCxnSpPr/>
          <p:nvPr/>
        </p:nvCxnSpPr>
        <p:spPr>
          <a:xfrm>
            <a:off x="3213969" y="782415"/>
            <a:ext cx="0" cy="576126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358892" y="1932196"/>
            <a:ext cx="7617538" cy="497957"/>
            <a:chOff x="1358892" y="1932196"/>
            <a:chExt cx="7617538" cy="497957"/>
          </a:xfrm>
        </p:grpSpPr>
        <p:sp>
          <p:nvSpPr>
            <p:cNvPr id="11" name="矩形 10"/>
            <p:cNvSpPr/>
            <p:nvPr/>
          </p:nvSpPr>
          <p:spPr>
            <a:xfrm>
              <a:off x="3332225" y="1932196"/>
              <a:ext cx="5644205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添加工作经历</a:t>
              </a:r>
              <a:endParaRPr lang="en-US" altLang="zh-CN" sz="2400" kern="1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58892" y="1999906"/>
              <a:ext cx="18598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</a:rPr>
                <a:t>200X</a:t>
              </a:r>
              <a:r>
                <a:rPr lang="zh-CN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年</a:t>
              </a:r>
              <a:r>
                <a:rPr lang="en-US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</a:rPr>
                <a:t>X</a:t>
              </a:r>
              <a:r>
                <a:rPr lang="zh-CN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月</a:t>
              </a:r>
              <a:endParaRPr lang="zh-CN" altLang="en-US" sz="20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19932" y="4523823"/>
            <a:ext cx="5319106" cy="1279703"/>
            <a:chOff x="1719932" y="4523823"/>
            <a:chExt cx="5319106" cy="1279703"/>
          </a:xfrm>
        </p:grpSpPr>
        <p:sp>
          <p:nvSpPr>
            <p:cNvPr id="18" name="文本框 17"/>
            <p:cNvSpPr txBox="1"/>
            <p:nvPr/>
          </p:nvSpPr>
          <p:spPr>
            <a:xfrm>
              <a:off x="2082470" y="4523823"/>
              <a:ext cx="677108" cy="75918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719932" y="5305569"/>
              <a:ext cx="5319106" cy="497957"/>
              <a:chOff x="1719932" y="5449699"/>
              <a:chExt cx="5319106" cy="4979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719932" y="5477399"/>
                <a:ext cx="1136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b="1" kern="100" spc="300" dirty="0" smtClean="0">
                    <a:solidFill>
                      <a:srgbClr val="0070C0"/>
                    </a:solidFill>
                    <a:latin typeface="+mn-ea"/>
                    <a:cs typeface="Times New Roman" panose="02020603050405020304" pitchFamily="18" charset="0"/>
                  </a:rPr>
                  <a:t>目</a:t>
                </a:r>
                <a:r>
                  <a:rPr lang="en-US" altLang="zh-CN" sz="2400" b="1" kern="100" spc="300" dirty="0" smtClean="0">
                    <a:solidFill>
                      <a:srgbClr val="0070C0"/>
                    </a:solidFill>
                    <a:latin typeface="+mn-ea"/>
                    <a:cs typeface="Times New Roman" panose="02020603050405020304" pitchFamily="18" charset="0"/>
                  </a:rPr>
                  <a:t>  </a:t>
                </a:r>
                <a:r>
                  <a:rPr lang="zh-CN" altLang="zh-CN" sz="2400" b="1" kern="100" spc="300" dirty="0" smtClean="0">
                    <a:solidFill>
                      <a:srgbClr val="0070C0"/>
                    </a:solidFill>
                    <a:latin typeface="+mn-ea"/>
                    <a:cs typeface="Times New Roman" panose="02020603050405020304" pitchFamily="18" charset="0"/>
                  </a:rPr>
                  <a:t>前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341813" y="5449699"/>
                <a:ext cx="3697225" cy="49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zh-CN" altLang="en-US" sz="2400" kern="1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373180" y="2623377"/>
            <a:ext cx="5541970" cy="535531"/>
            <a:chOff x="1358892" y="2671750"/>
            <a:chExt cx="5541970" cy="535531"/>
          </a:xfrm>
        </p:grpSpPr>
        <p:sp>
          <p:nvSpPr>
            <p:cNvPr id="16" name="矩形 15"/>
            <p:cNvSpPr/>
            <p:nvPr/>
          </p:nvSpPr>
          <p:spPr>
            <a:xfrm>
              <a:off x="1358892" y="2739460"/>
              <a:ext cx="18598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</a:rPr>
                <a:t>200X</a:t>
              </a:r>
              <a:r>
                <a:rPr lang="zh-CN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年</a:t>
              </a:r>
              <a:r>
                <a:rPr lang="en-US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X</a:t>
              </a:r>
              <a:r>
                <a:rPr lang="zh-CN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月</a:t>
              </a:r>
              <a:endParaRPr lang="zh-CN" altLang="en-US" sz="2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32225" y="2671750"/>
              <a:ext cx="3568637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添加以前的工作经历</a:t>
              </a:r>
              <a:endParaRPr lang="en-US" altLang="zh-CN" sz="2400" kern="1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84348" y="4005740"/>
            <a:ext cx="6516640" cy="978729"/>
            <a:chOff x="1384348" y="4005740"/>
            <a:chExt cx="6516640" cy="978729"/>
          </a:xfrm>
        </p:grpSpPr>
        <p:sp>
          <p:nvSpPr>
            <p:cNvPr id="17" name="矩形 16"/>
            <p:cNvSpPr/>
            <p:nvPr/>
          </p:nvSpPr>
          <p:spPr>
            <a:xfrm>
              <a:off x="1384348" y="4073450"/>
              <a:ext cx="18452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</a:rPr>
                <a:t>201X</a:t>
              </a:r>
              <a:r>
                <a:rPr lang="zh-CN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年</a:t>
              </a:r>
              <a:r>
                <a:rPr lang="en-US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X</a:t>
              </a:r>
              <a:r>
                <a:rPr lang="zh-CN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月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332225" y="4005740"/>
              <a:ext cx="4568763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添加现阶段的工作</a:t>
              </a:r>
              <a:r>
                <a:rPr lang="zh-CN" altLang="en-US" sz="2400" kern="1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经历</a:t>
              </a:r>
              <a:endParaRPr lang="en-US" altLang="zh-CN" sz="2400" kern="1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endParaRPr lang="en-US" altLang="zh-CN" sz="2400" kern="1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58892" y="3314558"/>
            <a:ext cx="6750783" cy="535531"/>
            <a:chOff x="1358892" y="3283761"/>
            <a:chExt cx="6750783" cy="535531"/>
          </a:xfrm>
        </p:grpSpPr>
        <p:sp>
          <p:nvSpPr>
            <p:cNvPr id="26" name="矩形 25"/>
            <p:cNvSpPr/>
            <p:nvPr/>
          </p:nvSpPr>
          <p:spPr>
            <a:xfrm>
              <a:off x="1358892" y="3351471"/>
              <a:ext cx="18598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</a:rPr>
                <a:t>200X</a:t>
              </a:r>
              <a:r>
                <a:rPr lang="zh-CN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年</a:t>
              </a:r>
              <a:r>
                <a:rPr lang="en-US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X</a:t>
              </a:r>
              <a:r>
                <a:rPr lang="zh-CN" altLang="zh-CN" sz="20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月</a:t>
              </a:r>
              <a:endParaRPr lang="zh-CN" altLang="en-US" sz="20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332225" y="3283761"/>
              <a:ext cx="4777450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添加之后的工作经历</a:t>
              </a:r>
              <a:endParaRPr lang="en-US" altLang="zh-CN" sz="2400" kern="1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226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0" y="782436"/>
            <a:ext cx="9144000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25497" y="852011"/>
            <a:ext cx="7929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这里添加您工作当中主要完成了哪些大项任务</a:t>
            </a:r>
            <a:r>
              <a:rPr lang="zh-CN" altLang="en-US" sz="20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zh-CN" altLang="zh-CN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承担了</a:t>
            </a:r>
            <a:r>
              <a:rPr lang="en-US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F01</a:t>
            </a:r>
            <a:r>
              <a:rPr lang="zh-CN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、</a:t>
            </a:r>
            <a:r>
              <a:rPr lang="en-US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X02</a:t>
            </a:r>
            <a:r>
              <a:rPr lang="zh-CN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、</a:t>
            </a:r>
            <a:r>
              <a:rPr lang="en-US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Z03</a:t>
            </a:r>
            <a:r>
              <a:rPr lang="zh-CN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、</a:t>
            </a:r>
            <a:r>
              <a:rPr lang="en-US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Y04</a:t>
            </a:r>
            <a:r>
              <a:rPr lang="zh-CN" altLang="zh-CN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大项任务的</a:t>
            </a:r>
            <a:r>
              <a:rPr lang="zh-CN" altLang="zh-CN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zh-CN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、策划</a:t>
            </a:r>
            <a:r>
              <a:rPr lang="zh-CN" altLang="zh-CN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实施等内容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4987" y="1019047"/>
            <a:ext cx="268921" cy="649605"/>
            <a:chOff x="534987" y="1196023"/>
            <a:chExt cx="268921" cy="649605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196023"/>
              <a:ext cx="201613" cy="64960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196141"/>
              <a:ext cx="45719" cy="646986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825497" y="2179098"/>
            <a:ext cx="3573237" cy="186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F01</a:t>
            </a:r>
            <a:endParaRPr lang="zh-CN" altLang="zh-CN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这里主要添加该项任务的具体说明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这里主要添加该项任务的具体说明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25498" y="4235671"/>
            <a:ext cx="3515864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Z03</a:t>
            </a:r>
            <a:endParaRPr lang="en-US" altLang="zh-CN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这里主要添加该项任务的具体说明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这里主要添加该项任务的具体说明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61594" y="4235671"/>
            <a:ext cx="363129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Y04</a:t>
            </a:r>
            <a:endParaRPr lang="en-US" altLang="zh-CN" sz="2400" kern="100" spc="100" dirty="0">
              <a:solidFill>
                <a:srgbClr val="0070C0"/>
              </a:solidFill>
              <a:latin typeface="Broadway" panose="04040905080B02020502" pitchFamily="82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这里主要添加该项任务的具体说明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这里主要添加该项任务的具体说明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61593" y="2116855"/>
            <a:ext cx="3573237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X02</a:t>
            </a: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这里主要添加该项任务的具体</a:t>
            </a:r>
            <a:r>
              <a:rPr lang="zh-CN" altLang="en-US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这里主要添加该项任务的具体说明</a:t>
            </a: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330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0" y="782436"/>
            <a:ext cx="9144000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3677" y="863140"/>
            <a:ext cx="73895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0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这里添加您工作当中主要</a:t>
            </a:r>
            <a:r>
              <a:rPr lang="zh-CN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完成的大</a:t>
            </a:r>
            <a:r>
              <a:rPr lang="zh-CN" altLang="en-US" sz="20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项任务</a:t>
            </a:r>
            <a:r>
              <a:rPr lang="zh-CN" altLang="en-US" sz="2000" kern="1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。包括大</a:t>
            </a:r>
            <a:r>
              <a:rPr lang="zh-CN" altLang="en-US" sz="20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项任务的</a:t>
            </a:r>
            <a:r>
              <a:rPr lang="zh-CN" altLang="zh-CN" sz="20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zh-CN" altLang="en-US" sz="20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、策划</a:t>
            </a:r>
            <a:r>
              <a:rPr lang="zh-CN" altLang="zh-CN" sz="20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kern="1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实施等内容</a:t>
            </a:r>
            <a:endParaRPr lang="zh-CN" altLang="zh-CN" sz="1600" kern="1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41459" y="989551"/>
            <a:ext cx="268921" cy="649605"/>
            <a:chOff x="534987" y="1196023"/>
            <a:chExt cx="268921" cy="649605"/>
          </a:xfrm>
          <a:solidFill>
            <a:srgbClr val="0070C0"/>
          </a:solidFill>
        </p:grpSpPr>
        <p:sp>
          <p:nvSpPr>
            <p:cNvPr id="7" name="矩形 6"/>
            <p:cNvSpPr/>
            <p:nvPr/>
          </p:nvSpPr>
          <p:spPr>
            <a:xfrm>
              <a:off x="534987" y="1196023"/>
              <a:ext cx="201613" cy="64960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58189" y="1196141"/>
              <a:ext cx="45719" cy="646986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486570" y="2105544"/>
            <a:ext cx="6042800" cy="120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540000" algn="just">
              <a:spcAft>
                <a:spcPts val="600"/>
              </a:spcAft>
              <a:buFont typeface="Webdings" panose="05030102010509060703" pitchFamily="18" charset="2"/>
              <a:buChar char="ý"/>
            </a:pPr>
            <a:r>
              <a:rPr lang="zh-CN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添加您参与第一个大项任务</a:t>
            </a:r>
          </a:p>
          <a:p>
            <a:pPr marL="5400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这里添加该任务的具体说明</a:t>
            </a:r>
            <a:endParaRPr lang="en-US" altLang="zh-CN" kern="1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这里添加该任务的具体说明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6569" y="3482118"/>
            <a:ext cx="6986697" cy="120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540000" algn="just">
              <a:spcAft>
                <a:spcPts val="600"/>
              </a:spcAft>
              <a:buFont typeface="Webdings" panose="05030102010509060703" pitchFamily="18" charset="2"/>
              <a:buChar char="ý"/>
            </a:pPr>
            <a:r>
              <a:rPr lang="zh-CN" altLang="en-US" sz="2400" kern="100" spc="100" dirty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添加您参与</a:t>
            </a:r>
            <a:r>
              <a:rPr lang="zh-CN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第二个</a:t>
            </a:r>
            <a:r>
              <a:rPr lang="zh-CN" altLang="en-US" sz="2400" kern="100" spc="100" dirty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大项任务</a:t>
            </a:r>
          </a:p>
          <a:p>
            <a:pPr marL="5400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这里添加该任务的具体说明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这里添加该任务的具体</a:t>
            </a:r>
            <a:r>
              <a:rPr lang="zh-CN" altLang="en-US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86569" y="4858692"/>
            <a:ext cx="6986697" cy="120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540000" algn="just">
              <a:spcAft>
                <a:spcPts val="600"/>
              </a:spcAft>
              <a:buFont typeface="Webdings" panose="05030102010509060703" pitchFamily="18" charset="2"/>
              <a:buChar char="ý"/>
            </a:pPr>
            <a:r>
              <a:rPr lang="zh-CN" altLang="en-US" sz="2400" kern="100" spc="100" dirty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添加您参与</a:t>
            </a:r>
            <a:r>
              <a:rPr lang="zh-CN" altLang="en-US" sz="2400" kern="100" spc="100" dirty="0" smtClean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第三个</a:t>
            </a:r>
            <a:r>
              <a:rPr lang="zh-CN" altLang="en-US" sz="2400" kern="100" spc="100" dirty="0">
                <a:solidFill>
                  <a:srgbClr val="0070C0"/>
                </a:solidFill>
                <a:latin typeface="Broadway" panose="04040905080B02020502" pitchFamily="82" charset="0"/>
                <a:ea typeface="微软雅黑" panose="020B0503020204020204" pitchFamily="34" charset="-122"/>
              </a:rPr>
              <a:t>大项任务</a:t>
            </a:r>
          </a:p>
          <a:p>
            <a:pPr marL="5400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这里添加该任务的具体说明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0000" indent="-34290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这里添加该任务的具体说明</a:t>
            </a:r>
            <a:endParaRPr lang="en-US" altLang="zh-CN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171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98874" y="796928"/>
            <a:ext cx="1652069" cy="1652069"/>
            <a:chOff x="5883986" y="562653"/>
            <a:chExt cx="1652069" cy="1652069"/>
          </a:xfrm>
        </p:grpSpPr>
        <p:sp>
          <p:nvSpPr>
            <p:cNvPr id="7" name="椭圆 6"/>
            <p:cNvSpPr/>
            <p:nvPr/>
          </p:nvSpPr>
          <p:spPr>
            <a:xfrm>
              <a:off x="5883986" y="562653"/>
              <a:ext cx="1652069" cy="165206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13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002468" y="157155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FFFF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取得成绩</a:t>
              </a:r>
              <a:endParaRPr lang="zh-CN" altLang="en-US" sz="2400" dirty="0">
                <a:solidFill>
                  <a:srgbClr val="FFFFFF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15" name="Freeform 35"/>
            <p:cNvSpPr>
              <a:spLocks noEditPoints="1"/>
            </p:cNvSpPr>
            <p:nvPr/>
          </p:nvSpPr>
          <p:spPr bwMode="auto">
            <a:xfrm>
              <a:off x="6397191" y="795419"/>
              <a:ext cx="625658" cy="626982"/>
            </a:xfrm>
            <a:custGeom>
              <a:avLst/>
              <a:gdLst>
                <a:gd name="T0" fmla="*/ 100 w 200"/>
                <a:gd name="T1" fmla="*/ 0 h 200"/>
                <a:gd name="T2" fmla="*/ 0 w 200"/>
                <a:gd name="T3" fmla="*/ 100 h 200"/>
                <a:gd name="T4" fmla="*/ 100 w 200"/>
                <a:gd name="T5" fmla="*/ 200 h 200"/>
                <a:gd name="T6" fmla="*/ 200 w 200"/>
                <a:gd name="T7" fmla="*/ 100 h 200"/>
                <a:gd name="T8" fmla="*/ 100 w 200"/>
                <a:gd name="T9" fmla="*/ 0 h 200"/>
                <a:gd name="T10" fmla="*/ 159 w 200"/>
                <a:gd name="T11" fmla="*/ 73 h 200"/>
                <a:gd name="T12" fmla="*/ 90 w 200"/>
                <a:gd name="T13" fmla="*/ 139 h 200"/>
                <a:gd name="T14" fmla="*/ 86 w 200"/>
                <a:gd name="T15" fmla="*/ 141 h 200"/>
                <a:gd name="T16" fmla="*/ 82 w 200"/>
                <a:gd name="T17" fmla="*/ 139 h 200"/>
                <a:gd name="T18" fmla="*/ 55 w 200"/>
                <a:gd name="T19" fmla="*/ 112 h 200"/>
                <a:gd name="T20" fmla="*/ 55 w 200"/>
                <a:gd name="T21" fmla="*/ 104 h 200"/>
                <a:gd name="T22" fmla="*/ 64 w 200"/>
                <a:gd name="T23" fmla="*/ 104 h 200"/>
                <a:gd name="T24" fmla="*/ 86 w 200"/>
                <a:gd name="T25" fmla="*/ 126 h 200"/>
                <a:gd name="T26" fmla="*/ 150 w 200"/>
                <a:gd name="T27" fmla="*/ 64 h 200"/>
                <a:gd name="T28" fmla="*/ 159 w 200"/>
                <a:gd name="T29" fmla="*/ 64 h 200"/>
                <a:gd name="T30" fmla="*/ 159 w 200"/>
                <a:gd name="T31" fmla="*/ 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59" y="73"/>
                  </a:moveTo>
                  <a:cubicBezTo>
                    <a:pt x="90" y="139"/>
                    <a:pt x="90" y="139"/>
                    <a:pt x="90" y="139"/>
                  </a:cubicBezTo>
                  <a:cubicBezTo>
                    <a:pt x="89" y="140"/>
                    <a:pt x="88" y="141"/>
                    <a:pt x="86" y="141"/>
                  </a:cubicBezTo>
                  <a:cubicBezTo>
                    <a:pt x="85" y="141"/>
                    <a:pt x="83" y="140"/>
                    <a:pt x="82" y="139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3" y="110"/>
                    <a:pt x="53" y="106"/>
                    <a:pt x="55" y="104"/>
                  </a:cubicBezTo>
                  <a:cubicBezTo>
                    <a:pt x="57" y="102"/>
                    <a:pt x="61" y="102"/>
                    <a:pt x="64" y="104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150" y="64"/>
                    <a:pt x="150" y="64"/>
                    <a:pt x="150" y="64"/>
                  </a:cubicBezTo>
                  <a:cubicBezTo>
                    <a:pt x="153" y="62"/>
                    <a:pt x="157" y="62"/>
                    <a:pt x="159" y="64"/>
                  </a:cubicBezTo>
                  <a:cubicBezTo>
                    <a:pt x="161" y="67"/>
                    <a:pt x="161" y="71"/>
                    <a:pt x="159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0" y="782436"/>
            <a:ext cx="9144000" cy="1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942975" y="2267492"/>
            <a:ext cx="5957887" cy="3223141"/>
            <a:chOff x="1871663" y="2448997"/>
            <a:chExt cx="5957887" cy="3223141"/>
          </a:xfrm>
        </p:grpSpPr>
        <p:sp>
          <p:nvSpPr>
            <p:cNvPr id="12" name="矩形 11"/>
            <p:cNvSpPr/>
            <p:nvPr/>
          </p:nvSpPr>
          <p:spPr>
            <a:xfrm>
              <a:off x="2367717" y="2951300"/>
              <a:ext cx="5159829" cy="2160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添加发表的文章</a:t>
              </a:r>
              <a:r>
                <a:rPr lang="en-US" altLang="zh-CN" sz="24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</a:rPr>
                <a:t>10</a:t>
              </a:r>
              <a:r>
                <a:rPr lang="zh-CN" altLang="en-US" sz="2400" kern="100" spc="300" dirty="0" smtClean="0">
                  <a:solidFill>
                    <a:srgbClr val="0070C0"/>
                  </a:solidFill>
                  <a:latin typeface="+mn-ea"/>
                </a:rPr>
                <a:t>篇</a:t>
              </a:r>
              <a:endParaRPr lang="en-US" altLang="zh-CN" sz="2400" kern="100" spc="300" dirty="0" smtClean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添加获得的专利</a:t>
              </a:r>
              <a:r>
                <a:rPr lang="en-US" altLang="zh-CN" sz="24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</a:rPr>
                <a:t>4</a:t>
              </a:r>
              <a:r>
                <a:rPr lang="zh-CN" altLang="en-US" sz="2400" kern="100" spc="300" dirty="0" smtClean="0">
                  <a:solidFill>
                    <a:srgbClr val="0070C0"/>
                  </a:solidFill>
                  <a:latin typeface="+mn-ea"/>
                </a:rPr>
                <a:t>项</a:t>
              </a:r>
              <a:endParaRPr lang="en-US" altLang="zh-CN" sz="2400" kern="100" spc="300" dirty="0">
                <a:solidFill>
                  <a:srgbClr val="0070C0"/>
                </a:solidFill>
                <a:latin typeface="+mn-ea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添加编写的标准</a:t>
              </a:r>
              <a:r>
                <a:rPr lang="en-US" altLang="zh-CN" sz="2400" kern="100" spc="300" dirty="0" smtClean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kern="100" spc="300" dirty="0" smtClean="0">
                  <a:solidFill>
                    <a:srgbClr val="0070C0"/>
                  </a:solidFill>
                  <a:latin typeface="+mn-ea"/>
                  <a:cs typeface="Times New Roman" panose="02020603050405020304" pitchFamily="18" charset="0"/>
                </a:rPr>
                <a:t>部</a:t>
              </a:r>
              <a:endParaRPr lang="en-US" altLang="zh-CN" sz="2400" kern="1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kern="10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添加获得奖项二等奖</a:t>
              </a:r>
              <a:r>
                <a:rPr lang="en-US" altLang="zh-CN" sz="2400" kern="100" spc="300" dirty="0">
                  <a:solidFill>
                    <a:srgbClr val="0070C0"/>
                  </a:solidFill>
                  <a:latin typeface="Broadway" panose="04040905080B02020502" pitchFamily="82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kern="100" spc="300" dirty="0">
                  <a:solidFill>
                    <a:srgbClr val="0070C0"/>
                  </a:solidFill>
                  <a:latin typeface="+mn-ea"/>
                  <a:cs typeface="Times New Roman" panose="02020603050405020304" pitchFamily="18" charset="0"/>
                </a:rPr>
                <a:t>项</a:t>
              </a:r>
              <a:endParaRPr lang="zh-CN" altLang="zh-CN" sz="2400" kern="100" spc="300" dirty="0" smtClean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" name="剪去单角的矩形 4"/>
            <p:cNvSpPr/>
            <p:nvPr/>
          </p:nvSpPr>
          <p:spPr>
            <a:xfrm>
              <a:off x="1871663" y="2448997"/>
              <a:ext cx="5957887" cy="3223141"/>
            </a:xfrm>
            <a:prstGeom prst="snip1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356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472" y="307910"/>
            <a:ext cx="9246943" cy="6245093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0" y="3488803"/>
            <a:ext cx="3204019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13444" y="3488803"/>
            <a:ext cx="3130556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flipV="1">
            <a:off x="3198514" y="2084089"/>
            <a:ext cx="2821285" cy="2821285"/>
          </a:xfrm>
          <a:prstGeom prst="arc">
            <a:avLst>
              <a:gd name="adj1" fmla="val 10802346"/>
              <a:gd name="adj2" fmla="val 0"/>
            </a:avLst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10986" y="2084089"/>
            <a:ext cx="2749113" cy="2712137"/>
            <a:chOff x="3310986" y="2084089"/>
            <a:chExt cx="2749113" cy="2712137"/>
          </a:xfrm>
        </p:grpSpPr>
        <p:sp>
          <p:nvSpPr>
            <p:cNvPr id="7" name="椭圆 6"/>
            <p:cNvSpPr/>
            <p:nvPr/>
          </p:nvSpPr>
          <p:spPr>
            <a:xfrm>
              <a:off x="3310986" y="2084089"/>
              <a:ext cx="615934" cy="6159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smtClean="0">
                  <a:solidFill>
                    <a:srgbClr val="EEEEEE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444165" y="4180292"/>
              <a:ext cx="615934" cy="6159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rgbClr val="EEEEEE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470876" y="2350948"/>
            <a:ext cx="2275712" cy="2275712"/>
            <a:chOff x="3470876" y="2350948"/>
            <a:chExt cx="2275712" cy="2275712"/>
          </a:xfrm>
        </p:grpSpPr>
        <p:grpSp>
          <p:nvGrpSpPr>
            <p:cNvPr id="4" name="组合 3"/>
            <p:cNvGrpSpPr/>
            <p:nvPr/>
          </p:nvGrpSpPr>
          <p:grpSpPr>
            <a:xfrm>
              <a:off x="3470876" y="2350948"/>
              <a:ext cx="2275712" cy="2275712"/>
              <a:chOff x="3470876" y="2350948"/>
              <a:chExt cx="2275712" cy="22757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470876" y="2350948"/>
                <a:ext cx="2275712" cy="227571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772841" y="3532513"/>
                <a:ext cx="1723549" cy="9411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zh-CN" sz="2400" b="1" dirty="0" smtClean="0">
                    <a:solidFill>
                      <a:srgbClr val="EEEEEE"/>
                    </a:solidFill>
                  </a:rPr>
                  <a:t>对</a:t>
                </a:r>
                <a:r>
                  <a:rPr lang="zh-CN" altLang="en-US" sz="2400" b="1" dirty="0" smtClean="0">
                    <a:solidFill>
                      <a:srgbClr val="EEEEEE"/>
                    </a:solidFill>
                  </a:rPr>
                  <a:t>竞争岗位</a:t>
                </a:r>
                <a:endParaRPr lang="en-US" altLang="zh-CN" sz="2400" b="1" dirty="0" smtClean="0">
                  <a:solidFill>
                    <a:srgbClr val="EEEEEE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zh-CN" sz="2400" b="1" dirty="0" smtClean="0">
                    <a:solidFill>
                      <a:srgbClr val="EEEEEE"/>
                    </a:solidFill>
                  </a:rPr>
                  <a:t>的</a:t>
                </a:r>
                <a:r>
                  <a:rPr lang="zh-CN" altLang="zh-CN" sz="2400" b="1" dirty="0">
                    <a:solidFill>
                      <a:srgbClr val="EEEEEE"/>
                    </a:solidFill>
                  </a:rPr>
                  <a:t>认识</a:t>
                </a:r>
                <a:endParaRPr lang="zh-CN" altLang="en-US" sz="2400" b="1" spc="100" dirty="0">
                  <a:solidFill>
                    <a:srgbClr val="EEEEE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Freeform 32"/>
            <p:cNvSpPr>
              <a:spLocks/>
            </p:cNvSpPr>
            <p:nvPr/>
          </p:nvSpPr>
          <p:spPr bwMode="auto">
            <a:xfrm>
              <a:off x="4204969" y="2688068"/>
              <a:ext cx="825500" cy="815975"/>
            </a:xfrm>
            <a:custGeom>
              <a:avLst/>
              <a:gdLst>
                <a:gd name="T0" fmla="*/ 216 w 220"/>
                <a:gd name="T1" fmla="*/ 4 h 217"/>
                <a:gd name="T2" fmla="*/ 216 w 220"/>
                <a:gd name="T3" fmla="*/ 1 h 217"/>
                <a:gd name="T4" fmla="*/ 213 w 220"/>
                <a:gd name="T5" fmla="*/ 1 h 217"/>
                <a:gd name="T6" fmla="*/ 203 w 220"/>
                <a:gd name="T7" fmla="*/ 0 h 217"/>
                <a:gd name="T8" fmla="*/ 183 w 220"/>
                <a:gd name="T9" fmla="*/ 7 h 217"/>
                <a:gd name="T10" fmla="*/ 146 w 220"/>
                <a:gd name="T11" fmla="*/ 44 h 217"/>
                <a:gd name="T12" fmla="*/ 41 w 220"/>
                <a:gd name="T13" fmla="*/ 25 h 217"/>
                <a:gd name="T14" fmla="*/ 21 w 220"/>
                <a:gd name="T15" fmla="*/ 46 h 217"/>
                <a:gd name="T16" fmla="*/ 103 w 220"/>
                <a:gd name="T17" fmla="*/ 86 h 217"/>
                <a:gd name="T18" fmla="*/ 63 w 220"/>
                <a:gd name="T19" fmla="*/ 126 h 217"/>
                <a:gd name="T20" fmla="*/ 53 w 220"/>
                <a:gd name="T21" fmla="*/ 138 h 217"/>
                <a:gd name="T22" fmla="*/ 10 w 220"/>
                <a:gd name="T23" fmla="*/ 141 h 217"/>
                <a:gd name="T24" fmla="*/ 0 w 220"/>
                <a:gd name="T25" fmla="*/ 159 h 217"/>
                <a:gd name="T26" fmla="*/ 47 w 220"/>
                <a:gd name="T27" fmla="*/ 170 h 217"/>
                <a:gd name="T28" fmla="*/ 57 w 220"/>
                <a:gd name="T29" fmla="*/ 217 h 217"/>
                <a:gd name="T30" fmla="*/ 76 w 220"/>
                <a:gd name="T31" fmla="*/ 207 h 217"/>
                <a:gd name="T32" fmla="*/ 79 w 220"/>
                <a:gd name="T33" fmla="*/ 166 h 217"/>
                <a:gd name="T34" fmla="*/ 94 w 220"/>
                <a:gd name="T35" fmla="*/ 152 h 217"/>
                <a:gd name="T36" fmla="*/ 131 w 220"/>
                <a:gd name="T37" fmla="*/ 115 h 217"/>
                <a:gd name="T38" fmla="*/ 172 w 220"/>
                <a:gd name="T39" fmla="*/ 197 h 217"/>
                <a:gd name="T40" fmla="*/ 192 w 220"/>
                <a:gd name="T41" fmla="*/ 176 h 217"/>
                <a:gd name="T42" fmla="*/ 174 w 220"/>
                <a:gd name="T43" fmla="*/ 72 h 217"/>
                <a:gd name="T44" fmla="*/ 211 w 220"/>
                <a:gd name="T45" fmla="*/ 35 h 217"/>
                <a:gd name="T46" fmla="*/ 216 w 220"/>
                <a:gd name="T47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" h="217">
                  <a:moveTo>
                    <a:pt x="216" y="4"/>
                  </a:moveTo>
                  <a:cubicBezTo>
                    <a:pt x="216" y="1"/>
                    <a:pt x="216" y="1"/>
                    <a:pt x="216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09" y="0"/>
                    <a:pt x="203" y="0"/>
                  </a:cubicBezTo>
                  <a:cubicBezTo>
                    <a:pt x="194" y="0"/>
                    <a:pt x="187" y="2"/>
                    <a:pt x="183" y="7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0" y="129"/>
                    <a:pt x="55" y="135"/>
                    <a:pt x="53" y="13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47" y="170"/>
                    <a:pt x="47" y="170"/>
                    <a:pt x="47" y="170"/>
                  </a:cubicBezTo>
                  <a:cubicBezTo>
                    <a:pt x="57" y="217"/>
                    <a:pt x="57" y="217"/>
                    <a:pt x="57" y="217"/>
                  </a:cubicBezTo>
                  <a:cubicBezTo>
                    <a:pt x="76" y="207"/>
                    <a:pt x="76" y="207"/>
                    <a:pt x="76" y="207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2" y="163"/>
                    <a:pt x="90" y="156"/>
                    <a:pt x="94" y="152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72" y="197"/>
                    <a:pt x="172" y="197"/>
                    <a:pt x="172" y="197"/>
                  </a:cubicBezTo>
                  <a:cubicBezTo>
                    <a:pt x="192" y="176"/>
                    <a:pt x="192" y="176"/>
                    <a:pt x="192" y="176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211" y="35"/>
                    <a:pt x="211" y="35"/>
                    <a:pt x="211" y="35"/>
                  </a:cubicBezTo>
                  <a:cubicBezTo>
                    <a:pt x="218" y="28"/>
                    <a:pt x="220" y="15"/>
                    <a:pt x="216" y="4"/>
                  </a:cubicBezTo>
                  <a:close/>
                </a:path>
              </a:pathLst>
            </a:custGeom>
            <a:solidFill>
              <a:srgbClr val="EEEEEE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0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13394" y="5350701"/>
            <a:ext cx="8972550" cy="607088"/>
            <a:chOff x="-68899" y="4634459"/>
            <a:chExt cx="9146224" cy="618839"/>
          </a:xfrm>
        </p:grpSpPr>
        <p:sp>
          <p:nvSpPr>
            <p:cNvPr id="59" name="平行四边形 58"/>
            <p:cNvSpPr/>
            <p:nvPr/>
          </p:nvSpPr>
          <p:spPr>
            <a:xfrm>
              <a:off x="-68899" y="4634459"/>
              <a:ext cx="9146224" cy="613863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284961" y="4639435"/>
              <a:ext cx="8438504" cy="613863"/>
            </a:xfrm>
            <a:prstGeom prst="parallelogram">
              <a:avLst>
                <a:gd name="adj" fmla="val 3390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平行四边形 48"/>
            <p:cNvSpPr/>
            <p:nvPr/>
          </p:nvSpPr>
          <p:spPr>
            <a:xfrm>
              <a:off x="661227" y="4649789"/>
              <a:ext cx="7679184" cy="598533"/>
            </a:xfrm>
            <a:prstGeom prst="parallelogram">
              <a:avLst>
                <a:gd name="adj" fmla="val 33902"/>
              </a:avLst>
            </a:prstGeom>
            <a:solidFill>
              <a:srgbClr val="0070C0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 smtClean="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63446" y="4733672"/>
              <a:ext cx="4502082" cy="43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dirty="0" smtClean="0">
                  <a:solidFill>
                    <a:srgbClr val="FFFFFF"/>
                  </a:solidFill>
                  <a:latin typeface="方正正准黑简体" panose="02000000000000000000" pitchFamily="2" charset="-122"/>
                  <a:ea typeface="方正正准黑简体" panose="02000000000000000000" pitchFamily="2" charset="-122"/>
                </a:rPr>
                <a:t>这里添加总结或者概括性的一句话</a:t>
              </a:r>
              <a:endParaRPr lang="zh-CN" altLang="en-US" sz="2200" dirty="0">
                <a:solidFill>
                  <a:srgbClr val="FFFFFF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>
            <a:off x="8063732" y="3488803"/>
            <a:ext cx="1090922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063732" y="878114"/>
            <a:ext cx="0" cy="2610689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0" y="884629"/>
            <a:ext cx="8063732" cy="0"/>
          </a:xfrm>
          <a:prstGeom prst="line">
            <a:avLst/>
          </a:prstGeom>
          <a:ln w="1905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156348" y="2899042"/>
            <a:ext cx="6514397" cy="148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1200"/>
              </a:spcAft>
              <a:buFont typeface="Webdings" panose="05030102010509060703" pitchFamily="18" charset="2"/>
              <a:buChar char="ý"/>
            </a:pP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这里添加对该竞争岗位的认识</a:t>
            </a:r>
            <a:endParaRPr lang="en-US" altLang="zh-CN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1200"/>
              </a:spcAft>
              <a:buFont typeface="Webdings" panose="05030102010509060703" pitchFamily="18" charset="2"/>
              <a:buChar char="ý"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这里添加对该竞争岗位的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endParaRPr lang="en-US" altLang="zh-CN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1200"/>
              </a:spcAft>
              <a:buFont typeface="Webdings" panose="05030102010509060703" pitchFamily="18" charset="2"/>
              <a:buChar char="ý"/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这里添加对该竞争岗位的认识</a:t>
            </a:r>
            <a:endParaRPr lang="zh-CN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56348" y="1688323"/>
            <a:ext cx="64567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这里添加对该竞争岗位的认识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添加对该竞争岗位的认识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14284" y="1792061"/>
            <a:ext cx="130629" cy="2786743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ebdings" panose="05030102010509060703" pitchFamily="18" charset="2"/>
              <a:buChar char=""/>
            </a:pPr>
            <a:endParaRPr lang="zh-CN" altLang="en-US" kern="100" spc="100" smtClean="0">
              <a:solidFill>
                <a:srgbClr val="77777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019827" y="1792061"/>
            <a:ext cx="0" cy="8842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277758" y="580571"/>
            <a:ext cx="1571947" cy="595085"/>
            <a:chOff x="7277758" y="580571"/>
            <a:chExt cx="1571947" cy="595085"/>
          </a:xfrm>
        </p:grpSpPr>
        <p:sp>
          <p:nvSpPr>
            <p:cNvPr id="26" name="平行四边形 25"/>
            <p:cNvSpPr/>
            <p:nvPr/>
          </p:nvSpPr>
          <p:spPr>
            <a:xfrm>
              <a:off x="7277758" y="580571"/>
              <a:ext cx="1571947" cy="595085"/>
            </a:xfrm>
            <a:prstGeom prst="parallelogram">
              <a:avLst/>
            </a:prstGeom>
            <a:solidFill>
              <a:srgbClr val="0070C0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 algn="ctr">
                <a:buFont typeface="Webdings" panose="05030102010509060703" pitchFamily="18" charset="2"/>
                <a:buChar char=""/>
              </a:pPr>
              <a:endParaRPr lang="zh-CN" altLang="en-US" kern="100" spc="100">
                <a:solidFill>
                  <a:srgbClr val="77777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64842" y="65379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EEEEEE"/>
                  </a:solidFill>
                </a:rPr>
                <a:t>添加标题</a:t>
              </a:r>
              <a:endParaRPr lang="zh-CN" altLang="en-US" sz="2400" b="1" dirty="0">
                <a:solidFill>
                  <a:srgbClr val="EEEEE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62699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  <p:bldP spid="6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7F7F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285750" indent="-285750" algn="ctr">
          <a:buFont typeface="Webdings" panose="05030102010509060703" pitchFamily="18" charset="2"/>
          <a:buChar char=""/>
          <a:defRPr kern="100" spc="100" smtClean="0">
            <a:solidFill>
              <a:srgbClr val="777777"/>
            </a:solidFill>
            <a:latin typeface="方正正准黑简体" panose="02000000000000000000" pitchFamily="2" charset="-122"/>
            <a:ea typeface="方正正准黑简体" panose="02000000000000000000" pitchFamily="2" charset="-122"/>
            <a:cs typeface="Times New Roman" panose="02020603050405020304" pitchFamily="18" charset="0"/>
          </a:defRPr>
        </a:defPPr>
      </a:lstStyle>
    </a:spDef>
    <a:lnDef>
      <a:spPr>
        <a:ln w="1905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</TotalTime>
  <Words>719</Words>
  <Application>Microsoft Office PowerPoint</Application>
  <PresentationFormat>全屏显示(4:3)</PresentationFormat>
  <Paragraphs>176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微软雅黑</vt:lpstr>
      <vt:lpstr>Calibri Light</vt:lpstr>
      <vt:lpstr>方正兰亭特黑长简体</vt:lpstr>
      <vt:lpstr>Webdings</vt:lpstr>
      <vt:lpstr>Broadway</vt:lpstr>
      <vt:lpstr>方正正大黑简体</vt:lpstr>
      <vt:lpstr>Times New Roman</vt:lpstr>
      <vt:lpstr>方正正准黑简体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Administrator</cp:lastModifiedBy>
  <cp:revision>645</cp:revision>
  <dcterms:created xsi:type="dcterms:W3CDTF">2014-11-11T03:30:50Z</dcterms:created>
  <dcterms:modified xsi:type="dcterms:W3CDTF">2016-07-06T15:11:36Z</dcterms:modified>
</cp:coreProperties>
</file>